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402" r:id="rId3"/>
    <p:sldId id="426" r:id="rId4"/>
    <p:sldId id="319" r:id="rId5"/>
    <p:sldId id="403" r:id="rId6"/>
    <p:sldId id="404" r:id="rId7"/>
    <p:sldId id="410" r:id="rId8"/>
    <p:sldId id="405" r:id="rId9"/>
    <p:sldId id="424" r:id="rId10"/>
    <p:sldId id="417" r:id="rId11"/>
    <p:sldId id="421" r:id="rId12"/>
    <p:sldId id="422" r:id="rId13"/>
    <p:sldId id="406" r:id="rId14"/>
    <p:sldId id="407" r:id="rId15"/>
    <p:sldId id="40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69C1B-5BD4-40C6-9F85-390259C0080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C0647-DB1E-429B-8005-BC32FF763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4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5679BC1F-319A-4287-BE9F-980482233F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575BF3-7750-4CEC-AE45-F885D6A2F4B5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022DFA6A-9847-445D-BD7E-E89038905F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B04E5501-72F8-49B8-B52D-5CC7FDFD0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3115E642-4796-446E-90AD-72FDDEF02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5C6AF49-0F08-4E13-8F12-71D796C65F75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5F7D8471-FAE5-4E0A-A315-C30FB80664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25F804A1-06A6-400C-A0C4-613585EEB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57579C95-2868-4AAA-B151-D4831FE3B4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03124B2-4AD0-4BED-9D55-C2C1938370B4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09B26CC7-0C47-4E89-8707-56E5A2AA4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B0ADA30B-A7FA-4B06-A8D4-E937DE3A4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>
            <a:extLst>
              <a:ext uri="{FF2B5EF4-FFF2-40B4-BE49-F238E27FC236}">
                <a16:creationId xmlns:a16="http://schemas.microsoft.com/office/drawing/2014/main" id="{73677CB0-DFBE-40B9-8D64-517D4D099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850C70A-7331-4A55-9585-5A2922CB5F29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85C8953D-E42F-428A-9D8E-9688A2FAB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348053D5-782A-49BD-BB96-067C4819B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625F24F3-3A8E-4D45-A245-23DB057769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98B7CC4-2813-48FC-B772-E8BBD91EF134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C9F09C57-D85C-4922-9B28-36DDBC0418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E35B73BE-A2B4-4DE2-9904-5419FF675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>
            <a:extLst>
              <a:ext uri="{FF2B5EF4-FFF2-40B4-BE49-F238E27FC236}">
                <a16:creationId xmlns:a16="http://schemas.microsoft.com/office/drawing/2014/main" id="{2B5D33A6-8F71-444E-99B6-CA3873D2E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70CFD40-C371-4D9B-956D-F8E537E39A03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63" name="Rectangle 2">
            <a:extLst>
              <a:ext uri="{FF2B5EF4-FFF2-40B4-BE49-F238E27FC236}">
                <a16:creationId xmlns:a16="http://schemas.microsoft.com/office/drawing/2014/main" id="{57ED0A99-6692-4C51-98B7-A94C7D431D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>
            <a:extLst>
              <a:ext uri="{FF2B5EF4-FFF2-40B4-BE49-F238E27FC236}">
                <a16:creationId xmlns:a16="http://schemas.microsoft.com/office/drawing/2014/main" id="{A2E40EE8-A807-4E8E-B82E-10BDAB9B4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C59F0BD6-5B67-4DED-AC28-E2413B66AD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20C315-400D-4087-BB40-C0DB01B3DD14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84BDA94C-2D57-4E11-994B-E8F927D64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8A607152-5B51-419F-BD08-C90733BBD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4633A8F1-C420-47B8-B6F2-CE9C00BAB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2E1F604-0865-4CDC-B25F-3E88D609B962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9B8DBE16-DC62-4AF9-9F6E-23F31224C1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2CE177BB-7974-4DC8-8F77-111103C69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E6E8A533-69BC-41E9-B057-FC3A14C249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F151E4E-70E9-4B88-BBC4-73B6EBE7FBE0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457611FF-483D-4451-B35C-680117C604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326419A8-6BE1-4A5A-AF93-D3DA8BBF4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D5D44A86-8146-4268-B4BC-09D660E2BC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5DA6F5-FB91-4FF4-9F81-D50498B5D35E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685DEDA5-9930-485A-8C9E-B9270BBCA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577E3A66-FEE2-4289-B132-12D6D2996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40DE4FAD-20ED-4463-8977-F34201355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D95E13E-31E6-4FE9-9EEF-6FDA119A9D5C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2482C51B-CDFC-47B7-BD1C-A30B0CABDE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6AE25F49-C708-442B-9D34-B72946697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13BE8D78-9156-4B4D-B781-6C757110E5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FA9AA74-B640-463F-B23D-F9650ADDCD76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17BD7947-6B5F-441F-A994-E8291786A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F7F9554A-CF68-46E7-A11B-E4B1620D3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509C6FAC-E5BD-4838-A6B6-05EB45DE3C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2048F46-B865-408F-8E9F-738B0D0C191D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CEB9D725-A0D9-4248-9553-6BAAC6AEB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8DFC7924-D46D-4AB9-B098-BCEF59BC3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A30D9557-1BE5-4A66-B1FC-65497CA8A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7C98586-0C96-4926-AC23-56E4FDCA389F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684066DC-88F1-4B3C-ABCF-3E158B51C2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AB9DB04A-6201-4CD6-85B6-495BFCF1D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281F0-2AC8-4DF2-B191-EF05A5A75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AB8E3-9ADC-4D82-862B-B7873E404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4E52D-AE72-4F62-AAA8-A7F2139F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E249B-8A5A-486A-9418-31456B03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6754E-D09E-4415-A211-A6C9B4CB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9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4FC3-24CD-4933-9509-921CFB57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D5B09-C1C4-4626-9DBD-F68F26546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52B71-CAAB-4922-9A6D-C13FDCCF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C75E7-7DCD-433B-808B-0EF8CB844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7DB04-3886-43D6-AC72-6799845B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38E78-BAA2-47D9-B30A-2946791E6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24098-3F48-4A15-9A05-4A1E44177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2B608-D6D1-4650-977D-CAF798F5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55C72-859E-43D3-A1B2-ABA5629C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0AC0A-6690-4AC2-AC4F-2974CFA6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70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2DB252-B625-4108-80A0-731569BD9F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0CFDAA-F424-411C-89FF-97BD51465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0483A3-132F-4B8A-B18E-44DD3DF31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2EE85-2F29-48A2-9411-2965C7F543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0208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114D-800A-4F21-A5FC-95EBAE61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FAA4B-42A0-4ABA-BBB8-2B566B52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DA489-2365-4833-924D-A9AFFC85A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6BD87-302D-45E7-AFBB-FF0B5248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6E441-7A42-4CC2-A27B-6618C4E5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BD0A-E0C0-4594-849A-CCED3318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A399F-9BC3-47B1-BF2A-D3C2D18BA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F3B44-F158-49C6-A495-FEE0CCE6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B149B-56B9-4BD8-A5DF-9C90C932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23626-B6AD-4AD9-90A8-BFC8A480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3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D60E-AE63-4954-BA26-3DB86717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E7778-5CB3-4F3B-9694-DDBC43FB2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3F872-5827-4B8C-AD35-AD5C605C2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35125-4EF2-4D38-9EA3-915CC1E4F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73578-6D8A-47C8-BA56-8F99472C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28C5E-71AD-4252-B955-4D0020F6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0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FC9F4-A6B5-4DB1-A6BF-C7A78B81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D564D-626B-4DB3-9EC7-9F198F985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DAECD-8D51-44F4-BB90-0B31A42A2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145DA-B88C-47A0-A0BC-27C24B8ED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CA861-3D3A-418F-9F69-A75941C8C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6B9965-131B-4011-8BFB-0ACC74F8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A71F26-79F3-4256-A52D-0B855C3C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15225-57CE-46DE-A4E2-FE97AB0C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5822-C1E7-432F-B0B1-959330FD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092DA-81B7-4172-9DDA-E2BD6BC0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0360A-ADB4-4097-9890-7A6A530BC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13EF3-902B-4529-99A9-C398B83D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7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04FDDD-FFCB-40AB-9C01-1A9C93F0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1AC7E-6AFC-4921-AC43-20F86743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08DA8-B32E-40F4-B6A2-C415A74C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6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0382-4CAF-4888-AAE7-A2F3B36D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D28FB-1D55-4430-A430-F2DC95629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FD321-8C38-4A84-97BD-31D571042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66D96-5F11-405A-A9C7-2EE34F9E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96837-5280-4691-8456-5F64A666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8C7F9-C29F-4A5E-8862-C543D98C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8B697-A56E-467C-8266-4EA0F0CBA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02BB1-406D-4BCA-851F-9DF028F16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99CBF-A069-496F-91A1-D462A39E9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91BAD-DEFF-4F78-8939-9289DE78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C577A-68DA-4501-BE0E-0ED9AFA2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14619-13E1-4430-AFC4-79DFC1C9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5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9617B6-34B0-4F5D-B7EA-2E07D832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D2D56-1FAD-4464-A123-54AC94F72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728E1-9697-49FC-94DE-9C496B90B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3271-0A70-479A-A561-1942DD788C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7E10D-F365-442F-88DD-74501D053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1ADE5-2E05-4C4A-B4C0-719188564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ABF6-D0FB-4697-BB4C-F601EE8D5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3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1A839-3C5C-4C8C-AEEB-7B8DDE02D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0E03B5-81D8-473E-90AC-ECABE2F1BB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89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>
            <a:extLst>
              <a:ext uri="{FF2B5EF4-FFF2-40B4-BE49-F238E27FC236}">
                <a16:creationId xmlns:a16="http://schemas.microsoft.com/office/drawing/2014/main" id="{5AC13D2E-D74D-4838-8A5E-B4452E197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38414"/>
            <a:ext cx="91440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>
            <a:extLst>
              <a:ext uri="{FF2B5EF4-FFF2-40B4-BE49-F238E27FC236}">
                <a16:creationId xmlns:a16="http://schemas.microsoft.com/office/drawing/2014/main" id="{A94F2DDD-C7C4-4FF0-962A-2AA0A213A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91440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Text Box 5">
            <a:extLst>
              <a:ext uri="{FF2B5EF4-FFF2-40B4-BE49-F238E27FC236}">
                <a16:creationId xmlns:a16="http://schemas.microsoft.com/office/drawing/2014/main" id="{4FBB1265-A6B9-421C-9886-AABE8D6E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620713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/>
              <a:t>Smanjenje pobude strukturnom bukom – plivajući pod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4">
            <a:extLst>
              <a:ext uri="{FF2B5EF4-FFF2-40B4-BE49-F238E27FC236}">
                <a16:creationId xmlns:a16="http://schemas.microsoft.com/office/drawing/2014/main" id="{BA078BC5-41F2-4106-9ACB-C01B4CFFD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2428876"/>
            <a:ext cx="8135937" cy="418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Text Box 5">
            <a:extLst>
              <a:ext uri="{FF2B5EF4-FFF2-40B4-BE49-F238E27FC236}">
                <a16:creationId xmlns:a16="http://schemas.microsoft.com/office/drawing/2014/main" id="{898A458B-A301-4B6A-8FC2-1FACB9C25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836613"/>
            <a:ext cx="7343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/>
              <a:t>Mera zvučne zaštite – soba u</a:t>
            </a:r>
            <a:r>
              <a:rPr lang="en-US" altLang="en-US"/>
              <a:t> </a:t>
            </a:r>
            <a:r>
              <a:rPr lang="sr-Latn-CS" altLang="en-US"/>
              <a:t>sobi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13E7AF6C-1F6E-44A7-8B1D-31960DC27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8913"/>
            <a:ext cx="828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Smanjenje buke instalacija</a:t>
            </a:r>
            <a:endParaRPr lang="sr-Latn-CS" altLang="en-US"/>
          </a:p>
          <a:p>
            <a:pPr eaLnBrk="1" hangingPunct="1">
              <a:spcBef>
                <a:spcPct val="50000"/>
              </a:spcBef>
            </a:pPr>
            <a:r>
              <a:rPr lang="sr-Latn-CS" altLang="en-US" sz="2000"/>
              <a:t>S</a:t>
            </a:r>
            <a:r>
              <a:rPr lang="en-US" altLang="en-US" sz="2000"/>
              <a:t>manjenje prostiranja buke kroz instalacionu mrežu</a:t>
            </a:r>
          </a:p>
        </p:txBody>
      </p:sp>
      <p:pic>
        <p:nvPicPr>
          <p:cNvPr id="63491" name="Picture 3" descr="pajanje ceve fleksibilnom vezom">
            <a:extLst>
              <a:ext uri="{FF2B5EF4-FFF2-40B4-BE49-F238E27FC236}">
                <a16:creationId xmlns:a16="http://schemas.microsoft.com/office/drawing/2014/main" id="{FF6730BB-C1BA-4AD0-A8DE-8EF912952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1844675"/>
            <a:ext cx="8280400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>
            <a:extLst>
              <a:ext uri="{FF2B5EF4-FFF2-40B4-BE49-F238E27FC236}">
                <a16:creationId xmlns:a16="http://schemas.microsoft.com/office/drawing/2014/main" id="{3E825E93-2058-4A89-A5B4-3D130AB35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1341439"/>
            <a:ext cx="5256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altLang="en-US" sz="2000" i="1"/>
              <a:t>Fleksibilne spojnice na instalacionim cevima</a:t>
            </a:r>
            <a:endParaRPr lang="en-US" alt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B0FD1B7-DFD5-4252-9FAB-D99CF9681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552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sr-Latn-C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3081E66-DEBF-4C0B-9CD7-3FDB40A70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552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sr-Latn-CS" altLang="en-US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2920600E-33A9-443F-BD18-42548BF5C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196976"/>
            <a:ext cx="273685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Smanjenje buke instalacija</a:t>
            </a:r>
            <a:endParaRPr lang="sr-Latn-CS" altLang="en-US"/>
          </a:p>
          <a:p>
            <a:pPr eaLnBrk="1" hangingPunct="1">
              <a:spcBef>
                <a:spcPct val="50000"/>
              </a:spcBef>
            </a:pPr>
            <a:endParaRPr lang="sr-Latn-CS" altLang="en-US"/>
          </a:p>
          <a:p>
            <a:pPr algn="l" eaLnBrk="1" hangingPunct="1"/>
            <a:r>
              <a:rPr lang="sr-Latn-CS" altLang="en-US" sz="2000"/>
              <a:t>S</a:t>
            </a:r>
            <a:r>
              <a:rPr lang="en-US" altLang="en-US" sz="2000"/>
              <a:t>manjenje prenošenja buke sa instalacione mreže na konstrukciju zgrade.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92B75FE7-9749-4D38-8C86-63951A063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652963"/>
            <a:ext cx="2305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n-US"/>
              <a:t> </a:t>
            </a:r>
            <a:r>
              <a:rPr lang="sr-Latn-CS" altLang="en-US" sz="2000"/>
              <a:t>N</a:t>
            </a:r>
            <a:r>
              <a:rPr lang="en-US" altLang="en-US" sz="2000"/>
              <a:t>ačini fiksiranja instalacionih cev</a:t>
            </a:r>
            <a:r>
              <a:rPr lang="sr-Latn-CS" altLang="en-US" sz="2000"/>
              <a:t>i</a:t>
            </a:r>
            <a:endParaRPr lang="en-US" altLang="en-US" sz="2000"/>
          </a:p>
        </p:txBody>
      </p:sp>
      <p:pic>
        <p:nvPicPr>
          <p:cNvPr id="64518" name="Picture 6" descr="Fiksiranje cevi">
            <a:extLst>
              <a:ext uri="{FF2B5EF4-FFF2-40B4-BE49-F238E27FC236}">
                <a16:creationId xmlns:a16="http://schemas.microsoft.com/office/drawing/2014/main" id="{C166A5DD-AF36-4FA4-90ED-BD51F5980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24000" contras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9" y="333376"/>
            <a:ext cx="5672137" cy="633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ext Box 4">
            <a:extLst>
              <a:ext uri="{FF2B5EF4-FFF2-40B4-BE49-F238E27FC236}">
                <a16:creationId xmlns:a16="http://schemas.microsoft.com/office/drawing/2014/main" id="{903861B7-4D7D-403A-8B0E-6ACAD5403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765175"/>
            <a:ext cx="640873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r-Latn-CS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Smanjenje buke na mestu prijema</a:t>
            </a:r>
          </a:p>
          <a:p>
            <a:pPr>
              <a:spcBef>
                <a:spcPct val="50000"/>
              </a:spcBef>
              <a:defRPr/>
            </a:pPr>
            <a:r>
              <a:rPr lang="sr-Latn-CS"/>
              <a:t>(Štiti se čovek)</a:t>
            </a:r>
            <a:endParaRPr lang="en-US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9" name="Text Box 5">
            <a:extLst>
              <a:ext uri="{FF2B5EF4-FFF2-40B4-BE49-F238E27FC236}">
                <a16:creationId xmlns:a16="http://schemas.microsoft.com/office/drawing/2014/main" id="{75245C98-B728-4E7C-AD6C-02E72ECB0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2708275"/>
            <a:ext cx="5689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/>
              <a:t>Lična zaštitna sredstva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/>
              <a:t>čepovi za uši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/>
              <a:t>naušnice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/>
              <a:t>šlemovi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/>
              <a:t>specijalna odela</a:t>
            </a:r>
            <a:endParaRPr lang="en-US" altLang="en-US"/>
          </a:p>
        </p:txBody>
      </p:sp>
      <p:pic>
        <p:nvPicPr>
          <p:cNvPr id="65540" name="Picture 6" descr="Howard-Leight-updates-its-popular-AirSoftmultiple-use-earplugs-160243">
            <a:extLst>
              <a:ext uri="{FF2B5EF4-FFF2-40B4-BE49-F238E27FC236}">
                <a16:creationId xmlns:a16="http://schemas.microsoft.com/office/drawing/2014/main" id="{B980ACE1-3635-4D49-BAD9-33147B391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3573463"/>
            <a:ext cx="2733675" cy="29511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8" name="Text Box 4">
            <a:extLst>
              <a:ext uri="{FF2B5EF4-FFF2-40B4-BE49-F238E27FC236}">
                <a16:creationId xmlns:a16="http://schemas.microsoft.com/office/drawing/2014/main" id="{B6BDBCC0-B122-47E9-AB5B-B768FA740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2781301"/>
            <a:ext cx="6624637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r-Latn-C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Načini suzbijanja buke</a:t>
            </a:r>
            <a:endParaRPr lang="en-US" sz="6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Vrste buke">
            <a:extLst>
              <a:ext uri="{FF2B5EF4-FFF2-40B4-BE49-F238E27FC236}">
                <a16:creationId xmlns:a16="http://schemas.microsoft.com/office/drawing/2014/main" id="{6A53F71C-6A64-4219-BFBA-C2AD83D3F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60375"/>
            <a:ext cx="7777162" cy="604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Text Box 4">
            <a:extLst>
              <a:ext uri="{FF2B5EF4-FFF2-40B4-BE49-F238E27FC236}">
                <a16:creationId xmlns:a16="http://schemas.microsoft.com/office/drawing/2014/main" id="{5FA89491-779E-4B13-8DEC-8DFDDD779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908050"/>
            <a:ext cx="662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r-Latn-CS">
                <a:effectLst>
                  <a:outerShdw blurRad="38100" dist="38100" dir="2700000" algn="tl">
                    <a:srgbClr val="000000"/>
                  </a:outerShdw>
                </a:effectLst>
              </a:rPr>
              <a:t>Tehnički postupci suzbijanja buke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75" name="Text Box 5">
            <a:extLst>
              <a:ext uri="{FF2B5EF4-FFF2-40B4-BE49-F238E27FC236}">
                <a16:creationId xmlns:a16="http://schemas.microsoft.com/office/drawing/2014/main" id="{3515E4A4-B9A3-4DF1-9679-0D804753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3068638"/>
            <a:ext cx="7920037" cy="156966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/>
              <a:t> </a:t>
            </a:r>
            <a:r>
              <a:rPr lang="sr-Latn-CS" altLang="en-US">
                <a:solidFill>
                  <a:schemeClr val="tx1"/>
                </a:solidFill>
              </a:rPr>
              <a:t>smanjenje buke na izvoru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chemeClr val="tx1"/>
                </a:solidFill>
              </a:rPr>
              <a:t>smanjenje buke na putanji između izvora i prijemnika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chemeClr val="tx1"/>
                </a:solidFill>
              </a:rPr>
              <a:t>smanjenje buke na mestu prijema</a:t>
            </a: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7" name="Text Box 5">
            <a:extLst>
              <a:ext uri="{FF2B5EF4-FFF2-40B4-BE49-F238E27FC236}">
                <a16:creationId xmlns:a16="http://schemas.microsoft.com/office/drawing/2014/main" id="{1A0C19EB-A26C-40D0-BA86-4308CCF6E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765176"/>
            <a:ext cx="76327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r-Latn-CS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Smanjenje buke na izvoru</a:t>
            </a:r>
          </a:p>
          <a:p>
            <a:pPr>
              <a:spcBef>
                <a:spcPct val="50000"/>
              </a:spcBef>
              <a:defRPr/>
            </a:pPr>
            <a:r>
              <a:rPr lang="sr-Latn-CS" sz="2800" dirty="0">
                <a:solidFill>
                  <a:srgbClr val="FFFF66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endParaRPr lang="sr-Latn-CS" sz="28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sr-Latn-CS" sz="28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sr-Latn-CS" sz="2800" dirty="0">
                <a:solidFill>
                  <a:srgbClr val="FFFF66"/>
                </a:solidFill>
              </a:rPr>
              <a:t>smanjenje pobudnih sila, </a:t>
            </a:r>
          </a:p>
          <a:p>
            <a:pPr>
              <a:spcBef>
                <a:spcPct val="50000"/>
              </a:spcBef>
              <a:defRPr/>
            </a:pPr>
            <a:r>
              <a:rPr lang="sr-Latn-CS" sz="2800" dirty="0">
                <a:solidFill>
                  <a:srgbClr val="FFFF66"/>
                </a:solidFill>
              </a:rPr>
              <a:t>prigušenje elemenata na koje deluju pobudne sile,</a:t>
            </a:r>
          </a:p>
          <a:p>
            <a:pPr>
              <a:spcBef>
                <a:spcPct val="50000"/>
              </a:spcBef>
              <a:defRPr/>
            </a:pPr>
            <a:r>
              <a:rPr lang="sr-Latn-CS" sz="2800" dirty="0">
                <a:solidFill>
                  <a:srgbClr val="FFFF66"/>
                </a:solidFill>
              </a:rPr>
              <a:t> promenom režima, načina i principa rada)</a:t>
            </a:r>
            <a:endParaRPr lang="en-US" sz="28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 descr="Lift">
            <a:extLst>
              <a:ext uri="{FF2B5EF4-FFF2-40B4-BE49-F238E27FC236}">
                <a16:creationId xmlns:a16="http://schemas.microsoft.com/office/drawing/2014/main" id="{ABD8203D-8CAF-4AA9-BFEC-55C2C72AB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8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260351"/>
            <a:ext cx="6516688" cy="637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4" name="Text Box 4">
            <a:extLst>
              <a:ext uri="{FF2B5EF4-FFF2-40B4-BE49-F238E27FC236}">
                <a16:creationId xmlns:a16="http://schemas.microsoft.com/office/drawing/2014/main" id="{BE95C740-D712-40CC-B981-FEEEFAAC4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060576"/>
            <a:ext cx="18716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r-Latn-CS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manjenje buke na </a:t>
            </a:r>
            <a:r>
              <a:rPr lang="sr-Latn-CS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zvoru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E468F9B4-4F97-4186-8D98-D088166F1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549275"/>
            <a:ext cx="432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Prigu</a:t>
            </a:r>
            <a:r>
              <a:rPr lang="sl-SI" altLang="en-US"/>
              <a:t>šivači buke</a:t>
            </a:r>
            <a:endParaRPr lang="en-US" altLang="en-US"/>
          </a:p>
        </p:txBody>
      </p:sp>
      <p:pic>
        <p:nvPicPr>
          <p:cNvPr id="57347" name="Picture 3" descr="Prigusivac buke 3">
            <a:extLst>
              <a:ext uri="{FF2B5EF4-FFF2-40B4-BE49-F238E27FC236}">
                <a16:creationId xmlns:a16="http://schemas.microsoft.com/office/drawing/2014/main" id="{BF6C60AA-86C1-4BCB-A354-D5FD48F6A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36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1052514"/>
            <a:ext cx="5618163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2" name="Text Box 4">
            <a:extLst>
              <a:ext uri="{FF2B5EF4-FFF2-40B4-BE49-F238E27FC236}">
                <a16:creationId xmlns:a16="http://schemas.microsoft.com/office/drawing/2014/main" id="{08C0CE4D-5F27-4A89-B538-3231A125F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404814"/>
            <a:ext cx="777716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Smanjenje buke na putanji između izvora i prijemnika</a:t>
            </a:r>
            <a:r>
              <a:rPr lang="sr-Latn-CS" altLang="en-US">
                <a:solidFill>
                  <a:srgbClr val="FFFF66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sr-Latn-CS" altLang="en-US">
              <a:solidFill>
                <a:srgbClr val="FFFF66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postavljanje izvora buke dalje od osetljivih zona,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zakloni,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izbegavanje štetnih refleksija,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raspored prostorija, 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rešenje prozora i vrata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postavljanje zvučnog izvora na najniži nivo u zgradi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grupisanje bučnih i tihh prostorija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sprečavanje prenošenja buke kroz instalacije</a:t>
            </a:r>
          </a:p>
          <a:p>
            <a:pPr eaLnBrk="1" hangingPunct="1">
              <a:spcBef>
                <a:spcPct val="50000"/>
              </a:spcBef>
            </a:pPr>
            <a:r>
              <a:rPr lang="sr-Latn-CS" altLang="en-US">
                <a:solidFill>
                  <a:srgbClr val="FFFF66"/>
                </a:solidFill>
              </a:rPr>
              <a:t>izbor građevinskoh elemenata</a:t>
            </a:r>
          </a:p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rgbClr val="FFFF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sound barrier">
            <a:extLst>
              <a:ext uri="{FF2B5EF4-FFF2-40B4-BE49-F238E27FC236}">
                <a16:creationId xmlns:a16="http://schemas.microsoft.com/office/drawing/2014/main" id="{6A7CB5F2-B3D6-4580-8F24-FBAC46F01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718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 Box 5">
            <a:extLst>
              <a:ext uri="{FF2B5EF4-FFF2-40B4-BE49-F238E27FC236}">
                <a16:creationId xmlns:a16="http://schemas.microsoft.com/office/drawing/2014/main" id="{E034F74C-C57C-4685-BBE1-A6ABBE6E7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026" y="2565401"/>
            <a:ext cx="2124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99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altLang="en-US"/>
              <a:t>Zvučne barijere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56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Doc</dc:creator>
  <cp:lastModifiedBy>Doc</cp:lastModifiedBy>
  <cp:revision>1</cp:revision>
  <dcterms:created xsi:type="dcterms:W3CDTF">2020-05-07T18:05:31Z</dcterms:created>
  <dcterms:modified xsi:type="dcterms:W3CDTF">2020-05-07T18:05:44Z</dcterms:modified>
</cp:coreProperties>
</file>