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6"/>
  </p:notesMasterIdLst>
  <p:sldIdLst>
    <p:sldId id="259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1" r:id="rId11"/>
    <p:sldId id="273" r:id="rId12"/>
    <p:sldId id="279" r:id="rId13"/>
    <p:sldId id="289" r:id="rId14"/>
    <p:sldId id="281" r:id="rId15"/>
    <p:sldId id="278" r:id="rId16"/>
    <p:sldId id="280" r:id="rId17"/>
    <p:sldId id="276" r:id="rId18"/>
    <p:sldId id="275" r:id="rId19"/>
    <p:sldId id="318" r:id="rId20"/>
    <p:sldId id="282" r:id="rId21"/>
    <p:sldId id="286" r:id="rId22"/>
    <p:sldId id="283" r:id="rId23"/>
    <p:sldId id="284" r:id="rId24"/>
    <p:sldId id="290" r:id="rId25"/>
    <p:sldId id="320" r:id="rId26"/>
    <p:sldId id="321" r:id="rId27"/>
    <p:sldId id="322" r:id="rId28"/>
    <p:sldId id="323" r:id="rId29"/>
    <p:sldId id="291" r:id="rId30"/>
    <p:sldId id="292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6" r:id="rId42"/>
    <p:sldId id="307" r:id="rId43"/>
    <p:sldId id="319" r:id="rId44"/>
    <p:sldId id="31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FFFF66"/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7" autoAdjust="0"/>
    <p:restoredTop sz="94632" autoAdjust="0"/>
  </p:normalViewPr>
  <p:slideViewPr>
    <p:cSldViewPr>
      <p:cViewPr varScale="1">
        <p:scale>
          <a:sx n="68" d="100"/>
          <a:sy n="68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75EE9F4-9F97-4B39-A676-36A959D80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9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6124B4-2D80-49B3-8369-B2F292042D7D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7903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0F1B56-570E-421B-B82C-899590281C41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088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F40CD0-72F9-49BB-84AB-6E35AA067651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23289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9157E9-6595-4659-9CFD-30CC8C47C442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8470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1BB0CE-8DF0-4C6C-8E3A-307C191F3D11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1629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EBCCDD-3EC5-4E92-88D6-9510BBA8762A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52184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D6D8C6-786F-470D-845F-3952A6A6D855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14033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2C0CBC-58B8-4627-BEE0-B98F26BCA8F9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7467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2DD221-B5C5-487A-BCA5-AB519F3F041A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36304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BA99CB-8A63-45EE-82B3-6E5DC62DBBBF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78603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8F0D78-12F2-449D-A308-FBC9CDBAD32F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8210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41EC40-A008-4D15-B98D-B3400C8C0779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31799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3B1D11-31F1-4C02-9244-35B313126609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40416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3CCA84-559B-42E2-971C-591F454B748B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51453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4A3BB8-770D-4423-991E-4107CEA7EB79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18518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99308F-03B2-420A-9736-C05189FB7D6E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67357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73B431-D063-4948-B2D9-C1CD7DAEDBE2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76143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31DAF5-9309-4536-86A4-D830AE579DC6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16977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472877-92FA-4653-90D4-7B7AD17F9B44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41314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8C1197-515D-4DC9-B5B1-66C899B4E85D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79866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75A1BA-14CE-4FC3-9038-54ABE2F88FE2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89807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60C42-5A8D-4F79-9CE7-001422178FA2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2001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EF7306-599B-4A88-AAEA-567E77E2DF87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7226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BBA49B-0FDF-4742-BCA8-79E7F19D1CB6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77526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927AA3-759D-4F73-B150-3BF9639B3F18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5190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1DBE4E-2AB4-49B3-8BCF-9E1F78E9473F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38031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5B30E9-7BA6-467D-903F-C437E1802B9B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0527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BC89AB-0A83-4C39-9A8E-433DED890C29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88052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877C95-CB74-40AE-87CB-36340C040BF9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40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828983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AEEBCC-8A2F-4BD1-B163-33B39BDC95B0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41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45163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FE6AB8-B716-4D8B-9084-F43FA8F9CB56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42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27860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79D332-F561-4E87-9743-2117BD6C65CB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44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953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5E96C7-73CA-45D7-AF6C-0C375D5C4DA0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4041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FF7440-B0F0-4DC9-B42E-453C2A5A2862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87606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2C2E49-2BCC-4548-8DBA-BBE7CE287A4D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89608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8FE150-C086-4F51-B5EF-8548BFADEB31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4682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1BC282-0477-43FB-A0D7-F6A933165ECD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17160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5A673E-FBD9-4F51-9B44-73743DA3B839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710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24340-078A-429D-B7C4-6E2DFBA15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AB05C-3126-413B-A8B7-8F089B3BA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4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AB05C-3126-413B-A8B7-8F089B3BA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AB05C-3126-413B-A8B7-8F089B3BA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16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AB05C-3126-413B-A8B7-8F089B3BA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5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AB05C-3126-413B-A8B7-8F089B3BA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2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AB05C-3126-413B-A8B7-8F089B3BA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8644A-EEE9-43BA-8A0B-EBB1D54076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9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AF2B5-FE94-4DD8-9E74-4A91735C4A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F4863-6B4C-45A7-A4B6-F1720703EB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4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009A6-75B9-48DF-9EB7-347D85FDFD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4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C7F1F-2A3B-42CD-AD4C-2AEA1661B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24248-880A-4FF2-BF0E-0C72D5301F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70A38-A26D-4DAB-B921-F27FEB9D65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42AE-EBCD-472E-9AAD-2B36B834F0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6FBD-D598-436F-B4F3-77CCE1DA0A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446BE-4D3E-4176-87AD-9AA027DD9C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AAB05C-3126-413B-A8B7-8F089B3BA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35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84313"/>
            <a:ext cx="6553200" cy="13684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Studijska</a:t>
            </a:r>
            <a:r>
              <a:rPr lang="en-U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6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audiotehnik</a:t>
            </a:r>
            <a: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</a:t>
            </a: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4652963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r-Latn-CS" sz="4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Uređaji za obradu dinamike audio signala</a:t>
            </a:r>
            <a:endParaRPr lang="en-US" sz="4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5" descr="Kompresor lmiter blok she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89138"/>
            <a:ext cx="81375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7" name="Text Box 6"/>
          <p:cNvSpPr txBox="1">
            <a:spLocks noChangeArrowheads="1"/>
          </p:cNvSpPr>
          <p:nvPr/>
        </p:nvSpPr>
        <p:spPr bwMode="auto">
          <a:xfrm>
            <a:off x="1692275" y="692150"/>
            <a:ext cx="6335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Blok šema </a:t>
            </a:r>
            <a:r>
              <a:rPr lang="en-US"/>
              <a:t>ure</a:t>
            </a:r>
            <a:r>
              <a:rPr lang="sr-Latn-CS"/>
              <a:t>đ</a:t>
            </a:r>
            <a:r>
              <a:rPr lang="en-US"/>
              <a:t>aja </a:t>
            </a:r>
            <a:r>
              <a:rPr lang="sr-Latn-CS"/>
              <a:t>za obradu dinamike audio signala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763713" y="2276475"/>
            <a:ext cx="59039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sz="4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Kompresori audio signala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4"/>
          <p:cNvSpPr txBox="1">
            <a:spLocks noChangeArrowheads="1"/>
          </p:cNvSpPr>
          <p:nvPr/>
        </p:nvSpPr>
        <p:spPr bwMode="auto">
          <a:xfrm>
            <a:off x="827088" y="1412875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/>
              <a:t>Prag kompresije (Treshold): </a:t>
            </a:r>
            <a:r>
              <a:rPr lang="sr-Latn-CS" sz="2000" dirty="0"/>
              <a:t>tačka u kojoj počinje pomena pojačanja uređaja za obradu dinamike signala (kompresori: od -</a:t>
            </a:r>
            <a:r>
              <a:rPr lang="en-US" sz="2000" dirty="0"/>
              <a:t> </a:t>
            </a:r>
            <a:r>
              <a:rPr lang="sr-Latn-CS" sz="2000" dirty="0"/>
              <a:t>40 do +20 dBu, ekspanderi: do - 60 dBu)</a:t>
            </a:r>
            <a:endParaRPr lang="en-US" sz="2000" dirty="0"/>
          </a:p>
        </p:txBody>
      </p:sp>
      <p:sp>
        <p:nvSpPr>
          <p:cNvPr id="293891" name="Text Box 5"/>
          <p:cNvSpPr txBox="1">
            <a:spLocks noChangeArrowheads="1"/>
          </p:cNvSpPr>
          <p:nvPr/>
        </p:nvSpPr>
        <p:spPr bwMode="auto">
          <a:xfrm>
            <a:off x="611560" y="2782103"/>
            <a:ext cx="813752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/>
              <a:t>Odnos kompresije (Ratio): </a:t>
            </a:r>
            <a:r>
              <a:rPr lang="sr-Latn-CS" sz="2000" dirty="0"/>
              <a:t>Iznos za koji se promeni pojačanje uređaja za obradu dinamike signala kada signal pređe prag kompresije (thershold)</a:t>
            </a:r>
          </a:p>
          <a:p>
            <a:pPr>
              <a:spcBef>
                <a:spcPct val="50000"/>
              </a:spcBef>
            </a:pPr>
            <a:endParaRPr lang="sr-Latn-CS" sz="2000" dirty="0"/>
          </a:p>
          <a:p>
            <a:pPr>
              <a:spcBef>
                <a:spcPct val="50000"/>
              </a:spcBef>
            </a:pPr>
            <a:r>
              <a:rPr lang="sr-Latn-CS" dirty="0"/>
              <a:t>Output (make-up) gain: </a:t>
            </a:r>
            <a:r>
              <a:rPr lang="sr-Latn-CS" sz="2000" dirty="0"/>
              <a:t>korekcija pojačanja nakon izlaska signala iz procesa kompresije</a:t>
            </a:r>
          </a:p>
          <a:p>
            <a:pPr>
              <a:spcBef>
                <a:spcPct val="50000"/>
              </a:spcBef>
            </a:pPr>
            <a:endParaRPr lang="sr-Latn-CS" sz="2000" dirty="0"/>
          </a:p>
          <a:p>
            <a:pPr>
              <a:spcBef>
                <a:spcPct val="50000"/>
              </a:spcBef>
            </a:pPr>
            <a:endParaRPr lang="sr-Latn-CS" sz="2000" dirty="0"/>
          </a:p>
        </p:txBody>
      </p:sp>
      <p:sp>
        <p:nvSpPr>
          <p:cNvPr id="293892" name="Text Box 6"/>
          <p:cNvSpPr txBox="1">
            <a:spLocks noChangeArrowheads="1"/>
          </p:cNvSpPr>
          <p:nvPr/>
        </p:nvSpPr>
        <p:spPr bwMode="auto">
          <a:xfrm>
            <a:off x="611560" y="4850975"/>
            <a:ext cx="7705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 dirty="0"/>
          </a:p>
          <a:p>
            <a:pPr>
              <a:spcBef>
                <a:spcPct val="50000"/>
              </a:spcBef>
            </a:pPr>
            <a:r>
              <a:rPr lang="sr-Latn-CS" dirty="0"/>
              <a:t>Koleno (Knee): </a:t>
            </a:r>
            <a:r>
              <a:rPr lang="sr-Latn-CS" sz="2000" dirty="0"/>
              <a:t>način rada kompresora u okolini praga kompresije (tvrdo i meko, oštro i blago)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57729"/>
          </a:xfrm>
        </p:spPr>
        <p:txBody>
          <a:bodyPr/>
          <a:lstStyle/>
          <a:p>
            <a:r>
              <a:rPr lang="sr-Latn-R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Parametri kompresije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Text Box 5"/>
          <p:cNvSpPr txBox="1">
            <a:spLocks noChangeArrowheads="1"/>
          </p:cNvSpPr>
          <p:nvPr/>
        </p:nvSpPr>
        <p:spPr bwMode="auto">
          <a:xfrm>
            <a:off x="1908175" y="620713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Hardverski kompresor – poseban ure</a:t>
            </a:r>
            <a:r>
              <a:rPr lang="sr-Latn-CS"/>
              <a:t>đ</a:t>
            </a:r>
            <a:r>
              <a:rPr lang="en-US"/>
              <a:t>a</a:t>
            </a:r>
            <a:r>
              <a:rPr lang="sr-Latn-CS"/>
              <a:t>j</a:t>
            </a:r>
            <a:endParaRPr lang="en-US"/>
          </a:p>
        </p:txBody>
      </p:sp>
      <p:pic>
        <p:nvPicPr>
          <p:cNvPr id="3074" name="Picture 2" descr="Резултат слика за compressor audio db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95756" cy="18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5" descr="Prenosna karakter kompresora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628775"/>
            <a:ext cx="71294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7" name="Text Box 6"/>
          <p:cNvSpPr txBox="1">
            <a:spLocks noChangeArrowheads="1"/>
          </p:cNvSpPr>
          <p:nvPr/>
        </p:nvSpPr>
        <p:spPr bwMode="auto">
          <a:xfrm>
            <a:off x="1692275" y="549275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Primer promene praga i odnosa kompresije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4" descr="Prenosna karakter kompreso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6040437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3" name="Text Box 5"/>
          <p:cNvSpPr txBox="1">
            <a:spLocks noChangeArrowheads="1"/>
          </p:cNvSpPr>
          <p:nvPr/>
        </p:nvSpPr>
        <p:spPr bwMode="auto">
          <a:xfrm>
            <a:off x="6516688" y="1989138"/>
            <a:ext cx="24463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Pojačanje kompresora u funkciji ulaznog signala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4" descr="Untitled-2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989138"/>
            <a:ext cx="55435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39" name="Text Box 5"/>
          <p:cNvSpPr txBox="1">
            <a:spLocks noChangeArrowheads="1"/>
          </p:cNvSpPr>
          <p:nvPr/>
        </p:nvSpPr>
        <p:spPr bwMode="auto">
          <a:xfrm>
            <a:off x="1547813" y="765175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Karakteristike kolena kod kompresora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4"/>
          <p:cNvSpPr txBox="1">
            <a:spLocks noChangeArrowheads="1"/>
          </p:cNvSpPr>
          <p:nvPr/>
        </p:nvSpPr>
        <p:spPr bwMode="auto">
          <a:xfrm>
            <a:off x="1763713" y="836613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Vremena rakcije i otpuštanja</a:t>
            </a:r>
            <a:endParaRPr lang="en-US"/>
          </a:p>
        </p:txBody>
      </p:sp>
      <p:sp>
        <p:nvSpPr>
          <p:cNvPr id="287747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83534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dirty="0"/>
              <a:t>Promena pojačanja kompresora ne sme biti trenutna da ne bi bila čujna.</a:t>
            </a:r>
          </a:p>
          <a:p>
            <a:pPr>
              <a:spcBef>
                <a:spcPct val="50000"/>
              </a:spcBef>
            </a:pPr>
            <a:endParaRPr lang="sr-Latn-CS" sz="2000" dirty="0"/>
          </a:p>
          <a:p>
            <a:pPr>
              <a:spcBef>
                <a:spcPct val="50000"/>
              </a:spcBef>
            </a:pPr>
            <a:r>
              <a:rPr lang="sr-Latn-CS" sz="2000" dirty="0"/>
              <a:t>Vreme rakcije kompresora mora biti dovoljno kratko da bi kompresor uhvatio nagle pikove ulaznog signala (nekoliko ms</a:t>
            </a:r>
            <a:r>
              <a:rPr lang="sr-Latn-CS" sz="2000" dirty="0">
                <a:sym typeface="Symbol" pitchFamily="18" charset="2"/>
              </a:rPr>
              <a:t>).</a:t>
            </a:r>
          </a:p>
          <a:p>
            <a:pPr>
              <a:spcBef>
                <a:spcPct val="50000"/>
              </a:spcBef>
            </a:pPr>
            <a:endParaRPr lang="sr-Latn-CS" sz="20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sr-Latn-CS" sz="2000" dirty="0">
                <a:sym typeface="Symbol" pitchFamily="18" charset="2"/>
              </a:rPr>
              <a:t>Vreme otpuštanja kompresora treba da bude dovoljno dugačko da obezbedi neometan povratak u prethodno stanje (obično od 25 ms, pa do čak 2 ili 3 s).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5" descr="Postupak kompresi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45450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699" name="Text Box 6"/>
          <p:cNvSpPr txBox="1">
            <a:spLocks noChangeArrowheads="1"/>
          </p:cNvSpPr>
          <p:nvPr/>
        </p:nvSpPr>
        <p:spPr bwMode="auto">
          <a:xfrm>
            <a:off x="5076825" y="692150"/>
            <a:ext cx="3887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Postupak kompresije audio signala</a:t>
            </a:r>
            <a:endParaRPr lang="en-US"/>
          </a:p>
        </p:txBody>
      </p:sp>
      <p:sp>
        <p:nvSpPr>
          <p:cNvPr id="285700" name="Text Box 7"/>
          <p:cNvSpPr txBox="1">
            <a:spLocks noChangeArrowheads="1"/>
          </p:cNvSpPr>
          <p:nvPr/>
        </p:nvSpPr>
        <p:spPr bwMode="auto">
          <a:xfrm>
            <a:off x="5219700" y="4437063"/>
            <a:ext cx="3924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/>
              <a:t>U komprimovanom signalu su uočljiva prelazna stanja u vremenskim intervalima reakcije (</a:t>
            </a:r>
            <a:r>
              <a:rPr lang="sr-Latn-CS" sz="2000" i="1"/>
              <a:t>attack time</a:t>
            </a:r>
            <a:r>
              <a:rPr lang="sr-Latn-CS" sz="2000"/>
              <a:t>) i otpuštanja (</a:t>
            </a:r>
            <a:r>
              <a:rPr lang="sr-Latn-CS" sz="2000" i="1"/>
              <a:t>release time</a:t>
            </a:r>
            <a:r>
              <a:rPr lang="sr-Latn-CS" sz="2000"/>
              <a:t>) kompresora</a:t>
            </a:r>
            <a:endParaRPr 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63" y="188640"/>
            <a:ext cx="7055380" cy="528010"/>
          </a:xfrm>
        </p:spPr>
        <p:txBody>
          <a:bodyPr/>
          <a:lstStyle/>
          <a:p>
            <a:r>
              <a:rPr lang="sr-Latn-R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chain funkcija (key input)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soulful-keys.com/wp-content/uploads/2014/08/sidech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55909"/>
            <a:ext cx="6084168" cy="25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2612"/>
            <a:ext cx="4176464" cy="29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8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4"/>
          <p:cNvSpPr txBox="1">
            <a:spLocks noChangeArrowheads="1"/>
          </p:cNvSpPr>
          <p:nvPr/>
        </p:nvSpPr>
        <p:spPr bwMode="auto">
          <a:xfrm>
            <a:off x="827088" y="2060575"/>
            <a:ext cx="799306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Uređaji za obradu dinamike audio signala</a:t>
            </a:r>
          </a:p>
          <a:p>
            <a:pPr>
              <a:spcBef>
                <a:spcPct val="50000"/>
              </a:spcBef>
            </a:pPr>
            <a:r>
              <a:rPr lang="sr-Latn-CS"/>
              <a:t>(Procesori dinamike – </a:t>
            </a:r>
            <a:r>
              <a:rPr lang="en-US" i="1"/>
              <a:t>dinamics processors,</a:t>
            </a:r>
            <a:r>
              <a:rPr lang="en-US"/>
              <a:t> </a:t>
            </a:r>
            <a:r>
              <a:rPr lang="en-US" i="1"/>
              <a:t>amplitude</a:t>
            </a:r>
            <a:r>
              <a:rPr lang="sr-Latn-CS" i="1"/>
              <a:t> processors</a:t>
            </a:r>
            <a:r>
              <a:rPr lang="sr-Latn-CS"/>
              <a:t>)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Text Box 5"/>
          <p:cNvSpPr txBox="1">
            <a:spLocks noChangeArrowheads="1"/>
          </p:cNvSpPr>
          <p:nvPr/>
        </p:nvSpPr>
        <p:spPr bwMode="auto">
          <a:xfrm>
            <a:off x="1403350" y="5492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/>
              <a:t>Frekvencijski zavisna kompresija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200800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4"/>
          <p:cNvSpPr txBox="1">
            <a:spLocks noChangeArrowheads="1"/>
          </p:cNvSpPr>
          <p:nvPr/>
        </p:nvSpPr>
        <p:spPr bwMode="auto">
          <a:xfrm>
            <a:off x="2339975" y="333375"/>
            <a:ext cx="431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De esser</a:t>
            </a:r>
            <a:endParaRPr lang="en-US"/>
          </a:p>
        </p:txBody>
      </p:sp>
      <p:sp>
        <p:nvSpPr>
          <p:cNvPr id="308227" name="Text Box 9"/>
          <p:cNvSpPr txBox="1">
            <a:spLocks noChangeArrowheads="1"/>
          </p:cNvSpPr>
          <p:nvPr/>
        </p:nvSpPr>
        <p:spPr bwMode="auto">
          <a:xfrm>
            <a:off x="684213" y="981075"/>
            <a:ext cx="81359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/>
              <a:t>Komprimuje ili limitira frekvencijski opseg gde su dominantni glasovi “s”, “š”, najčešće opseg od 5 do 8 kHz</a:t>
            </a:r>
          </a:p>
          <a:p>
            <a:pPr>
              <a:spcBef>
                <a:spcPct val="50000"/>
              </a:spcBef>
            </a:pPr>
            <a:endParaRPr lang="sr-Latn-CS" dirty="0"/>
          </a:p>
          <a:p>
            <a:pPr>
              <a:spcBef>
                <a:spcPct val="50000"/>
              </a:spcBef>
            </a:pPr>
            <a:r>
              <a:rPr lang="sr-Latn-CS" dirty="0"/>
              <a:t>Proces kompresije se startuje nailaskom sibilanata (izlaz iz ekvilajzera), ali kompresija utiče na celokupan signal</a:t>
            </a:r>
          </a:p>
          <a:p>
            <a:pPr>
              <a:spcBef>
                <a:spcPct val="50000"/>
              </a:spcBef>
            </a:pPr>
            <a:endParaRPr lang="sr-Latn-CS" dirty="0"/>
          </a:p>
          <a:p>
            <a:pPr>
              <a:spcBef>
                <a:spcPct val="50000"/>
              </a:spcBef>
            </a:pPr>
            <a:r>
              <a:rPr lang="sr-Latn-CS" dirty="0"/>
              <a:t>Ukoliko se želi kompresijom uticati samo na određeni frekvencijski opseg – Multiband kompresori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Text Box 5"/>
          <p:cNvSpPr txBox="1">
            <a:spLocks noChangeArrowheads="1"/>
          </p:cNvSpPr>
          <p:nvPr/>
        </p:nvSpPr>
        <p:spPr bwMode="auto">
          <a:xfrm>
            <a:off x="4500563" y="404813"/>
            <a:ext cx="381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/>
              <a:t>Kompresor sa više frekvencijskih opsega</a:t>
            </a:r>
            <a:endParaRPr lang="en-US" dirty="0"/>
          </a:p>
        </p:txBody>
      </p:sp>
      <p:sp>
        <p:nvSpPr>
          <p:cNvPr id="302084" name="Text Box 6"/>
          <p:cNvSpPr txBox="1">
            <a:spLocks noChangeArrowheads="1"/>
          </p:cNvSpPr>
          <p:nvPr/>
        </p:nvSpPr>
        <p:spPr bwMode="auto">
          <a:xfrm>
            <a:off x="4500563" y="1773238"/>
            <a:ext cx="4464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/>
              <a:t>Signal se deli u nekoliko susednih frekvencijskih opsega i postupak kompresije se individualno podešava za svaki opseg</a:t>
            </a:r>
            <a:endParaRPr lang="en-US" sz="2000"/>
          </a:p>
        </p:txBody>
      </p:sp>
      <p:sp>
        <p:nvSpPr>
          <p:cNvPr id="302085" name="Text Box 7"/>
          <p:cNvSpPr txBox="1">
            <a:spLocks noChangeArrowheads="1"/>
          </p:cNvSpPr>
          <p:nvPr/>
        </p:nvSpPr>
        <p:spPr bwMode="auto">
          <a:xfrm>
            <a:off x="4572000" y="3573463"/>
            <a:ext cx="43926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dirty="0"/>
              <a:t>Jaka kompresija u jednom opsegu ne utiče na rad kompresora u ostalim opsezima; moguća veća ukupna kompresija složenog signala sa minimalnom čujnošću njenog prisustva</a:t>
            </a:r>
            <a:endParaRPr lang="en-US" sz="2000" dirty="0"/>
          </a:p>
        </p:txBody>
      </p:sp>
      <p:pic>
        <p:nvPicPr>
          <p:cNvPr id="2050" name="Picture 2" descr="Резултат слика за multiband compression block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" y="908721"/>
            <a:ext cx="4472957" cy="51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Text Box 13"/>
          <p:cNvSpPr txBox="1">
            <a:spLocks noChangeArrowheads="1"/>
          </p:cNvSpPr>
          <p:nvPr/>
        </p:nvSpPr>
        <p:spPr bwMode="auto">
          <a:xfrm>
            <a:off x="1692275" y="476250"/>
            <a:ext cx="633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/>
              <a:t>Kašnjenje signala u glavnoj petlji</a:t>
            </a:r>
            <a:endParaRPr lang="en-US" dirty="0"/>
          </a:p>
        </p:txBody>
      </p:sp>
      <p:sp>
        <p:nvSpPr>
          <p:cNvPr id="304132" name="Text Box 14"/>
          <p:cNvSpPr txBox="1">
            <a:spLocks noChangeArrowheads="1"/>
          </p:cNvSpPr>
          <p:nvPr/>
        </p:nvSpPr>
        <p:spPr bwMode="auto">
          <a:xfrm>
            <a:off x="539750" y="1125538"/>
            <a:ext cx="82089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2000" dirty="0"/>
              <a:t>Principska blok šema ralizacije efikasnog potiskivanja početnih tranzijenata signala upotrebom uređaja za kašnjenje signala u glavnom toku signala </a:t>
            </a:r>
          </a:p>
          <a:p>
            <a:pPr algn="ctr">
              <a:spcBef>
                <a:spcPct val="50000"/>
              </a:spcBef>
            </a:pP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2204864"/>
            <a:ext cx="5976664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90750"/>
            <a:ext cx="85693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19" name="Text Box 5"/>
          <p:cNvSpPr txBox="1">
            <a:spLocks noChangeArrowheads="1"/>
          </p:cNvSpPr>
          <p:nvPr/>
        </p:nvSpPr>
        <p:spPr bwMode="auto">
          <a:xfrm>
            <a:off x="1979613" y="765175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Softverski kompresor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Paralelna kompresija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320480" cy="4771555"/>
          </a:xfrm>
        </p:spPr>
        <p:txBody>
          <a:bodyPr>
            <a:noAutofit/>
          </a:bodyPr>
          <a:lstStyle/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jedan isti signal se račva na taj način da u jednom kanalu ostaje potpuno netretiran, dok se u drugom, paralelenom kanalu, podvrgava postupku kompresije. Ova dva kanala se zatim sabiraju u miksu. </a:t>
            </a: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Ovakav način rada kao po pravilu podrazumeva ekstremnu upotrebu kompresije, sa nivoima redukcije signala od preko 20dB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348880"/>
            <a:ext cx="3729484" cy="22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25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Paralelna kompresija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5040560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Ukoliko se sada ovako jako komprimovan signal podmiksuje sa originalnim signalom istim nivoom pojačanja (regleri na kanalu miksera su postavljeni na isti nivo), može se reći da je njegov udeo u ukupnom nivou signala u trenucima kada je kompresor aktivan praktično zanemarljiv. </a:t>
            </a:r>
          </a:p>
          <a:p>
            <a:r>
              <a:rPr lang="sr-Latn-RS" dirty="0"/>
              <a:t>To za posledicu ima da sve karakteristike signala koje definišu njegov karakter, oličene pre svega kroz brze i delikatne tranzijente koji bivaju bitno „oštećeni“ u klasičnom postupku kompresije, ostaju očuvani u ukupnom signalu. </a:t>
            </a:r>
          </a:p>
          <a:p>
            <a:r>
              <a:rPr lang="sr-Latn-RS" dirty="0"/>
              <a:t>Onog trenutka kada signal padne ispod praga kompresije, signal u kanalu sa kompresijom se vraća na isti nivo kao u kanalu sa nekompresovanim signalom, što znači da u ukupnom zbiru imamo dva istovetna signala, odnosno porast ukupnog nivoa za +6dB. </a:t>
            </a:r>
          </a:p>
          <a:p>
            <a:r>
              <a:rPr lang="sr-Latn-RS" dirty="0"/>
              <a:t>Dakle, ovakvim postupkom dolazi do izdizanja nižih nivoa signala za 6 dB, pri čemu je ovo izdizanje potpuno nedestruktivno i ni na jedan način ne utiče na strukturu signala jer se radi o prostom sabiranju dva originalna signala </a:t>
            </a:r>
          </a:p>
          <a:p>
            <a:r>
              <a:rPr lang="sr-Latn-RS" dirty="0"/>
              <a:t>UPWARD COMPRESSION Vs. DOWNWARD COMPRESSION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7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72026"/>
          </a:xfrm>
        </p:spPr>
        <p:txBody>
          <a:bodyPr/>
          <a:lstStyle/>
          <a:p>
            <a:r>
              <a:rPr lang="sr-Latn-RS" sz="2400" dirty="0"/>
              <a:t>Višestruka paralelna kompresija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60" y="2052638"/>
            <a:ext cx="596200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5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00018"/>
          </a:xfrm>
        </p:spPr>
        <p:txBody>
          <a:bodyPr/>
          <a:lstStyle/>
          <a:p>
            <a:r>
              <a:rPr lang="sr-Latn-RS" sz="1800" dirty="0"/>
              <a:t>UPWARD COMPRESSION Vs. DOWNWARD COMPRESSION</a:t>
            </a:r>
            <a:br>
              <a:rPr lang="sr-Latn-R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4006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92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1763713" y="2276475"/>
            <a:ext cx="5903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sz="4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Limiteri audio signala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4"/>
          <p:cNvSpPr txBox="1">
            <a:spLocks noChangeArrowheads="1"/>
          </p:cNvSpPr>
          <p:nvPr/>
        </p:nvSpPr>
        <p:spPr bwMode="auto">
          <a:xfrm>
            <a:off x="971550" y="1557338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Dinamički opseg čula sluha je razlika nivoa između najglasnijeg i najtišeg signala koje možemo čuti</a:t>
            </a:r>
            <a:endParaRPr lang="en-US"/>
          </a:p>
        </p:txBody>
      </p:sp>
      <p:sp>
        <p:nvSpPr>
          <p:cNvPr id="259075" name="Text Box 5"/>
          <p:cNvSpPr txBox="1">
            <a:spLocks noChangeArrowheads="1"/>
          </p:cNvSpPr>
          <p:nvPr/>
        </p:nvSpPr>
        <p:spPr bwMode="auto">
          <a:xfrm>
            <a:off x="900113" y="4868863"/>
            <a:ext cx="7561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Dinamički opseg audio uređaja je razlika nivoa između praga klipovanja audio signala i nivoa šuma</a:t>
            </a:r>
            <a:endParaRPr lang="en-US"/>
          </a:p>
        </p:txBody>
      </p:sp>
      <p:sp>
        <p:nvSpPr>
          <p:cNvPr id="259076" name="Text Box 6"/>
          <p:cNvSpPr txBox="1">
            <a:spLocks noChangeArrowheads="1"/>
          </p:cNvSpPr>
          <p:nvPr/>
        </p:nvSpPr>
        <p:spPr bwMode="auto">
          <a:xfrm>
            <a:off x="971550" y="3213100"/>
            <a:ext cx="7561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Dinamički opseg mikrofona je razlika nivoa signala na membrani pri izobličenjima (izlaznog signala) od 1% i nivoa sopstvenog šuma</a:t>
            </a:r>
            <a:endParaRPr lang="en-US"/>
          </a:p>
        </p:txBody>
      </p:sp>
      <p:sp>
        <p:nvSpPr>
          <p:cNvPr id="259077" name="Text Box 7"/>
          <p:cNvSpPr txBox="1">
            <a:spLocks noChangeArrowheads="1"/>
          </p:cNvSpPr>
          <p:nvPr/>
        </p:nvSpPr>
        <p:spPr bwMode="auto">
          <a:xfrm>
            <a:off x="2051050" y="549275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Dinamički opseg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4"/>
          <p:cNvSpPr txBox="1">
            <a:spLocks noChangeArrowheads="1"/>
          </p:cNvSpPr>
          <p:nvPr/>
        </p:nvSpPr>
        <p:spPr bwMode="auto">
          <a:xfrm>
            <a:off x="539750" y="1916113"/>
            <a:ext cx="8208963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Sprečavanje klipovanja i izobličenja u pojačavačima snage</a:t>
            </a:r>
          </a:p>
          <a:p>
            <a:pPr>
              <a:spcBef>
                <a:spcPct val="50000"/>
              </a:spcBef>
            </a:pPr>
            <a:r>
              <a:rPr lang="sr-Latn-CS"/>
              <a:t>Zaštita zvučnika od oštećenja usled pojave tranzijenata u signalu – (pad mikrofona npr.)</a:t>
            </a:r>
          </a:p>
          <a:p>
            <a:pPr>
              <a:spcBef>
                <a:spcPct val="50000"/>
              </a:spcBef>
            </a:pPr>
            <a:r>
              <a:rPr lang="sr-Latn-CS"/>
              <a:t>Sprečavanje prepobude digitalnih uređaja tokom snimanja signala</a:t>
            </a:r>
          </a:p>
          <a:p>
            <a:pPr>
              <a:spcBef>
                <a:spcPct val="50000"/>
              </a:spcBef>
            </a:pPr>
            <a:r>
              <a:rPr lang="sr-Latn-CS"/>
              <a:t>Sprečavanje premodulacije prenosnog signala kod radio prenosa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4"/>
          <p:cNvSpPr txBox="1">
            <a:spLocks noChangeArrowheads="1"/>
          </p:cNvSpPr>
          <p:nvPr/>
        </p:nvSpPr>
        <p:spPr bwMode="auto">
          <a:xfrm>
            <a:off x="1835150" y="188913"/>
            <a:ext cx="554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Limiter</a:t>
            </a:r>
            <a:endParaRPr lang="en-US"/>
          </a:p>
        </p:txBody>
      </p:sp>
      <p:sp>
        <p:nvSpPr>
          <p:cNvPr id="324611" name="Text Box 5"/>
          <p:cNvSpPr txBox="1">
            <a:spLocks noChangeArrowheads="1"/>
          </p:cNvSpPr>
          <p:nvPr/>
        </p:nvSpPr>
        <p:spPr bwMode="auto">
          <a:xfrm>
            <a:off x="827088" y="765175"/>
            <a:ext cx="7561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2000"/>
              <a:t>Limiter je kompresor sa odnosom kompresije: </a:t>
            </a:r>
            <a:r>
              <a:rPr lang="sr-Latn-CS" sz="2000">
                <a:sym typeface="Symbol" pitchFamily="18" charset="2"/>
              </a:rPr>
              <a:t> 10:1 i relativno kratkim vremenima reakcije i oporavka (opuštanja)</a:t>
            </a:r>
          </a:p>
        </p:txBody>
      </p:sp>
      <p:sp>
        <p:nvSpPr>
          <p:cNvPr id="324612" name="Text Box 6"/>
          <p:cNvSpPr txBox="1">
            <a:spLocks noChangeArrowheads="1"/>
          </p:cNvSpPr>
          <p:nvPr/>
        </p:nvSpPr>
        <p:spPr bwMode="auto">
          <a:xfrm>
            <a:off x="5940425" y="2924175"/>
            <a:ext cx="2952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/>
              <a:t>Meko limitiranje: manji odnosi kompresije iz gornjeg opsega</a:t>
            </a:r>
            <a:endParaRPr lang="en-US" sz="2000"/>
          </a:p>
        </p:txBody>
      </p:sp>
      <p:sp>
        <p:nvSpPr>
          <p:cNvPr id="324613" name="Text Box 7"/>
          <p:cNvSpPr txBox="1">
            <a:spLocks noChangeArrowheads="1"/>
          </p:cNvSpPr>
          <p:nvPr/>
        </p:nvSpPr>
        <p:spPr bwMode="auto">
          <a:xfrm>
            <a:off x="6011863" y="4581525"/>
            <a:ext cx="2881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/>
              <a:t>Tvrdo limitiranje (odsecanje): odnosi kompresije bliski </a:t>
            </a:r>
            <a:r>
              <a:rPr lang="sr-Latn-CS" sz="2000">
                <a:sym typeface="Symbol" pitchFamily="18" charset="2"/>
              </a:rPr>
              <a:t> :1</a:t>
            </a:r>
          </a:p>
        </p:txBody>
      </p:sp>
      <p:pic>
        <p:nvPicPr>
          <p:cNvPr id="324614" name="Picture 9" descr="Limi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2738"/>
            <a:ext cx="5867400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4" descr="Limiter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205038"/>
            <a:ext cx="7559675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Text Box 5"/>
          <p:cNvSpPr txBox="1">
            <a:spLocks noChangeArrowheads="1"/>
          </p:cNvSpPr>
          <p:nvPr/>
        </p:nvSpPr>
        <p:spPr bwMode="auto">
          <a:xfrm>
            <a:off x="2627313" y="4048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Limiter (pik limiter)</a:t>
            </a:r>
            <a:endParaRPr lang="en-US"/>
          </a:p>
        </p:txBody>
      </p:sp>
      <p:sp>
        <p:nvSpPr>
          <p:cNvPr id="326660" name="Text Box 6"/>
          <p:cNvSpPr txBox="1">
            <a:spLocks noChangeArrowheads="1"/>
          </p:cNvSpPr>
          <p:nvPr/>
        </p:nvSpPr>
        <p:spPr bwMode="auto">
          <a:xfrm>
            <a:off x="971550" y="141287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Pik detektor + odnos kompresije </a:t>
            </a:r>
            <a:r>
              <a:rPr lang="sr-Latn-CS">
                <a:cs typeface="Tahoma" pitchFamily="34" charset="0"/>
              </a:rPr>
              <a:t>∞ :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4" descr="limiter_wav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09725"/>
            <a:ext cx="8208963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5" name="Text Box 6"/>
          <p:cNvSpPr txBox="1">
            <a:spLocks noChangeArrowheads="1"/>
          </p:cNvSpPr>
          <p:nvPr/>
        </p:nvSpPr>
        <p:spPr bwMode="auto">
          <a:xfrm>
            <a:off x="2555875" y="1889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Limiter (pik limiter)</a:t>
            </a:r>
            <a:endParaRPr lang="en-US"/>
          </a:p>
        </p:txBody>
      </p:sp>
      <p:sp>
        <p:nvSpPr>
          <p:cNvPr id="330756" name="Text Box 7"/>
          <p:cNvSpPr txBox="1">
            <a:spLocks noChangeArrowheads="1"/>
          </p:cNvSpPr>
          <p:nvPr/>
        </p:nvSpPr>
        <p:spPr bwMode="auto">
          <a:xfrm>
            <a:off x="900113" y="836613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Promena oblika signala – meko limitiranje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09788"/>
            <a:ext cx="842486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Text Box 7"/>
          <p:cNvSpPr txBox="1">
            <a:spLocks noChangeArrowheads="1"/>
          </p:cNvSpPr>
          <p:nvPr/>
        </p:nvSpPr>
        <p:spPr bwMode="auto">
          <a:xfrm>
            <a:off x="1403350" y="836613"/>
            <a:ext cx="684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Limiter – softversko rešenje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4" descr="Dinamickiopseg 1983 Bryan Ada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785938"/>
            <a:ext cx="734536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1" name="Text Box 5"/>
          <p:cNvSpPr txBox="1">
            <a:spLocks noChangeArrowheads="1"/>
          </p:cNvSpPr>
          <p:nvPr/>
        </p:nvSpPr>
        <p:spPr bwMode="auto">
          <a:xfrm>
            <a:off x="1835150" y="333375"/>
            <a:ext cx="5759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/>
              <a:t>Snimak iz 1983, Brayan Adams</a:t>
            </a:r>
          </a:p>
          <a:p>
            <a:pPr algn="ctr">
              <a:spcBef>
                <a:spcPct val="50000"/>
              </a:spcBef>
            </a:pPr>
            <a:r>
              <a:rPr lang="sr-Latn-CS" dirty="0"/>
              <a:t>- nema kompresije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4" descr="Dinamicki opseg 1988 Welle Nel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24038"/>
            <a:ext cx="76327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899" name="Text Box 5"/>
          <p:cNvSpPr txBox="1">
            <a:spLocks noChangeArrowheads="1"/>
          </p:cNvSpPr>
          <p:nvPr/>
        </p:nvSpPr>
        <p:spPr bwMode="auto">
          <a:xfrm>
            <a:off x="1835150" y="333375"/>
            <a:ext cx="5759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/>
              <a:t>Snimak iz 1988, Willie Nelson - nema kompresije ali je veći srednji nivo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4" descr="Dinamicki opseg 1991 Amy Gr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53721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7" name="Picture 5" descr="Dinamicki opseg 1991 Amy Grant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00" y="3657600"/>
            <a:ext cx="5372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48" name="Text Box 6"/>
          <p:cNvSpPr txBox="1">
            <a:spLocks noChangeArrowheads="1"/>
          </p:cNvSpPr>
          <p:nvPr/>
        </p:nvSpPr>
        <p:spPr bwMode="auto">
          <a:xfrm>
            <a:off x="6011863" y="333375"/>
            <a:ext cx="29527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Snimak iz 1991, Amy Grant</a:t>
            </a:r>
          </a:p>
          <a:p>
            <a:pPr algn="ctr">
              <a:spcBef>
                <a:spcPct val="50000"/>
              </a:spcBef>
            </a:pPr>
            <a:r>
              <a:rPr lang="sr-Latn-CS"/>
              <a:t>umerena kompresija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4" descr="Dinamicki opseg 1995 The Rembra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53721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5" name="Picture 5" descr="Dinamicki opseg 1995 The Rembrants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00" y="3571875"/>
            <a:ext cx="53721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996" name="Text Box 6"/>
          <p:cNvSpPr txBox="1">
            <a:spLocks noChangeArrowheads="1"/>
          </p:cNvSpPr>
          <p:nvPr/>
        </p:nvSpPr>
        <p:spPr bwMode="auto">
          <a:xfrm>
            <a:off x="5940425" y="620713"/>
            <a:ext cx="2952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/>
              <a:t>Snimak iz 1995, The Rembrants - veliki stepen kompresije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4" name="Text Box 4"/>
          <p:cNvSpPr txBox="1">
            <a:spLocks noChangeArrowheads="1"/>
          </p:cNvSpPr>
          <p:nvPr/>
        </p:nvSpPr>
        <p:spPr bwMode="auto">
          <a:xfrm>
            <a:off x="1763713" y="2276475"/>
            <a:ext cx="59039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sz="4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Ekspanderi audio signala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5" descr="Dinamicki opseg cula slu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28775"/>
            <a:ext cx="75152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3" name="Text Box 6"/>
          <p:cNvSpPr txBox="1">
            <a:spLocks noChangeArrowheads="1"/>
          </p:cNvSpPr>
          <p:nvPr/>
        </p:nvSpPr>
        <p:spPr bwMode="auto">
          <a:xfrm>
            <a:off x="1547813" y="476250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Čujno područje čovečjeg uva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1" name="Picture 7" descr="Ekspa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0350"/>
            <a:ext cx="51435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2" name="Text Box 8"/>
          <p:cNvSpPr txBox="1">
            <a:spLocks noChangeArrowheads="1"/>
          </p:cNvSpPr>
          <p:nvPr/>
        </p:nvSpPr>
        <p:spPr bwMode="auto">
          <a:xfrm>
            <a:off x="5975350" y="404813"/>
            <a:ext cx="31686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Ekspander </a:t>
            </a:r>
          </a:p>
          <a:p>
            <a:pPr>
              <a:spcBef>
                <a:spcPct val="50000"/>
              </a:spcBef>
            </a:pPr>
            <a:r>
              <a:rPr lang="sr-Latn-CS"/>
              <a:t>Smanjenje šuma kod tihih deonica signala</a:t>
            </a:r>
          </a:p>
          <a:p>
            <a:pPr>
              <a:spcBef>
                <a:spcPct val="50000"/>
              </a:spcBef>
            </a:pPr>
            <a:r>
              <a:rPr lang="sr-Latn-CS" sz="2000"/>
              <a:t>Povećava – ekspandira dinamički opseg signala koji prođe kroz njega</a:t>
            </a:r>
            <a:endParaRPr lang="en-US" sz="2000"/>
          </a:p>
        </p:txBody>
      </p:sp>
      <p:sp>
        <p:nvSpPr>
          <p:cNvPr id="345093" name="Text Box 9"/>
          <p:cNvSpPr txBox="1">
            <a:spLocks noChangeArrowheads="1"/>
          </p:cNvSpPr>
          <p:nvPr/>
        </p:nvSpPr>
        <p:spPr bwMode="auto">
          <a:xfrm>
            <a:off x="5867400" y="3141663"/>
            <a:ext cx="3276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/>
              <a:t>Smanjuje pojačanje signala čiji je nivo manji od zadatog praga. </a:t>
            </a:r>
          </a:p>
          <a:p>
            <a:pPr>
              <a:spcBef>
                <a:spcPct val="50000"/>
              </a:spcBef>
            </a:pPr>
            <a:endParaRPr lang="sr-Latn-CS" sz="2000"/>
          </a:p>
          <a:p>
            <a:pPr>
              <a:spcBef>
                <a:spcPct val="50000"/>
              </a:spcBef>
            </a:pPr>
            <a:r>
              <a:rPr lang="sr-Latn-CS" sz="2000"/>
              <a:t>Tihe delove signala čini još tišim za razliku od kompresora koji glasnim delovima signala ne dozvoljava da postanu suviše glasni.</a:t>
            </a:r>
            <a:endParaRPr lang="en-US" sz="2000"/>
          </a:p>
        </p:txBody>
      </p:sp>
      <p:pic>
        <p:nvPicPr>
          <p:cNvPr id="5122" name="Picture 2" descr="Резултат слика за audio expa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1822"/>
            <a:ext cx="5324956" cy="34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44675"/>
            <a:ext cx="6148387" cy="484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9187" name="Rectangle 5"/>
          <p:cNvSpPr>
            <a:spLocks noChangeArrowheads="1"/>
          </p:cNvSpPr>
          <p:nvPr/>
        </p:nvSpPr>
        <p:spPr bwMode="auto">
          <a:xfrm>
            <a:off x="1619250" y="33337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/>
              <a:t>Ekspander</a:t>
            </a:r>
            <a:r>
              <a:rPr lang="en-US"/>
              <a:t> – </a:t>
            </a:r>
            <a:r>
              <a:rPr lang="sr-Latn-CS"/>
              <a:t>princip rada</a:t>
            </a:r>
            <a:endParaRPr lang="en-US"/>
          </a:p>
        </p:txBody>
      </p:sp>
      <p:sp>
        <p:nvSpPr>
          <p:cNvPr id="349188" name="Text Box 6"/>
          <p:cNvSpPr txBox="1">
            <a:spLocks noChangeArrowheads="1"/>
          </p:cNvSpPr>
          <p:nvPr/>
        </p:nvSpPr>
        <p:spPr bwMode="auto">
          <a:xfrm>
            <a:off x="1547813" y="981075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Promena odnosa ekspanzije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5" name="Picture 7" descr="Noise gat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51435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6" name="Text Box 8"/>
          <p:cNvSpPr txBox="1">
            <a:spLocks noChangeArrowheads="1"/>
          </p:cNvSpPr>
          <p:nvPr/>
        </p:nvSpPr>
        <p:spPr bwMode="auto">
          <a:xfrm>
            <a:off x="5795963" y="404813"/>
            <a:ext cx="33480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/>
              <a:t>Noise gate – granični slučaj ekspandera – eliminiše nedovoljno jake i nepotrebne signale između glasnijih deonica</a:t>
            </a:r>
            <a:endParaRPr lang="en-US" dirty="0"/>
          </a:p>
        </p:txBody>
      </p:sp>
      <p:sp>
        <p:nvSpPr>
          <p:cNvPr id="351238" name="Text Box 10"/>
          <p:cNvSpPr txBox="1">
            <a:spLocks noChangeArrowheads="1"/>
          </p:cNvSpPr>
          <p:nvPr/>
        </p:nvSpPr>
        <p:spPr bwMode="auto">
          <a:xfrm>
            <a:off x="2627784" y="5769979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dirty="0"/>
              <a:t>Odnos kompresije: </a:t>
            </a:r>
            <a:r>
              <a:rPr lang="sr-Latn-CS" sz="2000" dirty="0">
                <a:sym typeface="Symbol" pitchFamily="18" charset="2"/>
              </a:rPr>
              <a:t> : 1</a:t>
            </a:r>
          </a:p>
        </p:txBody>
      </p:sp>
      <p:sp>
        <p:nvSpPr>
          <p:cNvPr id="3" name="AutoShape 4" descr="Резултат слика за audio ga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Резултат слика за audio g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" y="2978652"/>
            <a:ext cx="7458820" cy="26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72026"/>
          </a:xfrm>
        </p:spPr>
        <p:txBody>
          <a:bodyPr/>
          <a:lstStyle/>
          <a:p>
            <a:r>
              <a:rPr lang="sr-Latn-RS" dirty="0"/>
              <a:t>Side chain gate</a:t>
            </a:r>
            <a:endParaRPr lang="en-US" dirty="0"/>
          </a:p>
        </p:txBody>
      </p:sp>
      <p:pic>
        <p:nvPicPr>
          <p:cNvPr id="7170" name="Picture 2" descr="Резултат слика за audio gate sidech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711950" cy="286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10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4" descr="Prenosna karakter din procesora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0163"/>
            <a:ext cx="835342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4" descr="Signal - s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45212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9" name="Text Box 5"/>
          <p:cNvSpPr txBox="1">
            <a:spLocks noChangeArrowheads="1"/>
          </p:cNvSpPr>
          <p:nvPr/>
        </p:nvSpPr>
        <p:spPr bwMode="auto">
          <a:xfrm>
            <a:off x="2051050" y="476250"/>
            <a:ext cx="619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/>
              <a:t>Granice d</a:t>
            </a:r>
            <a:r>
              <a:rPr lang="en-US" dirty="0" err="1"/>
              <a:t>inami</a:t>
            </a:r>
            <a:r>
              <a:rPr lang="sr-Latn-CS" dirty="0"/>
              <a:t>č</a:t>
            </a:r>
            <a:r>
              <a:rPr lang="en-US" dirty="0"/>
              <a:t>k</a:t>
            </a:r>
            <a:r>
              <a:rPr lang="sr-Latn-CS" dirty="0" err="1"/>
              <a:t>og</a:t>
            </a:r>
            <a:r>
              <a:rPr lang="en-US" dirty="0"/>
              <a:t> </a:t>
            </a:r>
            <a:r>
              <a:rPr lang="en-US" dirty="0" err="1"/>
              <a:t>opseg</a:t>
            </a:r>
            <a:r>
              <a:rPr lang="sr-Latn-CS" dirty="0"/>
              <a:t>a</a:t>
            </a:r>
            <a:r>
              <a:rPr lang="en-US" dirty="0"/>
              <a:t> audio </a:t>
            </a:r>
            <a:r>
              <a:rPr lang="en-US" dirty="0" err="1"/>
              <a:t>ure</a:t>
            </a:r>
            <a:r>
              <a:rPr lang="sr-Latn-RS" dirty="0" err="1"/>
              <a:t>đaja</a:t>
            </a:r>
            <a:endParaRPr lang="en-US" dirty="0"/>
          </a:p>
        </p:txBody>
      </p:sp>
      <p:sp>
        <p:nvSpPr>
          <p:cNvPr id="265220" name="Text Box 6"/>
          <p:cNvSpPr txBox="1">
            <a:spLocks noChangeArrowheads="1"/>
          </p:cNvSpPr>
          <p:nvPr/>
        </p:nvSpPr>
        <p:spPr bwMode="auto">
          <a:xfrm>
            <a:off x="5795963" y="2133600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Prag klipovanja</a:t>
            </a:r>
            <a:endParaRPr lang="en-US"/>
          </a:p>
        </p:txBody>
      </p:sp>
      <p:sp>
        <p:nvSpPr>
          <p:cNvPr id="265221" name="Text Box 7"/>
          <p:cNvSpPr txBox="1">
            <a:spLocks noChangeArrowheads="1"/>
          </p:cNvSpPr>
          <p:nvPr/>
        </p:nvSpPr>
        <p:spPr bwMode="auto">
          <a:xfrm>
            <a:off x="5940425" y="51577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Nivo šuma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4" descr="Dinamicki opsezi audio medi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12875"/>
            <a:ext cx="6985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7" name="Text Box 5"/>
          <p:cNvSpPr txBox="1">
            <a:spLocks noChangeArrowheads="1"/>
          </p:cNvSpPr>
          <p:nvPr/>
        </p:nvSpPr>
        <p:spPr bwMode="auto">
          <a:xfrm>
            <a:off x="1403350" y="54927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Dinamički opsezi nekih audio medija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8066088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sr-Latn-CS"/>
              <a:t>Audio signale širokog dinamičkog opsega treba: </a:t>
            </a:r>
          </a:p>
          <a:p>
            <a:pPr marL="342900" indent="-342900" algn="ctr">
              <a:spcBef>
                <a:spcPct val="50000"/>
              </a:spcBef>
            </a:pPr>
            <a:endParaRPr lang="sr-Latn-CS"/>
          </a:p>
          <a:p>
            <a:pPr marL="342900" indent="-342900">
              <a:spcBef>
                <a:spcPct val="50000"/>
              </a:spcBef>
              <a:buFontTx/>
              <a:buAutoNum type="alphaUcParenR"/>
            </a:pPr>
            <a:r>
              <a:rPr lang="sr-Latn-CS" sz="2000"/>
              <a:t>proslediti na uređaje sa skromnijim dinamičkim opsegom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sr-Latn-CS" sz="2000"/>
              <a:t>uređaji za snimanje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sr-Latn-CS" sz="2000"/>
              <a:t>predajnici</a:t>
            </a:r>
          </a:p>
          <a:p>
            <a:pPr marL="342900" indent="-342900">
              <a:spcBef>
                <a:spcPct val="50000"/>
              </a:spcBef>
            </a:pPr>
            <a:endParaRPr lang="sr-Latn-CS" sz="2000"/>
          </a:p>
          <a:p>
            <a:pPr marL="342900" indent="-342900">
              <a:spcBef>
                <a:spcPct val="50000"/>
              </a:spcBef>
            </a:pPr>
            <a:r>
              <a:rPr lang="sr-Latn-CS" sz="2000"/>
              <a:t>B) preneti preko medija sa ograničenim dinamičkim opsegom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sr-Latn-CS" sz="2000"/>
              <a:t> AM radio – dinamički opseg: 20 - 30 dB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sr-Latn-CS" sz="2000"/>
              <a:t> FM radio – dinamički opseg: 50 - 60 dB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sr-Latn-CS" sz="2000"/>
          </a:p>
          <a:p>
            <a:pPr marL="342900" indent="-342900">
              <a:spcBef>
                <a:spcPct val="50000"/>
              </a:spcBef>
            </a:pPr>
            <a:r>
              <a:rPr lang="sr-Latn-CS" sz="2000"/>
              <a:t>C) reprodukovati u prostorima za slušanje sa relativno velikim nivoom ambijentalne buke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sr-Latn-CS" sz="2000"/>
              <a:t> sobe za slušanje: 35 - 45 dB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sr-Latn-CS" sz="2000"/>
              <a:t> automobili: </a:t>
            </a:r>
            <a:r>
              <a:rPr lang="en-US" sz="2000">
                <a:cs typeface="Tahoma" pitchFamily="34" charset="0"/>
              </a:rPr>
              <a:t>&gt;</a:t>
            </a:r>
            <a:r>
              <a:rPr lang="sr-Latn-CS" sz="2000">
                <a:cs typeface="Tahoma" pitchFamily="34" charset="0"/>
              </a:rPr>
              <a:t> 45 dB</a:t>
            </a:r>
            <a:endParaRPr lang="en-US" sz="200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6"/>
          <p:cNvSpPr txBox="1">
            <a:spLocks noChangeArrowheads="1"/>
          </p:cNvSpPr>
          <p:nvPr/>
        </p:nvSpPr>
        <p:spPr bwMode="auto">
          <a:xfrm>
            <a:off x="539750" y="1700213"/>
            <a:ext cx="82804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Dinamika audio signala se mora podesiti na vrednost koja odgovara:</a:t>
            </a:r>
          </a:p>
          <a:p>
            <a:pPr algn="ctr">
              <a:spcBef>
                <a:spcPct val="50000"/>
              </a:spcBef>
            </a:pPr>
            <a:endParaRPr lang="sr-Latn-C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sr-Latn-CS"/>
              <a:t> dinamici uređaja u koje se dalje šalje signal,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r-Latn-CS"/>
              <a:t> dinamici prenosnih puteva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r-Latn-CS"/>
              <a:t> uslovima reprodukcije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r-Latn-CS"/>
              <a:t> odnosu nivoa u pojedinim delovima spektra </a:t>
            </a:r>
            <a:endParaRPr lang="en-US"/>
          </a:p>
        </p:txBody>
      </p:sp>
      <p:sp>
        <p:nvSpPr>
          <p:cNvPr id="271363" name="Text Box 8"/>
          <p:cNvSpPr txBox="1">
            <a:spLocks noChangeArrowheads="1"/>
          </p:cNvSpPr>
          <p:nvPr/>
        </p:nvSpPr>
        <p:spPr bwMode="auto">
          <a:xfrm>
            <a:off x="827088" y="2133600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4"/>
          <p:cNvSpPr txBox="1">
            <a:spLocks noChangeArrowheads="1"/>
          </p:cNvSpPr>
          <p:nvPr/>
        </p:nvSpPr>
        <p:spPr bwMode="auto">
          <a:xfrm>
            <a:off x="1835150" y="2276475"/>
            <a:ext cx="568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r-Latn-CS">
                <a:solidFill>
                  <a:srgbClr val="FFFF66"/>
                </a:solidFill>
              </a:rPr>
              <a:t>Uređaji koji smanjuju opseg dinamike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Latn-CS">
                <a:solidFill>
                  <a:srgbClr val="FFFF66"/>
                </a:solidFill>
              </a:rPr>
              <a:t> kompresori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Latn-CS">
                <a:solidFill>
                  <a:srgbClr val="FFFF66"/>
                </a:solidFill>
              </a:rPr>
              <a:t> limiteri</a:t>
            </a:r>
          </a:p>
          <a:p>
            <a:pPr>
              <a:spcBef>
                <a:spcPct val="20000"/>
              </a:spcBef>
            </a:pPr>
            <a:endParaRPr lang="sr-Latn-CS">
              <a:solidFill>
                <a:srgbClr val="FFFF66"/>
              </a:solidFill>
            </a:endParaRPr>
          </a:p>
          <a:p>
            <a:pPr>
              <a:spcBef>
                <a:spcPct val="20000"/>
              </a:spcBef>
            </a:pPr>
            <a:r>
              <a:rPr lang="sr-Latn-CS">
                <a:solidFill>
                  <a:srgbClr val="FFFF66"/>
                </a:solidFill>
              </a:rPr>
              <a:t>Uređaji koji povećavaju opseg dinamike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Latn-CS">
                <a:solidFill>
                  <a:srgbClr val="FFFF66"/>
                </a:solidFill>
              </a:rPr>
              <a:t> ekspanderi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Latn-CS">
                <a:solidFill>
                  <a:srgbClr val="FFFF66"/>
                </a:solidFill>
              </a:rPr>
              <a:t> eliminatori šuma (</a:t>
            </a:r>
            <a:r>
              <a:rPr lang="sr-Latn-CS" i="1">
                <a:solidFill>
                  <a:srgbClr val="FFFF66"/>
                </a:solidFill>
              </a:rPr>
              <a:t>noise gate </a:t>
            </a:r>
            <a:r>
              <a:rPr lang="sr-Latn-CS">
                <a:solidFill>
                  <a:srgbClr val="FFFF66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3411" name="Text Box 5"/>
          <p:cNvSpPr txBox="1">
            <a:spLocks noChangeArrowheads="1"/>
          </p:cNvSpPr>
          <p:nvPr/>
        </p:nvSpPr>
        <p:spPr bwMode="auto">
          <a:xfrm>
            <a:off x="684213" y="90805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Osnovna podela uređaja za obradu dinamike audio signala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4052</TotalTime>
  <Words>1118</Words>
  <Application>Microsoft Office PowerPoint</Application>
  <PresentationFormat>On-screen Show (4:3)</PresentationFormat>
  <Paragraphs>156</Paragraphs>
  <Slides>44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Century Gothic</vt:lpstr>
      <vt:lpstr>Tahoma</vt:lpstr>
      <vt:lpstr>Wingdings 3</vt:lpstr>
      <vt:lpstr>Ion</vt:lpstr>
      <vt:lpstr>Studijska audiotehnika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Parametri kompresije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chain funkcija (key input)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Paralelna kompresija</vt:lpstr>
      <vt:lpstr>Paralelna kompresija</vt:lpstr>
      <vt:lpstr>Višestruka paralelna kompresija</vt:lpstr>
      <vt:lpstr>UPWARD COMPRESSION Vs. DOWNWARD COMPRESSION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chain gate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Акустички дизајн просторија</dc:title>
  <dc:creator>Registered User</dc:creator>
  <cp:lastModifiedBy>Doc</cp:lastModifiedBy>
  <cp:revision>103</cp:revision>
  <dcterms:created xsi:type="dcterms:W3CDTF">2006-09-27T18:47:12Z</dcterms:created>
  <dcterms:modified xsi:type="dcterms:W3CDTF">2020-04-02T09:38:11Z</dcterms:modified>
</cp:coreProperties>
</file>