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39"/>
  </p:notesMasterIdLst>
  <p:sldIdLst>
    <p:sldId id="256" r:id="rId3"/>
    <p:sldId id="257" r:id="rId4"/>
    <p:sldId id="376" r:id="rId5"/>
    <p:sldId id="321" r:id="rId6"/>
    <p:sldId id="377" r:id="rId7"/>
    <p:sldId id="347" r:id="rId8"/>
    <p:sldId id="348" r:id="rId9"/>
    <p:sldId id="349" r:id="rId10"/>
    <p:sldId id="350" r:id="rId11"/>
    <p:sldId id="427" r:id="rId12"/>
    <p:sldId id="416" r:id="rId13"/>
    <p:sldId id="378" r:id="rId14"/>
    <p:sldId id="320" r:id="rId15"/>
    <p:sldId id="327" r:id="rId16"/>
    <p:sldId id="359" r:id="rId17"/>
    <p:sldId id="322" r:id="rId18"/>
    <p:sldId id="323" r:id="rId19"/>
    <p:sldId id="324" r:id="rId20"/>
    <p:sldId id="428" r:id="rId21"/>
    <p:sldId id="388" r:id="rId22"/>
    <p:sldId id="393" r:id="rId23"/>
    <p:sldId id="394" r:id="rId24"/>
    <p:sldId id="396" r:id="rId25"/>
    <p:sldId id="429" r:id="rId26"/>
    <p:sldId id="435" r:id="rId27"/>
    <p:sldId id="436" r:id="rId28"/>
    <p:sldId id="438" r:id="rId29"/>
    <p:sldId id="397" r:id="rId30"/>
    <p:sldId id="386" r:id="rId31"/>
    <p:sldId id="379" r:id="rId32"/>
    <p:sldId id="380" r:id="rId33"/>
    <p:sldId id="381" r:id="rId34"/>
    <p:sldId id="382" r:id="rId35"/>
    <p:sldId id="383" r:id="rId36"/>
    <p:sldId id="384" r:id="rId37"/>
    <p:sldId id="38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E895D-65F6-4600-BEF5-054010B6F67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769C9-D8A3-4D77-8D66-13D962F5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5CF2B0CF-8EA8-4288-A653-75B7C1C7FF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8C3C252-441F-4A59-9D6F-DAA3D0CA405B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6CCC3A01-0CDF-4C89-B45A-D1DEF3C941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9F24664A-8851-4DA1-834E-E39643EC8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B0D917B8-57D1-4B93-8DE6-072BE695A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6BE6D4A-32C5-4BCE-80BE-4B7D11A5C6FA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7F7D708-5B92-4F59-B83D-A90CC93B62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C3B9BEF1-81BC-4A2B-9CBC-016281312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6B840114-167C-4165-8FFC-59923166A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9830205-493E-468B-8208-1D5D6894AEE9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8A50F673-C109-4979-9F57-7085E2B82D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BA6B7E1-DD96-4918-922E-5DC8426F7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E7FC3C6A-78C3-48BE-8CC5-8036648C5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B4D14A2-0BD3-402A-AE70-6D960C03216F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840DA20F-74D0-439E-874D-94091F4251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7DF6B3A9-46AE-4A06-B631-4F7B200E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31FC76A4-52DE-458B-8EFB-E532F3EC3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B00212-5C7F-411A-8274-7F1031473D61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104F939B-19FB-406C-9B69-CED9A749BE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FDC5B8E-575E-4055-8463-52AA140B4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5D402D91-0173-4AD0-9EAD-3FB9E0DFBB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B64CE6F-9DC7-4780-A2E3-500BB1A7932E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3B285226-4ADA-4EFC-A3B8-B5C0304EF4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BCC61F0D-33EF-4567-8405-DAD6A1B61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1CCF847F-F454-4246-9FE2-BA737B0FE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E829686-2132-447B-BA25-6E6DC524D253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8092B18D-0891-47C2-A537-B48FC2F76D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BBE818ED-0225-4642-9155-586A0D0E6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0D063197-A836-4856-8AD5-CE42DC945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2F84755-26EF-42F2-81D2-B4C8D37657D7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91524923-E4A9-40A7-B040-B48DABA7C9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35E792A-3FB1-4E26-A5A6-9CA932D76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F3E0499B-8A9F-4E9C-A45E-438C6B596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79C9CB8-D7AB-4672-992C-2CF9A7584432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3B8FF7AC-36F7-41CA-97E7-62780B19A8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39F2A202-ACE1-4C30-A668-3C26FD649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AEB4BA36-04CF-4DFE-A180-E037D1DAC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4FB8871-0F51-4660-95F1-A835765E152F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60BEE7FA-BFAA-48A8-9ACC-CDB61ED262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35A6AD1-5114-4FD9-BFFE-DF7450037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1E76BEA-47D3-471B-8F83-B1B5EEEED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3117B84-0B8C-49AE-BAC1-B988AA4CFDD7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F3AE487D-2918-44A1-8048-26E0433AB6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E867A0C2-B362-48CA-9B75-184C99797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1AD26E7E-6047-49B1-A673-4DD608B5A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C359438-C9A7-499F-BECB-7EF3BCA66A1D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EEBFC0D4-8F4B-40F7-9076-320D016D33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BC75587A-B05B-438A-BB5C-870C0B15E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EDDC9A3C-9B44-4770-9C71-466E4BFE2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41160FD-1790-4690-9690-6EB739FB59C6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EDA0065B-EB31-4C3C-9D48-9F392A31A7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BA934B33-7A60-48B9-95CC-A86B0E125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331C2FF-BE5F-41C3-9F38-DD1E5ABB3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5AC26E5-A43C-47B2-BC90-81C16D922186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BF82FA6B-3813-456E-97C4-023A8F3B24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0563E636-93EB-45F8-A550-F6B9FFE4C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0E944C3F-0528-49C2-BBFB-DD5A0AA60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990F223-B71F-4095-B762-4738BD75F0F5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318488AD-4B48-40B2-AD5C-1625E45EC9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C1A0F70A-9131-4571-9355-471D814DA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18B43B84-A205-4023-AFD9-71C7A3341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C4750EE-F21A-4390-B3EF-2DF2C97E497F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861B41A1-B26D-4561-8CBB-6057B1E900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7426341D-6883-40D1-AE50-1C4B505C8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F8E6C1E4-0037-4EBD-B7A8-662122D77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C73671A-AB7B-456A-B6BB-5C31E026F8B8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F459677A-693F-42E0-9278-BEA3570837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61050E8B-48C6-4539-87A7-47C42C636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B966F986-351B-4243-B2E2-21CA2B058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84E232D-7C34-4B0F-862F-BCF31B522E89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62219D33-7E7A-4FD5-AFD6-4076909F28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7814456C-1151-47F7-8F70-8441F1688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2C967F2F-9F9A-46BE-A79D-C801599D2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DB44C7F-9387-40F0-829E-4AD69F6833A8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D3934EA-A292-422C-A1BD-702FF76047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D2516EB3-ADE9-41F6-B92F-4EC2C33BB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70559A8F-E04E-4C0E-97A7-1B4F6776C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4AA30C4-C6C8-4777-A394-ACC4A5A1B02C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31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710FF563-A5B0-40FC-9281-01172F27FE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13BA2ECB-E947-427E-B210-0B58ECDF1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E83B897C-F9C6-44EF-A3B2-559AE8D9A9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81AB8B6-0AD7-441F-972A-E5E4815474C4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32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36D7A7B6-792A-4DB7-95BB-7BC01DDBE1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D92B8409-A8E0-4B9A-AAF6-C220F23D0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DE04A5C3-4317-475E-AB42-4E70008A3D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4A33B96-9A20-4858-911C-7FB46DC0A090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6B8C2E70-5C13-4266-B4FF-41BE525EA1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F8E566E0-BE86-4E26-B493-CA75F349D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4182C0D3-7869-4EE1-87F7-8EFD8F577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E44A548-9915-415F-9495-1CC084BB616F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A3DECFC5-5819-498C-8A94-CF6730DCBB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1A8F8390-609F-49DA-916F-B6838A60F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D32C37F3-D308-4C56-B874-A5B1C9B9C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4BDE772-A308-47EA-A64D-A32BA6E817E5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C6E43985-703C-4A6C-AB07-D2E51D8A9A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0303B817-7808-4CED-A988-713ACE017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E43720AE-01B5-4D05-99D1-CBA8AFDB67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4BE26F2-4C77-4E83-B38F-12E8DE2A262C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35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15BF5A13-ECAE-4241-8FC9-6CF4BC2059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7F1BCFEC-1506-4905-BF40-E75865C15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86FEA64F-F659-4C01-A934-4AFCBCD62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4EE31F9-E8FC-425B-84B3-3F554F8B8235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36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3F312048-05A5-43F3-9A8A-AFD6F6AE9C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44222D83-5B32-4285-9B3C-C2DA51887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5D952D4A-E004-413A-8770-5E86B91E0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C2888C4-4A63-4693-8FD4-73BBFE75BC2D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C8538079-6082-4A31-BBD9-6710BD0F95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03D08B4C-B816-4254-89FC-6B102D091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A6FC951B-5F7E-4AD4-9B00-C10BFD9DA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BA18DCD-8A20-42BD-B658-959CE117D873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3A5C55DC-2096-452E-8EF2-D1EC1B684D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847444FC-4AEC-485E-92AA-95489C331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1AF6BC71-290E-495F-A153-5A781523E2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12EE50F-CBBA-4412-8240-355C3EE6FB4C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9FBA1A15-B26D-4B3F-AD61-8403B96772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5F3C3E02-79C6-4948-9A2C-2E30BE956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9E670286-8248-41D3-8258-99E0917F4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AE9D151-D07D-4437-B639-17C163D77D2D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27A66A42-2592-4E09-9CD7-8B20A9027C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5308C2F6-EA4B-4F71-AD86-BF2660D70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98DE38B5-B2FD-4D1C-A29C-D1E6EE761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8820E9D-3347-432C-A4DA-F3C4BEC79DA9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E42B39E1-6ABB-4AF5-8AD4-7F2C4078AB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4CA64D5E-EB62-404F-B28B-64940569F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D45472A1-F464-490E-9E5C-24D0CDAA2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008FCCF-E1E2-4F39-8B09-74352E3C58DF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3F5C776F-183E-430E-BCCC-02F70F33E2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2756834-BE56-4325-89A4-89F1CF4AB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CFB8-56C7-4467-8E84-ACD5CC531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9F2BE-2EAD-477E-80C0-BEAD53963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74D9E-42BD-43BE-B964-8B67905E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A54C-2A55-4522-83A1-31825B7D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900FB-EC24-4A7A-9111-A3DC4A7D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6B11-6D03-4B34-81ED-975BD1C5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589F7-2249-485F-9137-04C63A06E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53515-D04A-490D-9A9A-894E54FF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B7993-BC2B-48BF-9C95-8465E51E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866D8-A182-426B-9739-2AF04B1C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34B5C-D328-40C4-98E1-B08518CB7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68CBD-E23A-4ED0-9DAB-1F367F324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E52E4-4AD2-48DA-9EEC-52BD6A5B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C343-D67B-45A9-B355-10C290AC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DF7F-F888-4A31-8553-6AB0D997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6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11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0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0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0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3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4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A9371-CAAF-4CCB-B326-2A3D0F47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952A8-3F08-4DE5-83C0-1B2EB254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74AD5-D826-4372-9B16-52EDA834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FCDA1-BF52-4386-8358-ED9E5F40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F4F99-4415-48B6-AD12-A4642402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7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36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34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7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345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52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84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71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03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2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B1DA9-EC5D-45E7-99E4-EFBD221D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5EA29-44EB-4523-A94F-DE04E0437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FDBB0-9214-45F6-84F1-9FAEE8FD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2AF13-DEE4-4568-ACC4-C6A31A08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24A5-5D7A-4D5B-AEC7-FF8B858F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3304-C7A3-452D-91DF-6A6772A4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DEB07-1ED9-4619-8107-3F2A8DE7A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93385-B000-4179-AF4D-BE8E731E0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453A0-2148-416F-9295-ED5F63992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36717-9A91-46F1-87BB-13E94508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17FD6-E1AB-469B-8374-717A522F9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0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554B-DAE0-4CBF-8F2C-9DF519C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FF45-17F6-4492-B069-2348B9DF0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5297C-6671-4CEC-B857-1522A7096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05C28-84A3-4ED4-A879-4F112F41F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9AE5C-D447-4E17-899F-D18B25276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6A7BAF-8410-4791-B2DF-91429849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750B9-0B59-438B-BD40-4C4F4463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B8459-CD42-4A8F-8E2E-77C042F8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FC77-7CA0-4ED2-8A1B-E45809A6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DE2FB-74B6-439C-92A6-E15872D8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5825B-F5E8-4B96-B034-8D569F35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AAA66-13D6-44FF-BCC2-4609E963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0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49C65-D80B-41CF-83A0-CFECC20A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543C3C-4B31-4056-BDB7-C1B28FB9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5B1F9-862E-4EE9-92FA-93DDD994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6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5387-E589-40CF-A5A2-4F3DAA68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D3C33-7BDF-4403-872B-20184DD71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A06F1-78D0-4884-9024-4CC2B0C95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7A481-111B-4A21-A162-E297A725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D1C87-E7DD-4203-9F95-99C9558C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FAECC-A99B-4B25-BCAC-581F7E08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9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B1BF-892E-4490-BF5F-F0AF6788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AFB183-DA7A-4E4D-9E8F-1C6B314EA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8EE10-66C2-400E-9B68-DD194953D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81EFA-AD63-4C5F-8128-5458963E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E64AE-C1FB-434E-A198-D9992A2E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51EAC-DBFD-4A0A-BB40-25582CDB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2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0D844-26AD-4A10-9880-A48B7E44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FD93D-C7B5-4627-B45C-AB5DCB753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E4259-69B9-4F12-A919-5DAA682A8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DC7E-9458-4738-8083-474AF4515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D43EF-6B89-4A71-9AA0-C5F20530A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2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7381B0-4401-43BD-970D-3674C30AD5B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02D59-D2A4-4EBE-A889-2D7AF2E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99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11B2-6C2A-49EE-AD6D-8E705866E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CA364-1B5D-4879-8BDD-2C4D04B7BC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Vrste buke 2">
            <a:extLst>
              <a:ext uri="{FF2B5EF4-FFF2-40B4-BE49-F238E27FC236}">
                <a16:creationId xmlns:a16="http://schemas.microsoft.com/office/drawing/2014/main" id="{1D7A09E5-DFFF-4B05-AFCA-196025D8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420938"/>
            <a:ext cx="8785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8D54A71D-8A32-4942-BEAB-51276FD3A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620713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Vrste buke prema poreklu - pregled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1" name="Text Box 5">
            <a:extLst>
              <a:ext uri="{FF2B5EF4-FFF2-40B4-BE49-F238E27FC236}">
                <a16:creationId xmlns:a16="http://schemas.microsoft.com/office/drawing/2014/main" id="{A689D0E6-88D0-45D0-BCAD-5565BFEF4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76250"/>
            <a:ext cx="835183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>
              <a:solidFill>
                <a:srgbClr val="FFFF66"/>
              </a:solidFill>
            </a:endParaRPr>
          </a:p>
          <a:p>
            <a:pPr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Podela </a:t>
            </a:r>
            <a:r>
              <a:rPr lang="sr-Latn-C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buke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 trajanju</a:t>
            </a:r>
            <a:r>
              <a:rPr 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spcBef>
                <a:spcPct val="100000"/>
              </a:spcBef>
              <a:buFontTx/>
              <a:buChar char="•"/>
              <a:defRPr/>
            </a:pPr>
            <a:r>
              <a:rPr lang="sr-Latn-CS">
                <a:solidFill>
                  <a:srgbClr val="FFFF66"/>
                </a:solidFill>
              </a:rPr>
              <a:t>  </a:t>
            </a:r>
            <a:r>
              <a:rPr lang="en-US">
                <a:solidFill>
                  <a:srgbClr val="FFFF66"/>
                </a:solidFill>
              </a:rPr>
              <a:t>Kontinuirana (trajna) buka</a:t>
            </a:r>
          </a:p>
          <a:p>
            <a:pPr algn="l">
              <a:buFontTx/>
              <a:buChar char="•"/>
              <a:defRPr/>
            </a:pPr>
            <a:r>
              <a:rPr lang="sr-Latn-CS">
                <a:solidFill>
                  <a:srgbClr val="FFFF66"/>
                </a:solidFill>
              </a:rPr>
              <a:t>  </a:t>
            </a:r>
            <a:r>
              <a:rPr lang="en-US">
                <a:solidFill>
                  <a:srgbClr val="FFFF66"/>
                </a:solidFill>
              </a:rPr>
              <a:t>Diskontunuirana buka</a:t>
            </a:r>
          </a:p>
          <a:p>
            <a:pPr algn="l">
              <a:buFontTx/>
              <a:buChar char="•"/>
              <a:defRPr/>
            </a:pPr>
            <a:r>
              <a:rPr lang="sr-Latn-CS">
                <a:solidFill>
                  <a:srgbClr val="FFFF66"/>
                </a:solidFill>
              </a:rPr>
              <a:t>  </a:t>
            </a:r>
            <a:r>
              <a:rPr lang="en-US">
                <a:solidFill>
                  <a:srgbClr val="FFFF66"/>
                </a:solidFill>
              </a:rPr>
              <a:t>Pojedinačni zvuci i šumovi</a:t>
            </a:r>
            <a:endParaRPr lang="sr-Latn-CS" b="1">
              <a:solidFill>
                <a:srgbClr val="FFFF66"/>
              </a:solidFill>
            </a:endParaRPr>
          </a:p>
          <a:p>
            <a:pPr>
              <a:defRPr/>
            </a:pPr>
            <a:endParaRPr lang="sr-Latn-CS" b="1">
              <a:solidFill>
                <a:srgbClr val="FFFF66"/>
              </a:solidFill>
            </a:endParaRPr>
          </a:p>
          <a:p>
            <a:pPr>
              <a:defRPr/>
            </a:pPr>
            <a:endParaRPr lang="en-US" b="1">
              <a:solidFill>
                <a:srgbClr val="FFFF66"/>
              </a:solidFill>
            </a:endParaRPr>
          </a:p>
          <a:p>
            <a:pPr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Podela buke po nivou</a:t>
            </a:r>
            <a:r>
              <a:rPr 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Latn-CS" sz="3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100000"/>
              </a:spcBef>
              <a:buFontTx/>
              <a:buChar char="•"/>
              <a:defRPr/>
            </a:pPr>
            <a:r>
              <a:rPr lang="sr-Latn-CS">
                <a:solidFill>
                  <a:srgbClr val="FFFF66"/>
                </a:solidFill>
              </a:rPr>
              <a:t>  </a:t>
            </a:r>
            <a:r>
              <a:rPr lang="en-US">
                <a:solidFill>
                  <a:srgbClr val="FFFF66"/>
                </a:solidFill>
              </a:rPr>
              <a:t>Buka stalnog nivoa</a:t>
            </a:r>
          </a:p>
          <a:p>
            <a:pPr algn="l">
              <a:buFontTx/>
              <a:buChar char="•"/>
              <a:defRPr/>
            </a:pPr>
            <a:r>
              <a:rPr lang="sr-Latn-CS">
                <a:solidFill>
                  <a:srgbClr val="FFFF66"/>
                </a:solidFill>
              </a:rPr>
              <a:t>  </a:t>
            </a:r>
            <a:r>
              <a:rPr lang="en-US">
                <a:solidFill>
                  <a:srgbClr val="FFFF66"/>
                </a:solidFill>
              </a:rPr>
              <a:t>Promenljiva buka </a:t>
            </a:r>
          </a:p>
          <a:p>
            <a:pPr algn="l">
              <a:buFontTx/>
              <a:buChar char="•"/>
              <a:defRPr/>
            </a:pPr>
            <a:r>
              <a:rPr lang="sr-Latn-CS">
                <a:solidFill>
                  <a:srgbClr val="FFFF66"/>
                </a:solidFill>
              </a:rPr>
              <a:t>  </a:t>
            </a:r>
            <a:r>
              <a:rPr lang="en-US">
                <a:solidFill>
                  <a:srgbClr val="FFFF66"/>
                </a:solidFill>
              </a:rPr>
              <a:t>Impulsna buka</a:t>
            </a:r>
          </a:p>
          <a:p>
            <a:pPr algn="l">
              <a:buFontTx/>
              <a:buChar char="•"/>
              <a:defRPr/>
            </a:pPr>
            <a:r>
              <a:rPr lang="sr-Latn-CS">
                <a:solidFill>
                  <a:srgbClr val="FFFF66"/>
                </a:solidFill>
              </a:rPr>
              <a:t>  </a:t>
            </a:r>
            <a:r>
              <a:rPr lang="en-US">
                <a:solidFill>
                  <a:srgbClr val="FFFF66"/>
                </a:solidFill>
              </a:rPr>
              <a:t>Buka sa tonovima</a:t>
            </a:r>
          </a:p>
          <a:p>
            <a:pPr algn="l">
              <a:buFontTx/>
              <a:buChar char="•"/>
              <a:defRPr/>
            </a:pPr>
            <a:r>
              <a:rPr lang="sr-Latn-CS">
                <a:solidFill>
                  <a:srgbClr val="FFFF66"/>
                </a:solidFill>
              </a:rPr>
              <a:t>  </a:t>
            </a:r>
            <a:r>
              <a:rPr lang="en-US">
                <a:solidFill>
                  <a:srgbClr val="FFFF66"/>
                </a:solidFill>
              </a:rPr>
              <a:t>Isprekidana buka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Text Box 4">
            <a:extLst>
              <a:ext uri="{FF2B5EF4-FFF2-40B4-BE49-F238E27FC236}">
                <a16:creationId xmlns:a16="http://schemas.microsoft.com/office/drawing/2014/main" id="{4949E97A-181B-4A90-BBFB-15770751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76475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Svojstva</a:t>
            </a:r>
            <a:r>
              <a:rPr lang="sr-Latn-CS" sz="7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buke</a:t>
            </a:r>
            <a:endParaRPr lang="en-US" sz="7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>
            <a:extLst>
              <a:ext uri="{FF2B5EF4-FFF2-40B4-BE49-F238E27FC236}">
                <a16:creationId xmlns:a16="http://schemas.microsoft.com/office/drawing/2014/main" id="{13276C46-9347-437B-9253-3073D9389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88913"/>
            <a:ext cx="6624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Osnovn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sr-Latn-C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svojstva</a:t>
            </a:r>
            <a:r>
              <a:rPr lang="sr-Latn-C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buke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Text Box 6">
            <a:extLst>
              <a:ext uri="{FF2B5EF4-FFF2-40B4-BE49-F238E27FC236}">
                <a16:creationId xmlns:a16="http://schemas.microsoft.com/office/drawing/2014/main" id="{D067F5CC-80C3-45CF-9516-0CAC76D9A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08050"/>
            <a:ext cx="9144000" cy="267765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rgbClr val="FF0000"/>
                </a:solidFill>
              </a:rPr>
              <a:t>Jačina buke</a:t>
            </a:r>
            <a:r>
              <a:rPr lang="sr-Latn-CS" altLang="en-US">
                <a:solidFill>
                  <a:schemeClr val="tx1"/>
                </a:solidFill>
              </a:rPr>
              <a:t> - daje se: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>
                <a:solidFill>
                  <a:schemeClr val="tx1"/>
                </a:solidFill>
              </a:rPr>
              <a:t> nivoom buke u određenom prostoru ili na određenom rastojanju od izvora (kad se radi o buci koju stvara više izvora – saobraćajna buka)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>
                <a:solidFill>
                  <a:schemeClr val="tx1"/>
                </a:solidFill>
              </a:rPr>
              <a:t> akustičkom snagom izvora (kad se radi o pojedinačnim izvorima – aparati, sirene, ...)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40" name="Text Box 7">
            <a:extLst>
              <a:ext uri="{FF2B5EF4-FFF2-40B4-BE49-F238E27FC236}">
                <a16:creationId xmlns:a16="http://schemas.microsoft.com/office/drawing/2014/main" id="{66050D1B-055D-4DE0-881A-6B37EEEEA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16338"/>
            <a:ext cx="91440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rgbClr val="FF0000"/>
                </a:solidFill>
              </a:rPr>
              <a:t>Spektar buke</a:t>
            </a:r>
            <a:r>
              <a:rPr lang="sr-Latn-CS" altLang="en-US"/>
              <a:t> </a:t>
            </a:r>
            <a:r>
              <a:rPr lang="sr-Latn-CS" altLang="en-US">
                <a:solidFill>
                  <a:schemeClr val="tx1"/>
                </a:solidFill>
              </a:rPr>
              <a:t>– važan, od njega zavisi: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chemeClr val="tx1"/>
                </a:solidFill>
              </a:rPr>
              <a:t>stepen ometanja buke i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chemeClr val="tx1"/>
                </a:solidFill>
              </a:rPr>
              <a:t>načini zaštite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41" name="Text Box 8">
            <a:extLst>
              <a:ext uri="{FF2B5EF4-FFF2-40B4-BE49-F238E27FC236}">
                <a16:creationId xmlns:a16="http://schemas.microsoft.com/office/drawing/2014/main" id="{1D18EE09-B1C8-45A3-B73F-A8ED2DC6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45126"/>
            <a:ext cx="91440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rgbClr val="FF0000"/>
                </a:solidFill>
              </a:rPr>
              <a:t>Trajanje buke </a:t>
            </a:r>
            <a:r>
              <a:rPr lang="sr-Latn-CS" altLang="en-US">
                <a:solidFill>
                  <a:schemeClr val="tx1"/>
                </a:solidFill>
              </a:rPr>
              <a:t>– </a:t>
            </a:r>
            <a:br>
              <a:rPr lang="sr-Latn-CS" altLang="en-US">
                <a:solidFill>
                  <a:schemeClr val="tx1"/>
                </a:solidFill>
              </a:rPr>
            </a:br>
            <a:r>
              <a:rPr lang="sr-Latn-CS" altLang="en-US">
                <a:solidFill>
                  <a:schemeClr val="tx1"/>
                </a:solidFill>
              </a:rPr>
              <a:t>kontinualna, </a:t>
            </a:r>
            <a:br>
              <a:rPr lang="sr-Latn-CS" altLang="en-US">
                <a:solidFill>
                  <a:schemeClr val="tx1"/>
                </a:solidFill>
              </a:rPr>
            </a:br>
            <a:r>
              <a:rPr lang="sr-Latn-CS" altLang="en-US">
                <a:solidFill>
                  <a:schemeClr val="tx1"/>
                </a:solidFill>
              </a:rPr>
              <a:t>prekidna - ritam prekida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ipicni nivoi buke uobicajenih izvora">
            <a:extLst>
              <a:ext uri="{FF2B5EF4-FFF2-40B4-BE49-F238E27FC236}">
                <a16:creationId xmlns:a16="http://schemas.microsoft.com/office/drawing/2014/main" id="{5CA5D146-7CBF-453A-9339-899AD6B1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0"/>
            <a:ext cx="506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Text Box 5">
            <a:extLst>
              <a:ext uri="{FF2B5EF4-FFF2-40B4-BE49-F238E27FC236}">
                <a16:creationId xmlns:a16="http://schemas.microsoft.com/office/drawing/2014/main" id="{0615F7C1-EF3C-40DC-8DCE-160508F8D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2060576"/>
            <a:ext cx="1944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Tipični nivoi buke uobičajenih izvora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91" name="Group 71">
            <a:extLst>
              <a:ext uri="{FF2B5EF4-FFF2-40B4-BE49-F238E27FC236}">
                <a16:creationId xmlns:a16="http://schemas.microsoft.com/office/drawing/2014/main" id="{085159FD-F120-438F-AF18-B2D5BF5ABB18}"/>
              </a:ext>
            </a:extLst>
          </p:cNvPr>
          <p:cNvGraphicFramePr>
            <a:graphicFrameLocks noGrp="1"/>
          </p:cNvGraphicFramePr>
          <p:nvPr/>
        </p:nvGraphicFramePr>
        <p:xfrm>
          <a:off x="2063751" y="158750"/>
          <a:ext cx="7853363" cy="6705600"/>
        </p:xfrm>
        <a:graphic>
          <a:graphicData uri="http://schemas.openxmlformats.org/drawingml/2006/table">
            <a:tbl>
              <a:tblPr/>
              <a:tblGrid>
                <a:gridCol w="4776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Kompresorski čekić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120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Fortisimo orkestra u sali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110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Tkačnice, fabrike obuće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l00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Teretni auto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90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Forte orkestra u sali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90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Jaka muzika radio-aparata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80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Jaka saobraćajna buka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80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Živ razgovor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Buka jačih saobraćajnica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Mehanička pisaća mašina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Kancelarije, restorani, šalteri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Tiha muzika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Normalan razgovor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Pored reke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Mala radna soba (dve osobe)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Stan (zatvoreni prozori)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Mirna bašta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Miran stan (kucanje sata)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Kucanje džepnog sata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Normalno disanje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 dB</a:t>
                      </a:r>
                      <a:endParaRPr kumimoji="0" 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pektar buke u tekstilnoj fabrici">
            <a:extLst>
              <a:ext uri="{FF2B5EF4-FFF2-40B4-BE49-F238E27FC236}">
                <a16:creationId xmlns:a16="http://schemas.microsoft.com/office/drawing/2014/main" id="{4CD20371-7A10-4E08-A557-2A40D88B5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836613"/>
            <a:ext cx="6049963" cy="42799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5">
            <a:extLst>
              <a:ext uri="{FF2B5EF4-FFF2-40B4-BE49-F238E27FC236}">
                <a16:creationId xmlns:a16="http://schemas.microsoft.com/office/drawing/2014/main" id="{27A573B4-70F8-47DF-864B-BB42F4A4F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5734050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chemeClr val="bg1"/>
                </a:solidFill>
              </a:rPr>
              <a:t>Spektrar buke u tekstilnoj fabrici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pektar saobracajne buke">
            <a:extLst>
              <a:ext uri="{FF2B5EF4-FFF2-40B4-BE49-F238E27FC236}">
                <a16:creationId xmlns:a16="http://schemas.microsoft.com/office/drawing/2014/main" id="{81EC80A4-6AF5-4A1E-9DFF-CAAF985D3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173164"/>
            <a:ext cx="5472113" cy="44719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3E9053F1-03AA-417B-829B-40F4E73A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5876925"/>
            <a:ext cx="611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Spektar saobra</a:t>
            </a:r>
            <a:r>
              <a:rPr lang="sr-Latn-CS" altLang="en-US"/>
              <a:t>ć</a:t>
            </a:r>
            <a:r>
              <a:rPr lang="en-US" altLang="en-US"/>
              <a:t>ajne buke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pektar buke aiona">
            <a:extLst>
              <a:ext uri="{FF2B5EF4-FFF2-40B4-BE49-F238E27FC236}">
                <a16:creationId xmlns:a16="http://schemas.microsoft.com/office/drawing/2014/main" id="{3863345A-B5C9-4E35-96F4-AC0812E8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620713"/>
            <a:ext cx="5689600" cy="410686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5">
            <a:extLst>
              <a:ext uri="{FF2B5EF4-FFF2-40B4-BE49-F238E27FC236}">
                <a16:creationId xmlns:a16="http://schemas.microsoft.com/office/drawing/2014/main" id="{D43A3780-0487-4C9C-81B7-EB4A19412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5229226"/>
            <a:ext cx="5832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sz="2000"/>
              <a:t>Spektar buke aviona pri uzletanju na rastojanju 650 m upravno na pravac poletne staze, puna linija – mlazni avion, ispr. linija – avion sa elisom, tačkasta linija - helikopter</a:t>
            </a:r>
            <a:endParaRPr lang="en-US" altLang="en-US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pektri buke">
            <a:extLst>
              <a:ext uri="{FF2B5EF4-FFF2-40B4-BE49-F238E27FC236}">
                <a16:creationId xmlns:a16="http://schemas.microsoft.com/office/drawing/2014/main" id="{122978FF-E506-4EED-9BCA-E99115C96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0"/>
            <a:ext cx="402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id="{67D30020-8C53-49BD-81EE-03455A85F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844676"/>
            <a:ext cx="2952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Spektar ra</a:t>
            </a:r>
            <a:r>
              <a:rPr lang="sr-Latn-CS" altLang="en-US"/>
              <a:t>z</a:t>
            </a:r>
            <a:r>
              <a:rPr lang="en-US" altLang="en-US"/>
              <a:t>li</a:t>
            </a:r>
            <a:r>
              <a:rPr lang="sr-Latn-CS" altLang="en-US"/>
              <a:t>čitih vrsta buke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Text Box 82">
            <a:extLst>
              <a:ext uri="{FF2B5EF4-FFF2-40B4-BE49-F238E27FC236}">
                <a16:creationId xmlns:a16="http://schemas.microsoft.com/office/drawing/2014/main" id="{981BA3AE-474E-402C-8495-C2C9B9FFA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4797426"/>
            <a:ext cx="7200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Buka – osobine, </a:t>
            </a:r>
            <a:r>
              <a:rPr lang="sr-Latn-C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štetno dejstvo,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merenje i </a:t>
            </a:r>
            <a:r>
              <a:rPr lang="sr-Latn-C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sr-Latn-C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štita 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32" name="Text Box 84">
            <a:extLst>
              <a:ext uri="{FF2B5EF4-FFF2-40B4-BE49-F238E27FC236}">
                <a16:creationId xmlns:a16="http://schemas.microsoft.com/office/drawing/2014/main" id="{80FFACF5-C174-409D-AF40-2ACA9109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836614"/>
            <a:ext cx="84963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Akustički dizajn prostorija</a:t>
            </a:r>
            <a:b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sr-Latn-CS" sz="4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Text Box 4">
            <a:extLst>
              <a:ext uri="{FF2B5EF4-FFF2-40B4-BE49-F238E27FC236}">
                <a16:creationId xmlns:a16="http://schemas.microsoft.com/office/drawing/2014/main" id="{59090416-D82D-4F13-B0FB-97CFC629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2492375"/>
            <a:ext cx="61198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Merenje buke</a:t>
            </a:r>
            <a:endParaRPr lang="en-US" sz="6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6D93BB61-CB5F-468C-A1FA-6A12A149A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76250"/>
            <a:ext cx="77771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Nivo buke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/>
              <a:t>Fi</a:t>
            </a:r>
            <a:r>
              <a:rPr lang="sr-Latn-CS" altLang="en-US"/>
              <a:t>z</a:t>
            </a:r>
            <a:r>
              <a:rPr lang="en-US" altLang="en-US"/>
              <a:t>i</a:t>
            </a:r>
            <a:r>
              <a:rPr lang="sr-Latn-CS" altLang="en-US"/>
              <a:t>č</a:t>
            </a:r>
            <a:r>
              <a:rPr lang="en-US" altLang="en-US"/>
              <a:t>ki posmatrano</a:t>
            </a:r>
            <a:r>
              <a:rPr lang="sr-Latn-CS" altLang="en-US"/>
              <a:t>,</a:t>
            </a:r>
            <a:r>
              <a:rPr lang="en-US" altLang="en-US"/>
              <a:t> nivo buke je</a:t>
            </a:r>
            <a:r>
              <a:rPr lang="sr-Latn-CS" altLang="en-US"/>
              <a:t> </a:t>
            </a:r>
            <a:r>
              <a:rPr lang="en-US" altLang="en-US"/>
              <a:t>isto </a:t>
            </a:r>
            <a:r>
              <a:rPr lang="sr-Latn-CS" altLang="en-US"/>
              <a:t>što i nivo zvuka pa se i on izražava u dB u odnosu na istu referentnu vrednost (20 </a:t>
            </a:r>
            <a:r>
              <a:rPr lang="sr-Latn-CS" altLang="en-US">
                <a:sym typeface="Symbol" panose="05050102010706020507" pitchFamily="18" charset="2"/>
              </a:rPr>
              <a:t></a:t>
            </a:r>
            <a:r>
              <a:rPr lang="sr-Latn-CS" altLang="en-US"/>
              <a:t>Pa)</a:t>
            </a:r>
            <a:endParaRPr lang="en-US" altLang="en-US"/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90CC9F17-1ABE-41EF-A2D9-89306C8E5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420938"/>
            <a:ext cx="799306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Vremenske karakteristike nivoa buke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/>
              <a:t>Promenljiv nivo buke ima različito dejstvo na čoveka.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/>
              <a:t> Trenutni nivo buke (udari, nivo buke u datom trenutku)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/>
              <a:t> Srednji nivo buke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/>
              <a:t> Nivo buke prekoračen za dato vreme (L</a:t>
            </a:r>
            <a:r>
              <a:rPr lang="sr-Latn-CS" altLang="en-US" baseline="-25000"/>
              <a:t>10</a:t>
            </a:r>
            <a:r>
              <a:rPr lang="sr-Latn-CS" altLang="en-US"/>
              <a:t>, L</a:t>
            </a:r>
            <a:r>
              <a:rPr lang="sr-Latn-CS" altLang="en-US" baseline="-25000"/>
              <a:t>50</a:t>
            </a:r>
            <a:r>
              <a:rPr lang="sr-Latn-CS" altLang="en-US"/>
              <a:t>, L</a:t>
            </a:r>
            <a:r>
              <a:rPr lang="sr-Latn-CS" altLang="en-US" baseline="-25000"/>
              <a:t>90</a:t>
            </a:r>
            <a:r>
              <a:rPr lang="sr-Latn-CS" altLang="en-US"/>
              <a:t>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/>
              <a:t> Ekvivalentni nivo buke (svođenje promenljivog nivoa na odgovarajući, konstantni)</a:t>
            </a:r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4" name="Text Box 4">
            <a:extLst>
              <a:ext uri="{FF2B5EF4-FFF2-40B4-BE49-F238E27FC236}">
                <a16:creationId xmlns:a16="http://schemas.microsoft.com/office/drawing/2014/main" id="{2C2FA37B-4154-4550-B0EA-65D577607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476250"/>
            <a:ext cx="6264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Ukupni nivo buke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Text Box 6">
            <a:extLst>
              <a:ext uri="{FF2B5EF4-FFF2-40B4-BE49-F238E27FC236}">
                <a16:creationId xmlns:a16="http://schemas.microsoft.com/office/drawing/2014/main" id="{C625D76E-4C0B-4BDA-86C2-0FE2EDFE2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196976"/>
            <a:ext cx="741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Standardizovane težinske krive  predviđene za merenje nivoa buke (IEC preporuka 179 -1973)</a:t>
            </a:r>
            <a:endParaRPr lang="en-US" altLang="en-US"/>
          </a:p>
        </p:txBody>
      </p:sp>
      <p:pic>
        <p:nvPicPr>
          <p:cNvPr id="23556" name="Picture 7" descr="Tezinske krive">
            <a:extLst>
              <a:ext uri="{FF2B5EF4-FFF2-40B4-BE49-F238E27FC236}">
                <a16:creationId xmlns:a16="http://schemas.microsoft.com/office/drawing/2014/main" id="{FB27BE72-EF1E-44E2-BDD1-179A553E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133600"/>
            <a:ext cx="795655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Text Box 4">
            <a:extLst>
              <a:ext uri="{FF2B5EF4-FFF2-40B4-BE49-F238E27FC236}">
                <a16:creationId xmlns:a16="http://schemas.microsoft.com/office/drawing/2014/main" id="{A4DB20D9-5FE7-4795-9414-4A07F6180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476250"/>
            <a:ext cx="6264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Ekvivalentni nivo buke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CE042673-E2AF-47B0-A9DD-0B6D0574D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557339"/>
            <a:ext cx="7991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Onaj obračunati nivo buke koji po štetnom dejstvu odgovara </a:t>
            </a:r>
            <a:r>
              <a:rPr lang="en-US" altLang="en-US"/>
              <a:t>vremenski </a:t>
            </a:r>
            <a:r>
              <a:rPr lang="sr-Latn-CS" altLang="en-US"/>
              <a:t>promenljivom nivou merene buke</a:t>
            </a:r>
            <a:endParaRPr lang="en-US" altLang="en-US"/>
          </a:p>
        </p:txBody>
      </p:sp>
      <p:graphicFrame>
        <p:nvGraphicFramePr>
          <p:cNvPr id="1026" name="Object 6">
            <a:extLst>
              <a:ext uri="{FF2B5EF4-FFF2-40B4-BE49-F238E27FC236}">
                <a16:creationId xmlns:a16="http://schemas.microsoft.com/office/drawing/2014/main" id="{A7838ADA-1997-4250-8682-C0E222EE7B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9676" y="3025775"/>
          <a:ext cx="7453313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2374560" imgH="431640" progId="Equation.3">
                  <p:embed/>
                </p:oleObj>
              </mc:Choice>
              <mc:Fallback>
                <p:oleObj name="Equation" r:id="rId4" imgW="2374560" imgH="431640" progId="Equation.3">
                  <p:embed/>
                  <p:pic>
                    <p:nvPicPr>
                      <p:cNvPr id="1026" name="Object 6">
                        <a:extLst>
                          <a:ext uri="{FF2B5EF4-FFF2-40B4-BE49-F238E27FC236}">
                            <a16:creationId xmlns:a16="http://schemas.microsoft.com/office/drawing/2014/main" id="{A7838ADA-1997-4250-8682-C0E222EE7B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6" y="3025775"/>
                        <a:ext cx="7453313" cy="11128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7">
            <a:extLst>
              <a:ext uri="{FF2B5EF4-FFF2-40B4-BE49-F238E27FC236}">
                <a16:creationId xmlns:a16="http://schemas.microsoft.com/office/drawing/2014/main" id="{4C895D01-550C-4666-8284-E088D8EA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5084763"/>
            <a:ext cx="597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(ISO – R 1971, 1996)</a:t>
            </a: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Merni lanac 2">
            <a:extLst>
              <a:ext uri="{FF2B5EF4-FFF2-40B4-BE49-F238E27FC236}">
                <a16:creationId xmlns:a16="http://schemas.microsoft.com/office/drawing/2014/main" id="{C01E869F-7F25-44E3-B5C6-02D450739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989139"/>
            <a:ext cx="881697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>
            <a:extLst>
              <a:ext uri="{FF2B5EF4-FFF2-40B4-BE49-F238E27FC236}">
                <a16:creationId xmlns:a16="http://schemas.microsoft.com/office/drawing/2014/main" id="{0B612E2B-F2DC-48B8-8CCA-FA5671BB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49275"/>
            <a:ext cx="8424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Merni lanac za merenje i analizu buke</a:t>
            </a: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EE1C0AD8-F877-4661-A840-D6545AA2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0"/>
            <a:ext cx="5305425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6DFA37E7-5C24-4EC0-9E3A-A21321C6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420939"/>
            <a:ext cx="29527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Spektar buke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oktavni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tre</a:t>
            </a:r>
            <a:r>
              <a:rPr lang="sr-Latn-CS" altLang="en-US"/>
              <a:t>ćinsko - oktavni</a:t>
            </a: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DBEFD1C0-0780-4E6B-A760-610469984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15889"/>
            <a:ext cx="5472112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D5C508-14E6-4ACF-886F-50A25E39E480}"/>
              </a:ext>
            </a:extLst>
          </p:cNvPr>
          <p:cNvSpPr txBox="1"/>
          <p:nvPr/>
        </p:nvSpPr>
        <p:spPr>
          <a:xfrm>
            <a:off x="2238375" y="1357313"/>
            <a:ext cx="2000250" cy="34163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Kalibratori za merače nivoa zvuka</a:t>
            </a:r>
          </a:p>
          <a:p>
            <a:pPr eaLnBrk="1" hangingPunct="1"/>
            <a:endParaRPr lang="sr-Latn-C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sr-Latn-C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Akustički kalibrator</a:t>
            </a:r>
          </a:p>
          <a:p>
            <a:pPr eaLnBrk="1" hangingPunct="1"/>
            <a:endParaRPr lang="sr-Latn-C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sr-Latn-C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sr-Latn-C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Pinstofon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50AEC92-661D-4404-9F74-81866376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1000126"/>
            <a:ext cx="4302125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5178C-9BA2-41D1-8DDD-054CF00DDDDC}"/>
              </a:ext>
            </a:extLst>
          </p:cNvPr>
          <p:cNvSpPr txBox="1"/>
          <p:nvPr/>
        </p:nvSpPr>
        <p:spPr>
          <a:xfrm>
            <a:off x="2166939" y="1285876"/>
            <a:ext cx="30003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Vremenska konstanta detektora</a:t>
            </a: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0F86DD89-95E8-4680-93A1-60FF8A9CD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3500438"/>
            <a:ext cx="2571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en-US"/>
              <a:t>Fast: 125 ms</a:t>
            </a:r>
          </a:p>
          <a:p>
            <a:pPr eaLnBrk="1" hangingPunct="1"/>
            <a:endParaRPr lang="sr-Latn-CS" altLang="en-US"/>
          </a:p>
          <a:p>
            <a:pPr eaLnBrk="1" hangingPunct="1"/>
            <a:r>
              <a:rPr lang="sr-Latn-CS" altLang="en-US"/>
              <a:t>Slow: 1 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Text Box 4">
            <a:extLst>
              <a:ext uri="{FF2B5EF4-FFF2-40B4-BE49-F238E27FC236}">
                <a16:creationId xmlns:a16="http://schemas.microsoft.com/office/drawing/2014/main" id="{79B9DCDA-AC3E-4B1F-80A6-D38F95470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549275"/>
            <a:ext cx="4537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Spektar buke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844CCC50-5701-49D9-B3B1-802BF1F4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1125538"/>
            <a:ext cx="482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Oktavni, trećinsko oktavni</a:t>
            </a:r>
            <a:endParaRPr lang="en-US" altLang="en-US"/>
          </a:p>
        </p:txBody>
      </p:sp>
      <p:pic>
        <p:nvPicPr>
          <p:cNvPr id="28676" name="Picture 6" descr="C20002">
            <a:extLst>
              <a:ext uri="{FF2B5EF4-FFF2-40B4-BE49-F238E27FC236}">
                <a16:creationId xmlns:a16="http://schemas.microsoft.com/office/drawing/2014/main" id="{79DC4DF6-FCC7-442B-B742-FD8ECE8AA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0"/>
            <a:ext cx="274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51" name="Text Box 7">
            <a:extLst>
              <a:ext uri="{FF2B5EF4-FFF2-40B4-BE49-F238E27FC236}">
                <a16:creationId xmlns:a16="http://schemas.microsoft.com/office/drawing/2014/main" id="{045CAFD8-0498-45D5-A322-B2D8E92E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6" y="3357563"/>
            <a:ext cx="5472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Instrumenti za merenje i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nalizu buke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8" name="Text Box 8">
            <a:extLst>
              <a:ext uri="{FF2B5EF4-FFF2-40B4-BE49-F238E27FC236}">
                <a16:creationId xmlns:a16="http://schemas.microsoft.com/office/drawing/2014/main" id="{35D676AD-BE25-4FA6-BDCE-E1FED67B2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4581525"/>
            <a:ext cx="57594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Fonometri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/>
              <a:t>Filtri i analizatori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/>
              <a:t>Uređa</a:t>
            </a:r>
            <a:r>
              <a:rPr lang="en-US" altLang="en-US"/>
              <a:t>j</a:t>
            </a:r>
            <a:r>
              <a:rPr lang="sr-Latn-CS" altLang="en-US"/>
              <a:t>i za zapisivanje buke</a:t>
            </a: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Text Box 4">
            <a:extLst>
              <a:ext uri="{FF2B5EF4-FFF2-40B4-BE49-F238E27FC236}">
                <a16:creationId xmlns:a16="http://schemas.microsoft.com/office/drawing/2014/main" id="{01191826-BD09-43CF-AFAD-9CEC29D2F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2708276"/>
            <a:ext cx="68405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6600">
                <a:effectLst>
                  <a:outerShdw blurRad="38100" dist="38100" dir="2700000" algn="tl">
                    <a:srgbClr val="000000"/>
                  </a:outerShdw>
                </a:effectLst>
              </a:rPr>
              <a:t>Uticaj buke na čoveka</a:t>
            </a:r>
            <a:endParaRPr lang="en-US" sz="6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0" name="Text Box 4">
            <a:extLst>
              <a:ext uri="{FF2B5EF4-FFF2-40B4-BE49-F238E27FC236}">
                <a16:creationId xmlns:a16="http://schemas.microsoft.com/office/drawing/2014/main" id="{0121CDDC-FE47-4CA6-831B-5A9CB27EA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5039"/>
            <a:ext cx="91440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7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Šta je buka?</a:t>
            </a:r>
            <a:endParaRPr lang="en-US" sz="7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>
            <a:extLst>
              <a:ext uri="{FF2B5EF4-FFF2-40B4-BE49-F238E27FC236}">
                <a16:creationId xmlns:a16="http://schemas.microsoft.com/office/drawing/2014/main" id="{DDF3D04F-D156-42E1-A12F-8A5F2527D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765175"/>
            <a:ext cx="6840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Uticaj buke na čoveka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D211B20F-639E-4D37-9639-98B8567BA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205039"/>
            <a:ext cx="828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Nekda se smatralo da je dejstvo buke ograničeno samo na organ sluha, ali danas se pouzdano zna da je njeno štetno dejstvo na zdravlje čoveka mnogo složenije. </a:t>
            </a:r>
            <a:endParaRPr lang="en-US" altLang="en-US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2BD2EE02-EEC3-4E0A-A3BB-CA4536380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4292601"/>
            <a:ext cx="7991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Pored direktnog štetnog dejstva na zdravlje čoveka buka posredno utiče na razultate rada, i to što je jača sve vidnije i značajnije. </a:t>
            </a: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29B8EA00-4EC7-47C0-BA13-18F150FDF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420938"/>
            <a:ext cx="85693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/>
              <a:t> ozbiljno pogađa nervni sistem (centralni i vegetitivni),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/>
              <a:t> utiče na rad srca (deluje na krvne sudove i krvni pritisak),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/>
              <a:t> utiče na rad digestivniog trakta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/>
              <a:t> deluje na glas i govor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/>
              <a:t> deluje na žlezde sa unutrašnjim lučenjem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/>
              <a:t> deluje na ogran vida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/>
              <a:t> deluje na sastav krvi. </a:t>
            </a:r>
            <a:endParaRPr lang="en-US" altLang="en-US"/>
          </a:p>
        </p:txBody>
      </p:sp>
      <p:sp>
        <p:nvSpPr>
          <p:cNvPr id="304131" name="Text Box 3">
            <a:extLst>
              <a:ext uri="{FF2B5EF4-FFF2-40B4-BE49-F238E27FC236}">
                <a16:creationId xmlns:a16="http://schemas.microsoft.com/office/drawing/2014/main" id="{64A8474E-4E22-4E32-8493-212E2B767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765175"/>
            <a:ext cx="5976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Buka šteti zdravlju čoveka i dovodi do čitavog niza oboljenja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>
            <a:extLst>
              <a:ext uri="{FF2B5EF4-FFF2-40B4-BE49-F238E27FC236}">
                <a16:creationId xmlns:a16="http://schemas.microsoft.com/office/drawing/2014/main" id="{BBC6C4FE-BD75-4256-8837-212B62EEE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692150"/>
            <a:ext cx="5616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Ometanje bukom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EA0EE4D2-39B2-4319-8A8E-A39E30B87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636838"/>
            <a:ext cx="7632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deluje kao ometaju</a:t>
            </a:r>
            <a:r>
              <a:rPr lang="sr-Latn-CS" altLang="en-US"/>
              <a:t>ći faktor pri radu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/>
              <a:t>ometa zvučno komuniciranje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/>
              <a:t>deluje kao ometajući faktor tokom odmora</a:t>
            </a: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C79519E3-60A9-478D-B2A2-B2E7C46B1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341438"/>
            <a:ext cx="78486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rgbClr val="0066FF"/>
                </a:solidFill>
              </a:rPr>
              <a:t>Svaka buka: 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rgbClr val="0066FF"/>
                </a:solidFill>
              </a:rPr>
              <a:t>ugrožava san i odmor, ometa koncentraciju,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rgbClr val="0066FF"/>
                </a:solidFill>
              </a:rPr>
              <a:t>otežava svaki posao</a:t>
            </a:r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C50CA87D-1343-458B-969A-675EBC157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284538"/>
            <a:ext cx="7993062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chemeClr val="tx1"/>
                </a:solidFill>
              </a:rPr>
              <a:t>Nešto jača buka utiče na: 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chemeClr val="tx1"/>
                </a:solidFill>
              </a:rPr>
              <a:t>povećanje krvnog pritiska, broj otkucaja srca,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chemeClr val="tx1"/>
                </a:solidFill>
              </a:rPr>
              <a:t>lučenje nekih žlezda, napetost nervnog sistema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94D47DD4-108D-4298-B2D5-D42C8AE0C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157789"/>
            <a:ext cx="7993062" cy="138499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rgbClr val="FF0000"/>
                </a:solidFill>
              </a:rPr>
              <a:t>Veoma jaka buka: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rgbClr val="FF0000"/>
                </a:solidFill>
              </a:rPr>
              <a:t>oštećuje organ sluha i vremenom dovodi do određenog stepena gluvoće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>
            <a:extLst>
              <a:ext uri="{FF2B5EF4-FFF2-40B4-BE49-F238E27FC236}">
                <a16:creationId xmlns:a16="http://schemas.microsoft.com/office/drawing/2014/main" id="{467A6171-901C-4009-AC8F-C1B29DA18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620713"/>
            <a:ext cx="6048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Način delovanja buke na čoveka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65A8DFAE-22EB-4B45-9B22-4C692F16A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6287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Dejstvo buke na čovečji organizam je kumulativno</a:t>
            </a:r>
            <a:endParaRPr lang="en-US" altLang="en-US"/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3CA01520-7C65-417F-B62E-B0B89A93C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924176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Tokom radnog vremena ometanje bukom raste – promene u organizmu se superponiraju i povećavaju u zavisnosti od vremena izlaganja buci</a:t>
            </a:r>
            <a:endParaRPr lang="en-US" altLang="en-US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2B810638-7EF8-4B66-9155-0A68D9DD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4508501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Kumulativno dejstvo buke nije ograničeno samo na osmočasovno radno vreme već na ceo radni vek, uključujući i dejstvo buke van radnog mesta</a:t>
            </a: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3533674A-F072-4F2C-BC60-43717FFAE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88914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Zvučne pojave deluju prvenstveno preko organa sluha (na gluve osobe buka uglavnom ne deluje)</a:t>
            </a:r>
            <a:endParaRPr lang="en-US" altLang="en-US"/>
          </a:p>
        </p:txBody>
      </p:sp>
      <p:pic>
        <p:nvPicPr>
          <p:cNvPr id="35843" name="Picture 3" descr="uho 1 copy">
            <a:extLst>
              <a:ext uri="{FF2B5EF4-FFF2-40B4-BE49-F238E27FC236}">
                <a16:creationId xmlns:a16="http://schemas.microsoft.com/office/drawing/2014/main" id="{EBACBC97-1CF2-49E5-8AD3-33BE4A89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829" r="3088" b="2811"/>
          <a:stretch>
            <a:fillRect/>
          </a:stretch>
        </p:blipFill>
        <p:spPr bwMode="auto">
          <a:xfrm>
            <a:off x="3648075" y="1125539"/>
            <a:ext cx="5113338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73E25051-6696-49A0-A5EE-2B738221B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876926"/>
            <a:ext cx="8064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Vrlo jaki zvuci nižih frekvencija i vibracije se primaju preko celog tela</a:t>
            </a: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>
            <a:extLst>
              <a:ext uri="{FF2B5EF4-FFF2-40B4-BE49-F238E27FC236}">
                <a16:creationId xmlns:a16="http://schemas.microsoft.com/office/drawing/2014/main" id="{FAFD64D3-6477-46E8-82CE-3390A3993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060576"/>
            <a:ext cx="78486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Na unutrašnje uvo deluju:</a:t>
            </a:r>
          </a:p>
          <a:p>
            <a:pPr>
              <a:spcBef>
                <a:spcPct val="50000"/>
              </a:spcBef>
              <a:defRPr/>
            </a:pPr>
            <a:endParaRPr lang="sr-Latn-C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sr-Latn-CS"/>
              <a:t>buka - preneta iz vazdušne sredine preko srednjeg uva</a:t>
            </a:r>
          </a:p>
          <a:p>
            <a:pPr>
              <a:spcBef>
                <a:spcPct val="50000"/>
              </a:spcBef>
              <a:defRPr/>
            </a:pPr>
            <a:r>
              <a:rPr lang="sr-Latn-CS"/>
              <a:t>vibracije – sa čvrste podloge dodirom preko tela i kostiju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454F2351-C18C-4192-93BD-3CCE67F4A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68413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>
                <a:solidFill>
                  <a:srgbClr val="FF0000"/>
                </a:solidFill>
              </a:rPr>
              <a:t>Buka predstavlja neprijatan, nepoželjan ili ometajući zvuk.</a:t>
            </a:r>
            <a:r>
              <a:rPr lang="en-US" altLang="en-US"/>
              <a:t>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81254" name="Text Box 6">
            <a:extLst>
              <a:ext uri="{FF2B5EF4-FFF2-40B4-BE49-F238E27FC236}">
                <a16:creationId xmlns:a16="http://schemas.microsoft.com/office/drawing/2014/main" id="{B955F850-4FD7-47BD-A548-1C2E7CA15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188913"/>
            <a:ext cx="6335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Šta je buka?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Text Box 7">
            <a:extLst>
              <a:ext uri="{FF2B5EF4-FFF2-40B4-BE49-F238E27FC236}">
                <a16:creationId xmlns:a16="http://schemas.microsoft.com/office/drawing/2014/main" id="{4E85AE2C-5D71-4E9C-99B6-9F06B3470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724400"/>
            <a:ext cx="8569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Relativno tihi zvuci, takođe, mogu da predstavljaju buku (razgovor, ili čak šapat, gledalaca tokom predstave u pozorišnoj sali).</a:t>
            </a:r>
            <a:r>
              <a:rPr lang="en-US" altLang="en-US"/>
              <a:t> </a:t>
            </a:r>
            <a:br>
              <a:rPr lang="en-US" altLang="en-US"/>
            </a:br>
            <a:r>
              <a:rPr lang="sr-Latn-CS" altLang="en-US"/>
              <a:t>Bukom se smatraju i ljudski glas i muzika kad dolaze iz susedne prostorije</a:t>
            </a:r>
            <a:endParaRPr lang="en-US" altLang="en-US"/>
          </a:p>
        </p:txBody>
      </p:sp>
      <p:sp>
        <p:nvSpPr>
          <p:cNvPr id="5125" name="Text Box 8">
            <a:extLst>
              <a:ext uri="{FF2B5EF4-FFF2-40B4-BE49-F238E27FC236}">
                <a16:creationId xmlns:a16="http://schemas.microsoft.com/office/drawing/2014/main" id="{EEEF5FD7-12DA-43B2-845E-03BA8FBF5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205039"/>
            <a:ext cx="7777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Svaka zvučna pojava (larma, šum, galama, lupa, govor, i sl.) koja ometa rad ili odmor predstavlja buku.</a:t>
            </a:r>
            <a:r>
              <a:rPr lang="en-US" altLang="en-US"/>
              <a:t> </a:t>
            </a:r>
          </a:p>
        </p:txBody>
      </p:sp>
      <p:sp>
        <p:nvSpPr>
          <p:cNvPr id="5126" name="Text Box 9">
            <a:extLst>
              <a:ext uri="{FF2B5EF4-FFF2-40B4-BE49-F238E27FC236}">
                <a16:creationId xmlns:a16="http://schemas.microsoft.com/office/drawing/2014/main" id="{7A2CF5F1-E3D2-4EF3-A191-FE2175CF1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/>
              <a:t>Da bismo neki zvuk smatrali bukom on mora da bude dovoljno jak, da ga izdavajamo od ostalih zvukova i dobro čujemo. 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Text Box 4">
            <a:extLst>
              <a:ext uri="{FF2B5EF4-FFF2-40B4-BE49-F238E27FC236}">
                <a16:creationId xmlns:a16="http://schemas.microsoft.com/office/drawing/2014/main" id="{73F12BF7-6846-4626-A1C4-861DD6B92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49500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7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Vrste buke</a:t>
            </a:r>
            <a:endParaRPr lang="en-US" sz="7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Text Box 4">
            <a:extLst>
              <a:ext uri="{FF2B5EF4-FFF2-40B4-BE49-F238E27FC236}">
                <a16:creationId xmlns:a16="http://schemas.microsoft.com/office/drawing/2014/main" id="{D6D3294F-FD25-4671-BCEF-41E8BD548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25539"/>
            <a:ext cx="82089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Prema poreklu: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/>
              <a:t> B</a:t>
            </a:r>
            <a:r>
              <a:rPr lang="sr-Latn-CS"/>
              <a:t>uka svega onoga što je čovek stvorio </a:t>
            </a:r>
            <a:br>
              <a:rPr lang="en-US"/>
            </a:br>
            <a:r>
              <a:rPr lang="sr-Latn-CS"/>
              <a:t>(buka u urbanoj sredini – u sredini gde čovek živi i radi). </a:t>
            </a:r>
            <a:endParaRPr lang="en-US"/>
          </a:p>
          <a:p>
            <a:pPr algn="l">
              <a:spcBef>
                <a:spcPct val="50000"/>
              </a:spcBef>
              <a:buClr>
                <a:srgbClr val="FFFF00"/>
              </a:buClr>
              <a:buFontTx/>
              <a:buChar char="•"/>
              <a:defRPr/>
            </a:pPr>
            <a:endParaRPr lang="sr-Latn-CS"/>
          </a:p>
          <a:p>
            <a:pPr algn="l"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sr-Latn-CS"/>
              <a:t> </a:t>
            </a:r>
            <a:r>
              <a:rPr lang="en-US"/>
              <a:t>B</a:t>
            </a:r>
            <a:r>
              <a:rPr lang="sr-Latn-CS"/>
              <a:t>uka prirodnih izvora </a:t>
            </a:r>
            <a:br>
              <a:rPr lang="en-US"/>
            </a:br>
            <a:r>
              <a:rPr lang="sr-Latn-CS"/>
              <a:t>(šum vode, grmljavina, zavijanje vetra i sl.) </a:t>
            </a:r>
            <a:r>
              <a:rPr lang="en-US"/>
              <a:t>–</a:t>
            </a:r>
            <a:r>
              <a:rPr lang="sr-Latn-CS"/>
              <a:t> </a:t>
            </a:r>
            <a:br>
              <a:rPr lang="en-US"/>
            </a:br>
            <a:r>
              <a:rPr lang="sr-Latn-CS"/>
              <a:t>nije uzrok oštećenja zdravlja većih populacija, niti je za urbanu sredinu, na koju isključivo mislimo kada govorimo o buci, ova vrsta buke značajna.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DA25C32A-9830-4700-9783-A4558189B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844675"/>
            <a:ext cx="88201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altLang="en-US"/>
              <a:t> </a:t>
            </a:r>
            <a:r>
              <a:rPr lang="sr-Latn-CS" altLang="en-US"/>
              <a:t>Buka u radnoj sredini – buka na radnom mestu</a:t>
            </a:r>
          </a:p>
          <a:p>
            <a:pPr algn="l" eaLnBrk="1" hangingPunct="1">
              <a:spcBef>
                <a:spcPct val="50000"/>
              </a:spcBef>
              <a:buClr>
                <a:srgbClr val="FF0000"/>
              </a:buClr>
            </a:pPr>
            <a:r>
              <a:rPr lang="sr-Latn-CS" altLang="en-US"/>
              <a:t> (svaki zvuk stvoren radom mašine, aparata ili uređaja u proizvodnji) </a:t>
            </a:r>
          </a:p>
          <a:p>
            <a:pPr algn="l" eaLnBrk="1" hangingPunct="1">
              <a:spcBef>
                <a:spcPct val="50000"/>
              </a:spcBef>
              <a:buClr>
                <a:srgbClr val="FF0000"/>
              </a:buClr>
            </a:pPr>
            <a:endParaRPr lang="sr-Latn-CS" altLang="en-US"/>
          </a:p>
          <a:p>
            <a:pPr algn="l"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altLang="en-US"/>
              <a:t> </a:t>
            </a:r>
            <a:r>
              <a:rPr lang="sr-Latn-CS" altLang="en-US"/>
              <a:t>Buka u životnoj sedini - komunalna buka </a:t>
            </a:r>
          </a:p>
          <a:p>
            <a:pPr algn="l" eaLnBrk="1" hangingPunct="1">
              <a:spcBef>
                <a:spcPct val="50000"/>
              </a:spcBef>
              <a:buClr>
                <a:srgbClr val="FF0000"/>
              </a:buClr>
            </a:pPr>
            <a:r>
              <a:rPr lang="sr-Latn-CS" altLang="en-US"/>
              <a:t>(u stanovima, na ulici, u vozilima, na mestima za rekreaciju, u školama, bolnicama i td.).</a:t>
            </a:r>
            <a:r>
              <a:rPr lang="en-US" altLang="en-US"/>
              <a:t> </a:t>
            </a:r>
          </a:p>
        </p:txBody>
      </p:sp>
      <p:sp>
        <p:nvSpPr>
          <p:cNvPr id="238597" name="Text Box 5">
            <a:extLst>
              <a:ext uri="{FF2B5EF4-FFF2-40B4-BE49-F238E27FC236}">
                <a16:creationId xmlns:a16="http://schemas.microsoft.com/office/drawing/2014/main" id="{E859DBF3-5992-4ECF-BF3C-CDE0173F6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908050"/>
            <a:ext cx="475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Buka u urbanoj sredini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574F6F21-1386-4661-8FA6-E8044A2C3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</a:t>
            </a:r>
            <a:r>
              <a:rPr lang="sr-Latn-CS" altLang="en-US"/>
              <a:t>buka oruđa na radnom mestu, </a:t>
            </a:r>
          </a:p>
          <a:p>
            <a:pPr eaLnBrk="1" hangingPunct="1"/>
            <a:endParaRPr lang="sr-Latn-CS" altLang="en-US"/>
          </a:p>
          <a:p>
            <a:pPr eaLnBrk="1" hangingPunct="1">
              <a:buFontTx/>
              <a:buChar char="•"/>
            </a:pPr>
            <a:r>
              <a:rPr lang="en-US" altLang="en-US"/>
              <a:t> </a:t>
            </a:r>
            <a:r>
              <a:rPr lang="sr-Latn-CS" altLang="en-US"/>
              <a:t>buka oruđa sa drugih radnih mesta, </a:t>
            </a:r>
          </a:p>
          <a:p>
            <a:pPr eaLnBrk="1" hangingPunct="1"/>
            <a:endParaRPr lang="sr-Latn-CS" altLang="en-US"/>
          </a:p>
          <a:p>
            <a:pPr eaLnBrk="1" hangingPunct="1">
              <a:buFontTx/>
              <a:buChar char="•"/>
            </a:pPr>
            <a:r>
              <a:rPr lang="en-US" altLang="en-US"/>
              <a:t> </a:t>
            </a:r>
            <a:r>
              <a:rPr lang="sr-Latn-CS" altLang="en-US"/>
              <a:t>buka neproizvodnih izvora </a:t>
            </a:r>
          </a:p>
          <a:p>
            <a:pPr eaLnBrk="1" hangingPunct="1"/>
            <a:r>
              <a:rPr lang="sr-Latn-CS" altLang="en-US"/>
              <a:t>(uređaji za ventilaciju i klimatizaciju, drugi pogoni, ulični saobraćaj i sl.). </a:t>
            </a:r>
            <a:endParaRPr lang="en-US" altLang="en-US"/>
          </a:p>
        </p:txBody>
      </p:sp>
      <p:sp>
        <p:nvSpPr>
          <p:cNvPr id="240645" name="Text Box 5">
            <a:extLst>
              <a:ext uri="{FF2B5EF4-FFF2-40B4-BE49-F238E27FC236}">
                <a16:creationId xmlns:a16="http://schemas.microsoft.com/office/drawing/2014/main" id="{4A41D119-119C-484D-8839-596B1782D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1052513"/>
            <a:ext cx="5040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Buka u radnoj sredini 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Text Box 4">
            <a:extLst>
              <a:ext uri="{FF2B5EF4-FFF2-40B4-BE49-F238E27FC236}">
                <a16:creationId xmlns:a16="http://schemas.microsoft.com/office/drawing/2014/main" id="{1F995C3F-0754-49D7-9404-BCDA6B96F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1052513"/>
            <a:ext cx="5040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Buka u životnoj sredini</a:t>
            </a:r>
            <a:r>
              <a:rPr lang="sr-Latn-C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6">
            <a:extLst>
              <a:ext uri="{FF2B5EF4-FFF2-40B4-BE49-F238E27FC236}">
                <a16:creationId xmlns:a16="http://schemas.microsoft.com/office/drawing/2014/main" id="{DD8D903A-B716-43D3-B87D-C60B8785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628775"/>
            <a:ext cx="954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  </a:t>
            </a:r>
            <a:r>
              <a:rPr lang="sr-Latn-CS" altLang="en-US"/>
              <a:t>saobraćajna buka,</a:t>
            </a:r>
            <a:endParaRPr lang="en-US" altLang="en-US"/>
          </a:p>
        </p:txBody>
      </p:sp>
      <p:sp>
        <p:nvSpPr>
          <p:cNvPr id="10244" name="Rectangle 7">
            <a:extLst>
              <a:ext uri="{FF2B5EF4-FFF2-40B4-BE49-F238E27FC236}">
                <a16:creationId xmlns:a16="http://schemas.microsoft.com/office/drawing/2014/main" id="{68A63DB6-7A26-4176-86D1-4334F8717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349500"/>
            <a:ext cx="954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 </a:t>
            </a:r>
            <a:r>
              <a:rPr lang="sr-Latn-CS" altLang="en-US"/>
              <a:t>industrijska buka, </a:t>
            </a:r>
          </a:p>
        </p:txBody>
      </p:sp>
      <p:sp>
        <p:nvSpPr>
          <p:cNvPr id="10245" name="Rectangle 8">
            <a:extLst>
              <a:ext uri="{FF2B5EF4-FFF2-40B4-BE49-F238E27FC236}">
                <a16:creationId xmlns:a16="http://schemas.microsoft.com/office/drawing/2014/main" id="{332FB688-63CC-4606-A1F3-5B6D37B2C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835276"/>
            <a:ext cx="9544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 </a:t>
            </a:r>
            <a:r>
              <a:rPr lang="sr-Latn-CS" altLang="en-US"/>
              <a:t>ulična buka raznog porekla </a:t>
            </a:r>
            <a:br>
              <a:rPr lang="sr-Latn-CS" altLang="en-US"/>
            </a:br>
            <a:r>
              <a:rPr lang="sr-Latn-CS" altLang="en-US"/>
              <a:t>   (građevinske mašine, ozvučenja u baštama restorana, </a:t>
            </a:r>
            <a:br>
              <a:rPr lang="sr-Latn-CS" altLang="en-US"/>
            </a:br>
            <a:r>
              <a:rPr lang="sr-Latn-CS" altLang="en-US"/>
              <a:t>    istovar i utovar raznih predmeta i sl.),</a:t>
            </a:r>
            <a:r>
              <a:rPr lang="en-US" altLang="en-US"/>
              <a:t> </a:t>
            </a:r>
          </a:p>
        </p:txBody>
      </p:sp>
      <p:sp>
        <p:nvSpPr>
          <p:cNvPr id="10246" name="Rectangle 9">
            <a:extLst>
              <a:ext uri="{FF2B5EF4-FFF2-40B4-BE49-F238E27FC236}">
                <a16:creationId xmlns:a16="http://schemas.microsoft.com/office/drawing/2014/main" id="{771131EF-5A97-4D3F-95F1-4BB9D1C85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149726"/>
            <a:ext cx="8532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  </a:t>
            </a:r>
            <a:r>
              <a:rPr lang="sr-Latn-CS" altLang="en-US"/>
              <a:t>buka u domaćinstvima </a:t>
            </a:r>
            <a:br>
              <a:rPr lang="sr-Latn-CS" altLang="en-US"/>
            </a:br>
            <a:r>
              <a:rPr lang="sr-Latn-CS" altLang="en-US"/>
              <a:t>   (od raznih uređaja i instalacija, iz susednih stanova i td.).</a:t>
            </a:r>
            <a:endParaRPr lang="en-US" altLang="en-US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Microsoft Office PowerPoint</Application>
  <PresentationFormat>Widescreen</PresentationFormat>
  <Paragraphs>200</Paragraphs>
  <Slides>36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 Unicode MS</vt:lpstr>
      <vt:lpstr>Arial</vt:lpstr>
      <vt:lpstr>Calibri</vt:lpstr>
      <vt:lpstr>Calibri Light</vt:lpstr>
      <vt:lpstr>Century Gothic</vt:lpstr>
      <vt:lpstr>Tahoma</vt:lpstr>
      <vt:lpstr>Wingdings 3</vt:lpstr>
      <vt:lpstr>Office Theme</vt:lpstr>
      <vt:lpstr>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</dc:creator>
  <cp:lastModifiedBy>Doc</cp:lastModifiedBy>
  <cp:revision>1</cp:revision>
  <dcterms:created xsi:type="dcterms:W3CDTF">2020-04-30T15:21:12Z</dcterms:created>
  <dcterms:modified xsi:type="dcterms:W3CDTF">2020-04-30T15:22:12Z</dcterms:modified>
</cp:coreProperties>
</file>