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2" r:id="rId3"/>
    <p:sldId id="286" r:id="rId4"/>
    <p:sldId id="287" r:id="rId5"/>
    <p:sldId id="303" r:id="rId6"/>
    <p:sldId id="288" r:id="rId7"/>
    <p:sldId id="304" r:id="rId8"/>
    <p:sldId id="276" r:id="rId9"/>
    <p:sldId id="289" r:id="rId10"/>
    <p:sldId id="305" r:id="rId11"/>
    <p:sldId id="301" r:id="rId12"/>
    <p:sldId id="306" r:id="rId13"/>
    <p:sldId id="324" r:id="rId14"/>
    <p:sldId id="320" r:id="rId15"/>
    <p:sldId id="315" r:id="rId16"/>
    <p:sldId id="316" r:id="rId17"/>
    <p:sldId id="317" r:id="rId18"/>
    <p:sldId id="318" r:id="rId19"/>
    <p:sldId id="321" r:id="rId20"/>
    <p:sldId id="322" r:id="rId21"/>
    <p:sldId id="275" r:id="rId22"/>
    <p:sldId id="323" r:id="rId23"/>
    <p:sldId id="326" r:id="rId24"/>
    <p:sldId id="325" r:id="rId25"/>
    <p:sldId id="336" r:id="rId26"/>
    <p:sldId id="33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CC"/>
    <a:srgbClr val="FFFF66"/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898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697EF1-79C4-456F-8A15-7983B6C308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F3CD9-45B5-4D76-BBEB-37C88A918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E5B9-2A41-408C-BA94-1AB031DD10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C4F7C-22A3-4573-A56C-14263547A6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2EAF6-F7AE-4A5E-B0E6-BC0D49429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D3E6-569E-4604-98EB-E6C8F417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E7DE453-040B-4F47-AC7C-C6C00236F4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23C9FAB-DD3A-4225-AFC0-A0A9CE1BF2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B773C87-4247-4187-A35C-9616DF50BA4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5F45004-D772-40D6-9393-BBEBF8057D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965CC0E1-4712-4763-9327-00D3F0E576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2F99F2A7-9847-44FF-8A0F-885CA3F34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FB20C91-0B51-4806-ABEE-7FA6B284ECA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4DBBC11-8B99-4DEB-99C0-5FC647E22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8BF3B3-0B1C-4F59-B762-B97ED777632F}" type="slidenum">
              <a:rPr lang="en-US" altLang="sr-Latn-RS"/>
              <a:pPr>
                <a:spcBef>
                  <a:spcPct val="0"/>
                </a:spcBef>
              </a:pPr>
              <a:t>1</a:t>
            </a:fld>
            <a:endParaRPr lang="en-US" altLang="sr-Latn-R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6298304-CBCA-4537-AA3B-D21383D78C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FE23FA-1BA6-440D-B767-684688BAE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116E-F327-4BE6-87B9-561933AD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18F2-132A-46D9-B7C2-F73AAAF8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ECE7-67C6-41F8-A762-02EE2D50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F2A9-CD05-46DB-A82D-E07722BCA3B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1536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ADB63B-C426-4C02-80DC-AF493A86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008E61-1C39-4225-9877-D9D48AFA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D1B9EA-390F-40BE-9539-DB628E49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3E6C4-646D-4930-8BA4-2B79D6C3243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9520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2EC15-A319-4407-A798-9AC6E615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8B82-2B8B-4182-A051-DA8C301F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DE9B-AE63-4CBC-977E-C8F98693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7CF16-1C2E-4284-B5F8-C3A73032B59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6724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20A899-5966-4DDF-9957-1E3E08226533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78CF3-EDFC-4ECF-82A0-2414441764F3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ADF50C-F0BE-41F8-9755-2B2A96CE7B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C9233A-1B0F-4266-821B-898CF6058B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0A0271-5D87-4AEF-A53D-4E93F182F6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730DF21-7332-4F58-B0EC-34ACC00F85E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9801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4309-CC99-4112-9850-26B38553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2F91-E7B8-459D-AD40-5E0C343D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C2F44-A4F8-4345-9C03-35AD0ADC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37D86-D9A0-458A-8995-CC1B690EEF5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43744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F2B4B0-D7F8-44D9-8F5D-ECD3964BAD54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7C8DF3-98FB-4BAD-B957-A74FC30C12E5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13A171F-645A-4FB4-9D21-E2F61D08C16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25F0E1-0291-4B3A-99A9-88C2891364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80244E-0EE2-46C7-9CDF-79BDA11273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61FF3D0-D993-462E-9068-2617C47A8FA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0231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2B915-4E33-448D-B82E-3EC5DA02E554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845667-7713-45A7-AEF4-895A9BEC4478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AB41A2A-499C-4067-9BF9-9782424BCDC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5E8597B-289A-4332-82BC-37979F12B6D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A65556-0D78-4DB3-B92F-C3CE3745490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8BC0DDC9-8A13-44BA-A8B5-6556B590ABA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8681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196F-AE30-4E64-A57B-72E2B72E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DD8F-8A8F-4C5B-852D-6F1B29E3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649C8-ECAB-45BD-A26B-D7EBAF7B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C4D0-0783-4D88-AECF-6E6BCD839B3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7102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7D89-63A9-4F9D-9B38-39E94162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68D3-76BD-4121-94AB-0C6E62BC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D49CB-56A0-4629-8979-9593B547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AB675-BB54-4B20-96F2-85D2A7CA817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7122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FA008-2998-4314-8D18-BB6AFF30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220BF-42FB-4DC6-B17C-30812315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F70A7-4DA7-4DB9-A43B-7ED091D3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4B27B-AF70-41ED-8051-B8A8703A580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296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03F2D-D608-4839-B6EB-B1EEA8FF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0F30-0581-49E8-B609-9F3BF5D2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6A922-973D-4FEC-8CC7-3424A9AF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44D9A-BAEB-456B-B9CB-D922FB1A071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3451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57089C-1AB4-44D4-814C-8DA6202A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6A7A93-1DC0-4928-B185-376A5CDA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45C10-3845-4B05-B38C-308DEFF1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7FF3F-07E1-4653-A1D2-5F385FABB16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5591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3AEA1F-4EC2-48D3-9FEB-8F605522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D8B60A-5DBC-4122-9A58-4B890110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A147A5-5913-4025-B8F1-D674F21A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C7E5E-6F97-433A-8A49-FE650149C25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0334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97F304-3B4B-41B2-BBDA-04471D70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4118D2-2EF3-456F-8D78-4B241C4E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C074F0-5319-47A1-A24D-8E053DD9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53FF8-4BFD-4136-8953-52EB169D888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8630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55D894-B10C-4C2E-8C04-BD3458B5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A33E6A-8249-452B-8CE2-FA84DD83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693091-0B84-4B30-B8B4-E0CD14F1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C77DE-820B-442E-BC26-01B569346DE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089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DC7723-3E6E-436A-BDFB-AC82EC7B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521E09-6665-4FA8-BEEE-13DFD2B4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1DA0A4-7FFD-4C0B-80AD-7C69816D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00851-739E-424C-87BD-A108EE75775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6768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D811C9-AF42-4BFC-BCAA-614CE1A9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5BD367-EA7D-4481-AB52-53EF1F29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6986F2-DE5D-41D0-B0CD-E2D5E31C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B7841-1BF3-434E-84F4-E8B0909AC04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390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2F52953A-0E34-4BFF-8B6D-B11617676628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7D72EF-31A4-4CFE-9039-4469C585B290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914319-B6F1-4ECD-95CE-9734E50E9518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F938C9-7E88-4329-9DD4-9A2F5F7DCF7C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0C4FC6-01E1-40A0-BB9C-74CA193C3910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7DC9DE-1D2F-4B9F-968E-A28C372212D1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781E2978-B761-4030-B856-29A5D40F09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013B2C0A-5DAC-45E3-B148-9C60CB8D90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20581-8CD7-44E6-BCCB-A9988AC87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28E22-ADE8-4ED3-A1A6-412A0DCDB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1714-D96D-4615-97C5-462E90775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9559D60D-F533-41DD-84C4-3B7E42B4F14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50" r:id="rId12"/>
    <p:sldLayoutId id="2147483747" r:id="rId13"/>
    <p:sldLayoutId id="2147483751" r:id="rId14"/>
    <p:sldLayoutId id="2147483752" r:id="rId15"/>
    <p:sldLayoutId id="2147483748" r:id="rId16"/>
    <p:sldLayoutId id="2147483749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3665123-37E4-497D-981A-C07F155821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476672"/>
            <a:ext cx="7056512" cy="3584575"/>
          </a:xfrm>
        </p:spPr>
        <p:txBody>
          <a:bodyPr rtlCol="0">
            <a:noAutofit/>
          </a:bodyPr>
          <a:lstStyle/>
          <a:p>
            <a:pPr defTabSz="457207" fontAlgn="auto">
              <a:spcAft>
                <a:spcPts val="0"/>
              </a:spcAft>
              <a:defRPr/>
            </a:pP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Akustički dizajn prostorija</a:t>
            </a: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4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11280AC-7E61-420F-9D90-F07C9A4EF0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4292600"/>
            <a:ext cx="7993062" cy="865188"/>
          </a:xfrm>
        </p:spPr>
        <p:txBody>
          <a:bodyPr rtlCol="0">
            <a:normAutofit/>
          </a:bodyPr>
          <a:lstStyle/>
          <a:p>
            <a:pPr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Latn-C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Akustika Kontrolnih režija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6AB234EA-A1A8-4E76-989E-6B7806FB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4813"/>
            <a:ext cx="6480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Režije sa rasipanjem ranih refleksija</a:t>
            </a:r>
          </a:p>
          <a:p>
            <a:pPr algn="ctr" eaLnBrk="1" hangingPunct="1">
              <a:defRPr/>
            </a:pPr>
            <a:r>
              <a:rPr lang="sr-Latn-CS" i="1"/>
              <a:t>(</a:t>
            </a:r>
            <a:r>
              <a:rPr lang="en-US" i="1"/>
              <a:t>Early Sound Scattering </a:t>
            </a:r>
            <a:r>
              <a:rPr lang="sr-Latn-CS" i="1"/>
              <a:t>- </a:t>
            </a:r>
            <a:r>
              <a:rPr lang="en-US" i="1"/>
              <a:t>ESS)</a:t>
            </a:r>
          </a:p>
        </p:txBody>
      </p:sp>
      <p:sp>
        <p:nvSpPr>
          <p:cNvPr id="66563" name="Text Box 5">
            <a:extLst>
              <a:ext uri="{FF2B5EF4-FFF2-40B4-BE49-F238E27FC236}">
                <a16:creationId xmlns:a16="http://schemas.microsoft.com/office/drawing/2014/main" id="{D272179D-B1AB-4FE7-9839-C5A6972B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42486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/>
              <a:t>U</a:t>
            </a:r>
            <a:r>
              <a:rPr lang="en-US" altLang="sr-Latn-RS"/>
              <a:t> principu su slične LEDE režijama. Umesto da prednji zid potpuno apsorbuje zvuk on je obložen difuzorima tako da su refleksije od njega ravnomerno raspoređene u svim pravcima što ima za posledicu smanjenu koloraciju zvuka i manji steepen češljastog filtriranja u odnosu na slučaj kada </a:t>
            </a:r>
            <a:r>
              <a:rPr lang="sr-Latn-RS" altLang="sr-Latn-RS"/>
              <a:t>bi ove </a:t>
            </a:r>
            <a:r>
              <a:rPr lang="en-US" altLang="sr-Latn-RS"/>
              <a:t>površine </a:t>
            </a:r>
            <a:r>
              <a:rPr lang="sr-Latn-RS" altLang="sr-Latn-RS"/>
              <a:t>bile </a:t>
            </a:r>
            <a:r>
              <a:rPr lang="en-US" altLang="sr-Latn-RS"/>
              <a:t>krute i ravne. </a:t>
            </a:r>
            <a:endParaRPr lang="sr-Latn-RS" altLang="sr-Latn-RS"/>
          </a:p>
          <a:p>
            <a:pPr eaLnBrk="1" hangingPunct="1">
              <a:spcBef>
                <a:spcPct val="50000"/>
              </a:spcBef>
            </a:pPr>
            <a:endParaRPr lang="sr-Latn-RS" altLang="sr-Latn-RS"/>
          </a:p>
          <a:p>
            <a:pPr eaLnBrk="1" hangingPunct="1">
              <a:spcBef>
                <a:spcPct val="50000"/>
              </a:spcBef>
            </a:pPr>
            <a:r>
              <a:rPr lang="pl-PL" altLang="sr-Latn-RS"/>
              <a:t>Difuzne refleksije od prednjeg zida takođe pomažu  u maskiranju neizbežnih refleksija od miks – pulta i ormara sa audio opremom.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>
            <a:extLst>
              <a:ext uri="{FF2B5EF4-FFF2-40B4-BE49-F238E27FC236}">
                <a16:creationId xmlns:a16="http://schemas.microsoft.com/office/drawing/2014/main" id="{35153725-962F-41B6-93F2-C2154DE4F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33375"/>
            <a:ext cx="590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Režije bez ambijenta (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non-environment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7" name="Text Box 5">
            <a:extLst>
              <a:ext uri="{FF2B5EF4-FFF2-40B4-BE49-F238E27FC236}">
                <a16:creationId xmlns:a16="http://schemas.microsoft.com/office/drawing/2014/main" id="{5803998A-509C-40CB-8F7A-45D913F9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81359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Bočni zivdovi, plafon i zadnji zid imaju jako apsorbujuću obradu na svim frekvencijama. Zvučnici su ugrađeni u prednji zid koji je tvrd i reflektujući. Pod je takođe reflektujući</a:t>
            </a:r>
            <a:endParaRPr lang="en-US" altLang="sr-Latn-RS"/>
          </a:p>
        </p:txBody>
      </p:sp>
      <p:pic>
        <p:nvPicPr>
          <p:cNvPr id="67588" name="Picture 6" descr="non-environment1">
            <a:extLst>
              <a:ext uri="{FF2B5EF4-FFF2-40B4-BE49-F238E27FC236}">
                <a16:creationId xmlns:a16="http://schemas.microsoft.com/office/drawing/2014/main" id="{319B7EE8-634D-416D-BE77-F085ADBE8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79713"/>
            <a:ext cx="34575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non-environment2">
            <a:extLst>
              <a:ext uri="{FF2B5EF4-FFF2-40B4-BE49-F238E27FC236}">
                <a16:creationId xmlns:a16="http://schemas.microsoft.com/office/drawing/2014/main" id="{D2169FFF-CE73-4B91-9DB9-0C187991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5113338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8">
            <a:extLst>
              <a:ext uri="{FF2B5EF4-FFF2-40B4-BE49-F238E27FC236}">
                <a16:creationId xmlns:a16="http://schemas.microsoft.com/office/drawing/2014/main" id="{DBF497AB-550D-42AC-8504-E66C925DC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73688"/>
            <a:ext cx="84963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1800"/>
              <a:t>Reflektujuće površine (pod i prednji zid) pomažu da prostorija nije sasvim neprirodna za zvuk koji generišu njeni korisnici.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 sz="1800"/>
              <a:t>Karakeristika zvuka: tačnost reprodukcije i detalji za razliku od nekontrolisanog koloriteta i reverberantnosti</a:t>
            </a:r>
            <a:endParaRPr lang="en-US" altLang="sr-Latn-RS" sz="180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>
            <a:extLst>
              <a:ext uri="{FF2B5EF4-FFF2-40B4-BE49-F238E27FC236}">
                <a16:creationId xmlns:a16="http://schemas.microsoft.com/office/drawing/2014/main" id="{825C4039-79A1-42ED-AE0B-90B73141B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33375"/>
            <a:ext cx="590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Režije bez ambijenta (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non-environment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1" name="Text Box 5">
            <a:extLst>
              <a:ext uri="{FF2B5EF4-FFF2-40B4-BE49-F238E27FC236}">
                <a16:creationId xmlns:a16="http://schemas.microsoft.com/office/drawing/2014/main" id="{78F38EF5-DE4F-435D-BE80-516FED1D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8351837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l-PL" altLang="sr-Latn-RS"/>
              <a:t>U suštini predstavljaju polu – anehoične prostorije, gde su sve površine, izuzev prednjeg zida i poda od apsorpcionih materijala. </a:t>
            </a:r>
          </a:p>
          <a:p>
            <a:pPr eaLnBrk="1" hangingPunct="1"/>
            <a:r>
              <a:rPr lang="pl-PL" altLang="sr-Latn-RS"/>
              <a:t>Nema zakasnelih refelksija kao kod RFZ i LEDE režija. </a:t>
            </a:r>
          </a:p>
          <a:p>
            <a:pPr eaLnBrk="1" hangingPunct="1"/>
            <a:endParaRPr lang="pl-PL" altLang="sr-Latn-RS"/>
          </a:p>
          <a:p>
            <a:pPr eaLnBrk="1" hangingPunct="1"/>
            <a:r>
              <a:rPr lang="pl-PL" altLang="sr-Latn-RS"/>
              <a:t>Zvuk je neverovatno „crispy” i precizan, sa detaljima koji se samo mogu čuti preko slušalica. </a:t>
            </a:r>
          </a:p>
          <a:p>
            <a:pPr eaLnBrk="1" hangingPunct="1"/>
            <a:endParaRPr lang="pl-PL" altLang="sr-Latn-RS"/>
          </a:p>
          <a:p>
            <a:pPr eaLnBrk="1" hangingPunct="1"/>
            <a:r>
              <a:rPr lang="pl-PL" altLang="sr-Latn-RS"/>
              <a:t>Njihov zvuk nije sličan zvuku ni u jednom tipičnom prostoru za slušanje, i nije ga lako prevesti u zvuk standardnog kućnog sistema za reprodukciju.</a:t>
            </a:r>
          </a:p>
          <a:p>
            <a:pPr eaLnBrk="1" hangingPunct="1"/>
            <a:r>
              <a:rPr lang="pl-PL" altLang="sr-Latn-RS"/>
              <a:t>Monitor zvučnici moraju imati povećanu efikasnost i snagu da bi se postigao potreban nivo zvuka.</a:t>
            </a:r>
          </a:p>
          <a:p>
            <a:pPr eaLnBrk="1" hangingPunct="1"/>
            <a:r>
              <a:rPr lang="pl-PL" altLang="sr-Latn-RS"/>
              <a:t>Frekvencije rezonsnse su jako prigušene.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>
            <a:extLst>
              <a:ext uri="{FF2B5EF4-FFF2-40B4-BE49-F238E27FC236}">
                <a16:creationId xmlns:a16="http://schemas.microsoft.com/office/drawing/2014/main" id="{207BF27A-3F18-41F9-8A46-EE08FF22D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412875"/>
            <a:ext cx="6624638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Sobe za slušanje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Sobe za ktitičnu procenu i selekciju materijala</a:t>
            </a:r>
          </a:p>
          <a:p>
            <a:pPr algn="ctr" eaLnBrk="1" hangingPunct="1"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za radio i tv emitovanje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Text Box 5">
            <a:extLst>
              <a:ext uri="{FF2B5EF4-FFF2-40B4-BE49-F238E27FC236}">
                <a16:creationId xmlns:a16="http://schemas.microsoft.com/office/drawing/2014/main" id="{0ED50BED-32D2-4735-94FB-8A929335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37063"/>
            <a:ext cx="76327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Referentne sobe za slušanje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/>
              <a:t>Visokokvalitetne režije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>
            <a:extLst>
              <a:ext uri="{FF2B5EF4-FFF2-40B4-BE49-F238E27FC236}">
                <a16:creationId xmlns:a16="http://schemas.microsoft.com/office/drawing/2014/main" id="{8DA8D523-D1FD-4D46-A82B-CA341647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924175"/>
            <a:ext cx="712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/>
              <a:t>Odnos dimenzija:</a:t>
            </a:r>
            <a:endParaRPr lang="sr-Latn-CS" altLang="sr-Latn-RS" i="1" baseline="-25000"/>
          </a:p>
        </p:txBody>
      </p:sp>
      <p:sp>
        <p:nvSpPr>
          <p:cNvPr id="120837" name="Text Box 5">
            <a:extLst>
              <a:ext uri="{FF2B5EF4-FFF2-40B4-BE49-F238E27FC236}">
                <a16:creationId xmlns:a16="http://schemas.microsoft.com/office/drawing/2014/main" id="{827BDFED-F970-4E3F-9969-4BE03A3EA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49275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Sobe 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za slušanje - dimenzije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0" name="Text Box 6">
            <a:extLst>
              <a:ext uri="{FF2B5EF4-FFF2-40B4-BE49-F238E27FC236}">
                <a16:creationId xmlns:a16="http://schemas.microsoft.com/office/drawing/2014/main" id="{E9E74595-7D4E-4F86-AEEF-BCA473B5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484313"/>
            <a:ext cx="63357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Površina poda: 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/>
              <a:t>Sobe za slušanje: </a:t>
            </a:r>
            <a:r>
              <a:rPr lang="sr-Latn-CS" altLang="sr-Latn-RS">
                <a:sym typeface="Symbol" panose="05050102010706020507" pitchFamily="18" charset="2"/>
              </a:rPr>
              <a:t> 40 m2, Režije:  30 m2</a:t>
            </a:r>
          </a:p>
        </p:txBody>
      </p:sp>
      <p:sp>
        <p:nvSpPr>
          <p:cNvPr id="70661" name="Text Box 7">
            <a:extLst>
              <a:ext uri="{FF2B5EF4-FFF2-40B4-BE49-F238E27FC236}">
                <a16:creationId xmlns:a16="http://schemas.microsoft.com/office/drawing/2014/main" id="{54473804-B2F2-400A-BEA5-C13884E1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87692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 i="1"/>
              <a:t>L</a:t>
            </a:r>
            <a:r>
              <a:rPr lang="sr-Latn-CS" altLang="sr-Latn-RS" i="1" baseline="-25000"/>
              <a:t>x </a:t>
            </a:r>
            <a:r>
              <a:rPr lang="sr-Latn-CS" altLang="sr-Latn-RS" i="1"/>
              <a:t>– dužina, L</a:t>
            </a:r>
            <a:r>
              <a:rPr lang="sr-Latn-CS" altLang="sr-Latn-RS" i="1" baseline="-25000"/>
              <a:t>y </a:t>
            </a:r>
            <a:r>
              <a:rPr lang="sr-Latn-CS" altLang="sr-Latn-RS" i="1"/>
              <a:t>– širina, L</a:t>
            </a:r>
            <a:r>
              <a:rPr lang="sr-Latn-CS" altLang="sr-Latn-RS" i="1" baseline="-25000"/>
              <a:t>z </a:t>
            </a:r>
            <a:r>
              <a:rPr lang="sr-Latn-CS" altLang="sr-Latn-RS" i="1"/>
              <a:t>- visina</a:t>
            </a:r>
            <a:endParaRPr lang="en-US" altLang="sr-Latn-RS"/>
          </a:p>
        </p:txBody>
      </p:sp>
      <p:pic>
        <p:nvPicPr>
          <p:cNvPr id="70662" name="Picture 8" descr="Room dimensions equations">
            <a:extLst>
              <a:ext uri="{FF2B5EF4-FFF2-40B4-BE49-F238E27FC236}">
                <a16:creationId xmlns:a16="http://schemas.microsoft.com/office/drawing/2014/main" id="{C4FFF386-170B-499D-AE04-4A3F649F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38877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>
            <a:extLst>
              <a:ext uri="{FF2B5EF4-FFF2-40B4-BE49-F238E27FC236}">
                <a16:creationId xmlns:a16="http://schemas.microsoft.com/office/drawing/2014/main" id="{50A91AF6-A8CE-493E-9702-4BE1701C7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49275"/>
            <a:ext cx="712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Sobe 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za slušanje – vreme reverberacije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83" name="Picture 5">
            <a:extLst>
              <a:ext uri="{FF2B5EF4-FFF2-40B4-BE49-F238E27FC236}">
                <a16:creationId xmlns:a16="http://schemas.microsoft.com/office/drawing/2014/main" id="{B7E87292-2E75-4819-A7FA-C6EEEAB9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49500"/>
            <a:ext cx="63373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684" name="Object 6">
            <a:extLst>
              <a:ext uri="{FF2B5EF4-FFF2-40B4-BE49-F238E27FC236}">
                <a16:creationId xmlns:a16="http://schemas.microsoft.com/office/drawing/2014/main" id="{08107D02-4835-440F-8584-D90D436A33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7">
            <a:extLst>
              <a:ext uri="{FF2B5EF4-FFF2-40B4-BE49-F238E27FC236}">
                <a16:creationId xmlns:a16="http://schemas.microsoft.com/office/drawing/2014/main" id="{E0365820-F84E-4A1C-A03E-DAC1A6C2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341438"/>
            <a:ext cx="561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>
                <a:sym typeface="Symbol" panose="05050102010706020507" pitchFamily="18" charset="2"/>
              </a:rPr>
              <a:t>0,2 s  </a:t>
            </a:r>
            <a:r>
              <a:rPr lang="sr-Latn-CS" altLang="sr-Latn-RS"/>
              <a:t>T </a:t>
            </a:r>
            <a:r>
              <a:rPr lang="sr-Latn-CS" altLang="sr-Latn-RS">
                <a:sym typeface="Symbol" panose="05050102010706020507" pitchFamily="18" charset="2"/>
              </a:rPr>
              <a:t> 0,4 s – srednja vrednost u trećinama oktava od 200 Hz do 4 kHz</a:t>
            </a:r>
          </a:p>
        </p:txBody>
      </p:sp>
      <p:sp>
        <p:nvSpPr>
          <p:cNvPr id="71686" name="Text Box 8">
            <a:extLst>
              <a:ext uri="{FF2B5EF4-FFF2-40B4-BE49-F238E27FC236}">
                <a16:creationId xmlns:a16="http://schemas.microsoft.com/office/drawing/2014/main" id="{048F0B38-A706-457F-AA14-AABCFA2DC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92825"/>
            <a:ext cx="7632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1600"/>
              <a:t>EBU tech 3276 - </a:t>
            </a:r>
            <a:r>
              <a:rPr lang="en-US" altLang="sr-Latn-RS" sz="1600"/>
              <a:t>Listening conditions for the assessment of sound programme material:</a:t>
            </a:r>
            <a:r>
              <a:rPr lang="sr-Latn-CS" altLang="sr-Latn-RS" sz="1600"/>
              <a:t> </a:t>
            </a:r>
            <a:r>
              <a:rPr lang="en-US" altLang="sr-Latn-RS" sz="1600"/>
              <a:t>Monophonic and two–channel stereophonic</a:t>
            </a:r>
          </a:p>
        </p:txBody>
      </p:sp>
      <p:graphicFrame>
        <p:nvGraphicFramePr>
          <p:cNvPr id="71687" name="Object 9">
            <a:extLst>
              <a:ext uri="{FF2B5EF4-FFF2-40B4-BE49-F238E27FC236}">
                <a16:creationId xmlns:a16="http://schemas.microsoft.com/office/drawing/2014/main" id="{42203D53-7758-448D-83C2-79B2ECF06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2349500"/>
          <a:ext cx="34575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Equation" r:id="rId6" imgW="1765300" imgH="533400" progId="Equation.3">
                  <p:embed/>
                </p:oleObj>
              </mc:Choice>
              <mc:Fallback>
                <p:oleObj name="Equation" r:id="rId6" imgW="1765300" imgH="533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349500"/>
                        <a:ext cx="3457575" cy="1046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>
            <a:extLst>
              <a:ext uri="{FF2B5EF4-FFF2-40B4-BE49-F238E27FC236}">
                <a16:creationId xmlns:a16="http://schemas.microsoft.com/office/drawing/2014/main" id="{8F1758C7-237B-47CE-B507-F553D5E7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33375"/>
            <a:ext cx="60483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Sobe 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za slušanje - rane refleksije, frekvencijska karakteristika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7" name="Text Box 5">
            <a:extLst>
              <a:ext uri="{FF2B5EF4-FFF2-40B4-BE49-F238E27FC236}">
                <a16:creationId xmlns:a16="http://schemas.microsoft.com/office/drawing/2014/main" id="{9895C942-2B63-4382-B1C9-3900807D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268413"/>
            <a:ext cx="670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/>
              <a:t>Rane refleksije: </a:t>
            </a:r>
          </a:p>
          <a:p>
            <a:pPr eaLnBrk="1" hangingPunct="1"/>
            <a:r>
              <a:rPr lang="sr-Latn-CS" altLang="sr-Latn-RS"/>
              <a:t>oslabljene najmanje 10 dB, u intervalu do 15 ms</a:t>
            </a:r>
          </a:p>
          <a:p>
            <a:pPr eaLnBrk="1" hangingPunct="1"/>
            <a:r>
              <a:rPr lang="sr-Latn-CS" altLang="sr-Latn-RS"/>
              <a:t>i opsegu frekvencija 1 kHz do 8 kHz</a:t>
            </a:r>
            <a:endParaRPr lang="en-US" altLang="sr-Latn-RS"/>
          </a:p>
        </p:txBody>
      </p:sp>
      <p:pic>
        <p:nvPicPr>
          <p:cNvPr id="72708" name="Picture 6">
            <a:extLst>
              <a:ext uri="{FF2B5EF4-FFF2-40B4-BE49-F238E27FC236}">
                <a16:creationId xmlns:a16="http://schemas.microsoft.com/office/drawing/2014/main" id="{10DD2DD4-735D-4D20-B865-305B7888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6065837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Text Box 7">
            <a:extLst>
              <a:ext uri="{FF2B5EF4-FFF2-40B4-BE49-F238E27FC236}">
                <a16:creationId xmlns:a16="http://schemas.microsoft.com/office/drawing/2014/main" id="{E694AB90-2C03-4D4C-B094-AE60209B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924175"/>
            <a:ext cx="611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Frekvencijksa karaktarisitka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>
            <a:extLst>
              <a:ext uri="{FF2B5EF4-FFF2-40B4-BE49-F238E27FC236}">
                <a16:creationId xmlns:a16="http://schemas.microsoft.com/office/drawing/2014/main" id="{CC1BD548-8075-4DD7-9A3B-31DD24744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924175"/>
            <a:ext cx="428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sr-Latn-RS" i="1"/>
              <a:t>L</a:t>
            </a:r>
            <a:r>
              <a:rPr lang="en-US" altLang="sr-Latn-RS" i="1" baseline="-25000"/>
              <a:t>LISTref</a:t>
            </a:r>
            <a:r>
              <a:rPr lang="en-US" altLang="sr-Latn-RS" i="1"/>
              <a:t> </a:t>
            </a:r>
            <a:r>
              <a:rPr lang="en-US" altLang="sr-Latn-RS"/>
              <a:t>= 85 – 10 log(</a:t>
            </a:r>
            <a:r>
              <a:rPr lang="en-US" altLang="sr-Latn-RS" i="1"/>
              <a:t>n</a:t>
            </a:r>
            <a:r>
              <a:rPr lang="en-US" altLang="sr-Latn-RS"/>
              <a:t>)</a:t>
            </a:r>
            <a:r>
              <a:rPr lang="sr-Latn-CS" altLang="sr-Latn-RS"/>
              <a:t>,</a:t>
            </a:r>
            <a:r>
              <a:rPr lang="en-US" altLang="sr-Latn-RS"/>
              <a:t> dB(A)</a:t>
            </a:r>
            <a:endParaRPr lang="sr-Latn-CS" altLang="sr-Latn-RS"/>
          </a:p>
          <a:p>
            <a:pPr eaLnBrk="1" hangingPunct="1"/>
            <a:r>
              <a:rPr lang="sr-Latn-CS" altLang="sr-Latn-RS" i="1"/>
              <a:t>n</a:t>
            </a:r>
            <a:r>
              <a:rPr lang="sr-Latn-CS" altLang="sr-Latn-RS"/>
              <a:t> – broj kanala</a:t>
            </a:r>
            <a:endParaRPr lang="en-US" altLang="sr-Latn-RS"/>
          </a:p>
        </p:txBody>
      </p:sp>
      <p:sp>
        <p:nvSpPr>
          <p:cNvPr id="117765" name="Text Box 5">
            <a:extLst>
              <a:ext uri="{FF2B5EF4-FFF2-40B4-BE49-F238E27FC236}">
                <a16:creationId xmlns:a16="http://schemas.microsoft.com/office/drawing/2014/main" id="{D4DD2D70-21E2-4755-85CF-8C09F712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49275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Sobe 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za slušanje – nivo slušanja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2" name="Text Box 6">
            <a:extLst>
              <a:ext uri="{FF2B5EF4-FFF2-40B4-BE49-F238E27FC236}">
                <a16:creationId xmlns:a16="http://schemas.microsoft.com/office/drawing/2014/main" id="{F3A06BDF-876B-46F7-9C82-903AAC8C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2875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Nivo slušanja u referentnoj tački (RMS; slow), za svaki kanal, treba da bude:</a:t>
            </a:r>
            <a:endParaRPr lang="en-US" altLang="sr-Latn-RS"/>
          </a:p>
        </p:txBody>
      </p:sp>
      <p:sp>
        <p:nvSpPr>
          <p:cNvPr id="73733" name="Text Box 7">
            <a:extLst>
              <a:ext uri="{FF2B5EF4-FFF2-40B4-BE49-F238E27FC236}">
                <a16:creationId xmlns:a16="http://schemas.microsoft.com/office/drawing/2014/main" id="{A3CB86F9-9B6A-438D-ADB7-3D8134F5E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81525"/>
            <a:ext cx="81359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Test signal: roze šum, rms vrednost treba da se podesi na “Aligment Signal Level”, -9 dB (u odnosu na max dozvoljeni nivo) ili – 18 dB FS (u odnosu na punu skalu).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>
            <a:extLst>
              <a:ext uri="{FF2B5EF4-FFF2-40B4-BE49-F238E27FC236}">
                <a16:creationId xmlns:a16="http://schemas.microsoft.com/office/drawing/2014/main" id="{20D8705C-61C0-40B8-B027-9D18B0A5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964612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5">
            <a:extLst>
              <a:ext uri="{FF2B5EF4-FFF2-40B4-BE49-F238E27FC236}">
                <a16:creationId xmlns:a16="http://schemas.microsoft.com/office/drawing/2014/main" id="{50A54CEB-81A6-43AC-9530-D59EBD38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13000"/>
            <a:ext cx="63373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0" name="Text Box 6">
            <a:extLst>
              <a:ext uri="{FF2B5EF4-FFF2-40B4-BE49-F238E27FC236}">
                <a16:creationId xmlns:a16="http://schemas.microsoft.com/office/drawing/2014/main" id="{21EA073A-03D9-48D7-A26A-22C78478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3" y="2708275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Sobe za slušanje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7" name="Text Box 7">
            <a:extLst>
              <a:ext uri="{FF2B5EF4-FFF2-40B4-BE49-F238E27FC236}">
                <a16:creationId xmlns:a16="http://schemas.microsoft.com/office/drawing/2014/main" id="{EFC8A0CD-153E-4D8D-A285-C736AA75B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221163"/>
            <a:ext cx="237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Nivo buke</a:t>
            </a:r>
          </a:p>
          <a:p>
            <a:pPr eaLnBrk="1" hangingPunct="1"/>
            <a:r>
              <a:rPr lang="sr-Latn-CS" altLang="sr-Latn-RS"/>
              <a:t>(rms, slow)</a:t>
            </a:r>
            <a:endParaRPr lang="en-US" altLang="sr-Latn-RS"/>
          </a:p>
        </p:txBody>
      </p:sp>
      <p:sp>
        <p:nvSpPr>
          <p:cNvPr id="74758" name="Text Box 8">
            <a:extLst>
              <a:ext uri="{FF2B5EF4-FFF2-40B4-BE49-F238E27FC236}">
                <a16:creationId xmlns:a16="http://schemas.microsoft.com/office/drawing/2014/main" id="{20B14508-68A9-427E-9AFE-63652E5DA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068638"/>
            <a:ext cx="2951163" cy="10048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>
                <a:solidFill>
                  <a:schemeClr val="tx1"/>
                </a:solidFill>
              </a:rPr>
              <a:t>Preporuka NR 10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>
                <a:solidFill>
                  <a:schemeClr val="tx1"/>
                </a:solidFill>
              </a:rPr>
              <a:t>Maksimalno NR 15</a:t>
            </a:r>
            <a:endParaRPr lang="en-US" altLang="sr-Latn-R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>
            <a:extLst>
              <a:ext uri="{FF2B5EF4-FFF2-40B4-BE49-F238E27FC236}">
                <a16:creationId xmlns:a16="http://schemas.microsoft.com/office/drawing/2014/main" id="{55747AD8-B422-46DD-820F-85C789DA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6250"/>
            <a:ext cx="662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Monitor zvučnici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78A7ABFB-241B-427A-BD15-90EEF91F2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8424863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Frekvencijska karaktersitka:</a:t>
            </a:r>
            <a:r>
              <a:rPr lang="sr-Latn-CS"/>
              <a:t> 40 Hz – 16 kHz, 1/3 okt., </a:t>
            </a:r>
            <a:r>
              <a:rPr lang="sr-Latn-CS">
                <a:sym typeface="Symbol" pitchFamily="18" charset="2"/>
              </a:rPr>
              <a:t> 4 dB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sym typeface="Symbol" pitchFamily="18" charset="2"/>
              </a:rPr>
              <a:t>Odstupanje od karaktersitike dobijene u pravcu 0:</a:t>
            </a:r>
          </a:p>
          <a:p>
            <a:pPr algn="ctr" eaLnBrk="1" hangingPunct="1">
              <a:spcBef>
                <a:spcPct val="50000"/>
              </a:spcBef>
              <a:buFont typeface="Symbol" pitchFamily="18" charset="2"/>
              <a:buChar char="±"/>
              <a:defRPr/>
            </a:pPr>
            <a:r>
              <a:rPr lang="sr-Latn-CS">
                <a:sym typeface="Symbol" pitchFamily="18" charset="2"/>
              </a:rPr>
              <a:t>3 dB pod uglovima  10 dB, </a:t>
            </a:r>
          </a:p>
          <a:p>
            <a:pPr algn="ctr" eaLnBrk="1" hangingPunct="1">
              <a:spcBef>
                <a:spcPct val="50000"/>
              </a:spcBef>
              <a:buFont typeface="Symbol" pitchFamily="18" charset="2"/>
              <a:buChar char="±"/>
              <a:defRPr/>
            </a:pPr>
            <a:r>
              <a:rPr lang="sr-Latn-CS">
                <a:sym typeface="Symbol" pitchFamily="18" charset="2"/>
              </a:rPr>
              <a:t> 4 dB pod uglovima  30 dB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72412629-765B-4874-AB13-788784949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16338"/>
            <a:ext cx="8713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Karakteristika usmerenosti:</a:t>
            </a:r>
            <a:r>
              <a:rPr lang="sr-Latn-CS"/>
              <a:t> simetrično, maksimum zračenja po osi, indeks direktivnosti: 4 dB </a:t>
            </a:r>
            <a:r>
              <a:rPr lang="sr-Latn-CS">
                <a:sym typeface="Symbol" pitchFamily="18" charset="2"/>
              </a:rPr>
              <a:t></a:t>
            </a:r>
            <a:r>
              <a:rPr lang="sr-Latn-CS"/>
              <a:t> D </a:t>
            </a:r>
            <a:r>
              <a:rPr lang="sr-Latn-CS">
                <a:sym typeface="Symbol" pitchFamily="18" charset="2"/>
              </a:rPr>
              <a:t> 12 dB (250 Hz – 16 kHz)</a:t>
            </a:r>
          </a:p>
        </p:txBody>
      </p:sp>
      <p:sp>
        <p:nvSpPr>
          <p:cNvPr id="75781" name="Text Box 8">
            <a:extLst>
              <a:ext uri="{FF2B5EF4-FFF2-40B4-BE49-F238E27FC236}">
                <a16:creationId xmlns:a16="http://schemas.microsoft.com/office/drawing/2014/main" id="{DD5CDE99-71AD-4F54-8726-F1C4C7EFD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97425"/>
            <a:ext cx="81359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Izobličenja: 90 dB (250 Hz-2 kHz)</a:t>
            </a:r>
          </a:p>
          <a:p>
            <a:pPr eaLnBrk="1" hangingPunct="1"/>
            <a:r>
              <a:rPr lang="en-US" altLang="sr-Latn-RS"/>
              <a:t>–30 dB (3%)</a:t>
            </a:r>
            <a:r>
              <a:rPr lang="sr-Latn-CS" altLang="sr-Latn-RS"/>
              <a:t>,</a:t>
            </a:r>
            <a:r>
              <a:rPr lang="en-US" altLang="sr-Latn-RS"/>
              <a:t> 40 Hz &lt; </a:t>
            </a:r>
            <a:r>
              <a:rPr lang="en-US" altLang="sr-Latn-RS" i="1"/>
              <a:t>f </a:t>
            </a:r>
            <a:r>
              <a:rPr lang="en-US" altLang="sr-Latn-RS"/>
              <a:t>&lt; 250 Hz</a:t>
            </a:r>
          </a:p>
          <a:p>
            <a:pPr eaLnBrk="1" hangingPunct="1"/>
            <a:r>
              <a:rPr lang="en-US" altLang="sr-Latn-RS"/>
              <a:t>–40 dB (1%)</a:t>
            </a:r>
            <a:r>
              <a:rPr lang="sr-Latn-CS" altLang="sr-Latn-RS"/>
              <a:t>,</a:t>
            </a:r>
            <a:r>
              <a:rPr lang="en-US" altLang="sr-Latn-RS"/>
              <a:t> 250 Hz &lt; </a:t>
            </a:r>
            <a:r>
              <a:rPr lang="en-US" altLang="sr-Latn-RS" i="1"/>
              <a:t>f </a:t>
            </a:r>
            <a:r>
              <a:rPr lang="en-US" altLang="sr-Latn-RS"/>
              <a:t>&lt; 16 kHz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>
            <a:extLst>
              <a:ext uri="{FF2B5EF4-FFF2-40B4-BE49-F238E27FC236}">
                <a16:creationId xmlns:a16="http://schemas.microsoft.com/office/drawing/2014/main" id="{76B5F1A9-585E-459F-A2A0-C7103A66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2804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>
                <a:effectLst>
                  <a:outerShdw blurRad="38100" dist="38100" dir="2700000" algn="tl">
                    <a:srgbClr val="000000"/>
                  </a:outerShdw>
                </a:effectLst>
              </a:rPr>
              <a:t>Režije (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Control Rooms) </a:t>
            </a:r>
            <a:r>
              <a:rPr lang="pl-PL"/>
              <a:t>treba da budu što neutralnije. </a:t>
            </a:r>
            <a:endParaRPr lang="en-US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/>
              <a:t>O</a:t>
            </a:r>
            <a:r>
              <a:rPr lang="pl-PL"/>
              <a:t>ne ne bi smele da menjaju zvuk koji se reprodukuje preko monitor zvučnika. </a:t>
            </a:r>
            <a:endParaRPr lang="en-US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/>
              <a:t>Što je zvuk tokom miksa i reprodukcije neutralniji to je veća šansa da će pri reprodukciji preko bilo kojeg sistema u praksi biti bliži originalu. </a:t>
            </a:r>
            <a:endParaRPr lang="en-US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/>
              <a:t>Svaka promena boje zvuka nastala tokom miksa i produkcije može potencijalno postati još gora usled dodatnih promena tokom reprodukcije na drugim sistemima i dovesti do ekstremno izobličene frekvencijske karakteristike.</a:t>
            </a:r>
            <a:endParaRPr 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>
            <a:extLst>
              <a:ext uri="{FF2B5EF4-FFF2-40B4-BE49-F238E27FC236}">
                <a16:creationId xmlns:a16="http://schemas.microsoft.com/office/drawing/2014/main" id="{2D72AC53-236E-4D1D-A260-F4591B3CA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4813"/>
            <a:ext cx="73453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Vreme opadanja</a:t>
            </a:r>
            <a:r>
              <a:rPr lang="sr-Latn-CS"/>
              <a:t> (vreme za koje jačina zvuka opadne na 37% (1/e) svoje pocetne vednosti): </a:t>
            </a:r>
            <a:r>
              <a:rPr lang="sr-Latn-CS" i="1"/>
              <a:t>t</a:t>
            </a:r>
            <a:r>
              <a:rPr lang="sr-Latn-CS" baseline="-25000"/>
              <a:t>s</a:t>
            </a:r>
            <a:r>
              <a:rPr lang="sr-Latn-CS"/>
              <a:t> </a:t>
            </a:r>
            <a:r>
              <a:rPr lang="sr-Latn-CS">
                <a:sym typeface="Symbol" pitchFamily="18" charset="2"/>
              </a:rPr>
              <a:t> 2,5/</a:t>
            </a:r>
            <a:r>
              <a:rPr lang="sr-Latn-CS" i="1">
                <a:sym typeface="Symbol" pitchFamily="18" charset="2"/>
              </a:rPr>
              <a:t>f , meri se odsečkom sinusnog tona (tone burst)</a:t>
            </a:r>
          </a:p>
        </p:txBody>
      </p:sp>
      <p:sp>
        <p:nvSpPr>
          <p:cNvPr id="122885" name="Text Box 5">
            <a:extLst>
              <a:ext uri="{FF2B5EF4-FFF2-40B4-BE49-F238E27FC236}">
                <a16:creationId xmlns:a16="http://schemas.microsoft.com/office/drawing/2014/main" id="{57AD415D-A085-4CB2-8936-83F3F2F19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835342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Dinamički opseg</a:t>
            </a:r>
            <a:r>
              <a:rPr lang="sr-Latn-CS"/>
              <a:t>: (test signal prema IEC Publication 268–1) </a:t>
            </a:r>
          </a:p>
          <a:p>
            <a:pPr algn="ctr" eaLnBrk="1" hangingPunct="1">
              <a:defRPr/>
            </a:pPr>
            <a:endParaRPr lang="sr-Latn-CS"/>
          </a:p>
          <a:p>
            <a:pPr algn="ctr" eaLnBrk="1" hangingPunct="1">
              <a:defRPr/>
            </a:pPr>
            <a:r>
              <a:rPr lang="en-US" i="1"/>
              <a:t>Leff–max 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</a:t>
            </a:r>
            <a:r>
              <a:rPr lang="sr-Latn-CS">
                <a:sym typeface="Symbol" pitchFamily="18" charset="2"/>
              </a:rPr>
              <a:t> </a:t>
            </a:r>
            <a:r>
              <a:rPr lang="en-US"/>
              <a:t>108 dB</a:t>
            </a:r>
            <a:r>
              <a:rPr lang="sr-Latn-CS"/>
              <a:t> (rms, slow, 1 m),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i="1"/>
              <a:t>Lnoise </a:t>
            </a:r>
            <a:r>
              <a:rPr lang="sr-Latn-CS" i="1"/>
              <a:t> </a:t>
            </a:r>
            <a:r>
              <a:rPr lang="en-US">
                <a:sym typeface="Symbol" pitchFamily="18" charset="2"/>
              </a:rPr>
              <a:t></a:t>
            </a:r>
            <a:r>
              <a:rPr lang="sr-Latn-CS">
                <a:sym typeface="Symbol" pitchFamily="18" charset="2"/>
              </a:rPr>
              <a:t> </a:t>
            </a:r>
            <a:r>
              <a:rPr lang="en-US"/>
              <a:t>10 dB(A)</a:t>
            </a:r>
            <a:r>
              <a:rPr lang="sr-Latn-CS"/>
              <a:t> (rms, slow, 1 m, ulaz kratko spojen).</a:t>
            </a:r>
            <a:endParaRPr lang="en-US"/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6956751A-D955-48E6-A824-95B156021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437063"/>
            <a:ext cx="8280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Bass zvučnici - posebne jedinice: položaj proizvoljan (uza zid pored L, R zvučnika)</a:t>
            </a:r>
          </a:p>
          <a:p>
            <a:pPr algn="ctr" eaLnBrk="1" hangingPunct="1">
              <a:defRPr/>
            </a:pPr>
            <a:r>
              <a:rPr lang="sr-Latn-CS"/>
              <a:t>presečna frekvencija</a:t>
            </a:r>
            <a:r>
              <a:rPr lang="en-US"/>
              <a:t> 80 Hz</a:t>
            </a:r>
            <a:r>
              <a:rPr lang="sr-Latn-CS"/>
              <a:t> (160 Hz)</a:t>
            </a:r>
            <a:endParaRPr lang="en-US"/>
          </a:p>
          <a:p>
            <a:pPr algn="ctr" eaLnBrk="1" hangingPunct="1">
              <a:defRPr/>
            </a:pPr>
            <a:r>
              <a:rPr lang="sr-Latn-CS"/>
              <a:t>harm. izobličenja izvan opsega </a:t>
            </a:r>
            <a:r>
              <a:rPr lang="sr-Latn-CS">
                <a:sym typeface="Symbol" pitchFamily="18" charset="2"/>
              </a:rPr>
              <a:t></a:t>
            </a:r>
            <a:r>
              <a:rPr lang="en-US"/>
              <a:t> –50 dB</a:t>
            </a:r>
            <a:r>
              <a:rPr lang="sr-Latn-CS"/>
              <a:t>, </a:t>
            </a:r>
            <a:r>
              <a:rPr lang="en-US"/>
              <a:t>0.3%</a:t>
            </a:r>
            <a:r>
              <a:rPr lang="sr-Latn-CS"/>
              <a:t>; (0,3%)</a:t>
            </a:r>
            <a:endParaRPr lang="en-US"/>
          </a:p>
          <a:p>
            <a:pPr algn="ctr" eaLnBrk="1" hangingPunct="1">
              <a:defRPr/>
            </a:pPr>
            <a:r>
              <a:rPr lang="sr-Latn-CS"/>
              <a:t>filtar petog reda (četvrtog)</a:t>
            </a:r>
          </a:p>
          <a:p>
            <a:pPr algn="ctr" eaLnBrk="1" hangingPunct="1">
              <a:defRPr/>
            </a:pPr>
            <a:r>
              <a:rPr lang="sr-Latn-CS"/>
              <a:t>nivo – podešen da se dobije potrebna frekv. karakteritika</a:t>
            </a:r>
            <a:endParaRPr lang="en-US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>
            <a:extLst>
              <a:ext uri="{FF2B5EF4-FFF2-40B4-BE49-F238E27FC236}">
                <a16:creationId xmlns:a16="http://schemas.microsoft.com/office/drawing/2014/main" id="{C6B1D5F0-8C60-46C8-ACDF-6F9CE998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76475"/>
            <a:ext cx="259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sr-Latn-RS" i="1"/>
              <a:t>b</a:t>
            </a:r>
            <a:r>
              <a:rPr lang="en-US" altLang="sr-Latn-RS"/>
              <a:t> = 2 – 4 m</a:t>
            </a:r>
            <a:endParaRPr lang="sr-Latn-CS" altLang="sr-Latn-RS"/>
          </a:p>
          <a:p>
            <a:pPr eaLnBrk="1" hangingPunct="1"/>
            <a:r>
              <a:rPr lang="en-US" altLang="sr-Latn-RS"/>
              <a:t>h</a:t>
            </a:r>
            <a:r>
              <a:rPr lang="sr-Latn-CS" altLang="sr-Latn-RS"/>
              <a:t> </a:t>
            </a:r>
            <a:r>
              <a:rPr lang="en-US" altLang="sr-Latn-RS">
                <a:sym typeface="Symbol" panose="05050102010706020507" pitchFamily="18" charset="2"/>
              </a:rPr>
              <a:t></a:t>
            </a:r>
            <a:r>
              <a:rPr lang="en-US" altLang="sr-Latn-RS"/>
              <a:t> 0.9 b</a:t>
            </a:r>
          </a:p>
          <a:p>
            <a:pPr eaLnBrk="1" hangingPunct="1"/>
            <a:r>
              <a:rPr lang="en-US" altLang="sr-Latn-RS">
                <a:sym typeface="Symbol" panose="05050102010706020507" pitchFamily="18" charset="2"/>
              </a:rPr>
              <a:t></a:t>
            </a:r>
            <a:r>
              <a:rPr lang="en-US" altLang="sr-Latn-RS"/>
              <a:t> =</a:t>
            </a:r>
            <a:r>
              <a:rPr lang="sr-Latn-CS" altLang="sr-Latn-RS"/>
              <a:t> </a:t>
            </a:r>
            <a:r>
              <a:rPr lang="en-US" altLang="sr-Latn-RS"/>
              <a:t>60°</a:t>
            </a:r>
          </a:p>
          <a:p>
            <a:pPr eaLnBrk="1" hangingPunct="1"/>
            <a:r>
              <a:rPr lang="en-US" altLang="sr-Latn-RS" i="1"/>
              <a:t>r</a:t>
            </a:r>
            <a:r>
              <a:rPr lang="en-US" altLang="sr-Latn-RS" baseline="-25000"/>
              <a:t>L</a:t>
            </a:r>
            <a:r>
              <a:rPr lang="en-US" altLang="sr-Latn-RS"/>
              <a:t> </a:t>
            </a:r>
            <a:r>
              <a:rPr lang="en-US" altLang="sr-Latn-RS">
                <a:sym typeface="Symbol" panose="05050102010706020507" pitchFamily="18" charset="2"/>
              </a:rPr>
              <a:t></a:t>
            </a:r>
            <a:r>
              <a:rPr lang="sr-Latn-CS" altLang="sr-Latn-RS">
                <a:sym typeface="Symbol" panose="05050102010706020507" pitchFamily="18" charset="2"/>
              </a:rPr>
              <a:t> </a:t>
            </a:r>
            <a:r>
              <a:rPr lang="en-US" altLang="sr-Latn-RS"/>
              <a:t>0.</a:t>
            </a:r>
            <a:r>
              <a:rPr lang="sr-Latn-CS" altLang="sr-Latn-RS"/>
              <a:t>8</a:t>
            </a:r>
            <a:r>
              <a:rPr lang="en-US" altLang="sr-Latn-RS"/>
              <a:t> m</a:t>
            </a: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3CCA6DEB-F278-4AA6-ACBC-6387EA710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76250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Raspored zvučnika kod dvokanalnog slušanja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7828" name="Picture 8" descr="Steereo slusanje">
            <a:extLst>
              <a:ext uri="{FF2B5EF4-FFF2-40B4-BE49-F238E27FC236}">
                <a16:creationId xmlns:a16="http://schemas.microsoft.com/office/drawing/2014/main" id="{A1E49BAD-C93C-4DB9-819C-58FB2CAB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489585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9">
            <a:extLst>
              <a:ext uri="{FF2B5EF4-FFF2-40B4-BE49-F238E27FC236}">
                <a16:creationId xmlns:a16="http://schemas.microsoft.com/office/drawing/2014/main" id="{987E8D84-4C6F-4896-8620-3B5B5A12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52963"/>
            <a:ext cx="2881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glava slušalaca na visini od 1,2 m od poda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Surround slusanje">
            <a:extLst>
              <a:ext uri="{FF2B5EF4-FFF2-40B4-BE49-F238E27FC236}">
                <a16:creationId xmlns:a16="http://schemas.microsoft.com/office/drawing/2014/main" id="{188BD5AF-3894-4014-86BF-777EB16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83247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0" name="Text Box 6">
            <a:extLst>
              <a:ext uri="{FF2B5EF4-FFF2-40B4-BE49-F238E27FC236}">
                <a16:creationId xmlns:a16="http://schemas.microsoft.com/office/drawing/2014/main" id="{C922BBB0-4E82-4084-9BB7-1559151E0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49275"/>
            <a:ext cx="684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Raspored zvučnika kod petokanalnog slušanja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>
            <a:extLst>
              <a:ext uri="{FF2B5EF4-FFF2-40B4-BE49-F238E27FC236}">
                <a16:creationId xmlns:a16="http://schemas.microsoft.com/office/drawing/2014/main" id="{E03C31EF-918F-467D-B706-B3CDF402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63758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1" name="Text Box 5">
            <a:extLst>
              <a:ext uri="{FF2B5EF4-FFF2-40B4-BE49-F238E27FC236}">
                <a16:creationId xmlns:a16="http://schemas.microsoft.com/office/drawing/2014/main" id="{0B17C124-17B0-47BA-BD6C-216952A6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20713"/>
            <a:ext cx="662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Podešavanje nivoa reprodukcije LFE kanala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6" name="Text Box 6">
            <a:extLst>
              <a:ext uri="{FF2B5EF4-FFF2-40B4-BE49-F238E27FC236}">
                <a16:creationId xmlns:a16="http://schemas.microsoft.com/office/drawing/2014/main" id="{9CA6E8DC-721C-4DB6-AAFA-99B1A3CE5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756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1. Signal – roze šum u opsegu od 20 Hz – 100 Hz</a:t>
            </a:r>
            <a:endParaRPr lang="en-US" altLang="sr-Latn-RS"/>
          </a:p>
        </p:txBody>
      </p:sp>
      <p:sp>
        <p:nvSpPr>
          <p:cNvPr id="79877" name="Text Box 7">
            <a:extLst>
              <a:ext uri="{FF2B5EF4-FFF2-40B4-BE49-F238E27FC236}">
                <a16:creationId xmlns:a16="http://schemas.microsoft.com/office/drawing/2014/main" id="{B6971825-EE3D-4D78-88FF-7A034181F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16563"/>
            <a:ext cx="842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2. Signal roze šum u opsegu od 50 Hz do 100 Hz (-9 dB u odnosu na max dozv. nivo), 88 dBC u ref. poziciji slušanja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>
            <a:extLst>
              <a:ext uri="{FF2B5EF4-FFF2-40B4-BE49-F238E27FC236}">
                <a16:creationId xmlns:a16="http://schemas.microsoft.com/office/drawing/2014/main" id="{5C4464F6-FF4D-4B49-A505-3B05DA67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9238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5">
            <a:extLst>
              <a:ext uri="{FF2B5EF4-FFF2-40B4-BE49-F238E27FC236}">
                <a16:creationId xmlns:a16="http://schemas.microsoft.com/office/drawing/2014/main" id="{40E3FD41-5C05-4663-A20D-0FB3B022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4888"/>
            <a:ext cx="5364163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0" name="Text Box 6">
            <a:extLst>
              <a:ext uri="{FF2B5EF4-FFF2-40B4-BE49-F238E27FC236}">
                <a16:creationId xmlns:a16="http://schemas.microsoft.com/office/drawing/2014/main" id="{864184C7-0BF9-4D95-90B5-206BCBF5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92150"/>
            <a:ext cx="35290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Čovečje čulo sluha nije osetljivo na uskopojasne varijacije nivoa zvuka na mestu slušanja, gornja slika.</a:t>
            </a:r>
            <a:endParaRPr lang="en-US" altLang="sr-Latn-RS"/>
          </a:p>
        </p:txBody>
      </p:sp>
      <p:sp>
        <p:nvSpPr>
          <p:cNvPr id="80901" name="Text Box 7">
            <a:extLst>
              <a:ext uri="{FF2B5EF4-FFF2-40B4-BE49-F238E27FC236}">
                <a16:creationId xmlns:a16="http://schemas.microsoft.com/office/drawing/2014/main" id="{7760033B-CF7D-4D5E-97E5-1103644F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781300"/>
            <a:ext cx="280828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Kvalitet percepcije čula sluha bliži je frekvencijskoj karaktersitici filtriranoj tećinsko oktavnim filtrom, slika dole. </a:t>
            </a:r>
            <a:endParaRPr lang="en-US" altLang="sr-Latn-RS"/>
          </a:p>
        </p:txBody>
      </p:sp>
      <p:sp>
        <p:nvSpPr>
          <p:cNvPr id="80902" name="Text Box 8">
            <a:extLst>
              <a:ext uri="{FF2B5EF4-FFF2-40B4-BE49-F238E27FC236}">
                <a16:creationId xmlns:a16="http://schemas.microsoft.com/office/drawing/2014/main" id="{9ACA8EBF-B641-4B66-B3B4-C2299F9D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092825"/>
            <a:ext cx="8137525" cy="5810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sr-Latn-RS" sz="1600">
                <a:solidFill>
                  <a:schemeClr val="tx1"/>
                </a:solidFill>
              </a:rPr>
              <a:t>R. Walker</a:t>
            </a:r>
            <a:r>
              <a:rPr lang="sr-Latn-CS" altLang="sr-Latn-RS" sz="1600">
                <a:solidFill>
                  <a:schemeClr val="tx1"/>
                </a:solidFill>
              </a:rPr>
              <a:t>, “</a:t>
            </a:r>
            <a:r>
              <a:rPr lang="en-US" altLang="sr-Latn-RS" sz="1600">
                <a:solidFill>
                  <a:schemeClr val="tx1"/>
                </a:solidFill>
              </a:rPr>
              <a:t>E</a:t>
            </a:r>
            <a:r>
              <a:rPr lang="en-US" altLang="sr-Latn-RS" sz="1600" i="1">
                <a:solidFill>
                  <a:schemeClr val="tx1"/>
                </a:solidFill>
              </a:rPr>
              <a:t>qualisa</a:t>
            </a:r>
            <a:r>
              <a:rPr lang="en-US" altLang="sr-Latn-RS" sz="1600">
                <a:solidFill>
                  <a:schemeClr val="tx1"/>
                </a:solidFill>
              </a:rPr>
              <a:t>t</a:t>
            </a:r>
            <a:r>
              <a:rPr lang="en-US" altLang="sr-Latn-RS" sz="1600" i="1">
                <a:solidFill>
                  <a:schemeClr val="tx1"/>
                </a:solidFill>
              </a:rPr>
              <a:t>ion o</a:t>
            </a:r>
            <a:r>
              <a:rPr lang="en-US" altLang="sr-Latn-RS" sz="1600">
                <a:solidFill>
                  <a:schemeClr val="tx1"/>
                </a:solidFill>
              </a:rPr>
              <a:t>f </a:t>
            </a:r>
            <a:r>
              <a:rPr lang="en-US" altLang="sr-Latn-RS" sz="1600" i="1">
                <a:solidFill>
                  <a:schemeClr val="tx1"/>
                </a:solidFill>
              </a:rPr>
              <a:t>Room Aco</a:t>
            </a:r>
            <a:r>
              <a:rPr lang="en-US" altLang="sr-Latn-RS" sz="1600">
                <a:solidFill>
                  <a:schemeClr val="tx1"/>
                </a:solidFill>
              </a:rPr>
              <a:t>u</a:t>
            </a:r>
            <a:r>
              <a:rPr lang="en-US" altLang="sr-Latn-RS" sz="1600" i="1">
                <a:solidFill>
                  <a:schemeClr val="tx1"/>
                </a:solidFill>
              </a:rPr>
              <a:t>s</a:t>
            </a:r>
            <a:r>
              <a:rPr lang="en-US" altLang="sr-Latn-RS" sz="1600">
                <a:solidFill>
                  <a:schemeClr val="tx1"/>
                </a:solidFill>
              </a:rPr>
              <a:t>t</a:t>
            </a:r>
            <a:r>
              <a:rPr lang="en-US" altLang="sr-Latn-RS" sz="1600" i="1">
                <a:solidFill>
                  <a:schemeClr val="tx1"/>
                </a:solidFill>
              </a:rPr>
              <a:t>ics and Adap</a:t>
            </a:r>
            <a:r>
              <a:rPr lang="en-US" altLang="sr-Latn-RS" sz="1600">
                <a:solidFill>
                  <a:schemeClr val="tx1"/>
                </a:solidFill>
              </a:rPr>
              <a:t>t</a:t>
            </a:r>
            <a:r>
              <a:rPr lang="en-US" altLang="sr-Latn-RS" sz="1600" i="1">
                <a:solidFill>
                  <a:schemeClr val="tx1"/>
                </a:solidFill>
              </a:rPr>
              <a:t>i</a:t>
            </a:r>
            <a:r>
              <a:rPr lang="en-US" altLang="sr-Latn-RS" sz="1600">
                <a:solidFill>
                  <a:schemeClr val="tx1"/>
                </a:solidFill>
              </a:rPr>
              <a:t>v</a:t>
            </a:r>
            <a:r>
              <a:rPr lang="en-US" altLang="sr-Latn-RS" sz="1600" i="1">
                <a:solidFill>
                  <a:schemeClr val="tx1"/>
                </a:solidFill>
              </a:rPr>
              <a:t>e</a:t>
            </a:r>
            <a:r>
              <a:rPr lang="sr-Latn-CS" altLang="sr-Latn-RS" sz="1600" i="1">
                <a:solidFill>
                  <a:schemeClr val="tx1"/>
                </a:solidFill>
              </a:rPr>
              <a:t> </a:t>
            </a:r>
            <a:r>
              <a:rPr lang="en-US" altLang="sr-Latn-RS" sz="1600">
                <a:solidFill>
                  <a:schemeClr val="tx1"/>
                </a:solidFill>
              </a:rPr>
              <a:t>Sy</a:t>
            </a:r>
            <a:r>
              <a:rPr lang="en-US" altLang="sr-Latn-RS" sz="1600" i="1">
                <a:solidFill>
                  <a:schemeClr val="tx1"/>
                </a:solidFill>
              </a:rPr>
              <a:t>s</a:t>
            </a:r>
            <a:r>
              <a:rPr lang="en-US" altLang="sr-Latn-RS" sz="1600">
                <a:solidFill>
                  <a:schemeClr val="tx1"/>
                </a:solidFill>
              </a:rPr>
              <a:t>t</a:t>
            </a:r>
            <a:r>
              <a:rPr lang="en-US" altLang="sr-Latn-RS" sz="1600" i="1">
                <a:solidFill>
                  <a:schemeClr val="tx1"/>
                </a:solidFill>
              </a:rPr>
              <a:t>ems in </a:t>
            </a:r>
            <a:r>
              <a:rPr lang="en-US" altLang="sr-Latn-RS" sz="1600">
                <a:solidFill>
                  <a:schemeClr val="tx1"/>
                </a:solidFill>
              </a:rPr>
              <a:t>t</a:t>
            </a:r>
            <a:r>
              <a:rPr lang="en-US" altLang="sr-Latn-RS" sz="1600" i="1">
                <a:solidFill>
                  <a:schemeClr val="tx1"/>
                </a:solidFill>
              </a:rPr>
              <a:t>he </a:t>
            </a:r>
            <a:r>
              <a:rPr lang="en-US" altLang="sr-Latn-RS" sz="1600">
                <a:solidFill>
                  <a:schemeClr val="tx1"/>
                </a:solidFill>
              </a:rPr>
              <a:t>E</a:t>
            </a:r>
            <a:r>
              <a:rPr lang="en-US" altLang="sr-Latn-RS" sz="1600" i="1">
                <a:solidFill>
                  <a:schemeClr val="tx1"/>
                </a:solidFill>
              </a:rPr>
              <a:t>qualisa</a:t>
            </a:r>
            <a:r>
              <a:rPr lang="en-US" altLang="sr-Latn-RS" sz="1600">
                <a:solidFill>
                  <a:schemeClr val="tx1"/>
                </a:solidFill>
              </a:rPr>
              <a:t>t</a:t>
            </a:r>
            <a:r>
              <a:rPr lang="en-US" altLang="sr-Latn-RS" sz="1600" i="1">
                <a:solidFill>
                  <a:schemeClr val="tx1"/>
                </a:solidFill>
              </a:rPr>
              <a:t>ion o</a:t>
            </a:r>
            <a:r>
              <a:rPr lang="en-US" altLang="sr-Latn-RS" sz="1600">
                <a:solidFill>
                  <a:schemeClr val="tx1"/>
                </a:solidFill>
              </a:rPr>
              <a:t>f</a:t>
            </a:r>
          </a:p>
          <a:p>
            <a:pPr algn="l" eaLnBrk="1" hangingPunct="1"/>
            <a:r>
              <a:rPr lang="en-US" altLang="sr-Latn-RS" sz="1600" i="1">
                <a:solidFill>
                  <a:schemeClr val="tx1"/>
                </a:solidFill>
              </a:rPr>
              <a:t>Small Room Acoustics</a:t>
            </a:r>
            <a:r>
              <a:rPr lang="sr-Latn-CS" altLang="sr-Latn-RS" sz="1600" i="1">
                <a:solidFill>
                  <a:schemeClr val="tx1"/>
                </a:solidFill>
              </a:rPr>
              <a:t>”, AES 15th International Confrerence.</a:t>
            </a:r>
            <a:endParaRPr lang="en-US" altLang="sr-Latn-R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Male prostorije 6">
            <a:extLst>
              <a:ext uri="{FF2B5EF4-FFF2-40B4-BE49-F238E27FC236}">
                <a16:creationId xmlns:a16="http://schemas.microsoft.com/office/drawing/2014/main" id="{A7D5C880-4D55-4FB9-BB41-279AB545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6250"/>
            <a:ext cx="54784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5">
            <a:extLst>
              <a:ext uri="{FF2B5EF4-FFF2-40B4-BE49-F238E27FC236}">
                <a16:creationId xmlns:a16="http://schemas.microsoft.com/office/drawing/2014/main" id="{CFDE1C5D-B4FA-4A41-B33A-8ACCD6CD1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27368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sr-Latn-RS">
                <a:latin typeface="Arial" panose="020B0604020202020204" pitchFamily="34" charset="0"/>
              </a:rPr>
              <a:t>Raspored akustičkih elemenata na zidovima režije ili sobe za slušanje radi eliminisanja prvih refleksija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Flater eho ehogram">
            <a:extLst>
              <a:ext uri="{FF2B5EF4-FFF2-40B4-BE49-F238E27FC236}">
                <a16:creationId xmlns:a16="http://schemas.microsoft.com/office/drawing/2014/main" id="{9438E959-3293-448A-86A4-0319BF621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6250"/>
            <a:ext cx="58356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5">
            <a:extLst>
              <a:ext uri="{FF2B5EF4-FFF2-40B4-BE49-F238E27FC236}">
                <a16:creationId xmlns:a16="http://schemas.microsoft.com/office/drawing/2014/main" id="{B701FF84-60CA-44FD-B4E1-8F9E7AD16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25209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/>
              <a:t>Ehogram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r-Latn-RS"/>
              <a:t>flater eho-a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>
            <a:extLst>
              <a:ext uri="{FF2B5EF4-FFF2-40B4-BE49-F238E27FC236}">
                <a16:creationId xmlns:a16="http://schemas.microsoft.com/office/drawing/2014/main" id="{1D517034-7FB3-4BEB-BFA5-9EEBA123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49275"/>
            <a:ext cx="576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Režije – uslovi slušanja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BABE852A-1858-45FC-BE7B-1DB594F3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959225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id="{E77CF1E1-30F5-4973-B05B-6E667325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399732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Text Box 7">
            <a:extLst>
              <a:ext uri="{FF2B5EF4-FFF2-40B4-BE49-F238E27FC236}">
                <a16:creationId xmlns:a16="http://schemas.microsoft.com/office/drawing/2014/main" id="{C9EFCF6D-E5D6-46F3-896E-F27D2C3CA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060575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Studio za snimanje</a:t>
            </a:r>
            <a:endParaRPr lang="en-US" altLang="sr-Latn-RS"/>
          </a:p>
        </p:txBody>
      </p:sp>
      <p:sp>
        <p:nvSpPr>
          <p:cNvPr id="59398" name="Text Box 8">
            <a:extLst>
              <a:ext uri="{FF2B5EF4-FFF2-40B4-BE49-F238E27FC236}">
                <a16:creationId xmlns:a16="http://schemas.microsoft.com/office/drawing/2014/main" id="{D89E815A-F158-43D1-AA58-B462198E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076700"/>
            <a:ext cx="453707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Neobrađena režija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/>
              <a:t>mnogo refleksija od površina bliskih zvučniku kvare zvučno polje na mestu slušaoca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154191BD-63A6-4427-965D-68BCF624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350"/>
            <a:ext cx="590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i="1">
                <a:effectLst>
                  <a:outerShdw blurRad="38100" dist="38100" dir="2700000" algn="tl">
                    <a:srgbClr val="000000"/>
                  </a:outerShdw>
                </a:effectLst>
              </a:rPr>
              <a:t>Režije sa prigušenim i živim delom</a:t>
            </a:r>
          </a:p>
          <a:p>
            <a:pPr algn="ctr" eaLnBrk="1" hangingPunct="1">
              <a:defRPr/>
            </a:pPr>
            <a:r>
              <a:rPr lang="sr-Latn-CS" i="1"/>
              <a:t>(</a:t>
            </a:r>
            <a:r>
              <a:rPr lang="en-US" i="1"/>
              <a:t>Live End Dead End </a:t>
            </a:r>
            <a:r>
              <a:rPr lang="sr-Latn-CS" i="1"/>
              <a:t>- </a:t>
            </a:r>
            <a:r>
              <a:rPr lang="en-US" i="1"/>
              <a:t>LEDE )</a:t>
            </a:r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3A084FC7-5D44-4A5E-A995-BFB69ECF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2976563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6">
            <a:extLst>
              <a:ext uri="{FF2B5EF4-FFF2-40B4-BE49-F238E27FC236}">
                <a16:creationId xmlns:a16="http://schemas.microsoft.com/office/drawing/2014/main" id="{A92BB8BB-0DD9-4864-BE5C-2130D6A7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7433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7">
            <a:extLst>
              <a:ext uri="{FF2B5EF4-FFF2-40B4-BE49-F238E27FC236}">
                <a16:creationId xmlns:a16="http://schemas.microsoft.com/office/drawing/2014/main" id="{BB8CE366-03B0-49AB-9580-AC12A154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25838"/>
            <a:ext cx="3743325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2" name="Text Box 8">
            <a:extLst>
              <a:ext uri="{FF2B5EF4-FFF2-40B4-BE49-F238E27FC236}">
                <a16:creationId xmlns:a16="http://schemas.microsoft.com/office/drawing/2014/main" id="{6F4EB393-6E1E-4E2B-A9D3-89E3DC8EB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97425"/>
            <a:ext cx="41767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Početno vreme kašnjenja (ITDG) režije je veće nego kod studija; režija je neutralna i omogućava da se čuju rane refleksije iz studija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>
            <a:extLst>
              <a:ext uri="{FF2B5EF4-FFF2-40B4-BE49-F238E27FC236}">
                <a16:creationId xmlns:a16="http://schemas.microsoft.com/office/drawing/2014/main" id="{2BD33C8F-83EF-487C-B244-7844C69A4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0350"/>
            <a:ext cx="640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LEDE re</a:t>
            </a:r>
            <a:r>
              <a:rPr lang="sr-Latn-RS">
                <a:effectLst>
                  <a:outerShdw blurRad="38100" dist="38100" dir="2700000" algn="tl">
                    <a:srgbClr val="000000"/>
                  </a:outerShdw>
                </a:effectLst>
              </a:rPr>
              <a:t>žije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3" name="Text Box 5">
            <a:extLst>
              <a:ext uri="{FF2B5EF4-FFF2-40B4-BE49-F238E27FC236}">
                <a16:creationId xmlns:a16="http://schemas.microsoft.com/office/drawing/2014/main" id="{691236B0-640F-42E6-B1A7-E9E239D6F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84963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sr-Latn-RS"/>
              <a:t>Imaju potpuno apsorpcioni prednji deo (zidovi i plafon) da bi se eliminisale refleksije zvuka od ovih površina.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sr-Latn-RS"/>
              <a:t>Zadnji deo ovih režija je refleksioni (živi deo) prekriven difuzorima da bi se sprečile oštre refleksije.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sr-Latn-RS"/>
              <a:t>Dimenzije LEDE režija i položaj mesta za slušanje u njima su tako odabrani da refleksije od zadnjeg zida na ovu poziciju stižu oslabljene i sa zakašnjenjem od oko 20 ms nakon direktnog zvuka.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sr-Latn-RS"/>
              <a:t>Ovakve refleksije ne menjaju boju zvuka na mestu slušanja i eliminišu neprijatan utisak boravka i rada u prigušenoj ili gluvoj prostoriji.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sr-Latn-RS"/>
              <a:t>Naprotiv, ako su pravilno usmerene one mogu doprineti poboljšanju stereo zvučne slike.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>
            <a:extLst>
              <a:ext uri="{FF2B5EF4-FFF2-40B4-BE49-F238E27FC236}">
                <a16:creationId xmlns:a16="http://schemas.microsoft.com/office/drawing/2014/main" id="{DAE54CC2-B1E8-4EEA-9A3C-F63F6974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4249737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AA28FD7C-53BD-4425-B964-CBAD6B7F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0350"/>
            <a:ext cx="5975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i="1">
                <a:effectLst>
                  <a:outerShdw blurRad="38100" dist="38100" dir="2700000" algn="tl">
                    <a:srgbClr val="000000"/>
                  </a:outerShdw>
                </a:effectLst>
              </a:rPr>
              <a:t>Režije sa zonom bez refleksija</a:t>
            </a:r>
          </a:p>
          <a:p>
            <a:pPr algn="ctr" eaLnBrk="1" hangingPunct="1">
              <a:defRPr/>
            </a:pPr>
            <a:r>
              <a:rPr lang="sr-Latn-CS" i="1"/>
              <a:t>(</a:t>
            </a:r>
            <a:r>
              <a:rPr lang="en-US" i="1"/>
              <a:t>Reflection Free Zone </a:t>
            </a:r>
            <a:r>
              <a:rPr lang="sr-Latn-CS" i="1"/>
              <a:t>- </a:t>
            </a:r>
            <a:r>
              <a:rPr lang="en-US" i="1"/>
              <a:t>RFZ)</a:t>
            </a:r>
          </a:p>
        </p:txBody>
      </p:sp>
      <p:sp>
        <p:nvSpPr>
          <p:cNvPr id="62468" name="Text Box 6">
            <a:extLst>
              <a:ext uri="{FF2B5EF4-FFF2-40B4-BE49-F238E27FC236}">
                <a16:creationId xmlns:a16="http://schemas.microsoft.com/office/drawing/2014/main" id="{0620254D-4957-418F-B593-0B9F3A8D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133600"/>
            <a:ext cx="331311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/>
              <a:t>Geometrija režije se tako izvodi da refleksije od površina bliskih zvučnicima zaobilaze zonu gde se nalazi snimatelj ili majstor tona. Tako nastaje zona bez regleksija (RFZ). 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>
            <a:extLst>
              <a:ext uri="{FF2B5EF4-FFF2-40B4-BE49-F238E27FC236}">
                <a16:creationId xmlns:a16="http://schemas.microsoft.com/office/drawing/2014/main" id="{8F6F5353-95D9-4615-A62E-D6D8FA94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0350"/>
            <a:ext cx="5975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i="1">
                <a:effectLst>
                  <a:outerShdw blurRad="38100" dist="38100" dir="2700000" algn="tl">
                    <a:srgbClr val="000000"/>
                  </a:outerShdw>
                </a:effectLst>
              </a:rPr>
              <a:t>Režije sa zonom bez refleksija</a:t>
            </a:r>
          </a:p>
          <a:p>
            <a:pPr algn="ctr" eaLnBrk="1" hangingPunct="1">
              <a:defRPr/>
            </a:pPr>
            <a:r>
              <a:rPr lang="sr-Latn-CS" i="1"/>
              <a:t>(</a:t>
            </a:r>
            <a:r>
              <a:rPr lang="en-US" i="1"/>
              <a:t>Reflection Free Zone </a:t>
            </a:r>
            <a:r>
              <a:rPr lang="sr-Latn-CS" i="1"/>
              <a:t>- </a:t>
            </a:r>
            <a:r>
              <a:rPr lang="en-US" i="1"/>
              <a:t>RFZ)</a:t>
            </a:r>
          </a:p>
        </p:txBody>
      </p:sp>
      <p:sp>
        <p:nvSpPr>
          <p:cNvPr id="63491" name="Text Box 5">
            <a:extLst>
              <a:ext uri="{FF2B5EF4-FFF2-40B4-BE49-F238E27FC236}">
                <a16:creationId xmlns:a16="http://schemas.microsoft.com/office/drawing/2014/main" id="{AD1CC58E-4363-40DF-823C-2D23AB9F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4675"/>
            <a:ext cx="842486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l-PL" altLang="sr-Latn-RS"/>
              <a:t>Predstavljaju poboljšanje LEDE režija gde su prednje površine postavljene pod takvim uglovima da reflektuju zvuk prema zadnjem zidu. </a:t>
            </a:r>
          </a:p>
          <a:p>
            <a:pPr eaLnBrk="1" hangingPunct="1"/>
            <a:endParaRPr lang="pl-PL" altLang="sr-Latn-RS"/>
          </a:p>
          <a:p>
            <a:pPr eaLnBrk="1" hangingPunct="1"/>
            <a:r>
              <a:rPr lang="pl-PL" altLang="sr-Latn-RS"/>
              <a:t>Zvučnici su obično ugrađeni u prednji</a:t>
            </a:r>
            <a:r>
              <a:rPr lang="en-US" altLang="sr-Latn-RS"/>
              <a:t> </a:t>
            </a:r>
            <a:r>
              <a:rPr lang="sr-Latn-RS" altLang="sr-Latn-RS"/>
              <a:t>zid</a:t>
            </a:r>
            <a:r>
              <a:rPr lang="pl-PL" altLang="sr-Latn-RS"/>
              <a:t>. Zadnji zid je izrađen od difuzora pa su refleksije od njega difuzne takođe sa kašnjenjem od oko 20 ms.</a:t>
            </a:r>
          </a:p>
          <a:p>
            <a:pPr eaLnBrk="1" hangingPunct="1"/>
            <a:endParaRPr lang="pl-PL" altLang="sr-Latn-RS"/>
          </a:p>
          <a:p>
            <a:pPr eaLnBrk="1" hangingPunct="1"/>
            <a:r>
              <a:rPr lang="pl-PL" altLang="sr-Latn-RS"/>
              <a:t>U RFZ režijama pod je refleksioni, izrađen od tvrdog drveta zbog čega plafon teba da bude od širokopojsanih apsorbera da bi vreme reverberacije bilo ispod zahtevane granice od 0,3 s (za režije površine 35 - 45 m2).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rfz">
            <a:extLst>
              <a:ext uri="{FF2B5EF4-FFF2-40B4-BE49-F238E27FC236}">
                <a16:creationId xmlns:a16="http://schemas.microsoft.com/office/drawing/2014/main" id="{130DFD9A-B750-49C0-AF87-CAF8D5CC4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 r="2818" b="16882"/>
          <a:stretch>
            <a:fillRect/>
          </a:stretch>
        </p:blipFill>
        <p:spPr bwMode="auto">
          <a:xfrm>
            <a:off x="3276600" y="3716338"/>
            <a:ext cx="5564188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Figure%202_10_etcbefaft">
            <a:extLst>
              <a:ext uri="{FF2B5EF4-FFF2-40B4-BE49-F238E27FC236}">
                <a16:creationId xmlns:a16="http://schemas.microsoft.com/office/drawing/2014/main" id="{F27F5B6E-085A-4C62-81A6-8FCA617B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10118"/>
          <a:stretch>
            <a:fillRect/>
          </a:stretch>
        </p:blipFill>
        <p:spPr bwMode="auto">
          <a:xfrm>
            <a:off x="323850" y="1341438"/>
            <a:ext cx="2570163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 Box 6">
            <a:extLst>
              <a:ext uri="{FF2B5EF4-FFF2-40B4-BE49-F238E27FC236}">
                <a16:creationId xmlns:a16="http://schemas.microsoft.com/office/drawing/2014/main" id="{8EBA65F5-EAAF-477A-9DA1-59B2A477C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81075"/>
            <a:ext cx="56880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Režije sa zonom bez refleksija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sr-Latn-CS"/>
              <a:t>pre i nakon izbora konačnog položaja prednjih refleksionih površina</a:t>
            </a:r>
            <a:endParaRPr lang="en-US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>
            <a:extLst>
              <a:ext uri="{FF2B5EF4-FFF2-40B4-BE49-F238E27FC236}">
                <a16:creationId xmlns:a16="http://schemas.microsoft.com/office/drawing/2014/main" id="{5C1A4A96-AB66-49F6-8CD4-3128F890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482441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Text Box 5">
            <a:extLst>
              <a:ext uri="{FF2B5EF4-FFF2-40B4-BE49-F238E27FC236}">
                <a16:creationId xmlns:a16="http://schemas.microsoft.com/office/drawing/2014/main" id="{0FFE26EA-EAFE-43FE-80AF-27D7B21A7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4813"/>
            <a:ext cx="6480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Režije sa rasipanjem ranih refleksija</a:t>
            </a:r>
          </a:p>
          <a:p>
            <a:pPr algn="ctr" eaLnBrk="1" hangingPunct="1">
              <a:defRPr/>
            </a:pPr>
            <a:r>
              <a:rPr lang="sr-Latn-CS" i="1"/>
              <a:t>(</a:t>
            </a:r>
            <a:r>
              <a:rPr lang="en-US" i="1"/>
              <a:t>Early Sound Scattering </a:t>
            </a:r>
            <a:r>
              <a:rPr lang="sr-Latn-CS" i="1"/>
              <a:t>- </a:t>
            </a:r>
            <a:r>
              <a:rPr lang="en-US" i="1"/>
              <a:t>ESS)</a:t>
            </a:r>
          </a:p>
        </p:txBody>
      </p:sp>
      <p:sp>
        <p:nvSpPr>
          <p:cNvPr id="65540" name="Text Box 7">
            <a:extLst>
              <a:ext uri="{FF2B5EF4-FFF2-40B4-BE49-F238E27FC236}">
                <a16:creationId xmlns:a16="http://schemas.microsoft.com/office/drawing/2014/main" id="{5D285AB1-42CE-4D61-B6A4-DF85166C7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284538"/>
            <a:ext cx="38512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Refleksije od difuzora u prednjem delu režije su rasute u slučajnim pravcima i tako su bez određenog karaktera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4846</TotalTime>
  <Words>1357</Words>
  <Application>Microsoft Office PowerPoint</Application>
  <PresentationFormat>On-screen Show (4:3)</PresentationFormat>
  <Paragraphs>117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Tahoma</vt:lpstr>
      <vt:lpstr>Arial</vt:lpstr>
      <vt:lpstr>Century Gothic</vt:lpstr>
      <vt:lpstr>Wingdings 3</vt:lpstr>
      <vt:lpstr>Symbol</vt:lpstr>
      <vt:lpstr>Times New Roman</vt:lpstr>
      <vt:lpstr>Ion</vt:lpstr>
      <vt:lpstr>Microsoft Equation 3.0</vt:lpstr>
      <vt:lpstr>      Akustički dizajn prostorija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Акустички дизајн просторија</dc:title>
  <dc:creator>Registered User</dc:creator>
  <cp:lastModifiedBy>Doc</cp:lastModifiedBy>
  <cp:revision>125</cp:revision>
  <dcterms:created xsi:type="dcterms:W3CDTF">2006-09-27T18:47:12Z</dcterms:created>
  <dcterms:modified xsi:type="dcterms:W3CDTF">2020-04-13T17:57:02Z</dcterms:modified>
</cp:coreProperties>
</file>