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65" r:id="rId3"/>
    <p:sldId id="279" r:id="rId4"/>
    <p:sldId id="327" r:id="rId5"/>
    <p:sldId id="328" r:id="rId6"/>
    <p:sldId id="297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331" r:id="rId16"/>
    <p:sldId id="337" r:id="rId17"/>
    <p:sldId id="335" r:id="rId18"/>
    <p:sldId id="334" r:id="rId19"/>
    <p:sldId id="330" r:id="rId20"/>
    <p:sldId id="298" r:id="rId21"/>
    <p:sldId id="280" r:id="rId22"/>
    <p:sldId id="295" r:id="rId23"/>
    <p:sldId id="273" r:id="rId24"/>
    <p:sldId id="282" r:id="rId25"/>
    <p:sldId id="296" r:id="rId26"/>
    <p:sldId id="292" r:id="rId27"/>
    <p:sldId id="291" r:id="rId28"/>
    <p:sldId id="333" r:id="rId29"/>
    <p:sldId id="293" r:id="rId30"/>
    <p:sldId id="283" r:id="rId31"/>
    <p:sldId id="284" r:id="rId32"/>
    <p:sldId id="285" r:id="rId33"/>
    <p:sldId id="290" r:id="rId34"/>
    <p:sldId id="319" r:id="rId35"/>
    <p:sldId id="2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A8175-B927-4909-956A-DAD4239D45F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0B29A-CC79-4A7E-A48E-ABBAF378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4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4DBBC11-8B99-4DEB-99C0-5FC647E22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8BF3B3-0B1C-4F59-B762-B97ED777632F}" type="slidenum">
              <a:rPr lang="en-US" altLang="sr-Latn-RS"/>
              <a:pPr>
                <a:spcBef>
                  <a:spcPct val="0"/>
                </a:spcBef>
              </a:pPr>
              <a:t>1</a:t>
            </a:fld>
            <a:endParaRPr lang="en-US" altLang="sr-Latn-R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6298304-CBCA-4537-AA3B-D21383D78C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FFE23FA-1BA6-440D-B767-684688BAE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1787013-1457-4EE4-864A-4A656C60B1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748CB12-DA50-4621-81A2-734432ACC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3262E4C-ED68-471D-8523-8E62538BC2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AD928C5-0FA6-46A9-9C7A-B7105DD1E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374E137-754E-40B4-95F1-434EFD88FB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2005FF0-EEDF-4B7B-8B0A-64992145E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DFA5A2B-3F58-4F62-85E5-166C4BAC2E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850558A-C502-49FF-A5C6-D186ABD52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A0E85C8-A7DF-4D2C-9AD0-B832A58038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C0AE2A4-9F5A-41B8-A5ED-618261C3B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1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36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5514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3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1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2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8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2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0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1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0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FF89D7-C148-481D-9D9A-3400D54E19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D8174-57A7-47BF-9E25-40ABDFBC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87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3665123-37E4-497D-981A-C07F155821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82888" y="765175"/>
            <a:ext cx="6553200" cy="2819400"/>
          </a:xfrm>
        </p:spPr>
        <p:txBody>
          <a:bodyPr rtlCol="0">
            <a:noAutofit/>
          </a:bodyPr>
          <a:lstStyle/>
          <a:p>
            <a:pPr defTabSz="457207">
              <a:defRPr/>
            </a:pPr>
            <a: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Akustički dizajn prostorija</a:t>
            </a:r>
            <a:b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b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US" sz="4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11280AC-7E61-420F-9D90-F07C9A4EF0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24113" y="4292600"/>
            <a:ext cx="7993062" cy="865188"/>
          </a:xfrm>
        </p:spPr>
        <p:txBody>
          <a:bodyPr rtlCol="0">
            <a:normAutofit/>
          </a:bodyPr>
          <a:lstStyle/>
          <a:p>
            <a:pPr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sr-Latn-R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Akustika malih prostorija</a:t>
            </a:r>
            <a:endParaRPr lang="sr-Latn-CS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CE83EE3C-4481-4BB0-9BD9-7B40E8F5B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013326"/>
            <a:ext cx="8569325" cy="138499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dirty="0">
                <a:solidFill>
                  <a:schemeClr val="bg1"/>
                </a:solidFill>
              </a:rPr>
              <a:t>Šac pravilo: Maksimalni nivoi energije aksijalnih, tangecijalnih i prostornih talasa se odnose kao 0:(-3):(-6) dB. 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 dirty="0">
                <a:solidFill>
                  <a:schemeClr val="bg1"/>
                </a:solidFill>
              </a:rPr>
              <a:t>Prostorni talasi imaju najduži put i najviše puta se reflektuju.</a:t>
            </a:r>
            <a:endParaRPr lang="en-US" altLang="sr-Latn-RS" dirty="0">
              <a:solidFill>
                <a:schemeClr val="bg1"/>
              </a:solidFill>
            </a:endParaRP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911C8EFF-3D7E-4D2B-8072-41689505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33375"/>
            <a:ext cx="655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Najveći izvor akustičkih problema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51111794-93FC-4303-95B2-C7AD97854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196975"/>
            <a:ext cx="864076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dirty="0"/>
              <a:t>Linijski ili ivični stojeći talasi</a:t>
            </a:r>
          </a:p>
          <a:p>
            <a:pPr algn="l" eaLnBrk="1" hangingPunct="1">
              <a:spcBef>
                <a:spcPct val="50000"/>
              </a:spcBef>
            </a:pPr>
            <a:endParaRPr lang="sr-Latn-CS" altLang="sr-Latn-RS" dirty="0"/>
          </a:p>
          <a:p>
            <a:pPr algn="l" eaLnBrk="1" hangingPunct="1">
              <a:spcBef>
                <a:spcPct val="50000"/>
              </a:spcBef>
            </a:pPr>
            <a:r>
              <a:rPr lang="sr-Latn-CS" altLang="sr-Latn-RS" dirty="0"/>
              <a:t>Površinski stojeći talasi: mogu biti problem u prostorijama sa veoma krutim i masivnim zidovima</a:t>
            </a:r>
          </a:p>
          <a:p>
            <a:pPr algn="l" eaLnBrk="1" hangingPunct="1">
              <a:spcBef>
                <a:spcPct val="50000"/>
              </a:spcBef>
            </a:pPr>
            <a:endParaRPr lang="sr-Latn-CS" altLang="sr-Latn-RS" dirty="0"/>
          </a:p>
          <a:p>
            <a:pPr algn="l" eaLnBrk="1" hangingPunct="1">
              <a:spcBef>
                <a:spcPct val="50000"/>
              </a:spcBef>
            </a:pPr>
            <a:r>
              <a:rPr lang="sr-Latn-CS" altLang="sr-Latn-RS" dirty="0"/>
              <a:t>Prostorni stojeći talasi u principu predstavljaju manji problem.</a:t>
            </a:r>
            <a:endParaRPr lang="en-US" altLang="sr-Latn-RS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>
            <a:extLst>
              <a:ext uri="{FF2B5EF4-FFF2-40B4-BE49-F238E27FC236}">
                <a16:creationId xmlns:a16="http://schemas.microsoft.com/office/drawing/2014/main" id="{8AFB4318-93ED-48B4-A934-6F53C6B9A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33375"/>
            <a:ext cx="8964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Aksijalni (ivični) stojeći talasi - Raspodela nivoa zvučnog pritiska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3" name="Picture 5" descr="raspodela pritiska">
            <a:extLst>
              <a:ext uri="{FF2B5EF4-FFF2-40B4-BE49-F238E27FC236}">
                <a16:creationId xmlns:a16="http://schemas.microsoft.com/office/drawing/2014/main" id="{F90DFA0C-59C6-402E-AFF9-D6D92314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052513"/>
            <a:ext cx="4176713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>
            <a:extLst>
              <a:ext uri="{FF2B5EF4-FFF2-40B4-BE49-F238E27FC236}">
                <a16:creationId xmlns:a16="http://schemas.microsoft.com/office/drawing/2014/main" id="{47E2731E-09AA-493B-B0A5-0C6A30F3B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1268414"/>
            <a:ext cx="34559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r-Latn-RS" sz="2000" i="1"/>
              <a:t>Prostorija dimenzija </a:t>
            </a:r>
            <a:r>
              <a:rPr lang="en-US" altLang="sr-Latn-RS" sz="2000" i="1"/>
              <a:t>6</a:t>
            </a:r>
            <a:r>
              <a:rPr lang="sl-SI" altLang="sr-Latn-RS" sz="2000" i="1"/>
              <a:t> m x 3,9 m x 2,6 m kada je izvor u ravni zida a prijemnik se kreće – aksijalni talas</a:t>
            </a:r>
            <a:endParaRPr lang="en-US" altLang="sr-Latn-RS" sz="2000"/>
          </a:p>
        </p:txBody>
      </p:sp>
      <p:pic>
        <p:nvPicPr>
          <p:cNvPr id="20485" name="Picture 7">
            <a:extLst>
              <a:ext uri="{FF2B5EF4-FFF2-40B4-BE49-F238E27FC236}">
                <a16:creationId xmlns:a16="http://schemas.microsoft.com/office/drawing/2014/main" id="{A1CD928F-2680-4E17-AD42-1D6AB1EF1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068639"/>
            <a:ext cx="19431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8">
            <a:extLst>
              <a:ext uri="{FF2B5EF4-FFF2-40B4-BE49-F238E27FC236}">
                <a16:creationId xmlns:a16="http://schemas.microsoft.com/office/drawing/2014/main" id="{D78BFF78-39F0-4068-9CB0-00A2A5728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4941889"/>
            <a:ext cx="2808287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9">
            <a:extLst>
              <a:ext uri="{FF2B5EF4-FFF2-40B4-BE49-F238E27FC236}">
                <a16:creationId xmlns:a16="http://schemas.microsoft.com/office/drawing/2014/main" id="{BD11EAA6-BB4C-4D81-9398-AB2741DFD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284538"/>
            <a:ext cx="4176713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8" descr="slika1">
            <a:extLst>
              <a:ext uri="{FF2B5EF4-FFF2-40B4-BE49-F238E27FC236}">
                <a16:creationId xmlns:a16="http://schemas.microsoft.com/office/drawing/2014/main" id="{7A4A3D19-9529-4BA2-A318-1891AFF6C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141663"/>
            <a:ext cx="8713788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A2E55E03-4BFF-4335-B297-E9548A88B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341439"/>
            <a:ext cx="83534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r-Latn-RS" sz="2000" i="1"/>
              <a:t>Prostorija dimenzija 10 m x 6 m x 3 m, </a:t>
            </a:r>
          </a:p>
          <a:p>
            <a:pPr eaLnBrk="1" hangingPunct="1">
              <a:spcBef>
                <a:spcPct val="50000"/>
              </a:spcBef>
            </a:pPr>
            <a:r>
              <a:rPr lang="sl-SI" altLang="sr-Latn-RS" sz="2000" i="1"/>
              <a:t>površinski talas (4,2,0)</a:t>
            </a:r>
            <a:endParaRPr lang="en-US" altLang="sr-Latn-RS" sz="2000" i="1"/>
          </a:p>
        </p:txBody>
      </p:sp>
      <p:sp>
        <p:nvSpPr>
          <p:cNvPr id="66567" name="Text Box 7">
            <a:extLst>
              <a:ext uri="{FF2B5EF4-FFF2-40B4-BE49-F238E27FC236}">
                <a16:creationId xmlns:a16="http://schemas.microsoft.com/office/drawing/2014/main" id="{0928AE54-CDB8-436B-BCC2-5A3A030C4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333375"/>
            <a:ext cx="8281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Tangencijalni (površinski) stojeći talasi - Raspodela nivoa zvučnog pritiska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FB1DD8FF-53D9-4784-97BE-1D3A5852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565400"/>
            <a:ext cx="561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sr-Latn-RS"/>
              <a:t>Razmak maksimuma zvučnog pritiska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833CFB12-EC04-43F2-8608-B1B9711B1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60351"/>
            <a:ext cx="82819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endParaRPr lang="en-US" altLang="sr-Latn-RS"/>
          </a:p>
          <a:p>
            <a:pPr eaLnBrk="1" hangingPunct="1">
              <a:spcBef>
                <a:spcPct val="50000"/>
              </a:spcBef>
            </a:pPr>
            <a:endParaRPr lang="en-US" altLang="sr-Latn-RS"/>
          </a:p>
        </p:txBody>
      </p:sp>
      <p:pic>
        <p:nvPicPr>
          <p:cNvPr id="23555" name="Picture 3" descr="Rezonanse prostorije na niskim  f">
            <a:extLst>
              <a:ext uri="{FF2B5EF4-FFF2-40B4-BE49-F238E27FC236}">
                <a16:creationId xmlns:a16="http://schemas.microsoft.com/office/drawing/2014/main" id="{969B572C-CDD8-4EAC-BAA2-C2ED5922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349500"/>
            <a:ext cx="8135937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>
            <a:extLst>
              <a:ext uri="{FF2B5EF4-FFF2-40B4-BE49-F238E27FC236}">
                <a16:creationId xmlns:a16="http://schemas.microsoft.com/office/drawing/2014/main" id="{7C0E5F11-DB1E-4EB1-B54B-92072C77E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60351"/>
            <a:ext cx="4895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Uticaj rezonansi prostorije na njenu frekvencijsku karakeristiku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73761060-EED4-4A5C-9876-B663BCF7B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29219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84D8C70B-22CD-4CC3-94C5-D0C6185D2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908051"/>
            <a:ext cx="86423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2000"/>
              <a:t>U većini prostorija pikovi u frekvencijskoj karaktersitici nastali usled akustičke interferencije obično su manji od </a:t>
            </a:r>
            <a:r>
              <a:rPr lang="en-US" altLang="sr-Latn-RS" sz="2000"/>
              <a:t>6 dB, </a:t>
            </a:r>
            <a:r>
              <a:rPr lang="sr-Latn-CS" altLang="sr-Latn-RS" sz="2000"/>
              <a:t>ali useci mogu biti duboki 30 dB ili čak i više.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 sz="2000"/>
              <a:t>Mnogi od nas postanu svesni problema u malim prostorijama na niskim frekvencijama kada prvi put konstatujemo značajno smanejnje nivoa u pojedinim frekvencijskim opsezima na mestu slušanja, u odnosu na druge pozožaje u prostoriji.</a:t>
            </a:r>
            <a:endParaRPr lang="en-US" altLang="sr-Latn-RS" sz="2000"/>
          </a:p>
        </p:txBody>
      </p:sp>
      <p:sp>
        <p:nvSpPr>
          <p:cNvPr id="25603" name="Text Box 6">
            <a:extLst>
              <a:ext uri="{FF2B5EF4-FFF2-40B4-BE49-F238E27FC236}">
                <a16:creationId xmlns:a16="http://schemas.microsoft.com/office/drawing/2014/main" id="{2F73B5F6-6640-4640-9272-ED5712CD5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3860800"/>
            <a:ext cx="44291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Umereno izdizanje određenog uskog opsega niskih frekvencija nije ni približno primetno ili štetno kao što su duboki useci u frekvencijskoj karaktersitici. </a:t>
            </a:r>
            <a:endParaRPr lang="en-US" altLang="sr-Latn-RS"/>
          </a:p>
        </p:txBody>
      </p:sp>
      <p:pic>
        <p:nvPicPr>
          <p:cNvPr id="25604" name="Picture 7" descr="Acoustics%20Rives%20Fig%201">
            <a:extLst>
              <a:ext uri="{FF2B5EF4-FFF2-40B4-BE49-F238E27FC236}">
                <a16:creationId xmlns:a16="http://schemas.microsoft.com/office/drawing/2014/main" id="{AECCE855-1BE2-49F8-85E0-BD0A0CFE3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402013"/>
            <a:ext cx="3671887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8">
            <a:extLst>
              <a:ext uri="{FF2B5EF4-FFF2-40B4-BE49-F238E27FC236}">
                <a16:creationId xmlns:a16="http://schemas.microsoft.com/office/drawing/2014/main" id="{A9A25628-9026-4D0A-A29E-7BA2E2A3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60350"/>
            <a:ext cx="8353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Štetan uticaj interferencije talasa na niskim frekvencijama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Male prostorije 1">
            <a:extLst>
              <a:ext uri="{FF2B5EF4-FFF2-40B4-BE49-F238E27FC236}">
                <a16:creationId xmlns:a16="http://schemas.microsoft.com/office/drawing/2014/main" id="{0654FC70-C040-48AC-A741-0B38DDE4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87364"/>
            <a:ext cx="6553200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2">
            <a:extLst>
              <a:ext uri="{FF2B5EF4-FFF2-40B4-BE49-F238E27FC236}">
                <a16:creationId xmlns:a16="http://schemas.microsoft.com/office/drawing/2014/main" id="{14361676-2786-46E0-AD47-9370FAD9F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1557338"/>
            <a:ext cx="230346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>
                <a:latin typeface="Arial" panose="020B0604020202020204" pitchFamily="34" charset="0"/>
              </a:rPr>
              <a:t> Frekvencijska karakteristika prostorije i položaj pojedinih frekvencija rezonansi</a:t>
            </a:r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Male prostorije 2">
            <a:extLst>
              <a:ext uri="{FF2B5EF4-FFF2-40B4-BE49-F238E27FC236}">
                <a16:creationId xmlns:a16="http://schemas.microsoft.com/office/drawing/2014/main" id="{0B215EFB-CB0F-456D-941E-57845B94E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557338"/>
            <a:ext cx="78486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>
            <a:extLst>
              <a:ext uri="{FF2B5EF4-FFF2-40B4-BE49-F238E27FC236}">
                <a16:creationId xmlns:a16="http://schemas.microsoft.com/office/drawing/2014/main" id="{B5C7735A-54EA-4601-8048-E9DD735E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88914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>
                <a:latin typeface="Arial" panose="020B0604020202020204" pitchFamily="34" charset="0"/>
              </a:rPr>
              <a:t>Detalj frekvencijke karaktersitke i doprinosi istoj pojedinih rezonansi prostorije</a:t>
            </a:r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Male prostorije 3">
            <a:extLst>
              <a:ext uri="{FF2B5EF4-FFF2-40B4-BE49-F238E27FC236}">
                <a16:creationId xmlns:a16="http://schemas.microsoft.com/office/drawing/2014/main" id="{E4A0E409-DCDA-4610-B4E9-6462C7D4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412875"/>
            <a:ext cx="7345362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>
            <a:extLst>
              <a:ext uri="{FF2B5EF4-FFF2-40B4-BE49-F238E27FC236}">
                <a16:creationId xmlns:a16="http://schemas.microsoft.com/office/drawing/2014/main" id="{DA4F6C84-7DC5-4E77-A5F9-45D59D23C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33376"/>
            <a:ext cx="806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>
                <a:latin typeface="Arial" panose="020B0604020202020204" pitchFamily="34" charset="0"/>
              </a:rPr>
              <a:t>Frenkvencijske karakteristike prostorije u tri različite tačke na niskim frekvencijama</a:t>
            </a:r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Male prostorije 4">
            <a:extLst>
              <a:ext uri="{FF2B5EF4-FFF2-40B4-BE49-F238E27FC236}">
                <a16:creationId xmlns:a16="http://schemas.microsoft.com/office/drawing/2014/main" id="{E5C10373-BCE3-46DE-85A5-60AB65D2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981075"/>
            <a:ext cx="76327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>
            <a:extLst>
              <a:ext uri="{FF2B5EF4-FFF2-40B4-BE49-F238E27FC236}">
                <a16:creationId xmlns:a16="http://schemas.microsoft.com/office/drawing/2014/main" id="{9E6FF24D-F894-4F30-8232-2EFA86DC2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188914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>
                <a:latin typeface="Arial" panose="020B0604020202020204" pitchFamily="34" charset="0"/>
              </a:rPr>
              <a:t>Uticaj apsorpcije na niskim frekvencijama na ukupne varijacije frekvencijske karakteristike</a:t>
            </a:r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DE296E85-0FBB-45D5-A974-C21D3253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692150"/>
            <a:ext cx="74898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 dirty="0" err="1"/>
              <a:t>Akusti</a:t>
            </a:r>
            <a:r>
              <a:rPr lang="sr-Latn-RS" altLang="sr-Latn-RS" dirty="0">
                <a:latin typeface="Arial" panose="020B0604020202020204" pitchFamily="34" charset="0"/>
              </a:rPr>
              <a:t>čkom obradom prostorije moguće je minimizirati premašaje i useke na frekvencijskoj karakteristici, ali ih nije moguće eliminisati. Najviše što se može postići, uz veoma pažljivu akustičku obradu je da ukupne varijacije frekvencijekse karakteristke svedemo u granice </a:t>
            </a:r>
            <a:r>
              <a:rPr lang="sr-Latn-RS" altLang="sr-Latn-RS" dirty="0">
                <a:latin typeface="Arial" panose="020B0604020202020204" pitchFamily="34" charset="0"/>
                <a:sym typeface="Symbol" panose="05050102010706020507" pitchFamily="18" charset="2"/>
              </a:rPr>
              <a:t> 6 do </a:t>
            </a:r>
            <a:r>
              <a:rPr lang="sr-Latn-RS" altLang="sr-Latn-RS" dirty="0">
                <a:sym typeface="Symbol" panose="05050102010706020507" pitchFamily="18" charset="2"/>
              </a:rPr>
              <a:t> 10 dB.</a:t>
            </a:r>
            <a:r>
              <a:rPr lang="en-US" altLang="sr-Latn-RS" dirty="0">
                <a:sym typeface="Symbol" panose="05050102010706020507" pitchFamily="18" charset="2"/>
              </a:rPr>
              <a:t>[1]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r-Latn-RS" dirty="0">
                <a:solidFill>
                  <a:srgbClr val="FFC000"/>
                </a:solidFill>
                <a:sym typeface="Symbol" panose="05050102010706020507" pitchFamily="18" charset="2"/>
              </a:rPr>
              <a:t>But that’s well within “good enough” range </a:t>
            </a:r>
            <a:r>
              <a:rPr lang="en-US" altLang="sr-Latn-RS" dirty="0" err="1">
                <a:solidFill>
                  <a:srgbClr val="FFC000"/>
                </a:solidFill>
                <a:sym typeface="Symbol" panose="05050102010706020507" pitchFamily="18" charset="2"/>
              </a:rPr>
              <a:t>wh</a:t>
            </a:r>
            <a:r>
              <a:rPr lang="sr-Latn-RS" altLang="sr-Latn-RS" dirty="0">
                <a:solidFill>
                  <a:srgbClr val="FFC000"/>
                </a:solidFill>
                <a:sym typeface="Symbol" panose="05050102010706020507" pitchFamily="18" charset="2"/>
              </a:rPr>
              <a:t>e</a:t>
            </a:r>
            <a:r>
              <a:rPr lang="en-US" altLang="sr-Latn-RS" dirty="0">
                <a:solidFill>
                  <a:srgbClr val="FFC000"/>
                </a:solidFill>
                <a:sym typeface="Symbol" panose="05050102010706020507" pitchFamily="18" charset="2"/>
              </a:rPr>
              <a:t>re ears can adjust and perceive what’s </a:t>
            </a:r>
            <a:r>
              <a:rPr lang="en-US" altLang="sr-Latn-RS" dirty="0" err="1">
                <a:solidFill>
                  <a:srgbClr val="FFC000"/>
                </a:solidFill>
                <a:sym typeface="Symbol" panose="05050102010706020507" pitchFamily="18" charset="2"/>
              </a:rPr>
              <a:t>happenining</a:t>
            </a:r>
            <a:r>
              <a:rPr lang="en-US" altLang="sr-Latn-RS" dirty="0">
                <a:solidFill>
                  <a:srgbClr val="FFC000"/>
                </a:solidFill>
                <a:sym typeface="Symbol" panose="05050102010706020507" pitchFamily="18" charset="2"/>
              </a:rPr>
              <a:t> just fine</a:t>
            </a:r>
            <a:r>
              <a:rPr lang="en-US" altLang="sr-Latn-RS" dirty="0">
                <a:solidFill>
                  <a:srgbClr val="FF3300"/>
                </a:solidFill>
                <a:sym typeface="Symbol" panose="05050102010706020507" pitchFamily="18" charset="2"/>
              </a:rPr>
              <a:t>.</a:t>
            </a:r>
            <a:endParaRPr lang="sr-Latn-RS" altLang="sr-Latn-RS" dirty="0">
              <a:solidFill>
                <a:srgbClr val="FF3300"/>
              </a:solidFill>
              <a:sym typeface="Symbol" panose="05050102010706020507" pitchFamily="18" charset="2"/>
            </a:endParaRPr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9D83DC29-4A13-48A9-B0E0-1E39DB678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508501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/>
              <a:t>M. Gallagher, </a:t>
            </a:r>
            <a:r>
              <a:rPr lang="en-US" altLang="sr-Latn-RS" i="1"/>
              <a:t>Acoustics Dessign for the Home Studio</a:t>
            </a:r>
            <a:r>
              <a:rPr lang="en-US" altLang="sr-Latn-RS"/>
              <a:t>, pp.30, Thomson Course Technology PTR, Boston, 2007.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>
            <a:extLst>
              <a:ext uri="{FF2B5EF4-FFF2-40B4-BE49-F238E27FC236}">
                <a16:creationId xmlns:a16="http://schemas.microsoft.com/office/drawing/2014/main" id="{AC8A3C7C-9B7D-49F0-B0F5-8811ABAA1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1844675"/>
            <a:ext cx="727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r-Latn-RS" altLang="sr-Latn-RS"/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B39097B1-D2D9-4FC4-8AAD-86FB2ECFC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260350"/>
            <a:ext cx="5616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Male prostorije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E1AD9D6D-C8A2-4069-85FB-3ED9B906D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836613"/>
            <a:ext cx="849788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Gledano geometrijki: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sr-Latn-CS"/>
              <a:t>Prostorije čija je zapremina manja od V = 70 m3, pa je njihova srednja dimenzija:</a:t>
            </a:r>
            <a:endParaRPr lang="en-US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34D473F2-C102-43C0-A04D-0832BE40B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5638" y="1844676"/>
          <a:ext cx="29511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574800" imgH="279400" progId="Equation.3">
                  <p:embed/>
                </p:oleObj>
              </mc:Choice>
              <mc:Fallback>
                <p:oleObj name="Equation" r:id="rId3" imgW="1574800" imgH="279400" progId="Equation.3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34D473F2-C102-43C0-A04D-0832BE40B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1844676"/>
                        <a:ext cx="2951162" cy="523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0" name="Text Box 12">
            <a:extLst>
              <a:ext uri="{FF2B5EF4-FFF2-40B4-BE49-F238E27FC236}">
                <a16:creationId xmlns:a16="http://schemas.microsoft.com/office/drawing/2014/main" id="{A8FB505D-3D5F-4EE2-9842-604E9E737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708275"/>
            <a:ext cx="83534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Gledano akustički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sr-Latn-CS"/>
              <a:t>Prostorije čije su dimenzije manje od talasne dužine zvuka</a:t>
            </a:r>
            <a:endParaRPr lang="en-US"/>
          </a:p>
        </p:txBody>
      </p:sp>
      <p:graphicFrame>
        <p:nvGraphicFramePr>
          <p:cNvPr id="8199" name="Object 13">
            <a:extLst>
              <a:ext uri="{FF2B5EF4-FFF2-40B4-BE49-F238E27FC236}">
                <a16:creationId xmlns:a16="http://schemas.microsoft.com/office/drawing/2014/main" id="{ECA6303A-9A9B-4881-8245-0900ED5479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8664" y="3749676"/>
          <a:ext cx="9350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469696" imgH="215806" progId="Equation.3">
                  <p:embed/>
                </p:oleObj>
              </mc:Choice>
              <mc:Fallback>
                <p:oleObj name="Equation" r:id="rId5" imgW="469696" imgH="215806" progId="Equation.3">
                  <p:embed/>
                  <p:pic>
                    <p:nvPicPr>
                      <p:cNvPr id="8199" name="Object 13">
                        <a:extLst>
                          <a:ext uri="{FF2B5EF4-FFF2-40B4-BE49-F238E27FC236}">
                            <a16:creationId xmlns:a16="http://schemas.microsoft.com/office/drawing/2014/main" id="{ECA6303A-9A9B-4881-8245-0900ED547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4" y="3749676"/>
                        <a:ext cx="935037" cy="430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4">
            <a:extLst>
              <a:ext uri="{FF2B5EF4-FFF2-40B4-BE49-F238E27FC236}">
                <a16:creationId xmlns:a16="http://schemas.microsoft.com/office/drawing/2014/main" id="{35A4230E-151D-42FE-8F7A-65B0EC185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581526"/>
            <a:ext cx="7993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dirty="0"/>
              <a:t>Ako je u pitanju govor i ako je najniža frekvencija u njegovom spektru 125 Hz, </a:t>
            </a:r>
            <a:r>
              <a:rPr lang="en-US" altLang="sr-Latn-RS" dirty="0" err="1"/>
              <a:t>nije</a:t>
            </a:r>
            <a:r>
              <a:rPr lang="en-US" altLang="sr-Latn-RS" dirty="0"/>
              <a:t> problem, I mala soba je </a:t>
            </a:r>
            <a:r>
              <a:rPr lang="en-US" altLang="sr-Latn-RS" dirty="0" err="1"/>
              <a:t>akusti</a:t>
            </a:r>
            <a:r>
              <a:rPr lang="sr-Latn-RS" altLang="sr-Latn-RS" dirty="0"/>
              <a:t>čki velika.</a:t>
            </a:r>
            <a:endParaRPr lang="en-US" altLang="sr-Latn-RS" dirty="0"/>
          </a:p>
        </p:txBody>
      </p:sp>
      <p:sp>
        <p:nvSpPr>
          <p:cNvPr id="8202" name="Text Box 16">
            <a:extLst>
              <a:ext uri="{FF2B5EF4-FFF2-40B4-BE49-F238E27FC236}">
                <a16:creationId xmlns:a16="http://schemas.microsoft.com/office/drawing/2014/main" id="{7A7297AF-DD46-4684-9CD9-04AC1808A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5805489"/>
            <a:ext cx="7921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dirty="0"/>
              <a:t>Kada je u pitanju muzika i ako uzmemo da je najniža frekvencija u njenom spektru 27,5 Hz – problem!</a:t>
            </a:r>
            <a:endParaRPr lang="en-US" altLang="sr-Latn-RS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EC5F36E0-57E3-4106-9BA1-EEC03FCA1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860800"/>
            <a:ext cx="4468812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5">
            <a:extLst>
              <a:ext uri="{FF2B5EF4-FFF2-40B4-BE49-F238E27FC236}">
                <a16:creationId xmlns:a16="http://schemas.microsoft.com/office/drawing/2014/main" id="{5E4D86FE-BC02-4C22-B982-F96C896C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557339"/>
            <a:ext cx="4464050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10" name="Text Box 6">
            <a:extLst>
              <a:ext uri="{FF2B5EF4-FFF2-40B4-BE49-F238E27FC236}">
                <a16:creationId xmlns:a16="http://schemas.microsoft.com/office/drawing/2014/main" id="{75AE4142-BC51-4277-B3A6-2F58E3D08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476250"/>
            <a:ext cx="53292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Minimumi stojećih talasa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9" name="Text Box 7">
            <a:extLst>
              <a:ext uri="{FF2B5EF4-FFF2-40B4-BE49-F238E27FC236}">
                <a16:creationId xmlns:a16="http://schemas.microsoft.com/office/drawing/2014/main" id="{F9EB95F4-8D69-4407-ACC8-EF021580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636838"/>
            <a:ext cx="30241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dirty="0"/>
              <a:t>U pozicijama minimumima stojećih talasa ne čuju se rezonanse, niti ih je moguće pobuditi iz tih pozicija. </a:t>
            </a:r>
            <a:endParaRPr lang="en-US" altLang="sr-Latn-RS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:a16="http://schemas.microsoft.com/office/drawing/2014/main" id="{5B937577-68A0-482A-B639-17A595DA9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2565400"/>
            <a:ext cx="792003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dirty="0"/>
              <a:t>Izbor odgovarajućih dimenzija prostorije;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 dirty="0"/>
              <a:t>Postavljanje zvučnika i slušalaca na optimalne pozicije;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r-Latn-RS" dirty="0"/>
              <a:t> </a:t>
            </a:r>
            <a:r>
              <a:rPr lang="sr-Latn-CS" altLang="sr-Latn-RS" dirty="0"/>
              <a:t>Korišćenje apsorbera niskih frekvencija (bass traps);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 dirty="0"/>
              <a:t>Primena ekvalizacije.</a:t>
            </a: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792A532C-A4D0-48F4-8185-6FBA44C1C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620713"/>
            <a:ext cx="6911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Poboljšanje karakteristika malih prostorija na niskim frekvencijama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>
            <a:extLst>
              <a:ext uri="{FF2B5EF4-FFF2-40B4-BE49-F238E27FC236}">
                <a16:creationId xmlns:a16="http://schemas.microsoft.com/office/drawing/2014/main" id="{718E1318-52F7-4283-891D-48021B34F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1628775"/>
            <a:ext cx="6913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Dimenzije prostorije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EF43FBA8-4A3D-48A8-A76B-7CC166AF2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3357564"/>
            <a:ext cx="77755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Izborom odgovarajućeg odnosa dimenzija prostorije popravlja se frekvencijska karakterisitka na niskim frekvencijama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8B1E41A-DE0E-49EE-B738-BE6569982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557338"/>
            <a:ext cx="38877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r-HR" altLang="sr-Latn-RS"/>
              <a:t>Bolt - 2:3:5 i 1:1,26:1,59</a:t>
            </a:r>
          </a:p>
          <a:p>
            <a:pPr algn="l" eaLnBrk="1" hangingPunct="1">
              <a:spcBef>
                <a:spcPct val="50000"/>
              </a:spcBef>
            </a:pPr>
            <a:r>
              <a:rPr lang="hr-HR" altLang="sr-Latn-RS"/>
              <a:t>Louden - 1 : 1,4 : 1,9.</a:t>
            </a:r>
          </a:p>
          <a:p>
            <a:pPr algn="l" eaLnBrk="1" hangingPunct="1">
              <a:spcBef>
                <a:spcPct val="50000"/>
              </a:spcBef>
            </a:pPr>
            <a:r>
              <a:rPr lang="hr-HR" altLang="sr-Latn-RS"/>
              <a:t>Walker - 1 : 1,96 </a:t>
            </a:r>
            <a:r>
              <a:rPr lang="sr-Latn-CS" altLang="sr-Latn-RS"/>
              <a:t>: </a:t>
            </a:r>
            <a:r>
              <a:rPr lang="hr-HR" altLang="sr-Latn-RS"/>
              <a:t>2,59</a:t>
            </a:r>
            <a:endParaRPr lang="en-US" altLang="sr-Latn-RS"/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F77646BE-2EFD-4C39-AE33-3674A45A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333375"/>
            <a:ext cx="8785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Odnos dimen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zija prostorije za ravnomeran raspored rezonansi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20" name="Picture 6" descr="Odnos dimenzija paralelop prost">
            <a:extLst>
              <a:ext uri="{FF2B5EF4-FFF2-40B4-BE49-F238E27FC236}">
                <a16:creationId xmlns:a16="http://schemas.microsoft.com/office/drawing/2014/main" id="{297F697B-8EEA-4DFA-914D-018D88AA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1557338"/>
            <a:ext cx="4164012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Room dimensions equations">
            <a:extLst>
              <a:ext uri="{FF2B5EF4-FFF2-40B4-BE49-F238E27FC236}">
                <a16:creationId xmlns:a16="http://schemas.microsoft.com/office/drawing/2014/main" id="{479EF486-AA4B-4BB5-8AB0-0D06F5D5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573464"/>
            <a:ext cx="3048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Map of room quality verses room ratios">
            <a:extLst>
              <a:ext uri="{FF2B5EF4-FFF2-40B4-BE49-F238E27FC236}">
                <a16:creationId xmlns:a16="http://schemas.microsoft.com/office/drawing/2014/main" id="{7F34878F-2CA8-4511-BFA3-AD31D7BB1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230564"/>
            <a:ext cx="403225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>
            <a:extLst>
              <a:ext uri="{FF2B5EF4-FFF2-40B4-BE49-F238E27FC236}">
                <a16:creationId xmlns:a16="http://schemas.microsoft.com/office/drawing/2014/main" id="{B0763782-34B8-44C9-9ABF-52E6D4D44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333375"/>
            <a:ext cx="7559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Odnos dimenzija prostorije za optimalno ravnu frekvencijsku karakteristiku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[1]</a:t>
            </a:r>
          </a:p>
        </p:txBody>
      </p:sp>
      <p:sp>
        <p:nvSpPr>
          <p:cNvPr id="36868" name="Text Box 6">
            <a:extLst>
              <a:ext uri="{FF2B5EF4-FFF2-40B4-BE49-F238E27FC236}">
                <a16:creationId xmlns:a16="http://schemas.microsoft.com/office/drawing/2014/main" id="{7DB7CAF8-0292-4280-B6DE-CAE23103E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1557338"/>
            <a:ext cx="208756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/>
              <a:t>1: 2.16 : 2.96</a:t>
            </a:r>
            <a:br>
              <a:rPr lang="en-US" altLang="sr-Latn-RS"/>
            </a:br>
            <a:r>
              <a:rPr lang="en-US" altLang="sr-Latn-RS"/>
              <a:t>1: 2.16 : 2.97</a:t>
            </a:r>
            <a:br>
              <a:rPr lang="en-US" altLang="sr-Latn-RS"/>
            </a:br>
            <a:r>
              <a:rPr lang="en-US" altLang="sr-Latn-RS"/>
              <a:t>1: 2.16 : 2.98</a:t>
            </a:r>
            <a:br>
              <a:rPr lang="en-US" altLang="sr-Latn-RS"/>
            </a:br>
            <a:r>
              <a:rPr lang="en-US" altLang="sr-Latn-RS"/>
              <a:t>1: 2.17 : 2.96</a:t>
            </a:r>
            <a:br>
              <a:rPr lang="en-US" altLang="sr-Latn-RS"/>
            </a:br>
            <a:r>
              <a:rPr lang="en-US" altLang="sr-Latn-RS"/>
              <a:t>1: 2.17 : 2.97</a:t>
            </a:r>
            <a:br>
              <a:rPr lang="en-US" altLang="sr-Latn-RS"/>
            </a:br>
            <a:r>
              <a:rPr lang="en-US" altLang="sr-Latn-RS"/>
              <a:t>1: 2.17 : 2.98</a:t>
            </a:r>
            <a:br>
              <a:rPr lang="en-US" altLang="sr-Latn-RS"/>
            </a:br>
            <a:r>
              <a:rPr lang="en-US" altLang="sr-Latn-RS"/>
              <a:t>1: 2.17 : 2.99</a:t>
            </a:r>
            <a:br>
              <a:rPr lang="en-US" altLang="sr-Latn-RS"/>
            </a:br>
            <a:r>
              <a:rPr lang="en-US" altLang="sr-Latn-RS"/>
              <a:t>1: 2.18 : 2.97</a:t>
            </a:r>
            <a:br>
              <a:rPr lang="en-US" altLang="sr-Latn-RS"/>
            </a:br>
            <a:r>
              <a:rPr lang="en-US" altLang="sr-Latn-RS"/>
              <a:t>1: 2.18 : 2.98</a:t>
            </a:r>
            <a:br>
              <a:rPr lang="en-US" altLang="sr-Latn-RS"/>
            </a:br>
            <a:r>
              <a:rPr lang="en-US" altLang="sr-Latn-RS"/>
              <a:t>1: 2.18 : 2.99</a:t>
            </a:r>
            <a:br>
              <a:rPr lang="en-US" altLang="sr-Latn-RS"/>
            </a:br>
            <a:r>
              <a:rPr lang="en-US" altLang="sr-Latn-RS"/>
              <a:t>1: 2.18 : 3</a:t>
            </a:r>
            <a:r>
              <a:rPr lang="sr-Latn-CS" altLang="sr-Latn-RS"/>
              <a:t>.00</a:t>
            </a:r>
            <a:endParaRPr lang="en-US" altLang="sr-Latn-RS"/>
          </a:p>
        </p:txBody>
      </p:sp>
      <p:sp>
        <p:nvSpPr>
          <p:cNvPr id="36869" name="Text Box 7">
            <a:extLst>
              <a:ext uri="{FF2B5EF4-FFF2-40B4-BE49-F238E27FC236}">
                <a16:creationId xmlns:a16="http://schemas.microsoft.com/office/drawing/2014/main" id="{B90CB462-610A-4138-B96D-597C4CDA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1557338"/>
            <a:ext cx="216058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sr-Latn-RS"/>
              <a:t>1: 2.19 : 2.99</a:t>
            </a:r>
            <a:br>
              <a:rPr lang="en-US" altLang="sr-Latn-RS"/>
            </a:br>
            <a:r>
              <a:rPr lang="en-US" altLang="sr-Latn-RS"/>
              <a:t>1: 2.19 : 3</a:t>
            </a:r>
            <a:r>
              <a:rPr lang="sr-Latn-CS" altLang="sr-Latn-RS"/>
              <a:t>.00</a:t>
            </a:r>
            <a:br>
              <a:rPr lang="en-US" altLang="sr-Latn-RS"/>
            </a:br>
            <a:r>
              <a:rPr lang="en-US" altLang="sr-Latn-RS"/>
              <a:t>1: 2.19 : 3.01</a:t>
            </a:r>
            <a:endParaRPr lang="sr-Latn-CS" altLang="sr-Latn-RS"/>
          </a:p>
          <a:p>
            <a:pPr eaLnBrk="1" hangingPunct="1"/>
            <a:r>
              <a:rPr lang="en-US" altLang="sr-Latn-RS"/>
              <a:t>1: 2.19 : 3.02</a:t>
            </a:r>
            <a:br>
              <a:rPr lang="en-US" altLang="sr-Latn-RS"/>
            </a:br>
            <a:r>
              <a:rPr lang="en-US" altLang="sr-Latn-RS"/>
              <a:t>1: 2.2 : 3.01</a:t>
            </a:r>
            <a:br>
              <a:rPr lang="en-US" altLang="sr-Latn-RS"/>
            </a:br>
            <a:r>
              <a:rPr lang="en-US" altLang="sr-Latn-RS"/>
              <a:t>1: 2.2 : 3.02</a:t>
            </a:r>
            <a:br>
              <a:rPr lang="en-US" altLang="sr-Latn-RS"/>
            </a:br>
            <a:r>
              <a:rPr lang="en-US" altLang="sr-Latn-RS"/>
              <a:t>1: 2.2 : 3.03</a:t>
            </a:r>
            <a:br>
              <a:rPr lang="en-US" altLang="sr-Latn-RS"/>
            </a:br>
            <a:r>
              <a:rPr lang="en-US" altLang="sr-Latn-RS"/>
              <a:t>1: 2.21 : 3.02</a:t>
            </a:r>
            <a:br>
              <a:rPr lang="en-US" altLang="sr-Latn-RS"/>
            </a:br>
            <a:r>
              <a:rPr lang="en-US" altLang="sr-Latn-RS"/>
              <a:t>1: 2.21 : 3.03</a:t>
            </a:r>
            <a:br>
              <a:rPr lang="en-US" altLang="sr-Latn-RS"/>
            </a:br>
            <a:r>
              <a:rPr lang="en-US" altLang="sr-Latn-RS"/>
              <a:t>1: 2.22 : 3.03</a:t>
            </a:r>
            <a:br>
              <a:rPr lang="en-US" altLang="sr-Latn-RS"/>
            </a:br>
            <a:r>
              <a:rPr lang="en-US" altLang="sr-Latn-RS"/>
              <a:t>1: 2.22 : 3.04</a:t>
            </a:r>
          </a:p>
        </p:txBody>
      </p:sp>
      <p:sp>
        <p:nvSpPr>
          <p:cNvPr id="36870" name="Text Box 8">
            <a:extLst>
              <a:ext uri="{FF2B5EF4-FFF2-40B4-BE49-F238E27FC236}">
                <a16:creationId xmlns:a16="http://schemas.microsoft.com/office/drawing/2014/main" id="{378490EE-3C3C-424C-BEB8-F2FE2B81C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412875"/>
            <a:ext cx="35290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Optimalni odnosi dimenzija za prosorije zapremine od 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/>
              <a:t>50 m</a:t>
            </a:r>
            <a:r>
              <a:rPr lang="sr-Latn-CS" altLang="sr-Latn-RS" baseline="30000"/>
              <a:t>3</a:t>
            </a:r>
            <a:r>
              <a:rPr lang="sr-Latn-CS" altLang="sr-Latn-RS"/>
              <a:t> do 200 m</a:t>
            </a:r>
            <a:r>
              <a:rPr lang="sr-Latn-CS" altLang="sr-Latn-RS" baseline="30000"/>
              <a:t>3</a:t>
            </a:r>
            <a:endParaRPr lang="en-US" altLang="sr-Latn-RS" baseline="30000"/>
          </a:p>
        </p:txBody>
      </p:sp>
      <p:sp>
        <p:nvSpPr>
          <p:cNvPr id="36871" name="Text Box 9">
            <a:extLst>
              <a:ext uri="{FF2B5EF4-FFF2-40B4-BE49-F238E27FC236}">
                <a16:creationId xmlns:a16="http://schemas.microsoft.com/office/drawing/2014/main" id="{6F5012DE-40E9-4E7D-A242-51A7D719A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5667376"/>
            <a:ext cx="46799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 sz="1600"/>
              <a:t>[1] T</a:t>
            </a:r>
            <a:r>
              <a:rPr lang="sr-Latn-CS" altLang="sr-Latn-RS" sz="1600"/>
              <a:t>.</a:t>
            </a:r>
            <a:r>
              <a:rPr lang="en-US" altLang="sr-Latn-RS" sz="1600"/>
              <a:t> Cox</a:t>
            </a:r>
            <a:r>
              <a:rPr lang="sr-Latn-CS" altLang="sr-Latn-RS" sz="1600"/>
              <a:t>, </a:t>
            </a:r>
            <a:r>
              <a:rPr lang="en-US" altLang="sr-Latn-RS" sz="1600"/>
              <a:t>P</a:t>
            </a:r>
            <a:r>
              <a:rPr lang="sr-Latn-CS" altLang="sr-Latn-RS" sz="1600"/>
              <a:t>.</a:t>
            </a:r>
            <a:r>
              <a:rPr lang="en-US" altLang="sr-Latn-RS" sz="1600"/>
              <a:t> D'Antonio</a:t>
            </a:r>
            <a:r>
              <a:rPr lang="sr-Latn-CS" altLang="sr-Latn-RS" sz="1600"/>
              <a:t>,</a:t>
            </a:r>
            <a:r>
              <a:rPr lang="en-US" altLang="sr-Latn-RS" sz="1600"/>
              <a:t> </a:t>
            </a:r>
            <a:r>
              <a:rPr lang="sr-Latn-CS" altLang="sr-Latn-RS" sz="1600"/>
              <a:t>“</a:t>
            </a:r>
            <a:r>
              <a:rPr lang="en-US" altLang="sr-Latn-RS" sz="1600"/>
              <a:t>Determining Optimum Room Dimensions for Critical Listening Environments</a:t>
            </a:r>
            <a:r>
              <a:rPr lang="sr-Latn-CS" altLang="sr-Latn-RS" sz="1600"/>
              <a:t>”</a:t>
            </a:r>
            <a:r>
              <a:rPr lang="en-US" altLang="sr-Latn-RS" sz="1600"/>
              <a:t>: A New Methodology. Proc 110th Convention AES. paper 5353 (2000)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id="{7EA9A52C-5995-451E-9040-65A75AA6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196975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Položaj izvora i prijemnika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9F3D6AB8-8097-4C98-9A53-2895D40CE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852738"/>
            <a:ext cx="8280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dirty="0"/>
              <a:t>Kada se pomeraju izvor i/ili prijemnik frekvencijska karakteristika se menja usled promena raspodele pritiska u prostoriji i usled promene impedanse zračenja izvora.</a:t>
            </a:r>
          </a:p>
          <a:p>
            <a:pPr eaLnBrk="1" hangingPunct="1">
              <a:spcBef>
                <a:spcPct val="50000"/>
              </a:spcBef>
            </a:pPr>
            <a:endParaRPr lang="sr-Latn-CS" altLang="sr-Latn-RS" dirty="0"/>
          </a:p>
          <a:p>
            <a:pPr eaLnBrk="1" hangingPunct="1">
              <a:spcBef>
                <a:spcPct val="50000"/>
              </a:spcBef>
            </a:pPr>
            <a:r>
              <a:rPr lang="sr-Latn-CS" altLang="sr-Latn-RS" dirty="0"/>
              <a:t>Izborom odgovarajućih položaja izvora i prijemnika moguće je minimizirati čujne efekte rezonansi u prostoriji.</a:t>
            </a:r>
            <a:r>
              <a:rPr lang="en-US" altLang="sr-Latn-RS" dirty="0"/>
              <a:t> 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FA5C007A-0506-4435-BF96-5165F584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484313"/>
            <a:ext cx="4584700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1" name="Text Box 5">
            <a:extLst>
              <a:ext uri="{FF2B5EF4-FFF2-40B4-BE49-F238E27FC236}">
                <a16:creationId xmlns:a16="http://schemas.microsoft.com/office/drawing/2014/main" id="{952885B3-7D1C-42C6-B609-9E457EDBF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33375"/>
            <a:ext cx="6913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Frakvencije rezonanse ivičnih talasa i raspodela pritiska na njima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66B28E54-6E01-4970-B8BB-12215DE3E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133600"/>
            <a:ext cx="410527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5">
            <a:extLst>
              <a:ext uri="{FF2B5EF4-FFF2-40B4-BE49-F238E27FC236}">
                <a16:creationId xmlns:a16="http://schemas.microsoft.com/office/drawing/2014/main" id="{F1BAA1F4-D4B9-438C-A453-AAE4AC18C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313239"/>
            <a:ext cx="4105275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EBC844FC-6038-4637-B40F-D49269A9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2133600"/>
            <a:ext cx="4105275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7">
            <a:extLst>
              <a:ext uri="{FF2B5EF4-FFF2-40B4-BE49-F238E27FC236}">
                <a16:creationId xmlns:a16="http://schemas.microsoft.com/office/drawing/2014/main" id="{0059DB0F-091A-44AB-9633-07EBE2EB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4292600"/>
            <a:ext cx="41052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20" name="Text Box 8">
            <a:extLst>
              <a:ext uri="{FF2B5EF4-FFF2-40B4-BE49-F238E27FC236}">
                <a16:creationId xmlns:a16="http://schemas.microsoft.com/office/drawing/2014/main" id="{56D42A49-0A96-4FCE-9267-3B156B8D3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404813"/>
            <a:ext cx="67675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Izbor položaja zvučnika i mesta slušanja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3" name="Text Box 9">
            <a:extLst>
              <a:ext uri="{FF2B5EF4-FFF2-40B4-BE49-F238E27FC236}">
                <a16:creationId xmlns:a16="http://schemas.microsoft.com/office/drawing/2014/main" id="{F3369F78-95CA-439E-A586-04B6C8D68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1412875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Selektivna eliminacija uticaja pojedinih rezonansi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Male prostorije 7">
            <a:extLst>
              <a:ext uri="{FF2B5EF4-FFF2-40B4-BE49-F238E27FC236}">
                <a16:creationId xmlns:a16="http://schemas.microsoft.com/office/drawing/2014/main" id="{FB25C378-F0EA-41D5-8BC7-1C6985FA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4" y="1"/>
            <a:ext cx="453548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Male prostorije 5">
            <a:extLst>
              <a:ext uri="{FF2B5EF4-FFF2-40B4-BE49-F238E27FC236}">
                <a16:creationId xmlns:a16="http://schemas.microsoft.com/office/drawing/2014/main" id="{0BF8E3DC-F641-4682-9A6F-50D48066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643188"/>
            <a:ext cx="46085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6">
            <a:extLst>
              <a:ext uri="{FF2B5EF4-FFF2-40B4-BE49-F238E27FC236}">
                <a16:creationId xmlns:a16="http://schemas.microsoft.com/office/drawing/2014/main" id="{CE204424-ADD6-4FD8-9A55-CE5E1DD9C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76251"/>
            <a:ext cx="3960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/>
              <a:t>Analiza uticaja ivi</a:t>
            </a:r>
            <a:r>
              <a:rPr lang="sr-Latn-RS" altLang="sr-Latn-RS">
                <a:latin typeface="Arial" panose="020B0604020202020204" pitchFamily="34" charset="0"/>
              </a:rPr>
              <a:t>čnih talasa</a:t>
            </a:r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>
            <a:extLst>
              <a:ext uri="{FF2B5EF4-FFF2-40B4-BE49-F238E27FC236}">
                <a16:creationId xmlns:a16="http://schemas.microsoft.com/office/drawing/2014/main" id="{ADCB5459-7236-4817-BB5C-32DE85505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692150"/>
            <a:ext cx="6408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Prigušenje rezonansi 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987" name="Picture 5">
            <a:extLst>
              <a:ext uri="{FF2B5EF4-FFF2-40B4-BE49-F238E27FC236}">
                <a16:creationId xmlns:a16="http://schemas.microsoft.com/office/drawing/2014/main" id="{7EF40650-39DA-4FC4-B94F-CFA3B1EB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2708275"/>
            <a:ext cx="532923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6" name="Text Box 6">
            <a:extLst>
              <a:ext uri="{FF2B5EF4-FFF2-40B4-BE49-F238E27FC236}">
                <a16:creationId xmlns:a16="http://schemas.microsoft.com/office/drawing/2014/main" id="{206B64A6-E69E-44DC-9A38-FB4C6F113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373689"/>
            <a:ext cx="828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/>
              <a:t>Prigušenje rezonansi je 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naročito korisno kada se radi o prostorijama gde nekoliko slušalaca treba da ima približno iste uslove slušanja </a:t>
            </a:r>
            <a:endParaRPr lang="en-US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>
            <a:extLst>
              <a:ext uri="{FF2B5EF4-FFF2-40B4-BE49-F238E27FC236}">
                <a16:creationId xmlns:a16="http://schemas.microsoft.com/office/drawing/2014/main" id="{5275F11B-2A80-4794-8AF1-53C33E88B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333375"/>
            <a:ext cx="5903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Male i velike prostorije – gde je granica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43" name="Object 6">
            <a:extLst>
              <a:ext uri="{FF2B5EF4-FFF2-40B4-BE49-F238E27FC236}">
                <a16:creationId xmlns:a16="http://schemas.microsoft.com/office/drawing/2014/main" id="{970A4166-5F51-4B3C-90C7-3B2FDAB64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1052514"/>
          <a:ext cx="172878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888614" imgH="444307" progId="Equation.3">
                  <p:embed/>
                </p:oleObj>
              </mc:Choice>
              <mc:Fallback>
                <p:oleObj name="Equation" r:id="rId3" imgW="888614" imgH="444307" progId="Equation.3">
                  <p:embed/>
                  <p:pic>
                    <p:nvPicPr>
                      <p:cNvPr id="10243" name="Object 6">
                        <a:extLst>
                          <a:ext uri="{FF2B5EF4-FFF2-40B4-BE49-F238E27FC236}">
                            <a16:creationId xmlns:a16="http://schemas.microsoft.com/office/drawing/2014/main" id="{970A4166-5F51-4B3C-90C7-3B2FDAB64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052514"/>
                        <a:ext cx="1728788" cy="865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7">
            <a:extLst>
              <a:ext uri="{FF2B5EF4-FFF2-40B4-BE49-F238E27FC236}">
                <a16:creationId xmlns:a16="http://schemas.microsoft.com/office/drawing/2014/main" id="{ACE5B084-AE93-4B19-9AC7-4E512DFAB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908051"/>
            <a:ext cx="6769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  </a:t>
            </a:r>
            <a:r>
              <a:rPr lang="en-US" altLang="sr-Latn-RS"/>
              <a:t>Schroeder</a:t>
            </a:r>
            <a:r>
              <a:rPr lang="sr-Latn-CS" altLang="sr-Latn-RS"/>
              <a:t> – ova formula, frekvencija koja definiše prelaz između niskih i visokih frekvencija na frekvencijskoj karakteristici prostorije </a:t>
            </a:r>
            <a:endParaRPr lang="en-US" altLang="sr-Latn-RS"/>
          </a:p>
        </p:txBody>
      </p:sp>
      <p:sp>
        <p:nvSpPr>
          <p:cNvPr id="10245" name="Text Box 8">
            <a:extLst>
              <a:ext uri="{FF2B5EF4-FFF2-40B4-BE49-F238E27FC236}">
                <a16:creationId xmlns:a16="http://schemas.microsoft.com/office/drawing/2014/main" id="{220DBCCC-203C-42DA-A825-667643C2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276476"/>
            <a:ext cx="806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Ovo je ujedno granična frekvencija između malih i velikih prostorija</a:t>
            </a:r>
            <a:endParaRPr lang="en-US" altLang="sr-Latn-RS"/>
          </a:p>
        </p:txBody>
      </p:sp>
      <p:sp>
        <p:nvSpPr>
          <p:cNvPr id="10246" name="Text Box 9">
            <a:extLst>
              <a:ext uri="{FF2B5EF4-FFF2-40B4-BE49-F238E27FC236}">
                <a16:creationId xmlns:a16="http://schemas.microsoft.com/office/drawing/2014/main" id="{4AEEB94F-66CE-41D1-9A4D-D586425ED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3357563"/>
            <a:ext cx="842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Može se reći da su male prostorije one  za koje važi relacija:</a:t>
            </a:r>
            <a:endParaRPr lang="en-US" altLang="sr-Latn-RS"/>
          </a:p>
        </p:txBody>
      </p:sp>
      <p:graphicFrame>
        <p:nvGraphicFramePr>
          <p:cNvPr id="10247" name="Object 10">
            <a:extLst>
              <a:ext uri="{FF2B5EF4-FFF2-40B4-BE49-F238E27FC236}">
                <a16:creationId xmlns:a16="http://schemas.microsoft.com/office/drawing/2014/main" id="{21E7584E-3151-474A-BFF3-700A334075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8" y="4076700"/>
          <a:ext cx="19494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1002865" imgH="495085" progId="Equation.3">
                  <p:embed/>
                </p:oleObj>
              </mc:Choice>
              <mc:Fallback>
                <p:oleObj name="Equation" r:id="rId5" imgW="1002865" imgH="495085" progId="Equation.3">
                  <p:embed/>
                  <p:pic>
                    <p:nvPicPr>
                      <p:cNvPr id="10247" name="Object 10">
                        <a:extLst>
                          <a:ext uri="{FF2B5EF4-FFF2-40B4-BE49-F238E27FC236}">
                            <a16:creationId xmlns:a16="http://schemas.microsoft.com/office/drawing/2014/main" id="{21E7584E-3151-474A-BFF3-700A334075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076700"/>
                        <a:ext cx="1949450" cy="965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11">
            <a:extLst>
              <a:ext uri="{FF2B5EF4-FFF2-40B4-BE49-F238E27FC236}">
                <a16:creationId xmlns:a16="http://schemas.microsoft.com/office/drawing/2014/main" id="{D11F6476-A319-45AD-9720-C298DF6DF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005264"/>
            <a:ext cx="57610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sr-Latn-RS"/>
              <a:t>Ako nam je važan opseg iznad 125 Hz (govor) i ako je T = 0,3 s, odavde dobijamo </a:t>
            </a:r>
            <a:r>
              <a:rPr lang="sr-Latn-CS" altLang="sr-Latn-RS" i="1"/>
              <a:t>V</a:t>
            </a:r>
            <a:r>
              <a:rPr lang="sr-Latn-CS" altLang="sr-Latn-RS"/>
              <a:t> </a:t>
            </a:r>
            <a:r>
              <a:rPr lang="sr-Latn-CS" altLang="sr-Latn-RS">
                <a:sym typeface="Symbol" panose="05050102010706020507" pitchFamily="18" charset="2"/>
              </a:rPr>
              <a:t> 77 m</a:t>
            </a:r>
            <a:r>
              <a:rPr lang="sr-Latn-CS" altLang="sr-Latn-RS" baseline="30000">
                <a:sym typeface="Symbol" panose="05050102010706020507" pitchFamily="18" charset="2"/>
              </a:rPr>
              <a:t>3</a:t>
            </a:r>
            <a:r>
              <a:rPr lang="sr-Latn-CS" altLang="sr-Latn-RS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10249" name="Text Box 12">
            <a:extLst>
              <a:ext uri="{FF2B5EF4-FFF2-40B4-BE49-F238E27FC236}">
                <a16:creationId xmlns:a16="http://schemas.microsoft.com/office/drawing/2014/main" id="{82DCAE98-EE75-418C-9DA5-377A95CFF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5445126"/>
            <a:ext cx="83534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Ako se radi o koncertnoj sali gde nam je važan opseg iznad 25 Hz, a vreme reverberacije je T = 2 s, velika prostorija je ona čija je zapremina: </a:t>
            </a:r>
            <a:r>
              <a:rPr lang="sr-Latn-CS" altLang="sr-Latn-RS" i="1"/>
              <a:t>V</a:t>
            </a:r>
            <a:r>
              <a:rPr lang="sr-Latn-CS" altLang="sr-Latn-RS"/>
              <a:t> </a:t>
            </a:r>
            <a:r>
              <a:rPr lang="sr-Latn-CS" altLang="sr-Latn-RS">
                <a:sym typeface="Symbol" panose="05050102010706020507" pitchFamily="18" charset="2"/>
              </a:rPr>
              <a:t> 12.800 m</a:t>
            </a:r>
            <a:r>
              <a:rPr lang="sr-Latn-CS" altLang="sr-Latn-RS" baseline="30000">
                <a:sym typeface="Symbol" panose="05050102010706020507" pitchFamily="18" charset="2"/>
              </a:rPr>
              <a:t>3</a:t>
            </a:r>
            <a:r>
              <a:rPr lang="sr-Latn-CS" altLang="sr-Latn-RS">
                <a:sym typeface="Symbol" panose="05050102010706020507" pitchFamily="18" charset="2"/>
              </a:rPr>
              <a:t>.</a:t>
            </a:r>
            <a:endParaRPr lang="en-US" altLang="sr-Latn-RS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>
            <a:extLst>
              <a:ext uri="{FF2B5EF4-FFF2-40B4-BE49-F238E27FC236}">
                <a16:creationId xmlns:a16="http://schemas.microsoft.com/office/drawing/2014/main" id="{F6EC1876-91A8-4342-8737-7B2D63736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260351"/>
            <a:ext cx="5759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Prigu</a:t>
            </a:r>
            <a:r>
              <a:rPr lang="sr-Latn-C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enje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</a:t>
            </a:r>
            <a:r>
              <a:rPr lang="sr-Latn-C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onansi</a:t>
            </a:r>
            <a:endParaRPr lang="sr-Latn-C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sr-Latn-C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Porozni apsorpcioni materijali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3011" name="Picture 5">
            <a:extLst>
              <a:ext uri="{FF2B5EF4-FFF2-40B4-BE49-F238E27FC236}">
                <a16:creationId xmlns:a16="http://schemas.microsoft.com/office/drawing/2014/main" id="{F6C1F7C2-DA83-4FCE-A20A-5D39AB71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557339"/>
            <a:ext cx="6107112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Text Box 7">
            <a:extLst>
              <a:ext uri="{FF2B5EF4-FFF2-40B4-BE49-F238E27FC236}">
                <a16:creationId xmlns:a16="http://schemas.microsoft.com/office/drawing/2014/main" id="{DF63113D-CA88-47DA-B47B-9AD34AB84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4941888"/>
            <a:ext cx="84978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sr-Latn-RS" i="1"/>
              <a:t>Nisu pogodni kao apsorberi niskih frekvencija</a:t>
            </a:r>
            <a:endParaRPr lang="en-US" altLang="sr-Latn-RS" i="1"/>
          </a:p>
          <a:p>
            <a:pPr eaLnBrk="1" hangingPunct="1"/>
            <a:r>
              <a:rPr lang="en-US" altLang="sr-Latn-RS" i="1"/>
              <a:t>¼ </a:t>
            </a:r>
            <a:r>
              <a:rPr lang="en-US" altLang="sr-Latn-RS" i="1">
                <a:sym typeface="Symbol" panose="05050102010706020507" pitchFamily="18" charset="2"/>
              </a:rPr>
              <a:t></a:t>
            </a:r>
            <a:r>
              <a:rPr lang="sr-Latn-CS" altLang="sr-Latn-RS" i="1">
                <a:sym typeface="Symbol" panose="05050102010706020507" pitchFamily="18" charset="2"/>
              </a:rPr>
              <a:t> na </a:t>
            </a:r>
            <a:r>
              <a:rPr lang="en-US" altLang="sr-Latn-RS" i="1"/>
              <a:t>100 Hz = 0.86 m </a:t>
            </a:r>
            <a:endParaRPr lang="sr-Latn-CS" altLang="sr-Latn-RS" i="1"/>
          </a:p>
          <a:p>
            <a:pPr eaLnBrk="1" hangingPunct="1"/>
            <a:r>
              <a:rPr lang="en-US" altLang="sr-Latn-RS" i="1"/>
              <a:t>¼ </a:t>
            </a:r>
            <a:r>
              <a:rPr lang="en-US" altLang="sr-Latn-RS" i="1">
                <a:sym typeface="Symbol" panose="05050102010706020507" pitchFamily="18" charset="2"/>
              </a:rPr>
              <a:t></a:t>
            </a:r>
            <a:r>
              <a:rPr lang="sr-Latn-CS" altLang="sr-Latn-RS" i="1">
                <a:sym typeface="Symbol" panose="05050102010706020507" pitchFamily="18" charset="2"/>
              </a:rPr>
              <a:t> na </a:t>
            </a:r>
            <a:r>
              <a:rPr lang="sr-Latn-CS" altLang="sr-Latn-RS" i="1"/>
              <a:t>50</a:t>
            </a:r>
            <a:r>
              <a:rPr lang="en-US" altLang="sr-Latn-RS" i="1"/>
              <a:t> Hz</a:t>
            </a:r>
            <a:r>
              <a:rPr lang="en-US" altLang="sr-Latn-RS"/>
              <a:t> </a:t>
            </a:r>
            <a:r>
              <a:rPr lang="en-US" altLang="sr-Latn-RS" i="1"/>
              <a:t>= 1.71 m </a:t>
            </a:r>
            <a:endParaRPr lang="sr-Latn-CS" altLang="sr-Latn-RS" i="1"/>
          </a:p>
          <a:p>
            <a:pPr eaLnBrk="1" hangingPunct="1"/>
            <a:r>
              <a:rPr lang="en-US" altLang="sr-Latn-RS" i="1"/>
              <a:t>¼ </a:t>
            </a:r>
            <a:r>
              <a:rPr lang="en-US" altLang="sr-Latn-RS" i="1">
                <a:sym typeface="Symbol" panose="05050102010706020507" pitchFamily="18" charset="2"/>
              </a:rPr>
              <a:t></a:t>
            </a:r>
            <a:r>
              <a:rPr lang="sr-Latn-CS" altLang="sr-Latn-RS" i="1">
                <a:sym typeface="Symbol" panose="05050102010706020507" pitchFamily="18" charset="2"/>
              </a:rPr>
              <a:t> na </a:t>
            </a:r>
            <a:r>
              <a:rPr lang="en-US" altLang="sr-Latn-RS" i="1"/>
              <a:t>30 Hz = 2.86 m 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>
            <a:extLst>
              <a:ext uri="{FF2B5EF4-FFF2-40B4-BE49-F238E27FC236}">
                <a16:creationId xmlns:a16="http://schemas.microsoft.com/office/drawing/2014/main" id="{B3D688DC-BA64-40A0-94C7-F9EF617EC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260351"/>
            <a:ext cx="5759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Prigu</a:t>
            </a:r>
            <a:r>
              <a:rPr lang="sr-Latn-C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enje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</a:t>
            </a:r>
            <a:r>
              <a:rPr lang="sr-Latn-C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onansi</a:t>
            </a:r>
            <a:endParaRPr lang="sr-Latn-C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sr-Latn-C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mehanički ili membranski apsorberi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6FC45FAC-214A-4F01-B14E-9F6B1B99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3860800"/>
            <a:ext cx="9101137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Text Box 7">
            <a:extLst>
              <a:ext uri="{FF2B5EF4-FFF2-40B4-BE49-F238E27FC236}">
                <a16:creationId xmlns:a16="http://schemas.microsoft.com/office/drawing/2014/main" id="{E8730549-4922-450D-91A9-915C5E9A6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916114"/>
            <a:ext cx="74882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Efikasan način apsorpcije zvuka na veoma niskim frekvencijama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>
            <a:extLst>
              <a:ext uri="{FF2B5EF4-FFF2-40B4-BE49-F238E27FC236}">
                <a16:creationId xmlns:a16="http://schemas.microsoft.com/office/drawing/2014/main" id="{EC409B7E-CB83-44C0-BD19-B9BCEA0E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060575"/>
            <a:ext cx="5170488" cy="38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3" name="Text Box 5">
            <a:extLst>
              <a:ext uri="{FF2B5EF4-FFF2-40B4-BE49-F238E27FC236}">
                <a16:creationId xmlns:a16="http://schemas.microsoft.com/office/drawing/2014/main" id="{7664F86C-AF09-4560-A035-574719EA5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260351"/>
            <a:ext cx="5759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Prigu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š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enje re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onansi</a:t>
            </a:r>
            <a:endParaRPr lang="sr-Latn-C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(bass traps)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>
            <a:extLst>
              <a:ext uri="{FF2B5EF4-FFF2-40B4-BE49-F238E27FC236}">
                <a16:creationId xmlns:a16="http://schemas.microsoft.com/office/drawing/2014/main" id="{E891C568-5144-4EE4-8A39-F4BAB2AC8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765176"/>
            <a:ext cx="3169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Ekvilizacija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083" name="Picture 5">
            <a:extLst>
              <a:ext uri="{FF2B5EF4-FFF2-40B4-BE49-F238E27FC236}">
                <a16:creationId xmlns:a16="http://schemas.microsoft.com/office/drawing/2014/main" id="{CFB74376-6F16-494A-80A2-E05669A9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81075"/>
            <a:ext cx="44608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6">
            <a:extLst>
              <a:ext uri="{FF2B5EF4-FFF2-40B4-BE49-F238E27FC236}">
                <a16:creationId xmlns:a16="http://schemas.microsoft.com/office/drawing/2014/main" id="{609E0E2A-9CC8-4FEF-ACDE-366A37B0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067175"/>
            <a:ext cx="4465638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7">
            <a:extLst>
              <a:ext uri="{FF2B5EF4-FFF2-40B4-BE49-F238E27FC236}">
                <a16:creationId xmlns:a16="http://schemas.microsoft.com/office/drawing/2014/main" id="{E4E21EEE-06FE-48F0-B92A-E887DAE07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2924175"/>
            <a:ext cx="37449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dirty="0"/>
              <a:t>Primenom parametarskog ekvalizera smanjuje se veličina izdignutog frekvencijskog opsega i popravlja rezonantne karaktersitika na niskim frekvencijama</a:t>
            </a:r>
            <a:endParaRPr lang="en-US" altLang="sr-Latn-RS" dirty="0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>
            <a:extLst>
              <a:ext uri="{FF2B5EF4-FFF2-40B4-BE49-F238E27FC236}">
                <a16:creationId xmlns:a16="http://schemas.microsoft.com/office/drawing/2014/main" id="{FD26B351-CF06-45E1-9D89-5265AAF22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620713"/>
            <a:ext cx="547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r-Latn-RS" altLang="sr-Latn-RS"/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75B0EFB0-5A24-4748-84CA-078268AD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1700213"/>
            <a:ext cx="73437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sr-Latn-RS" dirty="0" err="1">
                <a:solidFill>
                  <a:srgbClr val="FFFF66"/>
                </a:solidFill>
              </a:rPr>
              <a:t>Percepcija</a:t>
            </a:r>
            <a:r>
              <a:rPr lang="en-US" altLang="sr-Latn-RS" dirty="0">
                <a:solidFill>
                  <a:srgbClr val="FFFF66"/>
                </a:solidFill>
              </a:rPr>
              <a:t> </a:t>
            </a:r>
            <a:r>
              <a:rPr lang="en-US" altLang="sr-Latn-RS" dirty="0" err="1">
                <a:solidFill>
                  <a:srgbClr val="FFFF66"/>
                </a:solidFill>
              </a:rPr>
              <a:t>lokalizacij</a:t>
            </a:r>
            <a:r>
              <a:rPr lang="sr-Latn-CS" altLang="sr-Latn-RS" dirty="0">
                <a:solidFill>
                  <a:srgbClr val="FFFF66"/>
                </a:solidFill>
              </a:rPr>
              <a:t>e VZI u najvećoj meri je povezana sa opsegom frekvencija od </a:t>
            </a:r>
            <a:r>
              <a:rPr lang="en-US" altLang="sr-Latn-RS" dirty="0">
                <a:solidFill>
                  <a:srgbClr val="FFFF66"/>
                </a:solidFill>
              </a:rPr>
              <a:t>1kHz – 8 kHz</a:t>
            </a:r>
            <a:r>
              <a:rPr lang="sr-Latn-CS" altLang="sr-Latn-RS" dirty="0">
                <a:solidFill>
                  <a:srgbClr val="FFFF66"/>
                </a:solidFill>
              </a:rPr>
              <a:t>.</a:t>
            </a:r>
          </a:p>
          <a:p>
            <a:pPr eaLnBrk="1" hangingPunct="1"/>
            <a:endParaRPr lang="sr-Latn-CS" altLang="sr-Latn-RS" dirty="0">
              <a:solidFill>
                <a:srgbClr val="FFFF66"/>
              </a:solidFill>
            </a:endParaRPr>
          </a:p>
          <a:p>
            <a:pPr eaLnBrk="1" hangingPunct="1"/>
            <a:r>
              <a:rPr lang="en-US" altLang="sr-Latn-RS" dirty="0">
                <a:solidFill>
                  <a:srgbClr val="FFFF66"/>
                </a:solidFill>
              </a:rPr>
              <a:t> </a:t>
            </a:r>
            <a:r>
              <a:rPr lang="sr-Latn-CS" altLang="sr-Latn-RS" dirty="0">
                <a:solidFill>
                  <a:srgbClr val="FFFF66"/>
                </a:solidFill>
              </a:rPr>
              <a:t>Ako želimo dobru lok</a:t>
            </a:r>
            <a:r>
              <a:rPr lang="en-US" altLang="sr-Latn-RS" dirty="0" err="1">
                <a:solidFill>
                  <a:srgbClr val="FFFF66"/>
                </a:solidFill>
              </a:rPr>
              <a:t>lizaciju</a:t>
            </a:r>
            <a:r>
              <a:rPr lang="sr-Latn-CS" altLang="sr-Latn-RS" dirty="0">
                <a:solidFill>
                  <a:srgbClr val="FFFF66"/>
                </a:solidFill>
              </a:rPr>
              <a:t> zvučne slike onda u ovom opsegu frekvencija ne smemo imati varijacije frekvencijske karakterisitke koje su posledica difrakcije ili refleksija od površina bliskih zvučnicima.</a:t>
            </a:r>
          </a:p>
          <a:p>
            <a:pPr eaLnBrk="1" hangingPunct="1"/>
            <a:r>
              <a:rPr lang="sr-Latn-CS" altLang="sr-Latn-RS" dirty="0">
                <a:solidFill>
                  <a:schemeClr val="tx1"/>
                </a:solidFill>
              </a:rPr>
              <a:t> </a:t>
            </a:r>
            <a:endParaRPr lang="en-US" altLang="sr-Latn-RS" dirty="0">
              <a:solidFill>
                <a:schemeClr val="tx1"/>
              </a:solidFill>
            </a:endParaRPr>
          </a:p>
          <a:p>
            <a:r>
              <a:rPr lang="sr-Latn-CS" altLang="sr-Latn-RS" dirty="0">
                <a:solidFill>
                  <a:srgbClr val="FFFF66"/>
                </a:solidFill>
              </a:rPr>
              <a:t>Drugim rećima, rane refleksije</a:t>
            </a:r>
            <a:r>
              <a:rPr lang="sr-Latn-RS" altLang="sr-Latn-RS" dirty="0">
                <a:solidFill>
                  <a:srgbClr val="FFFF66"/>
                </a:solidFill>
              </a:rPr>
              <a:t> (</a:t>
            </a:r>
            <a:r>
              <a:rPr lang="sr-Latn-CS" altLang="sr-Latn-RS" dirty="0">
                <a:solidFill>
                  <a:srgbClr val="FFFF66"/>
                </a:solidFill>
              </a:rPr>
              <a:t>u prvih 10-20 ms) </a:t>
            </a:r>
            <a:r>
              <a:rPr lang="en-US" altLang="sr-Latn-RS" dirty="0">
                <a:solidFill>
                  <a:srgbClr val="FFFF66"/>
                </a:solidFill>
              </a:rPr>
              <a:t>u </a:t>
            </a:r>
            <a:r>
              <a:rPr lang="en-US" altLang="sr-Latn-RS" dirty="0" err="1">
                <a:solidFill>
                  <a:srgbClr val="FFFF66"/>
                </a:solidFill>
              </a:rPr>
              <a:t>gornjem</a:t>
            </a:r>
            <a:r>
              <a:rPr lang="en-US" altLang="sr-Latn-RS" dirty="0">
                <a:solidFill>
                  <a:srgbClr val="FFFF66"/>
                </a:solidFill>
              </a:rPr>
              <a:t> </a:t>
            </a:r>
            <a:r>
              <a:rPr lang="en-US" altLang="sr-Latn-RS" dirty="0" err="1">
                <a:solidFill>
                  <a:srgbClr val="FFFF66"/>
                </a:solidFill>
              </a:rPr>
              <a:t>opsegu</a:t>
            </a:r>
            <a:r>
              <a:rPr lang="en-US" altLang="sr-Latn-RS" dirty="0">
                <a:solidFill>
                  <a:srgbClr val="FFFF66"/>
                </a:solidFill>
              </a:rPr>
              <a:t> </a:t>
            </a:r>
            <a:r>
              <a:rPr lang="en-US" altLang="sr-Latn-RS" dirty="0" err="1">
                <a:solidFill>
                  <a:srgbClr val="FFFF66"/>
                </a:solidFill>
              </a:rPr>
              <a:t>frekvencija</a:t>
            </a:r>
            <a:r>
              <a:rPr lang="en-US" altLang="sr-Latn-RS" dirty="0">
                <a:solidFill>
                  <a:srgbClr val="FFFF66"/>
                </a:solidFill>
              </a:rPr>
              <a:t> </a:t>
            </a:r>
            <a:r>
              <a:rPr lang="sr-Latn-CS" altLang="sr-Latn-RS" dirty="0">
                <a:solidFill>
                  <a:srgbClr val="FFFF66"/>
                </a:solidFill>
              </a:rPr>
              <a:t>treba što je moguće više oslabiti.</a:t>
            </a:r>
          </a:p>
        </p:txBody>
      </p:sp>
      <p:sp>
        <p:nvSpPr>
          <p:cNvPr id="48132" name="Text Box 6">
            <a:extLst>
              <a:ext uri="{FF2B5EF4-FFF2-40B4-BE49-F238E27FC236}">
                <a16:creationId xmlns:a16="http://schemas.microsoft.com/office/drawing/2014/main" id="{A3446CB3-3C2D-43B9-A77E-EF3297E6B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6165851"/>
            <a:ext cx="79914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sr-Latn-RS" sz="1600">
                <a:solidFill>
                  <a:srgbClr val="FFFF66"/>
                </a:solidFill>
              </a:rPr>
              <a:t> Earl R. Geddes</a:t>
            </a:r>
            <a:r>
              <a:rPr lang="sr-Latn-RS" altLang="sr-Latn-RS" sz="1600">
                <a:solidFill>
                  <a:srgbClr val="FFFF66"/>
                </a:solidFill>
              </a:rPr>
              <a:t>, </a:t>
            </a:r>
            <a:r>
              <a:rPr lang="en-US" altLang="sr-Latn-RS" sz="1600">
                <a:solidFill>
                  <a:srgbClr val="FFFF66"/>
                </a:solidFill>
              </a:rPr>
              <a:t>GedLee LLC</a:t>
            </a:r>
            <a:r>
              <a:rPr lang="sr-Latn-RS" altLang="sr-Latn-RS" sz="1600">
                <a:solidFill>
                  <a:srgbClr val="FFFF66"/>
                </a:solidFill>
              </a:rPr>
              <a:t>, </a:t>
            </a:r>
            <a:r>
              <a:rPr lang="en-US" altLang="sr-Latn-RS" sz="1600">
                <a:solidFill>
                  <a:srgbClr val="FFFF66"/>
                </a:solidFill>
              </a:rPr>
              <a:t>www.gedlee.com</a:t>
            </a:r>
          </a:p>
          <a:p>
            <a:pPr eaLnBrk="1" hangingPunct="1">
              <a:spcBef>
                <a:spcPct val="50000"/>
              </a:spcBef>
            </a:pPr>
            <a:endParaRPr lang="en-US" altLang="sr-Latn-RS" sz="1600">
              <a:solidFill>
                <a:srgbClr val="FFFF66"/>
              </a:solidFill>
            </a:endParaRPr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A73317C1-1DA4-4036-A58E-AC2BBB22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549275"/>
            <a:ext cx="60662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dirty="0"/>
              <a:t>Loka</a:t>
            </a:r>
            <a:r>
              <a:rPr lang="en-US" altLang="sr-Latn-RS" dirty="0" err="1"/>
              <a:t>liza</a:t>
            </a:r>
            <a:r>
              <a:rPr lang="sr-Latn-CS" altLang="sr-Latn-RS" dirty="0"/>
              <a:t>cija virtuelnih zvučnih izvora (VZI) u stereo slici</a:t>
            </a:r>
            <a:endParaRPr lang="en-US" altLang="sr-Latn-RS" dirty="0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>
            <a:extLst>
              <a:ext uri="{FF2B5EF4-FFF2-40B4-BE49-F238E27FC236}">
                <a16:creationId xmlns:a16="http://schemas.microsoft.com/office/drawing/2014/main" id="{8FBA9B5C-BF43-4EEA-B6EE-2944CED5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781300"/>
            <a:ext cx="2154238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6">
            <a:extLst>
              <a:ext uri="{FF2B5EF4-FFF2-40B4-BE49-F238E27FC236}">
                <a16:creationId xmlns:a16="http://schemas.microsoft.com/office/drawing/2014/main" id="{6A7F849D-4BF2-423C-B14F-FA76DC926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753165"/>
            <a:ext cx="338455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7">
            <a:extLst>
              <a:ext uri="{FF2B5EF4-FFF2-40B4-BE49-F238E27FC236}">
                <a16:creationId xmlns:a16="http://schemas.microsoft.com/office/drawing/2014/main" id="{48664AF9-B756-4785-B8F0-4C9E0CD6C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781300"/>
            <a:ext cx="3024187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Text Box 8">
            <a:extLst>
              <a:ext uri="{FF2B5EF4-FFF2-40B4-BE49-F238E27FC236}">
                <a16:creationId xmlns:a16="http://schemas.microsoft.com/office/drawing/2014/main" id="{9AF23C96-5586-4F2B-BB07-5C13808CB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805489"/>
            <a:ext cx="1800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Rane refleksije</a:t>
            </a:r>
            <a:endParaRPr lang="en-US" altLang="sr-Latn-RS"/>
          </a:p>
        </p:txBody>
      </p:sp>
      <p:sp>
        <p:nvSpPr>
          <p:cNvPr id="49158" name="Text Box 9">
            <a:extLst>
              <a:ext uri="{FF2B5EF4-FFF2-40B4-BE49-F238E27FC236}">
                <a16:creationId xmlns:a16="http://schemas.microsoft.com/office/drawing/2014/main" id="{359CBA4D-7D3C-4BA3-BA4E-B5C90D55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5805489"/>
            <a:ext cx="2736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Subjektivni uticaj</a:t>
            </a:r>
          </a:p>
          <a:p>
            <a:pPr eaLnBrk="1" hangingPunct="1"/>
            <a:r>
              <a:rPr lang="sr-Latn-CS" altLang="sr-Latn-RS"/>
              <a:t>bočnih refleksija</a:t>
            </a:r>
            <a:endParaRPr lang="en-US" altLang="sr-Latn-RS"/>
          </a:p>
        </p:txBody>
      </p:sp>
      <p:sp>
        <p:nvSpPr>
          <p:cNvPr id="49159" name="Text Box 10">
            <a:extLst>
              <a:ext uri="{FF2B5EF4-FFF2-40B4-BE49-F238E27FC236}">
                <a16:creationId xmlns:a16="http://schemas.microsoft.com/office/drawing/2014/main" id="{5AF2FAFC-3722-48D1-B745-968A7F421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157789"/>
            <a:ext cx="2951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Obrada prostorije da bi se umanjio uticaj ranih refleksija</a:t>
            </a:r>
            <a:endParaRPr lang="en-US" altLang="sr-Latn-RS"/>
          </a:p>
        </p:txBody>
      </p:sp>
      <p:sp>
        <p:nvSpPr>
          <p:cNvPr id="99339" name="Text Box 11">
            <a:extLst>
              <a:ext uri="{FF2B5EF4-FFF2-40B4-BE49-F238E27FC236}">
                <a16:creationId xmlns:a16="http://schemas.microsoft.com/office/drawing/2014/main" id="{22027A17-732F-4487-AD54-F46CBFD4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908050"/>
            <a:ext cx="6408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Smanjenje uticaja ranih refleksija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7F70B838-3B1F-484F-9D37-183A8D867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60350"/>
            <a:ext cx="7993062" cy="63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/>
              <a:t>Akusti</a:t>
            </a:r>
            <a:r>
              <a:rPr lang="sr-Latn-RS" altLang="sr-Latn-RS">
                <a:latin typeface="Arial" panose="020B0604020202020204" pitchFamily="34" charset="0"/>
              </a:rPr>
              <a:t>čki gledano Šrederova frekvencija ili “frekvencija velike prostorije” (Large room frequency) je granica na osnovu koje se može definisati šta je mala a šta velika prostorija. Očigledno, to zavisi od namene prostorije odnosno od frekvencijskog opsega signala koji </a:t>
            </a:r>
            <a:r>
              <a:rPr lang="en-US" altLang="sr-Latn-RS">
                <a:latin typeface="Arial" panose="020B0604020202020204" pitchFamily="34" charset="0"/>
              </a:rPr>
              <a:t> </a:t>
            </a:r>
            <a:r>
              <a:rPr lang="sr-Latn-RS" altLang="sr-Latn-RS">
                <a:latin typeface="Arial" panose="020B0604020202020204" pitchFamily="34" charset="0"/>
              </a:rPr>
              <a:t>će biti reprodukovan u toj prostoriji. U akustički velikoj prostoriji kritična ili Šrederova frekvencija mora biti ispod najniže frekvencije zvuka koji će biti generisan u toj prostoriji. U akustički maloj prostoriji kritična ili Šrederova frekvencija prostorije je u granicama frekvenijskog opsega zvuka koji će biti proizveden u njoj. Akustički velike prostoirije su koncertne sale, katedrale i veliki studiji za snimanje. Većina od nas sluša i proizvodi muziku u malim prostorijama kao što su spavaće sobe, kupatila, dnevne sobe i postoji jak trend zbog pojave jeftine opreme i zbog uštede kod obezbeđenja potrebnog prostora da se i produkcija muzike izvodi u malim prostorijama</a:t>
            </a:r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>
            <a:extLst>
              <a:ext uri="{FF2B5EF4-FFF2-40B4-BE49-F238E27FC236}">
                <a16:creationId xmlns:a16="http://schemas.microsoft.com/office/drawing/2014/main" id="{07DC265E-611A-4A84-9674-3B642BD6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333376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R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Dugovremene srednje vrednosti govora i muzike (A: Everest, Master Handbook of acoustics)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B69DB479-17E4-46A1-A4A1-24130AB9B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1196975"/>
            <a:ext cx="7345362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>
                <a:latin typeface="Arial" panose="020B0604020202020204" pitchFamily="34" charset="0"/>
              </a:rPr>
              <a:t>Govor: dinamički opseg 43 dB, frekvencijski opseg 170 Hz – 4000 Hz</a:t>
            </a:r>
          </a:p>
          <a:p>
            <a:pPr eaLnBrk="1" hangingPunct="1">
              <a:spcBef>
                <a:spcPct val="50000"/>
              </a:spcBef>
            </a:pPr>
            <a:r>
              <a:rPr lang="sr-Latn-RS" altLang="sr-Latn-RS">
                <a:latin typeface="Arial" panose="020B0604020202020204" pitchFamily="34" charset="0"/>
              </a:rPr>
              <a:t>Muzika: dinamički opseg 75 dB, frekvencijski opseg 50 Hz – 8500 Hz</a:t>
            </a:r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>
            <a:extLst>
              <a:ext uri="{FF2B5EF4-FFF2-40B4-BE49-F238E27FC236}">
                <a16:creationId xmlns:a16="http://schemas.microsoft.com/office/drawing/2014/main" id="{38C4DDDC-3AE5-4030-988F-C87888447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1052513"/>
            <a:ext cx="6480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Male prostorije u praksi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B40E82C1-0DCA-4429-BDE5-9A0D426B1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565400"/>
            <a:ext cx="75612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dirty="0">
                <a:solidFill>
                  <a:srgbClr val="FF3300"/>
                </a:solidFill>
              </a:rPr>
              <a:t>Studiji </a:t>
            </a:r>
            <a:r>
              <a:rPr lang="sr-Latn-CS" altLang="sr-Latn-RS" dirty="0"/>
              <a:t>-</a:t>
            </a:r>
            <a:r>
              <a:rPr lang="sr-Latn-CS" altLang="sr-Latn-RS" dirty="0">
                <a:solidFill>
                  <a:srgbClr val="FF3300"/>
                </a:solidFill>
              </a:rPr>
              <a:t> </a:t>
            </a:r>
            <a:r>
              <a:rPr lang="sr-Latn-CS" altLang="sr-Latn-RS" dirty="0"/>
              <a:t>studiji za govor i muziku i režije</a:t>
            </a:r>
          </a:p>
          <a:p>
            <a:pPr eaLnBrk="1" hangingPunct="1">
              <a:spcBef>
                <a:spcPct val="50000"/>
              </a:spcBef>
            </a:pPr>
            <a:endParaRPr lang="sr-Latn-CS" altLang="sr-Latn-RS" dirty="0"/>
          </a:p>
          <a:p>
            <a:pPr eaLnBrk="1" hangingPunct="1">
              <a:spcBef>
                <a:spcPct val="50000"/>
              </a:spcBef>
            </a:pPr>
            <a:r>
              <a:rPr lang="sr-Latn-CS" altLang="sr-Latn-RS" dirty="0">
                <a:solidFill>
                  <a:srgbClr val="FF3300"/>
                </a:solidFill>
              </a:rPr>
              <a:t>Male prostorije za kritičko slušanje</a:t>
            </a:r>
            <a:r>
              <a:rPr lang="sr-Latn-CS" altLang="sr-Latn-RS" dirty="0"/>
              <a:t> – kućni bioskopi i sobe za slušanje</a:t>
            </a:r>
          </a:p>
          <a:p>
            <a:pPr eaLnBrk="1" hangingPunct="1">
              <a:spcBef>
                <a:spcPct val="50000"/>
              </a:spcBef>
            </a:pPr>
            <a:endParaRPr lang="sr-Latn-CS" altLang="sr-Latn-RS" dirty="0"/>
          </a:p>
          <a:p>
            <a:pPr eaLnBrk="1" hangingPunct="1">
              <a:spcBef>
                <a:spcPct val="50000"/>
              </a:spcBef>
            </a:pPr>
            <a:r>
              <a:rPr lang="sr-Latn-CS" altLang="sr-Latn-RS" dirty="0">
                <a:solidFill>
                  <a:srgbClr val="FF3300"/>
                </a:solidFill>
              </a:rPr>
              <a:t>Male prostorije za govor</a:t>
            </a:r>
            <a:r>
              <a:rPr lang="sr-Latn-CS" altLang="sr-Latn-RS" dirty="0"/>
              <a:t> – učionice i sobe za sastanke</a:t>
            </a:r>
            <a:endParaRPr lang="en-US" altLang="sr-Latn-RS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3B420DDB-F6B6-4809-A1B5-6200DA8F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196975"/>
            <a:ext cx="4332287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7" name="Text Box 5">
            <a:extLst>
              <a:ext uri="{FF2B5EF4-FFF2-40B4-BE49-F238E27FC236}">
                <a16:creationId xmlns:a16="http://schemas.microsoft.com/office/drawing/2014/main" id="{34A01CE4-15C9-4AA2-8425-8FD10E8C9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04813"/>
            <a:ext cx="6119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Akustičke metode u analizi malih prostorija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Text Box 7">
            <a:extLst>
              <a:ext uri="{FF2B5EF4-FFF2-40B4-BE49-F238E27FC236}">
                <a16:creationId xmlns:a16="http://schemas.microsoft.com/office/drawing/2014/main" id="{D5767A3B-E56A-4215-AB57-373C82CA0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196975"/>
            <a:ext cx="396081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sr-Latn-RS" dirty="0"/>
              <a:t>Ako su karakteristike jednog studija:</a:t>
            </a:r>
          </a:p>
          <a:p>
            <a:pPr eaLnBrk="1" hangingPunct="1"/>
            <a:endParaRPr lang="sr-Latn-CS" altLang="sr-Latn-RS" dirty="0"/>
          </a:p>
          <a:p>
            <a:pPr eaLnBrk="1" hangingPunct="1"/>
            <a:r>
              <a:rPr lang="en-US" altLang="sr-Latn-RS" dirty="0"/>
              <a:t>T = 0.3 s,  V = 70 m³</a:t>
            </a:r>
            <a:r>
              <a:rPr lang="sr-Latn-CS" altLang="sr-Latn-RS" dirty="0"/>
              <a:t>, onda je njegova kritična frekvencija:</a:t>
            </a:r>
            <a:r>
              <a:rPr lang="en-US" altLang="sr-Latn-RS" dirty="0"/>
              <a:t> </a:t>
            </a:r>
            <a:endParaRPr lang="sr-Latn-CS" altLang="sr-Latn-RS" dirty="0"/>
          </a:p>
          <a:p>
            <a:pPr eaLnBrk="1" hangingPunct="1"/>
            <a:endParaRPr lang="sr-Latn-CS" altLang="sr-Latn-RS" dirty="0"/>
          </a:p>
          <a:p>
            <a:pPr eaLnBrk="1" hangingPunct="1"/>
            <a:r>
              <a:rPr lang="en-US" altLang="sr-Latn-RS" i="1" dirty="0"/>
              <a:t>f</a:t>
            </a:r>
            <a:r>
              <a:rPr lang="en-US" altLang="sr-Latn-RS" baseline="-25000" dirty="0"/>
              <a:t>c</a:t>
            </a:r>
            <a:r>
              <a:rPr lang="en-US" altLang="sr-Latn-RS" dirty="0"/>
              <a:t> = 2000 √T/V = 130 Hz</a:t>
            </a:r>
            <a:endParaRPr lang="sr-Latn-CS" altLang="sr-Latn-RS" dirty="0"/>
          </a:p>
          <a:p>
            <a:pPr eaLnBrk="1" hangingPunct="1"/>
            <a:r>
              <a:rPr lang="en-US" altLang="sr-Latn-RS" dirty="0"/>
              <a:t> </a:t>
            </a:r>
          </a:p>
        </p:txBody>
      </p:sp>
      <p:sp>
        <p:nvSpPr>
          <p:cNvPr id="9221" name="Text Box 8">
            <a:extLst>
              <a:ext uri="{FF2B5EF4-FFF2-40B4-BE49-F238E27FC236}">
                <a16:creationId xmlns:a16="http://schemas.microsoft.com/office/drawing/2014/main" id="{0EF9454C-53FB-44BC-8AA3-234F569B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5305425"/>
            <a:ext cx="82089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sr-Latn-RS"/>
              <a:t>Ispod </a:t>
            </a:r>
            <a:r>
              <a:rPr lang="sr-Latn-CS" altLang="sr-Latn-RS" i="1"/>
              <a:t>f</a:t>
            </a:r>
            <a:r>
              <a:rPr lang="sr-Latn-CS" altLang="sr-Latn-RS" baseline="-25000"/>
              <a:t>c</a:t>
            </a:r>
            <a:r>
              <a:rPr lang="sr-Latn-CS" altLang="sr-Latn-RS"/>
              <a:t> primenjujemo: talasnu teoriju i metod konačnih elemenata</a:t>
            </a:r>
          </a:p>
          <a:p>
            <a:pPr eaLnBrk="1" hangingPunct="1"/>
            <a:r>
              <a:rPr lang="sr-Latn-CS" altLang="sr-Latn-RS"/>
              <a:t>Iznad </a:t>
            </a:r>
            <a:r>
              <a:rPr lang="sr-Latn-CS" altLang="sr-Latn-RS" i="1"/>
              <a:t>f</a:t>
            </a:r>
            <a:r>
              <a:rPr lang="sr-Latn-CS" altLang="sr-Latn-RS" baseline="-25000"/>
              <a:t>c</a:t>
            </a:r>
            <a:r>
              <a:rPr lang="sr-Latn-CS" altLang="sr-Latn-RS"/>
              <a:t> primenjujemo: statističku teoriju i geometrijsku akus</a:t>
            </a:r>
            <a:r>
              <a:rPr lang="en-US" altLang="sr-Latn-RS"/>
              <a:t>t</a:t>
            </a:r>
            <a:r>
              <a:rPr lang="sr-Latn-CS" altLang="sr-Latn-RS"/>
              <a:t>iku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C94BBA01-6921-4FC0-B289-AD6FA7CAB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476250"/>
            <a:ext cx="5903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Rezonanse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9B23BDE-3D7A-48C6-B460-736D2B846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301A0DC3-1801-4B60-970F-540A39F1D5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5414" y="1700213"/>
          <a:ext cx="4537075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2005729" imgH="583947" progId="Equation.3">
                  <p:embed/>
                </p:oleObj>
              </mc:Choice>
              <mc:Fallback>
                <p:oleObj name="Equation" r:id="rId4" imgW="2005729" imgH="583947" progId="Equation.3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301A0DC3-1801-4B60-970F-540A39F1D5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4" y="1700213"/>
                        <a:ext cx="4537075" cy="13128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>
            <a:extLst>
              <a:ext uri="{FF2B5EF4-FFF2-40B4-BE49-F238E27FC236}">
                <a16:creationId xmlns:a16="http://schemas.microsoft.com/office/drawing/2014/main" id="{C318C04B-6D7B-4510-BD8E-5986D7C03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3429000"/>
            <a:ext cx="41763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sl-SI" altLang="sr-Latn-RS" sz="2000" dirty="0"/>
              <a:t>gde su: </a:t>
            </a:r>
            <a:r>
              <a:rPr lang="sl-SI" altLang="sr-Latn-RS" sz="2000" i="1" dirty="0"/>
              <a:t>lx, ly, lz</a:t>
            </a:r>
            <a:r>
              <a:rPr lang="sl-SI" altLang="sr-Latn-RS" sz="2000" dirty="0"/>
              <a:t> – dimenzije 	prostorije,</a:t>
            </a:r>
          </a:p>
          <a:p>
            <a:pPr algn="l" eaLnBrk="1" hangingPunct="1"/>
            <a:r>
              <a:rPr lang="sl-SI" altLang="sr-Latn-RS" sz="2000" dirty="0"/>
              <a:t>	</a:t>
            </a:r>
            <a:r>
              <a:rPr lang="sl-SI" altLang="sr-Latn-RS" sz="2000" i="1" dirty="0"/>
              <a:t>N</a:t>
            </a:r>
            <a:r>
              <a:rPr lang="sl-SI" altLang="sr-Latn-RS" sz="2000" dirty="0"/>
              <a:t> – trio prirodnih brojeva 	(</a:t>
            </a:r>
            <a:r>
              <a:rPr lang="sl-SI" altLang="sr-Latn-RS" sz="2000" i="1" dirty="0"/>
              <a:t>n</a:t>
            </a:r>
            <a:r>
              <a:rPr lang="sl-SI" altLang="sr-Latn-RS" sz="2000" i="1" baseline="-25000" dirty="0"/>
              <a:t>x</a:t>
            </a:r>
            <a:r>
              <a:rPr lang="sl-SI" altLang="sr-Latn-RS" sz="2000" i="1" dirty="0"/>
              <a:t>, n</a:t>
            </a:r>
            <a:r>
              <a:rPr lang="sl-SI" altLang="sr-Latn-RS" sz="2000" i="1" baseline="-25000" dirty="0"/>
              <a:t>y</a:t>
            </a:r>
            <a:r>
              <a:rPr lang="sl-SI" altLang="sr-Latn-RS" sz="2000" i="1" dirty="0"/>
              <a:t>, n</a:t>
            </a:r>
            <a:r>
              <a:rPr lang="sl-SI" altLang="sr-Latn-RS" sz="2000" i="1" baseline="-25000" dirty="0"/>
              <a:t>z</a:t>
            </a:r>
            <a:r>
              <a:rPr lang="sl-SI" altLang="sr-Latn-RS" sz="2000" dirty="0"/>
              <a:t>) – uređena trojka</a:t>
            </a:r>
          </a:p>
          <a:p>
            <a:pPr algn="l" eaLnBrk="1" hangingPunct="1"/>
            <a:r>
              <a:rPr lang="sl-SI" altLang="sr-Latn-RS" sz="2000" dirty="0"/>
              <a:t>	</a:t>
            </a:r>
            <a:r>
              <a:rPr lang="sl-SI" altLang="sr-Latn-RS" sz="2000" i="1" dirty="0"/>
              <a:t>c</a:t>
            </a:r>
            <a:r>
              <a:rPr lang="sl-SI" altLang="sr-Latn-RS" sz="2000" dirty="0"/>
              <a:t> –brzina zvuka</a:t>
            </a:r>
            <a:endParaRPr lang="en-US" altLang="sr-Latn-RS" sz="2000" dirty="0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3C5A4EFF-ABD1-44A3-97FF-8FE542887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29743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graphicFrame>
        <p:nvGraphicFramePr>
          <p:cNvPr id="15367" name="Object 7">
            <a:extLst>
              <a:ext uri="{FF2B5EF4-FFF2-40B4-BE49-F238E27FC236}">
                <a16:creationId xmlns:a16="http://schemas.microsoft.com/office/drawing/2014/main" id="{779D76B7-0774-4B09-812C-0B701A5AE7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35864" y="5229226"/>
          <a:ext cx="22320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6" imgW="1066337" imgH="444307" progId="Equation.3">
                  <p:embed/>
                </p:oleObj>
              </mc:Choice>
              <mc:Fallback>
                <p:oleObj name="Equation" r:id="rId6" imgW="1066337" imgH="444307" progId="Equation.3">
                  <p:embed/>
                  <p:pic>
                    <p:nvPicPr>
                      <p:cNvPr id="15367" name="Object 7">
                        <a:extLst>
                          <a:ext uri="{FF2B5EF4-FFF2-40B4-BE49-F238E27FC236}">
                            <a16:creationId xmlns:a16="http://schemas.microsoft.com/office/drawing/2014/main" id="{779D76B7-0774-4B09-812C-0B701A5AE7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4" y="5229226"/>
                        <a:ext cx="2232025" cy="936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8">
            <a:extLst>
              <a:ext uri="{FF2B5EF4-FFF2-40B4-BE49-F238E27FC236}">
                <a16:creationId xmlns:a16="http://schemas.microsoft.com/office/drawing/2014/main" id="{1F0C7E7E-58E3-4AEE-A925-D485683DB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5516564"/>
            <a:ext cx="4033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r-Latn-RS" sz="2000"/>
              <a:t>Gustina frekvencija rezonanse</a:t>
            </a:r>
            <a:r>
              <a:rPr lang="en-US" altLang="sr-Latn-RS" sz="2000"/>
              <a:t> (</a:t>
            </a:r>
            <a:r>
              <a:rPr lang="sr-Latn-CS" altLang="sr-Latn-RS" sz="2000"/>
              <a:t>broj rezonansi u opsegu od 1 Hz)</a:t>
            </a:r>
            <a:endParaRPr lang="en-US" altLang="sr-Latn-RS" sz="200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91396A0-AF94-4DB7-9C5C-19D9221F5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29219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pic>
        <p:nvPicPr>
          <p:cNvPr id="17411" name="Picture 3" descr="Refleksija od dva zida">
            <a:extLst>
              <a:ext uri="{FF2B5EF4-FFF2-40B4-BE49-F238E27FC236}">
                <a16:creationId xmlns:a16="http://schemas.microsoft.com/office/drawing/2014/main" id="{3C484006-7CCF-42C8-B331-1B5579E1A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341439"/>
            <a:ext cx="345598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Slika 17">
            <a:extLst>
              <a:ext uri="{FF2B5EF4-FFF2-40B4-BE49-F238E27FC236}">
                <a16:creationId xmlns:a16="http://schemas.microsoft.com/office/drawing/2014/main" id="{537C23E8-0774-4A8C-909F-A2836A5A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341438"/>
            <a:ext cx="36004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>
            <a:extLst>
              <a:ext uri="{FF2B5EF4-FFF2-40B4-BE49-F238E27FC236}">
                <a16:creationId xmlns:a16="http://schemas.microsoft.com/office/drawing/2014/main" id="{843D946B-DF7C-487C-B610-4C433D835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333375"/>
            <a:ext cx="6911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Stoje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ći talasi - aksijalni, tangencijalni, prostorni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6BEC6ED4-B29E-47F8-B54A-29B25EA1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836613"/>
            <a:ext cx="2665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aksijalni - ivični</a:t>
            </a:r>
            <a:endParaRPr lang="en-US" altLang="sr-Latn-RS"/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8B69D931-BF12-48BA-9177-339AC3E8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836613"/>
            <a:ext cx="3887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tangencijalni - površinski</a:t>
            </a:r>
            <a:endParaRPr lang="en-US" altLang="sr-Latn-RS"/>
          </a:p>
        </p:txBody>
      </p:sp>
      <p:graphicFrame>
        <p:nvGraphicFramePr>
          <p:cNvPr id="17416" name="Object 9">
            <a:extLst>
              <a:ext uri="{FF2B5EF4-FFF2-40B4-BE49-F238E27FC236}">
                <a16:creationId xmlns:a16="http://schemas.microsoft.com/office/drawing/2014/main" id="{1AB3812E-B6B0-4E77-9D30-D01F07D2C9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0238" y="1341439"/>
          <a:ext cx="14398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787400" imgH="431800" progId="Equation.3">
                  <p:embed/>
                </p:oleObj>
              </mc:Choice>
              <mc:Fallback>
                <p:oleObj name="Equation" r:id="rId6" imgW="787400" imgH="431800" progId="Equation.3">
                  <p:embed/>
                  <p:pic>
                    <p:nvPicPr>
                      <p:cNvPr id="17416" name="Object 9">
                        <a:extLst>
                          <a:ext uri="{FF2B5EF4-FFF2-40B4-BE49-F238E27FC236}">
                            <a16:creationId xmlns:a16="http://schemas.microsoft.com/office/drawing/2014/main" id="{1AB3812E-B6B0-4E77-9D30-D01F07D2C9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341439"/>
                        <a:ext cx="1439862" cy="8524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10">
            <a:extLst>
              <a:ext uri="{FF2B5EF4-FFF2-40B4-BE49-F238E27FC236}">
                <a16:creationId xmlns:a16="http://schemas.microsoft.com/office/drawing/2014/main" id="{626B9A20-6C29-420F-9925-279675754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500438"/>
            <a:ext cx="1727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r-Latn-RS"/>
              <a:t> </a:t>
            </a:r>
            <a:r>
              <a:rPr lang="sl-SI" altLang="sr-Latn-RS" i="1">
                <a:solidFill>
                  <a:schemeClr val="tx1"/>
                </a:solidFill>
              </a:rPr>
              <a:t>l</a:t>
            </a:r>
            <a:r>
              <a:rPr lang="sl-SI" altLang="sr-Latn-RS" i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sl-SI" altLang="sr-Latn-R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sl-SI" altLang="sr-Latn-RS">
                <a:solidFill>
                  <a:schemeClr val="tx1"/>
                </a:solidFill>
              </a:rPr>
              <a:t>&gt;  </a:t>
            </a:r>
            <a:r>
              <a:rPr lang="sl-SI" altLang="sr-Latn-RS" i="1">
                <a:solidFill>
                  <a:schemeClr val="tx1"/>
                </a:solidFill>
              </a:rPr>
              <a:t>l</a:t>
            </a:r>
            <a:r>
              <a:rPr lang="sl-SI" altLang="sr-Latn-RS" i="1" baseline="-25000">
                <a:solidFill>
                  <a:schemeClr val="tx1"/>
                </a:solidFill>
              </a:rPr>
              <a:t>y</a:t>
            </a:r>
            <a:r>
              <a:rPr lang="sl-SI" altLang="sr-Latn-RS">
                <a:solidFill>
                  <a:schemeClr val="tx1"/>
                </a:solidFill>
              </a:rPr>
              <a:t> &gt; </a:t>
            </a:r>
            <a:r>
              <a:rPr lang="sl-SI" altLang="sr-Latn-RS" i="1">
                <a:solidFill>
                  <a:schemeClr val="tx1"/>
                </a:solidFill>
              </a:rPr>
              <a:t>l</a:t>
            </a:r>
            <a:r>
              <a:rPr lang="sl-SI" altLang="sr-Latn-RS" i="1" baseline="-25000">
                <a:solidFill>
                  <a:schemeClr val="tx1"/>
                </a:solidFill>
              </a:rPr>
              <a:t>z</a:t>
            </a:r>
            <a:r>
              <a:rPr lang="sl-SI" altLang="sr-Latn-RS" baseline="-25000"/>
              <a:t> </a:t>
            </a:r>
            <a:endParaRPr lang="en-US" altLang="sr-Latn-RS" baseline="-25000"/>
          </a:p>
        </p:txBody>
      </p:sp>
      <p:pic>
        <p:nvPicPr>
          <p:cNvPr id="17418" name="Picture 11">
            <a:extLst>
              <a:ext uri="{FF2B5EF4-FFF2-40B4-BE49-F238E27FC236}">
                <a16:creationId xmlns:a16="http://schemas.microsoft.com/office/drawing/2014/main" id="{BE9720B8-F5CA-49D9-B5AC-120B092B0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349751"/>
            <a:ext cx="3455987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9" name="Text Box 12">
            <a:extLst>
              <a:ext uri="{FF2B5EF4-FFF2-40B4-BE49-F238E27FC236}">
                <a16:creationId xmlns:a16="http://schemas.microsoft.com/office/drawing/2014/main" id="{07F291A6-065F-4134-8C2C-F92D97C36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5300663"/>
            <a:ext cx="280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prostorni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1509</Words>
  <Application>Microsoft Office PowerPoint</Application>
  <PresentationFormat>Widescreen</PresentationFormat>
  <Paragraphs>126</Paragraphs>
  <Slides>35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Gothic</vt:lpstr>
      <vt:lpstr>Tahoma</vt:lpstr>
      <vt:lpstr>Times New Roman</vt:lpstr>
      <vt:lpstr>Wingdings 3</vt:lpstr>
      <vt:lpstr>Ion</vt:lpstr>
      <vt:lpstr>Microsoft Equation 3.0</vt:lpstr>
      <vt:lpstr>Akustički dizajn prostorija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Akustički dizajn prostorija  </dc:title>
  <dc:creator>Doc</dc:creator>
  <cp:lastModifiedBy>Doc</cp:lastModifiedBy>
  <cp:revision>2</cp:revision>
  <dcterms:created xsi:type="dcterms:W3CDTF">2020-04-13T17:40:32Z</dcterms:created>
  <dcterms:modified xsi:type="dcterms:W3CDTF">2020-04-13T17:52:28Z</dcterms:modified>
</cp:coreProperties>
</file>