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3"/>
  </p:notesMasterIdLst>
  <p:sldIdLst>
    <p:sldId id="256" r:id="rId2"/>
    <p:sldId id="294" r:id="rId3"/>
    <p:sldId id="299" r:id="rId4"/>
    <p:sldId id="311" r:id="rId5"/>
    <p:sldId id="360" r:id="rId6"/>
    <p:sldId id="353" r:id="rId7"/>
    <p:sldId id="354" r:id="rId8"/>
    <p:sldId id="355" r:id="rId9"/>
    <p:sldId id="358" r:id="rId10"/>
    <p:sldId id="361" r:id="rId11"/>
    <p:sldId id="362" r:id="rId12"/>
    <p:sldId id="366" r:id="rId13"/>
    <p:sldId id="370" r:id="rId14"/>
    <p:sldId id="371" r:id="rId15"/>
    <p:sldId id="378" r:id="rId16"/>
    <p:sldId id="372" r:id="rId17"/>
    <p:sldId id="377" r:id="rId18"/>
    <p:sldId id="373" r:id="rId19"/>
    <p:sldId id="374" r:id="rId20"/>
    <p:sldId id="375" r:id="rId21"/>
    <p:sldId id="3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0" autoAdjust="0"/>
    <p:restoredTop sz="94595" autoAdjust="0"/>
  </p:normalViewPr>
  <p:slideViewPr>
    <p:cSldViewPr>
      <p:cViewPr varScale="1">
        <p:scale>
          <a:sx n="68" d="100"/>
          <a:sy n="68" d="100"/>
        </p:scale>
        <p:origin x="17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4FC0EA5-CEF7-4A85-855F-A070FF640C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EE87A51-065D-417A-A78D-83C81459D0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C2775BF-5231-4BA2-9F9A-CF34B6091BA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F8308FDC-707F-40F4-8C9C-3294F23663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noProof="0"/>
              <a:t>Click to edit Master text styles</a:t>
            </a:r>
          </a:p>
          <a:p>
            <a:pPr lvl="1"/>
            <a:r>
              <a:rPr lang="en-US" altLang="sr-Latn-RS" noProof="0"/>
              <a:t>Second level</a:t>
            </a:r>
          </a:p>
          <a:p>
            <a:pPr lvl="2"/>
            <a:r>
              <a:rPr lang="en-US" altLang="sr-Latn-RS" noProof="0"/>
              <a:t>Third level</a:t>
            </a:r>
          </a:p>
          <a:p>
            <a:pPr lvl="3"/>
            <a:r>
              <a:rPr lang="en-US" altLang="sr-Latn-RS" noProof="0"/>
              <a:t>Fourth level</a:t>
            </a:r>
          </a:p>
          <a:p>
            <a:pPr lvl="4"/>
            <a:r>
              <a:rPr lang="en-US" altLang="sr-Latn-R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0F5A602A-CE9A-41ED-ADE7-C1127B2D3A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D950A25E-8B7F-4424-8B6F-5E88997BF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D15C235-8F27-48CE-8DED-3F9586D9BA2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EEBC618-89C7-447C-A289-B10FA2195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C5D5AF99-AF90-4228-A19B-A541F23B358D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C6FA1FE-CC21-4807-991D-01C42694F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C6122D3-E084-48C3-9F6F-D20E10A7F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1FFEB69-EC24-48D9-A0C3-5640E2DF1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38EDF6F7-6702-4446-91CF-E80A027F9314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BBC461F-0E6C-48BF-A1C8-77C07A8AE6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6BDAEA3-DFD7-41B5-944A-C9153F86A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62E2D97-4C34-4E40-A793-33CBC84CC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7C7B9950-93EF-4796-B55B-708E76A29E5C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B414043-830D-4201-97A7-41BDA105D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DAC55C0-F19C-4789-8F06-03F202D08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3704976-D9ED-453C-BD9D-6649DE7D3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3F841B16-CECD-4CB3-A217-6770819F8EBF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00423D5-EA5A-4A89-9CAD-2EB22F60F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A8B118C-9F0D-4F04-A843-C4ECD0CA4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5C9BC6A-F692-401A-9533-B0C94D65C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7D2CBE91-B8A9-4BDF-B060-391E2D0CA41E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DEC2016-1F1F-488B-A8E7-68FBAF897E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8325853-D779-4FA6-9C00-6DD4086F9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34C1D07-B61E-4D87-8565-9DDFC5AA0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594DA033-04BF-4823-9856-923659397475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5C2D55C-141B-4F3E-943C-070E0A702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2325F07-A2E6-4715-83A4-0322E939D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D37CE67-7D6E-498B-8B86-53F7CB16E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36CAADC1-337E-42D3-B1BD-01097C03041C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8262B90-2BE4-4C18-8EAE-FEEC7CDD9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2EA3856-B7F2-4A3B-93D6-1D2F76436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EBC1449-5AB8-4D48-9420-491B064E4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49C54F02-D3FC-4E86-8A80-47EACF5ADDAB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016E8E9-546F-45F0-AAC2-577B7B1FF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AAF1D2-9E23-4F33-97B8-42C99B365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D1B32FE-4C49-4581-9590-591B06424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EE318FDF-0531-4A1D-8796-7BAAF680DB3E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4E8C24E-DDB1-4C0C-948D-00A892FB2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ACC1410-CF32-4E7C-8D1A-6BAB94B1E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D821065-B96A-4BF7-A2EC-A4D25D110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543CA85B-5EEC-4B3B-A104-C1679E3B6479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6173ED8-0114-445E-9744-17214B711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B640CC-FA25-4E9A-B3E4-524202AD6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CEEB899-4C3D-4C08-A875-CAD321DD9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5F46E201-5EA8-4728-8646-981D7EFC7E22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FBF5067-E456-4671-B4B0-46931A914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CD26ACE-EAF1-409C-B31B-CF6FDA13A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8D062D4-4097-4550-A0D3-3611D8D62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A11C1966-E5A7-45C0-89B0-CCA0ACA9BDB3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A7C978A-220C-483B-B86D-B1A6B568A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54A1C97-69CA-4FA8-8893-BAAC02415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18EA3DB-3BBD-4F27-B504-880CC3C6E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F95AA680-AEC9-4B4A-8693-85DAC7344A00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2304DD6-3CE3-4391-A653-D578A520BC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BD33473-FF4E-40BF-B741-AC0386C08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6DA33149-3803-4EB9-9C19-1D134C094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71662C40-A14E-4ECD-9596-000B16C6933A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8660F50-F522-4B79-9908-F606875A5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5E14967-DFA3-45A1-84B4-E34CE0439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BF0B037-2B4F-452A-988A-C72FD75EB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C18E269A-4429-406F-9B68-AAA19040569C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44896BC-D9F8-4583-9BFB-6D113CDF9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06BFE6E-EF0C-4CDA-85BF-E4AD07EC9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864E71D-C8A7-4C2C-B2AC-EDE4D7106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3CC312F7-AC0F-4D05-BA26-02C865683DB4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3E81840-691A-4747-A1A0-32D2B20FF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41499F9-D7B2-46D0-AC22-156613F52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AE981DD-1098-4A09-A184-2D4A2C87E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AE09F898-FA07-44AB-AA0B-10ABA458D45E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5C2DFF3-31ED-4EE1-94F3-3FA7C42359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6AC487F-B243-4FEB-A768-763B61143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EAC78DE-FFC3-4E26-8338-4C65B1D0E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80B46361-61DD-425A-BDDF-B3F953DFB77F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D5A5036-DCF4-4897-9C5E-37D66F55A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C56674C-D50B-45B0-A113-AB9EB98E9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D63D9B1-049F-4EEF-9183-12C3CD2E9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42A705D5-EF6F-4FE2-A517-9F666955DE89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356B3A4-7CB1-4DE4-82C8-83EFA0899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6BEA8EF-BA6D-4118-A388-D947A38A6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F21E3E9-CD9F-4748-91E2-3B55EE98EA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87FDC7A0-AF7A-4B27-9878-1F23452408B2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7B0EA4E-49C1-4EE4-9446-A520221C4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E6E6D21-8537-4A73-826A-8D5C0057D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CC29EC1-76DF-465D-832D-FBB94A518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fld id="{CF0C037E-1BCC-4921-B064-184A355EFC3C}" type="slidenum">
              <a:rPr lang="en-US" altLang="sr-Latn-R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sr-Latn-R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B8997F9-9EFE-4380-8C89-B3E9D1860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0F6DE4D2-9CBF-4D9D-B711-2CC2CFD1B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1E1C-732A-492B-A659-8EE71D75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3C29C-52AF-406B-8057-9FCA1254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AE353-D2C7-40F0-A2EB-EC81B732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08EF3-B7D7-4A54-8587-5159C78DCB5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2079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5DD5EB-1BD6-4076-9172-8FEA980E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DE172-8BBC-4DC7-9B63-F4724741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31287-7FF5-4C55-B556-CE1DA137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3C81-B570-43B8-87A0-E97F0A6A3D9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7412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1E75-473E-47CB-870D-793DEF3C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0CA0D-7C74-4837-8F0E-2473C008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60FE7-766D-477E-B5D3-3CB9D401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BBE5C-B129-4C85-87F4-6B5936FD8A6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4129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83192F-5E6F-4EB0-87E2-F91CABA78B13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7D799-D551-44B6-8E76-407E01ECA6FB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71EE2B-224A-4FFE-89E7-C8D904E6655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00ABA0-7C05-4C8C-9ECB-3BF8AE418E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0237D8-F239-4EAF-BEF4-2399C3BEA6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060C720-4394-4AEB-8869-FBEB1FE086B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1567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69CA-3AE9-4572-B703-5BC4C171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BCDBF-2AE0-476D-B01C-684175DC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B8237-EF53-4EB0-B40F-4EBB0E7D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04950-B4B7-4C4D-9281-9A0967CF010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9526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76C029-9F8C-4C62-80D8-BA9A6D7DAABE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DC8CF0-FDAC-4F7D-8691-1175F0533541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C203E9D-3525-4785-BB83-E57946FD3FD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8C19CD-E4BE-48ED-84B7-BFEAF2F3DA3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EDC29EC-4D26-4592-9909-71458CA525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7FA7281-EC8C-421D-8EA0-05A22BE633D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06561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3BFF2D-4A32-4428-BC88-50F64756541B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BD2EBE-325B-4478-A597-DF9527B1A21F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E466440-DE93-4022-AA36-B3C4B6556EC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C7FDE97-D436-4A27-9752-54AE424D679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1798467-C1B9-4904-B579-53D66B79D08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DB6F5D0-70A8-4E9D-AD34-808960125EA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2345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43693-BEF3-4EC3-AE6B-AB360E8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C5478-D886-4C3A-931B-CAA8050F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EBF83-AF22-41F2-9703-03B036D5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5117-5BEE-479D-A7BC-69A6D7A733C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19916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8759-0240-4CB5-8A2B-0474E8F0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2A067-32A7-41CB-AA51-007479C2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D0365-AC78-497F-BDAD-2BD0DA2A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43288-C488-4C2E-BDF9-171C6FAED86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7929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500CA-4FE7-409C-98E7-12FEE1B7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EC30-ED56-4C98-A513-FED44556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4FA46-77FB-4DB6-9E22-E3243936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AB0E0-7FD9-4AC3-B179-DE3DAE18180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2583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87861-213A-4303-90A3-84005ED0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A370D-F36C-47C2-8963-12845470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79E39-0038-41C9-8FBC-94E69362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11C24-01F9-4DA2-A2B8-6C39F293420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5251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6A7381-7555-4FD9-833F-947A5DE1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ACCBDC-B8A9-4C3F-B424-4D9AE84F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89D617-28BB-4898-ADC3-544AB0CE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48C78-81B3-447A-A233-DE948FF7AFB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370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F4A527-814E-47EF-AEFE-9FE3A8F8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C87C1F-3FFF-4B22-8A6F-76023849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4B0427-8693-442E-8B20-4879B9A9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F91C9-3ABD-4123-8541-95D94323CE7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3385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2859A5-F9FB-414A-9CCC-8E97479C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2F122A-85D6-49CA-89D1-CB8FE6CB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DB9DFA-27A5-41E9-872D-5E1301E0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3985D-FC08-47E8-9801-58115AB27EB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648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5B8D9F-0C28-4919-9FE3-6139DE0F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C07351-E536-4D55-BA22-8C755EBA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84EC42-5571-49E3-8848-19E09099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35658-074C-4034-8465-1A7B0AE4DC2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8045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EA4BAC-EC6F-4073-A08C-EB7C7DF9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71FA48-9577-47B6-A889-40377965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B8CB88-A2DE-47CB-9592-E5C81B7D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9684D-8DBF-4BEB-A232-5FC611EEC76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9526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354D4B-0AC7-4EBF-AF5B-36E143A6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02C24E-CEEE-4A57-8B68-6A8CB430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6DEC72-DD50-41F2-A80E-673C60A1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AF30-C873-421E-AEBE-59ADE788FE3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1458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18437319-7F26-4B7B-BA5B-1951D30B70D0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168C99-1E24-4091-BA70-A3200942A844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8918FB-9EFE-4097-BD87-BC426302865F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D5677D-F86F-4ED3-8A1A-D42B01DC40EC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B15F1D-37F5-4E7D-A24C-EFB5BC3B438E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AE30ED-64D4-4E84-9E58-B7ABED8B36B7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2BE987A1-05B4-4C31-BB5A-09FA1A2D41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2152B359-5309-4FFC-B608-16D99875F4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95113-468A-4A76-9C78-095DA41D1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D2BD-60E2-4A52-87FD-65E9E495C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sr-Latn-RS"/>
              <a:t>АДП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7587-DF28-41F1-A916-EF18CECB9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82BF8B78-B056-4368-97C1-F53049617AB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6" r:id="rId12"/>
    <p:sldLayoutId id="2147483693" r:id="rId13"/>
    <p:sldLayoutId id="2147483697" r:id="rId14"/>
    <p:sldLayoutId id="2147483698" r:id="rId15"/>
    <p:sldLayoutId id="2147483694" r:id="rId16"/>
    <p:sldLayoutId id="2147483695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4EE7251-34D5-4B25-AFE0-D8A74A52AC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836613"/>
            <a:ext cx="6553200" cy="1368425"/>
          </a:xfrm>
        </p:spPr>
        <p:txBody>
          <a:bodyPr rtlCol="0" anchor="ctr">
            <a:noAutofit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US" altLang="sr-Latn-R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Mu</a:t>
            </a:r>
            <a:r>
              <a:rPr lang="sr-Latn-RS" altLang="sr-Latn-RS" sz="6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zička produkcija</a:t>
            </a:r>
            <a:br>
              <a:rPr lang="sr-Latn-CS" altLang="sr-Latn-RS" sz="6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</a:br>
            <a:endParaRPr lang="en-US" altLang="sr-Latn-RS" sz="4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0BDF73-621A-485A-8CD3-F28B5E26B7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3716338"/>
            <a:ext cx="6400800" cy="1752600"/>
          </a:xfrm>
        </p:spPr>
        <p:txBody>
          <a:bodyPr rtlCol="0">
            <a:normAutofit fontScale="92500"/>
          </a:bodyPr>
          <a:lstStyle/>
          <a:p>
            <a:pPr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Latn-CS" altLang="sr-Latn-RS" sz="4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Osnovni pojmovi o p</a:t>
            </a:r>
            <a:r>
              <a:rPr lang="en-US" altLang="sr-Latn-RS" sz="4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rostorn</a:t>
            </a:r>
            <a:r>
              <a:rPr lang="sr-Latn-CS" altLang="sr-Latn-RS" sz="4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im</a:t>
            </a:r>
            <a:r>
              <a:rPr lang="en-US" altLang="sr-Latn-RS" sz="4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dimen</a:t>
            </a:r>
            <a:r>
              <a:rPr lang="sr-Latn-CS" altLang="sr-Latn-RS" sz="4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zijama zvučne slike</a:t>
            </a:r>
            <a:endParaRPr lang="en-US" altLang="sr-Latn-RS" sz="40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8F2BA2D9-A895-47BD-8D95-C921E509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068638"/>
            <a:ext cx="7488238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>
                <a:solidFill>
                  <a:schemeClr val="tx1"/>
                </a:solidFill>
              </a:rPr>
              <a:t>Osnovne karakteristike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>
                <a:solidFill>
                  <a:schemeClr val="tx1"/>
                </a:solidFill>
              </a:rPr>
              <a:t> Pozicioniranost izvora zvuka - zvuk dolazi iz celokupnog prostora između dva zvučnika – zvučne baze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>
                <a:solidFill>
                  <a:schemeClr val="tx1"/>
                </a:solidFill>
              </a:rPr>
              <a:t> Osećaj prostora (dubina zvučne slike, veličina prostora, toplina, intimnost, briljantnost, ... )</a:t>
            </a:r>
            <a:endParaRPr lang="en-US" altLang="sr-Latn-RS" sz="2000">
              <a:solidFill>
                <a:schemeClr val="tx1"/>
              </a:solidFill>
            </a:endParaRPr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2F417EDB-D87D-4079-A50B-7D3BED458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Stereo reprodukcija zvuka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F518492E-F3FC-4ECF-AEF4-5471B3EB6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3238"/>
            <a:ext cx="8135938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 sz="2000"/>
              <a:t>U</a:t>
            </a:r>
            <a:r>
              <a:rPr lang="en-US" altLang="sr-Latn-RS" sz="2000"/>
              <a:t> prostoru oko slušaoca postoje</a:t>
            </a:r>
            <a:r>
              <a:rPr lang="sr-Latn-CS" altLang="sr-Latn-RS" sz="2000"/>
              <a:t> </a:t>
            </a:r>
            <a:r>
              <a:rPr lang="en-US" altLang="sr-Latn-RS" sz="2000"/>
              <a:t>samo zvučnici kao realni izvori zvuka sa unapred zadatim fiksnim pozicijama.</a:t>
            </a:r>
            <a:endParaRPr lang="sr-Latn-CS" altLang="sr-Latn-RS" sz="2000"/>
          </a:p>
          <a:p>
            <a:pPr eaLnBrk="1" hangingPunct="1"/>
            <a:endParaRPr lang="sr-Latn-CS" altLang="sr-Latn-RS" sz="2000"/>
          </a:p>
          <a:p>
            <a:pPr eaLnBrk="1" hangingPunct="1"/>
            <a:r>
              <a:rPr lang="sr-Latn-CS" altLang="sr-Latn-RS" sz="2000"/>
              <a:t>P</a:t>
            </a:r>
            <a:r>
              <a:rPr lang="en-US" altLang="sr-Latn-RS" sz="2000"/>
              <a:t>rostorne informacije </a:t>
            </a:r>
            <a:r>
              <a:rPr lang="sr-Latn-CS" altLang="sr-Latn-RS" sz="2000"/>
              <a:t>se </a:t>
            </a:r>
            <a:r>
              <a:rPr lang="en-US" altLang="sr-Latn-RS" sz="2000"/>
              <a:t>formiraju korišćenjem </a:t>
            </a:r>
            <a:r>
              <a:rPr lang="sr-Latn-CS" altLang="sr-Latn-RS" sz="2000"/>
              <a:t>određenih</a:t>
            </a:r>
            <a:r>
              <a:rPr lang="en-US" altLang="sr-Latn-RS" sz="2000"/>
              <a:t> auditornih iluzija.</a:t>
            </a:r>
            <a:endParaRPr lang="sr-Latn-CS" altLang="sr-Latn-RS" sz="2000"/>
          </a:p>
          <a:p>
            <a:pPr eaLnBrk="1" hangingPunct="1"/>
            <a:endParaRPr lang="sr-Latn-CS" altLang="sr-Latn-RS" sz="2000"/>
          </a:p>
          <a:p>
            <a:pPr eaLnBrk="1" hangingPunct="1"/>
            <a:r>
              <a:rPr lang="sr-Latn-CS" altLang="sr-Latn-RS" sz="2000"/>
              <a:t>Čulo </a:t>
            </a:r>
            <a:r>
              <a:rPr lang="en-US" altLang="sr-Latn-RS" sz="2000"/>
              <a:t>sluha ima</a:t>
            </a:r>
            <a:r>
              <a:rPr lang="sr-Latn-CS" altLang="sr-Latn-RS" sz="2000"/>
              <a:t> </a:t>
            </a:r>
            <a:r>
              <a:rPr lang="en-US" altLang="sr-Latn-RS" sz="2000"/>
              <a:t>najprecizniju rezoluciju po pravcima u horizontalnoj ravni, i to u prednjoj zoni približno</a:t>
            </a:r>
            <a:r>
              <a:rPr lang="sr-Latn-CS" altLang="sr-Latn-RS" sz="2000"/>
              <a:t> </a:t>
            </a:r>
            <a:r>
              <a:rPr lang="en-US" altLang="sr-Latn-RS" sz="2000"/>
              <a:t>definisanoj opsegom azimuta ±30</a:t>
            </a:r>
            <a:r>
              <a:rPr lang="en-US" altLang="sr-Latn-RS" sz="2000">
                <a:cs typeface="Tahoma" panose="020B0604030504040204" pitchFamily="34" charset="0"/>
                <a:sym typeface="Symbol" panose="05050102010706020507" pitchFamily="18" charset="2"/>
              </a:rPr>
              <a:t></a:t>
            </a:r>
            <a:r>
              <a:rPr lang="en-US" altLang="sr-Latn-RS" sz="2000"/>
              <a:t>.</a:t>
            </a:r>
          </a:p>
          <a:p>
            <a:pPr eaLnBrk="1" hangingPunct="1"/>
            <a:endParaRPr lang="en-US" altLang="sr-Latn-RS" sz="2000"/>
          </a:p>
          <a:p>
            <a:pPr eaLnBrk="1" hangingPunct="1"/>
            <a:r>
              <a:rPr lang="en-US" altLang="sr-Latn-RS" sz="2000"/>
              <a:t>U ostalim</a:t>
            </a:r>
            <a:r>
              <a:rPr lang="sr-Latn-CS" altLang="sr-Latn-RS" sz="2000"/>
              <a:t> </a:t>
            </a:r>
            <a:r>
              <a:rPr lang="en-US" altLang="sr-Latn-RS" sz="2000"/>
              <a:t>delovima prostora sposobnost rezolucije čula sluha je značajno lošija, pa je disku</a:t>
            </a:r>
            <a:r>
              <a:rPr lang="sr-Latn-CS" altLang="sr-Latn-RS" sz="2000"/>
              <a:t>tabilno </a:t>
            </a:r>
            <a:r>
              <a:rPr lang="en-US" altLang="sr-Latn-RS" sz="2000"/>
              <a:t>usložnjavanje audio sistema radi stvaranja mogućnosti preciznog definisanja prostornih</a:t>
            </a:r>
            <a:r>
              <a:rPr lang="sr-Latn-CS" altLang="sr-Latn-RS" sz="2000"/>
              <a:t> </a:t>
            </a:r>
            <a:r>
              <a:rPr lang="en-US" altLang="sr-Latn-RS" sz="2000"/>
              <a:t>informacija izvan prednje zone.</a:t>
            </a:r>
          </a:p>
          <a:p>
            <a:pPr eaLnBrk="1" hangingPunct="1">
              <a:spcBef>
                <a:spcPct val="50000"/>
              </a:spcBef>
            </a:pPr>
            <a:endParaRPr lang="en-US" altLang="sr-Latn-RS" sz="2000"/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67ED9BA2-47AF-4F22-830A-F6ECFBF0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Stereo reprodukcija zvuka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423E4D41-B548-4E3E-B7A6-40FB4EF1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K</a:t>
            </a:r>
            <a:r>
              <a:rPr lang="en-US" altLang="sr-Latn-RS"/>
              <a:t>ontrol</a:t>
            </a:r>
            <a:r>
              <a:rPr lang="sr-Latn-CS" altLang="sr-Latn-RS"/>
              <a:t>a</a:t>
            </a:r>
            <a:r>
              <a:rPr lang="en-US" altLang="sr-Latn-RS"/>
              <a:t> p</a:t>
            </a:r>
            <a:r>
              <a:rPr lang="sr-Latn-CS" altLang="sr-Latn-RS"/>
              <a:t>oložaja virtuelnog izvora </a:t>
            </a:r>
            <a:r>
              <a:rPr lang="en-US" altLang="sr-Latn-RS"/>
              <a:t>pomoću intenzitetskih razlika</a:t>
            </a: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FD4D3689-6E5B-4F3E-BF3C-6CCA9056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7339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6">
            <a:extLst>
              <a:ext uri="{FF2B5EF4-FFF2-40B4-BE49-F238E27FC236}">
                <a16:creationId xmlns:a16="http://schemas.microsoft.com/office/drawing/2014/main" id="{AF0B3C32-2CC2-4F74-80CF-13A89CD37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997200"/>
            <a:ext cx="33131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 sz="2000"/>
              <a:t>Č</a:t>
            </a:r>
            <a:r>
              <a:rPr lang="en-US" altLang="sr-Latn-RS" sz="2000"/>
              <a:t>ulo sluha</a:t>
            </a:r>
            <a:r>
              <a:rPr lang="sr-Latn-CS" altLang="sr-Latn-RS" sz="2000"/>
              <a:t> </a:t>
            </a:r>
            <a:r>
              <a:rPr lang="en-US" altLang="sr-Latn-RS" sz="2000"/>
              <a:t>registruje izvor na mestu gde fizički ništa ne</a:t>
            </a:r>
            <a:r>
              <a:rPr lang="sr-Latn-CS" altLang="sr-Latn-RS" sz="2000"/>
              <a:t> </a:t>
            </a:r>
            <a:r>
              <a:rPr lang="en-US" altLang="sr-Latn-RS" sz="2000"/>
              <a:t>postoji, pa je to virtuelni izvor.</a:t>
            </a:r>
            <a:endParaRPr lang="sr-Latn-CS" altLang="sr-Latn-RS" sz="2000"/>
          </a:p>
          <a:p>
            <a:pPr eaLnBrk="1" hangingPunct="1"/>
            <a:endParaRPr lang="sr-Latn-CS" altLang="sr-Latn-RS" sz="2000"/>
          </a:p>
          <a:p>
            <a:pPr eaLnBrk="1" hangingPunct="1"/>
            <a:r>
              <a:rPr lang="en-US" altLang="sr-Latn-RS" sz="2000"/>
              <a:t>Realni zvučni</a:t>
            </a:r>
            <a:r>
              <a:rPr lang="sr-Latn-CS" altLang="sr-Latn-RS" sz="2000"/>
              <a:t> i</a:t>
            </a:r>
            <a:r>
              <a:rPr lang="en-US" altLang="sr-Latn-RS" sz="2000"/>
              <a:t>zvori</a:t>
            </a:r>
            <a:r>
              <a:rPr lang="sr-Latn-CS" altLang="sr-Latn-RS" sz="2000"/>
              <a:t> </a:t>
            </a:r>
            <a:r>
              <a:rPr lang="en-US" altLang="sr-Latn-RS" sz="2000"/>
              <a:t>nalaze se samo na</a:t>
            </a:r>
            <a:r>
              <a:rPr lang="sr-Latn-CS" altLang="sr-Latn-RS" sz="2000"/>
              <a:t> </a:t>
            </a:r>
            <a:r>
              <a:rPr lang="en-US" altLang="sr-Latn-RS" sz="2000"/>
              <a:t>pozicijama zvučnika. </a:t>
            </a:r>
          </a:p>
          <a:p>
            <a:pPr eaLnBrk="1" hangingPunct="1"/>
            <a:endParaRPr lang="en-US" altLang="sr-Latn-RS" sz="200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E54B0C07-234C-4D31-BA9A-65B274E0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49244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5">
            <a:extLst>
              <a:ext uri="{FF2B5EF4-FFF2-40B4-BE49-F238E27FC236}">
                <a16:creationId xmlns:a16="http://schemas.microsoft.com/office/drawing/2014/main" id="{D4550DB9-AD01-430C-BD99-075C3C84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7993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K</a:t>
            </a:r>
            <a:r>
              <a:rPr lang="en-US" altLang="sr-Latn-RS"/>
              <a:t>ontrol</a:t>
            </a:r>
            <a:r>
              <a:rPr lang="sr-Latn-CS" altLang="sr-Latn-RS"/>
              <a:t>a</a:t>
            </a:r>
            <a:r>
              <a:rPr lang="en-US" altLang="sr-Latn-RS"/>
              <a:t> p</a:t>
            </a:r>
            <a:r>
              <a:rPr lang="sr-Latn-CS" altLang="sr-Latn-RS"/>
              <a:t>oložaja virtuelnog izvora </a:t>
            </a:r>
            <a:r>
              <a:rPr lang="en-US" altLang="sr-Latn-RS"/>
              <a:t>pomoću </a:t>
            </a:r>
            <a:r>
              <a:rPr lang="sr-Latn-CS" altLang="sr-Latn-RS"/>
              <a:t>vremenskih </a:t>
            </a:r>
            <a:r>
              <a:rPr lang="en-US" altLang="sr-Latn-RS"/>
              <a:t> razlika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DC8EE928-F8BD-43DC-A433-03A6DD6D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52738"/>
            <a:ext cx="2665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Promenom kašnjenja signala u jednom kanalu menja se položaj virtuelnog zvućnog izvora </a:t>
            </a:r>
            <a:endParaRPr lang="en-US" altLang="sr-Latn-RS" sz="200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644" name="Group 100">
            <a:extLst>
              <a:ext uri="{FF2B5EF4-FFF2-40B4-BE49-F238E27FC236}">
                <a16:creationId xmlns:a16="http://schemas.microsoft.com/office/drawing/2014/main" id="{1A1DA8C0-F035-4DF3-B97C-21DCC29FB044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636838"/>
          <a:ext cx="7777163" cy="3455988"/>
        </p:xfrm>
        <a:graphic>
          <a:graphicData uri="http://schemas.openxmlformats.org/drawingml/2006/table">
            <a:tbl>
              <a:tblPr/>
              <a:tblGrid>
                <a:gridCol w="15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2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Pozicija VZI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Intezitetne razlike (DI) za Dt=0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Vremenske razlike (Dt) za DI=0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 dB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 mS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2.5 dB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0.2 mS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5.5 dB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0.44 mS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15 dB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1.12 mS</a:t>
                      </a:r>
                      <a:endParaRPr kumimoji="0" lang="en-US" altLang="sr-Latn-R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6" name="Rectangle 101">
            <a:extLst>
              <a:ext uri="{FF2B5EF4-FFF2-40B4-BE49-F238E27FC236}">
                <a16:creationId xmlns:a16="http://schemas.microsoft.com/office/drawing/2014/main" id="{E6AFB346-612D-4ED7-BEE3-E630CFFFB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9275"/>
            <a:ext cx="756126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Položaj virtuelnog izvora u funkciji intezitetskih i vremenskih razlika između dva kanala</a:t>
            </a:r>
          </a:p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(približne, srednje vrednosti)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8489D849-F288-4D57-A513-7EC4B0A81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76475"/>
            <a:ext cx="76327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Relativna promena položaja virtuelnog zvučnog izvora (u procentima od širine zvuč</a:t>
            </a:r>
            <a:r>
              <a:rPr lang="en-US" altLang="sr-Latn-RS" sz="2000"/>
              <a:t>n</a:t>
            </a:r>
            <a:r>
              <a:rPr lang="sr-Latn-CS" altLang="sr-Latn-RS" sz="2000"/>
              <a:t>e baze):</a:t>
            </a:r>
          </a:p>
          <a:p>
            <a:pPr eaLnBrk="1" hangingPunct="1">
              <a:spcBef>
                <a:spcPct val="50000"/>
              </a:spcBef>
            </a:pPr>
            <a:endParaRPr lang="sr-Latn-CS" altLang="sr-Latn-RS" sz="20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/>
              <a:t>  7,5% / dB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/>
              <a:t>  13% / 0,1 ms</a:t>
            </a:r>
            <a:endParaRPr lang="en-US" altLang="sr-Latn-RS" sz="200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531F3138-515B-4BBC-B914-2DEF7B85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7991475" cy="1920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>
                <a:solidFill>
                  <a:schemeClr val="tx1"/>
                </a:solidFill>
              </a:rPr>
              <a:t>Međukanalna razlika u nivou od 1 dB proizvodi isti pomeraj virtuelnog zvučnog izvora kao i međukanalna razlika u vremenu od 0,06 ms. U slučajevima gde jednovremeno postoje i razlika u nivou        i vremenu </a:t>
            </a:r>
            <a:r>
              <a:rPr lang="sr-Latn-CS" altLang="sr-Latn-RS" sz="2000" i="1">
                <a:solidFill>
                  <a:schemeClr val="tx1"/>
                </a:solidFill>
              </a:rPr>
              <a:t>      </a:t>
            </a:r>
            <a:r>
              <a:rPr lang="sr-Latn-CS" altLang="sr-Latn-RS" sz="2000">
                <a:solidFill>
                  <a:schemeClr val="tx1"/>
                </a:solidFill>
              </a:rPr>
              <a:t>između kanala, rezultujući pomeraj virtuelnog zvučnog izvora u centralnoj zoni (0% do 75%) je približno jednak sumi pojediničnih pomeraja.</a:t>
            </a:r>
            <a:r>
              <a:rPr lang="en-US" altLang="sr-Latn-RS" sz="20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36867" name="Object 5">
            <a:extLst>
              <a:ext uri="{FF2B5EF4-FFF2-40B4-BE49-F238E27FC236}">
                <a16:creationId xmlns:a16="http://schemas.microsoft.com/office/drawing/2014/main" id="{38717F01-2FBF-436E-9AD0-24989624C9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4388" y="2781300"/>
          <a:ext cx="300037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4" imgW="228501" imgH="165028" progId="Equation.3">
                  <p:embed/>
                </p:oleObj>
              </mc:Choice>
              <mc:Fallback>
                <p:oleObj name="Equation" r:id="rId4" imgW="228501" imgH="16502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781300"/>
                        <a:ext cx="300037" cy="217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6">
            <a:extLst>
              <a:ext uri="{FF2B5EF4-FFF2-40B4-BE49-F238E27FC236}">
                <a16:creationId xmlns:a16="http://schemas.microsoft.com/office/drawing/2014/main" id="{434F3EE7-386C-454B-98D3-CAE14476A3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3051175"/>
          <a:ext cx="28733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6" imgW="190335" imgH="177646" progId="Equation.3">
                  <p:embed/>
                </p:oleObj>
              </mc:Choice>
              <mc:Fallback>
                <p:oleObj name="Equation" r:id="rId6" imgW="190335" imgH="1776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051175"/>
                        <a:ext cx="287338" cy="268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8">
            <a:extLst>
              <a:ext uri="{FF2B5EF4-FFF2-40B4-BE49-F238E27FC236}">
                <a16:creationId xmlns:a16="http://schemas.microsoft.com/office/drawing/2014/main" id="{F754A64C-802F-4872-AE7B-0127ADEF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6870" name="Object 7">
            <a:extLst>
              <a:ext uri="{FF2B5EF4-FFF2-40B4-BE49-F238E27FC236}">
                <a16:creationId xmlns:a16="http://schemas.microsoft.com/office/drawing/2014/main" id="{A43A33E2-A491-444A-A4AA-C5FBCBF08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4868863"/>
          <a:ext cx="45354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Equation" r:id="rId8" imgW="1675673" imgH="215806" progId="Equation.3">
                  <p:embed/>
                </p:oleObj>
              </mc:Choice>
              <mc:Fallback>
                <p:oleObj name="Equation" r:id="rId8" imgW="1675673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4535487" cy="5921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9">
            <a:extLst>
              <a:ext uri="{FF2B5EF4-FFF2-40B4-BE49-F238E27FC236}">
                <a16:creationId xmlns:a16="http://schemas.microsoft.com/office/drawing/2014/main" id="{7309E796-D258-4CD9-B64E-32E8E65C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Položaj virtuelnog izvora u funkciji ukupnih međukanalnih razlika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E35C5D1A-451E-4E16-8CD2-19A27F0F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997200"/>
            <a:ext cx="8064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sr-Latn-RS" sz="4000"/>
              <a:t>Višekanalni formati reprodukcije zvuka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C102F0B4-F83D-46F3-9679-14410750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664450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96EDD59A-781E-4255-A451-0CC594B6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4813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Formati sa 2 i 3 signala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>
            <a:extLst>
              <a:ext uri="{FF2B5EF4-FFF2-40B4-BE49-F238E27FC236}">
                <a16:creationId xmlns:a16="http://schemas.microsoft.com/office/drawing/2014/main" id="{EA13F0BD-75B1-466C-B192-CE4DA4F0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7516812" cy="516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5">
            <a:extLst>
              <a:ext uri="{FF2B5EF4-FFF2-40B4-BE49-F238E27FC236}">
                <a16:creationId xmlns:a16="http://schemas.microsoft.com/office/drawing/2014/main" id="{5862B3BE-92B5-4234-A2A0-885162B62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4813"/>
            <a:ext cx="568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Formati sa 4 i 5 signala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FB75C29E-8212-4988-A39A-727B33C5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908050"/>
            <a:ext cx="693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sr-Latn-CS" altLang="sr-Latn-RS"/>
              <a:t>Utisak “prisutnosti”</a:t>
            </a:r>
            <a:endParaRPr lang="en-US" altLang="sr-Latn-RS"/>
          </a:p>
        </p:txBody>
      </p:sp>
      <p:sp>
        <p:nvSpPr>
          <p:cNvPr id="8195" name="Text Box 7">
            <a:extLst>
              <a:ext uri="{FF2B5EF4-FFF2-40B4-BE49-F238E27FC236}">
                <a16:creationId xmlns:a16="http://schemas.microsoft.com/office/drawing/2014/main" id="{7F142F28-6EFD-4E11-8E41-62393D96B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89363"/>
            <a:ext cx="74882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Utisak “prisutnosti” podrazumeva: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/>
              <a:t> mogućnost preciznog pozicioniranja orkestra i svakog instrumenta pojedinačno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/>
              <a:t> osećaj akustičke atmosfere prostora u kojem se muzika izvodi</a:t>
            </a:r>
            <a:endParaRPr lang="en-US" altLang="sr-Latn-RS" sz="2000"/>
          </a:p>
        </p:txBody>
      </p:sp>
      <p:sp>
        <p:nvSpPr>
          <p:cNvPr id="8196" name="Text Box 8">
            <a:extLst>
              <a:ext uri="{FF2B5EF4-FFF2-40B4-BE49-F238E27FC236}">
                <a16:creationId xmlns:a16="http://schemas.microsoft.com/office/drawing/2014/main" id="{CF5E547E-1D11-4428-84D1-3F564CF3C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6697662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>
                <a:solidFill>
                  <a:schemeClr val="tx1"/>
                </a:solidFill>
              </a:rPr>
              <a:t>Slušalac prilikom prisustvovanja izvođenju nekog muzičkog dela ima jasan utisak “prisutnosti”</a:t>
            </a:r>
            <a:endParaRPr lang="en-US" altLang="sr-Latn-R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>
            <a:extLst>
              <a:ext uri="{FF2B5EF4-FFF2-40B4-BE49-F238E27FC236}">
                <a16:creationId xmlns:a16="http://schemas.microsoft.com/office/drawing/2014/main" id="{10EACF22-1C30-4FC5-B4D7-DC26C20F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4176712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5">
            <a:extLst>
              <a:ext uri="{FF2B5EF4-FFF2-40B4-BE49-F238E27FC236}">
                <a16:creationId xmlns:a16="http://schemas.microsoft.com/office/drawing/2014/main" id="{169D8E49-E30A-4C32-AED1-E41CC36F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76517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sr-Latn-RS"/>
              <a:t>Prostorna konfiguracija</a:t>
            </a:r>
            <a:r>
              <a:rPr lang="sr-Latn-CS" altLang="sr-Latn-RS"/>
              <a:t>  </a:t>
            </a:r>
            <a:r>
              <a:rPr lang="en-US" altLang="sr-Latn-RS"/>
              <a:t>kanala u sistemu 5.1.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CC76C31E-E260-4401-B898-3229D80A3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852738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sr-Latn-RS" sz="2000"/>
              <a:t>NFE ozna</a:t>
            </a:r>
            <a:r>
              <a:rPr lang="sr-Latn-CS" altLang="sr-Latn-RS" sz="2000"/>
              <a:t>č</a:t>
            </a:r>
            <a:r>
              <a:rPr lang="en-US" altLang="sr-Latn-RS" sz="2000"/>
              <a:t>ava</a:t>
            </a:r>
            <a:r>
              <a:rPr lang="sr-Latn-CS" altLang="sr-Latn-RS" sz="2000"/>
              <a:t>  </a:t>
            </a:r>
            <a:r>
              <a:rPr lang="en-US" altLang="sr-Latn-RS" sz="2000"/>
              <a:t>kanal za niskofrekvencijske efekte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0A790606-B714-429D-8E74-8D15351F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30371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5">
            <a:extLst>
              <a:ext uri="{FF2B5EF4-FFF2-40B4-BE49-F238E27FC236}">
                <a16:creationId xmlns:a16="http://schemas.microsoft.com/office/drawing/2014/main" id="{165AF292-EF30-4D5A-83FA-A0CC5FFB9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692150"/>
            <a:ext cx="420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sr-Latn-RS"/>
              <a:t>Formati tipa X.1 u bioskopima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FE63972B-5BD2-42B1-88A2-10AA2E63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65175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Jednokanalni – mono sistem</a:t>
            </a:r>
            <a:endParaRPr lang="en-US" altLang="sr-Latn-RS"/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990161EC-AEDC-4C77-9AB8-C5B5A956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205038"/>
            <a:ext cx="6913563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>
                <a:solidFill>
                  <a:schemeClr val="tx1"/>
                </a:solidFill>
              </a:rPr>
              <a:t>Snimanjem i reprodukcijom muzičkog dela u jednokanalnom sistemu slušalac gubi pravi osećaj za originalni zvučni izvor</a:t>
            </a:r>
            <a:endParaRPr lang="en-US" altLang="sr-Latn-RS" sz="2000">
              <a:solidFill>
                <a:schemeClr val="tx1"/>
              </a:solidFill>
            </a:endParaRP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F71B2E51-2F02-4E4A-B833-45C06764F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76700"/>
            <a:ext cx="6985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/>
              <a:t> </a:t>
            </a:r>
            <a:r>
              <a:rPr lang="sr-Latn-CS" altLang="sr-Latn-RS" sz="2000"/>
              <a:t>Svi izvori zvuka dolaze iz iste tačke</a:t>
            </a:r>
          </a:p>
          <a:p>
            <a:pPr eaLnBrk="1" hangingPunct="1">
              <a:spcBef>
                <a:spcPct val="50000"/>
              </a:spcBef>
            </a:pPr>
            <a:endParaRPr lang="sr-Latn-CS" altLang="sr-Latn-RS" sz="200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/>
              <a:t> Gubi se osećaj dubine zvučne slike – stiče se utisak da zvuk dolazi iz nekog otvora</a:t>
            </a:r>
            <a:endParaRPr lang="en-US" altLang="sr-Latn-RS" sz="200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0E87C414-DEAC-45E4-A63E-388F5FFD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Vernije i prirodnije prenošenje muzičkih signala do slušaoca</a:t>
            </a:r>
            <a:r>
              <a:rPr lang="en-US" altLang="sr-Latn-RS"/>
              <a:t> </a:t>
            </a:r>
          </a:p>
        </p:txBody>
      </p:sp>
      <p:sp>
        <p:nvSpPr>
          <p:cNvPr id="12291" name="Text Box 6">
            <a:extLst>
              <a:ext uri="{FF2B5EF4-FFF2-40B4-BE49-F238E27FC236}">
                <a16:creationId xmlns:a16="http://schemas.microsoft.com/office/drawing/2014/main" id="{B9ADDE5C-8F33-4C6C-8F0D-0C0CF141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41438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000"/>
              <a:t>Povećanje broja kanala</a:t>
            </a:r>
            <a:endParaRPr lang="en-US" altLang="sr-Latn-RS" sz="2000"/>
          </a:p>
        </p:txBody>
      </p:sp>
      <p:sp>
        <p:nvSpPr>
          <p:cNvPr id="12292" name="Text Box 7">
            <a:extLst>
              <a:ext uri="{FF2B5EF4-FFF2-40B4-BE49-F238E27FC236}">
                <a16:creationId xmlns:a16="http://schemas.microsoft.com/office/drawing/2014/main" id="{A111BE4E-2CF2-4944-BC61-92D225F5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89138"/>
            <a:ext cx="7056437" cy="2073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>
                <a:solidFill>
                  <a:schemeClr val="tx1"/>
                </a:solidFill>
              </a:rPr>
              <a:t>Stereo sistemi – sistemi za prostornu reprodukciju zvuka (bez obzira na broj kanala)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>
                <a:solidFill>
                  <a:schemeClr val="tx1"/>
                </a:solidFill>
              </a:rPr>
              <a:t> dvokanalni stereo (često se naziva samo “stereo”)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>
                <a:solidFill>
                  <a:schemeClr val="tx1"/>
                </a:solidFill>
              </a:rPr>
              <a:t> četvorokanalni stereo – kvadrofonija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r-Latn-CS" altLang="sr-Latn-RS" sz="2000">
                <a:solidFill>
                  <a:schemeClr val="tx1"/>
                </a:solidFill>
              </a:rPr>
              <a:t> višekanalni stereo</a:t>
            </a:r>
            <a:endParaRPr lang="en-US" altLang="sr-Latn-RS" sz="2000">
              <a:solidFill>
                <a:schemeClr val="tx1"/>
              </a:solidFill>
            </a:endParaRPr>
          </a:p>
        </p:txBody>
      </p:sp>
      <p:sp>
        <p:nvSpPr>
          <p:cNvPr id="12293" name="Text Box 8">
            <a:extLst>
              <a:ext uri="{FF2B5EF4-FFF2-40B4-BE49-F238E27FC236}">
                <a16:creationId xmlns:a16="http://schemas.microsoft.com/office/drawing/2014/main" id="{DECB4BEB-62BB-4BDC-A599-993A4AC7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437063"/>
            <a:ext cx="741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Prvi eksperimenti u Dolby laboratorijama 1930 – tih godina....</a:t>
            </a:r>
            <a:endParaRPr lang="en-US" altLang="sr-Latn-RS" sz="2000"/>
          </a:p>
          <a:p>
            <a:pPr eaLnBrk="1" hangingPunct="1">
              <a:spcBef>
                <a:spcPct val="50000"/>
              </a:spcBef>
            </a:pPr>
            <a:r>
              <a:rPr lang="en-US" altLang="sr-Latn-RS" sz="2000"/>
              <a:t>Dvokanalna stereo plo</a:t>
            </a:r>
            <a:r>
              <a:rPr lang="sr-Latn-CS" altLang="sr-Latn-RS" sz="2000"/>
              <a:t>č</a:t>
            </a:r>
            <a:r>
              <a:rPr lang="en-US" altLang="sr-Latn-RS" sz="2000"/>
              <a:t>a sa</a:t>
            </a:r>
            <a:r>
              <a:rPr lang="sr-Latn-CS" altLang="sr-Latn-RS" sz="2000"/>
              <a:t> mikrorezom – 1958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Spor razvoj višekanalne stereofonije – tehnološki problemi u  masovnoj proizvodnji nosača zvuka sa velikom količinom informacija</a:t>
            </a:r>
            <a:endParaRPr lang="en-US" altLang="sr-Latn-RS" sz="20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BAC1BF1D-DB6A-4E1F-A930-90CDC17B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375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4000"/>
              <a:t>Binauralno snimanje i reprodukcija zvuka</a:t>
            </a:r>
            <a:endParaRPr lang="en-US" altLang="sr-Latn-RS" sz="400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89CA3891-8890-47E5-BAC5-6191F3F6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7488237" cy="29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973A0450-3399-4E8E-B6FF-39BD85175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9275"/>
            <a:ext cx="81375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Binauralno snimanje i reprodukcija zvuka</a:t>
            </a:r>
          </a:p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princip</a:t>
            </a:r>
            <a:endParaRPr lang="en-US" altLang="sr-Latn-R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2B0B86D6-5425-4ACA-B9BC-435C6391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3122613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543B003C-9AD1-4D69-A0CA-557250D0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9275"/>
            <a:ext cx="81375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Binauralno snimanje i reprodukcija zvuka</a:t>
            </a:r>
          </a:p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Veštačka glava</a:t>
            </a:r>
            <a:endParaRPr lang="en-US" altLang="sr-Latn-RS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9CD74E15-561D-478B-8BBA-20B910611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133600"/>
            <a:ext cx="47529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r-Latn-CS" altLang="sr-Latn-RS" sz="2000"/>
              <a:t>Materijal: t</a:t>
            </a:r>
            <a:r>
              <a:rPr lang="en-US" altLang="sr-Latn-RS" sz="2000"/>
              <a:t>vrda</a:t>
            </a:r>
            <a:r>
              <a:rPr lang="sr-Latn-CS" altLang="sr-Latn-RS" sz="2000"/>
              <a:t> </a:t>
            </a:r>
            <a:r>
              <a:rPr lang="en-US" altLang="sr-Latn-RS" sz="2000"/>
              <a:t>guma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Oblik i dimenzije: odgovaraju prosečnoj čovečjoj glavi</a:t>
            </a:r>
          </a:p>
          <a:p>
            <a:pPr eaLnBrk="1" hangingPunct="1">
              <a:spcBef>
                <a:spcPct val="50000"/>
              </a:spcBef>
            </a:pPr>
            <a:endParaRPr lang="sr-Latn-CS" altLang="sr-Latn-RS" sz="2000"/>
          </a:p>
          <a:p>
            <a:pPr eaLnBrk="1" hangingPunct="1"/>
            <a:r>
              <a:rPr lang="sr-Latn-CS" altLang="sr-Latn-RS" sz="2000"/>
              <a:t>Slušni kanal: Prenosna karakteristika nije linearna, dominantan uticaj sopstvenih rezonansi cevi </a:t>
            </a:r>
          </a:p>
          <a:p>
            <a:pPr eaLnBrk="1" hangingPunct="1"/>
            <a:endParaRPr lang="sr-Latn-CS" altLang="sr-Latn-RS" sz="2000"/>
          </a:p>
          <a:p>
            <a:pPr eaLnBrk="1" hangingPunct="1">
              <a:spcBef>
                <a:spcPct val="50000"/>
              </a:spcBef>
            </a:pPr>
            <a:r>
              <a:rPr lang="sr-Latn-CS" altLang="sr-Latn-RS" sz="2000"/>
              <a:t>Mikrofoni: postavljeni na kraju slušnog kanala (akustička merenja) ili bez slušnog kanala (binauralni snimci)</a:t>
            </a:r>
            <a:endParaRPr lang="en-US" altLang="sr-Latn-RS" sz="2000"/>
          </a:p>
          <a:p>
            <a:pPr eaLnBrk="1" hangingPunct="1">
              <a:spcBef>
                <a:spcPct val="50000"/>
              </a:spcBef>
            </a:pPr>
            <a:endParaRPr lang="en-US" altLang="sr-Latn-RS" sz="200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377504CE-571D-4A02-9A8E-37523B27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9275"/>
            <a:ext cx="813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/>
              <a:t>Binauralno snimanje i reprodukcija zvuka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213299A5-9F87-4A67-BBB6-057DCA6A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993062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sr-Latn-CS" altLang="sr-Latn-RS">
                <a:solidFill>
                  <a:schemeClr val="tx1"/>
                </a:solidFill>
              </a:rPr>
              <a:t>Prednosti</a:t>
            </a:r>
            <a:endParaRPr lang="sr-Latn-CS" altLang="sr-Latn-RS" sz="2000">
              <a:solidFill>
                <a:schemeClr val="tx1"/>
              </a:solidFill>
            </a:endParaRPr>
          </a:p>
          <a:p>
            <a:pPr eaLnBrk="1" hangingPunct="1"/>
            <a:r>
              <a:rPr lang="sr-Latn-CS" altLang="sr-Latn-RS" sz="2000">
                <a:solidFill>
                  <a:schemeClr val="tx1"/>
                </a:solidFill>
              </a:rPr>
              <a:t>Prenos </a:t>
            </a:r>
            <a:r>
              <a:rPr lang="en-US" altLang="sr-Latn-RS" sz="2000">
                <a:solidFill>
                  <a:schemeClr val="tx1"/>
                </a:solidFill>
              </a:rPr>
              <a:t>akustičkog ambijenta koji postoji u</a:t>
            </a:r>
            <a:r>
              <a:rPr lang="sr-Latn-CS" altLang="sr-Latn-RS" sz="2000">
                <a:solidFill>
                  <a:schemeClr val="tx1"/>
                </a:solidFill>
              </a:rPr>
              <a:t> </a:t>
            </a:r>
            <a:r>
              <a:rPr lang="en-US" altLang="sr-Latn-RS" sz="2000">
                <a:solidFill>
                  <a:schemeClr val="tx1"/>
                </a:solidFill>
              </a:rPr>
              <a:t>okruženju veštačke glave</a:t>
            </a:r>
            <a:endParaRPr lang="sr-Latn-CS" altLang="sr-Latn-RS" sz="2000">
              <a:solidFill>
                <a:schemeClr val="tx1"/>
              </a:solidFill>
            </a:endParaRPr>
          </a:p>
          <a:p>
            <a:pPr eaLnBrk="1" hangingPunct="1"/>
            <a:endParaRPr lang="sr-Latn-CS" altLang="sr-Latn-RS" sz="2000">
              <a:solidFill>
                <a:schemeClr val="tx1"/>
              </a:solidFill>
            </a:endParaRPr>
          </a:p>
          <a:p>
            <a:pPr eaLnBrk="1" hangingPunct="1"/>
            <a:r>
              <a:rPr lang="sr-Latn-CS" altLang="sr-Latn-RS" sz="2000">
                <a:solidFill>
                  <a:schemeClr val="tx1"/>
                </a:solidFill>
              </a:rPr>
              <a:t>N</a:t>
            </a:r>
            <a:r>
              <a:rPr lang="en-US" altLang="sr-Latn-RS" sz="2000">
                <a:solidFill>
                  <a:schemeClr val="tx1"/>
                </a:solidFill>
              </a:rPr>
              <a:t>ajekonomičniji mogući pristup</a:t>
            </a:r>
            <a:r>
              <a:rPr lang="sr-Latn-CS" altLang="sr-Latn-RS" sz="2000">
                <a:solidFill>
                  <a:schemeClr val="tx1"/>
                </a:solidFill>
              </a:rPr>
              <a:t> – pomoću dva kanala se do slušaoca </a:t>
            </a:r>
            <a:r>
              <a:rPr lang="en-US" altLang="sr-Latn-RS" sz="2000">
                <a:solidFill>
                  <a:schemeClr val="tx1"/>
                </a:solidFill>
              </a:rPr>
              <a:t>prenosi praktično čitav prostor čija je veličina 4</a:t>
            </a:r>
            <a:r>
              <a:rPr lang="en-US" altLang="sr-Latn-RS" sz="2000">
                <a:solidFill>
                  <a:schemeClr val="tx1"/>
                </a:solidFill>
                <a:sym typeface="Symbol" panose="05050102010706020507" pitchFamily="18" charset="2"/>
              </a:rPr>
              <a:t></a:t>
            </a:r>
            <a:r>
              <a:rPr lang="en-US" altLang="sr-Latn-RS" sz="2000">
                <a:solidFill>
                  <a:schemeClr val="tx1"/>
                </a:solidFill>
              </a:rPr>
              <a:t> steradijana.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01C03B3F-E159-4592-BF03-E26A54DD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00438"/>
            <a:ext cx="8064500" cy="259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>
                <a:solidFill>
                  <a:schemeClr val="tx1"/>
                </a:solidFill>
              </a:rPr>
              <a:t>Nedostaci</a:t>
            </a:r>
          </a:p>
          <a:p>
            <a:pPr eaLnBrk="1" hangingPunct="1">
              <a:spcBef>
                <a:spcPct val="50000"/>
              </a:spcBef>
            </a:pPr>
            <a:r>
              <a:rPr lang="sr-Latn-CS" altLang="sr-Latn-RS" sz="2000">
                <a:solidFill>
                  <a:schemeClr val="tx1"/>
                </a:solidFill>
              </a:rPr>
              <a:t>R</a:t>
            </a:r>
            <a:r>
              <a:rPr lang="en-US" altLang="sr-Latn-RS" sz="2000">
                <a:solidFill>
                  <a:schemeClr val="tx1"/>
                </a:solidFill>
              </a:rPr>
              <a:t>eprodukcij</a:t>
            </a:r>
            <a:r>
              <a:rPr lang="sr-Latn-CS" altLang="sr-Latn-RS" sz="2000">
                <a:solidFill>
                  <a:schemeClr val="tx1"/>
                </a:solidFill>
              </a:rPr>
              <a:t>a isključivo</a:t>
            </a:r>
            <a:r>
              <a:rPr lang="en-US" altLang="sr-Latn-RS" sz="2000">
                <a:solidFill>
                  <a:schemeClr val="tx1"/>
                </a:solidFill>
              </a:rPr>
              <a:t> pomoću slušalica</a:t>
            </a:r>
            <a:r>
              <a:rPr lang="sr-Latn-CS" altLang="sr-Latn-RS" sz="2000">
                <a:solidFill>
                  <a:schemeClr val="tx1"/>
                </a:solidFill>
              </a:rPr>
              <a:t> (</a:t>
            </a:r>
            <a:r>
              <a:rPr lang="en-US" altLang="sr-Latn-RS" sz="2000">
                <a:solidFill>
                  <a:schemeClr val="tx1"/>
                </a:solidFill>
              </a:rPr>
              <a:t>pri dužem </a:t>
            </a:r>
            <a:r>
              <a:rPr lang="sr-Latn-CS" altLang="sr-Latn-RS" sz="2000">
                <a:solidFill>
                  <a:schemeClr val="tx1"/>
                </a:solidFill>
              </a:rPr>
              <a:t>slušanju</a:t>
            </a:r>
            <a:r>
              <a:rPr lang="en-US" altLang="sr-Latn-RS" sz="2000">
                <a:solidFill>
                  <a:schemeClr val="tx1"/>
                </a:solidFill>
              </a:rPr>
              <a:t> može izazvati nelagodnost, pa i fizički bol</a:t>
            </a:r>
            <a:r>
              <a:rPr lang="sr-Latn-CS" altLang="sr-Latn-RS" sz="200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sr-Latn-CS" altLang="sr-Latn-RS" sz="2000">
              <a:solidFill>
                <a:schemeClr val="tx1"/>
              </a:solidFill>
            </a:endParaRPr>
          </a:p>
          <a:p>
            <a:pPr eaLnBrk="1" hangingPunct="1"/>
            <a:r>
              <a:rPr lang="sr-Latn-CS" altLang="sr-Latn-RS" sz="2000">
                <a:solidFill>
                  <a:schemeClr val="tx1"/>
                </a:solidFill>
              </a:rPr>
              <a:t>Prostorna </a:t>
            </a:r>
            <a:r>
              <a:rPr lang="en-US" altLang="sr-Latn-RS" sz="2000">
                <a:solidFill>
                  <a:schemeClr val="tx1"/>
                </a:solidFill>
              </a:rPr>
              <a:t>zvučna slika, odnosno prostorna perspektiva, </a:t>
            </a:r>
            <a:r>
              <a:rPr lang="sr-Latn-CS" altLang="sr-Latn-RS" sz="2000">
                <a:solidFill>
                  <a:schemeClr val="tx1"/>
                </a:solidFill>
              </a:rPr>
              <a:t>se </a:t>
            </a:r>
            <a:r>
              <a:rPr lang="en-US" altLang="sr-Latn-RS" sz="2000">
                <a:solidFill>
                  <a:schemeClr val="tx1"/>
                </a:solidFill>
              </a:rPr>
              <a:t>kreće</a:t>
            </a:r>
          </a:p>
          <a:p>
            <a:pPr eaLnBrk="1" hangingPunct="1"/>
            <a:r>
              <a:rPr lang="en-US" altLang="sr-Latn-RS" sz="2000">
                <a:solidFill>
                  <a:schemeClr val="tx1"/>
                </a:solidFill>
              </a:rPr>
              <a:t>zajedno sa glavom</a:t>
            </a:r>
            <a:r>
              <a:rPr lang="sr-Latn-CS" altLang="sr-Latn-RS" sz="2000">
                <a:solidFill>
                  <a:schemeClr val="tx1"/>
                </a:solidFill>
              </a:rPr>
              <a:t>. </a:t>
            </a:r>
            <a:r>
              <a:rPr lang="en-US" altLang="sr-Latn-RS" sz="2000">
                <a:solidFill>
                  <a:schemeClr val="tx1"/>
                </a:solidFill>
              </a:rPr>
              <a:t>Svaki pokret glave znači i pokret prostora definisanog zvučnom</a:t>
            </a:r>
            <a:r>
              <a:rPr lang="sr-Latn-CS" altLang="sr-Latn-RS" sz="2000">
                <a:solidFill>
                  <a:schemeClr val="tx1"/>
                </a:solidFill>
              </a:rPr>
              <a:t> </a:t>
            </a:r>
            <a:r>
              <a:rPr lang="en-US" altLang="sr-Latn-RS" sz="2000">
                <a:solidFill>
                  <a:schemeClr val="tx1"/>
                </a:solidFill>
              </a:rPr>
              <a:t>slikom.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58527FEC-757D-4202-8DAD-C37DF48D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8137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99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4000"/>
              <a:t>Stereo reprodukcija zvuka</a:t>
            </a:r>
            <a:endParaRPr lang="en-US" altLang="sr-Latn-RS" sz="4000"/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2273</TotalTime>
  <Words>729</Words>
  <Application>Microsoft Office PowerPoint</Application>
  <PresentationFormat>On-screen Show (4:3)</PresentationFormat>
  <Paragraphs>111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Century Gothic</vt:lpstr>
      <vt:lpstr>Tahoma</vt:lpstr>
      <vt:lpstr>Wingdings 3</vt:lpstr>
      <vt:lpstr>Ion</vt:lpstr>
      <vt:lpstr>Equation</vt:lpstr>
      <vt:lpstr>Muzička produkcija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Акустички дизајн просторија</dc:title>
  <dc:creator>Registered User</dc:creator>
  <cp:lastModifiedBy>Doc</cp:lastModifiedBy>
  <cp:revision>73</cp:revision>
  <dcterms:created xsi:type="dcterms:W3CDTF">2006-09-27T18:47:12Z</dcterms:created>
  <dcterms:modified xsi:type="dcterms:W3CDTF">2020-03-18T16:01:44Z</dcterms:modified>
</cp:coreProperties>
</file>