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90" r:id="rId32"/>
    <p:sldId id="291" r:id="rId33"/>
    <p:sldId id="288" r:id="rId34"/>
    <p:sldId id="289" r:id="rId35"/>
    <p:sldId id="292" r:id="rId36"/>
    <p:sldId id="293" r:id="rId37"/>
    <p:sldId id="294" r:id="rId38"/>
    <p:sldId id="297" r:id="rId39"/>
    <p:sldId id="298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FFF66"/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011" autoAdjust="0"/>
    <p:restoredTop sz="94632" autoAdjust="0"/>
  </p:normalViewPr>
  <p:slideViewPr>
    <p:cSldViewPr>
      <p:cViewPr varScale="1">
        <p:scale>
          <a:sx n="68" d="100"/>
          <a:sy n="68" d="100"/>
        </p:scale>
        <p:origin x="18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795BAE-9DD3-4415-945C-098618973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1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9CFCE3-5017-42DB-8090-728C186AF186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6CD427-9EB3-47A9-8CCE-B2594B03DAB4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B9834B-1F62-4774-8BA1-E16F9F04F735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75FC29-C927-4520-BCCE-AB8237474B47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7322AB-9833-41FD-9529-810D4E8ABF3B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92C773-88C7-4BC9-9611-4C7DC55B045D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111FA7-E1B6-4303-909C-77BD39130194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3EF9B1-1423-40EE-B134-559529C34A3B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3FE757-4699-4B2F-90F5-E55A110F8475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D2C554-6E8C-42DD-B892-7DB11B63BDA3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9B76F6-DC78-4374-BE62-0C0652708A92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B68983-367C-4AC8-9B62-0552CA6AFB86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4D568E-8AC4-41F6-8984-3884503C1243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E76BCE-237B-4601-9054-8F2F1EEF1EF0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53CEB1-C780-47DA-A3D8-5177B63136AA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A7B869-B2AC-44BE-97BD-D7F374460937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4D3A4F-B0CE-43DD-854D-B0BDB8C2E79A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A32556-E0D8-44C2-B9A0-D0A15E013433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29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A4A3F1-DFE3-4A32-8474-0AC5FB02EDA1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B5DADE-E82E-4A0F-B483-D2DF588BC755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908BFD-DBE7-4C3B-B386-06A42E7E9678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794FFD-9B61-42B9-B169-3EAFE9EBF009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685346-9C22-4657-87F3-ABC9AEB56418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8316DA-661A-4FBF-A39B-1A92A24EC1E8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3C51A3-B2E0-4A5F-A685-2FDC280CB943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910544-D0D6-4F65-BA91-E907BCCACF2A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414D29-6367-415E-ADBA-52D010ECD1AA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37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55AB16-633A-46C4-9691-B0412F50AB65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40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165E4B-6CAC-424B-847E-E76B20BB80AB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41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874BA5-0B17-4DD3-987C-37A184D9756C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95360D-CD53-4004-B790-C779F7275110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D0A1C8-1897-4738-AC5F-CD7D1ABF1CA4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10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8798D0-DBE3-424E-80AC-ACE455AA8202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80E0B1-69BE-42C6-96D8-063BC4D3FB6E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CC3502-69CA-42A0-B2EB-D3AD6D06DB4B}" type="slidenum">
              <a:rPr lang="en-US" sz="1200">
                <a:solidFill>
                  <a:schemeClr val="tx1"/>
                </a:solidFill>
                <a:latin typeface="Arial" charset="0"/>
              </a:rPr>
              <a:pPr algn="r"/>
              <a:t>13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CD5FC-52CF-499B-BB03-77A67F848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EB02-D79D-4FAB-A99D-429DF2C2F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EB02-D79D-4FAB-A99D-429DF2C2F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EB02-D79D-4FAB-A99D-429DF2C2F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92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EB02-D79D-4FAB-A99D-429DF2C2F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9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EB02-D79D-4FAB-A99D-429DF2C2F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4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EB02-D79D-4FAB-A99D-429DF2C2F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6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EA6FF-EF79-40ED-9135-5E14724320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4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687D1-6B85-428C-9C47-856671E41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3C85B-55B5-4357-9A9C-7620F5E361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5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60265-4295-4A69-91AE-E640E1690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8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EF1CC-0D2D-4200-820F-6250841636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FFE0F-88D9-40E0-BA13-6C4803429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25C90-EAB4-45ED-9951-4A47976F56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9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16C58-C444-4A6B-A52E-5F74AC700F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0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5473C-9279-47A5-98E1-61861BEA07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3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53861-5FC9-4DDD-B626-9FE48A4DE8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2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АДП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53EB02-D79D-4FAB-A99D-429DF2C2F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1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84313"/>
            <a:ext cx="6553200" cy="1368425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Muzička produkcija</a:t>
            </a:r>
            <a:br>
              <a:rPr lang="sr-Latn-C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sz="32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4652963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sr-Latn-CS" sz="4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Električni f</a:t>
            </a:r>
            <a:r>
              <a:rPr lang="en-US" sz="4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iltri</a:t>
            </a:r>
            <a:r>
              <a:rPr lang="en-US" sz="4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4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</a:t>
            </a:r>
            <a:r>
              <a:rPr lang="en-US" sz="4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4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ekv</a:t>
            </a:r>
            <a:r>
              <a:rPr lang="sr-Latn-RS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ilaj</a:t>
            </a:r>
            <a:r>
              <a:rPr lang="en-US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zeri</a:t>
            </a:r>
            <a:endParaRPr lang="en-US" sz="4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5"/>
          <p:cNvSpPr txBox="1">
            <a:spLocks noChangeArrowheads="1"/>
          </p:cNvSpPr>
          <p:nvPr/>
        </p:nvSpPr>
        <p:spPr bwMode="auto">
          <a:xfrm>
            <a:off x="1763713" y="549275"/>
            <a:ext cx="590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Procesori signala - Ekvalizeri</a:t>
            </a:r>
            <a:endParaRPr lang="en-US"/>
          </a:p>
        </p:txBody>
      </p:sp>
      <p:pic>
        <p:nvPicPr>
          <p:cNvPr id="192515" name="Picture 6" descr="Procesori sign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2075"/>
            <a:ext cx="9144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ChangeArrowheads="1"/>
          </p:cNvSpPr>
          <p:nvPr/>
        </p:nvSpPr>
        <p:spPr bwMode="auto">
          <a:xfrm>
            <a:off x="684213" y="2565400"/>
            <a:ext cx="83058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Najčešća operacija u toku snimanja, a naročito remiksa, predstavlja podešavanje boje zvuka pojedinih instrumenata ili čitavog snimka </a:t>
            </a:r>
            <a:r>
              <a:rPr lang="sr-Latn-CS" sz="2000">
                <a:solidFill>
                  <a:srgbClr val="FFFF66"/>
                </a:solidFill>
                <a:latin typeface="Arial" charset="0"/>
              </a:rPr>
              <a:t>(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nadokna</a:t>
            </a:r>
            <a:r>
              <a:rPr lang="sr-Latn-CS" sz="2000">
                <a:solidFill>
                  <a:srgbClr val="FFFF66"/>
                </a:solidFill>
                <a:latin typeface="Arial" charset="0"/>
              </a:rPr>
              <a:t>da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 nedosta</a:t>
            </a:r>
            <a:r>
              <a:rPr lang="sr-Latn-CS" sz="2000">
                <a:solidFill>
                  <a:srgbClr val="FFFF66"/>
                </a:solidFill>
                <a:latin typeface="Arial" charset="0"/>
              </a:rPr>
              <a:t>taka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 frekven</a:t>
            </a:r>
            <a:r>
              <a:rPr lang="sr-Latn-CS" sz="2000">
                <a:solidFill>
                  <a:srgbClr val="FFFF66"/>
                </a:solidFill>
                <a:latin typeface="Arial" charset="0"/>
              </a:rPr>
              <a:t>cijske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 karakteristike mikrofona ili naglašava</a:t>
            </a:r>
            <a:r>
              <a:rPr lang="sr-Latn-CS" sz="2000">
                <a:solidFill>
                  <a:srgbClr val="FFFF66"/>
                </a:solidFill>
                <a:latin typeface="Arial" charset="0"/>
              </a:rPr>
              <a:t>nje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 pojedini</a:t>
            </a:r>
            <a:r>
              <a:rPr lang="sr-Latn-CS" sz="2000">
                <a:solidFill>
                  <a:srgbClr val="FFFF66"/>
                </a:solidFill>
                <a:latin typeface="Arial" charset="0"/>
              </a:rPr>
              <a:t>h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 delov</a:t>
            </a:r>
            <a:r>
              <a:rPr lang="sr-Latn-CS" sz="2000">
                <a:solidFill>
                  <a:srgbClr val="FFFF66"/>
                </a:solidFill>
                <a:latin typeface="Arial" charset="0"/>
              </a:rPr>
              <a:t>a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 frekven</a:t>
            </a:r>
            <a:r>
              <a:rPr lang="sr-Latn-CS" sz="2000">
                <a:solidFill>
                  <a:srgbClr val="FFFF66"/>
                </a:solidFill>
                <a:latin typeface="Arial" charset="0"/>
              </a:rPr>
              <a:t>cijskog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 opsega da bi se dobio bogatiji</a:t>
            </a:r>
            <a:r>
              <a:rPr lang="sr-Latn-CS" sz="2000">
                <a:solidFill>
                  <a:srgbClr val="FFFF66"/>
                </a:solidFill>
                <a:latin typeface="Arial" charset="0"/>
              </a:rPr>
              <a:t> i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 izraženiji zvuk instrumenta)</a:t>
            </a:r>
            <a:r>
              <a:rPr lang="sr-Latn-CS" sz="2000">
                <a:solidFill>
                  <a:srgbClr val="FFFF66"/>
                </a:solidFill>
                <a:latin typeface="Arial" charset="0"/>
              </a:rPr>
              <a:t>.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 </a:t>
            </a:r>
            <a:endParaRPr lang="sr-Latn-CS" sz="2000">
              <a:solidFill>
                <a:srgbClr val="FFFF66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000">
              <a:solidFill>
                <a:srgbClr val="FFFF66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94563" name="Text Box 5"/>
          <p:cNvSpPr txBox="1">
            <a:spLocks noChangeArrowheads="1"/>
          </p:cNvSpPr>
          <p:nvPr/>
        </p:nvSpPr>
        <p:spPr bwMode="auto">
          <a:xfrm>
            <a:off x="1908175" y="7651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Ekvalizeri - primena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4"/>
          <p:cNvSpPr txBox="1">
            <a:spLocks noChangeArrowheads="1"/>
          </p:cNvSpPr>
          <p:nvPr/>
        </p:nvSpPr>
        <p:spPr bwMode="auto">
          <a:xfrm>
            <a:off x="1547813" y="2924175"/>
            <a:ext cx="6697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Dobar muzičar + dobar instrument + dobro izvođenje + dobra akustika + dobar mikrofon + dobar položaj mikrofona = dobar zvuk</a:t>
            </a:r>
            <a:endParaRPr lang="en-US"/>
          </a:p>
        </p:txBody>
      </p:sp>
      <p:sp>
        <p:nvSpPr>
          <p:cNvPr id="196611" name="Text Box 5"/>
          <p:cNvSpPr txBox="1">
            <a:spLocks noChangeArrowheads="1"/>
          </p:cNvSpPr>
          <p:nvPr/>
        </p:nvSpPr>
        <p:spPr bwMode="auto">
          <a:xfrm>
            <a:off x="1908175" y="7651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Ekvalizeri - primena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4"/>
          <p:cNvSpPr txBox="1">
            <a:spLocks noChangeArrowheads="1"/>
          </p:cNvSpPr>
          <p:nvPr/>
        </p:nvSpPr>
        <p:spPr bwMode="auto">
          <a:xfrm>
            <a:off x="611188" y="2420938"/>
            <a:ext cx="8064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Svaki elektronski uređaj kroz koji prođe signal, ma kako kvalitetan bio, degradira u izvesnoj meri kvalitet snimka, bilo unošenjem izobličenja, bilo povećanjem šuma. </a:t>
            </a:r>
            <a:endParaRPr lang="sr-Latn-CS" sz="2000">
              <a:solidFill>
                <a:srgbClr val="FFFF66"/>
              </a:solidFill>
            </a:endParaRPr>
          </a:p>
          <a:p>
            <a:endParaRPr lang="sr-Latn-CS" sz="2000">
              <a:solidFill>
                <a:srgbClr val="FFFF66"/>
              </a:solidFill>
            </a:endParaRPr>
          </a:p>
          <a:p>
            <a:r>
              <a:rPr lang="en-US" sz="2000">
                <a:solidFill>
                  <a:srgbClr val="FFFF66"/>
                </a:solidFill>
              </a:rPr>
              <a:t>Na putu </a:t>
            </a:r>
            <a:r>
              <a:rPr lang="sr-Latn-CS" sz="2000">
                <a:solidFill>
                  <a:srgbClr val="FFFF66"/>
                </a:solidFill>
              </a:rPr>
              <a:t>audio signala </a:t>
            </a:r>
            <a:r>
              <a:rPr lang="en-US" sz="2000">
                <a:solidFill>
                  <a:srgbClr val="FFFF66"/>
                </a:solidFill>
              </a:rPr>
              <a:t>je jedino neizbežan mikrofon i mikrofonski pre</a:t>
            </a:r>
            <a:r>
              <a:rPr lang="sr-Latn-CS" sz="2000">
                <a:solidFill>
                  <a:srgbClr val="FFFF66"/>
                </a:solidFill>
              </a:rPr>
              <a:t>t</a:t>
            </a:r>
            <a:r>
              <a:rPr lang="en-US" sz="2000">
                <a:solidFill>
                  <a:srgbClr val="FFFF66"/>
                </a:solidFill>
              </a:rPr>
              <a:t>pojačivač, sve ostalo moramo pokušati da izbegnemo po svaku cenu. </a:t>
            </a:r>
            <a:endParaRPr lang="sr-Latn-CS" sz="2000">
              <a:solidFill>
                <a:srgbClr val="FFFF66"/>
              </a:solidFill>
            </a:endParaRPr>
          </a:p>
          <a:p>
            <a:endParaRPr lang="sr-Latn-CS" sz="2000">
              <a:solidFill>
                <a:srgbClr val="FFFF66"/>
              </a:solidFill>
            </a:endParaRPr>
          </a:p>
          <a:p>
            <a:r>
              <a:rPr lang="en-US" sz="2000">
                <a:solidFill>
                  <a:srgbClr val="FFFF66"/>
                </a:solidFill>
              </a:rPr>
              <a:t>To posebno važi za filtre i ekvilizere gde se na putu zvuka nalazi više elektronskih sklopova, nego u celom preostalom delu miksera. </a:t>
            </a:r>
          </a:p>
          <a:p>
            <a:endParaRPr lang="en-US" sz="200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198659" name="Text Box 5"/>
          <p:cNvSpPr txBox="1">
            <a:spLocks noChangeArrowheads="1"/>
          </p:cNvSpPr>
          <p:nvPr/>
        </p:nvSpPr>
        <p:spPr bwMode="auto">
          <a:xfrm>
            <a:off x="611188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rgbClr val="FFFF66"/>
                </a:solidFill>
              </a:rPr>
              <a:t>N</a:t>
            </a:r>
            <a:r>
              <a:rPr lang="en-US">
                <a:solidFill>
                  <a:srgbClr val="FFFF66"/>
                </a:solidFill>
              </a:rPr>
              <a:t>ajbolja </a:t>
            </a:r>
            <a:r>
              <a:rPr lang="sr-Latn-CS">
                <a:solidFill>
                  <a:srgbClr val="FFFF66"/>
                </a:solidFill>
              </a:rPr>
              <a:t>primena</a:t>
            </a:r>
            <a:r>
              <a:rPr lang="en-US">
                <a:solidFill>
                  <a:srgbClr val="FFFF66"/>
                </a:solidFill>
              </a:rPr>
              <a:t> ekvil</a:t>
            </a:r>
            <a:r>
              <a:rPr lang="sr-Latn-CS">
                <a:solidFill>
                  <a:srgbClr val="FFFF66"/>
                </a:solidFill>
              </a:rPr>
              <a:t>i</a:t>
            </a:r>
            <a:r>
              <a:rPr lang="en-US">
                <a:solidFill>
                  <a:srgbClr val="FFFF66"/>
                </a:solidFill>
              </a:rPr>
              <a:t>zera – ISKLJUČITI IH!</a:t>
            </a:r>
          </a:p>
        </p:txBody>
      </p:sp>
      <p:sp>
        <p:nvSpPr>
          <p:cNvPr id="198660" name="Text Box 6"/>
          <p:cNvSpPr txBox="1">
            <a:spLocks noChangeArrowheads="1"/>
          </p:cNvSpPr>
          <p:nvPr/>
        </p:nvSpPr>
        <p:spPr bwMode="auto">
          <a:xfrm>
            <a:off x="1547813" y="3333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Ekvalizeri - primena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4" descr="eq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73238"/>
            <a:ext cx="246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7" name="Text Box 5"/>
          <p:cNvSpPr txBox="1">
            <a:spLocks noChangeArrowheads="1"/>
          </p:cNvSpPr>
          <p:nvPr/>
        </p:nvSpPr>
        <p:spPr bwMode="auto">
          <a:xfrm>
            <a:off x="1763713" y="692150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Filtri u ekvalizerima</a:t>
            </a:r>
            <a:endParaRPr lang="en-US"/>
          </a:p>
        </p:txBody>
      </p:sp>
      <p:sp>
        <p:nvSpPr>
          <p:cNvPr id="200708" name="Text Box 6"/>
          <p:cNvSpPr txBox="1">
            <a:spLocks noChangeArrowheads="1"/>
          </p:cNvSpPr>
          <p:nvPr/>
        </p:nvSpPr>
        <p:spPr bwMode="auto">
          <a:xfrm>
            <a:off x="3779838" y="1773238"/>
            <a:ext cx="352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rezonantni</a:t>
            </a:r>
            <a:endParaRPr lang="en-US"/>
          </a:p>
        </p:txBody>
      </p:sp>
      <p:sp>
        <p:nvSpPr>
          <p:cNvPr id="200709" name="Text Box 7"/>
          <p:cNvSpPr txBox="1">
            <a:spLocks noChangeArrowheads="1"/>
          </p:cNvSpPr>
          <p:nvPr/>
        </p:nvSpPr>
        <p:spPr bwMode="auto">
          <a:xfrm>
            <a:off x="3851275" y="3068638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lepezasti filtri</a:t>
            </a:r>
            <a:endParaRPr lang="en-US"/>
          </a:p>
        </p:txBody>
      </p:sp>
      <p:sp>
        <p:nvSpPr>
          <p:cNvPr id="200710" name="Text Box 8"/>
          <p:cNvSpPr txBox="1">
            <a:spLocks noChangeArrowheads="1"/>
          </p:cNvSpPr>
          <p:nvPr/>
        </p:nvSpPr>
        <p:spPr bwMode="auto">
          <a:xfrm>
            <a:off x="3924300" y="4797425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filtri propusnici niskih i visokih frekvencija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4"/>
          <p:cNvSpPr txBox="1">
            <a:spLocks noChangeArrowheads="1"/>
          </p:cNvSpPr>
          <p:nvPr/>
        </p:nvSpPr>
        <p:spPr bwMode="auto">
          <a:xfrm>
            <a:off x="395288" y="1989138"/>
            <a:ext cx="85693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Ceo </a:t>
            </a:r>
            <a:r>
              <a:rPr lang="sr-Latn-CS">
                <a:solidFill>
                  <a:srgbClr val="FFFF66"/>
                </a:solidFill>
              </a:rPr>
              <a:t>opseg audio frekvencija </a:t>
            </a:r>
            <a:r>
              <a:rPr lang="en-US">
                <a:solidFill>
                  <a:srgbClr val="FFFF66"/>
                </a:solidFill>
              </a:rPr>
              <a:t>možemo uslovno da podelimo na: </a:t>
            </a:r>
          </a:p>
          <a:p>
            <a:r>
              <a:rPr lang="en-US">
                <a:solidFill>
                  <a:srgbClr val="FFFF66"/>
                </a:solidFill>
              </a:rPr>
              <a:t>           - </a:t>
            </a:r>
            <a:r>
              <a:rPr lang="sr-Latn-CS">
                <a:solidFill>
                  <a:srgbClr val="FFFF66"/>
                </a:solidFill>
              </a:rPr>
              <a:t>Niske</a:t>
            </a:r>
            <a:r>
              <a:rPr lang="en-US">
                <a:solidFill>
                  <a:srgbClr val="FFFF66"/>
                </a:solidFill>
              </a:rPr>
              <a:t> frekvencije </a:t>
            </a:r>
            <a:r>
              <a:rPr lang="sr-Latn-CS">
                <a:solidFill>
                  <a:srgbClr val="FFFF66"/>
                </a:solidFill>
              </a:rPr>
              <a:t>(</a:t>
            </a:r>
            <a:r>
              <a:rPr lang="en-US">
                <a:solidFill>
                  <a:srgbClr val="FFFF66"/>
                </a:solidFill>
              </a:rPr>
              <a:t>od 20Hz – 250Hz) </a:t>
            </a:r>
          </a:p>
          <a:p>
            <a:r>
              <a:rPr lang="en-US">
                <a:solidFill>
                  <a:srgbClr val="FFFF66"/>
                </a:solidFill>
              </a:rPr>
              <a:t>           - </a:t>
            </a:r>
            <a:r>
              <a:rPr lang="sr-Latn-CS">
                <a:solidFill>
                  <a:srgbClr val="FFFF66"/>
                </a:solidFill>
              </a:rPr>
              <a:t>Niske</a:t>
            </a:r>
            <a:r>
              <a:rPr lang="en-US">
                <a:solidFill>
                  <a:srgbClr val="FFFF66"/>
                </a:solidFill>
              </a:rPr>
              <a:t> srednje frekvencije (od 250Hz – 1KHz) </a:t>
            </a:r>
          </a:p>
          <a:p>
            <a:r>
              <a:rPr lang="en-US">
                <a:solidFill>
                  <a:srgbClr val="FFFF66"/>
                </a:solidFill>
              </a:rPr>
              <a:t>           - </a:t>
            </a:r>
            <a:r>
              <a:rPr lang="sr-Latn-CS">
                <a:solidFill>
                  <a:srgbClr val="FFFF66"/>
                </a:solidFill>
              </a:rPr>
              <a:t>Visoke</a:t>
            </a:r>
            <a:r>
              <a:rPr lang="en-US">
                <a:solidFill>
                  <a:srgbClr val="FFFF66"/>
                </a:solidFill>
              </a:rPr>
              <a:t> srednje frekvencije (1KHz – oko 4KHz) </a:t>
            </a:r>
          </a:p>
          <a:p>
            <a:r>
              <a:rPr lang="en-US">
                <a:solidFill>
                  <a:srgbClr val="FFFF66"/>
                </a:solidFill>
              </a:rPr>
              <a:t>           - Visoke frekvencije (od 4KHz – 20KHz)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4" descr="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844675"/>
            <a:ext cx="71516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3" name="Text Box 5"/>
          <p:cNvSpPr txBox="1">
            <a:spLocks noChangeArrowheads="1"/>
          </p:cNvSpPr>
          <p:nvPr/>
        </p:nvSpPr>
        <p:spPr bwMode="auto">
          <a:xfrm>
            <a:off x="1908175" y="69215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Filtri propusnici visokih frekvencija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1828800"/>
            <a:ext cx="7142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Text Box 5"/>
          <p:cNvSpPr txBox="1">
            <a:spLocks noChangeArrowheads="1"/>
          </p:cNvSpPr>
          <p:nvPr/>
        </p:nvSpPr>
        <p:spPr bwMode="auto">
          <a:xfrm>
            <a:off x="1908175" y="69215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Filtri propusnici niskih frekvencija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4" descr="hyp_he_PeakFilter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13" y="1828800"/>
            <a:ext cx="58705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99" name="Text Box 5"/>
          <p:cNvSpPr txBox="1">
            <a:spLocks noChangeArrowheads="1"/>
          </p:cNvSpPr>
          <p:nvPr/>
        </p:nvSpPr>
        <p:spPr bwMode="auto">
          <a:xfrm>
            <a:off x="1908175" y="69215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Rezonantni filtri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4" descr="hyp_he_PeakFilter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429000"/>
            <a:ext cx="502920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1" name="Text Box 5"/>
          <p:cNvSpPr txBox="1">
            <a:spLocks noChangeArrowheads="1"/>
          </p:cNvSpPr>
          <p:nvPr/>
        </p:nvSpPr>
        <p:spPr bwMode="auto">
          <a:xfrm>
            <a:off x="1979613" y="692150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Q faktor rezonantnog filtra</a:t>
            </a:r>
            <a:endParaRPr lang="en-US"/>
          </a:p>
        </p:txBody>
      </p:sp>
      <p:graphicFrame>
        <p:nvGraphicFramePr>
          <p:cNvPr id="227332" name="Object 6"/>
          <p:cNvGraphicFramePr>
            <a:graphicFrameLocks noChangeAspect="1"/>
          </p:cNvGraphicFramePr>
          <p:nvPr/>
        </p:nvGraphicFramePr>
        <p:xfrm>
          <a:off x="3779838" y="1844675"/>
          <a:ext cx="20399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6" name="Equation" r:id="rId5" imgW="1079280" imgH="431640" progId="Equation.3">
                  <p:embed/>
                </p:oleObj>
              </mc:Choice>
              <mc:Fallback>
                <p:oleObj name="Equation" r:id="rId5" imgW="10792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844675"/>
                        <a:ext cx="2039937" cy="8159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333" name="Picture 8" descr="Rezonantni filt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429000"/>
            <a:ext cx="37084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916113"/>
            <a:ext cx="540067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4" descr="Shelving fil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565400"/>
            <a:ext cx="7345362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7" name="Text Box 5"/>
          <p:cNvSpPr txBox="1">
            <a:spLocks noChangeArrowheads="1"/>
          </p:cNvSpPr>
          <p:nvPr/>
        </p:nvSpPr>
        <p:spPr bwMode="auto">
          <a:xfrm>
            <a:off x="2627313" y="765175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  <a:r>
              <a:rPr lang="sr-Latn-CS"/>
              <a:t>epezasti </a:t>
            </a:r>
            <a:r>
              <a:rPr lang="en-US"/>
              <a:t>(shelving) </a:t>
            </a:r>
            <a:r>
              <a:rPr lang="sr-Latn-CS"/>
              <a:t>filtri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4" descr="hyp_he_BandRej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288" y="1828800"/>
            <a:ext cx="58896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Text Box 5"/>
          <p:cNvSpPr txBox="1">
            <a:spLocks noChangeArrowheads="1"/>
          </p:cNvSpPr>
          <p:nvPr/>
        </p:nvSpPr>
        <p:spPr bwMode="auto">
          <a:xfrm>
            <a:off x="1547813" y="620713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Filtri nepropusnici opsega frekvencija (kada je nepropusni opsg </a:t>
            </a:r>
            <a:r>
              <a:rPr lang="en-US"/>
              <a:t>uzak</a:t>
            </a:r>
            <a:r>
              <a:rPr lang="sr-Latn-CS"/>
              <a:t> – “notch filtri”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4"/>
          <p:cNvSpPr txBox="1">
            <a:spLocks noChangeArrowheads="1"/>
          </p:cNvSpPr>
          <p:nvPr/>
        </p:nvSpPr>
        <p:spPr bwMode="auto">
          <a:xfrm>
            <a:off x="1908175" y="765175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Vrste ekvalizera</a:t>
            </a:r>
            <a:endParaRPr lang="en-US"/>
          </a:p>
        </p:txBody>
      </p:sp>
      <p:sp>
        <p:nvSpPr>
          <p:cNvPr id="215043" name="Text Box 6"/>
          <p:cNvSpPr txBox="1">
            <a:spLocks noChangeArrowheads="1"/>
          </p:cNvSpPr>
          <p:nvPr/>
        </p:nvSpPr>
        <p:spPr bwMode="auto">
          <a:xfrm>
            <a:off x="539750" y="1628775"/>
            <a:ext cx="81359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sr-Latn-CS">
                <a:solidFill>
                  <a:srgbClr val="FFFF66"/>
                </a:solidFill>
              </a:rPr>
              <a:t>Ton kontrole (</a:t>
            </a:r>
            <a:r>
              <a:rPr lang="en-US">
                <a:solidFill>
                  <a:srgbClr val="FFFF66"/>
                </a:solidFill>
              </a:rPr>
              <a:t>kod </a:t>
            </a:r>
            <a:r>
              <a:rPr lang="sr-Latn-CS">
                <a:solidFill>
                  <a:srgbClr val="FFFF66"/>
                </a:solidFill>
              </a:rPr>
              <a:t>prostij</a:t>
            </a:r>
            <a:r>
              <a:rPr lang="en-US">
                <a:solidFill>
                  <a:srgbClr val="FFFF66"/>
                </a:solidFill>
              </a:rPr>
              <a:t>ih</a:t>
            </a:r>
            <a:r>
              <a:rPr lang="sr-Latn-CS">
                <a:solidFill>
                  <a:srgbClr val="FFFF66"/>
                </a:solidFill>
              </a:rPr>
              <a:t> audio uredjaj</a:t>
            </a:r>
            <a:r>
              <a:rPr lang="en-US">
                <a:solidFill>
                  <a:srgbClr val="FFFF66"/>
                </a:solidFill>
              </a:rPr>
              <a:t>a</a:t>
            </a:r>
            <a:r>
              <a:rPr lang="sr-Latn-CS">
                <a:solidFill>
                  <a:srgbClr val="FFFF66"/>
                </a:solidFill>
              </a:rPr>
              <a:t>)</a:t>
            </a:r>
          </a:p>
          <a:p>
            <a:pPr lvl="2"/>
            <a:r>
              <a:rPr lang="sr-Latn-CS">
                <a:solidFill>
                  <a:srgbClr val="FFFF66"/>
                </a:solidFill>
              </a:rPr>
              <a:t>Višepojasni ekvalizeri sa izborom diskretnih frekvencija </a:t>
            </a:r>
            <a:endParaRPr lang="en-US">
              <a:solidFill>
                <a:srgbClr val="FFFF66"/>
              </a:solidFill>
            </a:endParaRPr>
          </a:p>
          <a:p>
            <a:pPr lvl="2"/>
            <a:r>
              <a:rPr lang="en-US">
                <a:solidFill>
                  <a:srgbClr val="FFFF66"/>
                </a:solidFill>
              </a:rPr>
              <a:t>Paramet</a:t>
            </a:r>
            <a:r>
              <a:rPr lang="sr-Latn-CS">
                <a:solidFill>
                  <a:srgbClr val="FFFF66"/>
                </a:solidFill>
              </a:rPr>
              <a:t>arsk</a:t>
            </a:r>
            <a:r>
              <a:rPr lang="en-US">
                <a:solidFill>
                  <a:srgbClr val="FFFF66"/>
                </a:solidFill>
              </a:rPr>
              <a:t>i ekvil</a:t>
            </a:r>
            <a:r>
              <a:rPr lang="sr-Latn-CS">
                <a:solidFill>
                  <a:srgbClr val="FFFF66"/>
                </a:solidFill>
              </a:rPr>
              <a:t>i</a:t>
            </a:r>
            <a:r>
              <a:rPr lang="en-US">
                <a:solidFill>
                  <a:srgbClr val="FFFF66"/>
                </a:solidFill>
              </a:rPr>
              <a:t>zeri</a:t>
            </a:r>
          </a:p>
          <a:p>
            <a:r>
              <a:rPr lang="en-US">
                <a:solidFill>
                  <a:srgbClr val="FFFF66"/>
                </a:solidFill>
              </a:rPr>
              <a:t>Grafički ekvil</a:t>
            </a:r>
            <a:r>
              <a:rPr lang="sr-Latn-CS">
                <a:solidFill>
                  <a:srgbClr val="FFFF66"/>
                </a:solidFill>
              </a:rPr>
              <a:t>i</a:t>
            </a:r>
            <a:r>
              <a:rPr lang="en-US">
                <a:solidFill>
                  <a:srgbClr val="FFFF66"/>
                </a:solidFill>
              </a:rPr>
              <a:t>zeri</a:t>
            </a:r>
            <a:endParaRPr lang="sr-Latn-CS">
              <a:solidFill>
                <a:srgbClr val="FFFF66"/>
              </a:solidFill>
            </a:endParaRPr>
          </a:p>
          <a:p>
            <a:r>
              <a:rPr lang="sr-Latn-CS">
                <a:solidFill>
                  <a:srgbClr val="FFFF66"/>
                </a:solidFill>
              </a:rPr>
              <a:t>Dimnamički ekvalizeri (erkvalizer+dinamički procesor)</a:t>
            </a:r>
            <a:endParaRPr lang="en-US">
              <a:solidFill>
                <a:srgbClr val="FFFF66"/>
              </a:solidFill>
            </a:endParaRPr>
          </a:p>
          <a:p>
            <a:r>
              <a:rPr lang="en-US">
                <a:solidFill>
                  <a:srgbClr val="FFFF66"/>
                </a:solidFill>
              </a:rPr>
              <a:t>Uskopojasni filtri nepropusnici opsega frekvencija (</a:t>
            </a:r>
            <a:r>
              <a:rPr lang="sr-Latn-CS">
                <a:solidFill>
                  <a:srgbClr val="FFFF66"/>
                </a:solidFill>
              </a:rPr>
              <a:t>Notch filtri</a:t>
            </a:r>
            <a:r>
              <a:rPr lang="en-US">
                <a:solidFill>
                  <a:srgbClr val="FFFF66"/>
                </a:solidFill>
              </a:rPr>
              <a:t>)</a:t>
            </a:r>
          </a:p>
          <a:p>
            <a:endParaRPr lang="en-US">
              <a:solidFill>
                <a:srgbClr val="FFFF66"/>
              </a:solidFill>
            </a:endParaRPr>
          </a:p>
          <a:p>
            <a:endParaRPr lang="en-US">
              <a:solidFill>
                <a:srgbClr val="FFFF66"/>
              </a:solidFill>
            </a:endParaRPr>
          </a:p>
          <a:p>
            <a:r>
              <a:rPr lang="sr-Latn-CS">
                <a:solidFill>
                  <a:srgbClr val="FFFF66"/>
                </a:solidFill>
              </a:rPr>
              <a:t>K</a:t>
            </a:r>
            <a:r>
              <a:rPr lang="en-US">
                <a:solidFill>
                  <a:srgbClr val="FFFF66"/>
                </a:solidFill>
              </a:rPr>
              <a:t>ombinacije ovih tipova</a:t>
            </a:r>
            <a:r>
              <a:rPr lang="sr-Latn-CS">
                <a:solidFill>
                  <a:srgbClr val="FFFF66"/>
                </a:solidFill>
              </a:rPr>
              <a:t>:</a:t>
            </a:r>
            <a:r>
              <a:rPr lang="en-US">
                <a:solidFill>
                  <a:srgbClr val="FFFF66"/>
                </a:solidFill>
              </a:rPr>
              <a:t> para-grafički, kvazi-paramet</a:t>
            </a:r>
            <a:r>
              <a:rPr lang="sr-Latn-CS">
                <a:solidFill>
                  <a:srgbClr val="FFFF66"/>
                </a:solidFill>
              </a:rPr>
              <a:t>arsk</a:t>
            </a:r>
            <a:r>
              <a:rPr lang="en-US">
                <a:solidFill>
                  <a:srgbClr val="FFFF66"/>
                </a:solidFill>
              </a:rPr>
              <a:t>i ekvil</a:t>
            </a:r>
            <a:r>
              <a:rPr lang="sr-Latn-CS">
                <a:solidFill>
                  <a:srgbClr val="FFFF66"/>
                </a:solidFill>
              </a:rPr>
              <a:t>i</a:t>
            </a:r>
            <a:r>
              <a:rPr lang="en-US">
                <a:solidFill>
                  <a:srgbClr val="FFFF66"/>
                </a:solidFill>
              </a:rPr>
              <a:t>zeri itd.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4" descr="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44675"/>
            <a:ext cx="734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1" name="Text Box 5"/>
          <p:cNvSpPr txBox="1">
            <a:spLocks noChangeArrowheads="1"/>
          </p:cNvSpPr>
          <p:nvPr/>
        </p:nvSpPr>
        <p:spPr bwMode="auto">
          <a:xfrm>
            <a:off x="827088" y="5492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rgbClr val="FFFF66"/>
                </a:solidFill>
              </a:rPr>
              <a:t>T</a:t>
            </a:r>
            <a:r>
              <a:rPr lang="en-US">
                <a:solidFill>
                  <a:srgbClr val="FFFF66"/>
                </a:solidFill>
              </a:rPr>
              <a:t>on kontol</a:t>
            </a:r>
            <a:r>
              <a:rPr lang="sr-Latn-CS">
                <a:solidFill>
                  <a:srgbClr val="FFFF66"/>
                </a:solidFill>
              </a:rPr>
              <a:t>a – Niske / visoke frekvencije (</a:t>
            </a:r>
            <a:r>
              <a:rPr lang="en-US">
                <a:solidFill>
                  <a:srgbClr val="FFFF66"/>
                </a:solidFill>
              </a:rPr>
              <a:t>“Bass-treble”</a:t>
            </a:r>
            <a:r>
              <a:rPr lang="sr-Latn-CS">
                <a:solidFill>
                  <a:srgbClr val="FFFF66"/>
                </a:solidFill>
              </a:rPr>
              <a:t>)</a:t>
            </a:r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4" descr="2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1828800"/>
            <a:ext cx="73136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9" name="Text Box 5"/>
          <p:cNvSpPr txBox="1">
            <a:spLocks noChangeArrowheads="1"/>
          </p:cNvSpPr>
          <p:nvPr/>
        </p:nvSpPr>
        <p:spPr bwMode="auto">
          <a:xfrm>
            <a:off x="827088" y="549275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>
                <a:solidFill>
                  <a:srgbClr val="FFFF66"/>
                </a:solidFill>
              </a:rPr>
              <a:t>T</a:t>
            </a:r>
            <a:r>
              <a:rPr lang="en-US">
                <a:solidFill>
                  <a:srgbClr val="FFFF66"/>
                </a:solidFill>
              </a:rPr>
              <a:t>on kontol</a:t>
            </a:r>
            <a:r>
              <a:rPr lang="sr-Latn-CS">
                <a:solidFill>
                  <a:srgbClr val="FFFF66"/>
                </a:solidFill>
              </a:rPr>
              <a:t>a – Niske/srednje/visoke frekvencije (</a:t>
            </a:r>
            <a:r>
              <a:rPr lang="en-US">
                <a:solidFill>
                  <a:srgbClr val="FFFF66"/>
                </a:solidFill>
              </a:rPr>
              <a:t>“Bass-</a:t>
            </a:r>
            <a:r>
              <a:rPr lang="sr-Latn-CS">
                <a:solidFill>
                  <a:srgbClr val="FFFF66"/>
                </a:solidFill>
              </a:rPr>
              <a:t>mid-</a:t>
            </a:r>
            <a:r>
              <a:rPr lang="en-US">
                <a:solidFill>
                  <a:srgbClr val="FFFF66"/>
                </a:solidFill>
              </a:rPr>
              <a:t>treble”</a:t>
            </a:r>
            <a:r>
              <a:rPr lang="sr-Latn-CS">
                <a:solidFill>
                  <a:srgbClr val="FFFF66"/>
                </a:solidFill>
              </a:rPr>
              <a:t>)</a:t>
            </a:r>
            <a:endParaRPr lang="en-US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4" descr="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1828800"/>
            <a:ext cx="7364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Text Box 5"/>
          <p:cNvSpPr txBox="1">
            <a:spLocks noChangeArrowheads="1"/>
          </p:cNvSpPr>
          <p:nvPr/>
        </p:nvSpPr>
        <p:spPr bwMode="auto">
          <a:xfrm>
            <a:off x="1908175" y="620713"/>
            <a:ext cx="518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Višepojasni ekvalizeri sa fiksnim frekvencijama (kod miksera)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4" descr="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563" y="1828800"/>
            <a:ext cx="7331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Text Box 5"/>
          <p:cNvSpPr txBox="1">
            <a:spLocks noChangeArrowheads="1"/>
          </p:cNvSpPr>
          <p:nvPr/>
        </p:nvSpPr>
        <p:spPr bwMode="auto">
          <a:xfrm>
            <a:off x="2051050" y="333375"/>
            <a:ext cx="5184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Višepojasni ekvalizeri sa kombinacijom fiksnih i promenljivih  frekvencija (kod miksera)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4" descr="2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268413"/>
            <a:ext cx="60737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3" name="Text Box 5"/>
          <p:cNvSpPr txBox="1">
            <a:spLocks noChangeArrowheads="1"/>
          </p:cNvSpPr>
          <p:nvPr/>
        </p:nvSpPr>
        <p:spPr bwMode="auto">
          <a:xfrm>
            <a:off x="1692275" y="188913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Parametarski ekvalizeri (kod miksera, kao posebni uređaji</a:t>
            </a:r>
            <a:endParaRPr lang="en-US"/>
          </a:p>
        </p:txBody>
      </p:sp>
      <p:sp>
        <p:nvSpPr>
          <p:cNvPr id="225284" name="Text Box 6"/>
          <p:cNvSpPr txBox="1">
            <a:spLocks noChangeArrowheads="1"/>
          </p:cNvSpPr>
          <p:nvPr/>
        </p:nvSpPr>
        <p:spPr bwMode="auto">
          <a:xfrm>
            <a:off x="971550" y="5805488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Promenljivi: frekvencija, pojačanje/slabljnje, Q faktor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FF66"/>
                </a:solidFill>
              </a:rPr>
              <a:t>Paramet</a:t>
            </a:r>
            <a:r>
              <a:rPr lang="sr-Latn-CS" sz="2400">
                <a:solidFill>
                  <a:srgbClr val="FFFF66"/>
                </a:solidFill>
              </a:rPr>
              <a:t>arski</a:t>
            </a:r>
            <a:r>
              <a:rPr lang="en-US" sz="2400">
                <a:solidFill>
                  <a:srgbClr val="FFFF66"/>
                </a:solidFill>
              </a:rPr>
              <a:t> ekvil</a:t>
            </a:r>
            <a:r>
              <a:rPr lang="sr-Latn-CS" sz="2400">
                <a:solidFill>
                  <a:srgbClr val="FFFF66"/>
                </a:solidFill>
              </a:rPr>
              <a:t>ize</a:t>
            </a:r>
            <a:r>
              <a:rPr lang="en-US" sz="2400">
                <a:solidFill>
                  <a:srgbClr val="FFFF66"/>
                </a:solidFill>
              </a:rPr>
              <a:t>r u sklopu sudijskog miksera:</a:t>
            </a:r>
          </a:p>
        </p:txBody>
      </p:sp>
      <p:pic>
        <p:nvPicPr>
          <p:cNvPr id="229379" name="Picture 3" descr="150px-Equaliser-sec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377113" y="1828800"/>
            <a:ext cx="1766887" cy="4876800"/>
          </a:xfrm>
        </p:spPr>
      </p:pic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3276600" y="2514600"/>
            <a:ext cx="9144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>
            <a:off x="3276600" y="3124200"/>
            <a:ext cx="9144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3276600" y="1905000"/>
            <a:ext cx="9144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3276600" y="3657600"/>
            <a:ext cx="9144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 flipH="1">
            <a:off x="4876800" y="2286000"/>
            <a:ext cx="12192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>
            <a:off x="4876800" y="2971800"/>
            <a:ext cx="12192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 flipH="1">
            <a:off x="4953000" y="4648200"/>
            <a:ext cx="11430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7" name="Line 11"/>
          <p:cNvSpPr>
            <a:spLocks noChangeShapeType="1"/>
          </p:cNvSpPr>
          <p:nvPr/>
        </p:nvSpPr>
        <p:spPr bwMode="auto">
          <a:xfrm flipH="1">
            <a:off x="4953000" y="5943600"/>
            <a:ext cx="11430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 flipH="1">
            <a:off x="4572000" y="3962400"/>
            <a:ext cx="15240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89" name="Line 13"/>
          <p:cNvSpPr>
            <a:spLocks noChangeShapeType="1"/>
          </p:cNvSpPr>
          <p:nvPr/>
        </p:nvSpPr>
        <p:spPr bwMode="auto">
          <a:xfrm flipH="1">
            <a:off x="4572000" y="5257800"/>
            <a:ext cx="15240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3276600" y="4572000"/>
            <a:ext cx="9906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>
            <a:off x="3200400" y="5791200"/>
            <a:ext cx="990600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685800" y="1600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sr-Latn-CS" sz="18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1042988" y="1628775"/>
            <a:ext cx="217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Prek</a:t>
            </a:r>
            <a:r>
              <a:rPr lang="sr-Latn-CS" sz="1800">
                <a:solidFill>
                  <a:srgbClr val="FFFF66"/>
                </a:solidFill>
                <a:latin typeface="Arial" charset="0"/>
              </a:rPr>
              <a:t>lopnik</a:t>
            </a:r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za </a:t>
            </a:r>
            <a:r>
              <a:rPr lang="sr-Latn-CS" sz="1800">
                <a:solidFill>
                  <a:srgbClr val="FFFF66"/>
                </a:solidFill>
                <a:latin typeface="Arial" charset="0"/>
              </a:rPr>
              <a:t>izbor </a:t>
            </a:r>
            <a:endParaRPr lang="en-US" sz="1800">
              <a:solidFill>
                <a:srgbClr val="FFFF66"/>
              </a:solidFill>
              <a:latin typeface="Arial" charset="0"/>
            </a:endParaRP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      HF/LF filtara</a:t>
            </a: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609600" y="3429000"/>
            <a:ext cx="2178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Prek</a:t>
            </a:r>
            <a:r>
              <a:rPr lang="sr-Latn-CS" sz="1800">
                <a:solidFill>
                  <a:srgbClr val="FFFF66"/>
                </a:solidFill>
                <a:latin typeface="Arial" charset="0"/>
              </a:rPr>
              <a:t>lopnik</a:t>
            </a:r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za </a:t>
            </a:r>
            <a:r>
              <a:rPr lang="sr-Latn-CS" sz="1800">
                <a:solidFill>
                  <a:srgbClr val="FFFF66"/>
                </a:solidFill>
                <a:latin typeface="Arial" charset="0"/>
              </a:rPr>
              <a:t>izbor </a:t>
            </a:r>
            <a:endParaRPr lang="en-US" sz="1800">
              <a:solidFill>
                <a:srgbClr val="FFFF66"/>
              </a:solidFill>
              <a:latin typeface="Arial" charset="0"/>
            </a:endParaRP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      MID filtara </a:t>
            </a:r>
          </a:p>
          <a:p>
            <a:pPr eaLnBrk="0" hangingPunct="0"/>
            <a:endParaRPr lang="en-US" sz="2000">
              <a:solidFill>
                <a:srgbClr val="FFFF66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9395" name="Rectangle 19"/>
          <p:cNvSpPr>
            <a:spLocks noChangeArrowheads="1"/>
          </p:cNvSpPr>
          <p:nvPr/>
        </p:nvSpPr>
        <p:spPr bwMode="auto">
          <a:xfrm>
            <a:off x="1066800" y="2438400"/>
            <a:ext cx="2317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Prek</a:t>
            </a:r>
            <a:r>
              <a:rPr lang="sr-Latn-CS" sz="1800">
                <a:solidFill>
                  <a:srgbClr val="FFFF66"/>
                </a:solidFill>
                <a:latin typeface="Arial" charset="0"/>
              </a:rPr>
              <a:t>lopnik</a:t>
            </a:r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za </a:t>
            </a:r>
            <a:r>
              <a:rPr lang="sr-Latn-CS" sz="1800">
                <a:solidFill>
                  <a:srgbClr val="FFFF66"/>
                </a:solidFill>
                <a:latin typeface="Arial" charset="0"/>
              </a:rPr>
              <a:t>izbor</a:t>
            </a:r>
            <a:endParaRPr lang="en-US" sz="1800">
              <a:solidFill>
                <a:srgbClr val="FFFF66"/>
              </a:solidFill>
              <a:latin typeface="Arial" charset="0"/>
            </a:endParaRP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</a:t>
            </a:r>
            <a:r>
              <a:rPr lang="sr-Latn-CS" sz="1800">
                <a:solidFill>
                  <a:srgbClr val="FFFF66"/>
                </a:solidFill>
                <a:latin typeface="Arial" charset="0"/>
              </a:rPr>
              <a:t>granične</a:t>
            </a:r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frek. filtra</a:t>
            </a: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 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9396" name="Rectangle 20"/>
          <p:cNvSpPr>
            <a:spLocks noChangeArrowheads="1"/>
          </p:cNvSpPr>
          <p:nvPr/>
        </p:nvSpPr>
        <p:spPr bwMode="auto">
          <a:xfrm>
            <a:off x="914400" y="4343400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Širina HI-MID filtra </a:t>
            </a: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  (Q-faktor)</a:t>
            </a:r>
          </a:p>
        </p:txBody>
      </p:sp>
      <p:sp>
        <p:nvSpPr>
          <p:cNvPr id="229397" name="Rectangle 21"/>
          <p:cNvSpPr>
            <a:spLocks noChangeArrowheads="1"/>
          </p:cNvSpPr>
          <p:nvPr/>
        </p:nvSpPr>
        <p:spPr bwMode="auto">
          <a:xfrm>
            <a:off x="914400" y="5486400"/>
            <a:ext cx="2127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Širina LO-MID filtra</a:t>
            </a: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    (Q-faktor)</a:t>
            </a:r>
          </a:p>
          <a:p>
            <a:pPr eaLnBrk="0" hangingPunct="0"/>
            <a:endParaRPr lang="en-US" sz="2000">
              <a:solidFill>
                <a:srgbClr val="FFFF66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9398" name="Rectangle 22"/>
          <p:cNvSpPr>
            <a:spLocks noChangeArrowheads="1"/>
          </p:cNvSpPr>
          <p:nvPr/>
        </p:nvSpPr>
        <p:spPr bwMode="auto">
          <a:xfrm>
            <a:off x="6096000" y="1981200"/>
            <a:ext cx="3094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Pot. za izdizanje ili potiskiva-</a:t>
            </a: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-nje visokih frekvencija</a:t>
            </a:r>
          </a:p>
        </p:txBody>
      </p:sp>
      <p:sp>
        <p:nvSpPr>
          <p:cNvPr id="229399" name="Rectangle 23"/>
          <p:cNvSpPr>
            <a:spLocks noChangeArrowheads="1"/>
          </p:cNvSpPr>
          <p:nvPr/>
        </p:nvSpPr>
        <p:spPr bwMode="auto">
          <a:xfrm>
            <a:off x="6049963" y="2743200"/>
            <a:ext cx="3094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Pot. za izdizanje ili potiskiva-</a:t>
            </a: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-nje niskih frekvencija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9400" name="Rectangle 24"/>
          <p:cNvSpPr>
            <a:spLocks noChangeArrowheads="1"/>
          </p:cNvSpPr>
          <p:nvPr/>
        </p:nvSpPr>
        <p:spPr bwMode="auto">
          <a:xfrm>
            <a:off x="6172200" y="3581400"/>
            <a:ext cx="2459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Pot. za izbor centralne</a:t>
            </a: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    MID frekvencije</a:t>
            </a:r>
          </a:p>
          <a:p>
            <a:pPr eaLnBrk="0" hangingPunct="0"/>
            <a:endParaRPr lang="en-US" sz="20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9401" name="Rectangle 25"/>
          <p:cNvSpPr>
            <a:spLocks noChangeArrowheads="1"/>
          </p:cNvSpPr>
          <p:nvPr/>
        </p:nvSpPr>
        <p:spPr bwMode="auto">
          <a:xfrm>
            <a:off x="6096000" y="5029200"/>
            <a:ext cx="2459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Pot. za izbor centralne</a:t>
            </a: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LO-MID frekvencije</a:t>
            </a:r>
            <a:endParaRPr lang="en-US" sz="2000">
              <a:solidFill>
                <a:srgbClr val="FFFF66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9402" name="Rectangle 26"/>
          <p:cNvSpPr>
            <a:spLocks noChangeArrowheads="1"/>
          </p:cNvSpPr>
          <p:nvPr/>
        </p:nvSpPr>
        <p:spPr bwMode="auto">
          <a:xfrm>
            <a:off x="6049963" y="4267200"/>
            <a:ext cx="309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Pot. za izdizanje ili potiskiva-</a:t>
            </a: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-nje Hi-MID frekvencija</a:t>
            </a:r>
            <a:endParaRPr lang="en-US" sz="2000">
              <a:solidFill>
                <a:srgbClr val="FFFF66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9403" name="Rectangle 27"/>
          <p:cNvSpPr>
            <a:spLocks noChangeArrowheads="1"/>
          </p:cNvSpPr>
          <p:nvPr/>
        </p:nvSpPr>
        <p:spPr bwMode="auto">
          <a:xfrm>
            <a:off x="6049963" y="5715000"/>
            <a:ext cx="309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Pot. za izdizanje ili potiskiva-</a:t>
            </a:r>
          </a:p>
          <a:p>
            <a:pPr eaLnBrk="0" hangingPunct="0"/>
            <a:r>
              <a:rPr lang="en-US" sz="1800">
                <a:solidFill>
                  <a:srgbClr val="FFFF66"/>
                </a:solidFill>
                <a:latin typeface="Arial" charset="0"/>
                <a:ea typeface="ＭＳ Ｐゴシック" pitchFamily="34" charset="-128"/>
              </a:rPr>
              <a:t>   -nje LO-MID frekvencija</a:t>
            </a:r>
            <a:endParaRPr lang="en-US" sz="2000">
              <a:solidFill>
                <a:srgbClr val="FFFF66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4" descr="dn410-front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08500"/>
            <a:ext cx="871378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7" name="Picture 5" descr="eq3b-angle-cropped-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557338"/>
            <a:ext cx="6792912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8" name="Rectangle 6"/>
          <p:cNvSpPr>
            <a:spLocks noChangeArrowheads="1"/>
          </p:cNvSpPr>
          <p:nvPr/>
        </p:nvSpPr>
        <p:spPr bwMode="auto">
          <a:xfrm>
            <a:off x="395288" y="3333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66"/>
                </a:solidFill>
                <a:latin typeface="Arial" charset="0"/>
              </a:rPr>
              <a:t>Paramet</a:t>
            </a:r>
            <a:r>
              <a:rPr lang="sr-Latn-CS">
                <a:solidFill>
                  <a:srgbClr val="FFFF66"/>
                </a:solidFill>
                <a:latin typeface="Arial" charset="0"/>
              </a:rPr>
              <a:t>arski</a:t>
            </a:r>
            <a:r>
              <a:rPr lang="en-US">
                <a:solidFill>
                  <a:srgbClr val="FFFF66"/>
                </a:solidFill>
                <a:latin typeface="Arial" charset="0"/>
              </a:rPr>
              <a:t> ekvil</a:t>
            </a:r>
            <a:r>
              <a:rPr lang="sr-Latn-CS">
                <a:solidFill>
                  <a:srgbClr val="FFFF66"/>
                </a:solidFill>
                <a:latin typeface="Arial" charset="0"/>
              </a:rPr>
              <a:t>ize</a:t>
            </a:r>
            <a:r>
              <a:rPr lang="en-US">
                <a:solidFill>
                  <a:srgbClr val="FFFF66"/>
                </a:solidFill>
                <a:latin typeface="Arial" charset="0"/>
              </a:rPr>
              <a:t>r</a:t>
            </a:r>
            <a:r>
              <a:rPr lang="sr-Latn-CS">
                <a:solidFill>
                  <a:srgbClr val="FFFF66"/>
                </a:solidFill>
                <a:latin typeface="Arial" charset="0"/>
              </a:rPr>
              <a:t>i kao posebni uređaji</a:t>
            </a:r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860425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4" descr="parameq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63230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Rectangle 5"/>
          <p:cNvSpPr>
            <a:spLocks noChangeArrowheads="1"/>
          </p:cNvSpPr>
          <p:nvPr/>
        </p:nvSpPr>
        <p:spPr bwMode="auto">
          <a:xfrm>
            <a:off x="395288" y="3333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66"/>
                </a:solidFill>
                <a:latin typeface="Arial" charset="0"/>
              </a:rPr>
              <a:t>Paramet</a:t>
            </a:r>
            <a:r>
              <a:rPr lang="sr-Latn-CS">
                <a:solidFill>
                  <a:srgbClr val="FFFF66"/>
                </a:solidFill>
                <a:latin typeface="Arial" charset="0"/>
              </a:rPr>
              <a:t>arski</a:t>
            </a:r>
            <a:r>
              <a:rPr lang="en-US">
                <a:solidFill>
                  <a:srgbClr val="FFFF66"/>
                </a:solidFill>
                <a:latin typeface="Arial" charset="0"/>
              </a:rPr>
              <a:t> ekvil</a:t>
            </a:r>
            <a:r>
              <a:rPr lang="sr-Latn-CS">
                <a:solidFill>
                  <a:srgbClr val="FFFF66"/>
                </a:solidFill>
                <a:latin typeface="Arial" charset="0"/>
              </a:rPr>
              <a:t>ize</a:t>
            </a:r>
            <a:r>
              <a:rPr lang="en-US">
                <a:solidFill>
                  <a:srgbClr val="FFFF66"/>
                </a:solidFill>
                <a:latin typeface="Arial" charset="0"/>
              </a:rPr>
              <a:t>r</a:t>
            </a:r>
            <a:r>
              <a:rPr lang="sr-Latn-CS">
                <a:solidFill>
                  <a:srgbClr val="FFFF66"/>
                </a:solidFill>
                <a:latin typeface="Arial" charset="0"/>
              </a:rPr>
              <a:t> kao “plug in”</a:t>
            </a:r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4"/>
          <p:cNvSpPr txBox="1">
            <a:spLocks noChangeArrowheads="1"/>
          </p:cNvSpPr>
          <p:nvPr/>
        </p:nvSpPr>
        <p:spPr bwMode="auto">
          <a:xfrm>
            <a:off x="250825" y="1556792"/>
            <a:ext cx="84978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66"/>
                </a:solidFill>
              </a:rPr>
              <a:t>Grafički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ekvil</a:t>
            </a:r>
            <a:r>
              <a:rPr lang="sr-Latn-CS" sz="2000" dirty="0">
                <a:solidFill>
                  <a:srgbClr val="FFFF66"/>
                </a:solidFill>
              </a:rPr>
              <a:t>i</a:t>
            </a:r>
            <a:r>
              <a:rPr lang="en-US" sz="2000" dirty="0" err="1">
                <a:solidFill>
                  <a:srgbClr val="FFFF66"/>
                </a:solidFill>
              </a:rPr>
              <a:t>zer</a:t>
            </a:r>
            <a:r>
              <a:rPr lang="sr-Latn-CS" sz="2000" dirty="0">
                <a:solidFill>
                  <a:srgbClr val="FFFF66"/>
                </a:solidFill>
              </a:rPr>
              <a:t>i</a:t>
            </a:r>
            <a:r>
              <a:rPr lang="en-US" sz="2000" dirty="0">
                <a:solidFill>
                  <a:srgbClr val="FFFF66"/>
                </a:solidFill>
              </a:rPr>
              <a:t> –</a:t>
            </a:r>
            <a:r>
              <a:rPr lang="sr-Latn-C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višepojasni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ekvil</a:t>
            </a:r>
            <a:r>
              <a:rPr lang="sr-Latn-CS" sz="2000" dirty="0">
                <a:solidFill>
                  <a:srgbClr val="FFFF66"/>
                </a:solidFill>
              </a:rPr>
              <a:t>i</a:t>
            </a:r>
            <a:r>
              <a:rPr lang="en-US" sz="2000" dirty="0" err="1">
                <a:solidFill>
                  <a:srgbClr val="FFFF66"/>
                </a:solidFill>
              </a:rPr>
              <a:t>zer</a:t>
            </a:r>
            <a:r>
              <a:rPr lang="sr-Latn-CS" sz="2000" dirty="0">
                <a:solidFill>
                  <a:srgbClr val="FFFF66"/>
                </a:solidFill>
              </a:rPr>
              <a:t>i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sr-Latn-CS" sz="2000" dirty="0">
                <a:solidFill>
                  <a:srgbClr val="FFFF66"/>
                </a:solidFill>
              </a:rPr>
              <a:t>s</a:t>
            </a:r>
            <a:r>
              <a:rPr lang="en-US" sz="2000" dirty="0">
                <a:solidFill>
                  <a:srgbClr val="FFFF66"/>
                </a:solidFill>
              </a:rPr>
              <a:t>a </a:t>
            </a:r>
            <a:r>
              <a:rPr lang="sr-Latn-CS" sz="2000" dirty="0">
                <a:solidFill>
                  <a:srgbClr val="FFFF66"/>
                </a:solidFill>
              </a:rPr>
              <a:t>velikim brojem </a:t>
            </a:r>
            <a:r>
              <a:rPr lang="en-US" sz="2000" dirty="0" err="1">
                <a:solidFill>
                  <a:srgbClr val="FFFF66"/>
                </a:solidFill>
              </a:rPr>
              <a:t>filtara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sa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fiksiranim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sr-Latn-CS" sz="2000" dirty="0">
                <a:solidFill>
                  <a:srgbClr val="FFFF66"/>
                </a:solidFill>
              </a:rPr>
              <a:t>standardnim </a:t>
            </a:r>
            <a:r>
              <a:rPr lang="en-US" sz="2000" dirty="0" err="1">
                <a:solidFill>
                  <a:srgbClr val="FFFF66"/>
                </a:solidFill>
              </a:rPr>
              <a:t>centralnim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frekvencijama</a:t>
            </a:r>
            <a:r>
              <a:rPr lang="en-US" sz="2000" dirty="0">
                <a:solidFill>
                  <a:srgbClr val="FFFF66"/>
                </a:solidFill>
              </a:rPr>
              <a:t>.</a:t>
            </a:r>
            <a:endParaRPr lang="sr-Latn-CS" sz="2000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2000" dirty="0">
                <a:solidFill>
                  <a:srgbClr val="FFFF66"/>
                </a:solidFill>
              </a:rPr>
              <a:t>N</a:t>
            </a:r>
            <a:r>
              <a:rPr lang="en-US" sz="2000" dirty="0" err="1">
                <a:solidFill>
                  <a:srgbClr val="FFFF66"/>
                </a:solidFill>
              </a:rPr>
              <a:t>aziva</a:t>
            </a:r>
            <a:r>
              <a:rPr lang="sr-Latn-CS" sz="2000" dirty="0">
                <a:solidFill>
                  <a:srgbClr val="FFFF66"/>
                </a:solidFill>
              </a:rPr>
              <a:t>ju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sr-Latn-CS" sz="2000" dirty="0">
                <a:solidFill>
                  <a:srgbClr val="FFFF66"/>
                </a:solidFill>
              </a:rPr>
              <a:t>se </a:t>
            </a:r>
            <a:r>
              <a:rPr lang="en-US" sz="2000" dirty="0">
                <a:solidFill>
                  <a:srgbClr val="FFFF66"/>
                </a:solidFill>
              </a:rPr>
              <a:t>“</a:t>
            </a:r>
            <a:r>
              <a:rPr lang="en-US" sz="2000" dirty="0" err="1">
                <a:solidFill>
                  <a:srgbClr val="FFFF66"/>
                </a:solidFill>
              </a:rPr>
              <a:t>grafički</a:t>
            </a:r>
            <a:r>
              <a:rPr lang="en-US" sz="2000" dirty="0">
                <a:solidFill>
                  <a:srgbClr val="FFFF66"/>
                </a:solidFill>
              </a:rPr>
              <a:t>” </a:t>
            </a:r>
            <a:r>
              <a:rPr lang="en-US" sz="2000" dirty="0" err="1">
                <a:solidFill>
                  <a:srgbClr val="FFFF66"/>
                </a:solidFill>
              </a:rPr>
              <a:t>zbog</a:t>
            </a:r>
            <a:r>
              <a:rPr lang="en-US" sz="2000" dirty="0">
                <a:solidFill>
                  <a:srgbClr val="FFFF66"/>
                </a:solidFill>
              </a:rPr>
              <a:t> toga </a:t>
            </a:r>
            <a:r>
              <a:rPr lang="en-US" sz="2000" dirty="0" err="1">
                <a:solidFill>
                  <a:srgbClr val="FFFF66"/>
                </a:solidFill>
              </a:rPr>
              <a:t>što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sadrže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linearne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sr-Latn-CS" sz="2000" dirty="0">
                <a:solidFill>
                  <a:srgbClr val="FFFF66"/>
                </a:solidFill>
              </a:rPr>
              <a:t>klizne (</a:t>
            </a:r>
            <a:r>
              <a:rPr lang="en-US" sz="2000" dirty="0">
                <a:solidFill>
                  <a:srgbClr val="FFFF66"/>
                </a:solidFill>
              </a:rPr>
              <a:t>“</a:t>
            </a:r>
            <a:r>
              <a:rPr lang="en-US" sz="2000" dirty="0" err="1">
                <a:solidFill>
                  <a:srgbClr val="FFFF66"/>
                </a:solidFill>
              </a:rPr>
              <a:t>šiber</a:t>
            </a:r>
            <a:r>
              <a:rPr lang="en-US" sz="2000" dirty="0">
                <a:solidFill>
                  <a:srgbClr val="FFFF66"/>
                </a:solidFill>
              </a:rPr>
              <a:t>”</a:t>
            </a:r>
            <a:r>
              <a:rPr lang="sr-Latn-CS" sz="2000" dirty="0">
                <a:solidFill>
                  <a:srgbClr val="FFFF66"/>
                </a:solidFill>
              </a:rPr>
              <a:t>)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potenciometre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pomoću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kojih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sr-Latn-CS" sz="2000" dirty="0">
                <a:solidFill>
                  <a:srgbClr val="FFFF66"/>
                </a:solidFill>
              </a:rPr>
              <a:t>se podešava izdizanje ili slabljenje pojedinih </a:t>
            </a:r>
            <a:r>
              <a:rPr lang="sr-Latn-CS" sz="2000" dirty="0" err="1">
                <a:solidFill>
                  <a:srgbClr val="FFFF66"/>
                </a:solidFill>
              </a:rPr>
              <a:t>frekvencijskih</a:t>
            </a:r>
            <a:r>
              <a:rPr lang="sr-Latn-CS" sz="2000" dirty="0">
                <a:solidFill>
                  <a:srgbClr val="FFFF66"/>
                </a:solidFill>
              </a:rPr>
              <a:t> opsega.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endParaRPr lang="sr-Latn-CS" sz="2000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endParaRPr lang="sr-Latn-CS" sz="2000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2000" dirty="0">
                <a:solidFill>
                  <a:srgbClr val="FFFF66"/>
                </a:solidFill>
              </a:rPr>
              <a:t>Položaj dugmeta </a:t>
            </a:r>
            <a:r>
              <a:rPr lang="sr-Latn-CS" sz="2000" dirty="0" err="1">
                <a:solidFill>
                  <a:srgbClr val="FFFF66"/>
                </a:solidFill>
              </a:rPr>
              <a:t>kliznog</a:t>
            </a:r>
            <a:r>
              <a:rPr lang="sr-Latn-CS" sz="2000" dirty="0">
                <a:solidFill>
                  <a:srgbClr val="FFFF66"/>
                </a:solidFill>
              </a:rPr>
              <a:t> </a:t>
            </a:r>
            <a:r>
              <a:rPr lang="sr-Latn-CS" sz="2000" dirty="0" err="1">
                <a:solidFill>
                  <a:srgbClr val="FFFF66"/>
                </a:solidFill>
              </a:rPr>
              <a:t>poenciometra</a:t>
            </a:r>
            <a:r>
              <a:rPr lang="en-US" sz="2000" dirty="0" err="1">
                <a:solidFill>
                  <a:srgbClr val="FFFF66"/>
                </a:solidFill>
              </a:rPr>
              <a:t>nam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daje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sr-Latn-CS" sz="2000" dirty="0">
                <a:solidFill>
                  <a:srgbClr val="FFFF66"/>
                </a:solidFill>
              </a:rPr>
              <a:t>jasnu </a:t>
            </a:r>
            <a:r>
              <a:rPr lang="en-US" sz="2000" dirty="0" err="1">
                <a:solidFill>
                  <a:srgbClr val="FFFF66"/>
                </a:solidFill>
              </a:rPr>
              <a:t>informaciju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koj</a:t>
            </a:r>
            <a:r>
              <a:rPr lang="sr-Latn-CS" sz="2000" dirty="0">
                <a:solidFill>
                  <a:srgbClr val="FFFF66"/>
                </a:solidFill>
              </a:rPr>
              <a:t>i</a:t>
            </a:r>
            <a:r>
              <a:rPr lang="en-US" sz="2000" dirty="0">
                <a:solidFill>
                  <a:srgbClr val="FFFF66"/>
                </a:solidFill>
              </a:rPr>
              <a:t> je </a:t>
            </a:r>
            <a:r>
              <a:rPr lang="sr-Latn-CS" sz="2000" dirty="0">
                <a:solidFill>
                  <a:srgbClr val="FFFF66"/>
                </a:solidFill>
              </a:rPr>
              <a:t>opseg </a:t>
            </a:r>
            <a:r>
              <a:rPr lang="en-US" sz="2000" dirty="0" err="1">
                <a:solidFill>
                  <a:srgbClr val="FFFF66"/>
                </a:solidFill>
              </a:rPr>
              <a:t>frekvencija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izdignut</a:t>
            </a:r>
            <a:r>
              <a:rPr lang="en-US" sz="2000" dirty="0">
                <a:solidFill>
                  <a:srgbClr val="FFFF66"/>
                </a:solidFill>
              </a:rPr>
              <a:t>, a </a:t>
            </a:r>
            <a:r>
              <a:rPr lang="en-US" sz="2000" dirty="0" err="1">
                <a:solidFill>
                  <a:srgbClr val="FFFF66"/>
                </a:solidFill>
              </a:rPr>
              <a:t>koj</a:t>
            </a:r>
            <a:r>
              <a:rPr lang="sr-Latn-CS" sz="2000" dirty="0">
                <a:solidFill>
                  <a:srgbClr val="FFFF66"/>
                </a:solidFill>
              </a:rPr>
              <a:t>i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potisnut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i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za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koliko</a:t>
            </a:r>
            <a:r>
              <a:rPr lang="en-US" sz="2000" dirty="0">
                <a:solidFill>
                  <a:srgbClr val="FFFF66"/>
                </a:solidFill>
              </a:rPr>
              <a:t>. </a:t>
            </a:r>
            <a:endParaRPr lang="sr-Latn-CS" sz="2000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endParaRPr lang="sr-Latn-CS" sz="2000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66"/>
                </a:solidFill>
              </a:rPr>
              <a:t>Položaj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sr-Latn-CS" sz="2000" dirty="0">
                <a:solidFill>
                  <a:srgbClr val="FFFF66"/>
                </a:solidFill>
              </a:rPr>
              <a:t>dugmeta </a:t>
            </a:r>
            <a:r>
              <a:rPr lang="sr-Latn-CS" sz="2000" dirty="0" err="1">
                <a:solidFill>
                  <a:srgbClr val="FFFF66"/>
                </a:solidFill>
              </a:rPr>
              <a:t>kliznog</a:t>
            </a:r>
            <a:r>
              <a:rPr lang="sr-Latn-CS" sz="2000" dirty="0">
                <a:solidFill>
                  <a:srgbClr val="FFFF66"/>
                </a:solidFill>
              </a:rPr>
              <a:t> </a:t>
            </a:r>
            <a:r>
              <a:rPr lang="sr-Latn-CS" sz="2000" dirty="0" err="1">
                <a:solidFill>
                  <a:srgbClr val="FFFF66"/>
                </a:solidFill>
              </a:rPr>
              <a:t>poenciometra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grafički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predstavlja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frekven</a:t>
            </a:r>
            <a:r>
              <a:rPr lang="sr-Latn-CS" sz="2000" dirty="0" err="1">
                <a:solidFill>
                  <a:srgbClr val="FFFF66"/>
                </a:solidFill>
              </a:rPr>
              <a:t>cijsku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karakteristiku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ekvil</a:t>
            </a:r>
            <a:r>
              <a:rPr lang="sr-Latn-CS" sz="2000" dirty="0">
                <a:solidFill>
                  <a:srgbClr val="FFFF66"/>
                </a:solidFill>
              </a:rPr>
              <a:t>i</a:t>
            </a:r>
            <a:r>
              <a:rPr lang="en-US" sz="2000" dirty="0" err="1">
                <a:solidFill>
                  <a:srgbClr val="FFFF66"/>
                </a:solidFill>
              </a:rPr>
              <a:t>zera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kojom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utiče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na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sr-Latn-CS" sz="2000" dirty="0">
                <a:solidFill>
                  <a:srgbClr val="FFFF66"/>
                </a:solidFill>
              </a:rPr>
              <a:t>audio </a:t>
            </a:r>
            <a:r>
              <a:rPr lang="en-US" sz="2000" dirty="0">
                <a:solidFill>
                  <a:srgbClr val="FFFF66"/>
                </a:solidFill>
              </a:rPr>
              <a:t>signal.</a:t>
            </a:r>
          </a:p>
        </p:txBody>
      </p:sp>
      <p:sp>
        <p:nvSpPr>
          <p:cNvPr id="239619" name="Text Box 5"/>
          <p:cNvSpPr txBox="1">
            <a:spLocks noChangeArrowheads="1"/>
          </p:cNvSpPr>
          <p:nvPr/>
        </p:nvSpPr>
        <p:spPr bwMode="auto">
          <a:xfrm>
            <a:off x="2124075" y="692150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Grafički ekvalizeri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4" descr="dn370-front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94000"/>
            <a:ext cx="83058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7" name="Text Box 5"/>
          <p:cNvSpPr txBox="1">
            <a:spLocks noChangeArrowheads="1"/>
          </p:cNvSpPr>
          <p:nvPr/>
        </p:nvSpPr>
        <p:spPr bwMode="auto">
          <a:xfrm>
            <a:off x="2124075" y="692150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r-Latn-CS"/>
          </a:p>
        </p:txBody>
      </p:sp>
      <p:sp>
        <p:nvSpPr>
          <p:cNvPr id="241668" name="Text Box 6"/>
          <p:cNvSpPr txBox="1">
            <a:spLocks noChangeArrowheads="1"/>
          </p:cNvSpPr>
          <p:nvPr/>
        </p:nvSpPr>
        <p:spPr bwMode="auto">
          <a:xfrm>
            <a:off x="2124075" y="692150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Grafički ekvalizer firme Klark Teknik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4"/>
          <p:cNvSpPr txBox="1">
            <a:spLocks noChangeArrowheads="1"/>
          </p:cNvSpPr>
          <p:nvPr/>
        </p:nvSpPr>
        <p:spPr bwMode="auto">
          <a:xfrm>
            <a:off x="2124075" y="692150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Grafički ekvalizeri</a:t>
            </a:r>
            <a:endParaRPr lang="en-US"/>
          </a:p>
        </p:txBody>
      </p:sp>
      <p:sp>
        <p:nvSpPr>
          <p:cNvPr id="235523" name="Text Box 6"/>
          <p:cNvSpPr txBox="1">
            <a:spLocks noChangeArrowheads="1"/>
          </p:cNvSpPr>
          <p:nvPr/>
        </p:nvSpPr>
        <p:spPr bwMode="auto">
          <a:xfrm>
            <a:off x="539750" y="2276475"/>
            <a:ext cx="82089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dirty="0">
                <a:solidFill>
                  <a:srgbClr val="FFFF66"/>
                </a:solidFill>
              </a:rPr>
              <a:t>Najčešće vrednosti opsega filtara: oktava (1/1), trećina oktave (1/3). </a:t>
            </a:r>
          </a:p>
          <a:p>
            <a:pPr>
              <a:spcBef>
                <a:spcPct val="50000"/>
              </a:spcBef>
            </a:pPr>
            <a:endParaRPr lang="sr-Latn-CS" sz="2000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FF66"/>
                </a:solidFill>
              </a:rPr>
              <a:t>Postoje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grafički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err="1">
                <a:solidFill>
                  <a:srgbClr val="FFFF66"/>
                </a:solidFill>
              </a:rPr>
              <a:t>ekvil</a:t>
            </a:r>
            <a:r>
              <a:rPr lang="sr-Latn-CS" sz="2000" dirty="0">
                <a:solidFill>
                  <a:srgbClr val="FFFF66"/>
                </a:solidFill>
              </a:rPr>
              <a:t>i</a:t>
            </a:r>
            <a:r>
              <a:rPr lang="en-US" sz="2000" dirty="0" err="1">
                <a:solidFill>
                  <a:srgbClr val="FFFF66"/>
                </a:solidFill>
              </a:rPr>
              <a:t>zeri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sr-Latn-CS" sz="2000" dirty="0">
                <a:solidFill>
                  <a:srgbClr val="FFFF66"/>
                </a:solidFill>
              </a:rPr>
              <a:t>i </a:t>
            </a:r>
            <a:r>
              <a:rPr lang="en-US" sz="2000" dirty="0" err="1">
                <a:solidFill>
                  <a:srgbClr val="FFFF66"/>
                </a:solidFill>
              </a:rPr>
              <a:t>sa</a:t>
            </a: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sr-Latn-CS" sz="2000" dirty="0">
                <a:solidFill>
                  <a:srgbClr val="FFFF66"/>
                </a:solidFill>
              </a:rPr>
              <a:t>opsegom filtara: </a:t>
            </a:r>
            <a:r>
              <a:rPr lang="en-US" sz="2000" dirty="0">
                <a:solidFill>
                  <a:srgbClr val="FFFF66"/>
                </a:solidFill>
              </a:rPr>
              <a:t>2/3, 1/6, 1/12</a:t>
            </a:r>
            <a:r>
              <a:rPr lang="sr-Latn-CS" sz="2000" dirty="0">
                <a:solidFill>
                  <a:srgbClr val="FFFF66"/>
                </a:solidFill>
              </a:rPr>
              <a:t> oktave</a:t>
            </a:r>
          </a:p>
          <a:p>
            <a:pPr>
              <a:spcBef>
                <a:spcPct val="50000"/>
              </a:spcBef>
            </a:pPr>
            <a:endParaRPr lang="sr-Latn-CS" sz="2000" dirty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r>
              <a:rPr lang="sr-Latn-CS" sz="2000" dirty="0">
                <a:solidFill>
                  <a:srgbClr val="FFFF66"/>
                </a:solidFill>
              </a:rPr>
              <a:t>Maksimalno izdizanje i slabljenje u pojedinim </a:t>
            </a:r>
            <a:r>
              <a:rPr lang="sr-Latn-CS" sz="2000" dirty="0" err="1">
                <a:solidFill>
                  <a:srgbClr val="FFFF66"/>
                </a:solidFill>
              </a:rPr>
              <a:t>opsezima</a:t>
            </a:r>
            <a:r>
              <a:rPr lang="sr-Latn-CS" sz="2000" dirty="0">
                <a:solidFill>
                  <a:srgbClr val="FFFF66"/>
                </a:solidFill>
              </a:rPr>
              <a:t>: 12 ili 15 </a:t>
            </a:r>
            <a:r>
              <a:rPr lang="sr-Latn-CS" sz="2000" dirty="0" err="1">
                <a:solidFill>
                  <a:srgbClr val="FFFF66"/>
                </a:solidFill>
              </a:rPr>
              <a:t>dB</a:t>
            </a:r>
            <a:endParaRPr lang="en-US" sz="20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4" descr="2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39850"/>
            <a:ext cx="70580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1" name="Text Box 5"/>
          <p:cNvSpPr txBox="1">
            <a:spLocks noChangeArrowheads="1"/>
          </p:cNvSpPr>
          <p:nvPr/>
        </p:nvSpPr>
        <p:spPr bwMode="auto">
          <a:xfrm>
            <a:off x="2124075" y="333375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Grafički ekvalizeri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4" descr="KLARK-TEKNIC dn9331-front 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1828800"/>
            <a:ext cx="7581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5" name="Text Box 5"/>
          <p:cNvSpPr txBox="1">
            <a:spLocks noChangeArrowheads="1"/>
          </p:cNvSpPr>
          <p:nvPr/>
        </p:nvSpPr>
        <p:spPr bwMode="auto">
          <a:xfrm>
            <a:off x="2124075" y="692150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Grafički ekvalizer firme Klark Teknik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4" descr="d19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27313"/>
            <a:ext cx="83058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3" name="Text Box 5"/>
          <p:cNvSpPr txBox="1">
            <a:spLocks noChangeArrowheads="1"/>
          </p:cNvSpPr>
          <p:nvPr/>
        </p:nvSpPr>
        <p:spPr bwMode="auto">
          <a:xfrm>
            <a:off x="2124075" y="692150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Grafički ekvalizer firme </a:t>
            </a:r>
            <a:r>
              <a:rPr lang="en-US">
                <a:solidFill>
                  <a:srgbClr val="FFFF66"/>
                </a:solidFill>
              </a:rPr>
              <a:t>DAP audio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4" descr="6032_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0"/>
            <a:ext cx="59642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ext Box 5"/>
          <p:cNvSpPr txBox="1">
            <a:spLocks noChangeArrowheads="1"/>
          </p:cNvSpPr>
          <p:nvPr/>
        </p:nvSpPr>
        <p:spPr bwMode="auto">
          <a:xfrm>
            <a:off x="1835150" y="765175"/>
            <a:ext cx="5761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>
                <a:solidFill>
                  <a:srgbClr val="FFFF66"/>
                </a:solidFill>
              </a:rPr>
              <a:t>G</a:t>
            </a:r>
            <a:r>
              <a:rPr lang="en-US" dirty="0" err="1">
                <a:solidFill>
                  <a:srgbClr val="FFFF66"/>
                </a:solidFill>
              </a:rPr>
              <a:t>rafički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ekvil</a:t>
            </a:r>
            <a:r>
              <a:rPr lang="sr-Latn-CS" dirty="0">
                <a:solidFill>
                  <a:srgbClr val="FFFF66"/>
                </a:solidFill>
              </a:rPr>
              <a:t>i</a:t>
            </a:r>
            <a:r>
              <a:rPr lang="en-US" dirty="0" err="1">
                <a:solidFill>
                  <a:srgbClr val="FFFF66"/>
                </a:solidFill>
              </a:rPr>
              <a:t>zer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sa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digitalnom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kontrolom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firme</a:t>
            </a:r>
            <a:r>
              <a:rPr lang="en-US" dirty="0">
                <a:solidFill>
                  <a:srgbClr val="FFFF66"/>
                </a:solidFill>
              </a:rPr>
              <a:t> - </a:t>
            </a:r>
            <a:r>
              <a:rPr lang="en-US" dirty="0" err="1">
                <a:solidFill>
                  <a:srgbClr val="FFFF66"/>
                </a:solidFill>
              </a:rPr>
              <a:t>t.c</a:t>
            </a:r>
            <a:r>
              <a:rPr lang="en-US" dirty="0">
                <a:solidFill>
                  <a:srgbClr val="FFFF66"/>
                </a:solidFill>
              </a:rPr>
              <a:t>. electronic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7" y="1150132"/>
            <a:ext cx="8003622" cy="568796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19672" y="260648"/>
            <a:ext cx="5761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>
                <a:solidFill>
                  <a:srgbClr val="FFFF66"/>
                </a:solidFill>
              </a:rPr>
              <a:t>G</a:t>
            </a:r>
            <a:r>
              <a:rPr lang="en-US" dirty="0" err="1">
                <a:solidFill>
                  <a:srgbClr val="FFFF66"/>
                </a:solidFill>
              </a:rPr>
              <a:t>rafički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ekvil</a:t>
            </a:r>
            <a:r>
              <a:rPr lang="sr-Latn-CS" dirty="0">
                <a:solidFill>
                  <a:srgbClr val="FFFF66"/>
                </a:solidFill>
              </a:rPr>
              <a:t>i</a:t>
            </a:r>
            <a:r>
              <a:rPr lang="en-US" dirty="0" err="1">
                <a:solidFill>
                  <a:srgbClr val="FFFF66"/>
                </a:solidFill>
              </a:rPr>
              <a:t>zer</a:t>
            </a:r>
            <a:r>
              <a:rPr lang="en-US" dirty="0">
                <a:solidFill>
                  <a:srgbClr val="FFFF66"/>
                </a:solidFill>
              </a:rPr>
              <a:t> – plug in</a:t>
            </a:r>
          </a:p>
        </p:txBody>
      </p:sp>
    </p:spTree>
    <p:extLst>
      <p:ext uri="{BB962C8B-B14F-4D97-AF65-F5344CB8AC3E}">
        <p14:creationId xmlns:p14="http://schemas.microsoft.com/office/powerpoint/2010/main" val="3502355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5" y="1916832"/>
            <a:ext cx="9030320" cy="396044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9386" y="517107"/>
            <a:ext cx="5761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dirty="0">
                <a:solidFill>
                  <a:srgbClr val="FFFF66"/>
                </a:solidFill>
              </a:rPr>
              <a:t>G</a:t>
            </a:r>
            <a:r>
              <a:rPr lang="en-US" dirty="0" err="1">
                <a:solidFill>
                  <a:srgbClr val="FFFF66"/>
                </a:solidFill>
              </a:rPr>
              <a:t>rafički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ekvil</a:t>
            </a:r>
            <a:r>
              <a:rPr lang="sr-Latn-CS" dirty="0">
                <a:solidFill>
                  <a:srgbClr val="FFFF66"/>
                </a:solidFill>
              </a:rPr>
              <a:t>i</a:t>
            </a:r>
            <a:r>
              <a:rPr lang="en-US" dirty="0" err="1">
                <a:solidFill>
                  <a:srgbClr val="FFFF66"/>
                </a:solidFill>
              </a:rPr>
              <a:t>zer</a:t>
            </a:r>
            <a:r>
              <a:rPr lang="en-US" dirty="0">
                <a:solidFill>
                  <a:srgbClr val="FFFF66"/>
                </a:solidFill>
              </a:rPr>
              <a:t> – plug in</a:t>
            </a:r>
          </a:p>
        </p:txBody>
      </p:sp>
    </p:spTree>
    <p:extLst>
      <p:ext uri="{BB962C8B-B14F-4D97-AF65-F5344CB8AC3E}">
        <p14:creationId xmlns:p14="http://schemas.microsoft.com/office/powerpoint/2010/main" val="113950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8461375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4"/>
          <p:cNvSpPr txBox="1">
            <a:spLocks noChangeArrowheads="1"/>
          </p:cNvSpPr>
          <p:nvPr/>
        </p:nvSpPr>
        <p:spPr bwMode="auto">
          <a:xfrm>
            <a:off x="827088" y="333375"/>
            <a:ext cx="8066087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Arial" charset="0"/>
              <a:buNone/>
            </a:pPr>
            <a:r>
              <a:rPr lang="en-US">
                <a:solidFill>
                  <a:srgbClr val="FFFF66"/>
                </a:solidFill>
              </a:rPr>
              <a:t>PARA-GRAFIČKI ekvil</a:t>
            </a:r>
            <a:r>
              <a:rPr lang="sr-Latn-CS">
                <a:solidFill>
                  <a:srgbClr val="FFFF66"/>
                </a:solidFill>
              </a:rPr>
              <a:t>i</a:t>
            </a:r>
            <a:r>
              <a:rPr lang="en-US">
                <a:solidFill>
                  <a:srgbClr val="FFFF66"/>
                </a:solidFill>
              </a:rPr>
              <a:t>zeri (po izgledu su grafički sa mogućnošću ograničen</a:t>
            </a:r>
            <a:r>
              <a:rPr lang="sr-Latn-CS">
                <a:solidFill>
                  <a:srgbClr val="FFFF66"/>
                </a:solidFill>
              </a:rPr>
              <a:t>e promene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sr-Latn-CS">
                <a:solidFill>
                  <a:srgbClr val="FFFF66"/>
                </a:solidFill>
              </a:rPr>
              <a:t>centralne </a:t>
            </a:r>
            <a:r>
              <a:rPr lang="en-US">
                <a:solidFill>
                  <a:srgbClr val="FFFF66"/>
                </a:solidFill>
              </a:rPr>
              <a:t>frekvencije i širine opsega</a:t>
            </a:r>
            <a:r>
              <a:rPr lang="sr-Latn-CS">
                <a:solidFill>
                  <a:srgbClr val="FFFF66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20000"/>
              <a:buFont typeface="Arial" charset="0"/>
              <a:buNone/>
            </a:pPr>
            <a:r>
              <a:rPr lang="sr-Latn-CS">
                <a:solidFill>
                  <a:srgbClr val="FFFF66"/>
                </a:solidFill>
              </a:rPr>
              <a:t>B</a:t>
            </a:r>
            <a:r>
              <a:rPr lang="en-US">
                <a:solidFill>
                  <a:srgbClr val="FFFF66"/>
                </a:solidFill>
              </a:rPr>
              <a:t>roj filtara </a:t>
            </a:r>
            <a:r>
              <a:rPr lang="sr-Latn-CS">
                <a:solidFill>
                  <a:srgbClr val="FFFF66"/>
                </a:solidFill>
              </a:rPr>
              <a:t>je </a:t>
            </a:r>
            <a:r>
              <a:rPr lang="en-US">
                <a:solidFill>
                  <a:srgbClr val="FFFF66"/>
                </a:solidFill>
              </a:rPr>
              <a:t>samanjen </a:t>
            </a:r>
            <a:r>
              <a:rPr lang="sr-Latn-CS">
                <a:solidFill>
                  <a:srgbClr val="FFFF66"/>
                </a:solidFill>
              </a:rPr>
              <a:t>u odnosu na standardne grafičke ekvalizere.</a:t>
            </a:r>
            <a:endParaRPr lang="en-US">
              <a:solidFill>
                <a:srgbClr val="FFFF66"/>
              </a:solidFill>
            </a:endParaRPr>
          </a:p>
        </p:txBody>
      </p:sp>
      <p:pic>
        <p:nvPicPr>
          <p:cNvPr id="249859" name="Picture 5" descr="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420938"/>
            <a:ext cx="48625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4"/>
          <p:cNvSpPr txBox="1">
            <a:spLocks noChangeArrowheads="1"/>
          </p:cNvSpPr>
          <p:nvPr/>
        </p:nvSpPr>
        <p:spPr bwMode="auto">
          <a:xfrm>
            <a:off x="971550" y="1844675"/>
            <a:ext cx="7632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</a:rPr>
              <a:t>KVAZI-PARAM</a:t>
            </a:r>
            <a:r>
              <a:rPr lang="sr-Latn-CS">
                <a:solidFill>
                  <a:srgbClr val="FFFF66"/>
                </a:solidFill>
              </a:rPr>
              <a:t>ETARSK</a:t>
            </a:r>
            <a:r>
              <a:rPr lang="en-US">
                <a:solidFill>
                  <a:srgbClr val="FFFF66"/>
                </a:solidFill>
              </a:rPr>
              <a:t>I </a:t>
            </a:r>
            <a:r>
              <a:rPr lang="sr-Latn-CS">
                <a:solidFill>
                  <a:srgbClr val="FFFF66"/>
                </a:solidFill>
              </a:rPr>
              <a:t>– ne može se menjati Q kontinualno već ima 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sr-Latn-CS">
                <a:solidFill>
                  <a:srgbClr val="FFFF66"/>
                </a:solidFill>
              </a:rPr>
              <a:t>nekolike fiksne vrednosti,</a:t>
            </a:r>
            <a:r>
              <a:rPr lang="en-US">
                <a:solidFill>
                  <a:srgbClr val="FFFF66"/>
                </a:solidFill>
              </a:rPr>
              <a:t> obično “normalna širina” – Q=0,7</a:t>
            </a:r>
            <a:r>
              <a:rPr lang="sr-Latn-CS">
                <a:solidFill>
                  <a:srgbClr val="FFFF66"/>
                </a:solidFill>
              </a:rPr>
              <a:t>, Q=</a:t>
            </a:r>
            <a:r>
              <a:rPr lang="en-US">
                <a:solidFill>
                  <a:srgbClr val="FFFF66"/>
                </a:solidFill>
              </a:rPr>
              <a:t>1 i “uži opseg” – Q=3</a:t>
            </a:r>
            <a:r>
              <a:rPr lang="sr-Latn-CS">
                <a:solidFill>
                  <a:srgbClr val="FFFF66"/>
                </a:solidFill>
              </a:rPr>
              <a:t>.</a:t>
            </a:r>
            <a:r>
              <a:rPr lang="en-US">
                <a:solidFill>
                  <a:srgbClr val="FFFF6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85693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4"/>
          <p:cNvSpPr txBox="1">
            <a:spLocks noChangeArrowheads="1"/>
          </p:cNvSpPr>
          <p:nvPr/>
        </p:nvSpPr>
        <p:spPr bwMode="auto">
          <a:xfrm>
            <a:off x="1403350" y="2603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 algn="ctr">
              <a:spcBef>
                <a:spcPct val="50000"/>
              </a:spcBef>
            </a:pPr>
            <a:r>
              <a:rPr lang="sr-Latn-CS"/>
              <a:t>Osnovne karakteristike električnih filtara</a:t>
            </a:r>
            <a:endParaRPr lang="en-US"/>
          </a:p>
        </p:txBody>
      </p:sp>
      <p:pic>
        <p:nvPicPr>
          <p:cNvPr id="184323" name="Picture 5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25538"/>
            <a:ext cx="446405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4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184325" name="Object 6"/>
          <p:cNvGraphicFramePr>
            <a:graphicFrameLocks noChangeAspect="1"/>
          </p:cNvGraphicFramePr>
          <p:nvPr/>
        </p:nvGraphicFramePr>
        <p:xfrm>
          <a:off x="4859338" y="1125538"/>
          <a:ext cx="3444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3" name="Equation" r:id="rId5" imgW="177646" imgH="241091" progId="Equation.3">
                  <p:embed/>
                </p:oleObj>
              </mc:Choice>
              <mc:Fallback>
                <p:oleObj name="Equation" r:id="rId5" imgW="177646" imgH="2410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125538"/>
                        <a:ext cx="344487" cy="4540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6" name="Text Box 8"/>
          <p:cNvSpPr txBox="1">
            <a:spLocks noChangeArrowheads="1"/>
          </p:cNvSpPr>
          <p:nvPr/>
        </p:nvSpPr>
        <p:spPr bwMode="auto">
          <a:xfrm>
            <a:off x="5364163" y="1125538"/>
            <a:ext cx="3779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elektromotorna sila izvora (generatora)</a:t>
            </a:r>
            <a:r>
              <a:rPr lang="en-US"/>
              <a:t> </a:t>
            </a:r>
          </a:p>
        </p:txBody>
      </p:sp>
      <p:sp>
        <p:nvSpPr>
          <p:cNvPr id="184327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184328" name="Object 9"/>
          <p:cNvGraphicFramePr>
            <a:graphicFrameLocks noChangeAspect="1"/>
          </p:cNvGraphicFramePr>
          <p:nvPr/>
        </p:nvGraphicFramePr>
        <p:xfrm>
          <a:off x="4859338" y="1989138"/>
          <a:ext cx="3603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4" name="Equation" r:id="rId7" imgW="215619" imgH="215619" progId="Equation.3">
                  <p:embed/>
                </p:oleObj>
              </mc:Choice>
              <mc:Fallback>
                <p:oleObj name="Equation" r:id="rId7" imgW="215619" imgH="21561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989138"/>
                        <a:ext cx="360362" cy="3603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9" name="Text Box 11"/>
          <p:cNvSpPr txBox="1">
            <a:spLocks noChangeArrowheads="1"/>
          </p:cNvSpPr>
          <p:nvPr/>
        </p:nvSpPr>
        <p:spPr bwMode="auto">
          <a:xfrm>
            <a:off x="5435600" y="1916113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impedansa opterećanja filtra</a:t>
            </a:r>
            <a:r>
              <a:rPr lang="en-US"/>
              <a:t> </a:t>
            </a:r>
          </a:p>
        </p:txBody>
      </p:sp>
      <p:graphicFrame>
        <p:nvGraphicFramePr>
          <p:cNvPr id="184330" name="Object 12"/>
          <p:cNvGraphicFramePr>
            <a:graphicFrameLocks noChangeAspect="1"/>
          </p:cNvGraphicFramePr>
          <p:nvPr/>
        </p:nvGraphicFramePr>
        <p:xfrm>
          <a:off x="4859338" y="2636838"/>
          <a:ext cx="2968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5" name="Equation" r:id="rId9" imgW="152280" imgH="228600" progId="Equation.3">
                  <p:embed/>
                </p:oleObj>
              </mc:Choice>
              <mc:Fallback>
                <p:oleObj name="Equation" r:id="rId9" imgW="1522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636838"/>
                        <a:ext cx="296862" cy="4445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1" name="Text Box 13"/>
          <p:cNvSpPr txBox="1">
            <a:spLocks noChangeArrowheads="1"/>
          </p:cNvSpPr>
          <p:nvPr/>
        </p:nvSpPr>
        <p:spPr bwMode="auto">
          <a:xfrm>
            <a:off x="5435600" y="2636838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izlazni napon filtra</a:t>
            </a:r>
          </a:p>
        </p:txBody>
      </p:sp>
      <p:sp>
        <p:nvSpPr>
          <p:cNvPr id="184332" name="Rectangle 1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84333" name="Text Box 16"/>
          <p:cNvSpPr txBox="1">
            <a:spLocks noChangeArrowheads="1"/>
          </p:cNvSpPr>
          <p:nvPr/>
        </p:nvSpPr>
        <p:spPr bwMode="auto">
          <a:xfrm>
            <a:off x="3132138" y="3789363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prenosna funkcija filtra</a:t>
            </a:r>
          </a:p>
        </p:txBody>
      </p:sp>
      <p:sp>
        <p:nvSpPr>
          <p:cNvPr id="184334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184335" name="Object 17"/>
          <p:cNvGraphicFramePr>
            <a:graphicFrameLocks noChangeAspect="1"/>
          </p:cNvGraphicFramePr>
          <p:nvPr/>
        </p:nvGraphicFramePr>
        <p:xfrm>
          <a:off x="611188" y="3644900"/>
          <a:ext cx="23034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6" name="Equation" r:id="rId11" imgW="1600200" imgH="444240" progId="Equation.3">
                  <p:embed/>
                </p:oleObj>
              </mc:Choice>
              <mc:Fallback>
                <p:oleObj name="Equation" r:id="rId11" imgW="1600200" imgH="4442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644900"/>
                        <a:ext cx="2303462" cy="639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6" name="Rectangle 20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184337" name="Object 19"/>
          <p:cNvGraphicFramePr>
            <a:graphicFrameLocks noChangeAspect="1"/>
          </p:cNvGraphicFramePr>
          <p:nvPr/>
        </p:nvGraphicFramePr>
        <p:xfrm>
          <a:off x="611188" y="4652963"/>
          <a:ext cx="8651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7" name="Equation" r:id="rId13" imgW="495085" imgH="190417" progId="Equation.3">
                  <p:embed/>
                </p:oleObj>
              </mc:Choice>
              <mc:Fallback>
                <p:oleObj name="Equation" r:id="rId13" imgW="495085" imgH="19041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652963"/>
                        <a:ext cx="865187" cy="3333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8" name="Rectangle 2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184339" name="Object 21"/>
          <p:cNvGraphicFramePr>
            <a:graphicFrameLocks noChangeAspect="1"/>
          </p:cNvGraphicFramePr>
          <p:nvPr/>
        </p:nvGraphicFramePr>
        <p:xfrm>
          <a:off x="611188" y="5300663"/>
          <a:ext cx="4283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8" name="Equation" r:id="rId15" imgW="2844800" imgH="304800" progId="Equation.3">
                  <p:embed/>
                </p:oleObj>
              </mc:Choice>
              <mc:Fallback>
                <p:oleObj name="Equation" r:id="rId15" imgW="2844800" imgH="304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300663"/>
                        <a:ext cx="4283075" cy="457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184341" name="Object 23"/>
          <p:cNvGraphicFramePr>
            <a:graphicFrameLocks noChangeAspect="1"/>
          </p:cNvGraphicFramePr>
          <p:nvPr/>
        </p:nvGraphicFramePr>
        <p:xfrm>
          <a:off x="611188" y="6092825"/>
          <a:ext cx="23034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9" name="Equation" r:id="rId17" imgW="1549400" imgH="419100" progId="Equation.3">
                  <p:embed/>
                </p:oleObj>
              </mc:Choice>
              <mc:Fallback>
                <p:oleObj name="Equation" r:id="rId17" imgW="1549400" imgH="4191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092825"/>
                        <a:ext cx="2303462" cy="622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2" name="Text Box 25"/>
          <p:cNvSpPr txBox="1">
            <a:spLocks noChangeArrowheads="1"/>
          </p:cNvSpPr>
          <p:nvPr/>
        </p:nvSpPr>
        <p:spPr bwMode="auto">
          <a:xfrm>
            <a:off x="5148263" y="5300663"/>
            <a:ext cx="221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amplituda filtra</a:t>
            </a:r>
          </a:p>
        </p:txBody>
      </p:sp>
      <p:sp>
        <p:nvSpPr>
          <p:cNvPr id="184343" name="Text Box 26"/>
          <p:cNvSpPr txBox="1">
            <a:spLocks noChangeArrowheads="1"/>
          </p:cNvSpPr>
          <p:nvPr/>
        </p:nvSpPr>
        <p:spPr bwMode="auto">
          <a:xfrm>
            <a:off x="3132138" y="6165850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</a:t>
            </a:r>
            <a:r>
              <a:rPr lang="sr-Latn-CS"/>
              <a:t>za filtra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920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P</a:t>
            </a:r>
            <a:r>
              <a:rPr lang="en-US"/>
              <a:t>ropusni opseg filtra</a:t>
            </a:r>
            <a:r>
              <a:rPr lang="sr-Latn-CS"/>
              <a:t>:</a:t>
            </a:r>
            <a:r>
              <a:rPr lang="en-US"/>
              <a:t> </a:t>
            </a:r>
            <a:r>
              <a:rPr lang="en-US" sz="2000"/>
              <a:t>Opseg frekvencija u kojem električni filtar propušta ulazni signal (bez značajnog slabljenja)</a:t>
            </a:r>
            <a:r>
              <a:rPr lang="sr-Latn-CS" sz="2000"/>
              <a:t>.</a:t>
            </a:r>
            <a:endParaRPr lang="en-US" sz="2000"/>
          </a:p>
        </p:txBody>
      </p:sp>
      <p:sp>
        <p:nvSpPr>
          <p:cNvPr id="186371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7920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Nepropusni opseg filtra: </a:t>
            </a:r>
            <a:r>
              <a:rPr lang="sl-SI" sz="2000"/>
              <a:t>opseg frekvencija u kojem je ulazni signal pri prolasku kroz filtar jako oslabljen (teorijski jednak nuli).</a:t>
            </a:r>
            <a:endParaRPr lang="en-US" sz="2000"/>
          </a:p>
        </p:txBody>
      </p:sp>
      <p:sp>
        <p:nvSpPr>
          <p:cNvPr id="186372" name="Text Box 6"/>
          <p:cNvSpPr txBox="1">
            <a:spLocks noChangeArrowheads="1"/>
          </p:cNvSpPr>
          <p:nvPr/>
        </p:nvSpPr>
        <p:spPr bwMode="auto">
          <a:xfrm>
            <a:off x="611188" y="2636838"/>
            <a:ext cx="828198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Granična frekvencija filtra </a:t>
            </a:r>
            <a:r>
              <a:rPr lang="sr-Latn-CS"/>
              <a:t>- </a:t>
            </a:r>
            <a:r>
              <a:rPr lang="en-US" i="1"/>
              <a:t>f</a:t>
            </a:r>
            <a:r>
              <a:rPr lang="en-US" baseline="-25000"/>
              <a:t>3 </a:t>
            </a:r>
            <a:r>
              <a:rPr lang="en-US" sz="2000"/>
              <a:t>(misli se na graničnu frekvenciju propusnog opsega)</a:t>
            </a:r>
            <a:r>
              <a:rPr lang="sr-Latn-CS" sz="2000"/>
              <a:t>:</a:t>
            </a:r>
            <a:r>
              <a:rPr lang="en-US" sz="2000"/>
              <a:t> frekvencija na kojoj  amplitudska karakteristika filtra opadne za 3 dB u odnosu na njenu vrednost u propusnom opsegu</a:t>
            </a:r>
            <a:r>
              <a:rPr lang="en-US"/>
              <a:t>. </a:t>
            </a:r>
          </a:p>
        </p:txBody>
      </p:sp>
      <p:sp>
        <p:nvSpPr>
          <p:cNvPr id="186373" name="Text Box 7"/>
          <p:cNvSpPr txBox="1">
            <a:spLocks noChangeArrowheads="1"/>
          </p:cNvSpPr>
          <p:nvPr/>
        </p:nvSpPr>
        <p:spPr bwMode="auto">
          <a:xfrm>
            <a:off x="611188" y="4076700"/>
            <a:ext cx="806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Granica nepropusnog opsega filtra - </a:t>
            </a:r>
            <a:r>
              <a:rPr lang="sl-SI" i="1"/>
              <a:t>f</a:t>
            </a:r>
            <a:r>
              <a:rPr lang="sl-SI" i="1" baseline="-25000"/>
              <a:t>n</a:t>
            </a:r>
            <a:r>
              <a:rPr lang="sl-SI" baseline="-25000"/>
              <a:t> </a:t>
            </a:r>
            <a:r>
              <a:rPr lang="sl-SI"/>
              <a:t>: </a:t>
            </a:r>
            <a:r>
              <a:rPr lang="sl-SI" sz="2000"/>
              <a:t>definiše se za određeno minimalno slabljenje filtra</a:t>
            </a:r>
            <a:r>
              <a:rPr lang="sl-SI" sz="2000" i="1"/>
              <a:t> Amin</a:t>
            </a:r>
            <a:r>
              <a:rPr lang="sl-SI" sz="2000"/>
              <a:t>.</a:t>
            </a:r>
            <a:endParaRPr lang="en-US"/>
          </a:p>
        </p:txBody>
      </p:sp>
      <p:sp>
        <p:nvSpPr>
          <p:cNvPr id="186374" name="Text Box 8"/>
          <p:cNvSpPr txBox="1">
            <a:spLocks noChangeArrowheads="1"/>
          </p:cNvSpPr>
          <p:nvPr/>
        </p:nvSpPr>
        <p:spPr bwMode="auto">
          <a:xfrm>
            <a:off x="611188" y="5300663"/>
            <a:ext cx="7920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Prelazna oblast filtra:</a:t>
            </a:r>
            <a:r>
              <a:rPr lang="sr-Latn-CS"/>
              <a:t> </a:t>
            </a:r>
            <a:r>
              <a:rPr lang="sr-Latn-CS" sz="2000"/>
              <a:t>p</a:t>
            </a:r>
            <a:r>
              <a:rPr lang="sl-SI" sz="2000"/>
              <a:t>odručje na frekvencijskoj osi između  </a:t>
            </a:r>
            <a:r>
              <a:rPr lang="sl-SI" sz="2000" i="1"/>
              <a:t>f</a:t>
            </a:r>
            <a:r>
              <a:rPr lang="sl-SI" sz="2000" baseline="-25000"/>
              <a:t>3</a:t>
            </a:r>
            <a:r>
              <a:rPr lang="sl-SI" sz="2000"/>
              <a:t> i  </a:t>
            </a:r>
            <a:r>
              <a:rPr lang="sl-SI" sz="2000" i="1"/>
              <a:t>f</a:t>
            </a:r>
            <a:r>
              <a:rPr lang="sl-SI" sz="2000" i="1" baseline="-25000"/>
              <a:t>n</a:t>
            </a:r>
            <a:r>
              <a:rPr lang="sl-SI" sz="2000"/>
              <a:t> .</a:t>
            </a:r>
            <a:endParaRPr 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4" descr="8"/>
          <p:cNvPicPr>
            <a:picLocks noChangeAspect="1" noChangeArrowheads="1"/>
          </p:cNvPicPr>
          <p:nvPr/>
        </p:nvPicPr>
        <p:blipFill>
          <a:blip r:embed="rId3"/>
          <a:srcRect l="5922" t="9871" r="6923" b="4465"/>
          <a:stretch>
            <a:fillRect/>
          </a:stretch>
        </p:blipFill>
        <p:spPr bwMode="auto">
          <a:xfrm>
            <a:off x="1547813" y="2109788"/>
            <a:ext cx="633730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9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Amplitudska karakteristika filtra sa definisanim karakterističnim frekvencijskim opsezima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4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2936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7" name="Text Box 5"/>
          <p:cNvSpPr txBox="1">
            <a:spLocks noChangeArrowheads="1"/>
          </p:cNvSpPr>
          <p:nvPr/>
        </p:nvSpPr>
        <p:spPr bwMode="auto">
          <a:xfrm>
            <a:off x="3708400" y="1700213"/>
            <a:ext cx="482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/>
              <a:t>Propusnik niskih frekvencija (Low pass)</a:t>
            </a:r>
            <a:endParaRPr lang="en-US" sz="2000"/>
          </a:p>
        </p:txBody>
      </p:sp>
      <p:sp>
        <p:nvSpPr>
          <p:cNvPr id="190468" name="Text Box 6"/>
          <p:cNvSpPr txBox="1">
            <a:spLocks noChangeArrowheads="1"/>
          </p:cNvSpPr>
          <p:nvPr/>
        </p:nvSpPr>
        <p:spPr bwMode="auto">
          <a:xfrm>
            <a:off x="3779838" y="3500438"/>
            <a:ext cx="482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/>
              <a:t>Propusnik visokih frekvencija (High pass)</a:t>
            </a:r>
            <a:endParaRPr lang="en-US" sz="2000"/>
          </a:p>
        </p:txBody>
      </p:sp>
      <p:sp>
        <p:nvSpPr>
          <p:cNvPr id="190469" name="Text Box 7"/>
          <p:cNvSpPr txBox="1">
            <a:spLocks noChangeArrowheads="1"/>
          </p:cNvSpPr>
          <p:nvPr/>
        </p:nvSpPr>
        <p:spPr bwMode="auto">
          <a:xfrm>
            <a:off x="3779838" y="5229225"/>
            <a:ext cx="504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/>
              <a:t>Propusnik opsega frekvencija (Band pass)</a:t>
            </a:r>
            <a:endParaRPr lang="en-US" sz="2000"/>
          </a:p>
        </p:txBody>
      </p:sp>
      <p:sp>
        <p:nvSpPr>
          <p:cNvPr id="190470" name="Text Box 8"/>
          <p:cNvSpPr txBox="1">
            <a:spLocks noChangeArrowheads="1"/>
          </p:cNvSpPr>
          <p:nvPr/>
        </p:nvSpPr>
        <p:spPr bwMode="auto">
          <a:xfrm>
            <a:off x="1692275" y="404813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/>
              <a:t>Osnovni tipovi filtara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2992</TotalTime>
  <Words>993</Words>
  <Application>Microsoft Office PowerPoint</Application>
  <PresentationFormat>On-screen Show (4:3)</PresentationFormat>
  <Paragraphs>147</Paragraphs>
  <Slides>41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Century Gothic</vt:lpstr>
      <vt:lpstr>Tahoma</vt:lpstr>
      <vt:lpstr>Wingdings 3</vt:lpstr>
      <vt:lpstr>Ion</vt:lpstr>
      <vt:lpstr>Equation</vt:lpstr>
      <vt:lpstr>Muzička produkcija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Parametarski ekvilizer u sklopu sudijskog miksera: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Акустички дизајн просторија</dc:title>
  <dc:creator>Registered User</dc:creator>
  <cp:lastModifiedBy>Doc</cp:lastModifiedBy>
  <cp:revision>91</cp:revision>
  <dcterms:created xsi:type="dcterms:W3CDTF">2006-09-27T18:47:12Z</dcterms:created>
  <dcterms:modified xsi:type="dcterms:W3CDTF">2020-03-18T15:56:38Z</dcterms:modified>
</cp:coreProperties>
</file>