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76" r:id="rId3"/>
    <p:sldId id="366" r:id="rId4"/>
    <p:sldId id="367" r:id="rId5"/>
    <p:sldId id="357" r:id="rId6"/>
    <p:sldId id="443" r:id="rId7"/>
    <p:sldId id="442" r:id="rId8"/>
    <p:sldId id="377" r:id="rId9"/>
    <p:sldId id="401" r:id="rId10"/>
    <p:sldId id="391" r:id="rId11"/>
    <p:sldId id="399" r:id="rId12"/>
    <p:sldId id="395" r:id="rId13"/>
    <p:sldId id="388" r:id="rId14"/>
    <p:sldId id="396" r:id="rId15"/>
    <p:sldId id="398" r:id="rId16"/>
    <p:sldId id="393" r:id="rId17"/>
    <p:sldId id="373" r:id="rId18"/>
    <p:sldId id="350" r:id="rId19"/>
    <p:sldId id="461" r:id="rId20"/>
    <p:sldId id="462" r:id="rId21"/>
    <p:sldId id="378" r:id="rId22"/>
    <p:sldId id="368" r:id="rId23"/>
    <p:sldId id="370" r:id="rId24"/>
    <p:sldId id="371" r:id="rId25"/>
    <p:sldId id="380" r:id="rId26"/>
    <p:sldId id="372" r:id="rId27"/>
    <p:sldId id="383" r:id="rId28"/>
    <p:sldId id="345" r:id="rId29"/>
    <p:sldId id="355" r:id="rId30"/>
    <p:sldId id="356" r:id="rId31"/>
    <p:sldId id="402" r:id="rId32"/>
    <p:sldId id="403" r:id="rId33"/>
    <p:sldId id="404" r:id="rId34"/>
    <p:sldId id="405" r:id="rId35"/>
    <p:sldId id="406" r:id="rId36"/>
    <p:sldId id="449" r:id="rId37"/>
    <p:sldId id="45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6B4DD-CE5A-4C32-B67A-405DECDE711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CE839-705E-44CA-82A6-0484E7B2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F4EAD9B-0449-48A7-ACE7-3D99439BF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842615-5521-4C85-B4E2-9E9B3869651E}" type="slidenum">
              <a:rPr lang="en-US" altLang="sr-Latn-RS"/>
              <a:pPr>
                <a:spcBef>
                  <a:spcPct val="0"/>
                </a:spcBef>
              </a:pPr>
              <a:t>2</a:t>
            </a:fld>
            <a:endParaRPr lang="en-US" altLang="sr-Latn-R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1DEBD2F6-0B27-4DA6-BC96-11AF9B2F4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37B4C86-B0B4-4D78-8A36-99421381F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754D537C-043E-4021-8577-E9CFC1413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3D0D66-D59B-4392-BA35-DA40904220AC}" type="slidenum">
              <a:rPr lang="en-US" altLang="sr-Latn-RS"/>
              <a:pPr>
                <a:spcBef>
                  <a:spcPct val="0"/>
                </a:spcBef>
              </a:pPr>
              <a:t>13</a:t>
            </a:fld>
            <a:endParaRPr lang="en-US" altLang="sr-Latn-R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4C07212-1879-4CA9-8662-F62C499AB3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94B72543-D0EE-4571-A4FA-B6228BA10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BD7E7D96-92AF-442B-A36A-D4B3C3C10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4BC4C0-0C05-4C6A-ACF8-4BBA651008E0}" type="slidenum">
              <a:rPr lang="en-US" altLang="sr-Latn-RS"/>
              <a:pPr>
                <a:spcBef>
                  <a:spcPct val="0"/>
                </a:spcBef>
              </a:pPr>
              <a:t>14</a:t>
            </a:fld>
            <a:endParaRPr lang="en-US" altLang="sr-Latn-R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35E074CE-651A-444F-9336-88D3B5392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2015817-0824-407A-BC13-379BA4F72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EF6F1FAA-B4C1-4761-8821-712F6696A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B02B90-14D9-45DB-9604-4AD9F7B50939}" type="slidenum">
              <a:rPr lang="en-US" altLang="sr-Latn-RS"/>
              <a:pPr>
                <a:spcBef>
                  <a:spcPct val="0"/>
                </a:spcBef>
              </a:pPr>
              <a:t>15</a:t>
            </a:fld>
            <a:endParaRPr lang="en-US" altLang="sr-Latn-R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1B6E1C29-445B-4851-8E20-9B5A204F1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83CBA27B-0EFD-4D50-824A-8C5E7F795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E8C8B23A-540C-4053-BBB9-27AC36926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6E0DF3-25CD-44CE-AAE0-3DC5AB41CFF6}" type="slidenum">
              <a:rPr lang="en-US" altLang="sr-Latn-RS"/>
              <a:pPr>
                <a:spcBef>
                  <a:spcPct val="0"/>
                </a:spcBef>
              </a:pPr>
              <a:t>16</a:t>
            </a:fld>
            <a:endParaRPr lang="en-US" altLang="sr-Latn-RS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12681CEF-F5C5-4C28-B970-2F33D9414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05CA244D-2623-4A1A-BA9D-E3576C978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54D62398-39CA-49F4-A7C8-489FBA62F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4F875E-CA27-4CE2-80A8-D1E37772B991}" type="slidenum">
              <a:rPr lang="en-US" altLang="sr-Latn-RS"/>
              <a:pPr>
                <a:spcBef>
                  <a:spcPct val="0"/>
                </a:spcBef>
              </a:pPr>
              <a:t>17</a:t>
            </a:fld>
            <a:endParaRPr lang="en-US" altLang="sr-Latn-RS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E6ACD6DC-6360-47B8-B439-D4617A4DF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9F899119-270C-40FB-AA92-81F647A4B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16565BD8-B7C5-4C47-AEBF-60BC6168B6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C88E5F-655C-49D1-9317-8CF407CC9B56}" type="slidenum">
              <a:rPr lang="en-US" altLang="sr-Latn-RS"/>
              <a:pPr>
                <a:spcBef>
                  <a:spcPct val="0"/>
                </a:spcBef>
              </a:pPr>
              <a:t>18</a:t>
            </a:fld>
            <a:endParaRPr lang="en-US" altLang="sr-Latn-RS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23522A1-C60B-4B05-8B53-3BF2D71C6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A71915B0-F496-4E6E-8F14-05EFB9033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872ADAA-BDAC-48EE-B99F-A5228B69D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A73DE9-B86A-47DD-99CE-B38AFDEA6E79}" type="slidenum">
              <a:rPr lang="en-US" altLang="sr-Latn-RS"/>
              <a:pPr>
                <a:spcBef>
                  <a:spcPct val="0"/>
                </a:spcBef>
              </a:pPr>
              <a:t>21</a:t>
            </a:fld>
            <a:endParaRPr lang="en-US" altLang="sr-Latn-RS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7B303E3-DBE8-49E4-9C9D-85850619F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3AF2D208-9EC6-45A8-8C8F-0B8040D0C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3BE30FAE-01BC-4A3B-A045-CF5B8B3D33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88B69D-6D95-45F7-8894-3DEAAB0A65CD}" type="slidenum">
              <a:rPr lang="en-US" altLang="sr-Latn-RS"/>
              <a:pPr>
                <a:spcBef>
                  <a:spcPct val="0"/>
                </a:spcBef>
              </a:pPr>
              <a:t>22</a:t>
            </a:fld>
            <a:endParaRPr lang="en-US" altLang="sr-Latn-RS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9CF87C9C-9A79-474D-ADA7-28193A19D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1E9B8C3A-B704-4774-A500-F1C5DB6EC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B2CCCD4D-0E57-4E46-ADAE-F2E7036BE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5D6F12-51A8-4265-AAB4-CB490BBE29BC}" type="slidenum">
              <a:rPr lang="en-US" altLang="sr-Latn-RS"/>
              <a:pPr>
                <a:spcBef>
                  <a:spcPct val="0"/>
                </a:spcBef>
              </a:pPr>
              <a:t>23</a:t>
            </a:fld>
            <a:endParaRPr lang="en-US" altLang="sr-Latn-RS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A47568B4-C5A7-485A-9C90-B53FA40D7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33F612DD-BDFF-4938-944B-0E317B460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D1AE1DC5-B124-4499-8DA1-2F0C0CAE4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EA41B8-3CFC-4FF9-B288-EE2B58FFF53B}" type="slidenum">
              <a:rPr lang="en-US" altLang="sr-Latn-RS"/>
              <a:pPr>
                <a:spcBef>
                  <a:spcPct val="0"/>
                </a:spcBef>
              </a:pPr>
              <a:t>24</a:t>
            </a:fld>
            <a:endParaRPr lang="en-US" altLang="sr-Latn-RS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62CE2848-1F70-467D-B3B4-028250EBB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4284CE3D-08A1-4F50-9C0A-2336B82C1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BE555BD-5F13-4673-AD99-180122182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B2C769-4E62-42B5-91B4-FF8691E3ED08}" type="slidenum">
              <a:rPr lang="en-US" altLang="sr-Latn-RS"/>
              <a:pPr>
                <a:spcBef>
                  <a:spcPct val="0"/>
                </a:spcBef>
              </a:pPr>
              <a:t>3</a:t>
            </a:fld>
            <a:endParaRPr lang="en-US" altLang="sr-Latn-R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862766D2-720F-4A9E-91FB-3EA893CF6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4A73F3F7-B440-4BC9-9796-1913ED783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73364ACB-4FFB-4804-B297-B161D09001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494C8-9BF4-4A0F-BB07-CFF1F01D4440}" type="slidenum">
              <a:rPr lang="en-US" altLang="sr-Latn-RS"/>
              <a:pPr>
                <a:spcBef>
                  <a:spcPct val="0"/>
                </a:spcBef>
              </a:pPr>
              <a:t>25</a:t>
            </a:fld>
            <a:endParaRPr lang="en-US" altLang="sr-Latn-RS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7332DEAF-80A1-4181-AC0C-E6D2A4EFC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F588A7E6-4151-4BE0-B8A4-2892CF2DA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E2E2EBB7-247D-41DE-B52D-6DA930F57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CE463E-E2D5-43FE-97C4-56ED2AD5DA90}" type="slidenum">
              <a:rPr lang="en-US" altLang="sr-Latn-RS"/>
              <a:pPr>
                <a:spcBef>
                  <a:spcPct val="0"/>
                </a:spcBef>
              </a:pPr>
              <a:t>26</a:t>
            </a:fld>
            <a:endParaRPr lang="en-US" altLang="sr-Latn-RS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29B8D54E-F784-4148-8154-31320D515E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374B363E-29BB-4122-ADCA-CCDDFF64B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E6F4E222-51CE-439A-A643-CA7BF07C2E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E94581-8E1F-44BD-BCFA-92C18F13287C}" type="slidenum">
              <a:rPr lang="en-US" altLang="sr-Latn-RS"/>
              <a:pPr>
                <a:spcBef>
                  <a:spcPct val="0"/>
                </a:spcBef>
              </a:pPr>
              <a:t>27</a:t>
            </a:fld>
            <a:endParaRPr lang="en-US" altLang="sr-Latn-RS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5F556A89-65A0-4C99-95ED-35B40EBD1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08B5D454-0E2C-47F8-AD8E-7CC761D56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29AB3819-9A53-40DD-81A1-0F0E5F738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A77F0A-97AA-475A-89FB-D45F3C3FA8D4}" type="slidenum">
              <a:rPr lang="en-US" altLang="sr-Latn-RS"/>
              <a:pPr>
                <a:spcBef>
                  <a:spcPct val="0"/>
                </a:spcBef>
              </a:pPr>
              <a:t>28</a:t>
            </a:fld>
            <a:endParaRPr lang="en-US" altLang="sr-Latn-RS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0869988D-6202-4770-82FE-6B48881A13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51DE01CA-0F1E-49A9-AFCD-294F89191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FB492010-46D1-4FA7-A08A-5EDC05A66E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901B3D-3F32-4016-8CC0-431F664BCDB3}" type="slidenum">
              <a:rPr lang="en-US" altLang="sr-Latn-RS"/>
              <a:pPr>
                <a:spcBef>
                  <a:spcPct val="0"/>
                </a:spcBef>
              </a:pPr>
              <a:t>29</a:t>
            </a:fld>
            <a:endParaRPr lang="en-US" altLang="sr-Latn-RS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FB39315D-F3F7-4692-8445-531460000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34DCC1B4-0AF5-4768-A57A-70358616B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FA37331E-EF8F-4E43-B073-B135E9E01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BE75C8-5901-4E83-9291-599E54C6C270}" type="slidenum">
              <a:rPr lang="en-US" altLang="sr-Latn-RS"/>
              <a:pPr>
                <a:spcBef>
                  <a:spcPct val="0"/>
                </a:spcBef>
              </a:pPr>
              <a:t>30</a:t>
            </a:fld>
            <a:endParaRPr lang="en-US" altLang="sr-Latn-RS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AD2089E2-C303-4F2F-8E72-31A3D0CEB4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1F867054-BCA8-4D0C-9E9D-2BF3048D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6DA9FFCF-471F-48F4-B3AF-5B9A5F250E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DA6910-61F6-4D3B-8D67-DAA4C49C6E60}" type="slidenum">
              <a:rPr lang="en-US" altLang="sr-Latn-RS"/>
              <a:pPr>
                <a:spcBef>
                  <a:spcPct val="0"/>
                </a:spcBef>
              </a:pPr>
              <a:t>31</a:t>
            </a:fld>
            <a:endParaRPr lang="en-US" altLang="sr-Latn-RS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F1705F8B-7431-4338-BA31-F0B7ED174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842BC3F2-6FBD-4A56-A585-38A165AE5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E211C896-BEAC-41BC-A535-05D3B2FDB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89A60A-A96C-423B-B99E-84478B2FB78C}" type="slidenum">
              <a:rPr lang="en-US" altLang="sr-Latn-RS"/>
              <a:pPr>
                <a:spcBef>
                  <a:spcPct val="0"/>
                </a:spcBef>
              </a:pPr>
              <a:t>32</a:t>
            </a:fld>
            <a:endParaRPr lang="en-US" altLang="sr-Latn-RS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8707F118-D5A1-424D-A1F5-F39BF3067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41F588D4-F401-4BD3-8500-9EC26743C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577112C5-A12C-46FA-9BE6-26CAB1796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ADBD09-BE1C-4C2E-AF01-852DDB538E24}" type="slidenum">
              <a:rPr lang="en-US" altLang="sr-Latn-RS"/>
              <a:pPr>
                <a:spcBef>
                  <a:spcPct val="0"/>
                </a:spcBef>
              </a:pPr>
              <a:t>33</a:t>
            </a:fld>
            <a:endParaRPr lang="en-US" altLang="sr-Latn-RS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C017251E-6D79-4661-8DC3-56CC6877E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B9D67C73-4F4D-481A-A666-BC2D873F6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E3CBE267-19DC-46BC-9B62-7E0DE59D56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9C648D-17BB-4E85-A809-C0C0E93F683B}" type="slidenum">
              <a:rPr lang="en-US" altLang="sr-Latn-RS"/>
              <a:pPr>
                <a:spcBef>
                  <a:spcPct val="0"/>
                </a:spcBef>
              </a:pPr>
              <a:t>34</a:t>
            </a:fld>
            <a:endParaRPr lang="en-US" altLang="sr-Latn-RS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C3E1050D-9BA7-4CF5-B00F-0278C1AE7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B50D8B88-4B70-4411-B2E9-7FBDAC2C2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991D2FB2-5DA5-48F3-9240-EA1F79CFC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8CFCF6-D3E2-4870-832B-A5007C447CCE}" type="slidenum">
              <a:rPr lang="en-US" altLang="sr-Latn-RS"/>
              <a:pPr>
                <a:spcBef>
                  <a:spcPct val="0"/>
                </a:spcBef>
              </a:pPr>
              <a:t>4</a:t>
            </a:fld>
            <a:endParaRPr lang="en-US" altLang="sr-Latn-R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3A3910D-C31D-46F6-BD0B-2BEC72A08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0397A98-E507-45AF-AEB3-0625D4FFC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097A1D7F-B96A-4E8D-952D-3EDB9BD2A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7AAC9A-40B2-419B-8B10-45DC1121230C}" type="slidenum">
              <a:rPr lang="en-US" altLang="sr-Latn-RS"/>
              <a:pPr>
                <a:spcBef>
                  <a:spcPct val="0"/>
                </a:spcBef>
              </a:pPr>
              <a:t>35</a:t>
            </a:fld>
            <a:endParaRPr lang="en-US" altLang="sr-Latn-RS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175B0F83-54C8-43F0-BD8A-2060E7B4A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AB85489E-F958-442A-9900-3BDDFC7DF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58B0D98A-948A-4D68-95A0-4AB5E7A3B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8215EB-C487-464D-9136-33790FFE6000}" type="slidenum">
              <a:rPr lang="en-US" altLang="sr-Latn-RS"/>
              <a:pPr>
                <a:spcBef>
                  <a:spcPct val="0"/>
                </a:spcBef>
              </a:pPr>
              <a:t>5</a:t>
            </a:fld>
            <a:endParaRPr lang="en-US" altLang="sr-Latn-R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59C39717-1E20-4DC1-83E7-F779BA503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E3243FC8-1A86-49EE-924E-2A6ADD0E7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9026A32E-665D-4C5F-9538-17927FE44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7FE6B-BFF2-48E2-AFA2-45BC501D62FD}" type="slidenum">
              <a:rPr lang="en-US" altLang="sr-Latn-RS"/>
              <a:pPr>
                <a:spcBef>
                  <a:spcPct val="0"/>
                </a:spcBef>
              </a:pPr>
              <a:t>8</a:t>
            </a:fld>
            <a:endParaRPr lang="en-US" altLang="sr-Latn-R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5EA9DEF0-25D7-4CA5-AECC-B5E39B337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AAEEED6B-E129-4E70-8A35-EE0F5B5C0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EAEE5899-AB21-4E96-9636-1E2074CCC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317CFE-33AC-428C-924C-8A570201C4DE}" type="slidenum">
              <a:rPr lang="en-US" altLang="sr-Latn-RS"/>
              <a:pPr>
                <a:spcBef>
                  <a:spcPct val="0"/>
                </a:spcBef>
              </a:pPr>
              <a:t>9</a:t>
            </a:fld>
            <a:endParaRPr lang="en-US" altLang="sr-Latn-R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74880ED6-2ACE-4983-9093-2A922172A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A5E72087-D225-46BB-A2CD-44DF65183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E25D440F-5647-4DF5-AEC2-6A2C28924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F53BCB-B974-480C-B207-1135FB4C4621}" type="slidenum">
              <a:rPr lang="en-US" altLang="sr-Latn-RS"/>
              <a:pPr>
                <a:spcBef>
                  <a:spcPct val="0"/>
                </a:spcBef>
              </a:pPr>
              <a:t>10</a:t>
            </a:fld>
            <a:endParaRPr lang="en-US" altLang="sr-Latn-R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C98570BA-238F-4DCF-859F-9B23D7A5B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10F1FA70-A111-42B3-8D69-4BC8F5763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BEA03A6-A630-4914-B87A-75E4526D4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CB2AB4-7234-45AD-A545-5A29627F899B}" type="slidenum">
              <a:rPr lang="en-US" altLang="sr-Latn-RS"/>
              <a:pPr>
                <a:spcBef>
                  <a:spcPct val="0"/>
                </a:spcBef>
              </a:pPr>
              <a:t>11</a:t>
            </a:fld>
            <a:endParaRPr lang="en-US" altLang="sr-Latn-R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953B508F-86A0-41E0-8226-04F0D5435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5AF10D2A-6FB1-4865-89A8-0B9CFCCFA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EB125C32-FADF-406F-BCD4-5F6B58D0E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E92C59-DC27-477D-AAF3-EF696DAD3F2E}" type="slidenum">
              <a:rPr lang="en-US" altLang="sr-Latn-RS"/>
              <a:pPr>
                <a:spcBef>
                  <a:spcPct val="0"/>
                </a:spcBef>
              </a:pPr>
              <a:t>12</a:t>
            </a:fld>
            <a:endParaRPr lang="en-US" altLang="sr-Latn-R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51E5DCD2-5F0D-420D-955B-31B363FE5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168466A6-5DB8-4992-8A6F-3673D8F62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2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5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94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61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9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1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6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8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8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8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2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8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8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9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B60C5F-9824-4E70-BF7F-31665CEA44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35BBF-4566-4C09-9AA5-43E92486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7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C6AC-65D0-49D3-A020-DB4DFE27A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981200"/>
          </a:xfrm>
        </p:spPr>
        <p:txBody>
          <a:bodyPr/>
          <a:lstStyle/>
          <a:p>
            <a:r>
              <a:rPr lang="en-US" dirty="0"/>
              <a:t>ADP_5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4ECB3-F09A-4CF6-A437-6EC88CAA8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Apsorberi</a:t>
            </a:r>
            <a:r>
              <a:rPr lang="en-US" sz="3600" dirty="0"/>
              <a:t> 2. deo</a:t>
            </a:r>
          </a:p>
        </p:txBody>
      </p:sp>
    </p:spTree>
    <p:extLst>
      <p:ext uri="{BB962C8B-B14F-4D97-AF65-F5344CB8AC3E}">
        <p14:creationId xmlns:p14="http://schemas.microsoft.com/office/powerpoint/2010/main" val="44641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Bass traps 5">
            <a:extLst>
              <a:ext uri="{FF2B5EF4-FFF2-40B4-BE49-F238E27FC236}">
                <a16:creationId xmlns:a16="http://schemas.microsoft.com/office/drawing/2014/main" id="{CA037E2C-11E6-4DE5-B4EE-96F3FAD95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052513"/>
            <a:ext cx="6624637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5" descr="Bass traps 6">
            <a:extLst>
              <a:ext uri="{FF2B5EF4-FFF2-40B4-BE49-F238E27FC236}">
                <a16:creationId xmlns:a16="http://schemas.microsoft.com/office/drawing/2014/main" id="{A965A95F-670B-4BB0-9A04-4F53DB57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716338"/>
            <a:ext cx="367188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6">
            <a:extLst>
              <a:ext uri="{FF2B5EF4-FFF2-40B4-BE49-F238E27FC236}">
                <a16:creationId xmlns:a16="http://schemas.microsoft.com/office/drawing/2014/main" id="{E89C6CA4-F5B5-4923-BE24-446ABE1E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013325"/>
            <a:ext cx="446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Optimalna dubina: </a:t>
            </a: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/4</a:t>
            </a:r>
          </a:p>
        </p:txBody>
      </p:sp>
      <p:sp>
        <p:nvSpPr>
          <p:cNvPr id="101381" name="Text Box 7">
            <a:extLst>
              <a:ext uri="{FF2B5EF4-FFF2-40B4-BE49-F238E27FC236}">
                <a16:creationId xmlns:a16="http://schemas.microsoft.com/office/drawing/2014/main" id="{037B8BC7-4462-464C-BE10-A8160F1D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404813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Bas komora (bass trap) – princip rada i konstrukcije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 descr="deeptrap1">
            <a:extLst>
              <a:ext uri="{FF2B5EF4-FFF2-40B4-BE49-F238E27FC236}">
                <a16:creationId xmlns:a16="http://schemas.microsoft.com/office/drawing/2014/main" id="{74251B64-DF77-4964-A3BF-178D256FC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125538"/>
            <a:ext cx="292893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Box 7">
            <a:extLst>
              <a:ext uri="{FF2B5EF4-FFF2-40B4-BE49-F238E27FC236}">
                <a16:creationId xmlns:a16="http://schemas.microsoft.com/office/drawing/2014/main" id="{A2A9B49E-1C3F-40A2-A824-D451A5F3E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7625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Bas komora (bass trap) – 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detalj</a:t>
            </a: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izrade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143" name="Group 79">
            <a:extLst>
              <a:ext uri="{FF2B5EF4-FFF2-40B4-BE49-F238E27FC236}">
                <a16:creationId xmlns:a16="http://schemas.microsoft.com/office/drawing/2014/main" id="{41B33987-B35B-42F7-85B1-5C5EA625A25B}"/>
              </a:ext>
            </a:extLst>
          </p:cNvPr>
          <p:cNvGraphicFramePr>
            <a:graphicFrameLocks noGrp="1"/>
          </p:cNvGraphicFramePr>
          <p:nvPr/>
        </p:nvGraphicFramePr>
        <p:xfrm>
          <a:off x="2208214" y="1281113"/>
          <a:ext cx="7343775" cy="5576890"/>
        </p:xfrm>
        <a:graphic>
          <a:graphicData uri="http://schemas.openxmlformats.org/drawingml/2006/table">
            <a:tbl>
              <a:tblPr/>
              <a:tblGrid>
                <a:gridCol w="146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Hz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/4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[m]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/4)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</a:t>
                      </a: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Hz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/4)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</a:t>
                      </a: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Hz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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(7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/4)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</a:t>
                      </a: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Hz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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5548" name="Text Box 80">
            <a:extLst>
              <a:ext uri="{FF2B5EF4-FFF2-40B4-BE49-F238E27FC236}">
                <a16:creationId xmlns:a16="http://schemas.microsoft.com/office/drawing/2014/main" id="{D5886886-2D51-4309-8CE6-0438F266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188914"/>
            <a:ext cx="6911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Dubina bas komore (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/4) i frekvencije pojačane apsorpcije (n+1) 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(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/4)</a:t>
            </a:r>
            <a:r>
              <a:rPr lang="sr-Latn-CS" altLang="sr-Latn-RS" sz="24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>
            <a:extLst>
              <a:ext uri="{FF2B5EF4-FFF2-40B4-BE49-F238E27FC236}">
                <a16:creationId xmlns:a16="http://schemas.microsoft.com/office/drawing/2014/main" id="{F94BEBEC-6C39-432D-B41A-126DC265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3429000"/>
            <a:ext cx="5400675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3" name="Picture 6">
            <a:extLst>
              <a:ext uri="{FF2B5EF4-FFF2-40B4-BE49-F238E27FC236}">
                <a16:creationId xmlns:a16="http://schemas.microsoft.com/office/drawing/2014/main" id="{3D36C514-2958-4599-AAC9-58390874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9" y="2536826"/>
            <a:ext cx="390683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4" name="Text Box 9">
            <a:extLst>
              <a:ext uri="{FF2B5EF4-FFF2-40B4-BE49-F238E27FC236}">
                <a16:creationId xmlns:a16="http://schemas.microsoft.com/office/drawing/2014/main" id="{B76B2A5A-AFAC-4CAB-BAE5-43343BE2A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876925"/>
            <a:ext cx="450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Dubina:  </a:t>
            </a: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  /4</a:t>
            </a:r>
          </a:p>
        </p:txBody>
      </p:sp>
      <p:sp>
        <p:nvSpPr>
          <p:cNvPr id="107525" name="Text Box 11">
            <a:extLst>
              <a:ext uri="{FF2B5EF4-FFF2-40B4-BE49-F238E27FC236}">
                <a16:creationId xmlns:a16="http://schemas.microsoft.com/office/drawing/2014/main" id="{AC474ECD-D00A-4FC7-B30F-86FFE7BB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49275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Bas komora (bass trap) – sa prigu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š</a:t>
            </a: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enom membranom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6">
            <a:extLst>
              <a:ext uri="{FF2B5EF4-FFF2-40B4-BE49-F238E27FC236}">
                <a16:creationId xmlns:a16="http://schemas.microsoft.com/office/drawing/2014/main" id="{8746CE32-EE68-4B01-81C3-F3D7F7E3C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268414"/>
            <a:ext cx="8497888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Princip rada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Zvuk (1) pogađa membranu (2), koja  vibrira konvertujući zvučni pritisak u kretanje čestica vazduha (3). Čestice vazduha gube brzinu usled kretanja kroz unutrašnji apsorber i komoru (4).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9571" name="Picture 7">
            <a:extLst>
              <a:ext uri="{FF2B5EF4-FFF2-40B4-BE49-F238E27FC236}">
                <a16:creationId xmlns:a16="http://schemas.microsoft.com/office/drawing/2014/main" id="{7B2B835C-BD3E-49D6-A489-BF31E040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698876"/>
            <a:ext cx="8208963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2" name="Text Box 8">
            <a:extLst>
              <a:ext uri="{FF2B5EF4-FFF2-40B4-BE49-F238E27FC236}">
                <a16:creationId xmlns:a16="http://schemas.microsoft.com/office/drawing/2014/main" id="{3903124E-CD2F-4414-B21C-BECFDCF2B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49275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Bas komora (bass trap) – sa prigu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š</a:t>
            </a: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enom membranom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 descr="modc">
            <a:extLst>
              <a:ext uri="{FF2B5EF4-FFF2-40B4-BE49-F238E27FC236}">
                <a16:creationId xmlns:a16="http://schemas.microsoft.com/office/drawing/2014/main" id="{5D4C44DC-C998-49FF-BA22-AEB3870A7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557338"/>
            <a:ext cx="42640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6" descr="modex">
            <a:extLst>
              <a:ext uri="{FF2B5EF4-FFF2-40B4-BE49-F238E27FC236}">
                <a16:creationId xmlns:a16="http://schemas.microsoft.com/office/drawing/2014/main" id="{6398C584-1278-4FD5-9224-B1920B25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997200"/>
            <a:ext cx="48609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7">
            <a:extLst>
              <a:ext uri="{FF2B5EF4-FFF2-40B4-BE49-F238E27FC236}">
                <a16:creationId xmlns:a16="http://schemas.microsoft.com/office/drawing/2014/main" id="{AA7AA854-0AC5-4AA1-8694-9F44F13D9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2349501"/>
            <a:ext cx="4103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>
                <a:solidFill>
                  <a:srgbClr val="FFFF00"/>
                </a:solidFill>
                <a:latin typeface="Comic Sans MS" panose="030F0702030302020204" pitchFamily="66" charset="0"/>
              </a:rPr>
              <a:t>60 cm x 60 cm x 18 cm</a:t>
            </a:r>
            <a:endParaRPr lang="en-US" altLang="sr-Latn-R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1621" name="Text Box 8">
            <a:extLst>
              <a:ext uri="{FF2B5EF4-FFF2-40B4-BE49-F238E27FC236}">
                <a16:creationId xmlns:a16="http://schemas.microsoft.com/office/drawing/2014/main" id="{A483A89A-CEAC-44BB-9A02-7607BA7AB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6308726"/>
            <a:ext cx="4103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>
                <a:solidFill>
                  <a:srgbClr val="FFFF00"/>
                </a:solidFill>
                <a:latin typeface="Comic Sans MS" panose="030F0702030302020204" pitchFamily="66" charset="0"/>
              </a:rPr>
              <a:t>60 cm x 60 cm x 30 cm</a:t>
            </a:r>
            <a:endParaRPr lang="en-US" altLang="sr-Latn-R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1622" name="Text Box 9">
            <a:extLst>
              <a:ext uri="{FF2B5EF4-FFF2-40B4-BE49-F238E27FC236}">
                <a16:creationId xmlns:a16="http://schemas.microsoft.com/office/drawing/2014/main" id="{9FD5C993-39AF-4B3E-89FB-EF9C817CA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8913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Bas komora (bass trap) – sa prigu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š</a:t>
            </a: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enom membranom</a:t>
            </a:r>
          </a:p>
        </p:txBody>
      </p:sp>
      <p:sp>
        <p:nvSpPr>
          <p:cNvPr id="111623" name="Text Box 10">
            <a:extLst>
              <a:ext uri="{FF2B5EF4-FFF2-40B4-BE49-F238E27FC236}">
                <a16:creationId xmlns:a16="http://schemas.microsoft.com/office/drawing/2014/main" id="{D038FBC2-A3EF-464D-8229-441B2A536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765175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Praktična realizacija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 descr="Bass traps 8">
            <a:extLst>
              <a:ext uri="{FF2B5EF4-FFF2-40B4-BE49-F238E27FC236}">
                <a16:creationId xmlns:a16="http://schemas.microsoft.com/office/drawing/2014/main" id="{4921F925-179E-427F-B774-32A4C652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708275"/>
            <a:ext cx="457358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6" descr="Bass traps 7">
            <a:extLst>
              <a:ext uri="{FF2B5EF4-FFF2-40B4-BE49-F238E27FC236}">
                <a16:creationId xmlns:a16="http://schemas.microsoft.com/office/drawing/2014/main" id="{16D48CC5-EF60-4EB4-A08F-55EC5961D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6" y="2781300"/>
            <a:ext cx="5040313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ext Box 7">
            <a:extLst>
              <a:ext uri="{FF2B5EF4-FFF2-40B4-BE49-F238E27FC236}">
                <a16:creationId xmlns:a16="http://schemas.microsoft.com/office/drawing/2014/main" id="{5CE9292C-0B8F-490C-92D7-9456484D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6021388"/>
            <a:ext cx="450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Dubina:  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samo 10 cm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13669" name="Rectangle 8">
            <a:extLst>
              <a:ext uri="{FF2B5EF4-FFF2-40B4-BE49-F238E27FC236}">
                <a16:creationId xmlns:a16="http://schemas.microsoft.com/office/drawing/2014/main" id="{F91DFD84-C82A-4A21-9251-86CF9A201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765176"/>
            <a:ext cx="9001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Bas komora (bass trap) – sa 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čeličnom pločom i prigušenjem od apsorpcionog materijala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 descr="modex_plate1">
            <a:extLst>
              <a:ext uri="{FF2B5EF4-FFF2-40B4-BE49-F238E27FC236}">
                <a16:creationId xmlns:a16="http://schemas.microsoft.com/office/drawing/2014/main" id="{2B824BE6-696C-446D-9584-848E0974A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2205039"/>
            <a:ext cx="20415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5" descr="modex_broadband2">
            <a:extLst>
              <a:ext uri="{FF2B5EF4-FFF2-40B4-BE49-F238E27FC236}">
                <a16:creationId xmlns:a16="http://schemas.microsoft.com/office/drawing/2014/main" id="{AB639B6D-86F1-434B-BB8E-C9D5DD10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2565401"/>
            <a:ext cx="5903913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Rectangle 6">
            <a:extLst>
              <a:ext uri="{FF2B5EF4-FFF2-40B4-BE49-F238E27FC236}">
                <a16:creationId xmlns:a16="http://schemas.microsoft.com/office/drawing/2014/main" id="{8035C19C-7C64-4095-81F5-94B2DE9A1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260351"/>
            <a:ext cx="9001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Bas komora (bass trap) – sa 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čeličnom pločom i prigušenjem od apsorpcionog materijala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5717" name="Text Box 7">
            <a:extLst>
              <a:ext uri="{FF2B5EF4-FFF2-40B4-BE49-F238E27FC236}">
                <a16:creationId xmlns:a16="http://schemas.microsoft.com/office/drawing/2014/main" id="{BB8BA284-67D4-4CA1-B595-78D2B31D9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1557338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Praktična realizacija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 descr="bas traps 1">
            <a:extLst>
              <a:ext uri="{FF2B5EF4-FFF2-40B4-BE49-F238E27FC236}">
                <a16:creationId xmlns:a16="http://schemas.microsoft.com/office/drawing/2014/main" id="{6F384D3C-9B08-4CFB-B75E-9FD1808E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284539"/>
            <a:ext cx="403225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 Box 5">
            <a:extLst>
              <a:ext uri="{FF2B5EF4-FFF2-40B4-BE49-F238E27FC236}">
                <a16:creationId xmlns:a16="http://schemas.microsoft.com/office/drawing/2014/main" id="{DBE91BF3-E32F-4CB7-8A75-D3D415724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25538"/>
            <a:ext cx="8928100" cy="193899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400">
                <a:solidFill>
                  <a:srgbClr val="CC0000"/>
                </a:solidFill>
                <a:latin typeface="Comic Sans MS" panose="030F0702030302020204" pitchFamily="66" charset="0"/>
              </a:rPr>
              <a:t>Porozni materijali postavljeni na zidovima i u uglovima prostorije imaju malu apsorpciju na niskim frekvencijama, jer je </a:t>
            </a:r>
            <a:r>
              <a:rPr lang="en-US" altLang="sr-Latn-RS" sz="2400">
                <a:solidFill>
                  <a:srgbClr val="CC0000"/>
                </a:solidFill>
                <a:latin typeface="Comic Sans MS" panose="030F0702030302020204" pitchFamily="66" charset="0"/>
              </a:rPr>
              <a:t>u bli</a:t>
            </a:r>
            <a:r>
              <a:rPr lang="sr-Latn-CS" altLang="sr-Latn-RS" sz="2400">
                <a:solidFill>
                  <a:srgbClr val="CC0000"/>
                </a:solidFill>
                <a:latin typeface="Comic Sans MS" panose="030F0702030302020204" pitchFamily="66" charset="0"/>
              </a:rPr>
              <a:t>z</a:t>
            </a:r>
            <a:r>
              <a:rPr lang="en-US" altLang="sr-Latn-RS" sz="2400">
                <a:solidFill>
                  <a:srgbClr val="CC0000"/>
                </a:solidFill>
                <a:latin typeface="Comic Sans MS" panose="030F0702030302020204" pitchFamily="66" charset="0"/>
              </a:rPr>
              <a:t>ini grani</a:t>
            </a:r>
            <a:r>
              <a:rPr lang="sr-Latn-CS" altLang="sr-Latn-RS" sz="2400">
                <a:solidFill>
                  <a:srgbClr val="CC0000"/>
                </a:solidFill>
                <a:latin typeface="Comic Sans MS" panose="030F0702030302020204" pitchFamily="66" charset="0"/>
              </a:rPr>
              <a:t>čnih površina brzina čestica ili pomeranje vazduha pri ovim velikim talasnim dužinama malo.</a:t>
            </a:r>
            <a:endParaRPr lang="en-US" altLang="sr-Latn-RS" sz="24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7764" name="Picture 6" descr="bass traps 2">
            <a:extLst>
              <a:ext uri="{FF2B5EF4-FFF2-40B4-BE49-F238E27FC236}">
                <a16:creationId xmlns:a16="http://schemas.microsoft.com/office/drawing/2014/main" id="{86B212F3-7D7F-4FC7-AC98-90BAE6D2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3213100"/>
            <a:ext cx="395922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Rectangle 7">
            <a:extLst>
              <a:ext uri="{FF2B5EF4-FFF2-40B4-BE49-F238E27FC236}">
                <a16:creationId xmlns:a16="http://schemas.microsoft.com/office/drawing/2014/main" id="{20585F9F-48B6-44E7-807A-C96A6B922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476250"/>
            <a:ext cx="900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Bas komora (bass trap) – 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od poroznog materijala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>
            <a:extLst>
              <a:ext uri="{FF2B5EF4-FFF2-40B4-BE49-F238E27FC236}">
                <a16:creationId xmlns:a16="http://schemas.microsoft.com/office/drawing/2014/main" id="{E3CCAC4A-E2C0-4046-AA86-2E638A7B7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484313"/>
            <a:ext cx="88566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Nekada je korisno apsorpcione karakteristike akusti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č</a:t>
            </a: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kog materijala ili konstrukcije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 predstaviti jednim brojem. To je naročito slučaj kada je potrebno različite materijale brzo uporediti u pogledu njihove sposobnosti da apsorbuju zvuk. Za ovu potrebu je uveden Indeks smanjenja buke NRI (Noise Reduction Index) dat relacijom: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19811" name="Object 3">
            <a:extLst>
              <a:ext uri="{FF2B5EF4-FFF2-40B4-BE49-F238E27FC236}">
                <a16:creationId xmlns:a16="http://schemas.microsoft.com/office/drawing/2014/main" id="{96390458-EF53-4CDF-988E-7146D79706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8438" y="5084763"/>
          <a:ext cx="46799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2005729" imgH="393529" progId="Equation.3">
                  <p:embed/>
                </p:oleObj>
              </mc:Choice>
              <mc:Fallback>
                <p:oleObj name="Equation" r:id="rId3" imgW="2005729" imgH="393529" progId="Equation.3">
                  <p:embed/>
                  <p:pic>
                    <p:nvPicPr>
                      <p:cNvPr id="119811" name="Object 3">
                        <a:extLst>
                          <a:ext uri="{FF2B5EF4-FFF2-40B4-BE49-F238E27FC236}">
                            <a16:creationId xmlns:a16="http://schemas.microsoft.com/office/drawing/2014/main" id="{96390458-EF53-4CDF-988E-7146D7970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5084763"/>
                        <a:ext cx="4679950" cy="9191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>
            <a:extLst>
              <a:ext uri="{FF2B5EF4-FFF2-40B4-BE49-F238E27FC236}">
                <a16:creationId xmlns:a16="http://schemas.microsoft.com/office/drawing/2014/main" id="{0BD2255B-2329-4A06-A676-1392A1693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844675"/>
            <a:ext cx="82645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sr-Latn-C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Mehanički</a:t>
            </a:r>
            <a:r>
              <a:rPr lang="en-U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sr-Latn-C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embranski)</a:t>
            </a:r>
            <a:r>
              <a:rPr lang="hr-HR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razonatori</a:t>
            </a:r>
            <a:endParaRPr lang="en-US" sz="6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extLst>
              <a:ext uri="{FF2B5EF4-FFF2-40B4-BE49-F238E27FC236}">
                <a16:creationId xmlns:a16="http://schemas.microsoft.com/office/drawing/2014/main" id="{D7AE8B6E-BEB3-4257-937A-0F2C0BEA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592138"/>
            <a:ext cx="7777163" cy="57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>
            <a:extLst>
              <a:ext uri="{FF2B5EF4-FFF2-40B4-BE49-F238E27FC236}">
                <a16:creationId xmlns:a16="http://schemas.microsoft.com/office/drawing/2014/main" id="{60B9AC3B-38A3-4A3D-9C12-FEF734DD7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844675"/>
            <a:ext cx="82645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hr-HR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psorberi</a:t>
            </a:r>
            <a:r>
              <a:rPr lang="en-U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promenljivih karaktersitika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 descr="Panelni rezonator sa promenljivom apsorpcijom 2">
            <a:extLst>
              <a:ext uri="{FF2B5EF4-FFF2-40B4-BE49-F238E27FC236}">
                <a16:creationId xmlns:a16="http://schemas.microsoft.com/office/drawing/2014/main" id="{188AFB2B-1844-4A08-8383-6A23B29E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260350"/>
            <a:ext cx="374332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5" descr="Panelni rezonator sa promenljivom apsorpcijom 3">
            <a:extLst>
              <a:ext uri="{FF2B5EF4-FFF2-40B4-BE49-F238E27FC236}">
                <a16:creationId xmlns:a16="http://schemas.microsoft.com/office/drawing/2014/main" id="{AE0D2C9D-F8BE-4676-8E84-AA90C0019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3644900"/>
            <a:ext cx="727392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 descr="Panelni rezonator sa promenljivom apsorpcijom 4">
            <a:extLst>
              <a:ext uri="{FF2B5EF4-FFF2-40B4-BE49-F238E27FC236}">
                <a16:creationId xmlns:a16="http://schemas.microsoft.com/office/drawing/2014/main" id="{57B5B80F-44AE-4EA0-B1E0-84CE2A9B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349500"/>
            <a:ext cx="431323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5" descr="Panelni rezonator sa promenljivom apsorpcijom 5">
            <a:extLst>
              <a:ext uri="{FF2B5EF4-FFF2-40B4-BE49-F238E27FC236}">
                <a16:creationId xmlns:a16="http://schemas.microsoft.com/office/drawing/2014/main" id="{1CB52A62-B260-40B2-BBE9-083BBF73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96976"/>
            <a:ext cx="39957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 descr="Panelni rezonator sa promenljivom apsorpcijom">
            <a:extLst>
              <a:ext uri="{FF2B5EF4-FFF2-40B4-BE49-F238E27FC236}">
                <a16:creationId xmlns:a16="http://schemas.microsoft.com/office/drawing/2014/main" id="{B2C79F14-6687-4884-826F-08F3F96D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052513"/>
            <a:ext cx="6911975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>
            <a:extLst>
              <a:ext uri="{FF2B5EF4-FFF2-40B4-BE49-F238E27FC236}">
                <a16:creationId xmlns:a16="http://schemas.microsoft.com/office/drawing/2014/main" id="{D96B3BBF-23BD-4020-97F1-4EB28CADD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844675"/>
            <a:ext cx="82645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Primeri primene akusti</a:t>
            </a:r>
            <a:r>
              <a:rPr lang="sr-Latn-C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U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kih apsorbera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 descr="Rezonatori ugradjeni u zidove starih crkava - Danska Svedska">
            <a:extLst>
              <a:ext uri="{FF2B5EF4-FFF2-40B4-BE49-F238E27FC236}">
                <a16:creationId xmlns:a16="http://schemas.microsoft.com/office/drawing/2014/main" id="{D465F15B-B715-432E-914B-03A24D6A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908050"/>
            <a:ext cx="48625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 Box 9">
            <a:extLst>
              <a:ext uri="{FF2B5EF4-FFF2-40B4-BE49-F238E27FC236}">
                <a16:creationId xmlns:a16="http://schemas.microsoft.com/office/drawing/2014/main" id="{65F65438-EB53-4579-8460-E8B0617DB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2420938"/>
            <a:ext cx="3959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Razonatori ugrađeni u zidove nekih starih crkava 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 descr="Dvostruki rezonatori u crkvi iu Pleterju -Slovenija">
            <a:extLst>
              <a:ext uri="{FF2B5EF4-FFF2-40B4-BE49-F238E27FC236}">
                <a16:creationId xmlns:a16="http://schemas.microsoft.com/office/drawing/2014/main" id="{06EE09C8-2690-46BF-B333-89928DF28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836613"/>
            <a:ext cx="5976938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ext Box 5">
            <a:extLst>
              <a:ext uri="{FF2B5EF4-FFF2-40B4-BE49-F238E27FC236}">
                <a16:creationId xmlns:a16="http://schemas.microsoft.com/office/drawing/2014/main" id="{0CDD11EF-49C5-419A-BC0F-97A69067C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2276475"/>
            <a:ext cx="23764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Dvostruki rezonatori u staroj crkvi u Pleterju (Slovenija) 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 descr="panelni apsorberi viseci">
            <a:extLst>
              <a:ext uri="{FF2B5EF4-FFF2-40B4-BE49-F238E27FC236}">
                <a16:creationId xmlns:a16="http://schemas.microsoft.com/office/drawing/2014/main" id="{86C34727-A846-44A4-8194-516F2A506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268413"/>
            <a:ext cx="7200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4" descr="portal-research">
            <a:extLst>
              <a:ext uri="{FF2B5EF4-FFF2-40B4-BE49-F238E27FC236}">
                <a16:creationId xmlns:a16="http://schemas.microsoft.com/office/drawing/2014/main" id="{035DEBBE-C1DD-42C6-B8BF-0317C19F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88914"/>
            <a:ext cx="5903912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7">
            <a:extLst>
              <a:ext uri="{FF2B5EF4-FFF2-40B4-BE49-F238E27FC236}">
                <a16:creationId xmlns:a16="http://schemas.microsoft.com/office/drawing/2014/main" id="{8450E13E-B622-4213-9EB1-0668A3BC5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404813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Mehanički razonatori 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9091" name="Object 8">
            <a:extLst>
              <a:ext uri="{FF2B5EF4-FFF2-40B4-BE49-F238E27FC236}">
                <a16:creationId xmlns:a16="http://schemas.microsoft.com/office/drawing/2014/main" id="{FF0D6B0A-6011-45FB-A247-6EE8B476F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9513" y="1412875"/>
          <a:ext cx="467995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536700" imgH="469900" progId="Equation.3">
                  <p:embed/>
                </p:oleObj>
              </mc:Choice>
              <mc:Fallback>
                <p:oleObj name="Equation" r:id="rId4" imgW="1536700" imgH="469900" progId="Equation.3">
                  <p:embed/>
                  <p:pic>
                    <p:nvPicPr>
                      <p:cNvPr id="89091" name="Object 8">
                        <a:extLst>
                          <a:ext uri="{FF2B5EF4-FFF2-40B4-BE49-F238E27FC236}">
                            <a16:creationId xmlns:a16="http://schemas.microsoft.com/office/drawing/2014/main" id="{FF0D6B0A-6011-45FB-A247-6EE8B476F9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1412875"/>
                        <a:ext cx="4679950" cy="1430338"/>
                      </a:xfrm>
                      <a:prstGeom prst="rect">
                        <a:avLst/>
                      </a:prstGeom>
                      <a:solidFill>
                        <a:srgbClr val="66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2" name="Picture 10" descr="Membranski apsorber 4">
            <a:extLst>
              <a:ext uri="{FF2B5EF4-FFF2-40B4-BE49-F238E27FC236}">
                <a16:creationId xmlns:a16="http://schemas.microsoft.com/office/drawing/2014/main" id="{CD8E45B5-8804-4789-A9AD-EAA37488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3141664"/>
            <a:ext cx="8964613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4" descr="Zastori 2">
            <a:extLst>
              <a:ext uri="{FF2B5EF4-FFF2-40B4-BE49-F238E27FC236}">
                <a16:creationId xmlns:a16="http://schemas.microsoft.com/office/drawing/2014/main" id="{6182AD04-E5EE-4B3B-A68C-E5738E2A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276476"/>
            <a:ext cx="6553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 descr="Plenum 2">
            <a:extLst>
              <a:ext uri="{FF2B5EF4-FFF2-40B4-BE49-F238E27FC236}">
                <a16:creationId xmlns:a16="http://schemas.microsoft.com/office/drawing/2014/main" id="{2DC37469-F485-4837-A469-C26C02C3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392363"/>
            <a:ext cx="80645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4" descr="Disipativni prigusivacbuke">
            <a:extLst>
              <a:ext uri="{FF2B5EF4-FFF2-40B4-BE49-F238E27FC236}">
                <a16:creationId xmlns:a16="http://schemas.microsoft.com/office/drawing/2014/main" id="{6C7E937E-DD2C-4DB3-BD41-FDD3FA2E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412876"/>
            <a:ext cx="5689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" descr="03_R10_R2">
            <a:extLst>
              <a:ext uri="{FF2B5EF4-FFF2-40B4-BE49-F238E27FC236}">
                <a16:creationId xmlns:a16="http://schemas.microsoft.com/office/drawing/2014/main" id="{89FB9120-20D1-421A-9A54-1A2558A1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060575"/>
            <a:ext cx="611981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4" descr="07_Resilient_R1">
            <a:extLst>
              <a:ext uri="{FF2B5EF4-FFF2-40B4-BE49-F238E27FC236}">
                <a16:creationId xmlns:a16="http://schemas.microsoft.com/office/drawing/2014/main" id="{8A7A6E1F-97B0-45E5-AFC1-B4AD28B1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060576"/>
            <a:ext cx="59039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4">
            <a:extLst>
              <a:ext uri="{FF2B5EF4-FFF2-40B4-BE49-F238E27FC236}">
                <a16:creationId xmlns:a16="http://schemas.microsoft.com/office/drawing/2014/main" id="{4474CA63-BA78-42F7-B0B4-4C46579A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6" y="188914"/>
            <a:ext cx="4714875" cy="627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1" name="Picture 5">
            <a:extLst>
              <a:ext uri="{FF2B5EF4-FFF2-40B4-BE49-F238E27FC236}">
                <a16:creationId xmlns:a16="http://schemas.microsoft.com/office/drawing/2014/main" id="{654BD6B5-4479-48CF-B9CB-D7DD6751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88913"/>
            <a:ext cx="4751387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2" name="Text Box 6">
            <a:extLst>
              <a:ext uri="{FF2B5EF4-FFF2-40B4-BE49-F238E27FC236}">
                <a16:creationId xmlns:a16="http://schemas.microsoft.com/office/drawing/2014/main" id="{ECE85F03-AFA7-45FA-9CE0-EFD7C0A89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33825"/>
            <a:ext cx="47513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A COMPUTATIONAL METHOD FOR</a:t>
            </a:r>
            <a:r>
              <a:rPr lang="sr-Latn-CS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ANALYSIS AND</a:t>
            </a:r>
            <a:r>
              <a:rPr lang="sr-Latn-CS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DESIGN OF ACOUSTIC ABSORBERS AND LOWFREQUENCY TRANSMISSION LOSS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S Colam Arup Acoustics, Cambridge, UKG Leembruggen Acoustics Directions, Sydney, Australia</a:t>
            </a:r>
            <a:endParaRPr lang="sr-Latn-CS" altLang="sr-Latn-RS" sz="16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600">
                <a:solidFill>
                  <a:schemeClr val="bg1"/>
                </a:solidFill>
                <a:latin typeface="Comic Sans MS" panose="030F0702030302020204" pitchFamily="66" charset="0"/>
              </a:rPr>
              <a:t>Proceedings of the Institute of Acoustics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4">
            <a:extLst>
              <a:ext uri="{FF2B5EF4-FFF2-40B4-BE49-F238E27FC236}">
                <a16:creationId xmlns:a16="http://schemas.microsoft.com/office/drawing/2014/main" id="{9BAB7B9C-68B7-4740-96C7-F25F449B0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836614"/>
            <a:ext cx="9721850" cy="581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4">
            <a:extLst>
              <a:ext uri="{FF2B5EF4-FFF2-40B4-BE49-F238E27FC236}">
                <a16:creationId xmlns:a16="http://schemas.microsoft.com/office/drawing/2014/main" id="{6EAB27C2-CF9A-4F46-A894-77E56E5C3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727076"/>
            <a:ext cx="972185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Membranski apsorber 3">
            <a:extLst>
              <a:ext uri="{FF2B5EF4-FFF2-40B4-BE49-F238E27FC236}">
                <a16:creationId xmlns:a16="http://schemas.microsoft.com/office/drawing/2014/main" id="{3FCB1AC9-5937-4065-B03B-F08CC851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708275"/>
            <a:ext cx="8712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5">
            <a:extLst>
              <a:ext uri="{FF2B5EF4-FFF2-40B4-BE49-F238E27FC236}">
                <a16:creationId xmlns:a16="http://schemas.microsoft.com/office/drawing/2014/main" id="{DF47BE60-8FCA-4EE1-8AA0-87A1F25D6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404813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Mehanički razonatori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40" name="Text Box 6">
            <a:extLst>
              <a:ext uri="{FF2B5EF4-FFF2-40B4-BE49-F238E27FC236}">
                <a16:creationId xmlns:a16="http://schemas.microsoft.com/office/drawing/2014/main" id="{92374FB0-1DB1-4FAD-8CBC-CCCDDBD7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1125539"/>
            <a:ext cx="72739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Načini savijanja membrane (panela, ploče) na različitim frekvencijama zvučnih talasa koji je pogađaju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5">
            <a:extLst>
              <a:ext uri="{FF2B5EF4-FFF2-40B4-BE49-F238E27FC236}">
                <a16:creationId xmlns:a16="http://schemas.microsoft.com/office/drawing/2014/main" id="{919003F3-DDF9-4E21-9EC0-170A7C1C5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765175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Mehanički razonatori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187" name="Text Box 6">
            <a:extLst>
              <a:ext uri="{FF2B5EF4-FFF2-40B4-BE49-F238E27FC236}">
                <a16:creationId xmlns:a16="http://schemas.microsoft.com/office/drawing/2014/main" id="{DF9F035E-025E-4240-AFBC-B1E1B46AA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852739"/>
            <a:ext cx="3816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Načini promene frekvencije razonanse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3188" name="Picture 8" descr="Membranski apsorber 6">
            <a:extLst>
              <a:ext uri="{FF2B5EF4-FFF2-40B4-BE49-F238E27FC236}">
                <a16:creationId xmlns:a16="http://schemas.microsoft.com/office/drawing/2014/main" id="{B9ADD2CC-C9BE-45DE-AB0A-47CC7E81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0"/>
            <a:ext cx="4379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Rezonansa meh rezonatora">
            <a:extLst>
              <a:ext uri="{FF2B5EF4-FFF2-40B4-BE49-F238E27FC236}">
                <a16:creationId xmlns:a16="http://schemas.microsoft.com/office/drawing/2014/main" id="{1D6D66F5-5738-4EAA-8A4A-A5AD8DFE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6" y="1"/>
            <a:ext cx="59404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5" descr="Rezonansa meh rezonatora 2">
            <a:extLst>
              <a:ext uri="{FF2B5EF4-FFF2-40B4-BE49-F238E27FC236}">
                <a16:creationId xmlns:a16="http://schemas.microsoft.com/office/drawing/2014/main" id="{87581C93-5EA4-4E84-BF98-BB66EB21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9" y="2465388"/>
            <a:ext cx="53927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6">
            <a:extLst>
              <a:ext uri="{FF2B5EF4-FFF2-40B4-BE49-F238E27FC236}">
                <a16:creationId xmlns:a16="http://schemas.microsoft.com/office/drawing/2014/main" id="{5438F6B2-A310-4F21-8422-C178301E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04813"/>
            <a:ext cx="30972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Karakteristika apsorpcije mehaničkog rezonatora</a:t>
            </a: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 [1]</a:t>
            </a:r>
          </a:p>
        </p:txBody>
      </p:sp>
      <p:sp>
        <p:nvSpPr>
          <p:cNvPr id="95237" name="Text Box 7">
            <a:extLst>
              <a:ext uri="{FF2B5EF4-FFF2-40B4-BE49-F238E27FC236}">
                <a16:creationId xmlns:a16="http://schemas.microsoft.com/office/drawing/2014/main" id="{E4303317-DC92-4A3D-B9BC-66CD3942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6" y="5805489"/>
            <a:ext cx="42132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800">
                <a:solidFill>
                  <a:srgbClr val="FFFF00"/>
                </a:solidFill>
                <a:latin typeface="Comic Sans MS" panose="030F0702030302020204" pitchFamily="66" charset="0"/>
              </a:rPr>
              <a:t>[1] </a:t>
            </a:r>
            <a:r>
              <a:rPr lang="sr-Latn-CS" altLang="sr-Latn-RS" sz="1800">
                <a:solidFill>
                  <a:srgbClr val="FFFF00"/>
                </a:solidFill>
                <a:latin typeface="Comic Sans MS" panose="030F0702030302020204" pitchFamily="66" charset="0"/>
              </a:rPr>
              <a:t>D. Bies, C Hansen, Engineering noise control, 3-rd ed., Spon Press, 2003.</a:t>
            </a:r>
            <a:endParaRPr lang="en-US" altLang="sr-Latn-RS" sz="1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5238" name="Text Box 8">
            <a:extLst>
              <a:ext uri="{FF2B5EF4-FFF2-40B4-BE49-F238E27FC236}">
                <a16:creationId xmlns:a16="http://schemas.microsoft.com/office/drawing/2014/main" id="{1E2992EF-7EE5-4BF9-8C6C-5E08CD9F2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1"/>
            <a:ext cx="4321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000099"/>
                </a:solidFill>
                <a:latin typeface="Comic Sans MS" panose="030F0702030302020204" pitchFamily="66" charset="0"/>
              </a:rPr>
              <a:t>Krive: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000099"/>
                </a:solidFill>
                <a:latin typeface="Comic Sans MS" panose="030F0702030302020204" pitchFamily="66" charset="0"/>
              </a:rPr>
              <a:t>A – E – sa apsorpcijom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000099"/>
                </a:solidFill>
                <a:latin typeface="Comic Sans MS" panose="030F0702030302020204" pitchFamily="66" charset="0"/>
              </a:rPr>
              <a:t>F-J – bez apsorpcije</a:t>
            </a:r>
            <a:endParaRPr lang="en-US" altLang="sr-Latn-R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5239" name="Object 9">
            <a:extLst>
              <a:ext uri="{FF2B5EF4-FFF2-40B4-BE49-F238E27FC236}">
                <a16:creationId xmlns:a16="http://schemas.microsoft.com/office/drawing/2014/main" id="{15B9BD28-A108-416E-A90B-8F0709455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6051" y="4221164"/>
          <a:ext cx="399732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1536700" imgH="469900" progId="Equation.3">
                  <p:embed/>
                </p:oleObj>
              </mc:Choice>
              <mc:Fallback>
                <p:oleObj name="Equation" r:id="rId5" imgW="1536700" imgH="469900" progId="Equation.3">
                  <p:embed/>
                  <p:pic>
                    <p:nvPicPr>
                      <p:cNvPr id="95239" name="Object 9">
                        <a:extLst>
                          <a:ext uri="{FF2B5EF4-FFF2-40B4-BE49-F238E27FC236}">
                            <a16:creationId xmlns:a16="http://schemas.microsoft.com/office/drawing/2014/main" id="{15B9BD28-A108-416E-A90B-8F0709455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1" y="4221164"/>
                        <a:ext cx="3997325" cy="1222375"/>
                      </a:xfrm>
                      <a:prstGeom prst="rect">
                        <a:avLst/>
                      </a:prstGeom>
                      <a:solidFill>
                        <a:srgbClr val="66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4">
            <a:extLst>
              <a:ext uri="{FF2B5EF4-FFF2-40B4-BE49-F238E27FC236}">
                <a16:creationId xmlns:a16="http://schemas.microsoft.com/office/drawing/2014/main" id="{00812265-77F7-4193-B3D1-0E797203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620714"/>
            <a:ext cx="72723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Tačniji izraz za rezonasnu mehaničkog rezonatora je</a:t>
            </a:r>
            <a:r>
              <a:rPr lang="en-U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 [1]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6259" name="Object 5">
            <a:extLst>
              <a:ext uri="{FF2B5EF4-FFF2-40B4-BE49-F238E27FC236}">
                <a16:creationId xmlns:a16="http://schemas.microsoft.com/office/drawing/2014/main" id="{0C2F5B48-3793-4C5A-AA94-A6FCA2FF53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3114" y="1916114"/>
          <a:ext cx="35274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917700" imgH="508000" progId="Equation.3">
                  <p:embed/>
                </p:oleObj>
              </mc:Choice>
              <mc:Fallback>
                <p:oleObj name="Equation" r:id="rId3" imgW="1917700" imgH="508000" progId="Equation.3">
                  <p:embed/>
                  <p:pic>
                    <p:nvPicPr>
                      <p:cNvPr id="96259" name="Object 5">
                        <a:extLst>
                          <a:ext uri="{FF2B5EF4-FFF2-40B4-BE49-F238E27FC236}">
                            <a16:creationId xmlns:a16="http://schemas.microsoft.com/office/drawing/2014/main" id="{0C2F5B48-3793-4C5A-AA94-A6FCA2FF53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4" y="1916114"/>
                        <a:ext cx="3527425" cy="9350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Text Box 6">
            <a:extLst>
              <a:ext uri="{FF2B5EF4-FFF2-40B4-BE49-F238E27FC236}">
                <a16:creationId xmlns:a16="http://schemas.microsoft.com/office/drawing/2014/main" id="{441749E5-1736-4B8C-9380-8607B54EE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3141664"/>
            <a:ext cx="92170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gd su </a:t>
            </a:r>
            <a:r>
              <a:rPr lang="sr-Latn-CS" altLang="sr-Latn-RS" sz="2400" i="1">
                <a:solidFill>
                  <a:srgbClr val="FFFF00"/>
                </a:solidFill>
                <a:latin typeface="Comic Sans MS" panose="030F0702030302020204" pitchFamily="66" charset="0"/>
              </a:rPr>
              <a:t>x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 i </a:t>
            </a:r>
            <a:r>
              <a:rPr lang="sr-Latn-CS" altLang="sr-Latn-RS" sz="2400" i="1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 dimenzije panela. Pri korišćenju dijagrama sa prethodnog slajda za tačniji rezultat potrebno je frekvenciju </a:t>
            </a:r>
            <a:r>
              <a:rPr lang="sr-Latn-CS" altLang="sr-Latn-RS" sz="2400" i="1">
                <a:solidFill>
                  <a:srgbClr val="FFFF00"/>
                </a:solidFill>
                <a:latin typeface="Comic Sans MS" panose="030F0702030302020204" pitchFamily="66" charset="0"/>
              </a:rPr>
              <a:t>f</a:t>
            </a:r>
            <a:r>
              <a:rPr lang="sr-Latn-CS" altLang="sr-Latn-RS" sz="2400" i="1" baseline="-25000">
                <a:solidFill>
                  <a:srgbClr val="FFFF00"/>
                </a:solidFill>
                <a:latin typeface="Comic Sans MS" panose="030F0702030302020204" pitchFamily="66" charset="0"/>
              </a:rPr>
              <a:t>0  </a:t>
            </a: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pomnožiti sa:</a:t>
            </a:r>
            <a:endParaRPr lang="en-US" altLang="sr-Latn-R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6261" name="Text Box 7">
            <a:extLst>
              <a:ext uri="{FF2B5EF4-FFF2-40B4-BE49-F238E27FC236}">
                <a16:creationId xmlns:a16="http://schemas.microsoft.com/office/drawing/2014/main" id="{3E92E618-B257-4B9A-8E78-360B07B8D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6" y="5805489"/>
            <a:ext cx="42132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800">
                <a:solidFill>
                  <a:srgbClr val="FFFF00"/>
                </a:solidFill>
                <a:latin typeface="Comic Sans MS" panose="030F0702030302020204" pitchFamily="66" charset="0"/>
              </a:rPr>
              <a:t>[1] </a:t>
            </a:r>
            <a:r>
              <a:rPr lang="sr-Latn-CS" altLang="sr-Latn-RS" sz="1800">
                <a:solidFill>
                  <a:srgbClr val="FFFF00"/>
                </a:solidFill>
                <a:latin typeface="Comic Sans MS" panose="030F0702030302020204" pitchFamily="66" charset="0"/>
              </a:rPr>
              <a:t>D. Bies, C Hansen, Engineering noise control, 3-rd ed., Spon Press, 2003.</a:t>
            </a:r>
            <a:endParaRPr lang="en-US" altLang="sr-Latn-RS" sz="1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6262" name="Object 8">
            <a:extLst>
              <a:ext uri="{FF2B5EF4-FFF2-40B4-BE49-F238E27FC236}">
                <a16:creationId xmlns:a16="http://schemas.microsoft.com/office/drawing/2014/main" id="{871E75F4-8369-4D79-A6C7-D75B71CA3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5276" y="4498975"/>
          <a:ext cx="2016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1028254" imgH="495085" progId="Equation.3">
                  <p:embed/>
                </p:oleObj>
              </mc:Choice>
              <mc:Fallback>
                <p:oleObj name="Equation" r:id="rId5" imgW="1028254" imgH="495085" progId="Equation.3">
                  <p:embed/>
                  <p:pic>
                    <p:nvPicPr>
                      <p:cNvPr id="96262" name="Object 8">
                        <a:extLst>
                          <a:ext uri="{FF2B5EF4-FFF2-40B4-BE49-F238E27FC236}">
                            <a16:creationId xmlns:a16="http://schemas.microsoft.com/office/drawing/2014/main" id="{871E75F4-8369-4D79-A6C7-D75B71CA3F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6" y="4498975"/>
                        <a:ext cx="2016125" cy="971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>
            <a:extLst>
              <a:ext uri="{FF2B5EF4-FFF2-40B4-BE49-F238E27FC236}">
                <a16:creationId xmlns:a16="http://schemas.microsoft.com/office/drawing/2014/main" id="{682455C6-91AA-4FF1-9FFE-76B22F9CF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844675"/>
            <a:ext cx="82645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hr-HR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psorberi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6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veoma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niskih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6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frekvencija</a:t>
            </a:r>
            <a:r>
              <a:rPr lang="sr-Latn-C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bas komore</a:t>
            </a:r>
            <a:b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(bass traps)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membranes4">
            <a:extLst>
              <a:ext uri="{FF2B5EF4-FFF2-40B4-BE49-F238E27FC236}">
                <a16:creationId xmlns:a16="http://schemas.microsoft.com/office/drawing/2014/main" id="{A29B118B-190F-4092-9180-299CACC92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1628775"/>
            <a:ext cx="5184775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613</Words>
  <Application>Microsoft Office PowerPoint</Application>
  <PresentationFormat>Widescreen</PresentationFormat>
  <Paragraphs>132</Paragraphs>
  <Slides>37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Century Gothic</vt:lpstr>
      <vt:lpstr>Comic Sans MS</vt:lpstr>
      <vt:lpstr>Times New Roman</vt:lpstr>
      <vt:lpstr>Wingdings</vt:lpstr>
      <vt:lpstr>Wingdings 3</vt:lpstr>
      <vt:lpstr>Ion</vt:lpstr>
      <vt:lpstr>Equation</vt:lpstr>
      <vt:lpstr>ADP_5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</dc:creator>
  <cp:lastModifiedBy>Doc</cp:lastModifiedBy>
  <cp:revision>3</cp:revision>
  <dcterms:created xsi:type="dcterms:W3CDTF">2020-03-18T15:49:03Z</dcterms:created>
  <dcterms:modified xsi:type="dcterms:W3CDTF">2020-03-23T12:53:27Z</dcterms:modified>
</cp:coreProperties>
</file>