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381" r:id="rId3"/>
    <p:sldId id="259" r:id="rId4"/>
    <p:sldId id="375" r:id="rId5"/>
    <p:sldId id="458" r:id="rId6"/>
    <p:sldId id="459" r:id="rId7"/>
    <p:sldId id="460" r:id="rId8"/>
    <p:sldId id="260" r:id="rId9"/>
    <p:sldId id="328" r:id="rId10"/>
    <p:sldId id="331" r:id="rId11"/>
    <p:sldId id="332" r:id="rId12"/>
    <p:sldId id="444" r:id="rId13"/>
    <p:sldId id="333" r:id="rId14"/>
    <p:sldId id="334" r:id="rId15"/>
    <p:sldId id="338" r:id="rId16"/>
    <p:sldId id="337" r:id="rId17"/>
    <p:sldId id="323" r:id="rId18"/>
    <p:sldId id="445" r:id="rId19"/>
    <p:sldId id="352" r:id="rId20"/>
    <p:sldId id="452" r:id="rId21"/>
    <p:sldId id="324" r:id="rId22"/>
    <p:sldId id="325" r:id="rId23"/>
    <p:sldId id="326" r:id="rId24"/>
    <p:sldId id="262" r:id="rId25"/>
    <p:sldId id="339" r:id="rId26"/>
    <p:sldId id="340" r:id="rId27"/>
    <p:sldId id="341" r:id="rId28"/>
    <p:sldId id="329" r:id="rId29"/>
    <p:sldId id="384" r:id="rId30"/>
    <p:sldId id="382" r:id="rId31"/>
    <p:sldId id="385" r:id="rId32"/>
    <p:sldId id="364" r:id="rId33"/>
    <p:sldId id="441" r:id="rId34"/>
    <p:sldId id="365" r:id="rId35"/>
    <p:sldId id="386" r:id="rId36"/>
    <p:sldId id="359" r:id="rId37"/>
    <p:sldId id="360" r:id="rId38"/>
    <p:sldId id="369" r:id="rId39"/>
    <p:sldId id="362" r:id="rId40"/>
    <p:sldId id="353" r:id="rId41"/>
    <p:sldId id="354" r:id="rId42"/>
    <p:sldId id="349" r:id="rId43"/>
    <p:sldId id="374" r:id="rId44"/>
  </p:sldIdLst>
  <p:sldSz cx="9721850" cy="6858000"/>
  <p:notesSz cx="9144000" cy="6858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99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  <a:srgbClr val="FFFF00"/>
    <a:srgbClr val="CE265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7" autoAdjust="0"/>
    <p:restoredTop sz="90929"/>
  </p:normalViewPr>
  <p:slideViewPr>
    <p:cSldViewPr>
      <p:cViewPr varScale="1">
        <p:scale>
          <a:sx n="68" d="100"/>
          <a:sy n="68" d="100"/>
        </p:scale>
        <p:origin x="1116" y="168"/>
      </p:cViewPr>
      <p:guideLst>
        <p:guide orient="horz" pos="216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76B605FB-1FBD-431A-99B8-E47D6A7653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9A502CE-106E-437E-89EA-88A9A8C1B1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2F5DF91-4427-4015-B0B8-B2EAF732013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749550" y="514350"/>
            <a:ext cx="36464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68F1B755-C212-43D8-B3EF-DF958C7037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082FBBC5-68A8-4FD8-BB97-AC73D72C65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5A6B4707-5141-4D69-952C-B8F2C1D1EF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8D4BBC77-E5A5-4F53-B24F-60A20EB6E92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5AB0453-1065-4636-9144-3EE8EF617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9DB5BE-208C-4F55-9178-9CFDB94E2565}" type="slidenum">
              <a:rPr lang="en-US" altLang="sr-Latn-RS"/>
              <a:pPr>
                <a:spcBef>
                  <a:spcPct val="0"/>
                </a:spcBef>
              </a:pPr>
              <a:t>1</a:t>
            </a:fld>
            <a:endParaRPr lang="en-US" altLang="sr-Latn-R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CFE88EB-4794-4099-AD6F-B4FAE530A8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B1F5F26-FCFF-45C8-9FD5-9CDE32AB7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F448D4-4566-4ECC-9A52-7497C3448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A8A235-EF86-4AF9-B7DA-7DA279CB18F0}" type="slidenum">
              <a:rPr lang="en-US" altLang="sr-Latn-RS"/>
              <a:pPr>
                <a:spcBef>
                  <a:spcPct val="0"/>
                </a:spcBef>
              </a:pPr>
              <a:t>14</a:t>
            </a:fld>
            <a:endParaRPr lang="en-US" altLang="sr-Latn-R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53D1FAE-39B9-4D97-97D7-7916FD5746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15D611F-2302-44F2-B12B-089A3392E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B2989F5-E036-473E-A425-BB9741857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07657E-B97B-4769-828F-E69638D90224}" type="slidenum">
              <a:rPr lang="en-US" altLang="sr-Latn-RS"/>
              <a:pPr>
                <a:spcBef>
                  <a:spcPct val="0"/>
                </a:spcBef>
              </a:pPr>
              <a:t>15</a:t>
            </a:fld>
            <a:endParaRPr lang="en-US" altLang="sr-Latn-R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85B89A4-67E3-4318-9A51-ECA05596E3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EF319AE-A0E2-451A-975B-AA506921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41276DD-4073-4C02-83B3-CF77D8C16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3BB4E4-696F-4C4C-B433-ABDE440D3493}" type="slidenum">
              <a:rPr lang="en-US" altLang="sr-Latn-RS"/>
              <a:pPr>
                <a:spcBef>
                  <a:spcPct val="0"/>
                </a:spcBef>
              </a:pPr>
              <a:t>16</a:t>
            </a:fld>
            <a:endParaRPr lang="en-US" altLang="sr-Latn-R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4292334-7F14-4FC9-8EA8-A4A4E1DBEA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B763291-054D-493B-8689-1DC7E2AA1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35CE080-F33E-4E4A-AACC-DDB426EDA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93F26F-7937-479F-B1B2-C5982E1EBB92}" type="slidenum">
              <a:rPr lang="en-US" altLang="sr-Latn-RS"/>
              <a:pPr>
                <a:spcBef>
                  <a:spcPct val="0"/>
                </a:spcBef>
              </a:pPr>
              <a:t>17</a:t>
            </a:fld>
            <a:endParaRPr lang="en-US" altLang="sr-Latn-R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358CAED-26DA-4C92-8182-6917D38555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B1D2E22-2A03-4AA3-AA77-80A7CAD7C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5B704BF-4307-4588-838B-98865BF68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5196CF-E2B8-47EF-B517-A2A629F7D174}" type="slidenum">
              <a:rPr lang="en-US" altLang="sr-Latn-RS"/>
              <a:pPr>
                <a:spcBef>
                  <a:spcPct val="0"/>
                </a:spcBef>
              </a:pPr>
              <a:t>19</a:t>
            </a:fld>
            <a:endParaRPr lang="en-US" altLang="sr-Latn-R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6167B3F-36BE-481C-9613-3CD4C44851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5062F2C-23DA-4EE6-9FBD-C98DCD3DB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156DB48-F987-4442-ACE8-827BB8076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D160DF-064E-48ED-9D79-8C3245F60A48}" type="slidenum">
              <a:rPr lang="en-US" altLang="sr-Latn-RS"/>
              <a:pPr>
                <a:spcBef>
                  <a:spcPct val="0"/>
                </a:spcBef>
              </a:pPr>
              <a:t>21</a:t>
            </a:fld>
            <a:endParaRPr lang="en-US" altLang="sr-Latn-R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303524D-1152-4982-A51E-8CB96C190B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EE1519D-7F9E-47E1-83C1-9D9E36940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B84A62A-30D1-4E25-B8CF-422E6B941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EA8E593-EF5A-4279-B6FB-5EC990FBD401}" type="slidenum">
              <a:rPr lang="en-US" altLang="sr-Latn-RS"/>
              <a:pPr>
                <a:spcBef>
                  <a:spcPct val="0"/>
                </a:spcBef>
              </a:pPr>
              <a:t>22</a:t>
            </a:fld>
            <a:endParaRPr lang="en-US" altLang="sr-Latn-R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4DE2E16-0189-43F4-9F37-BF096A380B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86A37B3-8BAA-4D52-B017-B987F8B5B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547570B-DF2D-43DE-9D3B-4FA85757F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4F8575-9786-49EC-B446-EA4AC0D2200F}" type="slidenum">
              <a:rPr lang="en-US" altLang="sr-Latn-RS"/>
              <a:pPr>
                <a:spcBef>
                  <a:spcPct val="0"/>
                </a:spcBef>
              </a:pPr>
              <a:t>23</a:t>
            </a:fld>
            <a:endParaRPr lang="en-US" altLang="sr-Latn-R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48A6D2B-D01B-430B-8216-440F0CB590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0EB0020-0585-49BE-8203-5889EECFF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6754599-9189-446F-A265-87A20A022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D8CB72-817A-4E09-8ABF-729235E60D9B}" type="slidenum">
              <a:rPr lang="en-US" altLang="sr-Latn-RS"/>
              <a:pPr>
                <a:spcBef>
                  <a:spcPct val="0"/>
                </a:spcBef>
              </a:pPr>
              <a:t>24</a:t>
            </a:fld>
            <a:endParaRPr lang="en-US" altLang="sr-Latn-R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5FD9F67-F205-4EBA-BCE7-16CFFA70C4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3E4BF1A-696F-431A-BF1A-6086117065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349A840A-9E4E-4C4D-A89F-7F978A580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C0353A-B06C-4A3A-BF4B-07DAC12892FA}" type="slidenum">
              <a:rPr lang="en-US" altLang="sr-Latn-RS"/>
              <a:pPr>
                <a:spcBef>
                  <a:spcPct val="0"/>
                </a:spcBef>
              </a:pPr>
              <a:t>25</a:t>
            </a:fld>
            <a:endParaRPr lang="en-US" altLang="sr-Latn-R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41D6179-A521-452D-942A-6A79B7DA91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6F31F36-CE3E-4454-88A3-F47D74057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0E9CA2B-E09E-499C-8E02-1C858A4838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000D51-A8D0-4609-8904-5E73274EB3E4}" type="slidenum">
              <a:rPr lang="en-US" altLang="sr-Latn-RS"/>
              <a:pPr>
                <a:spcBef>
                  <a:spcPct val="0"/>
                </a:spcBef>
              </a:pPr>
              <a:t>2</a:t>
            </a:fld>
            <a:endParaRPr lang="en-US" altLang="sr-Latn-R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93B208E-EF33-4E9E-B480-8DCD50829E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2325E48-1E5D-4B0B-AED3-3D2CBF74B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FEC0525-7B70-49A4-8493-16B38E132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A04248-4B39-4C16-BD82-FF7CEBD0AD4C}" type="slidenum">
              <a:rPr lang="en-US" altLang="sr-Latn-RS"/>
              <a:pPr>
                <a:spcBef>
                  <a:spcPct val="0"/>
                </a:spcBef>
              </a:pPr>
              <a:t>26</a:t>
            </a:fld>
            <a:endParaRPr lang="en-US" altLang="sr-Latn-R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BCFE19B-0224-4338-98FD-EB21EE7F90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30F6539-414F-4019-AFA5-D8739D31C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636F6C0-8461-4705-B87E-39E65FAC9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A41990-B1C0-4573-B771-E818721AE15F}" type="slidenum">
              <a:rPr lang="en-US" altLang="sr-Latn-RS"/>
              <a:pPr>
                <a:spcBef>
                  <a:spcPct val="0"/>
                </a:spcBef>
              </a:pPr>
              <a:t>27</a:t>
            </a:fld>
            <a:endParaRPr lang="en-US" altLang="sr-Latn-R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3C540C3-E17B-4C26-B820-26F72370D4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6CF62CA-3E13-4BE4-B1DC-733F59E0C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28B53EE-BBC3-4DFA-90E5-C86EF4337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671ED8-438E-470C-8F61-F0FDA37B4B70}" type="slidenum">
              <a:rPr lang="en-US" altLang="sr-Latn-RS"/>
              <a:pPr>
                <a:spcBef>
                  <a:spcPct val="0"/>
                </a:spcBef>
              </a:pPr>
              <a:t>28</a:t>
            </a:fld>
            <a:endParaRPr lang="en-US" altLang="sr-Latn-R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2071E3A-AAB6-4399-B955-936FA6CEEB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7A28C0C-47BE-42A2-B2F8-1F7BF61CC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CC0CC78-B2B1-4AD5-A717-1B56253A8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5C6177-12B9-4A71-A4F5-9A27916759E2}" type="slidenum">
              <a:rPr lang="en-US" altLang="sr-Latn-RS"/>
              <a:pPr>
                <a:spcBef>
                  <a:spcPct val="0"/>
                </a:spcBef>
              </a:pPr>
              <a:t>29</a:t>
            </a:fld>
            <a:endParaRPr lang="en-US" altLang="sr-Latn-R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4E3BD73-01BC-48F1-90E1-6DEC7FBE69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62C3344-38C7-4002-B119-C9717B3B6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7F9EDB4-1B27-401A-B185-F312558178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2ACCD-5C95-406D-9EE5-DC859D8E0AFF}" type="slidenum">
              <a:rPr lang="en-US" altLang="sr-Latn-RS"/>
              <a:pPr>
                <a:spcBef>
                  <a:spcPct val="0"/>
                </a:spcBef>
              </a:pPr>
              <a:t>30</a:t>
            </a:fld>
            <a:endParaRPr lang="en-US" altLang="sr-Latn-R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5913E94-D05B-43A3-BA4B-C9CA112721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87DABCF-5788-49C4-9C02-842D9DD24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CDD1FBB-15F8-4FA6-BA8C-649860398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F538EEF-5BF0-4EFD-9EFC-7A1276A32177}" type="slidenum">
              <a:rPr lang="en-US" altLang="sr-Latn-RS"/>
              <a:pPr>
                <a:spcBef>
                  <a:spcPct val="0"/>
                </a:spcBef>
              </a:pPr>
              <a:t>31</a:t>
            </a:fld>
            <a:endParaRPr lang="en-US" altLang="sr-Latn-R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3B8FA84-AB17-4328-A640-2E2BF7F4A0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23FE41D-0F1D-4BCF-B418-D25A43B7B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D504EF4B-8ED6-40A4-BCDA-E6501DFAA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6B66C53-B331-4D9B-95AA-5C4FD6F89118}" type="slidenum">
              <a:rPr lang="en-US" altLang="sr-Latn-RS"/>
              <a:pPr>
                <a:spcBef>
                  <a:spcPct val="0"/>
                </a:spcBef>
              </a:pPr>
              <a:t>32</a:t>
            </a:fld>
            <a:endParaRPr lang="en-US" altLang="sr-Latn-R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C50A4CE-BCF4-4271-86D7-1BA65287783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3D9F46D-A47A-4524-8AED-52BC6E4F3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1145FB4-4BCC-482E-9B31-F09076E88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5C418F-EDDA-4A2F-9B95-46FD5084FF04}" type="slidenum">
              <a:rPr lang="en-US" altLang="sr-Latn-RS"/>
              <a:pPr>
                <a:spcBef>
                  <a:spcPct val="0"/>
                </a:spcBef>
              </a:pPr>
              <a:t>34</a:t>
            </a:fld>
            <a:endParaRPr lang="en-US" altLang="sr-Latn-R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5CDF7CA-646D-4EFC-AF40-AACAA8AA0D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8CE1F10-1283-4278-9A53-FB500EC19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5EF43A8-3FF3-47D0-9439-DA1832DE4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AB25C5-F0AE-41CE-938E-8335956587AB}" type="slidenum">
              <a:rPr lang="en-US" altLang="sr-Latn-RS"/>
              <a:pPr>
                <a:spcBef>
                  <a:spcPct val="0"/>
                </a:spcBef>
              </a:pPr>
              <a:t>35</a:t>
            </a:fld>
            <a:endParaRPr lang="en-US" altLang="sr-Latn-R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9318F98-3F75-485A-AEBB-074225EAC6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59CEAAB5-A346-4F56-8DF3-71A6EDD1C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65980D4-6E11-47AE-9BB1-AFB734338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704DB8-162F-4E29-895A-C3855A264EEA}" type="slidenum">
              <a:rPr lang="en-US" altLang="sr-Latn-RS"/>
              <a:pPr>
                <a:spcBef>
                  <a:spcPct val="0"/>
                </a:spcBef>
              </a:pPr>
              <a:t>36</a:t>
            </a:fld>
            <a:endParaRPr lang="en-US" altLang="sr-Latn-R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569500C-DF0F-49C2-9408-A1C9709E29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4A5B2B2-A8C4-4B1D-BDED-631EC9ED5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38CD4D1-DAEE-44EB-A9AC-B2D2F2911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593799-B339-4A4B-B3EE-78B745E5E3DA}" type="slidenum">
              <a:rPr lang="en-US" altLang="sr-Latn-RS"/>
              <a:pPr>
                <a:spcBef>
                  <a:spcPct val="0"/>
                </a:spcBef>
              </a:pPr>
              <a:t>3</a:t>
            </a:fld>
            <a:endParaRPr lang="en-US" altLang="sr-Latn-R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5A2FB07-ABAF-463F-97FA-966C4DBDDC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51A84FE-0F29-4D4D-B9A4-4ACB84049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A25A8EB-2282-4B84-9DA3-A850D6535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7855C1-EFA8-4B29-9F0F-202AEAB54761}" type="slidenum">
              <a:rPr lang="en-US" altLang="sr-Latn-RS"/>
              <a:pPr>
                <a:spcBef>
                  <a:spcPct val="0"/>
                </a:spcBef>
              </a:pPr>
              <a:t>37</a:t>
            </a:fld>
            <a:endParaRPr lang="en-US" altLang="sr-Latn-R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57069C8-F4A4-4098-A2B5-39C2472163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3AF3B10-4353-4B05-A76C-7C970DCC4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B8D05233-8C24-401A-9D4C-01CF9F5FE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2321A0-F76B-476D-9275-FDB64FC8E02C}" type="slidenum">
              <a:rPr lang="en-US" altLang="sr-Latn-RS"/>
              <a:pPr>
                <a:spcBef>
                  <a:spcPct val="0"/>
                </a:spcBef>
              </a:pPr>
              <a:t>38</a:t>
            </a:fld>
            <a:endParaRPr lang="en-US" altLang="sr-Latn-R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EFE4A69-D8B6-4A4B-A162-A9D0BD4A61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558E249D-5C85-44FF-8770-B0E0001BC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80CF53E3-6D86-4FD3-87B5-CF0FE2C7A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A93F5C-ED50-408E-A6BC-CCE5AAA36C59}" type="slidenum">
              <a:rPr lang="en-US" altLang="sr-Latn-RS"/>
              <a:pPr>
                <a:spcBef>
                  <a:spcPct val="0"/>
                </a:spcBef>
              </a:pPr>
              <a:t>39</a:t>
            </a:fld>
            <a:endParaRPr lang="en-US" altLang="sr-Latn-R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0ABF70F-E746-4707-A5B0-6985D43136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29BA513-2336-4A3F-B453-5E061620D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C19EBEFF-C3E9-4B8F-B8CA-6088AE860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38C107-0C17-4464-A4D8-51FD859A7CB0}" type="slidenum">
              <a:rPr lang="en-US" altLang="sr-Latn-RS"/>
              <a:pPr>
                <a:spcBef>
                  <a:spcPct val="0"/>
                </a:spcBef>
              </a:pPr>
              <a:t>40</a:t>
            </a:fld>
            <a:endParaRPr lang="en-US" altLang="sr-Latn-R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F6378C0A-AE5F-4A2D-A7D4-526B38ABD7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BFD4A84-8064-4494-961B-3801186AC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4F1C4B8-B6A9-44C6-8A27-ABCAF5902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75A010-5517-47FA-BAA5-ECC386E84253}" type="slidenum">
              <a:rPr lang="en-US" altLang="sr-Latn-RS"/>
              <a:pPr>
                <a:spcBef>
                  <a:spcPct val="0"/>
                </a:spcBef>
              </a:pPr>
              <a:t>41</a:t>
            </a:fld>
            <a:endParaRPr lang="en-US" altLang="sr-Latn-R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B93D403B-D593-478B-85E6-6D7EFB705B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37F443FF-DA12-4F12-A79B-017DB990B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D485E2B-A0D6-4286-9ACC-250D6C79AF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E39947-EE6D-4C08-B7B1-2E0FCFE46157}" type="slidenum">
              <a:rPr lang="en-US" altLang="sr-Latn-RS"/>
              <a:pPr>
                <a:spcBef>
                  <a:spcPct val="0"/>
                </a:spcBef>
              </a:pPr>
              <a:t>42</a:t>
            </a:fld>
            <a:endParaRPr lang="en-US" altLang="sr-Latn-R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0787889-2C14-4B38-861E-3B7FE6AD7F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57B17C2-3E37-418B-8D89-8F0287583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8F2FACBF-5085-4CD4-9241-59B122CAD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5EFEC9-6494-4C51-AB47-371635E01FFC}" type="slidenum">
              <a:rPr lang="en-US" altLang="sr-Latn-RS"/>
              <a:pPr>
                <a:spcBef>
                  <a:spcPct val="0"/>
                </a:spcBef>
              </a:pPr>
              <a:t>43</a:t>
            </a:fld>
            <a:endParaRPr lang="en-US" altLang="sr-Latn-R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791AFA8-DC53-4367-89F3-2DC37016A3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F9A6CF75-9F12-45F5-8E58-28BA20860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2F540286-C034-4743-B245-FAA983A71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F65AF8-8254-45BF-B64B-1D3076F8FB80}" type="slidenum">
              <a:rPr lang="en-US" altLang="sr-Latn-RS"/>
              <a:pPr>
                <a:spcBef>
                  <a:spcPct val="0"/>
                </a:spcBef>
              </a:pPr>
              <a:t>4</a:t>
            </a:fld>
            <a:endParaRPr lang="en-US" altLang="sr-Latn-R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3CD9F3F-D33A-4BFD-9256-0969976F03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AFCA065-A913-41D8-B7EF-8B1A333601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291D71E-48F7-4EB9-BEAA-1CF89D1665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2E3D76-B1F2-4684-8D89-3B089E2ECBC1}" type="slidenum">
              <a:rPr lang="en-US" altLang="sr-Latn-RS"/>
              <a:pPr>
                <a:spcBef>
                  <a:spcPct val="0"/>
                </a:spcBef>
              </a:pPr>
              <a:t>8</a:t>
            </a:fld>
            <a:endParaRPr lang="en-US" altLang="sr-Latn-R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42D1AD9-0941-4436-BC2A-2EBC77BAB1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85E02BD-8545-4638-94B9-2C9286449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FBC3A6D-C627-4263-AB52-C7B29BF94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CE1BAA-17DC-4DC4-8AAB-E041D5A2D1AE}" type="slidenum">
              <a:rPr lang="en-US" altLang="sr-Latn-RS"/>
              <a:pPr>
                <a:spcBef>
                  <a:spcPct val="0"/>
                </a:spcBef>
              </a:pPr>
              <a:t>9</a:t>
            </a:fld>
            <a:endParaRPr lang="en-US" altLang="sr-Latn-R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1C67ED4-E660-40EA-BA0A-278225EA31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34288BCA-AA44-4ED0-9C3B-F0398A993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384FE49-B993-4932-8CB2-7C4BA7526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DB6FEE-B9A5-43BB-9EC7-44D5933E2F08}" type="slidenum">
              <a:rPr lang="en-US" altLang="sr-Latn-RS"/>
              <a:pPr>
                <a:spcBef>
                  <a:spcPct val="0"/>
                </a:spcBef>
              </a:pPr>
              <a:t>10</a:t>
            </a:fld>
            <a:endParaRPr lang="en-US" altLang="sr-Latn-R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8D1F9D-6C8F-4287-868C-B821CAADAE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2F4AC4-4DB4-4DAB-8F29-D0A2262DF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61E7D58B-574C-4E7D-B43A-ABCB2E4B3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7DEE66-AD3E-4C6B-B768-5A790DB8E99F}" type="slidenum">
              <a:rPr lang="en-US" altLang="sr-Latn-RS"/>
              <a:pPr>
                <a:spcBef>
                  <a:spcPct val="0"/>
                </a:spcBef>
              </a:pPr>
              <a:t>11</a:t>
            </a:fld>
            <a:endParaRPr lang="en-US" altLang="sr-Latn-R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ED729F3-8403-47EC-B271-3BD60441E4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F24E445C-8AC7-4073-9A3E-ED66238E9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62A4A86-A0E1-4ADB-A89A-DC901080EE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A7D389-7290-4582-86E0-7A889A85CC2A}" type="slidenum">
              <a:rPr lang="en-US" altLang="sr-Latn-RS"/>
              <a:pPr>
                <a:spcBef>
                  <a:spcPct val="0"/>
                </a:spcBef>
              </a:pPr>
              <a:t>13</a:t>
            </a:fld>
            <a:endParaRPr lang="en-US" altLang="sr-Latn-R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79404CD-F6EF-4990-AF26-CF3F5B8AD7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C2F9760-65D5-4E0F-9E61-B3A8BE205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197" y="1447802"/>
            <a:ext cx="7039376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1197" y="4777380"/>
            <a:ext cx="7039376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03C3-5113-4972-88CE-210004AE6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C5015-DCE4-486E-A945-C82065A1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A3008-DF7D-4A61-B562-DE3436B8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5A8F-15FE-430A-B566-AC3BEB61F3D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4563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98" y="4800587"/>
            <a:ext cx="703937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197" y="685800"/>
            <a:ext cx="7039376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198" y="5367325"/>
            <a:ext cx="703937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019C07-2F12-4236-B5EE-519DFA8A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96F049-EB3E-45F2-A2EC-4D40FCB1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5C64C3-ED7D-411E-A094-29CB7247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84BFA-2BEF-41BE-9652-6CE9B0C6169D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56555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97" y="1447800"/>
            <a:ext cx="7039376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197" y="3657600"/>
            <a:ext cx="7039376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35BDB-8A10-47B6-A450-0A5819A2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35347-9541-4E98-8E38-AAD8D551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908D-7E35-461F-A1D7-2910ABEE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B5C3-D349-42E7-A8CC-6C34BA31E91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13744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D1A1BE-B8FF-4B83-8CDB-9533CFB46D5C}"/>
              </a:ext>
            </a:extLst>
          </p:cNvPr>
          <p:cNvSpPr txBox="1"/>
          <p:nvPr/>
        </p:nvSpPr>
        <p:spPr>
          <a:xfrm>
            <a:off x="715963" y="971550"/>
            <a:ext cx="6397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E27FD-36EE-4CE2-B8F5-BAB39DC722C8}"/>
              </a:ext>
            </a:extLst>
          </p:cNvPr>
          <p:cNvSpPr txBox="1"/>
          <p:nvPr/>
        </p:nvSpPr>
        <p:spPr>
          <a:xfrm>
            <a:off x="7442200" y="2613025"/>
            <a:ext cx="639763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068" y="1447800"/>
            <a:ext cx="6380282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39694" y="3771174"/>
            <a:ext cx="5806274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197" y="4350657"/>
            <a:ext cx="7039376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955274-C6EA-417D-A24D-E8BFF73BA9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49FD21-2B76-4C9C-9570-343A1B77A9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CD9DC2-5739-4A4B-A97E-16F0D6902E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67CDF29-C560-4E24-A608-A2FDA8FAF8C0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2952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96" y="3124201"/>
            <a:ext cx="7039377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197" y="4777381"/>
            <a:ext cx="7039376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A6E76-C9DC-4BAA-898C-732ECB24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BFC3-1637-4AA5-99CE-EA08CE49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5051E-2E06-417A-B29C-15BC3D49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A9396-43F4-4DB8-9838-1F1AE06A6353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1202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E1C2B-8705-4479-96B2-10D9A46FD683}"/>
              </a:ext>
            </a:extLst>
          </p:cNvPr>
          <p:cNvCxnSpPr/>
          <p:nvPr/>
        </p:nvCxnSpPr>
        <p:spPr>
          <a:xfrm>
            <a:off x="297180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0B6FC8-F3C6-476A-87DF-1537092FD10F}"/>
              </a:ext>
            </a:extLst>
          </p:cNvPr>
          <p:cNvCxnSpPr/>
          <p:nvPr/>
        </p:nvCxnSpPr>
        <p:spPr>
          <a:xfrm>
            <a:off x="55530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41" y="1981200"/>
            <a:ext cx="23504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407" y="2667000"/>
            <a:ext cx="233486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7621" y="1981200"/>
            <a:ext cx="2341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89203" y="2667000"/>
            <a:ext cx="235037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82686" y="1981200"/>
            <a:ext cx="233866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682686" y="2667000"/>
            <a:ext cx="233866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8C454EA-60C8-4A88-9C7D-0544571C6A2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1FBE27-C909-44A9-BED5-8C83D0A2E2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CF6BECE-A892-410B-A3D1-5E13C19E94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380763A-B702-4B62-ADC0-42233BB621F4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98451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BEDC70-9F4C-4AD4-B148-B45C4D24EFB6}"/>
              </a:ext>
            </a:extLst>
          </p:cNvPr>
          <p:cNvCxnSpPr/>
          <p:nvPr/>
        </p:nvCxnSpPr>
        <p:spPr>
          <a:xfrm>
            <a:off x="2971800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C57FBF-569E-4A1A-8995-E7A960E6CED6}"/>
              </a:ext>
            </a:extLst>
          </p:cNvPr>
          <p:cNvCxnSpPr/>
          <p:nvPr/>
        </p:nvCxnSpPr>
        <p:spPr>
          <a:xfrm>
            <a:off x="55530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07" y="4250949"/>
            <a:ext cx="23449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20407" y="2209800"/>
            <a:ext cx="23449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20407" y="4827213"/>
            <a:ext cx="2344994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02180" y="4250949"/>
            <a:ext cx="233739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02179" y="2209800"/>
            <a:ext cx="233739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01100" y="4827212"/>
            <a:ext cx="2340493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82686" y="4250949"/>
            <a:ext cx="233866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682685" y="2209800"/>
            <a:ext cx="233866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682588" y="4827210"/>
            <a:ext cx="234176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0E9DFF-372D-4BB4-A8B2-1F27DA05A77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ACFFD1-E431-4995-A875-F08F54675B3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A98CCFB-B677-4140-8A98-C157CB4470B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1EA6FA5-D642-4B62-B4C5-1BC6AC31F566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00532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5BE20-1441-4D24-A985-E66F12EB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5F50-C399-4F18-9F67-CD8B242A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7F2EF-EB35-4377-904B-1834FBE7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6601C-E88F-4243-9CB9-8181256AF69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3489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470" y="430215"/>
            <a:ext cx="139788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407" y="773205"/>
            <a:ext cx="5920730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39C18-BC85-4DA5-831E-D6604337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E47BF-D5CE-4DFB-842E-E2268D71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058D3-0357-453C-B991-B04D65BB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3010-8FB5-48CE-A794-6EDC6BFE11B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23164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E3FD-2B1D-4D64-B9B1-5ED2945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56E2-321C-435D-A74A-9D0E0AF6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10B7-3A26-48F0-85FF-01B4891C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A165B-699C-4A67-8991-B55164DF65CD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17594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98" y="2861735"/>
            <a:ext cx="7039375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197" y="4777381"/>
            <a:ext cx="7039376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5F6F-65A0-425B-AD9D-A938C4AF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7BBB1-6384-4033-93B7-BAC23CFB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7660B-3E7B-4D5D-A87A-E80660DC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7918-120F-43F7-9399-A890D8F74E16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92498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007" y="2060577"/>
            <a:ext cx="3506535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0045" y="2056093"/>
            <a:ext cx="350653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D6FDBE-A2A5-4A56-8C7C-43D71F00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DF5255-E3A9-4948-84ED-E37421F6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FD7EB3-EC9F-41D6-82B7-82BE282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E2DE3-C01C-4FC1-BD05-F78E02542685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70039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006" y="1905000"/>
            <a:ext cx="35065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007" y="2514600"/>
            <a:ext cx="3506535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0046" y="1905000"/>
            <a:ext cx="35065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0046" y="2514600"/>
            <a:ext cx="3506535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72B22D-443C-444A-99E1-5EF71852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EACFDA-3FA5-4E50-B44A-2F975570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63890E-4233-4FA2-917E-06A0C304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A916-6DB3-4FCB-A5B7-518174DFBB27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23687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11524F-D563-44E0-9C91-C1BF24BE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3466B3-8B46-413F-A464-F4A59A22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3FC3DF-5250-4D24-83BF-2E968904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4030F-C280-4DB6-BE62-3429AD2FDD9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2568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67E8EC0-ED40-4F55-BE6E-B069163EA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8DC943-617F-4C97-82E5-E722EDFB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41E91D-CE74-444E-B284-A3D9D9C8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22AED-44EF-4B85-8429-97B24A4B318C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5099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95" y="1447800"/>
            <a:ext cx="2712700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227" y="1447800"/>
            <a:ext cx="414434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195" y="3129282"/>
            <a:ext cx="2712700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EFBBF9-7A29-4AD1-9415-BDAC6501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C8B8DA-581F-41C0-9D3D-08634164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A38EA9-074F-414C-B759-86195250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C4799-4676-4B15-8C7F-91B872CF76C7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1601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61" y="1854192"/>
            <a:ext cx="4062119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2983" y="1143000"/>
            <a:ext cx="255265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195" y="3657600"/>
            <a:ext cx="405579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46C875-BC38-4A95-8172-E39265EA8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4D11D8-9A0B-4A42-928F-E7A66560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73B4E-A9BF-4485-8D41-AAF5900D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32F30-1226-4A0E-A72A-D3F9AC52244F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361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110D21C-BD48-4D07-AEA3-17E5383D8BF8}"/>
              </a:ext>
            </a:extLst>
          </p:cNvPr>
          <p:cNvSpPr/>
          <p:nvPr/>
        </p:nvSpPr>
        <p:spPr>
          <a:xfrm>
            <a:off x="6697521" y="1676400"/>
            <a:ext cx="299757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4697A2-E3E4-4808-A3C2-FF3D7E55E8B4}"/>
              </a:ext>
            </a:extLst>
          </p:cNvPr>
          <p:cNvSpPr/>
          <p:nvPr/>
        </p:nvSpPr>
        <p:spPr>
          <a:xfrm>
            <a:off x="6049398" y="-457200"/>
            <a:ext cx="1701324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8CAD76-6CC7-4D48-B9BB-E8ACFDFC0002}"/>
              </a:ext>
            </a:extLst>
          </p:cNvPr>
          <p:cNvSpPr/>
          <p:nvPr/>
        </p:nvSpPr>
        <p:spPr>
          <a:xfrm>
            <a:off x="6697521" y="6096000"/>
            <a:ext cx="10532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097376-ED83-44B4-BD1C-E5D3A7BAD432}"/>
              </a:ext>
            </a:extLst>
          </p:cNvPr>
          <p:cNvSpPr/>
          <p:nvPr/>
        </p:nvSpPr>
        <p:spPr>
          <a:xfrm>
            <a:off x="-163719" y="2667000"/>
            <a:ext cx="4455848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7FF7CF-7F4D-4977-B67B-7F6A0A644AB6}"/>
              </a:ext>
            </a:extLst>
          </p:cNvPr>
          <p:cNvSpPr/>
          <p:nvPr/>
        </p:nvSpPr>
        <p:spPr>
          <a:xfrm>
            <a:off x="-892858" y="2895600"/>
            <a:ext cx="2511478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91D861-0196-4724-90F6-2914A20BA6FB}"/>
              </a:ext>
            </a:extLst>
          </p:cNvPr>
          <p:cNvSpPr/>
          <p:nvPr/>
        </p:nvSpPr>
        <p:spPr>
          <a:xfrm>
            <a:off x="8234363" y="0"/>
            <a:ext cx="73025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E68D1758-701B-4524-B485-0ED636216E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5938" y="452438"/>
            <a:ext cx="75009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B7724B12-1DE8-4EF9-99E8-D77B2979AB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9475" y="2052638"/>
            <a:ext cx="7135813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8BD4-301E-42BA-92B5-4E60B106D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8000207" y="1821656"/>
            <a:ext cx="990600" cy="2428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spcBef>
                <a:spcPct val="50000"/>
              </a:spcBef>
              <a:buFont typeface="Wingdings" panose="05000000000000000000" pitchFamily="2" charset="2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ECDE-F911-4E63-8303-A956471BE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750050" y="3255963"/>
            <a:ext cx="3859213" cy="242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buFont typeface="Wingdings" panose="05000000000000000000" pitchFamily="2" charset="2"/>
              <a:buNone/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DA4E3-C6FB-43FB-A4CC-7EEE49D00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256588" y="295275"/>
            <a:ext cx="66992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fld id="{E5B4B8DD-3224-4D90-9B4A-41BACE3ED6EB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5" r:id="rId12"/>
    <p:sldLayoutId id="2147483732" r:id="rId13"/>
    <p:sldLayoutId id="2147483736" r:id="rId14"/>
    <p:sldLayoutId id="2147483737" r:id="rId15"/>
    <p:sldLayoutId id="2147483733" r:id="rId16"/>
    <p:sldLayoutId id="214748373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6.wmf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jpeg"/><Relationship Id="rId5" Type="http://schemas.openxmlformats.org/officeDocument/2006/relationships/image" Target="../media/image4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BAC11806-8E8D-4593-A4A0-334895EEC6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4575" y="1412875"/>
            <a:ext cx="7683500" cy="1152525"/>
          </a:xfrm>
        </p:spPr>
        <p:txBody>
          <a:bodyPr rtlCol="0">
            <a:normAutofit fontScale="92500" lnSpcReduction="20000"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Akusti</a:t>
            </a:r>
            <a:r>
              <a:rPr lang="sr-Latn-C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čki dizajn prostorija</a:t>
            </a:r>
            <a:endParaRPr lang="en-US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385D8E21-4505-4E1A-9E96-55DB509F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581525"/>
            <a:ext cx="6913562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hr-HR" altLang="sr-Latn-RS" sz="4800" b="0">
                <a:solidFill>
                  <a:srgbClr val="FFFF00"/>
                </a:solidFill>
                <a:latin typeface="Tahoma" panose="020B0604030504040204" pitchFamily="34" charset="0"/>
              </a:rPr>
              <a:t>A</a:t>
            </a:r>
            <a:r>
              <a:rPr lang="en-US" altLang="sr-Latn-RS" sz="4800" b="0">
                <a:solidFill>
                  <a:srgbClr val="FFFF00"/>
                </a:solidFill>
                <a:latin typeface="Tahoma" panose="020B0604030504040204" pitchFamily="34" charset="0"/>
              </a:rPr>
              <a:t>psorberi</a:t>
            </a:r>
            <a:r>
              <a:rPr lang="sr-Latn-CS" altLang="sr-Latn-RS" sz="4800" b="0">
                <a:solidFill>
                  <a:srgbClr val="FFFF00"/>
                </a:solidFill>
                <a:latin typeface="Tahoma" panose="020B0604030504040204" pitchFamily="34" charset="0"/>
              </a:rPr>
              <a:t> zvuka </a:t>
            </a:r>
            <a:endParaRPr lang="en-US" altLang="sr-Latn-RS" sz="4800" b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EFA914C7-2128-47FB-9E5A-551E1D15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333375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Tahoma" panose="020B0604030504040204" pitchFamily="34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EF9FE8C6-62BE-42A1-8266-D556B3DE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89296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Prostiranje zvuka</a:t>
            </a:r>
            <a:r>
              <a:rPr lang="sr-Latn-CS" altLang="sr-Latn-RS" sz="2400" b="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kro</a:t>
            </a:r>
            <a:r>
              <a:rPr lang="en-U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z</a:t>
            </a:r>
            <a:r>
              <a:rPr lang="sr-Latn-C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 pore poroznog materijala dovodi do gubitka dela akustičke energije.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sr-Latn-CS" altLang="sr-Latn-RS" sz="2400" b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Gubitak nastaje usled viskoznog trenja u porama materijala i termičkog efekta.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sr-Latn-CS" altLang="sr-Latn-RS" sz="2400" b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Da bi mehanizam apsorpcije bio efikasan pore moraju biti međusobno povezane – struktura sa otvorenim porama. </a:t>
            </a:r>
            <a:r>
              <a:rPr lang="en-U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Ovakvi a</a:t>
            </a:r>
            <a:r>
              <a:rPr lang="sr-Latn-C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psorpcioni materijali se mogu “produvati”</a:t>
            </a:r>
            <a:r>
              <a:rPr lang="en-U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truktura materijala">
            <a:extLst>
              <a:ext uri="{FF2B5EF4-FFF2-40B4-BE49-F238E27FC236}">
                <a16:creationId xmlns:a16="http://schemas.microsoft.com/office/drawing/2014/main" id="{F1D13C4A-A992-414F-A188-30D6D60E0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773238"/>
            <a:ext cx="5832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>
            <a:extLst>
              <a:ext uri="{FF2B5EF4-FFF2-40B4-BE49-F238E27FC236}">
                <a16:creationId xmlns:a16="http://schemas.microsoft.com/office/drawing/2014/main" id="{8AF1613E-21DC-44C8-B52D-436B85D7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33375"/>
            <a:ext cx="554513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1AFF1CC0-833C-42B9-BFD8-694A18A3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2276475"/>
            <a:ext cx="338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Materijal sa zatvornim porama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F3D69D49-E36A-4B0D-BD5C-4751E4E0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868863"/>
            <a:ext cx="3781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Materijal sa otvornim porama – dobar apsorber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truktura materijala">
            <a:extLst>
              <a:ext uri="{FF2B5EF4-FFF2-40B4-BE49-F238E27FC236}">
                <a16:creationId xmlns:a16="http://schemas.microsoft.com/office/drawing/2014/main" id="{9CEC7D93-4CAC-46EB-9A25-2003FA88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773238"/>
            <a:ext cx="5832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409380BA-956F-4A90-B0F2-49651DC8D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33375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7" name="Picture 5" descr="akusticka pena">
            <a:extLst>
              <a:ext uri="{FF2B5EF4-FFF2-40B4-BE49-F238E27FC236}">
                <a16:creationId xmlns:a16="http://schemas.microsoft.com/office/drawing/2014/main" id="{E309F2FA-8398-48B0-9954-5F5902DF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76475"/>
            <a:ext cx="43211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mineral wool">
            <a:extLst>
              <a:ext uri="{FF2B5EF4-FFF2-40B4-BE49-F238E27FC236}">
                <a16:creationId xmlns:a16="http://schemas.microsoft.com/office/drawing/2014/main" id="{CDE58BB5-F745-462C-A334-D8D92BBE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3926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>
            <a:extLst>
              <a:ext uri="{FF2B5EF4-FFF2-40B4-BE49-F238E27FC236}">
                <a16:creationId xmlns:a16="http://schemas.microsoft.com/office/drawing/2014/main" id="{34B883AD-8B91-4B32-9E5C-9378E544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8958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Mineralna vuna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0" name="Text Box 8">
            <a:extLst>
              <a:ext uri="{FF2B5EF4-FFF2-40B4-BE49-F238E27FC236}">
                <a16:creationId xmlns:a16="http://schemas.microsoft.com/office/drawing/2014/main" id="{FC9FC279-8293-4EE0-BD08-1BAA5D6C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558958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Akustička pena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920A2841-31CE-4E4C-980A-7BA34730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68413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Vrste materijala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4A09B287-6E41-452D-B363-7097AFCB3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33375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A12CBB11-B91E-4473-8A5D-27D48492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268413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Vrste materijala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6" name="Text Box 6">
            <a:extLst>
              <a:ext uri="{FF2B5EF4-FFF2-40B4-BE49-F238E27FC236}">
                <a16:creationId xmlns:a16="http://schemas.microsoft.com/office/drawing/2014/main" id="{1DC59A0E-BFE2-4649-AD67-E7FB9074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133600"/>
            <a:ext cx="80660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Reciklirani materijali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odeća, pena, drvo, metal. plastika, guma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677" name="Picture 8" descr="azmafon">
            <a:extLst>
              <a:ext uri="{FF2B5EF4-FFF2-40B4-BE49-F238E27FC236}">
                <a16:creationId xmlns:a16="http://schemas.microsoft.com/office/drawing/2014/main" id="{D40B3201-B204-4B11-9ECA-0E2FCD7E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789363"/>
            <a:ext cx="51133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0">
            <a:extLst>
              <a:ext uri="{FF2B5EF4-FFF2-40B4-BE49-F238E27FC236}">
                <a16:creationId xmlns:a16="http://schemas.microsoft.com/office/drawing/2014/main" id="{87A9E48F-82D3-4A32-AB25-361513651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4221163"/>
            <a:ext cx="3671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Azmafon -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fino raščešljan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pamučn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vlakana povezana smolom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psorpcija beskonacnog sloja materijala">
            <a:extLst>
              <a:ext uri="{FF2B5EF4-FFF2-40B4-BE49-F238E27FC236}">
                <a16:creationId xmlns:a16="http://schemas.microsoft.com/office/drawing/2014/main" id="{D87D34A9-2042-4D81-9D9A-9127F71E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852738"/>
            <a:ext cx="53276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>
            <a:extLst>
              <a:ext uri="{FF2B5EF4-FFF2-40B4-BE49-F238E27FC236}">
                <a16:creationId xmlns:a16="http://schemas.microsoft.com/office/drawing/2014/main" id="{58EC4D7B-A873-495F-96B0-532B28288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33375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FC8EDCED-13D4-4E6B-8608-C147B036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1052513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Apsorpcija beskona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č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no debelog sloja</a:t>
            </a:r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BD27218A-A7AC-4F79-BD43-3CE9B33E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3500438"/>
            <a:ext cx="3600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Za mineralnu vunu potreban je sloj debljine oko 90 cm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FB2E8A35-B3DC-4BDA-89F0-BD7698719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013325"/>
            <a:ext cx="2952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i="1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 -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poro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znost materijala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psorpcija ogranicenog sloja materijala">
            <a:extLst>
              <a:ext uri="{FF2B5EF4-FFF2-40B4-BE49-F238E27FC236}">
                <a16:creationId xmlns:a16="http://schemas.microsoft.com/office/drawing/2014/main" id="{A4B818F6-0E2A-4146-ADF3-079DAF2C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58324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>
            <a:extLst>
              <a:ext uri="{FF2B5EF4-FFF2-40B4-BE49-F238E27FC236}">
                <a16:creationId xmlns:a16="http://schemas.microsoft.com/office/drawing/2014/main" id="{39C074F9-C92C-4248-8FCD-9EE65CD6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33375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2" name="Text Box 6">
            <a:extLst>
              <a:ext uri="{FF2B5EF4-FFF2-40B4-BE49-F238E27FC236}">
                <a16:creationId xmlns:a16="http://schemas.microsoft.com/office/drawing/2014/main" id="{F25B770B-3705-41F0-BA86-FF5E82F3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1341438"/>
            <a:ext cx="777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Apsorpcija sloja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debljine 11 cm (morska pena)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3" name="Text Box 7">
            <a:extLst>
              <a:ext uri="{FF2B5EF4-FFF2-40B4-BE49-F238E27FC236}">
                <a16:creationId xmlns:a16="http://schemas.microsoft.com/office/drawing/2014/main" id="{0700C7DF-E3EA-408F-9452-81140F34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997200"/>
            <a:ext cx="331152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Strmiji pad na niskim frekvencijama, 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neravna karakteristika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6EF5405D-41A0-4734-82F8-85243985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33375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19" name="Picture 5" descr="Koeficijent apsorpc u funkciji deblj materij">
            <a:extLst>
              <a:ext uri="{FF2B5EF4-FFF2-40B4-BE49-F238E27FC236}">
                <a16:creationId xmlns:a16="http://schemas.microsoft.com/office/drawing/2014/main" id="{548E9C3F-27D5-42FB-B327-3819B279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72000" contras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525621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Tanak sloj materijala">
            <a:extLst>
              <a:ext uri="{FF2B5EF4-FFF2-40B4-BE49-F238E27FC236}">
                <a16:creationId xmlns:a16="http://schemas.microsoft.com/office/drawing/2014/main" id="{CFBEB2DE-1B0A-458B-A301-34E8A2375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1052513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Debeo sloj materijala">
            <a:extLst>
              <a:ext uri="{FF2B5EF4-FFF2-40B4-BE49-F238E27FC236}">
                <a16:creationId xmlns:a16="http://schemas.microsoft.com/office/drawing/2014/main" id="{BD39C8BE-C483-46BB-9AC5-9A7BC2F71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2432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>
            <a:extLst>
              <a:ext uri="{FF2B5EF4-FFF2-40B4-BE49-F238E27FC236}">
                <a16:creationId xmlns:a16="http://schemas.microsoft.com/office/drawing/2014/main" id="{19EB757E-4B12-460F-A806-75630D3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Uticaj debljine materijala</a:t>
            </a:r>
          </a:p>
        </p:txBody>
      </p:sp>
      <p:sp>
        <p:nvSpPr>
          <p:cNvPr id="34823" name="Text Box 10">
            <a:extLst>
              <a:ext uri="{FF2B5EF4-FFF2-40B4-BE49-F238E27FC236}">
                <a16:creationId xmlns:a16="http://schemas.microsoft.com/office/drawing/2014/main" id="{AEE85059-D9E7-401B-AC3F-501E48625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5797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Kod tankog sloja deo energije se reflektuje od zida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B59C9F24-832D-4F9C-9D40-DE1C05C6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-28575"/>
            <a:ext cx="787876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mineral_wool_graph">
            <a:extLst>
              <a:ext uri="{FF2B5EF4-FFF2-40B4-BE49-F238E27FC236}">
                <a16:creationId xmlns:a16="http://schemas.microsoft.com/office/drawing/2014/main" id="{77AB516A-DA00-472D-B988-488184AB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700213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6">
            <a:extLst>
              <a:ext uri="{FF2B5EF4-FFF2-40B4-BE49-F238E27FC236}">
                <a16:creationId xmlns:a16="http://schemas.microsoft.com/office/drawing/2014/main" id="{272A5E2A-9226-4915-A839-649ED1FA1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115888"/>
            <a:ext cx="5545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2" name="Text Box 7">
            <a:extLst>
              <a:ext uri="{FF2B5EF4-FFF2-40B4-BE49-F238E27FC236}">
                <a16:creationId xmlns:a16="http://schemas.microsoft.com/office/drawing/2014/main" id="{C941A34E-19EB-497D-B0B8-D5DFC9046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98107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Podaci proizvo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đača -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Uticaj debljine materijala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07C81BF7-F801-48C8-8331-837F779E7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1052513"/>
            <a:ext cx="73437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Primena apsorbera zvuka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97D0C896-F91F-418A-BD8E-49ACCD6F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565400"/>
            <a:ext cx="885666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Kontrola vremena reverberacije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Smanjenne nivoa buke u bučnim prostorijama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Prigušenje frekvencija rezonansi u akustički malim prostorijama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Eliminisanje kasnih refleksija (eho)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Pove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ć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anje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akustičke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i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z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olacije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između prostorija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Smanjenje nivoa buke u installacionim kanalima i cevima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5CF3AFCB-4791-4558-870D-85475A21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24862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id="{2F9D3FF9-E2A6-4A65-96E2-8C32AE40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933825"/>
            <a:ext cx="3097212" cy="1006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>
                <a:solidFill>
                  <a:srgbClr val="000099"/>
                </a:solidFill>
                <a:latin typeface="Comic Sans MS" panose="030F0702030302020204" pitchFamily="66" charset="0"/>
              </a:rPr>
              <a:t>Mineralna vuna otp strujanja 10000 Pas/m</a:t>
            </a:r>
            <a:r>
              <a:rPr lang="sr-Latn-CS" altLang="sr-Latn-RS" baseline="3000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  <a:endParaRPr lang="en-US" altLang="sr-Latn-RS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0" name="Text Box 6">
            <a:extLst>
              <a:ext uri="{FF2B5EF4-FFF2-40B4-BE49-F238E27FC236}">
                <a16:creationId xmlns:a16="http://schemas.microsoft.com/office/drawing/2014/main" id="{18009AC4-650A-4FAF-B3DA-68649C90D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5876925"/>
            <a:ext cx="9217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b="0">
                <a:solidFill>
                  <a:schemeClr val="bg1"/>
                </a:solidFill>
                <a:latin typeface="Comic Sans MS" panose="030F0702030302020204" pitchFamily="66" charset="0"/>
              </a:rPr>
              <a:t>J. Pfretzschner, R. Mª. Rodríguez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>
                <a:solidFill>
                  <a:schemeClr val="bg1"/>
                </a:solidFill>
                <a:latin typeface="Comic Sans MS" panose="030F0702030302020204" pitchFamily="66" charset="0"/>
              </a:rPr>
              <a:t>Acoustical Absorption and Critical Thickness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b="0" i="1">
                <a:solidFill>
                  <a:schemeClr val="bg1"/>
                </a:solidFill>
                <a:latin typeface="Comic Sans MS" panose="030F0702030302020204" pitchFamily="66" charset="0"/>
              </a:rPr>
              <a:t>Instituto de Acústica-CSIC. C/ Serrano, 144. 28006 Madrid-Spain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ovoljan i nepovoljan  pol aps mater">
            <a:extLst>
              <a:ext uri="{FF2B5EF4-FFF2-40B4-BE49-F238E27FC236}">
                <a16:creationId xmlns:a16="http://schemas.microsoft.com/office/drawing/2014/main" id="{0BA41BCB-05C2-4562-AEE9-21DA479E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38877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Zvucno polje u blizini refl povrsine">
            <a:extLst>
              <a:ext uri="{FF2B5EF4-FFF2-40B4-BE49-F238E27FC236}">
                <a16:creationId xmlns:a16="http://schemas.microsoft.com/office/drawing/2014/main" id="{E145A947-6ADE-4182-9597-364482D0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68413"/>
            <a:ext cx="50085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6">
            <a:extLst>
              <a:ext uri="{FF2B5EF4-FFF2-40B4-BE49-F238E27FC236}">
                <a16:creationId xmlns:a16="http://schemas.microsoft.com/office/drawing/2014/main" id="{6CBE4123-E938-40C9-B53C-E29D57D4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60350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65" name="Text Box 7">
            <a:extLst>
              <a:ext uri="{FF2B5EF4-FFF2-40B4-BE49-F238E27FC236}">
                <a16:creationId xmlns:a16="http://schemas.microsoft.com/office/drawing/2014/main" id="{B1157210-2C12-4245-83A9-CA794EA4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08500"/>
            <a:ext cx="37449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Uticaj polo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ž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aja materijala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u odnosu na zid (reflektujuću površinu)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psorpcija u fji udaljenosti od zida">
            <a:extLst>
              <a:ext uri="{FF2B5EF4-FFF2-40B4-BE49-F238E27FC236}">
                <a16:creationId xmlns:a16="http://schemas.microsoft.com/office/drawing/2014/main" id="{D37362B6-90B0-4F4C-8F6F-9DCA4CEB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22500"/>
            <a:ext cx="5689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>
            <a:extLst>
              <a:ext uri="{FF2B5EF4-FFF2-40B4-BE49-F238E27FC236}">
                <a16:creationId xmlns:a16="http://schemas.microsoft.com/office/drawing/2014/main" id="{B2CB5648-8316-4926-A1E3-297263486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60350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1EB7C5D6-71AC-47B7-8AEE-B17E0EFB7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4149725"/>
            <a:ext cx="3708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l-SI" altLang="sr-Latn-RS" sz="2400" b="0" i="1">
                <a:solidFill>
                  <a:srgbClr val="FFFF00"/>
                </a:solidFill>
                <a:latin typeface="Comic Sans MS" panose="030F0702030302020204" pitchFamily="66" charset="0"/>
              </a:rPr>
              <a:t>frekvencija - 950 Hz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sl-SI" altLang="sr-Latn-RS" sz="2400" b="0" i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l-SI" altLang="sr-Latn-RS" sz="2400" b="0" i="1">
                <a:solidFill>
                  <a:srgbClr val="FFFF00"/>
                </a:solidFill>
                <a:latin typeface="Comic Sans MS" panose="030F0702030302020204" pitchFamily="66" charset="0"/>
              </a:rPr>
              <a:t>četvrtina talasne dužine – 9 cm</a:t>
            </a:r>
            <a:endParaRPr lang="en-US" altLang="sr-Latn-RS" sz="2400" b="0" i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DD0DDA3A-BD11-4C90-87B9-52A4E83E4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68413"/>
            <a:ext cx="8208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l-SI" altLang="sr-Latn-RS" sz="2400" b="0" i="1">
                <a:solidFill>
                  <a:srgbClr val="FFFF00"/>
                </a:solidFill>
                <a:latin typeface="Comic Sans MS" panose="030F0702030302020204" pitchFamily="66" charset="0"/>
              </a:rPr>
              <a:t>Tanak sloj tkanine na različitim rastojanjima od zida</a:t>
            </a:r>
            <a:endParaRPr lang="en-US" altLang="sr-Latn-RS" sz="2400" b="0" i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>
            <a:extLst>
              <a:ext uri="{FF2B5EF4-FFF2-40B4-BE49-F238E27FC236}">
                <a16:creationId xmlns:a16="http://schemas.microsoft.com/office/drawing/2014/main" id="{1F782D77-42A7-423E-97F0-6D5B73EBA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8" y="260350"/>
            <a:ext cx="55451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059" name="Picture 7" descr="apsorpconi materijal">
            <a:extLst>
              <a:ext uri="{FF2B5EF4-FFF2-40B4-BE49-F238E27FC236}">
                <a16:creationId xmlns:a16="http://schemas.microsoft.com/office/drawing/2014/main" id="{49456E28-1869-41A1-B577-1359F5F4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838325"/>
            <a:ext cx="65532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8">
            <a:extLst>
              <a:ext uri="{FF2B5EF4-FFF2-40B4-BE49-F238E27FC236}">
                <a16:creationId xmlns:a16="http://schemas.microsoft.com/office/drawing/2014/main" id="{6C79F171-31B8-4AD8-B1DD-9934CC51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l-SI" altLang="sr-Latn-RS" sz="2400" b="0" i="1">
                <a:solidFill>
                  <a:srgbClr val="FFFF00"/>
                </a:solidFill>
                <a:latin typeface="Comic Sans MS" panose="030F0702030302020204" pitchFamily="66" charset="0"/>
              </a:rPr>
              <a:t>Tanak sloj tkanine udaljen 9 cm od zida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D1336AB-7C1D-4B1B-BC85-A84F6016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738" y="333375"/>
            <a:ext cx="5688012" cy="720725"/>
          </a:xfrm>
        </p:spPr>
        <p:txBody>
          <a:bodyPr/>
          <a:lstStyle/>
          <a:p>
            <a:pPr eaLnBrk="1" hangingPunct="1"/>
            <a:r>
              <a:rPr lang="hr-HR" altLang="sr-Latn-RS" sz="400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107" name="Picture 4" descr="ap6_alfa_vs_zrak">
            <a:extLst>
              <a:ext uri="{FF2B5EF4-FFF2-40B4-BE49-F238E27FC236}">
                <a16:creationId xmlns:a16="http://schemas.microsoft.com/office/drawing/2014/main" id="{15D22673-4B27-4373-A61C-A5B9B5243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5468938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5">
            <a:extLst>
              <a:ext uri="{FF2B5EF4-FFF2-40B4-BE49-F238E27FC236}">
                <a16:creationId xmlns:a16="http://schemas.microsoft.com/office/drawing/2014/main" id="{2836687E-057C-4802-983A-FBA5CFE58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357563"/>
            <a:ext cx="31686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hr-HR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 debljine 2,5 cm na različitim rastojanjima od zida.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Obloga ispred poroznog materijala 2">
            <a:extLst>
              <a:ext uri="{FF2B5EF4-FFF2-40B4-BE49-F238E27FC236}">
                <a16:creationId xmlns:a16="http://schemas.microsoft.com/office/drawing/2014/main" id="{25EB8FA3-F5D9-42FA-9429-1C350893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16113"/>
            <a:ext cx="53292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6">
            <a:extLst>
              <a:ext uri="{FF2B5EF4-FFF2-40B4-BE49-F238E27FC236}">
                <a16:creationId xmlns:a16="http://schemas.microsoft.com/office/drawing/2014/main" id="{CA82E4A5-9AC0-4A98-9DB4-DEA067F7E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56880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6" name="Text Box 7">
            <a:extLst>
              <a:ext uri="{FF2B5EF4-FFF2-40B4-BE49-F238E27FC236}">
                <a16:creationId xmlns:a16="http://schemas.microsoft.com/office/drawing/2014/main" id="{D20B2D98-AFFC-40D0-8E91-DB9E53B8C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908050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Obloga ispred apsorpcionog materijala –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tanka folija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7" name="Text Box 8">
            <a:extLst>
              <a:ext uri="{FF2B5EF4-FFF2-40B4-BE49-F238E27FC236}">
                <a16:creationId xmlns:a16="http://schemas.microsoft.com/office/drawing/2014/main" id="{8292BA62-5CAD-4523-A4FC-CDC3A52E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6237288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Koeficijent transmisije </a:t>
            </a:r>
            <a:r>
              <a:rPr lang="sr-Latn-CS" altLang="sr-Latn-RS" sz="2400" b="0" i="1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</a:t>
            </a:r>
          </a:p>
        </p:txBody>
      </p:sp>
      <p:graphicFrame>
        <p:nvGraphicFramePr>
          <p:cNvPr id="226358" name="Group 54">
            <a:extLst>
              <a:ext uri="{FF2B5EF4-FFF2-40B4-BE49-F238E27FC236}">
                <a16:creationId xmlns:a16="http://schemas.microsoft.com/office/drawing/2014/main" id="{8EBB9D39-7A70-405F-B436-82C119610046}"/>
              </a:ext>
            </a:extLst>
          </p:cNvPr>
          <p:cNvGraphicFramePr>
            <a:graphicFrameLocks noGrp="1"/>
          </p:cNvGraphicFramePr>
          <p:nvPr/>
        </p:nvGraphicFramePr>
        <p:xfrm>
          <a:off x="6373813" y="549275"/>
          <a:ext cx="2881312" cy="5967417"/>
        </p:xfrm>
        <a:graphic>
          <a:graphicData uri="http://schemas.openxmlformats.org/drawingml/2006/table">
            <a:tbl>
              <a:tblPr/>
              <a:tblGrid>
                <a:gridCol w="1443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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 m</a:t>
                      </a:r>
                      <a:r>
                        <a:rPr kumimoji="0" lang="en-US" sz="2000" b="0" i="1" u="none" strike="noStrike" cap="none" normalizeH="0" baseline="-25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endParaRPr kumimoji="0" lang="en-US" sz="2000" b="0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808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556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371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283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227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151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121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62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Apsorpcija zavesa 1">
            <a:extLst>
              <a:ext uri="{FF2B5EF4-FFF2-40B4-BE49-F238E27FC236}">
                <a16:creationId xmlns:a16="http://schemas.microsoft.com/office/drawing/2014/main" id="{8C8FF993-B553-4923-A3B8-EC37D7B5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573463"/>
            <a:ext cx="5184775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6" descr="Apsorpcija zavesa 2">
            <a:extLst>
              <a:ext uri="{FF2B5EF4-FFF2-40B4-BE49-F238E27FC236}">
                <a16:creationId xmlns:a16="http://schemas.microsoft.com/office/drawing/2014/main" id="{0D9CFD05-7108-4AE8-B147-3F8DEF8D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38138"/>
            <a:ext cx="51847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9">
            <a:extLst>
              <a:ext uri="{FF2B5EF4-FFF2-40B4-BE49-F238E27FC236}">
                <a16:creationId xmlns:a16="http://schemas.microsoft.com/office/drawing/2014/main" id="{14F3896A-DE85-4438-8D3F-72F83A30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49275"/>
            <a:ext cx="3241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5" name="Text Box 10">
            <a:extLst>
              <a:ext uri="{FF2B5EF4-FFF2-40B4-BE49-F238E27FC236}">
                <a16:creationId xmlns:a16="http://schemas.microsoft.com/office/drawing/2014/main" id="{3157881B-77FF-4993-ADAA-CD8ACFF5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628775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Zavese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6" name="Text Box 11">
            <a:extLst>
              <a:ext uri="{FF2B5EF4-FFF2-40B4-BE49-F238E27FC236}">
                <a16:creationId xmlns:a16="http://schemas.microsoft.com/office/drawing/2014/main" id="{38078797-84B0-4266-A21A-4F667F26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565400"/>
            <a:ext cx="367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Uticaj težine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[Beranek]</a:t>
            </a:r>
          </a:p>
        </p:txBody>
      </p:sp>
      <p:sp>
        <p:nvSpPr>
          <p:cNvPr id="51207" name="Text Box 12">
            <a:extLst>
              <a:ext uri="{FF2B5EF4-FFF2-40B4-BE49-F238E27FC236}">
                <a16:creationId xmlns:a16="http://schemas.microsoft.com/office/drawing/2014/main" id="{50FE5114-8422-4F68-AAA4-E789C4AB1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5157788"/>
            <a:ext cx="3455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Uticaj nabiranja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[Harris]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psorpcija tepiha">
            <a:extLst>
              <a:ext uri="{FF2B5EF4-FFF2-40B4-BE49-F238E27FC236}">
                <a16:creationId xmlns:a16="http://schemas.microsoft.com/office/drawing/2014/main" id="{07DB4A02-F5DF-4E4C-BC4C-CF6EA316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554513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5">
            <a:extLst>
              <a:ext uri="{FF2B5EF4-FFF2-40B4-BE49-F238E27FC236}">
                <a16:creationId xmlns:a16="http://schemas.microsoft.com/office/drawing/2014/main" id="{F5EB2918-3387-45A3-A516-98114773C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333375"/>
            <a:ext cx="5688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000" b="0">
                <a:solidFill>
                  <a:srgbClr val="FFFF00"/>
                </a:solidFill>
                <a:latin typeface="Comic Sans MS" panose="030F0702030302020204" pitchFamily="66" charset="0"/>
              </a:rPr>
              <a:t>Porozni apsorberi</a:t>
            </a:r>
            <a:endParaRPr lang="en-US" altLang="sr-Latn-RS" sz="40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E12931EA-3FAD-4EE5-BEC6-D817A293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96975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Tepisi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E7943742-3765-439D-BEAC-F4881D17A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73238"/>
            <a:ext cx="81359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Apsorpcija zavisi od tipa tepiha i njegove osnove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[Beranek]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>
            <a:extLst>
              <a:ext uri="{FF2B5EF4-FFF2-40B4-BE49-F238E27FC236}">
                <a16:creationId xmlns:a16="http://schemas.microsoft.com/office/drawing/2014/main" id="{177BBC23-A14C-4CFB-A567-68AF75763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844675"/>
            <a:ext cx="826452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hr-HR" sz="6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Akustički razonatori</a:t>
            </a:r>
            <a:endParaRPr lang="en-US" sz="6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>
            <a:extLst>
              <a:ext uri="{FF2B5EF4-FFF2-40B4-BE49-F238E27FC236}">
                <a16:creationId xmlns:a16="http://schemas.microsoft.com/office/drawing/2014/main" id="{F765D149-3D5B-48F6-9D7B-841EC036F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2071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rezonatori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7" name="Text Box 5">
            <a:extLst>
              <a:ext uri="{FF2B5EF4-FFF2-40B4-BE49-F238E27FC236}">
                <a16:creationId xmlns:a16="http://schemas.microsoft.com/office/drawing/2014/main" id="{E36C3B72-92BA-4EAD-946D-5DF532287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844675"/>
            <a:ext cx="7416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CE265E"/>
                </a:solidFill>
                <a:latin typeface="Comic Sans MS" panose="030F0702030302020204" pitchFamily="66" charset="0"/>
              </a:rPr>
              <a:t>U praktičnoj primeni se koriste kao: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sr-Latn-CS" altLang="sr-Latn-RS" sz="2400" b="0">
              <a:solidFill>
                <a:srgbClr val="CE265E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pojedinačni razonatori (razmešteni daleko jedan od drugog) – Helmholcovi rezonatori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sr-Latn-C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spojeni rezonatorski sistemi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endParaRPr lang="sr-Latn-C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rezonatorski sistemi sa procepom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E5BC0D7-1E9F-445B-8D4F-36085C25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260350"/>
            <a:ext cx="8264525" cy="1143000"/>
          </a:xfrm>
        </p:spPr>
        <p:txBody>
          <a:bodyPr/>
          <a:lstStyle/>
          <a:p>
            <a:pPr eaLnBrk="1" hangingPunct="1"/>
            <a:r>
              <a:rPr lang="hr-HR" altLang="sr-Latn-RS">
                <a:solidFill>
                  <a:srgbClr val="FFFF00"/>
                </a:solidFill>
                <a:latin typeface="Tahoma" panose="020B0604030504040204" pitchFamily="34" charset="0"/>
              </a:rPr>
              <a:t>Apsorberi zvuka</a:t>
            </a:r>
            <a:endParaRPr lang="en-GB" altLang="sr-Latn-RS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79B565BC-9F3A-412C-A085-3742FF25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752600"/>
            <a:ext cx="90741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r-HR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Podela prema načinu rada: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hr-HR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	  porozni 	</a:t>
            </a:r>
            <a:r>
              <a:rPr lang="en-U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       </a:t>
            </a:r>
            <a:r>
              <a:rPr lang="hr-HR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rezonatorski</a:t>
            </a:r>
            <a:r>
              <a:rPr lang="hr-HR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hr-HR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	</a:t>
            </a:r>
            <a:r>
              <a:rPr lang="en-US" altLang="sr-Latn-RS" sz="2400" b="0">
                <a:solidFill>
                  <a:srgbClr val="FFFF00"/>
                </a:solidFill>
                <a:latin typeface="Tahoma" panose="020B0604030504040204" pitchFamily="34" charset="0"/>
              </a:rPr>
              <a:t>         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</a:t>
            </a:r>
            <a:r>
              <a:rPr lang="hr-HR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anelni</a:t>
            </a:r>
            <a:r>
              <a:rPr lang="hr-HR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en-GB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5" descr="Rezonatori - pregled">
            <a:extLst>
              <a:ext uri="{FF2B5EF4-FFF2-40B4-BE49-F238E27FC236}">
                <a16:creationId xmlns:a16="http://schemas.microsoft.com/office/drawing/2014/main" id="{416FC4B6-64DF-40DD-8038-1888CBCA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8821737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6">
            <a:extLst>
              <a:ext uri="{FF2B5EF4-FFF2-40B4-BE49-F238E27FC236}">
                <a16:creationId xmlns:a16="http://schemas.microsoft.com/office/drawing/2014/main" id="{CBC22067-7DA5-4FB8-8E0C-A0EC3E76F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2863" y="1268413"/>
          <a:ext cx="250348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4" imgW="1218671" imgH="495085" progId="Equation.3">
                  <p:embed/>
                </p:oleObj>
              </mc:Choice>
              <mc:Fallback>
                <p:oleObj name="Equation" r:id="rId4" imgW="1218671" imgH="49508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1268413"/>
                        <a:ext cx="2503487" cy="10175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7">
            <a:extLst>
              <a:ext uri="{FF2B5EF4-FFF2-40B4-BE49-F238E27FC236}">
                <a16:creationId xmlns:a16="http://schemas.microsoft.com/office/drawing/2014/main" id="{DA8231F8-DCAA-4C2F-8AC9-0760F18E83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924175"/>
          <a:ext cx="14843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6" imgW="774364" imgH="241195" progId="Equation.3">
                  <p:embed/>
                </p:oleObj>
              </mc:Choice>
              <mc:Fallback>
                <p:oleObj name="Equation" r:id="rId6" imgW="774364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24175"/>
                        <a:ext cx="1484313" cy="461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8">
            <a:extLst>
              <a:ext uri="{FF2B5EF4-FFF2-40B4-BE49-F238E27FC236}">
                <a16:creationId xmlns:a16="http://schemas.microsoft.com/office/drawing/2014/main" id="{134BD65C-06AF-4749-BB56-ACEE4D11C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88913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Helmholc-ov rezonator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397" name="Picture 11" descr="Helmholcov razonator 2">
            <a:extLst>
              <a:ext uri="{FF2B5EF4-FFF2-40B4-BE49-F238E27FC236}">
                <a16:creationId xmlns:a16="http://schemas.microsoft.com/office/drawing/2014/main" id="{4C47CE84-B0B7-41D1-BDD0-FC7712EE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32416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2" descr="Helmholcov razonator apsorpcoja">
            <a:extLst>
              <a:ext uri="{FF2B5EF4-FFF2-40B4-BE49-F238E27FC236}">
                <a16:creationId xmlns:a16="http://schemas.microsoft.com/office/drawing/2014/main" id="{D4B2AF8F-80D4-4B7A-90EC-872ED938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60483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13">
            <a:extLst>
              <a:ext uri="{FF2B5EF4-FFF2-40B4-BE49-F238E27FC236}">
                <a16:creationId xmlns:a16="http://schemas.microsoft.com/office/drawing/2014/main" id="{A1D6815B-3A66-4342-AC45-E94BCE6FE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4292600"/>
            <a:ext cx="28082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Efekat unošenja apsorpcionog materijala u komoru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400" name="Text Box 14">
            <a:extLst>
              <a:ext uri="{FF2B5EF4-FFF2-40B4-BE49-F238E27FC236}">
                <a16:creationId xmlns:a16="http://schemas.microsoft.com/office/drawing/2014/main" id="{72FDED74-13D9-48F6-A0C0-6787A82EC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1268413"/>
            <a:ext cx="2449513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frekvencija</a:t>
            </a:r>
          </a:p>
          <a:p>
            <a:pPr eaLnBrk="1" hangingPunct="1">
              <a:spcBef>
                <a:spcPct val="15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rezonanse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401" name="Text Box 15">
            <a:extLst>
              <a:ext uri="{FF2B5EF4-FFF2-40B4-BE49-F238E27FC236}">
                <a16:creationId xmlns:a16="http://schemas.microsoft.com/office/drawing/2014/main" id="{F0F6DC55-1458-4B16-8363-6E18462E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2708275"/>
            <a:ext cx="3671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ekvivalentna dužina vrata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Perforisana ploca">
            <a:extLst>
              <a:ext uri="{FF2B5EF4-FFF2-40B4-BE49-F238E27FC236}">
                <a16:creationId xmlns:a16="http://schemas.microsoft.com/office/drawing/2014/main" id="{03113933-772D-4300-A9BD-3A57AA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4069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>
            <a:extLst>
              <a:ext uri="{FF2B5EF4-FFF2-40B4-BE49-F238E27FC236}">
                <a16:creationId xmlns:a16="http://schemas.microsoft.com/office/drawing/2014/main" id="{CCD6BC0C-57FF-43D1-9AEB-93893999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Perforisana ploča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1444" name="Object 6">
            <a:extLst>
              <a:ext uri="{FF2B5EF4-FFF2-40B4-BE49-F238E27FC236}">
                <a16:creationId xmlns:a16="http://schemas.microsoft.com/office/drawing/2014/main" id="{2F243E6F-A9AB-4663-8479-1CEFF5F95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1288" y="3227388"/>
          <a:ext cx="360045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5" imgW="1497950" imgH="495085" progId="Equation.3">
                  <p:embed/>
                </p:oleObj>
              </mc:Choice>
              <mc:Fallback>
                <p:oleObj name="Equation" r:id="rId5" imgW="1497950" imgH="49508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227388"/>
                        <a:ext cx="3600450" cy="11890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7">
            <a:extLst>
              <a:ext uri="{FF2B5EF4-FFF2-40B4-BE49-F238E27FC236}">
                <a16:creationId xmlns:a16="http://schemas.microsoft.com/office/drawing/2014/main" id="{1AFC11C4-DC58-40B0-95D1-FFE0E307C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425" y="5734050"/>
          <a:ext cx="15954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7" imgW="761669" imgH="393529" progId="Equation.3">
                  <p:embed/>
                </p:oleObj>
              </mc:Choice>
              <mc:Fallback>
                <p:oleObj name="Equation" r:id="rId7" imgW="76166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5734050"/>
                        <a:ext cx="1595438" cy="8239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 Box 9">
            <a:extLst>
              <a:ext uri="{FF2B5EF4-FFF2-40B4-BE49-F238E27FC236}">
                <a16:creationId xmlns:a16="http://schemas.microsoft.com/office/drawing/2014/main" id="{5F989881-F5C5-4633-B5BF-971EE8A3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337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Spojeni akustički razonatori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1447" name="Text Box 10">
            <a:extLst>
              <a:ext uri="{FF2B5EF4-FFF2-40B4-BE49-F238E27FC236}">
                <a16:creationId xmlns:a16="http://schemas.microsoft.com/office/drawing/2014/main" id="{2390F696-AEDC-4D41-900B-12743D10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2565400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frekvencija rezonanse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48" name="Text Box 11">
            <a:extLst>
              <a:ext uri="{FF2B5EF4-FFF2-40B4-BE49-F238E27FC236}">
                <a16:creationId xmlns:a16="http://schemas.microsoft.com/office/drawing/2014/main" id="{8871574D-01C5-4816-826B-42A6B9AD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5084763"/>
            <a:ext cx="374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procenat perforacije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1449" name="Object 12">
            <a:extLst>
              <a:ext uri="{FF2B5EF4-FFF2-40B4-BE49-F238E27FC236}">
                <a16:creationId xmlns:a16="http://schemas.microsoft.com/office/drawing/2014/main" id="{F90F64D8-B652-4908-B358-305537B7D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8850" y="5876925"/>
          <a:ext cx="21939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Equation" r:id="rId9" imgW="838200" imgH="241300" progId="Equation.3">
                  <p:embed/>
                </p:oleObj>
              </mc:Choice>
              <mc:Fallback>
                <p:oleObj name="Equation" r:id="rId9" imgW="838200" imgH="2413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5876925"/>
                        <a:ext cx="2193925" cy="631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6">
            <a:extLst>
              <a:ext uri="{FF2B5EF4-FFF2-40B4-BE49-F238E27FC236}">
                <a16:creationId xmlns:a16="http://schemas.microsoft.com/office/drawing/2014/main" id="{D0B95E46-7370-4B60-9261-321691709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836613"/>
            <a:ext cx="7993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Perforisana ploča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-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Izračunavanje procenta perforacije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63491" name="Text Box 8">
            <a:extLst>
              <a:ext uri="{FF2B5EF4-FFF2-40B4-BE49-F238E27FC236}">
                <a16:creationId xmlns:a16="http://schemas.microsoft.com/office/drawing/2014/main" id="{CCD36248-9A1B-4C5A-BD44-C9EBB4D09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337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Spojeni akustički razonatori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3492" name="Picture 9" descr="Procenat perforacije">
            <a:extLst>
              <a:ext uri="{FF2B5EF4-FFF2-40B4-BE49-F238E27FC236}">
                <a16:creationId xmlns:a16="http://schemas.microsoft.com/office/drawing/2014/main" id="{B2AA1727-1E25-411F-90F9-1CE64568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101975"/>
            <a:ext cx="48958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0" descr="Procenat perforacije 1">
            <a:extLst>
              <a:ext uri="{FF2B5EF4-FFF2-40B4-BE49-F238E27FC236}">
                <a16:creationId xmlns:a16="http://schemas.microsoft.com/office/drawing/2014/main" id="{0F52FC8F-AC57-40C1-AFED-80320C7B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24113"/>
            <a:ext cx="4176712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Akusticki rezonator">
            <a:extLst>
              <a:ext uri="{FF2B5EF4-FFF2-40B4-BE49-F238E27FC236}">
                <a16:creationId xmlns:a16="http://schemas.microsoft.com/office/drawing/2014/main" id="{0C53D711-4473-4D27-B6ED-82BD0FA3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620713"/>
            <a:ext cx="7272338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5">
            <a:extLst>
              <a:ext uri="{FF2B5EF4-FFF2-40B4-BE49-F238E27FC236}">
                <a16:creationId xmlns:a16="http://schemas.microsoft.com/office/drawing/2014/main" id="{74EB652B-0C3F-415B-BCD4-1540CEAC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6021388"/>
            <a:ext cx="6983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1800" b="0">
                <a:solidFill>
                  <a:srgbClr val="FFFF00"/>
                </a:solidFill>
                <a:latin typeface="Comic Sans MS" panose="030F0702030302020204" pitchFamily="66" charset="0"/>
              </a:rPr>
              <a:t>D. Bies, C Hansen, Engineering noise control, 3-rd ed., Spon Press, 2003.</a:t>
            </a:r>
            <a:endParaRPr lang="en-US" altLang="sr-Latn-RS" sz="18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>
            <a:extLst>
              <a:ext uri="{FF2B5EF4-FFF2-40B4-BE49-F238E27FC236}">
                <a16:creationId xmlns:a16="http://schemas.microsoft.com/office/drawing/2014/main" id="{8377387C-DC23-4AE7-86CF-36662A777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196975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Perforisana ploča - primer iz prakse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6563" name="Picture 7" descr="Koeficijent apsorpcije akust rezonatora 2">
            <a:extLst>
              <a:ext uri="{FF2B5EF4-FFF2-40B4-BE49-F238E27FC236}">
                <a16:creationId xmlns:a16="http://schemas.microsoft.com/office/drawing/2014/main" id="{AA806FCB-CC45-4ADE-88EA-D70AC521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76425"/>
            <a:ext cx="6192838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 Box 8">
            <a:extLst>
              <a:ext uri="{FF2B5EF4-FFF2-40B4-BE49-F238E27FC236}">
                <a16:creationId xmlns:a16="http://schemas.microsoft.com/office/drawing/2014/main" id="{85B5799C-E51D-4EF5-9007-A035EB14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337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Spojeni akustički razonatori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5">
            <a:extLst>
              <a:ext uri="{FF2B5EF4-FFF2-40B4-BE49-F238E27FC236}">
                <a16:creationId xmlns:a16="http://schemas.microsoft.com/office/drawing/2014/main" id="{AF1A7058-0BF4-4BA2-8F03-A7478ABE8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3337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</a:t>
            </a: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sa procepom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8611" name="Object 6">
            <a:extLst>
              <a:ext uri="{FF2B5EF4-FFF2-40B4-BE49-F238E27FC236}">
                <a16:creationId xmlns:a16="http://schemas.microsoft.com/office/drawing/2014/main" id="{413963FE-CF88-498D-990F-A75917EB2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1196975"/>
          <a:ext cx="864235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4" imgW="3187700" imgH="495300" progId="Equation.3">
                  <p:embed/>
                </p:oleObj>
              </mc:Choice>
              <mc:Fallback>
                <p:oleObj name="Equation" r:id="rId4" imgW="3187700" imgH="495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642350" cy="1285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2" name="Picture 7" descr="Rezonator sa procepom">
            <a:extLst>
              <a:ext uri="{FF2B5EF4-FFF2-40B4-BE49-F238E27FC236}">
                <a16:creationId xmlns:a16="http://schemas.microsoft.com/office/drawing/2014/main" id="{5365EAD9-8854-44CC-88F3-AF0AD3A2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47513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3" name="Object 8">
            <a:extLst>
              <a:ext uri="{FF2B5EF4-FFF2-40B4-BE49-F238E27FC236}">
                <a16:creationId xmlns:a16="http://schemas.microsoft.com/office/drawing/2014/main" id="{A9B13559-013D-4382-B691-5A926612A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1513" y="3716338"/>
          <a:ext cx="21605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Equation" r:id="rId7" imgW="825500" imgH="241300" progId="Equation.3">
                  <p:embed/>
                </p:oleObj>
              </mc:Choice>
              <mc:Fallback>
                <p:oleObj name="Equation" r:id="rId7" imgW="8255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513" y="3716338"/>
                        <a:ext cx="2160587" cy="6318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9">
            <a:extLst>
              <a:ext uri="{FF2B5EF4-FFF2-40B4-BE49-F238E27FC236}">
                <a16:creationId xmlns:a16="http://schemas.microsoft.com/office/drawing/2014/main" id="{390632FB-66C7-4971-B40D-FBAD28E2EC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2650" y="5300663"/>
          <a:ext cx="19415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9" imgW="926698" imgH="393529" progId="Equation.3">
                  <p:embed/>
                </p:oleObj>
              </mc:Choice>
              <mc:Fallback>
                <p:oleObj name="Equation" r:id="rId9" imgW="926698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5300663"/>
                        <a:ext cx="1941513" cy="823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Akusticki apsorber sa procepom promenljive dubine 2">
            <a:extLst>
              <a:ext uri="{FF2B5EF4-FFF2-40B4-BE49-F238E27FC236}">
                <a16:creationId xmlns:a16="http://schemas.microsoft.com/office/drawing/2014/main" id="{839DEE7D-30F1-459A-92D8-6A004B59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268413"/>
            <a:ext cx="6626225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7">
            <a:extLst>
              <a:ext uri="{FF2B5EF4-FFF2-40B4-BE49-F238E27FC236}">
                <a16:creationId xmlns:a16="http://schemas.microsoft.com/office/drawing/2014/main" id="{58793A02-9E0A-463D-8B9E-56BFC1C3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33375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</a:t>
            </a: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sa procepom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Akusticki apsorber sa procepom promenljive dubine">
            <a:extLst>
              <a:ext uri="{FF2B5EF4-FFF2-40B4-BE49-F238E27FC236}">
                <a16:creationId xmlns:a16="http://schemas.microsoft.com/office/drawing/2014/main" id="{431388ED-C229-4B12-9F55-4BC4E86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12875"/>
            <a:ext cx="82804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5">
            <a:extLst>
              <a:ext uri="{FF2B5EF4-FFF2-40B4-BE49-F238E27FC236}">
                <a16:creationId xmlns:a16="http://schemas.microsoft.com/office/drawing/2014/main" id="{1E8BAE11-B1DD-428E-B673-6C4B4BEA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76250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</a:t>
            </a: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sa procepom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Polozaj apsorpcionog materijala">
            <a:extLst>
              <a:ext uri="{FF2B5EF4-FFF2-40B4-BE49-F238E27FC236}">
                <a16:creationId xmlns:a16="http://schemas.microsoft.com/office/drawing/2014/main" id="{991C5F04-7BB6-45D8-9393-003B6516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97200"/>
            <a:ext cx="576103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7">
            <a:extLst>
              <a:ext uri="{FF2B5EF4-FFF2-40B4-BE49-F238E27FC236}">
                <a16:creationId xmlns:a16="http://schemas.microsoft.com/office/drawing/2014/main" id="{552636A0-56F0-4033-885E-FEDA911B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– položaj apsorpcionog materijala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756" name="Text Box 8">
            <a:extLst>
              <a:ext uri="{FF2B5EF4-FFF2-40B4-BE49-F238E27FC236}">
                <a16:creationId xmlns:a16="http://schemas.microsoft.com/office/drawing/2014/main" id="{F0DAD496-1420-49A3-9846-B4C1E733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196975"/>
            <a:ext cx="95408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AutoNum type="alphaLcParenR"/>
            </a:pPr>
            <a:r>
              <a:rPr lang="sr-Latn-CS" altLang="sr-Latn-RS" b="0">
                <a:solidFill>
                  <a:srgbClr val="FFFF00"/>
                </a:solidFill>
                <a:latin typeface="Comic Sans MS" panose="030F0702030302020204" pitchFamily="66" charset="0"/>
              </a:rPr>
              <a:t>materijal najmanje efikasan, mala brzina čestica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AutoNum type="alphaLcParenR"/>
            </a:pPr>
            <a:r>
              <a:rPr lang="sr-Latn-CS" altLang="sr-Latn-RS" b="0">
                <a:solidFill>
                  <a:srgbClr val="FFFF00"/>
                </a:solidFill>
                <a:latin typeface="Comic Sans MS" panose="030F0702030302020204" pitchFamily="66" charset="0"/>
              </a:rPr>
              <a:t>materijal efikasniji ali je aktivan mali deo materijala koji otpada na otvore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AutoNum type="alphaLcParenR"/>
            </a:pPr>
            <a:r>
              <a:rPr lang="sr-Latn-CS" altLang="sr-Latn-RS" b="0">
                <a:solidFill>
                  <a:srgbClr val="FFFF00"/>
                </a:solidFill>
                <a:latin typeface="Comic Sans MS" panose="030F0702030302020204" pitchFamily="66" charset="0"/>
              </a:rPr>
              <a:t>ceo materijal efikasan ali mora biti nešto deblji nego u slučaju b).</a:t>
            </a:r>
            <a:endParaRPr lang="en-US" altLang="sr-Latn-RS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Dvostruki panelni rezonator ispunjen aps materijalom">
            <a:extLst>
              <a:ext uri="{FF2B5EF4-FFF2-40B4-BE49-F238E27FC236}">
                <a16:creationId xmlns:a16="http://schemas.microsoft.com/office/drawing/2014/main" id="{C149DE0C-520F-41B2-B09D-58D8DB71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272337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6">
            <a:extLst>
              <a:ext uri="{FF2B5EF4-FFF2-40B4-BE49-F238E27FC236}">
                <a16:creationId xmlns:a16="http://schemas.microsoft.com/office/drawing/2014/main" id="{2DD2D554-E9F4-4904-B58E-7DE2197B1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76250"/>
            <a:ext cx="648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Višestruki akustički razonatori</a:t>
            </a:r>
            <a:r>
              <a:rPr lang="sr-Latn-CS" altLang="sr-Latn-RS" sz="240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endParaRPr lang="en-US" altLang="sr-Latn-RS" sz="240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kusticki apsorberi">
            <a:extLst>
              <a:ext uri="{FF2B5EF4-FFF2-40B4-BE49-F238E27FC236}">
                <a16:creationId xmlns:a16="http://schemas.microsoft.com/office/drawing/2014/main" id="{2AB5EB93-934E-4CA8-8573-1F168E3B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255905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>
            <a:extLst>
              <a:ext uri="{FF2B5EF4-FFF2-40B4-BE49-F238E27FC236}">
                <a16:creationId xmlns:a16="http://schemas.microsoft.com/office/drawing/2014/main" id="{48B9FBDA-CD7A-4164-93AB-9BF824DF1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260350"/>
            <a:ext cx="5168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4400" b="0">
                <a:solidFill>
                  <a:srgbClr val="FFFF00"/>
                </a:solidFill>
                <a:latin typeface="Tahoma" panose="020B0604030504040204" pitchFamily="34" charset="0"/>
              </a:rPr>
              <a:t>Apsorberi zvuka</a:t>
            </a:r>
            <a:endParaRPr lang="en-GB" altLang="sr-Latn-RS" sz="4400" b="0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sp>
        <p:nvSpPr>
          <p:cNvPr id="12292" name="Text Box 9">
            <a:extLst>
              <a:ext uri="{FF2B5EF4-FFF2-40B4-BE49-F238E27FC236}">
                <a16:creationId xmlns:a16="http://schemas.microsoft.com/office/drawing/2014/main" id="{D9056B34-3692-45E3-B9EE-3A899539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636838"/>
            <a:ext cx="4824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Karakteristika koeficijenta apsorpcije i frekvencijska područja efikasnog rada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rezonantni apsorberi">
            <a:extLst>
              <a:ext uri="{FF2B5EF4-FFF2-40B4-BE49-F238E27FC236}">
                <a16:creationId xmlns:a16="http://schemas.microsoft.com/office/drawing/2014/main" id="{7C9B9ABA-4078-4A05-84AA-D18D7F64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268413"/>
            <a:ext cx="74898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7">
            <a:extLst>
              <a:ext uri="{FF2B5EF4-FFF2-40B4-BE49-F238E27FC236}">
                <a16:creationId xmlns:a16="http://schemas.microsoft.com/office/drawing/2014/main" id="{64D3BFD6-2AAE-47A4-9614-A642D6D1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404813"/>
            <a:ext cx="705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</a:t>
            </a:r>
            <a:r>
              <a:rPr lang="en-U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– praktični primer 1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soundbuster">
            <a:extLst>
              <a:ext uri="{FF2B5EF4-FFF2-40B4-BE49-F238E27FC236}">
                <a16:creationId xmlns:a16="http://schemas.microsoft.com/office/drawing/2014/main" id="{145B52BD-55B0-4B5F-B00E-5F042B8A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0500"/>
            <a:ext cx="52863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5">
            <a:extLst>
              <a:ext uri="{FF2B5EF4-FFF2-40B4-BE49-F238E27FC236}">
                <a16:creationId xmlns:a16="http://schemas.microsoft.com/office/drawing/2014/main" id="{CD9A6B6E-55C7-4B37-9330-96E31ECE2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2276475"/>
            <a:ext cx="370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razonatori– praktični primer 2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panelni apsorberi">
            <a:extLst>
              <a:ext uri="{FF2B5EF4-FFF2-40B4-BE49-F238E27FC236}">
                <a16:creationId xmlns:a16="http://schemas.microsoft.com/office/drawing/2014/main" id="{C5058B23-8EAF-4A8F-9DF5-1F2CE94D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84313"/>
            <a:ext cx="7127875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6">
            <a:extLst>
              <a:ext uri="{FF2B5EF4-FFF2-40B4-BE49-F238E27FC236}">
                <a16:creationId xmlns:a16="http://schemas.microsoft.com/office/drawing/2014/main" id="{D89E1E3B-5BCC-49CB-BFFD-C588AE1E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404813"/>
            <a:ext cx="705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razonatori– praktični primer 3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5" descr="Apsorpcija rezonatora 2">
            <a:extLst>
              <a:ext uri="{FF2B5EF4-FFF2-40B4-BE49-F238E27FC236}">
                <a16:creationId xmlns:a16="http://schemas.microsoft.com/office/drawing/2014/main" id="{250CBCA0-6D4F-4261-AAB4-D9DB0C1F3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540375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7">
            <a:extLst>
              <a:ext uri="{FF2B5EF4-FFF2-40B4-BE49-F238E27FC236}">
                <a16:creationId xmlns:a16="http://schemas.microsoft.com/office/drawing/2014/main" id="{CFF3B34C-B260-4979-BE0C-DC062CADA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2276475"/>
            <a:ext cx="370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sr-Latn-CS" altLang="sr-Latn-RS" sz="2400" b="0">
                <a:solidFill>
                  <a:srgbClr val="FFFF00"/>
                </a:solidFill>
                <a:latin typeface="Comic Sans MS" panose="030F0702030302020204" pitchFamily="66" charset="0"/>
              </a:rPr>
              <a:t>Akustički razonatori– praktični primer 4</a:t>
            </a:r>
            <a:endParaRPr lang="en-US" altLang="sr-Latn-RS" sz="24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169B63E2-1231-48D9-B0F8-972ADBAE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>
            <a:extLst>
              <a:ext uri="{FF2B5EF4-FFF2-40B4-BE49-F238E27FC236}">
                <a16:creationId xmlns:a16="http://schemas.microsoft.com/office/drawing/2014/main" id="{C3EA32BD-1E0B-4E88-9E0C-D7FE9B96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589588"/>
            <a:ext cx="4679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Malcolm J. Crocker</a:t>
            </a:r>
            <a:r>
              <a:rPr lang="sr-Latn-C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HANDBOOK OF NOISE AND</a:t>
            </a:r>
            <a:r>
              <a:rPr lang="sr-Latn-C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VIBRATION CONTROL</a:t>
            </a:r>
            <a:r>
              <a:rPr lang="sr-Latn-C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John Wiley &amp; Sons, Inc.</a:t>
            </a:r>
            <a:r>
              <a:rPr lang="sr-Latn-CS" altLang="sr-Latn-RS" sz="1600" b="0">
                <a:solidFill>
                  <a:srgbClr val="FFFF00"/>
                </a:solidFill>
                <a:latin typeface="Comic Sans MS" panose="030F0702030302020204" pitchFamily="66" charset="0"/>
              </a:rPr>
              <a:t>, 2007.</a:t>
            </a:r>
            <a:endParaRPr lang="en-US" altLang="sr-Latn-RS" sz="1600" b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B9AAF226-1C63-4067-B7D8-71AA3C64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5706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5A09D08D-923B-4907-8AB8-EBB7731C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4763"/>
            <a:ext cx="76327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Typically, solid materials and porous absorbers show a</a:t>
            </a:r>
          </a:p>
          <a:p>
            <a:pPr eaLnBrk="1" hangingPunct="1">
              <a:lnSpc>
                <a:spcPct val="50000"/>
              </a:lnSpc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steady increase in the absorption coefficient as the frequency increases. Masonry</a:t>
            </a:r>
          </a:p>
          <a:p>
            <a:pPr eaLnBrk="1" hangingPunct="1">
              <a:lnSpc>
                <a:spcPct val="50000"/>
              </a:lnSpc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walls, either plain or plastered, are typical examples of the former, and any material</a:t>
            </a:r>
          </a:p>
          <a:p>
            <a:pPr eaLnBrk="1" hangingPunct="1">
              <a:lnSpc>
                <a:spcPct val="50000"/>
              </a:lnSpc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with an open cellular or fibrous structure, for example mineral wool quilt, is an</a:t>
            </a:r>
          </a:p>
          <a:p>
            <a:pPr eaLnBrk="1" hangingPunct="1">
              <a:lnSpc>
                <a:spcPct val="50000"/>
              </a:lnSpc>
              <a:spcBef>
                <a:spcPct val="3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example of the latter.</a:t>
            </a:r>
            <a:endParaRPr lang="sr-Latn-CS" altLang="sr-Latn-RS" sz="1400" b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65000"/>
              </a:lnSpc>
              <a:spcBef>
                <a:spcPct val="6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Cavity absorbers are sometimes individually</a:t>
            </a:r>
            <a:r>
              <a:rPr lang="sr-Latn-C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designed and made to absorb at a specific frequency, but they are more often created</a:t>
            </a:r>
            <a:r>
              <a:rPr lang="sr-Latn-C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sr-Latn-RS" sz="1400" b="0">
                <a:solidFill>
                  <a:srgbClr val="FFFF00"/>
                </a:solidFill>
                <a:latin typeface="Comic Sans MS" panose="030F0702030302020204" pitchFamily="66" charset="0"/>
              </a:rPr>
              <a:t>by forming perforations in a sheet material.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FF89EE12-3D76-4D41-BA61-780AC00C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043113"/>
            <a:ext cx="5759450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B713F34-769B-461E-887B-AFBA1152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8264525" cy="1143000"/>
          </a:xfrm>
        </p:spPr>
        <p:txBody>
          <a:bodyPr/>
          <a:lstStyle/>
          <a:p>
            <a:pPr eaLnBrk="1" hangingPunct="1"/>
            <a:r>
              <a:rPr lang="hr-HR" altLang="sr-Latn-RS">
                <a:solidFill>
                  <a:srgbClr val="FFFF00"/>
                </a:solidFill>
                <a:latin typeface="Comic Sans MS" panose="030F0702030302020204" pitchFamily="66" charset="0"/>
              </a:rPr>
              <a:t>Apsorberi zvuka</a:t>
            </a:r>
            <a:endParaRPr lang="en-US" altLang="sr-Latn-R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1" name="Picture 5" descr="Akusticki rezonator">
            <a:extLst>
              <a:ext uri="{FF2B5EF4-FFF2-40B4-BE49-F238E27FC236}">
                <a16:creationId xmlns:a16="http://schemas.microsoft.com/office/drawing/2014/main" id="{7B3C1E52-B0CA-4F9C-A790-250347AB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25538"/>
            <a:ext cx="7272338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>
            <a:extLst>
              <a:ext uri="{FF2B5EF4-FFF2-40B4-BE49-F238E27FC236}">
                <a16:creationId xmlns:a16="http://schemas.microsoft.com/office/drawing/2014/main" id="{2CED9868-659B-42FD-B5CB-64948C4C1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205038"/>
            <a:ext cx="60499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hr-HR" sz="66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Porozni apsorberi</a:t>
            </a:r>
            <a:endParaRPr lang="en-US" sz="6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7581</TotalTime>
  <Words>719</Words>
  <Application>Microsoft Office PowerPoint</Application>
  <PresentationFormat>Custom</PresentationFormat>
  <Paragraphs>174</Paragraphs>
  <Slides>43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Comic Sans MS</vt:lpstr>
      <vt:lpstr>Arial</vt:lpstr>
      <vt:lpstr>Century Gothic</vt:lpstr>
      <vt:lpstr>Wingdings 3</vt:lpstr>
      <vt:lpstr>Times New Roman</vt:lpstr>
      <vt:lpstr>Wingdings</vt:lpstr>
      <vt:lpstr>Tahoma</vt:lpstr>
      <vt:lpstr>Symbol</vt:lpstr>
      <vt:lpstr>Ion</vt:lpstr>
      <vt:lpstr>Microsoft Equation 3.0</vt:lpstr>
      <vt:lpstr>PowerPoint Presentation</vt:lpstr>
      <vt:lpstr>PowerPoint Presentation</vt:lpstr>
      <vt:lpstr>Apsorberi zvuka</vt:lpstr>
      <vt:lpstr>PowerPoint Presentation</vt:lpstr>
      <vt:lpstr>PowerPoint Presentation</vt:lpstr>
      <vt:lpstr>PowerPoint Presentation</vt:lpstr>
      <vt:lpstr>PowerPoint Presentation</vt:lpstr>
      <vt:lpstr>Apsorberi zvuka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Porozni apsorberi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Akustika prostora</dc:title>
  <dc:creator>Hrvoje Domitrovic</dc:creator>
  <cp:lastModifiedBy>Doc</cp:lastModifiedBy>
  <cp:revision>115</cp:revision>
  <dcterms:created xsi:type="dcterms:W3CDTF">2004-10-12T20:48:56Z</dcterms:created>
  <dcterms:modified xsi:type="dcterms:W3CDTF">2020-03-18T15:51:12Z</dcterms:modified>
</cp:coreProperties>
</file>