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6" r:id="rId3"/>
    <p:sldId id="263" r:id="rId4"/>
    <p:sldId id="270" r:id="rId5"/>
    <p:sldId id="271" r:id="rId6"/>
    <p:sldId id="272" r:id="rId7"/>
    <p:sldId id="274" r:id="rId8"/>
    <p:sldId id="275" r:id="rId9"/>
    <p:sldId id="268" r:id="rId10"/>
    <p:sldId id="269" r:id="rId11"/>
    <p:sldId id="266" r:id="rId12"/>
    <p:sldId id="267" r:id="rId13"/>
    <p:sldId id="282"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2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FC5E3-1DD9-4FE1-A9C2-C47F645DC6DF}" type="datetimeFigureOut">
              <a:rPr lang="en-US" smtClean="0"/>
              <a:t>3/18/2020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C50AA-A64B-4238-94B1-BC53389C5C09}" type="slidenum">
              <a:rPr lang="en-US" smtClean="0"/>
              <a:t>‹#›</a:t>
            </a:fld>
            <a:endParaRPr lang="en-US"/>
          </a:p>
        </p:txBody>
      </p:sp>
    </p:spTree>
    <p:extLst>
      <p:ext uri="{BB962C8B-B14F-4D97-AF65-F5344CB8AC3E}">
        <p14:creationId xmlns:p14="http://schemas.microsoft.com/office/powerpoint/2010/main" val="3534420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B77E2FDF-9EB2-4FA7-A098-EEA3F9438D14}" type="slidenum">
              <a:rPr lang="en-US" smtClean="0">
                <a:cs typeface="Arial" charset="0"/>
              </a:rPr>
              <a:pPr/>
              <a:t>2</a:t>
            </a:fld>
            <a:endParaRPr lang="en-US">
              <a:cs typeface="Arial" charset="0"/>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326480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p:spPr>
        <p:txBody>
          <a:bodyPr/>
          <a:lstStyle/>
          <a:p>
            <a:fld id="{8685DC66-2C20-4225-9592-A2AEBFA5E7C8}" type="slidenum">
              <a:rPr lang="en-US" smtClean="0">
                <a:cs typeface="Arial" charset="0"/>
              </a:rPr>
              <a:pPr/>
              <a:t>11</a:t>
            </a:fld>
            <a:endParaRPr lang="en-US">
              <a:cs typeface="Arial" charset="0"/>
            </a:endParaRPr>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2818494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p:spPr>
        <p:txBody>
          <a:bodyPr/>
          <a:lstStyle/>
          <a:p>
            <a:fld id="{266448BC-9AA1-45DA-9359-6D5353059D1D}" type="slidenum">
              <a:rPr lang="en-US" smtClean="0">
                <a:cs typeface="Arial" charset="0"/>
              </a:rPr>
              <a:pPr/>
              <a:t>13</a:t>
            </a:fld>
            <a:endParaRPr lang="en-US">
              <a:cs typeface="Arial" charset="0"/>
            </a:endParaRPr>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1799751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p>
            <a:fld id="{C9A6F93E-758F-4EAB-AF85-069D1AE1C0E8}" type="slidenum">
              <a:rPr lang="en-US" smtClean="0">
                <a:cs typeface="Arial" charset="0"/>
              </a:rPr>
              <a:pPr/>
              <a:t>3</a:t>
            </a:fld>
            <a:endParaRPr lang="en-US">
              <a:cs typeface="Arial" charset="0"/>
            </a:endParaRPr>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1055911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AC534577-BB51-4879-ABA2-DEDEA3B2BE24}" type="slidenum">
              <a:rPr lang="en-US" smtClean="0">
                <a:cs typeface="Arial" charset="0"/>
              </a:rPr>
              <a:pPr/>
              <a:t>4</a:t>
            </a:fld>
            <a:endParaRPr lang="en-US">
              <a:cs typeface="Arial" charset="0"/>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508666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fld id="{B018AF85-3632-4361-8F51-0A00419303F0}" type="slidenum">
              <a:rPr lang="en-US" smtClean="0">
                <a:cs typeface="Arial" charset="0"/>
              </a:rPr>
              <a:pPr/>
              <a:t>5</a:t>
            </a:fld>
            <a:endParaRPr lang="en-US">
              <a:cs typeface="Arial" charset="0"/>
            </a:endParaRP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2773371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2E50242B-663F-46E0-8809-9622628C305F}" type="slidenum">
              <a:rPr lang="en-US" smtClean="0">
                <a:cs typeface="Arial" charset="0"/>
              </a:rPr>
              <a:pPr/>
              <a:t>6</a:t>
            </a:fld>
            <a:endParaRPr lang="en-US">
              <a:cs typeface="Arial" charset="0"/>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2215247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24D16EBB-4BEE-4F62-A9D7-3DDCAF091E3A}" type="slidenum">
              <a:rPr lang="en-US" smtClean="0">
                <a:cs typeface="Arial" charset="0"/>
              </a:rPr>
              <a:pPr/>
              <a:t>7</a:t>
            </a:fld>
            <a:endParaRPr lang="en-US">
              <a:cs typeface="Arial" charset="0"/>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3954917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p:spPr>
        <p:txBody>
          <a:bodyPr/>
          <a:lstStyle/>
          <a:p>
            <a:fld id="{B2D0845E-4CD9-4D0C-B3A8-DBC7F15E059D}" type="slidenum">
              <a:rPr lang="en-US" smtClean="0">
                <a:cs typeface="Arial" charset="0"/>
              </a:rPr>
              <a:pPr/>
              <a:t>8</a:t>
            </a:fld>
            <a:endParaRPr lang="en-US">
              <a:cs typeface="Arial" charset="0"/>
            </a:endParaRPr>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3630879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p:spPr>
        <p:txBody>
          <a:bodyPr/>
          <a:lstStyle/>
          <a:p>
            <a:fld id="{50A457A1-6AD6-4726-A69E-2D898A6EE343}" type="slidenum">
              <a:rPr lang="en-US" smtClean="0">
                <a:cs typeface="Arial" charset="0"/>
              </a:rPr>
              <a:pPr/>
              <a:t>9</a:t>
            </a:fld>
            <a:endParaRPr lang="en-US">
              <a:cs typeface="Arial" charset="0"/>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667134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47E7B4A0-ED7D-4BB9-B5A7-DD9B4B7F146B}" type="slidenum">
              <a:rPr lang="en-US" smtClean="0">
                <a:cs typeface="Arial" charset="0"/>
              </a:rPr>
              <a:pPr/>
              <a:t>10</a:t>
            </a:fld>
            <a:endParaRPr lang="en-US">
              <a:cs typeface="Arial" charset="0"/>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sr-Latn-CS"/>
          </a:p>
        </p:txBody>
      </p:sp>
    </p:spTree>
    <p:extLst>
      <p:ext uri="{BB962C8B-B14F-4D97-AF65-F5344CB8AC3E}">
        <p14:creationId xmlns:p14="http://schemas.microsoft.com/office/powerpoint/2010/main" val="918662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1EF8F-FBBD-4CB2-8BF6-65BAC10E80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7E1270-9CC0-412B-8816-6A4776680A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036978-D75F-4684-8477-B2580AE499F9}"/>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a:extLst>
              <a:ext uri="{FF2B5EF4-FFF2-40B4-BE49-F238E27FC236}">
                <a16:creationId xmlns:a16="http://schemas.microsoft.com/office/drawing/2014/main" id="{F2E6AC37-6A76-4319-9961-29588F120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8913C5-A4E9-43CE-9689-2A9783CDC9CB}"/>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77695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BE2C4-DAF7-4957-A7FD-E23F2C7992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5E1938-1CD4-495F-AE39-2A98693266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1CCF1-ADD6-4E15-9B27-A2E03307A931}"/>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a:extLst>
              <a:ext uri="{FF2B5EF4-FFF2-40B4-BE49-F238E27FC236}">
                <a16:creationId xmlns:a16="http://schemas.microsoft.com/office/drawing/2014/main" id="{AF8AA300-6D6C-47FA-8A65-B8907DBAB4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125317-3873-4FDE-892F-55F18A140161}"/>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3576537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B581D9-43C8-4072-99A1-92814AE704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FCCCCD-A268-48FC-9895-08D55B350E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ACF854-ACBD-402A-8250-661316C753D1}"/>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a:extLst>
              <a:ext uri="{FF2B5EF4-FFF2-40B4-BE49-F238E27FC236}">
                <a16:creationId xmlns:a16="http://schemas.microsoft.com/office/drawing/2014/main" id="{162FBCB6-F1ED-40E7-8297-D9550BA1B1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7E8F8-B337-4016-83F1-690EE54E34E0}"/>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681780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993709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008421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569576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1615E-3E31-44B1-A5CB-068DA0CE6383}"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824964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F1615E-3E31-44B1-A5CB-068DA0CE6383}" type="datetimeFigureOut">
              <a:rPr lang="en-US" smtClean="0"/>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786682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F1615E-3E31-44B1-A5CB-068DA0CE6383}" type="datetimeFigureOut">
              <a:rPr lang="en-US" smtClean="0"/>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1194834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1615E-3E31-44B1-A5CB-068DA0CE6383}" type="datetimeFigureOut">
              <a:rPr lang="en-US" smtClean="0"/>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1006934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F1615E-3E31-44B1-A5CB-068DA0CE6383}"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386908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9C117-41DC-47FB-94DD-D6A04E101F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14745F-F844-41DD-B96A-8024E882B5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9096FE-9C92-4EEF-BCAE-73BDD7A16E5A}"/>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a:extLst>
              <a:ext uri="{FF2B5EF4-FFF2-40B4-BE49-F238E27FC236}">
                <a16:creationId xmlns:a16="http://schemas.microsoft.com/office/drawing/2014/main" id="{A2878268-788E-4062-B311-2A4C0AB628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C22457-18D7-4810-91FC-4C2564B5EED3}"/>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3366080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1615E-3E31-44B1-A5CB-068DA0CE6383}" type="datetimeFigureOut">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12574098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12759625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368659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4646829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044484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3909140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9903008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1354807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8E3A1-A9DB-48CE-B0B1-00F4982112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F4BBBE-A3C4-4664-9719-792E9FF1C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6B2F07-F58E-41D6-A123-E7BFDEB61014}"/>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5" name="Footer Placeholder 4">
            <a:extLst>
              <a:ext uri="{FF2B5EF4-FFF2-40B4-BE49-F238E27FC236}">
                <a16:creationId xmlns:a16="http://schemas.microsoft.com/office/drawing/2014/main" id="{2BAF2342-E1E7-443D-895E-14B8DE0972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CF8A5-4827-47EA-9994-0229CED3CAE5}"/>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1263223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D9CAB-3813-4BA3-8614-C1A5B5129A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040573-BF9E-45E3-A3FB-2782CC7EAB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96CD3-ED7A-4D47-9D50-29467B8532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DAB46E-8326-4DE4-87E5-B689D7F49B29}"/>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6" name="Footer Placeholder 5">
            <a:extLst>
              <a:ext uri="{FF2B5EF4-FFF2-40B4-BE49-F238E27FC236}">
                <a16:creationId xmlns:a16="http://schemas.microsoft.com/office/drawing/2014/main" id="{5C824A99-1F33-4DF2-91F6-133DCF9635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CE5475-807B-4DC7-8F20-C0F5BAE670FD}"/>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106492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5E9B-92DD-4067-9BAE-E13200974B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F30EBC-5B60-4F91-A007-2A0D994C6B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793204-12A4-439A-B7A1-3D64306D8A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12CDD3-7445-4158-8B90-7C8FA3C598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2379A0-DB5E-433B-ADC3-7B6163DC45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4205BB-B767-492E-A231-CE65952D3867}"/>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8" name="Footer Placeholder 7">
            <a:extLst>
              <a:ext uri="{FF2B5EF4-FFF2-40B4-BE49-F238E27FC236}">
                <a16:creationId xmlns:a16="http://schemas.microsoft.com/office/drawing/2014/main" id="{D249510B-E801-4CCF-9708-B580047673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62BE85-8070-4454-BF28-FF3BD65A6921}"/>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4261294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2B08-23B3-4104-A938-0D1416BAC3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79443D-F33D-404F-8788-8A04E09B877D}"/>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4" name="Footer Placeholder 3">
            <a:extLst>
              <a:ext uri="{FF2B5EF4-FFF2-40B4-BE49-F238E27FC236}">
                <a16:creationId xmlns:a16="http://schemas.microsoft.com/office/drawing/2014/main" id="{F739AB78-0942-4EEF-BC3B-3E102BAEF6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8A1C5-FDE0-4644-A3C6-C1643A21D890}"/>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321248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F68453-4D7A-49C8-94EF-990AF8C3461C}"/>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3" name="Footer Placeholder 2">
            <a:extLst>
              <a:ext uri="{FF2B5EF4-FFF2-40B4-BE49-F238E27FC236}">
                <a16:creationId xmlns:a16="http://schemas.microsoft.com/office/drawing/2014/main" id="{0D572EF6-C388-4006-BFDF-70E0485366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2E875C-2EF8-466F-9060-E4BD5C3124CB}"/>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864886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AD40D-CE31-4750-8655-552E3B5EEA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A3530F-3E38-45F3-9388-E97E9CE9AD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547571-38BE-4204-89E0-8EA93FF4D4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980622-BF5B-4D5D-A11D-F1DF47D4399C}"/>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6" name="Footer Placeholder 5">
            <a:extLst>
              <a:ext uri="{FF2B5EF4-FFF2-40B4-BE49-F238E27FC236}">
                <a16:creationId xmlns:a16="http://schemas.microsoft.com/office/drawing/2014/main" id="{E4E9C860-86AB-428C-B2A2-EB33D8CB67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9BAAE2-2FC3-40F5-B61D-999C2691ACCB}"/>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3367312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E58AF-A792-4FDE-8C93-00111C4870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8AC146-4F5D-4F00-8379-CC66AC67B4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6FCF2-886A-42D5-9B5C-3B424EBF3A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0E44B1-D78E-486B-8DA4-CE049E64A68A}"/>
              </a:ext>
            </a:extLst>
          </p:cNvPr>
          <p:cNvSpPr>
            <a:spLocks noGrp="1"/>
          </p:cNvSpPr>
          <p:nvPr>
            <p:ph type="dt" sz="half" idx="10"/>
          </p:nvPr>
        </p:nvSpPr>
        <p:spPr/>
        <p:txBody>
          <a:bodyPr/>
          <a:lstStyle/>
          <a:p>
            <a:fld id="{BDF1615E-3E31-44B1-A5CB-068DA0CE6383}" type="datetimeFigureOut">
              <a:rPr lang="en-US" smtClean="0"/>
              <a:t>3/18/2020</a:t>
            </a:fld>
            <a:endParaRPr lang="en-US"/>
          </a:p>
        </p:txBody>
      </p:sp>
      <p:sp>
        <p:nvSpPr>
          <p:cNvPr id="6" name="Footer Placeholder 5">
            <a:extLst>
              <a:ext uri="{FF2B5EF4-FFF2-40B4-BE49-F238E27FC236}">
                <a16:creationId xmlns:a16="http://schemas.microsoft.com/office/drawing/2014/main" id="{24CD78A9-31DC-489B-BAB3-92BFED7BAE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441F1B-F037-48D7-9616-6D4B1E11E836}"/>
              </a:ext>
            </a:extLst>
          </p:cNvPr>
          <p:cNvSpPr>
            <a:spLocks noGrp="1"/>
          </p:cNvSpPr>
          <p:nvPr>
            <p:ph type="sldNum" sz="quarter" idx="12"/>
          </p:nvPr>
        </p:nvSpPr>
        <p:spPr/>
        <p:txBody>
          <a:bodyPr/>
          <a:lstStyle/>
          <a:p>
            <a:fld id="{F0EF93F1-610E-4895-9BB5-DA6D1CAAE464}" type="slidenum">
              <a:rPr lang="en-US" smtClean="0"/>
              <a:t>‹#›</a:t>
            </a:fld>
            <a:endParaRPr lang="en-US"/>
          </a:p>
        </p:txBody>
      </p:sp>
    </p:spTree>
    <p:extLst>
      <p:ext uri="{BB962C8B-B14F-4D97-AF65-F5344CB8AC3E}">
        <p14:creationId xmlns:p14="http://schemas.microsoft.com/office/powerpoint/2010/main" val="2862733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DAA205-95E3-402F-BD14-CFB19DF35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27D1AC-C95E-472B-BCFF-61495E4EC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50776D-272F-4BAB-9D8E-43378A479C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1615E-3E31-44B1-A5CB-068DA0CE6383}" type="datetimeFigureOut">
              <a:rPr lang="en-US" smtClean="0"/>
              <a:t>3/18/2020</a:t>
            </a:fld>
            <a:endParaRPr lang="en-US"/>
          </a:p>
        </p:txBody>
      </p:sp>
      <p:sp>
        <p:nvSpPr>
          <p:cNvPr id="5" name="Footer Placeholder 4">
            <a:extLst>
              <a:ext uri="{FF2B5EF4-FFF2-40B4-BE49-F238E27FC236}">
                <a16:creationId xmlns:a16="http://schemas.microsoft.com/office/drawing/2014/main" id="{FC305104-EDB5-4B08-B189-B34FC044D2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F762C9-1D20-4A88-8B99-E16ED7D9E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F93F1-610E-4895-9BB5-DA6D1CAAE464}" type="slidenum">
              <a:rPr lang="en-US" smtClean="0"/>
              <a:t>‹#›</a:t>
            </a:fld>
            <a:endParaRPr lang="en-US"/>
          </a:p>
        </p:txBody>
      </p:sp>
    </p:spTree>
    <p:extLst>
      <p:ext uri="{BB962C8B-B14F-4D97-AF65-F5344CB8AC3E}">
        <p14:creationId xmlns:p14="http://schemas.microsoft.com/office/powerpoint/2010/main" val="2660838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F1615E-3E31-44B1-A5CB-068DA0CE6383}" type="datetimeFigureOut">
              <a:rPr lang="en-US" smtClean="0"/>
              <a:t>3/18/2020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0EF93F1-610E-4895-9BB5-DA6D1CAAE464}" type="slidenum">
              <a:rPr lang="en-US" smtClean="0"/>
              <a:t>‹#›</a:t>
            </a:fld>
            <a:endParaRPr lang="en-US"/>
          </a:p>
        </p:txBody>
      </p:sp>
    </p:spTree>
    <p:extLst>
      <p:ext uri="{BB962C8B-B14F-4D97-AF65-F5344CB8AC3E}">
        <p14:creationId xmlns:p14="http://schemas.microsoft.com/office/powerpoint/2010/main" val="1853283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18.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image" Target="../media/image11.w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17.wmf"/><Relationship Id="rId3" Type="http://schemas.openxmlformats.org/officeDocument/2006/relationships/notesSlide" Target="../notesSlides/notesSlide10.xml"/><Relationship Id="rId7" Type="http://schemas.openxmlformats.org/officeDocument/2006/relationships/image" Target="../media/image14.wmf"/><Relationship Id="rId12" Type="http://schemas.openxmlformats.org/officeDocument/2006/relationships/oleObject" Target="../embeddings/oleObject16.bin"/><Relationship Id="rId2" Type="http://schemas.openxmlformats.org/officeDocument/2006/relationships/slideLayout" Target="../slideLayouts/slideLayout18.xml"/><Relationship Id="rId1" Type="http://schemas.openxmlformats.org/officeDocument/2006/relationships/vmlDrawing" Target="../drawings/vmlDrawing5.vml"/><Relationship Id="rId6" Type="http://schemas.openxmlformats.org/officeDocument/2006/relationships/oleObject" Target="../embeddings/oleObject13.bin"/><Relationship Id="rId11" Type="http://schemas.openxmlformats.org/officeDocument/2006/relationships/image" Target="../media/image16.wmf"/><Relationship Id="rId5" Type="http://schemas.openxmlformats.org/officeDocument/2006/relationships/image" Target="../media/image13.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8.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8.bin"/><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3.xml"/><Relationship Id="rId7" Type="http://schemas.openxmlformats.org/officeDocument/2006/relationships/image" Target="../media/image6.wmf"/><Relationship Id="rId2" Type="http://schemas.openxmlformats.org/officeDocument/2006/relationships/slideLayout" Target="../slideLayouts/slideLayout18.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8.xml"/><Relationship Id="rId1" Type="http://schemas.openxmlformats.org/officeDocument/2006/relationships/vmlDrawing" Target="../drawings/vmlDrawing3.vml"/><Relationship Id="rId5" Type="http://schemas.openxmlformats.org/officeDocument/2006/relationships/image" Target="../media/image10.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EF3DC-149C-4A8D-A417-DD2E2B8A524F}"/>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2DDC475-1B86-4FC4-B3E0-BD0D648EAE3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67162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2782888" y="620713"/>
            <a:ext cx="6985000" cy="369332"/>
          </a:xfrm>
          <a:prstGeom prst="rect">
            <a:avLst/>
          </a:prstGeom>
          <a:noFill/>
          <a:ln w="9525">
            <a:noFill/>
            <a:miter lim="800000"/>
            <a:headEnd/>
            <a:tailEnd/>
          </a:ln>
        </p:spPr>
        <p:txBody>
          <a:bodyPr>
            <a:spAutoFit/>
          </a:bodyPr>
          <a:lstStyle/>
          <a:p>
            <a:pPr algn="ctr">
              <a:spcBef>
                <a:spcPct val="50000"/>
              </a:spcBef>
            </a:pPr>
            <a:r>
              <a:rPr lang="sl-SI"/>
              <a:t>Proporcionalni frekvencijski opsezi</a:t>
            </a:r>
            <a:endParaRPr lang="en-US"/>
          </a:p>
        </p:txBody>
      </p:sp>
      <p:sp>
        <p:nvSpPr>
          <p:cNvPr id="10245" name="Text Box 5"/>
          <p:cNvSpPr txBox="1">
            <a:spLocks noChangeArrowheads="1"/>
          </p:cNvSpPr>
          <p:nvPr/>
        </p:nvSpPr>
        <p:spPr bwMode="auto">
          <a:xfrm>
            <a:off x="1919288" y="1484314"/>
            <a:ext cx="7993062" cy="1006475"/>
          </a:xfrm>
          <a:prstGeom prst="rect">
            <a:avLst/>
          </a:prstGeom>
          <a:noFill/>
          <a:ln w="9525">
            <a:noFill/>
            <a:miter lim="800000"/>
            <a:headEnd/>
            <a:tailEnd/>
          </a:ln>
        </p:spPr>
        <p:txBody>
          <a:bodyPr>
            <a:spAutoFit/>
          </a:bodyPr>
          <a:lstStyle/>
          <a:p>
            <a:pPr algn="ctr">
              <a:spcBef>
                <a:spcPct val="50000"/>
              </a:spcBef>
            </a:pPr>
            <a:r>
              <a:rPr lang="sl-SI" sz="2000"/>
              <a:t>Ako frekvencijsku skalu izdelimo na susedne frekvencijske opsege kod kojih je odnos gornje </a:t>
            </a:r>
            <a:r>
              <a:rPr lang="sl-SI" sz="2000" i="1"/>
              <a:t>f</a:t>
            </a:r>
            <a:r>
              <a:rPr lang="sl-SI" sz="2000"/>
              <a:t>H i donje </a:t>
            </a:r>
            <a:r>
              <a:rPr lang="sl-SI" sz="2000" i="1"/>
              <a:t>f</a:t>
            </a:r>
            <a:r>
              <a:rPr lang="sl-SI" sz="2000"/>
              <a:t>L frekvencije konstantan kažemo da imamo proporcionalne frekvencijske opsege.</a:t>
            </a:r>
            <a:r>
              <a:rPr lang="en-US" sz="2000"/>
              <a:t> </a:t>
            </a:r>
          </a:p>
        </p:txBody>
      </p:sp>
      <p:sp>
        <p:nvSpPr>
          <p:cNvPr id="10246" name="Text Box 6"/>
          <p:cNvSpPr txBox="1">
            <a:spLocks noChangeArrowheads="1"/>
          </p:cNvSpPr>
          <p:nvPr/>
        </p:nvSpPr>
        <p:spPr bwMode="auto">
          <a:xfrm>
            <a:off x="2640013" y="4797426"/>
            <a:ext cx="2087562" cy="646331"/>
          </a:xfrm>
          <a:prstGeom prst="rect">
            <a:avLst/>
          </a:prstGeom>
          <a:noFill/>
          <a:ln w="9525">
            <a:noFill/>
            <a:miter lim="800000"/>
            <a:headEnd/>
            <a:tailEnd/>
          </a:ln>
        </p:spPr>
        <p:txBody>
          <a:bodyPr>
            <a:spAutoFit/>
          </a:bodyPr>
          <a:lstStyle/>
          <a:p>
            <a:pPr algn="ctr">
              <a:spcBef>
                <a:spcPct val="50000"/>
              </a:spcBef>
            </a:pPr>
            <a:r>
              <a:rPr lang="sl-SI"/>
              <a:t>opsezi terce ili trećine oktave</a:t>
            </a:r>
            <a:endParaRPr lang="en-US"/>
          </a:p>
        </p:txBody>
      </p:sp>
      <p:sp>
        <p:nvSpPr>
          <p:cNvPr id="10247" name="Text Box 7"/>
          <p:cNvSpPr txBox="1">
            <a:spLocks noChangeArrowheads="1"/>
          </p:cNvSpPr>
          <p:nvPr/>
        </p:nvSpPr>
        <p:spPr bwMode="auto">
          <a:xfrm>
            <a:off x="2711451" y="3284538"/>
            <a:ext cx="2087563" cy="369332"/>
          </a:xfrm>
          <a:prstGeom prst="rect">
            <a:avLst/>
          </a:prstGeom>
          <a:noFill/>
          <a:ln w="9525">
            <a:noFill/>
            <a:miter lim="800000"/>
            <a:headEnd/>
            <a:tailEnd/>
          </a:ln>
        </p:spPr>
        <p:txBody>
          <a:bodyPr>
            <a:spAutoFit/>
          </a:bodyPr>
          <a:lstStyle/>
          <a:p>
            <a:pPr algn="ctr">
              <a:spcBef>
                <a:spcPct val="50000"/>
              </a:spcBef>
            </a:pPr>
            <a:r>
              <a:rPr lang="sl-SI"/>
              <a:t>opsezi oktave</a:t>
            </a:r>
            <a:endParaRPr lang="en-US"/>
          </a:p>
        </p:txBody>
      </p:sp>
      <p:graphicFrame>
        <p:nvGraphicFramePr>
          <p:cNvPr id="10242" name="Object 8"/>
          <p:cNvGraphicFramePr>
            <a:graphicFrameLocks noChangeAspect="1"/>
          </p:cNvGraphicFramePr>
          <p:nvPr/>
        </p:nvGraphicFramePr>
        <p:xfrm>
          <a:off x="6456363" y="3068638"/>
          <a:ext cx="1104900" cy="989012"/>
        </p:xfrm>
        <a:graphic>
          <a:graphicData uri="http://schemas.openxmlformats.org/presentationml/2006/ole">
            <mc:AlternateContent xmlns:mc="http://schemas.openxmlformats.org/markup-compatibility/2006">
              <mc:Choice xmlns:v="urn:schemas-microsoft-com:vml" Requires="v">
                <p:oleObj spid="_x0000_s4098" name="Equation" r:id="rId4" imgW="482400" imgH="431640" progId="Equation.3">
                  <p:embed/>
                </p:oleObj>
              </mc:Choice>
              <mc:Fallback>
                <p:oleObj name="Equation" r:id="rId4" imgW="482400" imgH="431640" progId="Equation.3">
                  <p:embed/>
                  <p:pic>
                    <p:nvPicPr>
                      <p:cNvPr id="10242"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6363" y="3068638"/>
                        <a:ext cx="1104900" cy="989012"/>
                      </a:xfrm>
                      <a:prstGeom prst="rect">
                        <a:avLst/>
                      </a:prstGeom>
                      <a:solidFill>
                        <a:schemeClr val="accent1"/>
                      </a:solidFill>
                    </p:spPr>
                  </p:pic>
                </p:oleObj>
              </mc:Fallback>
            </mc:AlternateContent>
          </a:graphicData>
        </a:graphic>
      </p:graphicFrame>
      <p:graphicFrame>
        <p:nvGraphicFramePr>
          <p:cNvPr id="10243" name="Object 9"/>
          <p:cNvGraphicFramePr>
            <a:graphicFrameLocks noChangeAspect="1"/>
          </p:cNvGraphicFramePr>
          <p:nvPr/>
        </p:nvGraphicFramePr>
        <p:xfrm>
          <a:off x="6383339" y="4797426"/>
          <a:ext cx="2268537" cy="989013"/>
        </p:xfrm>
        <a:graphic>
          <a:graphicData uri="http://schemas.openxmlformats.org/presentationml/2006/ole">
            <mc:AlternateContent xmlns:mc="http://schemas.openxmlformats.org/markup-compatibility/2006">
              <mc:Choice xmlns:v="urn:schemas-microsoft-com:vml" Requires="v">
                <p:oleObj spid="_x0000_s4099" name="Equation" r:id="rId6" imgW="990360" imgH="431640" progId="Equation.3">
                  <p:embed/>
                </p:oleObj>
              </mc:Choice>
              <mc:Fallback>
                <p:oleObj name="Equation" r:id="rId6" imgW="990360" imgH="431640" progId="Equation.3">
                  <p:embed/>
                  <p:pic>
                    <p:nvPicPr>
                      <p:cNvPr id="10243"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83339" y="4797426"/>
                        <a:ext cx="2268537" cy="989013"/>
                      </a:xfrm>
                      <a:prstGeom prst="rect">
                        <a:avLst/>
                      </a:prstGeom>
                      <a:solidFill>
                        <a:schemeClr val="accent1"/>
                      </a:solidFill>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Rectangle 5"/>
          <p:cNvSpPr>
            <a:spLocks noChangeArrowheads="1"/>
          </p:cNvSpPr>
          <p:nvPr/>
        </p:nvSpPr>
        <p:spPr bwMode="auto">
          <a:xfrm>
            <a:off x="6003635" y="3115747"/>
            <a:ext cx="184731" cy="369332"/>
          </a:xfrm>
          <a:prstGeom prst="rect">
            <a:avLst/>
          </a:prstGeom>
          <a:noFill/>
          <a:ln w="9525">
            <a:noFill/>
            <a:miter lim="800000"/>
            <a:headEnd/>
            <a:tailEnd/>
          </a:ln>
        </p:spPr>
        <p:txBody>
          <a:bodyPr wrap="none" anchor="ctr">
            <a:spAutoFit/>
          </a:bodyPr>
          <a:lstStyle/>
          <a:p>
            <a:pPr algn="ctr"/>
            <a:endParaRPr lang="sr-Latn-CS"/>
          </a:p>
        </p:txBody>
      </p:sp>
      <p:graphicFrame>
        <p:nvGraphicFramePr>
          <p:cNvPr id="11266" name="Object 4"/>
          <p:cNvGraphicFramePr>
            <a:graphicFrameLocks noChangeAspect="1"/>
          </p:cNvGraphicFramePr>
          <p:nvPr/>
        </p:nvGraphicFramePr>
        <p:xfrm>
          <a:off x="5087939" y="2708276"/>
          <a:ext cx="2160587" cy="614363"/>
        </p:xfrm>
        <a:graphic>
          <a:graphicData uri="http://schemas.openxmlformats.org/presentationml/2006/ole">
            <mc:AlternateContent xmlns:mc="http://schemas.openxmlformats.org/markup-compatibility/2006">
              <mc:Choice xmlns:v="urn:schemas-microsoft-com:vml" Requires="v">
                <p:oleObj spid="_x0000_s5122" name="Equation" r:id="rId4" imgW="901309" imgH="253890" progId="Equation.3">
                  <p:embed/>
                </p:oleObj>
              </mc:Choice>
              <mc:Fallback>
                <p:oleObj name="Equation" r:id="rId4" imgW="901309" imgH="253890" progId="Equation.3">
                  <p:embed/>
                  <p:pic>
                    <p:nvPicPr>
                      <p:cNvPr id="11266"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7939" y="2708276"/>
                        <a:ext cx="2160587" cy="614363"/>
                      </a:xfrm>
                      <a:prstGeom prst="rect">
                        <a:avLst/>
                      </a:prstGeom>
                      <a:solidFill>
                        <a:schemeClr val="accent1"/>
                      </a:solidFill>
                    </p:spPr>
                  </p:pic>
                </p:oleObj>
              </mc:Fallback>
            </mc:AlternateContent>
          </a:graphicData>
        </a:graphic>
      </p:graphicFrame>
      <p:sp>
        <p:nvSpPr>
          <p:cNvPr id="11272" name="Text Box 6"/>
          <p:cNvSpPr txBox="1">
            <a:spLocks noChangeArrowheads="1"/>
          </p:cNvSpPr>
          <p:nvPr/>
        </p:nvSpPr>
        <p:spPr bwMode="auto">
          <a:xfrm>
            <a:off x="2711451" y="1341438"/>
            <a:ext cx="7129463" cy="707886"/>
          </a:xfrm>
          <a:prstGeom prst="rect">
            <a:avLst/>
          </a:prstGeom>
          <a:noFill/>
          <a:ln w="9525">
            <a:noFill/>
            <a:miter lim="800000"/>
            <a:headEnd/>
            <a:tailEnd/>
          </a:ln>
        </p:spPr>
        <p:txBody>
          <a:bodyPr>
            <a:spAutoFit/>
          </a:bodyPr>
          <a:lstStyle/>
          <a:p>
            <a:pPr algn="ctr">
              <a:spcBef>
                <a:spcPct val="50000"/>
              </a:spcBef>
            </a:pPr>
            <a:r>
              <a:rPr lang="sl-SI" sz="2000"/>
              <a:t>Centralna frekvencija </a:t>
            </a:r>
            <a:r>
              <a:rPr lang="sl-SI" sz="2000" i="1"/>
              <a:t>f</a:t>
            </a:r>
            <a:r>
              <a:rPr lang="sl-SI" sz="2000"/>
              <a:t>o svakog od ovakvih opsega je geometrijska sredina gornje i donje granične frekvencije, odnosno </a:t>
            </a:r>
            <a:endParaRPr lang="en-US" sz="2000"/>
          </a:p>
        </p:txBody>
      </p:sp>
      <p:sp>
        <p:nvSpPr>
          <p:cNvPr id="11273" name="Text Box 8"/>
          <p:cNvSpPr txBox="1">
            <a:spLocks noChangeArrowheads="1"/>
          </p:cNvSpPr>
          <p:nvPr/>
        </p:nvSpPr>
        <p:spPr bwMode="auto">
          <a:xfrm>
            <a:off x="2782888" y="620713"/>
            <a:ext cx="6985000" cy="369332"/>
          </a:xfrm>
          <a:prstGeom prst="rect">
            <a:avLst/>
          </a:prstGeom>
          <a:noFill/>
          <a:ln w="9525">
            <a:noFill/>
            <a:miter lim="800000"/>
            <a:headEnd/>
            <a:tailEnd/>
          </a:ln>
        </p:spPr>
        <p:txBody>
          <a:bodyPr>
            <a:spAutoFit/>
          </a:bodyPr>
          <a:lstStyle/>
          <a:p>
            <a:pPr algn="ctr">
              <a:spcBef>
                <a:spcPct val="50000"/>
              </a:spcBef>
            </a:pPr>
            <a:r>
              <a:rPr lang="sl-SI"/>
              <a:t>Proporcionalni frekvencijski opsezi</a:t>
            </a:r>
            <a:endParaRPr lang="en-US"/>
          </a:p>
        </p:txBody>
      </p:sp>
      <p:graphicFrame>
        <p:nvGraphicFramePr>
          <p:cNvPr id="11267" name="Object 9"/>
          <p:cNvGraphicFramePr>
            <a:graphicFrameLocks noChangeAspect="1"/>
          </p:cNvGraphicFramePr>
          <p:nvPr/>
        </p:nvGraphicFramePr>
        <p:xfrm>
          <a:off x="3719514" y="4292600"/>
          <a:ext cx="2447925" cy="484188"/>
        </p:xfrm>
        <a:graphic>
          <a:graphicData uri="http://schemas.openxmlformats.org/presentationml/2006/ole">
            <mc:AlternateContent xmlns:mc="http://schemas.openxmlformats.org/markup-compatibility/2006">
              <mc:Choice xmlns:v="urn:schemas-microsoft-com:vml" Requires="v">
                <p:oleObj spid="_x0000_s5123" name="Equation" r:id="rId6" imgW="1155600" imgH="228600" progId="Equation.3">
                  <p:embed/>
                </p:oleObj>
              </mc:Choice>
              <mc:Fallback>
                <p:oleObj name="Equation" r:id="rId6" imgW="1155600" imgH="228600" progId="Equation.3">
                  <p:embed/>
                  <p:pic>
                    <p:nvPicPr>
                      <p:cNvPr id="11267"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19514" y="4292600"/>
                        <a:ext cx="2447925" cy="484188"/>
                      </a:xfrm>
                      <a:prstGeom prst="rect">
                        <a:avLst/>
                      </a:prstGeom>
                      <a:solidFill>
                        <a:schemeClr val="accent1"/>
                      </a:solidFill>
                    </p:spPr>
                  </p:pic>
                </p:oleObj>
              </mc:Fallback>
            </mc:AlternateContent>
          </a:graphicData>
        </a:graphic>
      </p:graphicFrame>
      <p:graphicFrame>
        <p:nvGraphicFramePr>
          <p:cNvPr id="11268" name="Object 10"/>
          <p:cNvGraphicFramePr>
            <a:graphicFrameLocks noChangeAspect="1"/>
          </p:cNvGraphicFramePr>
          <p:nvPr/>
        </p:nvGraphicFramePr>
        <p:xfrm>
          <a:off x="3719514" y="5445125"/>
          <a:ext cx="2447925" cy="484188"/>
        </p:xfrm>
        <a:graphic>
          <a:graphicData uri="http://schemas.openxmlformats.org/presentationml/2006/ole">
            <mc:AlternateContent xmlns:mc="http://schemas.openxmlformats.org/markup-compatibility/2006">
              <mc:Choice xmlns:v="urn:schemas-microsoft-com:vml" Requires="v">
                <p:oleObj spid="_x0000_s5124" name="Equation" r:id="rId8" imgW="1155600" imgH="228600" progId="Equation.3">
                  <p:embed/>
                </p:oleObj>
              </mc:Choice>
              <mc:Fallback>
                <p:oleObj name="Equation" r:id="rId8" imgW="1155600" imgH="228600" progId="Equation.3">
                  <p:embed/>
                  <p:pic>
                    <p:nvPicPr>
                      <p:cNvPr id="11268"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19514" y="5445125"/>
                        <a:ext cx="2447925" cy="484188"/>
                      </a:xfrm>
                      <a:prstGeom prst="rect">
                        <a:avLst/>
                      </a:prstGeom>
                      <a:solidFill>
                        <a:schemeClr val="accent1"/>
                      </a:solidFill>
                    </p:spPr>
                  </p:pic>
                </p:oleObj>
              </mc:Fallback>
            </mc:AlternateContent>
          </a:graphicData>
        </a:graphic>
      </p:graphicFrame>
      <p:sp>
        <p:nvSpPr>
          <p:cNvPr id="11274" name="Text Box 11"/>
          <p:cNvSpPr txBox="1">
            <a:spLocks noChangeArrowheads="1"/>
          </p:cNvSpPr>
          <p:nvPr/>
        </p:nvSpPr>
        <p:spPr bwMode="auto">
          <a:xfrm>
            <a:off x="1919288" y="4292600"/>
            <a:ext cx="1655762" cy="369332"/>
          </a:xfrm>
          <a:prstGeom prst="rect">
            <a:avLst/>
          </a:prstGeom>
          <a:noFill/>
          <a:ln w="9525">
            <a:noFill/>
            <a:miter lim="800000"/>
            <a:headEnd/>
            <a:tailEnd/>
          </a:ln>
        </p:spPr>
        <p:txBody>
          <a:bodyPr>
            <a:spAutoFit/>
          </a:bodyPr>
          <a:lstStyle/>
          <a:p>
            <a:pPr algn="ctr">
              <a:spcBef>
                <a:spcPct val="50000"/>
              </a:spcBef>
            </a:pPr>
            <a:r>
              <a:rPr lang="sr-Latn-CS"/>
              <a:t>oktava</a:t>
            </a:r>
            <a:endParaRPr lang="en-US"/>
          </a:p>
        </p:txBody>
      </p:sp>
      <p:sp>
        <p:nvSpPr>
          <p:cNvPr id="11275" name="Text Box 12"/>
          <p:cNvSpPr txBox="1">
            <a:spLocks noChangeArrowheads="1"/>
          </p:cNvSpPr>
          <p:nvPr/>
        </p:nvSpPr>
        <p:spPr bwMode="auto">
          <a:xfrm>
            <a:off x="1919289" y="5445125"/>
            <a:ext cx="1584325" cy="369332"/>
          </a:xfrm>
          <a:prstGeom prst="rect">
            <a:avLst/>
          </a:prstGeom>
          <a:noFill/>
          <a:ln w="9525">
            <a:noFill/>
            <a:miter lim="800000"/>
            <a:headEnd/>
            <a:tailEnd/>
          </a:ln>
        </p:spPr>
        <p:txBody>
          <a:bodyPr>
            <a:spAutoFit/>
          </a:bodyPr>
          <a:lstStyle/>
          <a:p>
            <a:pPr algn="ctr">
              <a:spcBef>
                <a:spcPct val="50000"/>
              </a:spcBef>
            </a:pPr>
            <a:r>
              <a:rPr lang="sr-Latn-CS"/>
              <a:t>terca</a:t>
            </a:r>
            <a:endParaRPr lang="en-US"/>
          </a:p>
        </p:txBody>
      </p:sp>
      <p:sp>
        <p:nvSpPr>
          <p:cNvPr id="11276" name="Rectangle 14"/>
          <p:cNvSpPr>
            <a:spLocks noChangeArrowheads="1"/>
          </p:cNvSpPr>
          <p:nvPr/>
        </p:nvSpPr>
        <p:spPr bwMode="auto">
          <a:xfrm>
            <a:off x="6003635" y="3130034"/>
            <a:ext cx="184731" cy="369332"/>
          </a:xfrm>
          <a:prstGeom prst="rect">
            <a:avLst/>
          </a:prstGeom>
          <a:noFill/>
          <a:ln w="9525">
            <a:noFill/>
            <a:miter lim="800000"/>
            <a:headEnd/>
            <a:tailEnd/>
          </a:ln>
        </p:spPr>
        <p:txBody>
          <a:bodyPr wrap="none" anchor="ctr">
            <a:spAutoFit/>
          </a:bodyPr>
          <a:lstStyle/>
          <a:p>
            <a:pPr algn="ctr"/>
            <a:endParaRPr lang="sr-Latn-CS"/>
          </a:p>
        </p:txBody>
      </p:sp>
      <p:graphicFrame>
        <p:nvGraphicFramePr>
          <p:cNvPr id="11269" name="Object 13"/>
          <p:cNvGraphicFramePr>
            <a:graphicFrameLocks noChangeAspect="1"/>
          </p:cNvGraphicFramePr>
          <p:nvPr/>
        </p:nvGraphicFramePr>
        <p:xfrm>
          <a:off x="6816725" y="4221164"/>
          <a:ext cx="3384550" cy="517525"/>
        </p:xfrm>
        <a:graphic>
          <a:graphicData uri="http://schemas.openxmlformats.org/presentationml/2006/ole">
            <mc:AlternateContent xmlns:mc="http://schemas.openxmlformats.org/markup-compatibility/2006">
              <mc:Choice xmlns:v="urn:schemas-microsoft-com:vml" Requires="v">
                <p:oleObj spid="_x0000_s5125" name="Equation" r:id="rId10" imgW="1663560" imgH="253800" progId="Equation.3">
                  <p:embed/>
                </p:oleObj>
              </mc:Choice>
              <mc:Fallback>
                <p:oleObj name="Equation" r:id="rId10" imgW="1663560" imgH="253800" progId="Equation.3">
                  <p:embed/>
                  <p:pic>
                    <p:nvPicPr>
                      <p:cNvPr id="11269"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16725" y="4221164"/>
                        <a:ext cx="3384550" cy="517525"/>
                      </a:xfrm>
                      <a:prstGeom prst="rect">
                        <a:avLst/>
                      </a:prstGeom>
                      <a:solidFill>
                        <a:schemeClr val="accent1"/>
                      </a:solidFill>
                    </p:spPr>
                  </p:pic>
                </p:oleObj>
              </mc:Fallback>
            </mc:AlternateContent>
          </a:graphicData>
        </a:graphic>
      </p:graphicFrame>
      <p:graphicFrame>
        <p:nvGraphicFramePr>
          <p:cNvPr id="11270" name="Object 15"/>
          <p:cNvGraphicFramePr>
            <a:graphicFrameLocks noChangeAspect="1"/>
          </p:cNvGraphicFramePr>
          <p:nvPr/>
        </p:nvGraphicFramePr>
        <p:xfrm>
          <a:off x="6615113" y="5348289"/>
          <a:ext cx="3643312" cy="568325"/>
        </p:xfrm>
        <a:graphic>
          <a:graphicData uri="http://schemas.openxmlformats.org/presentationml/2006/ole">
            <mc:AlternateContent xmlns:mc="http://schemas.openxmlformats.org/markup-compatibility/2006">
              <mc:Choice xmlns:v="urn:schemas-microsoft-com:vml" Requires="v">
                <p:oleObj spid="_x0000_s5126" name="Equation" r:id="rId12" imgW="1790640" imgH="279360" progId="Equation.3">
                  <p:embed/>
                </p:oleObj>
              </mc:Choice>
              <mc:Fallback>
                <p:oleObj name="Equation" r:id="rId12" imgW="1790640" imgH="279360" progId="Equation.3">
                  <p:embed/>
                  <p:pic>
                    <p:nvPicPr>
                      <p:cNvPr id="11270" name="Object 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15113" y="5348289"/>
                        <a:ext cx="3643312" cy="568325"/>
                      </a:xfrm>
                      <a:prstGeom prst="rect">
                        <a:avLst/>
                      </a:prstGeom>
                      <a:solidFill>
                        <a:schemeClr val="accent1"/>
                      </a:solidFill>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2711625" y="1340769"/>
            <a:ext cx="7272337" cy="1015663"/>
          </a:xfrm>
          <a:prstGeom prst="rect">
            <a:avLst/>
          </a:prstGeom>
          <a:solidFill>
            <a:schemeClr val="accent1"/>
          </a:solidFill>
          <a:ln w="9525">
            <a:noFill/>
            <a:miter lim="800000"/>
            <a:headEnd/>
            <a:tailEnd/>
          </a:ln>
        </p:spPr>
        <p:txBody>
          <a:bodyPr>
            <a:spAutoFit/>
          </a:bodyPr>
          <a:lstStyle/>
          <a:p>
            <a:pPr algn="ctr">
              <a:spcBef>
                <a:spcPct val="50000"/>
              </a:spcBef>
            </a:pPr>
            <a:r>
              <a:rPr lang="sl-SI" dirty="0">
                <a:solidFill>
                  <a:schemeClr val="bg1"/>
                </a:solidFill>
              </a:rPr>
              <a:t>Primer 4:  </a:t>
            </a:r>
            <a:r>
              <a:rPr lang="sl-SI" sz="2000" dirty="0">
                <a:solidFill>
                  <a:schemeClr val="bg1"/>
                </a:solidFill>
              </a:rPr>
              <a:t>Ako je nivo zvučnog pritiska u opsegu oktave čija je centralna frekvencija 1000 Hz, 74 dB, koliki je spektralni nivo zvuka u ovoj oktavi?</a:t>
            </a:r>
            <a:endParaRPr lang="en-US" sz="2000" dirty="0">
              <a:solidFill>
                <a:schemeClr val="bg1"/>
              </a:solidFill>
            </a:endParaRPr>
          </a:p>
        </p:txBody>
      </p:sp>
      <p:graphicFrame>
        <p:nvGraphicFramePr>
          <p:cNvPr id="3" name="Object 8"/>
          <p:cNvGraphicFramePr>
            <a:graphicFrameLocks noChangeAspect="1"/>
          </p:cNvGraphicFramePr>
          <p:nvPr/>
        </p:nvGraphicFramePr>
        <p:xfrm>
          <a:off x="3359697" y="2780929"/>
          <a:ext cx="5832475" cy="503237"/>
        </p:xfrm>
        <a:graphic>
          <a:graphicData uri="http://schemas.openxmlformats.org/presentationml/2006/ole">
            <mc:AlternateContent xmlns:mc="http://schemas.openxmlformats.org/markup-compatibility/2006">
              <mc:Choice xmlns:v="urn:schemas-microsoft-com:vml" Requires="v">
                <p:oleObj spid="_x0000_s6146" name="Equation" r:id="rId3" imgW="2247840" imgH="215640" progId="Equation.3">
                  <p:embed/>
                </p:oleObj>
              </mc:Choice>
              <mc:Fallback>
                <p:oleObj name="Equation" r:id="rId3" imgW="2247840" imgH="215640" progId="Equation.3">
                  <p:embed/>
                  <p:pic>
                    <p:nvPicPr>
                      <p:cNvPr id="3"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697" y="2780929"/>
                        <a:ext cx="5832475" cy="503237"/>
                      </a:xfrm>
                      <a:prstGeom prst="rect">
                        <a:avLst/>
                      </a:prstGeom>
                      <a:solidFill>
                        <a:schemeClr val="accent1"/>
                      </a:solidFill>
                    </p:spPr>
                  </p:pic>
                </p:oleObj>
              </mc:Fallback>
            </mc:AlternateContent>
          </a:graphicData>
        </a:graphic>
      </p:graphicFrame>
      <p:graphicFrame>
        <p:nvGraphicFramePr>
          <p:cNvPr id="4" name="Object 13"/>
          <p:cNvGraphicFramePr>
            <a:graphicFrameLocks noChangeAspect="1"/>
          </p:cNvGraphicFramePr>
          <p:nvPr/>
        </p:nvGraphicFramePr>
        <p:xfrm>
          <a:off x="4583658" y="3683422"/>
          <a:ext cx="3384550" cy="517525"/>
        </p:xfrm>
        <a:graphic>
          <a:graphicData uri="http://schemas.openxmlformats.org/presentationml/2006/ole">
            <mc:AlternateContent xmlns:mc="http://schemas.openxmlformats.org/markup-compatibility/2006">
              <mc:Choice xmlns:v="urn:schemas-microsoft-com:vml" Requires="v">
                <p:oleObj spid="_x0000_s6147" name="Equation" r:id="rId5" imgW="1663560" imgH="253800" progId="Equation.3">
                  <p:embed/>
                </p:oleObj>
              </mc:Choice>
              <mc:Fallback>
                <p:oleObj name="Equation" r:id="rId5" imgW="1663560" imgH="253800" progId="Equation.3">
                  <p:embed/>
                  <p:pic>
                    <p:nvPicPr>
                      <p:cNvPr id="4"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83658" y="3683422"/>
                        <a:ext cx="3384550" cy="517525"/>
                      </a:xfrm>
                      <a:prstGeom prst="rect">
                        <a:avLst/>
                      </a:prstGeom>
                      <a:solidFill>
                        <a:schemeClr val="accent1"/>
                      </a:solidFill>
                    </p:spPr>
                  </p:pic>
                </p:oleObj>
              </mc:Fallback>
            </mc:AlternateContent>
          </a:graphicData>
        </a:graphic>
      </p:graphicFrame>
    </p:spTree>
    <p:extLst>
      <p:ext uri="{BB962C8B-B14F-4D97-AF65-F5344CB8AC3E}">
        <p14:creationId xmlns:p14="http://schemas.microsoft.com/office/powerpoint/2010/main" val="1951790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ext Box 153"/>
          <p:cNvSpPr txBox="1">
            <a:spLocks noChangeArrowheads="1"/>
          </p:cNvSpPr>
          <p:nvPr/>
        </p:nvSpPr>
        <p:spPr bwMode="auto">
          <a:xfrm>
            <a:off x="1992314" y="3068639"/>
            <a:ext cx="8353425" cy="2031325"/>
          </a:xfrm>
          <a:prstGeom prst="rect">
            <a:avLst/>
          </a:prstGeom>
          <a:noFill/>
          <a:ln w="9525">
            <a:noFill/>
            <a:miter lim="800000"/>
            <a:headEnd/>
            <a:tailEnd/>
          </a:ln>
        </p:spPr>
        <p:txBody>
          <a:bodyPr>
            <a:spAutoFit/>
          </a:bodyPr>
          <a:lstStyle/>
          <a:p>
            <a:pPr algn="ctr">
              <a:spcBef>
                <a:spcPct val="50000"/>
              </a:spcBef>
            </a:pPr>
            <a:r>
              <a:rPr lang="en-US"/>
              <a:t>25</a:t>
            </a:r>
            <a:r>
              <a:rPr lang="en-US">
                <a:solidFill>
                  <a:srgbClr val="FF0000"/>
                </a:solidFill>
              </a:rPr>
              <a:t> </a:t>
            </a:r>
            <a:r>
              <a:rPr lang="sl-SI">
                <a:solidFill>
                  <a:srgbClr val="FF0000"/>
                </a:solidFill>
              </a:rPr>
              <a:t>31,5</a:t>
            </a:r>
            <a:r>
              <a:rPr lang="en-US"/>
              <a:t> </a:t>
            </a:r>
            <a:r>
              <a:rPr lang="sl-SI"/>
              <a:t>40</a:t>
            </a:r>
            <a:r>
              <a:rPr lang="en-US"/>
              <a:t> 5</a:t>
            </a:r>
            <a:r>
              <a:rPr lang="sl-SI"/>
              <a:t>0</a:t>
            </a:r>
            <a:r>
              <a:rPr lang="en-US">
                <a:solidFill>
                  <a:srgbClr val="FF0000"/>
                </a:solidFill>
              </a:rPr>
              <a:t> </a:t>
            </a:r>
            <a:r>
              <a:rPr lang="sl-SI">
                <a:solidFill>
                  <a:srgbClr val="FF0000"/>
                </a:solidFill>
              </a:rPr>
              <a:t>63</a:t>
            </a:r>
            <a:r>
              <a:rPr lang="en-US"/>
              <a:t> </a:t>
            </a:r>
            <a:r>
              <a:rPr lang="sl-SI"/>
              <a:t>80</a:t>
            </a:r>
            <a:r>
              <a:rPr lang="en-US"/>
              <a:t> </a:t>
            </a:r>
            <a:r>
              <a:rPr lang="sl-SI"/>
              <a:t>100</a:t>
            </a:r>
            <a:r>
              <a:rPr lang="en-US"/>
              <a:t> </a:t>
            </a:r>
            <a:r>
              <a:rPr lang="sl-SI">
                <a:solidFill>
                  <a:srgbClr val="FF0000"/>
                </a:solidFill>
              </a:rPr>
              <a:t>125</a:t>
            </a:r>
            <a:r>
              <a:rPr lang="en-US">
                <a:solidFill>
                  <a:srgbClr val="FF0000"/>
                </a:solidFill>
              </a:rPr>
              <a:t> </a:t>
            </a:r>
            <a:r>
              <a:rPr lang="sl-SI"/>
              <a:t>160</a:t>
            </a:r>
            <a:r>
              <a:rPr lang="en-US"/>
              <a:t> </a:t>
            </a:r>
            <a:r>
              <a:rPr lang="sl-SI"/>
              <a:t>200</a:t>
            </a:r>
            <a:r>
              <a:rPr lang="en-US"/>
              <a:t> </a:t>
            </a:r>
            <a:r>
              <a:rPr lang="sl-SI">
                <a:solidFill>
                  <a:srgbClr val="FF0000"/>
                </a:solidFill>
              </a:rPr>
              <a:t>250</a:t>
            </a:r>
            <a:r>
              <a:rPr lang="en-US"/>
              <a:t> </a:t>
            </a:r>
            <a:r>
              <a:rPr lang="sl-SI"/>
              <a:t>315</a:t>
            </a:r>
            <a:r>
              <a:rPr lang="en-US"/>
              <a:t> </a:t>
            </a:r>
            <a:r>
              <a:rPr lang="sl-SI"/>
              <a:t>400</a:t>
            </a:r>
            <a:r>
              <a:rPr lang="en-US"/>
              <a:t> </a:t>
            </a:r>
            <a:r>
              <a:rPr lang="sl-SI">
                <a:solidFill>
                  <a:srgbClr val="FF0000"/>
                </a:solidFill>
              </a:rPr>
              <a:t>500</a:t>
            </a:r>
            <a:r>
              <a:rPr lang="en-US">
                <a:solidFill>
                  <a:srgbClr val="FF0000"/>
                </a:solidFill>
              </a:rPr>
              <a:t> </a:t>
            </a:r>
            <a:r>
              <a:rPr lang="sl-SI"/>
              <a:t>630</a:t>
            </a:r>
            <a:r>
              <a:rPr lang="en-US"/>
              <a:t> </a:t>
            </a:r>
          </a:p>
          <a:p>
            <a:pPr algn="ctr">
              <a:spcBef>
                <a:spcPct val="50000"/>
              </a:spcBef>
            </a:pPr>
            <a:endParaRPr lang="en-US"/>
          </a:p>
          <a:p>
            <a:pPr algn="ctr">
              <a:spcBef>
                <a:spcPct val="50000"/>
              </a:spcBef>
            </a:pPr>
            <a:r>
              <a:rPr lang="sl-SI"/>
              <a:t>800</a:t>
            </a:r>
            <a:r>
              <a:rPr lang="en-US"/>
              <a:t> </a:t>
            </a:r>
            <a:r>
              <a:rPr lang="sl-SI">
                <a:solidFill>
                  <a:srgbClr val="FF0000"/>
                </a:solidFill>
              </a:rPr>
              <a:t>1000</a:t>
            </a:r>
            <a:r>
              <a:rPr lang="en-US"/>
              <a:t> </a:t>
            </a:r>
            <a:r>
              <a:rPr lang="sl-SI"/>
              <a:t>1250</a:t>
            </a:r>
            <a:r>
              <a:rPr lang="en-US"/>
              <a:t> 1</a:t>
            </a:r>
            <a:r>
              <a:rPr lang="sl-SI"/>
              <a:t>600</a:t>
            </a:r>
            <a:r>
              <a:rPr lang="en-US"/>
              <a:t> </a:t>
            </a:r>
            <a:r>
              <a:rPr lang="sl-SI">
                <a:solidFill>
                  <a:srgbClr val="FF0000"/>
                </a:solidFill>
              </a:rPr>
              <a:t>2000</a:t>
            </a:r>
            <a:r>
              <a:rPr lang="en-US"/>
              <a:t> </a:t>
            </a:r>
            <a:r>
              <a:rPr lang="sl-SI"/>
              <a:t>2500</a:t>
            </a:r>
            <a:r>
              <a:rPr lang="en-US"/>
              <a:t> </a:t>
            </a:r>
            <a:r>
              <a:rPr lang="sl-SI"/>
              <a:t>3150</a:t>
            </a:r>
            <a:r>
              <a:rPr lang="en-US"/>
              <a:t> </a:t>
            </a:r>
            <a:r>
              <a:rPr lang="sl-SI">
                <a:solidFill>
                  <a:srgbClr val="FF0000"/>
                </a:solidFill>
              </a:rPr>
              <a:t>4000</a:t>
            </a:r>
            <a:r>
              <a:rPr lang="en-US"/>
              <a:t> </a:t>
            </a:r>
            <a:r>
              <a:rPr lang="sl-SI"/>
              <a:t>5000</a:t>
            </a:r>
            <a:r>
              <a:rPr lang="en-US"/>
              <a:t> </a:t>
            </a:r>
          </a:p>
          <a:p>
            <a:pPr algn="ctr">
              <a:spcBef>
                <a:spcPct val="50000"/>
              </a:spcBef>
            </a:pPr>
            <a:endParaRPr lang="en-US"/>
          </a:p>
          <a:p>
            <a:pPr algn="ctr">
              <a:spcBef>
                <a:spcPct val="50000"/>
              </a:spcBef>
            </a:pPr>
            <a:r>
              <a:rPr lang="sl-SI"/>
              <a:t>6300</a:t>
            </a:r>
            <a:r>
              <a:rPr lang="en-US"/>
              <a:t> </a:t>
            </a:r>
            <a:r>
              <a:rPr lang="sl-SI">
                <a:solidFill>
                  <a:srgbClr val="FF0000"/>
                </a:solidFill>
              </a:rPr>
              <a:t>8000</a:t>
            </a:r>
            <a:r>
              <a:rPr lang="en-US"/>
              <a:t> </a:t>
            </a:r>
            <a:r>
              <a:rPr lang="sl-SI"/>
              <a:t>10000</a:t>
            </a:r>
            <a:r>
              <a:rPr lang="en-US"/>
              <a:t> </a:t>
            </a:r>
            <a:r>
              <a:rPr lang="sl-SI"/>
              <a:t>12500</a:t>
            </a:r>
            <a:r>
              <a:rPr lang="en-US"/>
              <a:t> </a:t>
            </a:r>
            <a:r>
              <a:rPr lang="sl-SI">
                <a:solidFill>
                  <a:srgbClr val="FF0000"/>
                </a:solidFill>
              </a:rPr>
              <a:t>16000</a:t>
            </a:r>
            <a:r>
              <a:rPr lang="en-US"/>
              <a:t> </a:t>
            </a:r>
            <a:r>
              <a:rPr lang="sl-SI"/>
              <a:t>20000</a:t>
            </a:r>
            <a:endParaRPr lang="en-US"/>
          </a:p>
        </p:txBody>
      </p:sp>
      <p:sp>
        <p:nvSpPr>
          <p:cNvPr id="70658" name="Text Box 154"/>
          <p:cNvSpPr txBox="1">
            <a:spLocks noChangeArrowheads="1"/>
          </p:cNvSpPr>
          <p:nvPr/>
        </p:nvSpPr>
        <p:spPr bwMode="auto">
          <a:xfrm>
            <a:off x="3000375" y="836613"/>
            <a:ext cx="6191250" cy="369332"/>
          </a:xfrm>
          <a:prstGeom prst="rect">
            <a:avLst/>
          </a:prstGeom>
          <a:noFill/>
          <a:ln w="9525">
            <a:noFill/>
            <a:miter lim="800000"/>
            <a:headEnd/>
            <a:tailEnd/>
          </a:ln>
        </p:spPr>
        <p:txBody>
          <a:bodyPr>
            <a:spAutoFit/>
          </a:bodyPr>
          <a:lstStyle/>
          <a:p>
            <a:pPr algn="ctr">
              <a:spcBef>
                <a:spcPct val="50000"/>
              </a:spcBef>
            </a:pPr>
            <a:r>
              <a:rPr lang="en-US" dirty="0" err="1"/>
              <a:t>Centralne</a:t>
            </a:r>
            <a:r>
              <a:rPr lang="en-US" dirty="0"/>
              <a:t> </a:t>
            </a:r>
            <a:r>
              <a:rPr lang="en-US" dirty="0" err="1"/>
              <a:t>frekvencije</a:t>
            </a:r>
            <a:r>
              <a:rPr lang="en-US" dirty="0"/>
              <a:t> </a:t>
            </a:r>
            <a:r>
              <a:rPr lang="en-US" dirty="0" err="1"/>
              <a:t>tre</a:t>
            </a:r>
            <a:r>
              <a:rPr lang="sr-Latn-CS" dirty="0"/>
              <a:t>ć</a:t>
            </a:r>
            <a:r>
              <a:rPr lang="en-US" dirty="0" err="1"/>
              <a:t>ina</a:t>
            </a:r>
            <a:r>
              <a:rPr lang="en-US" dirty="0"/>
              <a:t> </a:t>
            </a:r>
            <a:r>
              <a:rPr lang="en-US" dirty="0" err="1"/>
              <a:t>oktava</a:t>
            </a:r>
            <a:r>
              <a:rPr lang="en-US" dirty="0"/>
              <a:t> </a:t>
            </a:r>
            <a:r>
              <a:rPr lang="en-US" dirty="0" err="1"/>
              <a:t>i</a:t>
            </a:r>
            <a:r>
              <a:rPr lang="en-US" dirty="0"/>
              <a:t> </a:t>
            </a:r>
            <a:r>
              <a:rPr lang="en-US" dirty="0" err="1">
                <a:solidFill>
                  <a:srgbClr val="FF0000"/>
                </a:solidFill>
              </a:rPr>
              <a:t>oktava</a:t>
            </a:r>
            <a:endParaRPr 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2"/>
          <p:cNvSpPr txBox="1">
            <a:spLocks noChangeArrowheads="1"/>
          </p:cNvSpPr>
          <p:nvPr/>
        </p:nvSpPr>
        <p:spPr bwMode="auto">
          <a:xfrm>
            <a:off x="3581400" y="762000"/>
            <a:ext cx="5791200" cy="369332"/>
          </a:xfrm>
          <a:prstGeom prst="rect">
            <a:avLst/>
          </a:prstGeom>
          <a:noFill/>
          <a:ln w="9525">
            <a:noFill/>
            <a:miter lim="800000"/>
            <a:headEnd/>
            <a:tailEnd/>
          </a:ln>
        </p:spPr>
        <p:txBody>
          <a:bodyPr>
            <a:spAutoFit/>
          </a:bodyPr>
          <a:lstStyle/>
          <a:p>
            <a:pPr algn="ctr">
              <a:spcBef>
                <a:spcPct val="50000"/>
              </a:spcBef>
            </a:pPr>
            <a:r>
              <a:rPr lang="sl-SI">
                <a:cs typeface="Times New Roman" pitchFamily="18" charset="0"/>
              </a:rPr>
              <a:t>Zajedničko dejstvo više izvora zvuka</a:t>
            </a:r>
            <a:r>
              <a:rPr lang="en-GB"/>
              <a:t> </a:t>
            </a:r>
          </a:p>
        </p:txBody>
      </p:sp>
      <p:sp>
        <p:nvSpPr>
          <p:cNvPr id="40962" name="Text Box 3"/>
          <p:cNvSpPr txBox="1">
            <a:spLocks noChangeArrowheads="1"/>
          </p:cNvSpPr>
          <p:nvPr/>
        </p:nvSpPr>
        <p:spPr bwMode="auto">
          <a:xfrm>
            <a:off x="2286000" y="2819400"/>
            <a:ext cx="7620000" cy="1338828"/>
          </a:xfrm>
          <a:prstGeom prst="rect">
            <a:avLst/>
          </a:prstGeom>
          <a:noFill/>
          <a:ln w="9525">
            <a:noFill/>
            <a:miter lim="800000"/>
            <a:headEnd/>
            <a:tailEnd/>
          </a:ln>
        </p:spPr>
        <p:txBody>
          <a:bodyPr>
            <a:spAutoFit/>
          </a:bodyPr>
          <a:lstStyle/>
          <a:p>
            <a:pPr algn="ctr">
              <a:spcBef>
                <a:spcPct val="50000"/>
              </a:spcBef>
            </a:pPr>
            <a:r>
              <a:rPr lang="sl-SI">
                <a:cs typeface="Times New Roman" pitchFamily="18" charset="0"/>
              </a:rPr>
              <a:t>Zvučno polje u odredjenom prostoru često stvara veći broj izvora. </a:t>
            </a:r>
            <a:endParaRPr lang="sl-SI"/>
          </a:p>
          <a:p>
            <a:pPr algn="ctr">
              <a:spcBef>
                <a:spcPct val="50000"/>
              </a:spcBef>
            </a:pPr>
            <a:r>
              <a:rPr lang="sl-SI">
                <a:cs typeface="Times New Roman" pitchFamily="18" charset="0"/>
              </a:rPr>
              <a:t>Oni mogu emitovati isti prost, ili složen zvuk (govor, muzika, buka), ili pak potpuno nezavisne i različite vrste zvuka (buka mašina, buka automobila, žamor ljudi).</a:t>
            </a:r>
            <a:r>
              <a:rPr lang="en-GB"/>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5"/>
          <p:cNvSpPr>
            <a:spLocks noChangeArrowheads="1"/>
          </p:cNvSpPr>
          <p:nvPr/>
        </p:nvSpPr>
        <p:spPr bwMode="auto">
          <a:xfrm>
            <a:off x="6003635" y="3030022"/>
            <a:ext cx="184731" cy="369332"/>
          </a:xfrm>
          <a:prstGeom prst="rect">
            <a:avLst/>
          </a:prstGeom>
          <a:noFill/>
          <a:ln w="9525">
            <a:noFill/>
            <a:miter lim="800000"/>
            <a:headEnd/>
            <a:tailEnd/>
          </a:ln>
        </p:spPr>
        <p:txBody>
          <a:bodyPr wrap="none" anchor="ctr">
            <a:spAutoFit/>
          </a:bodyPr>
          <a:lstStyle/>
          <a:p>
            <a:pPr algn="ctr"/>
            <a:endParaRPr lang="sr-Latn-CS"/>
          </a:p>
        </p:txBody>
      </p:sp>
      <p:graphicFrame>
        <p:nvGraphicFramePr>
          <p:cNvPr id="7170" name="Object 4"/>
          <p:cNvGraphicFramePr>
            <a:graphicFrameLocks noChangeAspect="1"/>
          </p:cNvGraphicFramePr>
          <p:nvPr/>
        </p:nvGraphicFramePr>
        <p:xfrm>
          <a:off x="2711450" y="1628775"/>
          <a:ext cx="1295400" cy="857250"/>
        </p:xfrm>
        <a:graphic>
          <a:graphicData uri="http://schemas.openxmlformats.org/presentationml/2006/ole">
            <mc:AlternateContent xmlns:mc="http://schemas.openxmlformats.org/markup-compatibility/2006">
              <mc:Choice xmlns:v="urn:schemas-microsoft-com:vml" Requires="v">
                <p:oleObj spid="_x0000_s1026" name="Equation" r:id="rId4" imgW="647700" imgH="431800" progId="Equation.3">
                  <p:embed/>
                </p:oleObj>
              </mc:Choice>
              <mc:Fallback>
                <p:oleObj name="Equation" r:id="rId4" imgW="647700" imgH="431800" progId="Equation.3">
                  <p:embed/>
                  <p:pic>
                    <p:nvPicPr>
                      <p:cNvPr id="717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1450" y="1628775"/>
                        <a:ext cx="1295400" cy="857250"/>
                      </a:xfrm>
                      <a:prstGeom prst="rect">
                        <a:avLst/>
                      </a:prstGeom>
                      <a:solidFill>
                        <a:schemeClr val="accent1"/>
                      </a:solidFill>
                    </p:spPr>
                  </p:pic>
                </p:oleObj>
              </mc:Fallback>
            </mc:AlternateContent>
          </a:graphicData>
        </a:graphic>
      </p:graphicFrame>
      <p:sp>
        <p:nvSpPr>
          <p:cNvPr id="7175" name="Text Box 6"/>
          <p:cNvSpPr txBox="1">
            <a:spLocks noChangeArrowheads="1"/>
          </p:cNvSpPr>
          <p:nvPr/>
        </p:nvSpPr>
        <p:spPr bwMode="auto">
          <a:xfrm>
            <a:off x="3432175" y="476250"/>
            <a:ext cx="5689600" cy="369332"/>
          </a:xfrm>
          <a:prstGeom prst="rect">
            <a:avLst/>
          </a:prstGeom>
          <a:noFill/>
          <a:ln w="9525">
            <a:noFill/>
            <a:miter lim="800000"/>
            <a:headEnd/>
            <a:tailEnd/>
          </a:ln>
        </p:spPr>
        <p:txBody>
          <a:bodyPr>
            <a:spAutoFit/>
          </a:bodyPr>
          <a:lstStyle/>
          <a:p>
            <a:pPr algn="ctr">
              <a:spcBef>
                <a:spcPct val="50000"/>
              </a:spcBef>
            </a:pPr>
            <a:r>
              <a:rPr lang="sl-SI"/>
              <a:t> Izvori prostog zvuka (čist ton, iste frekvencije)</a:t>
            </a:r>
            <a:r>
              <a:rPr lang="en-US"/>
              <a:t> </a:t>
            </a:r>
          </a:p>
        </p:txBody>
      </p:sp>
      <p:sp>
        <p:nvSpPr>
          <p:cNvPr id="7176" name="Rectangle 8"/>
          <p:cNvSpPr>
            <a:spLocks noChangeArrowheads="1"/>
          </p:cNvSpPr>
          <p:nvPr/>
        </p:nvSpPr>
        <p:spPr bwMode="auto">
          <a:xfrm>
            <a:off x="6003635" y="3106222"/>
            <a:ext cx="184731" cy="369332"/>
          </a:xfrm>
          <a:prstGeom prst="rect">
            <a:avLst/>
          </a:prstGeom>
          <a:noFill/>
          <a:ln w="9525">
            <a:noFill/>
            <a:miter lim="800000"/>
            <a:headEnd/>
            <a:tailEnd/>
          </a:ln>
        </p:spPr>
        <p:txBody>
          <a:bodyPr wrap="none" anchor="ctr">
            <a:spAutoFit/>
          </a:bodyPr>
          <a:lstStyle/>
          <a:p>
            <a:pPr algn="ctr"/>
            <a:endParaRPr lang="sr-Latn-CS"/>
          </a:p>
        </p:txBody>
      </p:sp>
      <p:graphicFrame>
        <p:nvGraphicFramePr>
          <p:cNvPr id="7171" name="Object 7"/>
          <p:cNvGraphicFramePr>
            <a:graphicFrameLocks noChangeAspect="1"/>
          </p:cNvGraphicFramePr>
          <p:nvPr/>
        </p:nvGraphicFramePr>
        <p:xfrm>
          <a:off x="5016501" y="1700214"/>
          <a:ext cx="4392613" cy="568325"/>
        </p:xfrm>
        <a:graphic>
          <a:graphicData uri="http://schemas.openxmlformats.org/presentationml/2006/ole">
            <mc:AlternateContent xmlns:mc="http://schemas.openxmlformats.org/markup-compatibility/2006">
              <mc:Choice xmlns:v="urn:schemas-microsoft-com:vml" Requires="v">
                <p:oleObj spid="_x0000_s1027" name="Equation" r:id="rId6" imgW="2133600" imgH="279400" progId="Equation.3">
                  <p:embed/>
                </p:oleObj>
              </mc:Choice>
              <mc:Fallback>
                <p:oleObj name="Equation" r:id="rId6" imgW="2133600" imgH="279400" progId="Equation.3">
                  <p:embed/>
                  <p:pic>
                    <p:nvPicPr>
                      <p:cNvPr id="7171"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16501" y="1700214"/>
                        <a:ext cx="4392613" cy="568325"/>
                      </a:xfrm>
                      <a:prstGeom prst="rect">
                        <a:avLst/>
                      </a:prstGeom>
                      <a:solidFill>
                        <a:schemeClr val="accent1"/>
                      </a:solidFill>
                    </p:spPr>
                  </p:pic>
                </p:oleObj>
              </mc:Fallback>
            </mc:AlternateContent>
          </a:graphicData>
        </a:graphic>
      </p:graphicFrame>
      <p:sp>
        <p:nvSpPr>
          <p:cNvPr id="7177" name="Rectangle 10"/>
          <p:cNvSpPr>
            <a:spLocks noChangeArrowheads="1"/>
          </p:cNvSpPr>
          <p:nvPr/>
        </p:nvSpPr>
        <p:spPr bwMode="auto">
          <a:xfrm>
            <a:off x="6003635" y="3091934"/>
            <a:ext cx="184731" cy="369332"/>
          </a:xfrm>
          <a:prstGeom prst="rect">
            <a:avLst/>
          </a:prstGeom>
          <a:noFill/>
          <a:ln w="9525">
            <a:noFill/>
            <a:miter lim="800000"/>
            <a:headEnd/>
            <a:tailEnd/>
          </a:ln>
        </p:spPr>
        <p:txBody>
          <a:bodyPr wrap="none" anchor="ctr">
            <a:spAutoFit/>
          </a:bodyPr>
          <a:lstStyle/>
          <a:p>
            <a:pPr algn="ctr"/>
            <a:endParaRPr lang="sr-Latn-CS"/>
          </a:p>
        </p:txBody>
      </p:sp>
      <p:graphicFrame>
        <p:nvGraphicFramePr>
          <p:cNvPr id="7172" name="Object 9"/>
          <p:cNvGraphicFramePr>
            <a:graphicFrameLocks noChangeAspect="1"/>
          </p:cNvGraphicFramePr>
          <p:nvPr/>
        </p:nvGraphicFramePr>
        <p:xfrm>
          <a:off x="2711450" y="3108326"/>
          <a:ext cx="7488238" cy="588963"/>
        </p:xfrm>
        <a:graphic>
          <a:graphicData uri="http://schemas.openxmlformats.org/presentationml/2006/ole">
            <mc:AlternateContent xmlns:mc="http://schemas.openxmlformats.org/markup-compatibility/2006">
              <mc:Choice xmlns:v="urn:schemas-microsoft-com:vml" Requires="v">
                <p:oleObj spid="_x0000_s1028" name="Equation" r:id="rId8" imgW="3873500" imgH="304800" progId="Equation.3">
                  <p:embed/>
                </p:oleObj>
              </mc:Choice>
              <mc:Fallback>
                <p:oleObj name="Equation" r:id="rId8" imgW="3873500" imgH="304800" progId="Equation.3">
                  <p:embed/>
                  <p:pic>
                    <p:nvPicPr>
                      <p:cNvPr id="7172"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11450" y="3108326"/>
                        <a:ext cx="7488238" cy="588963"/>
                      </a:xfrm>
                      <a:prstGeom prst="rect">
                        <a:avLst/>
                      </a:prstGeom>
                      <a:solidFill>
                        <a:schemeClr val="accent1"/>
                      </a:solidFill>
                    </p:spPr>
                  </p:pic>
                </p:oleObj>
              </mc:Fallback>
            </mc:AlternateContent>
          </a:graphicData>
        </a:graphic>
      </p:graphicFrame>
      <p:sp>
        <p:nvSpPr>
          <p:cNvPr id="7178" name="Rectangle 16"/>
          <p:cNvSpPr>
            <a:spLocks noChangeArrowheads="1"/>
          </p:cNvSpPr>
          <p:nvPr/>
        </p:nvSpPr>
        <p:spPr bwMode="auto">
          <a:xfrm>
            <a:off x="3183442" y="2608263"/>
            <a:ext cx="184731" cy="369332"/>
          </a:xfrm>
          <a:prstGeom prst="rect">
            <a:avLst/>
          </a:prstGeom>
          <a:noFill/>
          <a:ln w="9525">
            <a:noFill/>
            <a:miter lim="800000"/>
            <a:headEnd/>
            <a:tailEnd/>
          </a:ln>
        </p:spPr>
        <p:txBody>
          <a:bodyPr wrap="none">
            <a:spAutoFit/>
          </a:bodyPr>
          <a:lstStyle/>
          <a:p>
            <a:pPr algn="ctr"/>
            <a:endParaRPr lang="sr-Latn-CS"/>
          </a:p>
        </p:txBody>
      </p:sp>
      <p:graphicFrame>
        <p:nvGraphicFramePr>
          <p:cNvPr id="7173" name="Object 11"/>
          <p:cNvGraphicFramePr>
            <a:graphicFrameLocks noChangeAspect="1"/>
          </p:cNvGraphicFramePr>
          <p:nvPr/>
        </p:nvGraphicFramePr>
        <p:xfrm>
          <a:off x="2640013" y="5519738"/>
          <a:ext cx="360362" cy="360362"/>
        </p:xfrm>
        <a:graphic>
          <a:graphicData uri="http://schemas.openxmlformats.org/presentationml/2006/ole">
            <mc:AlternateContent xmlns:mc="http://schemas.openxmlformats.org/markup-compatibility/2006">
              <mc:Choice xmlns:v="urn:schemas-microsoft-com:vml" Requires="v">
                <p:oleObj spid="_x0000_s1029" name="Equation" r:id="rId10" imgW="215619" imgH="215619" progId="Equation.3">
                  <p:embed/>
                </p:oleObj>
              </mc:Choice>
              <mc:Fallback>
                <p:oleObj name="Equation" r:id="rId10" imgW="215619" imgH="215619" progId="Equation.3">
                  <p:embed/>
                  <p:pic>
                    <p:nvPicPr>
                      <p:cNvPr id="7173"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40013" y="5519738"/>
                        <a:ext cx="360362" cy="360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320" name="Group 256"/>
          <p:cNvGraphicFramePr>
            <a:graphicFrameLocks noGrp="1"/>
          </p:cNvGraphicFramePr>
          <p:nvPr/>
        </p:nvGraphicFramePr>
        <p:xfrm>
          <a:off x="2640013" y="3933826"/>
          <a:ext cx="7561262" cy="2585085"/>
        </p:xfrm>
        <a:graphic>
          <a:graphicData uri="http://schemas.openxmlformats.org/drawingml/2006/table">
            <a:tbl>
              <a:tblPr/>
              <a:tblGrid>
                <a:gridCol w="739775">
                  <a:extLst>
                    <a:ext uri="{9D8B030D-6E8A-4147-A177-3AD203B41FA5}">
                      <a16:colId xmlns:a16="http://schemas.microsoft.com/office/drawing/2014/main" val="20000"/>
                    </a:ext>
                  </a:extLst>
                </a:gridCol>
                <a:gridCol w="520700">
                  <a:extLst>
                    <a:ext uri="{9D8B030D-6E8A-4147-A177-3AD203B41FA5}">
                      <a16:colId xmlns:a16="http://schemas.microsoft.com/office/drawing/2014/main" val="20001"/>
                    </a:ext>
                  </a:extLst>
                </a:gridCol>
                <a:gridCol w="630237">
                  <a:extLst>
                    <a:ext uri="{9D8B030D-6E8A-4147-A177-3AD203B41FA5}">
                      <a16:colId xmlns:a16="http://schemas.microsoft.com/office/drawing/2014/main" val="20002"/>
                    </a:ext>
                  </a:extLst>
                </a:gridCol>
                <a:gridCol w="630238">
                  <a:extLst>
                    <a:ext uri="{9D8B030D-6E8A-4147-A177-3AD203B41FA5}">
                      <a16:colId xmlns:a16="http://schemas.microsoft.com/office/drawing/2014/main" val="20003"/>
                    </a:ext>
                  </a:extLst>
                </a:gridCol>
                <a:gridCol w="628650">
                  <a:extLst>
                    <a:ext uri="{9D8B030D-6E8A-4147-A177-3AD203B41FA5}">
                      <a16:colId xmlns:a16="http://schemas.microsoft.com/office/drawing/2014/main" val="20004"/>
                    </a:ext>
                  </a:extLst>
                </a:gridCol>
                <a:gridCol w="630237">
                  <a:extLst>
                    <a:ext uri="{9D8B030D-6E8A-4147-A177-3AD203B41FA5}">
                      <a16:colId xmlns:a16="http://schemas.microsoft.com/office/drawing/2014/main" val="20005"/>
                    </a:ext>
                  </a:extLst>
                </a:gridCol>
                <a:gridCol w="630238">
                  <a:extLst>
                    <a:ext uri="{9D8B030D-6E8A-4147-A177-3AD203B41FA5}">
                      <a16:colId xmlns:a16="http://schemas.microsoft.com/office/drawing/2014/main" val="20006"/>
                    </a:ext>
                  </a:extLst>
                </a:gridCol>
                <a:gridCol w="628650">
                  <a:extLst>
                    <a:ext uri="{9D8B030D-6E8A-4147-A177-3AD203B41FA5}">
                      <a16:colId xmlns:a16="http://schemas.microsoft.com/office/drawing/2014/main" val="20007"/>
                    </a:ext>
                  </a:extLst>
                </a:gridCol>
                <a:gridCol w="630237">
                  <a:extLst>
                    <a:ext uri="{9D8B030D-6E8A-4147-A177-3AD203B41FA5}">
                      <a16:colId xmlns:a16="http://schemas.microsoft.com/office/drawing/2014/main" val="20008"/>
                    </a:ext>
                  </a:extLst>
                </a:gridCol>
                <a:gridCol w="628650">
                  <a:extLst>
                    <a:ext uri="{9D8B030D-6E8A-4147-A177-3AD203B41FA5}">
                      <a16:colId xmlns:a16="http://schemas.microsoft.com/office/drawing/2014/main" val="20009"/>
                    </a:ext>
                  </a:extLst>
                </a:gridCol>
                <a:gridCol w="631825">
                  <a:extLst>
                    <a:ext uri="{9D8B030D-6E8A-4147-A177-3AD203B41FA5}">
                      <a16:colId xmlns:a16="http://schemas.microsoft.com/office/drawing/2014/main" val="20010"/>
                    </a:ext>
                  </a:extLst>
                </a:gridCol>
                <a:gridCol w="631825">
                  <a:extLst>
                    <a:ext uri="{9D8B030D-6E8A-4147-A177-3AD203B41FA5}">
                      <a16:colId xmlns:a16="http://schemas.microsoft.com/office/drawing/2014/main" val="20011"/>
                    </a:ext>
                  </a:extLst>
                </a:gridCol>
              </a:tblGrid>
              <a:tr h="9144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1" u="none" strike="noStrike" cap="none" normalizeH="0" baseline="0">
                          <a:ln>
                            <a:noFill/>
                          </a:ln>
                          <a:solidFill>
                            <a:schemeClr val="tx1"/>
                          </a:solidFill>
                          <a:effectLst/>
                          <a:latin typeface="Times New Roman" pitchFamily="18" charset="0"/>
                          <a:cs typeface="Times New Roman" pitchFamily="18" charset="0"/>
                        </a:rPr>
                        <a:t>L</a:t>
                      </a:r>
                      <a:r>
                        <a:rPr kumimoji="0" lang="sl-SI" sz="1800" b="0" i="0" u="none" strike="noStrike" cap="none" normalizeH="0" baseline="-30000">
                          <a:ln>
                            <a:noFill/>
                          </a:ln>
                          <a:solidFill>
                            <a:schemeClr val="tx1"/>
                          </a:solidFill>
                          <a:effectLst/>
                          <a:latin typeface="Times New Roman" pitchFamily="18" charset="0"/>
                          <a:cs typeface="Times New Roman" pitchFamily="18" charset="0"/>
                        </a:rPr>
                        <a:t>1</a:t>
                      </a:r>
                      <a:r>
                        <a:rPr kumimoji="0" lang="sl-SI" sz="1800" b="0" i="0" u="none" strike="noStrike" cap="none" normalizeH="0" baseline="0">
                          <a:ln>
                            <a:noFill/>
                          </a:ln>
                          <a:solidFill>
                            <a:schemeClr val="tx1"/>
                          </a:solidFill>
                          <a:effectLst/>
                          <a:latin typeface="Times New Roman" pitchFamily="18" charset="0"/>
                          <a:cs typeface="Times New Roman" pitchFamily="18" charset="0"/>
                        </a:rPr>
                        <a:t> (dB)</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90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extLst>
                  <a:ext uri="{0D108BD9-81ED-4DB2-BD59-A6C34878D82A}">
                    <a16:rowId xmlns:a16="http://schemas.microsoft.com/office/drawing/2014/main" val="10000"/>
                  </a:ext>
                </a:extLst>
              </a:tr>
              <a:tr h="5889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1" u="none" strike="noStrike" cap="none" normalizeH="0" baseline="0">
                          <a:ln>
                            <a:noFill/>
                          </a:ln>
                          <a:solidFill>
                            <a:schemeClr val="tx1"/>
                          </a:solidFill>
                          <a:effectLst/>
                          <a:latin typeface="Times New Roman" pitchFamily="18" charset="0"/>
                          <a:cs typeface="Times New Roman" pitchFamily="18" charset="0"/>
                        </a:rPr>
                        <a:t>L</a:t>
                      </a:r>
                      <a:r>
                        <a:rPr kumimoji="0" lang="sl-SI" sz="1800" b="0" i="0" u="none" strike="noStrike" cap="none" normalizeH="0" baseline="-30000">
                          <a:ln>
                            <a:noFill/>
                          </a:ln>
                          <a:solidFill>
                            <a:schemeClr val="tx1"/>
                          </a:solidFill>
                          <a:effectLst/>
                          <a:latin typeface="Times New Roman" pitchFamily="18" charset="0"/>
                          <a:cs typeface="Times New Roman" pitchFamily="18" charset="0"/>
                        </a:rPr>
                        <a:t>2</a:t>
                      </a:r>
                      <a:r>
                        <a:rPr kumimoji="0" lang="sl-SI" sz="1800" b="0" i="0" u="none" strike="noStrike" cap="none" normalizeH="0" baseline="0">
                          <a:ln>
                            <a:noFill/>
                          </a:ln>
                          <a:solidFill>
                            <a:schemeClr val="tx1"/>
                          </a:solidFill>
                          <a:effectLst/>
                          <a:latin typeface="Times New Roman" pitchFamily="18" charset="0"/>
                          <a:cs typeface="Times New Roman" pitchFamily="18" charset="0"/>
                        </a:rPr>
                        <a:t> (dB)</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grid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90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tc hMerge="1">
                  <a:txBody>
                    <a:bodyPr/>
                    <a:lstStyle/>
                    <a:p>
                      <a:endParaRPr lang="sr-Latn-CS"/>
                    </a:p>
                  </a:txBody>
                  <a:tcPr/>
                </a:tc>
                <a:extLst>
                  <a:ext uri="{0D108BD9-81ED-4DB2-BD59-A6C34878D82A}">
                    <a16:rowId xmlns:a16="http://schemas.microsoft.com/office/drawing/2014/main" val="10001"/>
                  </a:ext>
                </a:extLst>
              </a:tr>
              <a:tr h="3905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a:t>
                      </a:r>
                      <a:r>
                        <a:rPr kumimoji="0" lang="sl-SI" sz="1800" b="0" i="0" u="none" strike="noStrike" cap="none" normalizeH="0" baseline="0">
                          <a:ln>
                            <a:noFill/>
                          </a:ln>
                          <a:solidFill>
                            <a:schemeClr val="tx1"/>
                          </a:solidFill>
                          <a:effectLst/>
                          <a:latin typeface="Times New Roman" pitchFamily="18" charset="0"/>
                          <a:cs typeface="Times New Roman" pitchFamily="18" charset="0"/>
                          <a:sym typeface="Symbol" pitchFamily="18" charset="2"/>
                        </a:rPr>
                        <a:t></a:t>
                      </a:r>
                      <a:r>
                        <a:rPr kumimoji="0" lang="sl-SI" sz="1800" b="0" i="0" u="none" strike="noStrike" cap="none" normalizeH="0" baseline="0">
                          <a:ln>
                            <a:noFill/>
                          </a:ln>
                          <a:solidFill>
                            <a:schemeClr val="tx1"/>
                          </a:solidFill>
                          <a:effectLst/>
                          <a:latin typeface="Times New Roman" pitchFamily="18" charset="0"/>
                          <a:cs typeface="Times New Roman" pitchFamily="18" charset="0"/>
                        </a:rPr>
                        <a:t>)</a:t>
                      </a:r>
                      <a:endParaRPr kumimoji="0" lang="sl-SI" sz="1800" b="0" i="0" u="none" strike="noStrike" cap="none" normalizeH="0" baseline="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30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40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50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100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120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150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160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170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180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5889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1" u="none" strike="noStrike" cap="none" normalizeH="0" baseline="0">
                          <a:ln>
                            <a:noFill/>
                          </a:ln>
                          <a:solidFill>
                            <a:schemeClr val="tx1"/>
                          </a:solidFill>
                          <a:effectLst/>
                          <a:latin typeface="Times New Roman" pitchFamily="18" charset="0"/>
                          <a:cs typeface="Times New Roman" pitchFamily="18" charset="0"/>
                        </a:rPr>
                        <a:t>L</a:t>
                      </a:r>
                      <a:r>
                        <a:rPr kumimoji="0" lang="sl-SI" sz="1800" b="0" i="0" u="none" strike="noStrike" cap="none" normalizeH="0" baseline="0">
                          <a:ln>
                            <a:noFill/>
                          </a:ln>
                          <a:solidFill>
                            <a:schemeClr val="tx1"/>
                          </a:solidFill>
                          <a:effectLst/>
                          <a:latin typeface="Times New Roman" pitchFamily="18" charset="0"/>
                          <a:cs typeface="Times New Roman" pitchFamily="18" charset="0"/>
                        </a:rPr>
                        <a:t> (dB)</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96</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rPr>
                        <a:t>96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95,7</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95,5</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95,2</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92,2</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90,0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84,3</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80,8</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74,8</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sz="1800" b="0" i="0" u="none" strike="noStrike" cap="none" normalizeH="0" baseline="0">
                          <a:ln>
                            <a:noFill/>
                          </a:ln>
                          <a:solidFill>
                            <a:schemeClr val="tx1"/>
                          </a:solidFill>
                          <a:effectLst/>
                          <a:latin typeface="Times New Roman" pitchFamily="18" charset="0"/>
                          <a:cs typeface="Times New Roman" pitchFamily="18" charset="0"/>
                        </a:rPr>
                        <a:t>0,00</a:t>
                      </a:r>
                      <a:endParaRPr kumimoji="0" lang="sl-SI"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Text Box 4"/>
          <p:cNvSpPr txBox="1">
            <a:spLocks noChangeArrowheads="1"/>
          </p:cNvSpPr>
          <p:nvPr/>
        </p:nvSpPr>
        <p:spPr bwMode="auto">
          <a:xfrm>
            <a:off x="2063750" y="1484314"/>
            <a:ext cx="8064500" cy="1311275"/>
          </a:xfrm>
          <a:prstGeom prst="rect">
            <a:avLst/>
          </a:prstGeom>
          <a:noFill/>
          <a:ln w="9525">
            <a:noFill/>
            <a:miter lim="800000"/>
            <a:headEnd/>
            <a:tailEnd/>
          </a:ln>
        </p:spPr>
        <p:txBody>
          <a:bodyPr>
            <a:spAutoFit/>
          </a:bodyPr>
          <a:lstStyle/>
          <a:p>
            <a:pPr algn="ctr">
              <a:spcBef>
                <a:spcPct val="50000"/>
              </a:spcBef>
            </a:pPr>
            <a:r>
              <a:rPr lang="sr-Latn-CS" sz="2000"/>
              <a:t>Kada se radi o </a:t>
            </a:r>
            <a:r>
              <a:rPr lang="en-US" sz="2000"/>
              <a:t>medjusobno udaljenim izvorima istog ali složenog zvuka, nezavisnim izvorima zvuka različitog spektra, ili izvorima u zatvorenom prostoru ne vodi se računa o faznom stavu nego se sabira energija pojedinačnih izvora. </a:t>
            </a:r>
          </a:p>
        </p:txBody>
      </p:sp>
      <p:sp>
        <p:nvSpPr>
          <p:cNvPr id="8199" name="Rectangle 6"/>
          <p:cNvSpPr>
            <a:spLocks noChangeArrowheads="1"/>
          </p:cNvSpPr>
          <p:nvPr/>
        </p:nvSpPr>
        <p:spPr bwMode="auto">
          <a:xfrm>
            <a:off x="6003635" y="3096697"/>
            <a:ext cx="184731" cy="369332"/>
          </a:xfrm>
          <a:prstGeom prst="rect">
            <a:avLst/>
          </a:prstGeom>
          <a:noFill/>
          <a:ln w="9525">
            <a:noFill/>
            <a:miter lim="800000"/>
            <a:headEnd/>
            <a:tailEnd/>
          </a:ln>
        </p:spPr>
        <p:txBody>
          <a:bodyPr wrap="none" anchor="ctr">
            <a:spAutoFit/>
          </a:bodyPr>
          <a:lstStyle/>
          <a:p>
            <a:pPr algn="ctr"/>
            <a:endParaRPr lang="sr-Latn-CS"/>
          </a:p>
        </p:txBody>
      </p:sp>
      <p:graphicFrame>
        <p:nvGraphicFramePr>
          <p:cNvPr id="8194" name="Object 5"/>
          <p:cNvGraphicFramePr>
            <a:graphicFrameLocks noChangeAspect="1"/>
          </p:cNvGraphicFramePr>
          <p:nvPr/>
        </p:nvGraphicFramePr>
        <p:xfrm>
          <a:off x="2782888" y="3036889"/>
          <a:ext cx="2665412" cy="542925"/>
        </p:xfrm>
        <a:graphic>
          <a:graphicData uri="http://schemas.openxmlformats.org/presentationml/2006/ole">
            <mc:AlternateContent xmlns:mc="http://schemas.openxmlformats.org/markup-compatibility/2006">
              <mc:Choice xmlns:v="urn:schemas-microsoft-com:vml" Requires="v">
                <p:oleObj spid="_x0000_s2050" name="Equation" r:id="rId4" imgW="1447172" imgH="291973" progId="Equation.3">
                  <p:embed/>
                </p:oleObj>
              </mc:Choice>
              <mc:Fallback>
                <p:oleObj name="Equation" r:id="rId4" imgW="1447172" imgH="291973" progId="Equation.3">
                  <p:embed/>
                  <p:pic>
                    <p:nvPicPr>
                      <p:cNvPr id="8194"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2888" y="3036889"/>
                        <a:ext cx="2665412" cy="542925"/>
                      </a:xfrm>
                      <a:prstGeom prst="rect">
                        <a:avLst/>
                      </a:prstGeom>
                      <a:solidFill>
                        <a:schemeClr val="accent1"/>
                      </a:solidFill>
                    </p:spPr>
                  </p:pic>
                </p:oleObj>
              </mc:Fallback>
            </mc:AlternateContent>
          </a:graphicData>
        </a:graphic>
      </p:graphicFrame>
      <p:graphicFrame>
        <p:nvGraphicFramePr>
          <p:cNvPr id="8195" name="Object 7"/>
          <p:cNvGraphicFramePr>
            <a:graphicFrameLocks noChangeAspect="1"/>
          </p:cNvGraphicFramePr>
          <p:nvPr/>
        </p:nvGraphicFramePr>
        <p:xfrm>
          <a:off x="6959600" y="3068639"/>
          <a:ext cx="2520950" cy="504825"/>
        </p:xfrm>
        <a:graphic>
          <a:graphicData uri="http://schemas.openxmlformats.org/presentationml/2006/ole">
            <mc:AlternateContent xmlns:mc="http://schemas.openxmlformats.org/markup-compatibility/2006">
              <mc:Choice xmlns:v="urn:schemas-microsoft-com:vml" Requires="v">
                <p:oleObj spid="_x0000_s2051" name="Equation" r:id="rId6" imgW="1143000" imgH="228600" progId="Equation.3">
                  <p:embed/>
                </p:oleObj>
              </mc:Choice>
              <mc:Fallback>
                <p:oleObj name="Equation" r:id="rId6" imgW="1143000" imgH="228600" progId="Equation.3">
                  <p:embed/>
                  <p:pic>
                    <p:nvPicPr>
                      <p:cNvPr id="8195"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59600" y="3068639"/>
                        <a:ext cx="2520950" cy="504825"/>
                      </a:xfrm>
                      <a:prstGeom prst="rect">
                        <a:avLst/>
                      </a:prstGeom>
                      <a:solidFill>
                        <a:schemeClr val="accent1"/>
                      </a:solidFill>
                    </p:spPr>
                  </p:pic>
                </p:oleObj>
              </mc:Fallback>
            </mc:AlternateContent>
          </a:graphicData>
        </a:graphic>
      </p:graphicFrame>
      <p:sp>
        <p:nvSpPr>
          <p:cNvPr id="8200" name="Rectangle 9"/>
          <p:cNvSpPr>
            <a:spLocks noChangeArrowheads="1"/>
          </p:cNvSpPr>
          <p:nvPr/>
        </p:nvSpPr>
        <p:spPr bwMode="auto">
          <a:xfrm>
            <a:off x="6003635" y="3130034"/>
            <a:ext cx="184731" cy="369332"/>
          </a:xfrm>
          <a:prstGeom prst="rect">
            <a:avLst/>
          </a:prstGeom>
          <a:noFill/>
          <a:ln w="9525">
            <a:noFill/>
            <a:miter lim="800000"/>
            <a:headEnd/>
            <a:tailEnd/>
          </a:ln>
        </p:spPr>
        <p:txBody>
          <a:bodyPr wrap="none" anchor="ctr">
            <a:spAutoFit/>
          </a:bodyPr>
          <a:lstStyle/>
          <a:p>
            <a:pPr algn="ctr"/>
            <a:endParaRPr lang="sr-Latn-CS"/>
          </a:p>
        </p:txBody>
      </p:sp>
      <p:graphicFrame>
        <p:nvGraphicFramePr>
          <p:cNvPr id="8196" name="Object 8"/>
          <p:cNvGraphicFramePr>
            <a:graphicFrameLocks noChangeAspect="1"/>
          </p:cNvGraphicFramePr>
          <p:nvPr/>
        </p:nvGraphicFramePr>
        <p:xfrm>
          <a:off x="2135188" y="4437063"/>
          <a:ext cx="8208962" cy="538162"/>
        </p:xfrm>
        <a:graphic>
          <a:graphicData uri="http://schemas.openxmlformats.org/presentationml/2006/ole">
            <mc:AlternateContent xmlns:mc="http://schemas.openxmlformats.org/markup-compatibility/2006">
              <mc:Choice xmlns:v="urn:schemas-microsoft-com:vml" Requires="v">
                <p:oleObj spid="_x0000_s2052" name="Equation" r:id="rId8" imgW="3479760" imgH="228600" progId="Equation.3">
                  <p:embed/>
                </p:oleObj>
              </mc:Choice>
              <mc:Fallback>
                <p:oleObj name="Equation" r:id="rId8" imgW="3479760" imgH="228600" progId="Equation.3">
                  <p:embed/>
                  <p:pic>
                    <p:nvPicPr>
                      <p:cNvPr id="8196"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35188" y="4437063"/>
                        <a:ext cx="8208962" cy="538162"/>
                      </a:xfrm>
                      <a:prstGeom prst="rect">
                        <a:avLst/>
                      </a:prstGeom>
                      <a:solidFill>
                        <a:schemeClr val="accent1"/>
                      </a:solidFill>
                    </p:spPr>
                  </p:pic>
                </p:oleObj>
              </mc:Fallback>
            </mc:AlternateContent>
          </a:graphicData>
        </a:graphic>
      </p:graphicFrame>
      <p:sp>
        <p:nvSpPr>
          <p:cNvPr id="8201" name="Rectangle 11"/>
          <p:cNvSpPr>
            <a:spLocks noChangeArrowheads="1"/>
          </p:cNvSpPr>
          <p:nvPr/>
        </p:nvSpPr>
        <p:spPr bwMode="auto">
          <a:xfrm>
            <a:off x="6003635" y="3130034"/>
            <a:ext cx="184731" cy="369332"/>
          </a:xfrm>
          <a:prstGeom prst="rect">
            <a:avLst/>
          </a:prstGeom>
          <a:noFill/>
          <a:ln w="9525">
            <a:noFill/>
            <a:miter lim="800000"/>
            <a:headEnd/>
            <a:tailEnd/>
          </a:ln>
        </p:spPr>
        <p:txBody>
          <a:bodyPr wrap="none" anchor="ctr">
            <a:spAutoFit/>
          </a:bodyPr>
          <a:lstStyle/>
          <a:p>
            <a:pPr algn="ctr"/>
            <a:endParaRPr lang="sr-Latn-CS"/>
          </a:p>
        </p:txBody>
      </p:sp>
      <p:graphicFrame>
        <p:nvGraphicFramePr>
          <p:cNvPr id="8197" name="Object 10"/>
          <p:cNvGraphicFramePr>
            <a:graphicFrameLocks noChangeAspect="1"/>
          </p:cNvGraphicFramePr>
          <p:nvPr/>
        </p:nvGraphicFramePr>
        <p:xfrm>
          <a:off x="3863975" y="5876925"/>
          <a:ext cx="5157788" cy="527050"/>
        </p:xfrm>
        <a:graphic>
          <a:graphicData uri="http://schemas.openxmlformats.org/presentationml/2006/ole">
            <mc:AlternateContent xmlns:mc="http://schemas.openxmlformats.org/markup-compatibility/2006">
              <mc:Choice xmlns:v="urn:schemas-microsoft-com:vml" Requires="v">
                <p:oleObj spid="_x0000_s2053" name="Equation" r:id="rId10" imgW="2234880" imgH="228600" progId="Equation.3">
                  <p:embed/>
                </p:oleObj>
              </mc:Choice>
              <mc:Fallback>
                <p:oleObj name="Equation" r:id="rId10" imgW="2234880" imgH="228600" progId="Equation.3">
                  <p:embed/>
                  <p:pic>
                    <p:nvPicPr>
                      <p:cNvPr id="8197"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63975" y="5876925"/>
                        <a:ext cx="5157788" cy="527050"/>
                      </a:xfrm>
                      <a:prstGeom prst="rect">
                        <a:avLst/>
                      </a:prstGeom>
                      <a:solidFill>
                        <a:schemeClr val="accent1"/>
                      </a:solidFill>
                    </p:spPr>
                  </p:pic>
                </p:oleObj>
              </mc:Fallback>
            </mc:AlternateContent>
          </a:graphicData>
        </a:graphic>
      </p:graphicFrame>
      <p:sp>
        <p:nvSpPr>
          <p:cNvPr id="8202" name="Text Box 12"/>
          <p:cNvSpPr txBox="1">
            <a:spLocks noChangeArrowheads="1"/>
          </p:cNvSpPr>
          <p:nvPr/>
        </p:nvSpPr>
        <p:spPr bwMode="auto">
          <a:xfrm>
            <a:off x="2640013" y="260350"/>
            <a:ext cx="6985000" cy="369332"/>
          </a:xfrm>
          <a:prstGeom prst="rect">
            <a:avLst/>
          </a:prstGeom>
          <a:noFill/>
          <a:ln w="9525">
            <a:noFill/>
            <a:miter lim="800000"/>
            <a:headEnd/>
            <a:tailEnd/>
          </a:ln>
        </p:spPr>
        <p:txBody>
          <a:bodyPr>
            <a:spAutoFit/>
          </a:bodyPr>
          <a:lstStyle/>
          <a:p>
            <a:pPr algn="ctr">
              <a:spcBef>
                <a:spcPct val="50000"/>
              </a:spcBef>
            </a:pPr>
            <a:r>
              <a:rPr lang="sr-Latn-CS"/>
              <a:t>Udaljeni izvori složenog zvuka, nezavisni izvori, izvori u zatv. prostoru</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4" descr="Saviranje nivoa nomogram"/>
          <p:cNvPicPr>
            <a:picLocks noChangeAspect="1" noChangeArrowheads="1"/>
          </p:cNvPicPr>
          <p:nvPr/>
        </p:nvPicPr>
        <p:blipFill>
          <a:blip r:embed="rId3"/>
          <a:srcRect/>
          <a:stretch>
            <a:fillRect/>
          </a:stretch>
        </p:blipFill>
        <p:spPr bwMode="auto">
          <a:xfrm>
            <a:off x="2351088" y="908051"/>
            <a:ext cx="7777162" cy="5749925"/>
          </a:xfrm>
          <a:prstGeom prst="rect">
            <a:avLst/>
          </a:prstGeom>
          <a:noFill/>
          <a:ln w="9525">
            <a:noFill/>
            <a:miter lim="800000"/>
            <a:headEnd/>
            <a:tailEnd/>
          </a:ln>
        </p:spPr>
      </p:pic>
      <p:sp>
        <p:nvSpPr>
          <p:cNvPr id="49154" name="Text Box 5"/>
          <p:cNvSpPr txBox="1">
            <a:spLocks noChangeArrowheads="1"/>
          </p:cNvSpPr>
          <p:nvPr/>
        </p:nvSpPr>
        <p:spPr bwMode="auto">
          <a:xfrm>
            <a:off x="2855913" y="260350"/>
            <a:ext cx="7129462" cy="369332"/>
          </a:xfrm>
          <a:prstGeom prst="rect">
            <a:avLst/>
          </a:prstGeom>
          <a:noFill/>
          <a:ln w="9525">
            <a:noFill/>
            <a:miter lim="800000"/>
            <a:headEnd/>
            <a:tailEnd/>
          </a:ln>
        </p:spPr>
        <p:txBody>
          <a:bodyPr>
            <a:spAutoFit/>
          </a:bodyPr>
          <a:lstStyle/>
          <a:p>
            <a:pPr algn="ctr">
              <a:spcBef>
                <a:spcPct val="50000"/>
              </a:spcBef>
            </a:pPr>
            <a:r>
              <a:rPr lang="sr-Latn-CS"/>
              <a:t>Sabiranje i oduzimanje nivoa zvuka - nomogram</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4"/>
          <p:cNvSpPr txBox="1">
            <a:spLocks noChangeArrowheads="1"/>
          </p:cNvSpPr>
          <p:nvPr/>
        </p:nvSpPr>
        <p:spPr bwMode="auto">
          <a:xfrm>
            <a:off x="1847851" y="2349500"/>
            <a:ext cx="8569325" cy="1477328"/>
          </a:xfrm>
          <a:prstGeom prst="rect">
            <a:avLst/>
          </a:prstGeom>
          <a:noFill/>
          <a:ln w="9525">
            <a:noFill/>
            <a:miter lim="800000"/>
            <a:headEnd/>
            <a:tailEnd/>
          </a:ln>
        </p:spPr>
        <p:txBody>
          <a:bodyPr>
            <a:spAutoFit/>
          </a:bodyPr>
          <a:lstStyle/>
          <a:p>
            <a:pPr algn="ctr">
              <a:spcBef>
                <a:spcPct val="50000"/>
              </a:spcBef>
            </a:pPr>
            <a:r>
              <a:rPr lang="sl-SI"/>
              <a:t>Na krivoj liniji  nomograma je nanesena numerička razlika izmedju dva nivoa zvuka koji se sabiraju. Ako iz tačke koja odgovara ovoj razlici idemo horizontalno do preseka sa ordinatom, na ordinati ćemo dobiti vrednost, u dB, koju treba dodati na viši nivo. Moguće je na isti način od tačke koja odgovara razlici dva nivoa na krivoj liniji ići vertikalno do preseka sa apscisom gde dobijamo vrednost, u dB, koju treba dodati na manji nivo.</a:t>
            </a:r>
            <a:endParaRPr lang="en-US"/>
          </a:p>
        </p:txBody>
      </p:sp>
      <p:sp>
        <p:nvSpPr>
          <p:cNvPr id="51202" name="Text Box 5"/>
          <p:cNvSpPr txBox="1">
            <a:spLocks noChangeArrowheads="1"/>
          </p:cNvSpPr>
          <p:nvPr/>
        </p:nvSpPr>
        <p:spPr bwMode="auto">
          <a:xfrm>
            <a:off x="2566989" y="836613"/>
            <a:ext cx="7273925" cy="369332"/>
          </a:xfrm>
          <a:prstGeom prst="rect">
            <a:avLst/>
          </a:prstGeom>
          <a:noFill/>
          <a:ln w="9525">
            <a:noFill/>
            <a:miter lim="800000"/>
            <a:headEnd/>
            <a:tailEnd/>
          </a:ln>
        </p:spPr>
        <p:txBody>
          <a:bodyPr>
            <a:spAutoFit/>
          </a:bodyPr>
          <a:lstStyle/>
          <a:p>
            <a:pPr algn="ctr">
              <a:spcBef>
                <a:spcPct val="50000"/>
              </a:spcBef>
            </a:pPr>
            <a:r>
              <a:rPr lang="sr-Latn-CS"/>
              <a:t>Sabiranje dva nivoa zvuka pomoću nomograma</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 Box 4"/>
          <p:cNvSpPr txBox="1">
            <a:spLocks noChangeArrowheads="1"/>
          </p:cNvSpPr>
          <p:nvPr/>
        </p:nvSpPr>
        <p:spPr bwMode="auto">
          <a:xfrm>
            <a:off x="1847851" y="1557338"/>
            <a:ext cx="8640763" cy="1754326"/>
          </a:xfrm>
          <a:prstGeom prst="rect">
            <a:avLst/>
          </a:prstGeom>
          <a:noFill/>
          <a:ln w="9525">
            <a:noFill/>
            <a:miter lim="800000"/>
            <a:headEnd/>
            <a:tailEnd/>
          </a:ln>
        </p:spPr>
        <p:txBody>
          <a:bodyPr>
            <a:spAutoFit/>
          </a:bodyPr>
          <a:lstStyle/>
          <a:p>
            <a:pPr algn="ctr">
              <a:spcBef>
                <a:spcPct val="50000"/>
              </a:spcBef>
            </a:pPr>
            <a:r>
              <a:rPr lang="sl-SI" b="1" i="1"/>
              <a:t>Primer 3</a:t>
            </a:r>
            <a:r>
              <a:rPr lang="sl-SI" i="1"/>
              <a:t>.</a:t>
            </a:r>
            <a:r>
              <a:rPr lang="sl-SI"/>
              <a:t> Naći ukupni nivo dve komponente pritiska čiji su nivoi 75 dB i 80 dB. Nuemerička razlika ova dva nivoa je 5 dB. Ako iz tačke krive koja odgovara ovoj razlici idemo do ordinate naći ćemo da na veći od dva nivoa treba dodati 1,2 dB. To znači da je ukupni nivo 80 dB + 1,2 dB = 81,2 dB. Da smo iz tačke na krivoj koja odgovara razlici od 5 dB išli do preseka sa apscisom našli bi da na manji nivo treba dodati 6,2 dB. Za ukupni nivo opet dobijamo 75 dB + 6,2 dB = 81,2 dB.</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4224338" y="593209"/>
            <a:ext cx="2204834" cy="369332"/>
          </a:xfrm>
          <a:prstGeom prst="rect">
            <a:avLst/>
          </a:prstGeom>
          <a:noFill/>
          <a:ln w="9525">
            <a:noFill/>
            <a:miter lim="800000"/>
            <a:headEnd/>
            <a:tailEnd/>
          </a:ln>
        </p:spPr>
        <p:txBody>
          <a:bodyPr wrap="none" anchor="ctr">
            <a:spAutoFit/>
          </a:bodyPr>
          <a:lstStyle/>
          <a:p>
            <a:r>
              <a:rPr lang="sl-SI"/>
              <a:t>Spektralni nivo zvuka</a:t>
            </a:r>
            <a:r>
              <a:rPr lang="en-US"/>
              <a:t> </a:t>
            </a:r>
          </a:p>
        </p:txBody>
      </p:sp>
      <p:sp>
        <p:nvSpPr>
          <p:cNvPr id="9220" name="Text Box 5"/>
          <p:cNvSpPr txBox="1">
            <a:spLocks noChangeArrowheads="1"/>
          </p:cNvSpPr>
          <p:nvPr/>
        </p:nvSpPr>
        <p:spPr bwMode="auto">
          <a:xfrm>
            <a:off x="2711450" y="1341439"/>
            <a:ext cx="6985000" cy="701675"/>
          </a:xfrm>
          <a:prstGeom prst="rect">
            <a:avLst/>
          </a:prstGeom>
          <a:noFill/>
          <a:ln w="9525">
            <a:noFill/>
            <a:miter lim="800000"/>
            <a:headEnd/>
            <a:tailEnd/>
          </a:ln>
        </p:spPr>
        <p:txBody>
          <a:bodyPr>
            <a:spAutoFit/>
          </a:bodyPr>
          <a:lstStyle/>
          <a:p>
            <a:pPr algn="ctr">
              <a:spcBef>
                <a:spcPct val="50000"/>
              </a:spcBef>
            </a:pPr>
            <a:r>
              <a:rPr lang="sl-SI" sz="2000" dirty="0"/>
              <a:t>Spektralni nivo zvuka je nivo zvuka čiji je frekvencijski opseg širine 1 Hz. Označavamo ga sa L</a:t>
            </a:r>
            <a:r>
              <a:rPr lang="sl-SI" sz="1400" dirty="0"/>
              <a:t>(1 Hz)</a:t>
            </a:r>
            <a:r>
              <a:rPr lang="en-US" sz="1400" dirty="0"/>
              <a:t> </a:t>
            </a:r>
            <a:endParaRPr lang="en-US" sz="2000" dirty="0"/>
          </a:p>
        </p:txBody>
      </p:sp>
      <p:sp>
        <p:nvSpPr>
          <p:cNvPr id="9221" name="Text Box 7"/>
          <p:cNvSpPr txBox="1">
            <a:spLocks noChangeArrowheads="1"/>
          </p:cNvSpPr>
          <p:nvPr/>
        </p:nvSpPr>
        <p:spPr bwMode="auto">
          <a:xfrm>
            <a:off x="2927351" y="2565400"/>
            <a:ext cx="6696075" cy="892552"/>
          </a:xfrm>
          <a:prstGeom prst="rect">
            <a:avLst/>
          </a:prstGeom>
          <a:noFill/>
          <a:ln w="9525">
            <a:noFill/>
            <a:miter lim="800000"/>
            <a:headEnd/>
            <a:tailEnd/>
          </a:ln>
        </p:spPr>
        <p:txBody>
          <a:bodyPr>
            <a:spAutoFit/>
          </a:bodyPr>
          <a:lstStyle/>
          <a:p>
            <a:pPr algn="ctr">
              <a:spcBef>
                <a:spcPct val="50000"/>
              </a:spcBef>
            </a:pPr>
            <a:r>
              <a:rPr lang="sl-SI" sz="2000" dirty="0"/>
              <a:t>Spektralni nivo zvuka</a:t>
            </a:r>
            <a:r>
              <a:rPr lang="en-US" sz="2000" dirty="0"/>
              <a:t> </a:t>
            </a:r>
            <a:r>
              <a:rPr lang="en-US" sz="2000" dirty="0" err="1">
                <a:latin typeface="Arial" charset="0"/>
              </a:rPr>
              <a:t>čije</a:t>
            </a:r>
            <a:r>
              <a:rPr lang="en-US" sz="2000" dirty="0">
                <a:latin typeface="Arial" charset="0"/>
              </a:rPr>
              <a:t> </a:t>
            </a:r>
            <a:r>
              <a:rPr lang="en-US" sz="2000" dirty="0" err="1">
                <a:latin typeface="Arial" charset="0"/>
              </a:rPr>
              <a:t>sve</a:t>
            </a:r>
            <a:r>
              <a:rPr lang="en-US" sz="2000" dirty="0">
                <a:latin typeface="Arial" charset="0"/>
              </a:rPr>
              <a:t> </a:t>
            </a:r>
            <a:r>
              <a:rPr lang="en-US" sz="2000" dirty="0" err="1">
                <a:latin typeface="Arial" charset="0"/>
              </a:rPr>
              <a:t>komponente</a:t>
            </a:r>
            <a:r>
              <a:rPr lang="en-US" sz="2000" dirty="0">
                <a:latin typeface="Arial" charset="0"/>
              </a:rPr>
              <a:t> </a:t>
            </a:r>
            <a:r>
              <a:rPr lang="en-US" sz="2000" dirty="0" err="1">
                <a:latin typeface="Arial" charset="0"/>
              </a:rPr>
              <a:t>imaju</a:t>
            </a:r>
            <a:r>
              <a:rPr lang="en-US" sz="2000" dirty="0">
                <a:latin typeface="Arial" charset="0"/>
              </a:rPr>
              <a:t> </a:t>
            </a:r>
            <a:r>
              <a:rPr lang="en-US" sz="2000" dirty="0" err="1">
                <a:latin typeface="Arial" charset="0"/>
              </a:rPr>
              <a:t>istu</a:t>
            </a:r>
            <a:r>
              <a:rPr lang="en-US" sz="2000" dirty="0">
                <a:latin typeface="Arial" charset="0"/>
              </a:rPr>
              <a:t> </a:t>
            </a:r>
            <a:r>
              <a:rPr lang="en-US" sz="2000" dirty="0" err="1">
                <a:latin typeface="Arial" charset="0"/>
              </a:rPr>
              <a:t>vrednost</a:t>
            </a:r>
            <a:r>
              <a:rPr lang="en-US" sz="2000" dirty="0">
                <a:latin typeface="Arial" charset="0"/>
              </a:rPr>
              <a:t> </a:t>
            </a:r>
            <a:r>
              <a:rPr lang="sl-SI" sz="3200" dirty="0"/>
              <a:t>L</a:t>
            </a:r>
            <a:r>
              <a:rPr lang="sl-SI" sz="2000" dirty="0"/>
              <a:t>(1 Hz)</a:t>
            </a:r>
            <a:r>
              <a:rPr lang="en-US" sz="2000" dirty="0"/>
              <a:t> </a:t>
            </a:r>
            <a:r>
              <a:rPr lang="sl-SI" sz="2000" dirty="0"/>
              <a:t>je dat relacijom:</a:t>
            </a:r>
            <a:endParaRPr lang="en-US" sz="2000" dirty="0"/>
          </a:p>
        </p:txBody>
      </p:sp>
      <p:graphicFrame>
        <p:nvGraphicFramePr>
          <p:cNvPr id="9218" name="Object 8"/>
          <p:cNvGraphicFramePr>
            <a:graphicFrameLocks noChangeAspect="1"/>
          </p:cNvGraphicFramePr>
          <p:nvPr/>
        </p:nvGraphicFramePr>
        <p:xfrm>
          <a:off x="3287714" y="3573464"/>
          <a:ext cx="5832475" cy="503237"/>
        </p:xfrm>
        <a:graphic>
          <a:graphicData uri="http://schemas.openxmlformats.org/presentationml/2006/ole">
            <mc:AlternateContent xmlns:mc="http://schemas.openxmlformats.org/markup-compatibility/2006">
              <mc:Choice xmlns:v="urn:schemas-microsoft-com:vml" Requires="v">
                <p:oleObj spid="_x0000_s3074" name="Equation" r:id="rId4" imgW="2247840" imgH="215640" progId="Equation.3">
                  <p:embed/>
                </p:oleObj>
              </mc:Choice>
              <mc:Fallback>
                <p:oleObj name="Equation" r:id="rId4" imgW="2247840" imgH="215640" progId="Equation.3">
                  <p:embed/>
                  <p:pic>
                    <p:nvPicPr>
                      <p:cNvPr id="921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7714" y="3573464"/>
                        <a:ext cx="5832475" cy="503237"/>
                      </a:xfrm>
                      <a:prstGeom prst="rect">
                        <a:avLst/>
                      </a:prstGeom>
                      <a:solidFill>
                        <a:schemeClr val="accent1"/>
                      </a:solidFill>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ext Box 4"/>
          <p:cNvSpPr txBox="1">
            <a:spLocks noChangeArrowheads="1"/>
          </p:cNvSpPr>
          <p:nvPr/>
        </p:nvSpPr>
        <p:spPr bwMode="auto">
          <a:xfrm>
            <a:off x="2351089" y="1844676"/>
            <a:ext cx="7920037" cy="1006475"/>
          </a:xfrm>
          <a:prstGeom prst="rect">
            <a:avLst/>
          </a:prstGeom>
          <a:noFill/>
          <a:ln w="9525">
            <a:noFill/>
            <a:miter lim="800000"/>
            <a:headEnd/>
            <a:tailEnd/>
          </a:ln>
        </p:spPr>
        <p:txBody>
          <a:bodyPr>
            <a:spAutoFit/>
          </a:bodyPr>
          <a:lstStyle/>
          <a:p>
            <a:pPr algn="ctr">
              <a:spcBef>
                <a:spcPct val="50000"/>
              </a:spcBef>
            </a:pPr>
            <a:r>
              <a:rPr lang="sl-SI" sz="2000"/>
              <a:t>U praksi postoje analizatori  spektra čija je širina opsega 1%, 3%, 10%, trećina oktave i oktava, računajući u odnosu na centralnu frekvenciju opsega.</a:t>
            </a:r>
            <a:r>
              <a:rPr lang="en-US" sz="2000"/>
              <a:t> </a:t>
            </a:r>
          </a:p>
        </p:txBody>
      </p:sp>
      <p:sp>
        <p:nvSpPr>
          <p:cNvPr id="62466" name="Text Box 5"/>
          <p:cNvSpPr txBox="1">
            <a:spLocks noChangeArrowheads="1"/>
          </p:cNvSpPr>
          <p:nvPr/>
        </p:nvSpPr>
        <p:spPr bwMode="auto">
          <a:xfrm>
            <a:off x="3503613" y="765175"/>
            <a:ext cx="5472112" cy="369332"/>
          </a:xfrm>
          <a:prstGeom prst="rect">
            <a:avLst/>
          </a:prstGeom>
          <a:noFill/>
          <a:ln w="9525">
            <a:noFill/>
            <a:miter lim="800000"/>
            <a:headEnd/>
            <a:tailEnd/>
          </a:ln>
        </p:spPr>
        <p:txBody>
          <a:bodyPr>
            <a:spAutoFit/>
          </a:bodyPr>
          <a:lstStyle/>
          <a:p>
            <a:pPr algn="ctr">
              <a:spcBef>
                <a:spcPct val="50000"/>
              </a:spcBef>
            </a:pPr>
            <a:r>
              <a:rPr lang="sr-Latn-CS"/>
              <a:t>Analizatori spektra</a:t>
            </a:r>
            <a:endParaRPr lang="en-US"/>
          </a:p>
        </p:txBody>
      </p:sp>
      <p:sp>
        <p:nvSpPr>
          <p:cNvPr id="62467" name="Text Box 6"/>
          <p:cNvSpPr txBox="1">
            <a:spLocks noChangeArrowheads="1"/>
          </p:cNvSpPr>
          <p:nvPr/>
        </p:nvSpPr>
        <p:spPr bwMode="auto">
          <a:xfrm>
            <a:off x="2279650" y="3429000"/>
            <a:ext cx="7920038" cy="369332"/>
          </a:xfrm>
          <a:prstGeom prst="rect">
            <a:avLst/>
          </a:prstGeom>
          <a:noFill/>
          <a:ln w="9525">
            <a:noFill/>
            <a:miter lim="800000"/>
            <a:headEnd/>
            <a:tailEnd/>
          </a:ln>
        </p:spPr>
        <p:txBody>
          <a:bodyPr>
            <a:spAutoFit/>
          </a:bodyPr>
          <a:lstStyle/>
          <a:p>
            <a:pPr algn="ctr">
              <a:spcBef>
                <a:spcPct val="50000"/>
              </a:spcBef>
            </a:pPr>
            <a:r>
              <a:rPr lang="sr-Latn-CS"/>
              <a:t>Opseg (Hz) analizatora na centralnoj frekvenciji 1 kHz</a:t>
            </a:r>
            <a:endParaRPr lang="en-US"/>
          </a:p>
        </p:txBody>
      </p:sp>
      <p:sp>
        <p:nvSpPr>
          <p:cNvPr id="62468" name="Text Box 7"/>
          <p:cNvSpPr txBox="1">
            <a:spLocks noChangeArrowheads="1"/>
          </p:cNvSpPr>
          <p:nvPr/>
        </p:nvSpPr>
        <p:spPr bwMode="auto">
          <a:xfrm>
            <a:off x="2566989" y="4508500"/>
            <a:ext cx="7273925" cy="369332"/>
          </a:xfrm>
          <a:prstGeom prst="rect">
            <a:avLst/>
          </a:prstGeom>
          <a:noFill/>
          <a:ln w="9525">
            <a:noFill/>
            <a:miter lim="800000"/>
            <a:headEnd/>
            <a:tailEnd/>
          </a:ln>
        </p:spPr>
        <p:txBody>
          <a:bodyPr>
            <a:spAutoFit/>
          </a:bodyPr>
          <a:lstStyle/>
          <a:p>
            <a:pPr algn="ctr">
              <a:spcBef>
                <a:spcPct val="50000"/>
              </a:spcBef>
            </a:pPr>
            <a:r>
              <a:rPr lang="sl-SI"/>
              <a:t>    1%       3%    10%      1/3 oktave         Oktava</a:t>
            </a:r>
            <a:endParaRPr lang="en-US"/>
          </a:p>
        </p:txBody>
      </p:sp>
      <p:sp>
        <p:nvSpPr>
          <p:cNvPr id="62469" name="Text Box 8"/>
          <p:cNvSpPr txBox="1">
            <a:spLocks noChangeArrowheads="1"/>
          </p:cNvSpPr>
          <p:nvPr/>
        </p:nvSpPr>
        <p:spPr bwMode="auto">
          <a:xfrm>
            <a:off x="2208214" y="5589588"/>
            <a:ext cx="7991475" cy="369332"/>
          </a:xfrm>
          <a:prstGeom prst="rect">
            <a:avLst/>
          </a:prstGeom>
          <a:noFill/>
          <a:ln w="9525">
            <a:noFill/>
            <a:miter lim="800000"/>
            <a:headEnd/>
            <a:tailEnd/>
          </a:ln>
        </p:spPr>
        <p:txBody>
          <a:bodyPr>
            <a:spAutoFit/>
          </a:bodyPr>
          <a:lstStyle/>
          <a:p>
            <a:pPr algn="ctr">
              <a:spcBef>
                <a:spcPct val="50000"/>
              </a:spcBef>
            </a:pPr>
            <a:r>
              <a:rPr lang="sl-SI"/>
              <a:t>10        30         100           232             707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589</Words>
  <Application>Microsoft Office PowerPoint</Application>
  <PresentationFormat>Widescreen</PresentationFormat>
  <Paragraphs>72</Paragraphs>
  <Slides>13</Slides>
  <Notes>11</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2" baseType="lpstr">
      <vt:lpstr>Arial</vt:lpstr>
      <vt:lpstr>Calibri</vt:lpstr>
      <vt:lpstr>Calibri Light</vt:lpstr>
      <vt:lpstr>Times New Roman</vt:lpstr>
      <vt:lpstr>Trebuchet MS</vt:lpstr>
      <vt:lpstr>Wingdings 3</vt:lpstr>
      <vt:lpstr>Office Theme</vt:lpstr>
      <vt:lpstr>Facet</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dc:creator>
  <cp:lastModifiedBy>Doc</cp:lastModifiedBy>
  <cp:revision>1</cp:revision>
  <dcterms:created xsi:type="dcterms:W3CDTF">2020-03-18T09:19:29Z</dcterms:created>
  <dcterms:modified xsi:type="dcterms:W3CDTF">2020-03-18T09:20:03Z</dcterms:modified>
</cp:coreProperties>
</file>