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</p:sldMasterIdLst>
  <p:notesMasterIdLst>
    <p:notesMasterId r:id="rId13"/>
  </p:notesMasterIdLst>
  <p:sldIdLst>
    <p:sldId id="256" r:id="rId2"/>
    <p:sldId id="257" r:id="rId3"/>
    <p:sldId id="258" r:id="rId4"/>
    <p:sldId id="281" r:id="rId5"/>
    <p:sldId id="259" r:id="rId6"/>
    <p:sldId id="260" r:id="rId7"/>
    <p:sldId id="262" r:id="rId8"/>
    <p:sldId id="279" r:id="rId9"/>
    <p:sldId id="280" r:id="rId10"/>
    <p:sldId id="283" r:id="rId11"/>
    <p:sldId id="28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FF99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FFFF99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FFFF99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FFFF99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FFFF99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rgbClr val="FFFF99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rgbClr val="FFFF99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rgbClr val="FFFF99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rgbClr val="FFFF99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FF00"/>
    <a:srgbClr val="FF0000"/>
    <a:srgbClr val="FFFFCC"/>
    <a:srgbClr val="FFFF66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76" autoAdjust="0"/>
  </p:normalViewPr>
  <p:slideViewPr>
    <p:cSldViewPr>
      <p:cViewPr varScale="1">
        <p:scale>
          <a:sx n="64" d="100"/>
          <a:sy n="64" d="100"/>
        </p:scale>
        <p:origin x="1566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B5A5987-7929-4F2D-A44E-D8D72A04B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60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002BD5-31F9-41E4-8849-CD6D4DBD1ADE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856885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77B715-DA0B-40A6-B33D-E02A1EEFB21C}" type="slidenum">
              <a:rPr lang="en-US" smtClean="0">
                <a:cs typeface="Arial" charset="0"/>
              </a:rPr>
              <a:pPr/>
              <a:t>2</a:t>
            </a:fld>
            <a:endParaRPr lang="en-US"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836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FCA19E-5266-4C54-B4D7-21E712EF1D37}" type="slidenum">
              <a:rPr lang="en-US" smtClean="0">
                <a:cs typeface="Arial" charset="0"/>
              </a:rPr>
              <a:pPr/>
              <a:t>3</a:t>
            </a:fld>
            <a:endParaRPr lang="en-US"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492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882090-44BF-4CF2-AE21-3A828AAC53CE}" type="slidenum">
              <a:rPr lang="en-US" smtClean="0">
                <a:cs typeface="Arial" charset="0"/>
              </a:rPr>
              <a:pPr/>
              <a:t>5</a:t>
            </a:fld>
            <a:endParaRPr lang="en-US"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211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FBF030-E7D6-43B1-A3E3-9634A4892B46}" type="slidenum">
              <a:rPr lang="en-US" smtClean="0">
                <a:cs typeface="Arial" charset="0"/>
              </a:rPr>
              <a:pPr/>
              <a:t>6</a:t>
            </a:fld>
            <a:endParaRPr lang="en-US"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060315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DBCC3F-633E-451A-ABF8-FCCC203D073E}" type="slidenum">
              <a:rPr lang="en-US" smtClean="0">
                <a:cs typeface="Arial" charset="0"/>
              </a:rPr>
              <a:pPr/>
              <a:t>7</a:t>
            </a:fld>
            <a:endParaRPr lang="en-US">
              <a:cs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061542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4A8AC-BF53-41F4-94EB-09305A1F62F7}" type="slidenum">
              <a:rPr lang="en-US" smtClean="0">
                <a:cs typeface="Arial" charset="0"/>
              </a:rPr>
              <a:pPr/>
              <a:t>8</a:t>
            </a:fld>
            <a:endParaRPr lang="en-US"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923513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05359-CC95-4A51-B1B3-2A39D054082D}" type="slidenum">
              <a:rPr lang="en-US" smtClean="0">
                <a:cs typeface="Arial" charset="0"/>
              </a:rPr>
              <a:pPr/>
              <a:t>9</a:t>
            </a:fld>
            <a:endParaRPr lang="en-US">
              <a:cs typeface="Arial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4749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C14D3-9809-4E21-A415-35C0251106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5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2C500-805D-4C2A-902D-58A0166894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63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2C500-805D-4C2A-902D-58A0166894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6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2C500-805D-4C2A-902D-58A0166894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8265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2C500-805D-4C2A-902D-58A0166894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30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2C500-805D-4C2A-902D-58A0166894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80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2C500-805D-4C2A-902D-58A0166894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46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4BDD00-204C-406A-8876-4C10611885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60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13286-9871-40CB-995C-D13BEB0C37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24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E2698-2684-4F25-965B-0FCA00BF8A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6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C369-340B-4658-941E-BC0207BA60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00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95DEA0-BBF2-4B44-BE1C-4D5F44889B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74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02C7A8-D2FF-400D-8E5D-A339471F2F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97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A561E-8522-4BBF-BF17-21C3BCD26A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44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59D268-663B-412D-8F07-E3891C186A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45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7630D-41BF-4284-97C1-1FE80DDE8B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5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36F46-C511-4F33-AF1D-C5AEABB832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АДП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12C500-805D-4C2A-902D-58A0166894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162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17327" y="404664"/>
            <a:ext cx="6553200" cy="3239591"/>
          </a:xfrm>
        </p:spPr>
        <p:txBody>
          <a:bodyPr/>
          <a:lstStyle/>
          <a:p>
            <a:pPr eaLnBrk="1" hangingPunct="1">
              <a:defRPr/>
            </a:pPr>
            <a:br>
              <a:rPr lang="sr-Latn-CS" sz="66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br>
              <a:rPr lang="sr-Latn-CS" sz="66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sr-Latn-CS" sz="5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Akustički dizajn prostorija</a:t>
            </a:r>
            <a:br>
              <a:rPr lang="sr-Latn-CS" sz="66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br>
              <a:rPr lang="sr-Latn-CS" sz="4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sz="40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tema</a:t>
            </a:r>
            <a:r>
              <a:rPr lang="en-US" sz="4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076700"/>
            <a:ext cx="6400800" cy="86518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Nivoi</a:t>
            </a: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, </a:t>
            </a:r>
            <a:r>
              <a:rPr lang="en-US" sz="32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decibeli</a:t>
            </a: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32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</a:t>
            </a: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32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spektri</a:t>
            </a:r>
            <a:endParaRPr lang="en-US" sz="32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Izofonske krive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684" y="1853248"/>
            <a:ext cx="6382611" cy="4404002"/>
          </a:xfrm>
        </p:spPr>
      </p:pic>
    </p:spTree>
    <p:extLst>
      <p:ext uri="{BB962C8B-B14F-4D97-AF65-F5344CB8AC3E}">
        <p14:creationId xmlns:p14="http://schemas.microsoft.com/office/powerpoint/2010/main" val="1456886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dB A,B,C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16" y="1853248"/>
            <a:ext cx="6622887" cy="4349943"/>
          </a:xfrm>
        </p:spPr>
      </p:pic>
    </p:spTree>
    <p:extLst>
      <p:ext uri="{BB962C8B-B14F-4D97-AF65-F5344CB8AC3E}">
        <p14:creationId xmlns:p14="http://schemas.microsoft.com/office/powerpoint/2010/main" val="53869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11188" y="1412875"/>
            <a:ext cx="7848600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sz="2000"/>
              <a:t>Normalni atmosferski pritisak na nivou mora iznosi oko          Pa.</a:t>
            </a:r>
            <a:r>
              <a:rPr lang="en-US" sz="2000"/>
              <a:t> </a:t>
            </a:r>
            <a:endParaRPr lang="sr-Latn-CS" sz="2000"/>
          </a:p>
          <a:p>
            <a:pPr algn="ctr">
              <a:spcBef>
                <a:spcPct val="50000"/>
              </a:spcBef>
            </a:pPr>
            <a:endParaRPr lang="sr-Latn-CS" sz="2000"/>
          </a:p>
          <a:p>
            <a:pPr>
              <a:spcBef>
                <a:spcPct val="50000"/>
              </a:spcBef>
            </a:pPr>
            <a:r>
              <a:rPr lang="sl-SI" sz="2000"/>
              <a:t>Na ovaj statički priisak superponira se zvučni pritisak prouzrokovan molekularnim pomeranjem vazduha.</a:t>
            </a:r>
            <a:r>
              <a:rPr lang="en-US"/>
              <a:t> </a:t>
            </a:r>
            <a:endParaRPr lang="sr-Latn-CS"/>
          </a:p>
          <a:p>
            <a:pPr>
              <a:spcBef>
                <a:spcPct val="50000"/>
              </a:spcBef>
            </a:pPr>
            <a:endParaRPr lang="sr-Latn-CS"/>
          </a:p>
          <a:p>
            <a:pPr>
              <a:spcBef>
                <a:spcPct val="50000"/>
              </a:spcBef>
            </a:pPr>
            <a:r>
              <a:rPr lang="sl-SI" sz="2000"/>
              <a:t>Na pragu čujnosti zvučni pritisak je  20 uPa  a na granici bola iznad 20Pa.</a:t>
            </a:r>
            <a:r>
              <a:rPr lang="en-US" sz="2000"/>
              <a:t> </a:t>
            </a:r>
            <a:endParaRPr lang="sr-Latn-CS" sz="2000"/>
          </a:p>
          <a:p>
            <a:pPr>
              <a:spcBef>
                <a:spcPct val="50000"/>
              </a:spcBef>
            </a:pPr>
            <a:endParaRPr lang="sr-Latn-CS" sz="2000"/>
          </a:p>
          <a:p>
            <a:pPr>
              <a:spcBef>
                <a:spcPct val="50000"/>
              </a:spcBef>
            </a:pPr>
            <a:r>
              <a:rPr lang="sl-SI" sz="2000"/>
              <a:t>Odnos ove dve veličine je veći od           iz čega zaključujemo da bi bilo nepodesno uzeti pritisak kao merilo jačine zvuka.</a:t>
            </a:r>
            <a:endParaRPr lang="en-US" sz="200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19925" y="1341438"/>
          <a:ext cx="50482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4" imgW="228600" imgH="203040" progId="Equation.3">
                  <p:embed/>
                </p:oleObj>
              </mc:Choice>
              <mc:Fallback>
                <p:oleObj name="Equation" r:id="rId4" imgW="22860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1341438"/>
                        <a:ext cx="504825" cy="44926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4643438" y="4740275"/>
          <a:ext cx="576262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6" imgW="228600" imgH="203040" progId="Equation.3">
                  <p:embed/>
                </p:oleObj>
              </mc:Choice>
              <mc:Fallback>
                <p:oleObj name="Equation" r:id="rId6" imgW="2286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740275"/>
                        <a:ext cx="576262" cy="5127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4"/>
          <p:cNvSpPr txBox="1">
            <a:spLocks noChangeArrowheads="1"/>
          </p:cNvSpPr>
          <p:nvPr/>
        </p:nvSpPr>
        <p:spPr bwMode="auto">
          <a:xfrm>
            <a:off x="468313" y="1773238"/>
            <a:ext cx="82073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sz="2000"/>
              <a:t>Ljudsko čulo sluha podnosi ovako veliki raspon nadražaja, kao što je uostalom slučaj i sa ostalim čovečjim čulima, zbog toga što je njegova prenosna funkcija, manje ili više, logaritamska. </a:t>
            </a:r>
          </a:p>
          <a:p>
            <a:pPr>
              <a:spcBef>
                <a:spcPct val="50000"/>
              </a:spcBef>
            </a:pPr>
            <a:endParaRPr lang="sl-SI" sz="2000"/>
          </a:p>
          <a:p>
            <a:pPr>
              <a:spcBef>
                <a:spcPct val="50000"/>
              </a:spcBef>
            </a:pPr>
            <a:r>
              <a:rPr lang="sl-SI" sz="2000"/>
              <a:t>Subjektivni osećaj jačine zvuka je približno srazmeran logaritmu fizičke pobude što važi uopšte za sva ljudska čula (Veber-Fehnerov zakon). </a:t>
            </a:r>
          </a:p>
          <a:p>
            <a:pPr>
              <a:spcBef>
                <a:spcPct val="50000"/>
              </a:spcBef>
            </a:pPr>
            <a:endParaRPr lang="sl-SI" sz="2000"/>
          </a:p>
          <a:p>
            <a:pPr>
              <a:spcBef>
                <a:spcPct val="50000"/>
              </a:spcBef>
            </a:pPr>
            <a:r>
              <a:rPr lang="sl-SI" sz="2000"/>
              <a:t>To znači da pobuda treba da se povećava stalno za isti procenat da bi se dobio utisak da jačina zvuka raste ravnomerno.</a:t>
            </a:r>
            <a:r>
              <a:rPr lang="sl-SI"/>
              <a:t>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81639"/>
            <a:ext cx="5688632" cy="4408690"/>
          </a:xfrm>
        </p:spPr>
      </p:pic>
    </p:spTree>
    <p:extLst>
      <p:ext uri="{BB962C8B-B14F-4D97-AF65-F5344CB8AC3E}">
        <p14:creationId xmlns:p14="http://schemas.microsoft.com/office/powerpoint/2010/main" val="1027119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9750" y="981075"/>
            <a:ext cx="77057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sz="2000" dirty="0"/>
              <a:t>Iz prethodno navedenih razloga je u akustici primerenije koristiti odnos, i to logaitamski, dve vrednosti zvučnog pritiska, intenziteta zvuka ili akustičke snage, nego njihove apsolutne vrednosti.</a:t>
            </a:r>
            <a:r>
              <a:rPr lang="sl-SI" dirty="0"/>
              <a:t> </a:t>
            </a:r>
          </a:p>
          <a:p>
            <a:pPr>
              <a:spcBef>
                <a:spcPct val="50000"/>
              </a:spcBef>
            </a:pPr>
            <a:endParaRPr lang="sl-SI" sz="2000" dirty="0"/>
          </a:p>
          <a:p>
            <a:pPr>
              <a:spcBef>
                <a:spcPct val="50000"/>
              </a:spcBef>
            </a:pPr>
            <a:r>
              <a:rPr lang="sl-SI" sz="2000" dirty="0"/>
              <a:t>Zbog toga  je uveden pojam </a:t>
            </a:r>
            <a:r>
              <a:rPr lang="sl-SI" sz="2000" dirty="0">
                <a:solidFill>
                  <a:srgbClr val="FFFF00"/>
                </a:solidFill>
              </a:rPr>
              <a:t>nivoa zvučnog pritiska </a:t>
            </a:r>
            <a:r>
              <a:rPr lang="sl-SI" sz="2000" dirty="0"/>
              <a:t>koji se izražava u decibelina (dB). Kao nulti nivo usvojen je nivo koji odgovara pragu čujnosti na 1000 Hz. Tako je nivo zvuka čiji je pritisak </a:t>
            </a:r>
            <a:r>
              <a:rPr lang="sl-SI" sz="2000" i="1" dirty="0"/>
              <a:t>p</a:t>
            </a:r>
            <a:r>
              <a:rPr lang="sl-SI" sz="2000" dirty="0"/>
              <a:t>,</a:t>
            </a:r>
            <a:r>
              <a:rPr lang="sl-SI" sz="2000" i="1" dirty="0"/>
              <a:t> </a:t>
            </a:r>
            <a:r>
              <a:rPr lang="sl-SI" sz="2000" dirty="0"/>
              <a:t>dat relacijom:</a:t>
            </a:r>
            <a:endParaRPr lang="en-US" sz="2000" dirty="0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sr-Latn-CS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3563938" y="3933825"/>
          <a:ext cx="180022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4" imgW="952087" imgH="431613" progId="Equation.3">
                  <p:embed/>
                </p:oleObj>
              </mc:Choice>
              <mc:Fallback>
                <p:oleObj name="Equation" r:id="rId4" imgW="952087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3933825"/>
                        <a:ext cx="1800225" cy="8096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755650" y="4868863"/>
            <a:ext cx="75596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sz="2000"/>
              <a:t>Objektivna jačina zvuka u akustici se umesto u paskalima (Pa) izražava u decibelima (dB) u odnosu na referentnu vrednost:</a:t>
            </a:r>
            <a:r>
              <a:rPr lang="en-US"/>
              <a:t> </a:t>
            </a:r>
            <a:endParaRPr lang="sr-Latn-CS"/>
          </a:p>
          <a:p>
            <a:pPr>
              <a:spcBef>
                <a:spcPct val="50000"/>
              </a:spcBef>
            </a:pPr>
            <a:endParaRPr lang="sr-Latn-CS"/>
          </a:p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3779838" y="5805488"/>
          <a:ext cx="14398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6" imgW="761760" imgH="228600" progId="Equation.3">
                  <p:embed/>
                </p:oleObj>
              </mc:Choice>
              <mc:Fallback>
                <p:oleObj name="Equation" r:id="rId6" imgW="76176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5805488"/>
                        <a:ext cx="1439862" cy="431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2"/>
          <p:cNvSpPr txBox="1">
            <a:spLocks noChangeArrowheads="1"/>
          </p:cNvSpPr>
          <p:nvPr/>
        </p:nvSpPr>
        <p:spPr bwMode="auto">
          <a:xfrm>
            <a:off x="914400" y="4572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/>
              <a:t>N</a:t>
            </a:r>
            <a:r>
              <a:rPr lang="sl-SI">
                <a:cs typeface="Times New Roman" pitchFamily="18" charset="0"/>
              </a:rPr>
              <a:t>ivo intenziteta zvuka </a:t>
            </a:r>
            <a:endParaRPr lang="en-GB">
              <a:cs typeface="Times New Roman" pitchFamily="18" charset="0"/>
            </a:endParaRPr>
          </a:p>
        </p:txBody>
      </p:sp>
      <p:sp>
        <p:nvSpPr>
          <p:cNvPr id="3079" name="Rectangle 4"/>
          <p:cNvSpPr>
            <a:spLocks noChangeArrowheads="1"/>
          </p:cNvSpPr>
          <p:nvPr/>
        </p:nvSpPr>
        <p:spPr bwMode="auto">
          <a:xfrm>
            <a:off x="411480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sr-Latn-CS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3505200" y="1066800"/>
          <a:ext cx="22098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r:id="rId4" imgW="914400" imgH="431800" progId="">
                  <p:embed/>
                </p:oleObj>
              </mc:Choice>
              <mc:Fallback>
                <p:oleObj r:id="rId4" imgW="914400" imgH="4318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066800"/>
                        <a:ext cx="2209800" cy="10366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Rectangle 5"/>
          <p:cNvGraphicFramePr>
            <a:graphicFrameLocks/>
          </p:cNvGraphicFramePr>
          <p:nvPr/>
        </p:nvGraphicFramePr>
        <p:xfrm>
          <a:off x="6019800" y="1397000"/>
          <a:ext cx="16002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6" imgW="0" imgH="0" progId="">
                  <p:embed/>
                </p:oleObj>
              </mc:Choice>
              <mc:Fallback>
                <p:oleObj name="Equation" r:id="rId6" imgW="0" imgH="0" progId="">
                  <p:embed/>
                  <p:pic>
                    <p:nvPicPr>
                      <p:cNvPr id="0" name="Rectangle 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397000"/>
                        <a:ext cx="160020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6225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sr-Latn-CS"/>
          </a:p>
        </p:txBody>
      </p:sp>
      <p:graphicFrame>
        <p:nvGraphicFramePr>
          <p:cNvPr id="3076" name="Object 7"/>
          <p:cNvGraphicFramePr>
            <a:graphicFrameLocks noChangeAspect="1"/>
          </p:cNvGraphicFramePr>
          <p:nvPr/>
        </p:nvGraphicFramePr>
        <p:xfrm>
          <a:off x="990600" y="2286000"/>
          <a:ext cx="7543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r:id="rId7" imgW="3619500" imgH="457200" progId="">
                  <p:embed/>
                </p:oleObj>
              </mc:Choice>
              <mc:Fallback>
                <p:oleObj r:id="rId7" imgW="3619500" imgH="4572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86000"/>
                        <a:ext cx="7543800" cy="9525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990600" y="3429000"/>
            <a:ext cx="777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>
                <a:cs typeface="Times New Roman" pitchFamily="18" charset="0"/>
              </a:rPr>
              <a:t>Pri normalnim atmosferskim uslovima (t = 22 </a:t>
            </a:r>
            <a:r>
              <a:rPr lang="sl-SI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</a:t>
            </a:r>
            <a:r>
              <a:rPr lang="sl-SI">
                <a:cs typeface="Times New Roman" pitchFamily="18" charset="0"/>
              </a:rPr>
              <a:t>C)</a:t>
            </a:r>
            <a:r>
              <a:rPr lang="en-GB"/>
              <a:t> </a:t>
            </a: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684213" y="5445125"/>
            <a:ext cx="8153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/>
              <a:t>N</a:t>
            </a:r>
            <a:r>
              <a:rPr lang="sl-SI">
                <a:cs typeface="Times New Roman" pitchFamily="18" charset="0"/>
              </a:rPr>
              <a:t>ivo zvučnog pritiska i nivo intenziteta zvuka u praktičnim uslovima imaju iste numeričke vrednosti pa se obično označavaju sa </a:t>
            </a:r>
            <a:r>
              <a:rPr lang="sl-SI" i="1">
                <a:cs typeface="Times New Roman" pitchFamily="18" charset="0"/>
              </a:rPr>
              <a:t>L</a:t>
            </a:r>
            <a:r>
              <a:rPr lang="sl-SI">
                <a:cs typeface="Times New Roman" pitchFamily="18" charset="0"/>
              </a:rPr>
              <a:t> i nazivaju kratko »nivo zvuka«.</a:t>
            </a:r>
            <a:r>
              <a:rPr lang="en-GB"/>
              <a:t> </a:t>
            </a:r>
          </a:p>
        </p:txBody>
      </p:sp>
      <p:graphicFrame>
        <p:nvGraphicFramePr>
          <p:cNvPr id="3077" name="Object 12"/>
          <p:cNvGraphicFramePr>
            <a:graphicFrameLocks noChangeAspect="1"/>
          </p:cNvGraphicFramePr>
          <p:nvPr/>
        </p:nvGraphicFramePr>
        <p:xfrm>
          <a:off x="3708400" y="4581525"/>
          <a:ext cx="28797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9" imgW="1384200" imgH="241200" progId="Equation.3">
                  <p:embed/>
                </p:oleObj>
              </mc:Choice>
              <mc:Fallback>
                <p:oleObj name="Equation" r:id="rId9" imgW="138420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4581525"/>
                        <a:ext cx="2879725" cy="5016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1905000" y="6096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>
                <a:cs typeface="Times New Roman" pitchFamily="18" charset="0"/>
              </a:rPr>
              <a:t>Nivo akustičke snage</a:t>
            </a:r>
            <a:r>
              <a:rPr lang="en-GB"/>
              <a:t> 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4071938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sr-Latn-CS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3733800" y="1366838"/>
          <a:ext cx="190500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r:id="rId4" imgW="1002865" imgH="457002" progId="">
                  <p:embed/>
                </p:oleObj>
              </mc:Choice>
              <mc:Fallback>
                <p:oleObj r:id="rId4" imgW="1002865" imgH="457002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366838"/>
                        <a:ext cx="1905000" cy="87153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4329113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sr-Latn-CS"/>
          </a:p>
        </p:txBody>
      </p:sp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762000" y="2819400"/>
          <a:ext cx="8382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r:id="rId6" imgW="482391" imgH="406224" progId="">
                  <p:embed/>
                </p:oleObj>
              </mc:Choice>
              <mc:Fallback>
                <p:oleObj r:id="rId6" imgW="482391" imgH="406224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19400"/>
                        <a:ext cx="838200" cy="7064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3900488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sr-Latn-CS"/>
          </a:p>
        </p:txBody>
      </p:sp>
      <p:sp>
        <p:nvSpPr>
          <p:cNvPr id="4107" name="Rectangle 10"/>
          <p:cNvSpPr>
            <a:spLocks noChangeArrowheads="1"/>
          </p:cNvSpPr>
          <p:nvPr/>
        </p:nvSpPr>
        <p:spPr bwMode="auto">
          <a:xfrm>
            <a:off x="431958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sr-Latn-CS"/>
          </a:p>
        </p:txBody>
      </p:sp>
      <p:sp>
        <p:nvSpPr>
          <p:cNvPr id="4108" name="Rectangle 1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sr-Latn-CS"/>
          </a:p>
        </p:txBody>
      </p:sp>
      <p:graphicFrame>
        <p:nvGraphicFramePr>
          <p:cNvPr id="410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131422"/>
              </p:ext>
            </p:extLst>
          </p:nvPr>
        </p:nvGraphicFramePr>
        <p:xfrm>
          <a:off x="3097213" y="2809875"/>
          <a:ext cx="3167062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Equation" r:id="rId8" imgW="1600200" imgH="431640" progId="Equation.3">
                  <p:embed/>
                </p:oleObj>
              </mc:Choice>
              <mc:Fallback>
                <p:oleObj name="Equation" r:id="rId8" imgW="16002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7213" y="2809875"/>
                        <a:ext cx="3167062" cy="8620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651249"/>
              </p:ext>
            </p:extLst>
          </p:nvPr>
        </p:nvGraphicFramePr>
        <p:xfrm>
          <a:off x="6762750" y="2735263"/>
          <a:ext cx="15240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Equation" r:id="rId10" imgW="863280" imgH="482400" progId="Equation.3">
                  <p:embed/>
                </p:oleObj>
              </mc:Choice>
              <mc:Fallback>
                <p:oleObj name="Equation" r:id="rId10" imgW="863280" imgH="4824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0" y="2735263"/>
                        <a:ext cx="1524000" cy="10477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387133"/>
              </p:ext>
            </p:extLst>
          </p:nvPr>
        </p:nvGraphicFramePr>
        <p:xfrm>
          <a:off x="3148013" y="4732338"/>
          <a:ext cx="414496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Equation" r:id="rId12" imgW="1676160" imgH="228600" progId="Equation.3">
                  <p:embed/>
                </p:oleObj>
              </mc:Choice>
              <mc:Fallback>
                <p:oleObj name="Equation" r:id="rId12" imgW="167616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4732338"/>
                        <a:ext cx="4144962" cy="56356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39750" y="1412875"/>
            <a:ext cx="799306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b="1" i="1"/>
              <a:t>Primer 1:</a:t>
            </a:r>
            <a:r>
              <a:rPr lang="sl-SI"/>
              <a:t> Nivo zvučnog pritiska je 80 dB. Koliki je taj zvučni pritisak?</a:t>
            </a:r>
          </a:p>
          <a:p>
            <a:pPr algn="ctr"/>
            <a:r>
              <a:rPr lang="sl-SI"/>
              <a:t>Nivo zvučnog pritiska se izražava kao:</a:t>
            </a:r>
          </a:p>
          <a:p>
            <a:pPr algn="ctr"/>
            <a:endParaRPr lang="sl-SI"/>
          </a:p>
          <a:p>
            <a:pPr algn="ctr"/>
            <a:endParaRPr lang="sl-SI"/>
          </a:p>
          <a:p>
            <a:pPr algn="ctr"/>
            <a:endParaRPr lang="sl-SI"/>
          </a:p>
          <a:p>
            <a:pPr algn="ctr"/>
            <a:endParaRPr lang="sl-SI"/>
          </a:p>
          <a:p>
            <a:pPr algn="ctr"/>
            <a:r>
              <a:rPr lang="sl-SI"/>
              <a:t>odakle se dalje dobija:</a:t>
            </a:r>
            <a:endParaRPr lang="en-US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sr-Latn-CS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539750" y="2997200"/>
          <a:ext cx="79930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4" imgW="4051300" imgH="241300" progId="Equation.3">
                  <p:embed/>
                </p:oleObj>
              </mc:Choice>
              <mc:Fallback>
                <p:oleObj name="Equation" r:id="rId4" imgW="40513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997200"/>
                        <a:ext cx="7993063" cy="4699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sr-Latn-CS"/>
          </a:p>
        </p:txBody>
      </p:sp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2195513" y="4797425"/>
          <a:ext cx="5329237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6" imgW="2984500" imgH="457200" progId="Equation.3">
                  <p:embed/>
                </p:oleObj>
              </mc:Choice>
              <mc:Fallback>
                <p:oleObj name="Equation" r:id="rId6" imgW="29845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797425"/>
                        <a:ext cx="5329237" cy="8159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684213" y="1268413"/>
            <a:ext cx="76327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b="1" i="1"/>
              <a:t>Primer 2:</a:t>
            </a:r>
            <a:r>
              <a:rPr lang="sl-SI"/>
              <a:t> Nivo akustičke snage je za 16 dB viši od standardnog referentnog nivoa. Kolika je ova snaga izražena u W? </a:t>
            </a:r>
          </a:p>
          <a:p>
            <a:pPr algn="ctr"/>
            <a:r>
              <a:rPr lang="sl-SI"/>
              <a:t>Prema definiciji nivo zvučne snage je dat relacijom:</a:t>
            </a:r>
            <a:endParaRPr lang="en-US"/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sr-Latn-CS"/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869888"/>
              </p:ext>
            </p:extLst>
          </p:nvPr>
        </p:nvGraphicFramePr>
        <p:xfrm>
          <a:off x="1649413" y="3241675"/>
          <a:ext cx="577215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4" imgW="2895480" imgH="431640" progId="Equation.3">
                  <p:embed/>
                </p:oleObj>
              </mc:Choice>
              <mc:Fallback>
                <p:oleObj name="Equation" r:id="rId4" imgW="289548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413" y="3241675"/>
                        <a:ext cx="5772150" cy="8493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sr-Latn-CS"/>
          </a:p>
        </p:txBody>
      </p:sp>
      <p:graphicFrame>
        <p:nvGraphicFramePr>
          <p:cNvPr id="614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958563"/>
              </p:ext>
            </p:extLst>
          </p:nvPr>
        </p:nvGraphicFramePr>
        <p:xfrm>
          <a:off x="2398713" y="4791075"/>
          <a:ext cx="4418012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6" imgW="2197080" imgH="393480" progId="Equation.3">
                  <p:embed/>
                </p:oleObj>
              </mc:Choice>
              <mc:Fallback>
                <p:oleObj name="Equation" r:id="rId6" imgW="219708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13" y="4791075"/>
                        <a:ext cx="4418012" cy="7826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2652</TotalTime>
  <Words>369</Words>
  <Application>Microsoft Office PowerPoint</Application>
  <PresentationFormat>On-screen Show (4:3)</PresentationFormat>
  <Paragraphs>41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Century Gothic</vt:lpstr>
      <vt:lpstr>Tahoma</vt:lpstr>
      <vt:lpstr>Times New Roman</vt:lpstr>
      <vt:lpstr>Wingdings 3</vt:lpstr>
      <vt:lpstr>Ion</vt:lpstr>
      <vt:lpstr>Equation</vt:lpstr>
      <vt:lpstr>  Akustički dizajn prostorija  tema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Izofonske krive</vt:lpstr>
      <vt:lpstr>dB A,B,C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Акустички дизајн просторија</dc:title>
  <dc:creator>Registered User</dc:creator>
  <cp:lastModifiedBy>Doc</cp:lastModifiedBy>
  <cp:revision>92</cp:revision>
  <dcterms:created xsi:type="dcterms:W3CDTF">2006-09-27T18:47:12Z</dcterms:created>
  <dcterms:modified xsi:type="dcterms:W3CDTF">2020-03-18T15:40:44Z</dcterms:modified>
</cp:coreProperties>
</file>