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30"/>
  </p:notesMasterIdLst>
  <p:sldIdLst>
    <p:sldId id="256" r:id="rId2"/>
    <p:sldId id="388" r:id="rId3"/>
    <p:sldId id="394" r:id="rId4"/>
    <p:sldId id="397" r:id="rId5"/>
    <p:sldId id="302" r:id="rId6"/>
    <p:sldId id="389" r:id="rId7"/>
    <p:sldId id="404" r:id="rId8"/>
    <p:sldId id="405" r:id="rId9"/>
    <p:sldId id="391" r:id="rId10"/>
    <p:sldId id="392" r:id="rId11"/>
    <p:sldId id="393" r:id="rId12"/>
    <p:sldId id="399" r:id="rId13"/>
    <p:sldId id="390" r:id="rId14"/>
    <p:sldId id="400" r:id="rId15"/>
    <p:sldId id="402" r:id="rId16"/>
    <p:sldId id="403" r:id="rId17"/>
    <p:sldId id="320" r:id="rId18"/>
    <p:sldId id="401" r:id="rId19"/>
    <p:sldId id="406" r:id="rId20"/>
    <p:sldId id="407" r:id="rId21"/>
    <p:sldId id="410" r:id="rId22"/>
    <p:sldId id="408" r:id="rId23"/>
    <p:sldId id="409" r:id="rId24"/>
    <p:sldId id="411" r:id="rId25"/>
    <p:sldId id="412" r:id="rId26"/>
    <p:sldId id="413" r:id="rId27"/>
    <p:sldId id="414" r:id="rId28"/>
    <p:sldId id="415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99FF99"/>
    <a:srgbClr val="66FF33"/>
    <a:srgbClr val="FC311C"/>
    <a:srgbClr val="FFFFCC"/>
    <a:srgbClr val="CC00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76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EC534E4-D7DA-456D-AF39-C7070147A66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60538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F8489DB-FE5F-4022-9ED4-8380B2152F9C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8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EE8CF54-C0B9-4A45-B498-AAF748B1DD2F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8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1C4F648-916C-4F58-B17F-FD37AD5AFFEA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0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F90A-6FFC-4AEB-8EA4-B9C343769049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7335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B53-E805-45F9-953D-38D49247F85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3024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B53-E805-45F9-953D-38D49247F85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03795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B53-E805-45F9-953D-38D49247F85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50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B53-E805-45F9-953D-38D49247F85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6969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B53-E805-45F9-953D-38D49247F85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9912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B53-E805-45F9-953D-38D49247F85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82226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AD60-8050-4726-A0E1-3BDA03BFAAA3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92537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245C-133B-4054-89C2-0F4D46A8DBE2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7987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B7DF-77DE-4BDE-8B72-A4115067FBB1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804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2F4B-8D1F-4095-891F-5236E51FA1B6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0287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1E11-7F07-45AF-B506-207308EEA23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7637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8DE3-ABB0-433F-AA8B-510EE470924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8103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F1D8-CE7C-4DEC-8B62-7D09F90C70B5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7108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DDF9-5CD6-419B-B88D-8DDF45BF205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1519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E579-F75B-4436-B1DA-383E8A867429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2577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1FE3-64F0-4478-B9AC-D2C1A667D3E9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406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CFB53-E805-45F9-953D-38D49247F85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25189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7" name="Text Box 1031"/>
          <p:cNvSpPr txBox="1">
            <a:spLocks noChangeArrowheads="1"/>
          </p:cNvSpPr>
          <p:nvPr/>
        </p:nvSpPr>
        <p:spPr bwMode="auto">
          <a:xfrm>
            <a:off x="0" y="1628775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5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Akusti</a:t>
            </a:r>
            <a:r>
              <a:rPr lang="sr-Latn-CS" sz="5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en-US" sz="5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</a:t>
            </a:r>
            <a:r>
              <a:rPr lang="en-US" sz="5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</a:t>
            </a:r>
            <a:r>
              <a:rPr lang="sr-Latn-CS" sz="5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5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ajn</a:t>
            </a:r>
            <a:r>
              <a:rPr lang="en-US" sz="5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prostorija</a:t>
            </a:r>
            <a:endParaRPr lang="sr-Latn-CS" sz="5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sr-Latn-CS" sz="4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sr-Latn-CS" sz="4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sr-Latn-C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Impulsn</a:t>
            </a:r>
            <a:r>
              <a:rPr lang="en-US" sz="3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sr-Latn-C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odziv</a:t>
            </a: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Latn-C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prostorije</a:t>
            </a: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njene</a:t>
            </a: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akusti</a:t>
            </a:r>
            <a:r>
              <a:rPr lang="sr-Latn-C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en-US" sz="3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</a:t>
            </a: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karakteristike</a:t>
            </a:r>
            <a:endParaRPr lang="en-US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1423987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142398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700338" y="1196975"/>
            <a:ext cx="5759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/>
              <a:t>MLS – pseudo slučajni šum: konvolucija odziva sa pobudom = impulsni odziv</a:t>
            </a:r>
            <a:endParaRPr lang="en-US" altLang="sr-Latn-RS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2555875" y="2852738"/>
            <a:ext cx="59039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/>
              <a:t>Sine sweep – sinusni signal kontinualno promenljive frekvencije: konvolucija odziva sa pobudom = impulsni odziv</a:t>
            </a:r>
            <a:endParaRPr lang="en-US" altLang="sr-Latn-R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20938"/>
            <a:ext cx="568801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35274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Pobuda: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/>
              <a:t>šum, MLS; Sine sweep</a:t>
            </a:r>
            <a:endParaRPr lang="en-US" altLang="sr-Latn-RS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651500" y="1412875"/>
            <a:ext cx="194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Odziv sistema</a:t>
            </a:r>
            <a:endParaRPr lang="en-US" altLang="sr-Latn-RS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2916238" y="5805488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Impulsni odziv</a:t>
            </a:r>
            <a:endParaRPr lang="en-US" altLang="sr-Latn-RS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843213" y="5229225"/>
            <a:ext cx="324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Konvolucija</a:t>
            </a:r>
            <a:endParaRPr lang="en-US" altLang="sr-Latn-R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69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Princip dobijanja impulsnog odziva prostorije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73338"/>
            <a:ext cx="4681537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9750" y="549275"/>
            <a:ext cx="80645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Impulsni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od</a:t>
            </a:r>
            <a:r>
              <a:rPr lang="sr-Latn-C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iv</a:t>
            </a:r>
            <a:r>
              <a:rPr lang="sr-Latn-C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sr-Latn-CS" dirty="0"/>
              <a:t> </a:t>
            </a:r>
            <a:r>
              <a:rPr lang="en-US" dirty="0" err="1"/>
              <a:t>monotono</a:t>
            </a:r>
            <a:r>
              <a:rPr lang="en-US" dirty="0"/>
              <a:t> </a:t>
            </a:r>
            <a:r>
              <a:rPr lang="en-US" dirty="0" err="1"/>
              <a:t>opadajući</a:t>
            </a:r>
            <a:r>
              <a:rPr lang="sr-Latn-C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obvojnice</a:t>
            </a:r>
            <a:endParaRPr lang="sr-Latn-CS" dirty="0"/>
          </a:p>
          <a:p>
            <a:pPr>
              <a:buFontTx/>
              <a:buChar char="•"/>
              <a:defRPr/>
            </a:pPr>
            <a:r>
              <a:rPr lang="sr-Latn-CS" dirty="0"/>
              <a:t> veliki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kompone</a:t>
            </a:r>
            <a:r>
              <a:rPr lang="sr-Latn-CS" dirty="0" err="1"/>
              <a:t>nti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sr-Latn-CS" dirty="0"/>
              <a:t> - refleksije</a:t>
            </a:r>
            <a:r>
              <a:rPr lang="en-US" dirty="0"/>
              <a:t> </a:t>
            </a:r>
            <a:endParaRPr lang="sr-Latn-CS" dirty="0"/>
          </a:p>
          <a:p>
            <a:pPr>
              <a:buFontTx/>
              <a:buChar char="•"/>
              <a:defRPr/>
            </a:pPr>
            <a:r>
              <a:rPr lang="sr-Latn-CS" dirty="0"/>
              <a:t> brzina opadanja definiše vreme </a:t>
            </a:r>
            <a:r>
              <a:rPr lang="sr-Latn-CS" dirty="0" err="1"/>
              <a:t>reverberacije</a:t>
            </a:r>
            <a:r>
              <a:rPr lang="sr-Latn-CS" dirty="0"/>
              <a:t> prostorije</a:t>
            </a:r>
            <a:endParaRPr lang="en-US" dirty="0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932363" y="3789363"/>
            <a:ext cx="39608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Oblik odziva zavisi od:</a:t>
            </a:r>
          </a:p>
          <a:p>
            <a:pPr>
              <a:buFontTx/>
              <a:buChar char="•"/>
              <a:defRPr/>
            </a:pPr>
            <a:r>
              <a:rPr lang="sr-Latn-CS"/>
              <a:t> </a:t>
            </a:r>
            <a:r>
              <a:rPr lang="en-US"/>
              <a:t>veličin</a:t>
            </a:r>
            <a:r>
              <a:rPr lang="sr-Latn-CS"/>
              <a:t>e </a:t>
            </a:r>
            <a:r>
              <a:rPr lang="en-US"/>
              <a:t>prostorije, </a:t>
            </a:r>
            <a:endParaRPr lang="sr-Latn-CS"/>
          </a:p>
          <a:p>
            <a:pPr>
              <a:buFontTx/>
              <a:buChar char="•"/>
              <a:defRPr/>
            </a:pPr>
            <a:r>
              <a:rPr lang="sr-Latn-CS"/>
              <a:t> oblika prostorije,</a:t>
            </a:r>
          </a:p>
          <a:p>
            <a:pPr>
              <a:buFontTx/>
              <a:buChar char="•"/>
              <a:defRPr/>
            </a:pPr>
            <a:r>
              <a:rPr lang="sr-Latn-CS"/>
              <a:t> apsorpcionih svojstava površina prostorije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6950075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00113" y="404813"/>
            <a:ext cx="7272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Impulsni odziv je različit na različitim mestima u prostoriji i za različite položaje izvora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0700"/>
            <a:ext cx="4460875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3040063"/>
            <a:ext cx="4503737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971550" y="836613"/>
            <a:ext cx="77771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Latn-C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Prikazivanje impulsnog odziva</a:t>
            </a:r>
          </a:p>
          <a:p>
            <a:pPr>
              <a:defRPr/>
            </a:pPr>
            <a:endParaRPr lang="sr-Latn-C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i="1" dirty="0"/>
              <a:t>a - </a:t>
            </a:r>
            <a:r>
              <a:rPr lang="en-US" i="1" dirty="0" err="1"/>
              <a:t>osnovni</a:t>
            </a:r>
            <a:r>
              <a:rPr lang="en-US" i="1" dirty="0"/>
              <a:t> </a:t>
            </a:r>
            <a:r>
              <a:rPr lang="en-US" i="1" dirty="0" err="1"/>
              <a:t>prikaz</a:t>
            </a:r>
            <a:r>
              <a:rPr lang="sr-Latn-CS" i="1" dirty="0"/>
              <a:t> u </a:t>
            </a:r>
            <a:r>
              <a:rPr lang="en-US" i="1" dirty="0" err="1"/>
              <a:t>bipolarn</a:t>
            </a:r>
            <a:r>
              <a:rPr lang="sr-Latn-CS" i="1" dirty="0"/>
              <a:t>om obliku</a:t>
            </a:r>
            <a:r>
              <a:rPr lang="en-US" i="1" dirty="0"/>
              <a:t>, </a:t>
            </a:r>
            <a:endParaRPr lang="sr-Latn-CS" i="1" dirty="0"/>
          </a:p>
          <a:p>
            <a:pPr>
              <a:defRPr/>
            </a:pPr>
            <a:r>
              <a:rPr lang="en-US" i="1" dirty="0"/>
              <a:t>b - </a:t>
            </a:r>
            <a:r>
              <a:rPr lang="en-US" i="1" dirty="0" err="1"/>
              <a:t>unipolarni</a:t>
            </a:r>
            <a:r>
              <a:rPr lang="en-US" i="1" dirty="0"/>
              <a:t> </a:t>
            </a:r>
            <a:r>
              <a:rPr lang="en-US" i="1" dirty="0" err="1"/>
              <a:t>prikaz</a:t>
            </a:r>
            <a:r>
              <a:rPr lang="en-US" i="1" dirty="0"/>
              <a:t>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apso</a:t>
            </a:r>
            <a:r>
              <a:rPr lang="sr-Latn-RS" i="1" dirty="0"/>
              <a:t>l</a:t>
            </a:r>
            <a:r>
              <a:rPr lang="en-US" i="1" dirty="0" err="1"/>
              <a:t>utna</a:t>
            </a:r>
            <a:r>
              <a:rPr lang="en-US" i="1" dirty="0"/>
              <a:t> </a:t>
            </a:r>
            <a:r>
              <a:rPr lang="en-US" i="1" dirty="0" err="1"/>
              <a:t>vrednost</a:t>
            </a:r>
            <a:r>
              <a:rPr lang="en-US" i="1" dirty="0"/>
              <a:t> </a:t>
            </a:r>
            <a:r>
              <a:rPr lang="en-US" i="1" dirty="0" err="1"/>
              <a:t>signala</a:t>
            </a:r>
            <a:endParaRPr lang="en-US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4460875" cy="384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738"/>
            <a:ext cx="4376738" cy="382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23850" y="549275"/>
            <a:ext cx="86407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Latn-C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Prikazivanje impulsnog odziva</a:t>
            </a:r>
          </a:p>
          <a:p>
            <a:pPr>
              <a:defRPr/>
            </a:pPr>
            <a:endParaRPr lang="sr-Latn-C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i="1" dirty="0"/>
              <a:t>c - </a:t>
            </a:r>
            <a:r>
              <a:rPr lang="en-US" i="1" dirty="0" err="1"/>
              <a:t>unipolarni</a:t>
            </a:r>
            <a:r>
              <a:rPr lang="en-US" i="1" dirty="0"/>
              <a:t> </a:t>
            </a:r>
            <a:r>
              <a:rPr lang="en-US" i="1" dirty="0" err="1"/>
              <a:t>prikaz</a:t>
            </a:r>
            <a:r>
              <a:rPr lang="en-US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logaritamskom</a:t>
            </a:r>
            <a:r>
              <a:rPr lang="en-US" i="1" dirty="0"/>
              <a:t> </a:t>
            </a:r>
            <a:r>
              <a:rPr lang="en-US" i="1" dirty="0" err="1"/>
              <a:t>razmerom</a:t>
            </a:r>
            <a:r>
              <a:rPr lang="en-US" i="1" dirty="0"/>
              <a:t>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ordinati</a:t>
            </a:r>
            <a:r>
              <a:rPr lang="en-US" i="1" dirty="0"/>
              <a:t>, d - </a:t>
            </a:r>
            <a:r>
              <a:rPr lang="en-US" i="1" dirty="0" err="1"/>
              <a:t>spektralna</a:t>
            </a:r>
            <a:r>
              <a:rPr lang="en-US" i="1" dirty="0"/>
              <a:t> </a:t>
            </a:r>
            <a:r>
              <a:rPr lang="en-US" i="1" dirty="0" err="1"/>
              <a:t>karakteristika</a:t>
            </a:r>
            <a:r>
              <a:rPr lang="en-US" i="1" dirty="0"/>
              <a:t> </a:t>
            </a:r>
            <a:r>
              <a:rPr lang="en-US" i="1" dirty="0" err="1"/>
              <a:t>odziva</a:t>
            </a:r>
            <a:endParaRPr lang="en-US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0700"/>
            <a:ext cx="4460875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3060700"/>
            <a:ext cx="4460875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39750" y="549275"/>
            <a:ext cx="8208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Latn-C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Prikazivanje impulsnog odziva</a:t>
            </a:r>
          </a:p>
          <a:p>
            <a:pPr>
              <a:defRPr/>
            </a:pPr>
            <a:endParaRPr lang="sr-Latn-C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i="1" dirty="0"/>
              <a:t>e - </a:t>
            </a:r>
            <a:r>
              <a:rPr lang="en-US" i="1" dirty="0" err="1"/>
              <a:t>nivo</a:t>
            </a:r>
            <a:r>
              <a:rPr lang="en-US" i="1" dirty="0"/>
              <a:t> </a:t>
            </a:r>
            <a:r>
              <a:rPr lang="en-US" i="1" dirty="0" err="1"/>
              <a:t>signala</a:t>
            </a:r>
            <a:r>
              <a:rPr lang="en-US" i="1" dirty="0"/>
              <a:t> </a:t>
            </a:r>
            <a:r>
              <a:rPr lang="en-US" i="1" dirty="0" err="1"/>
              <a:t>dobijenog</a:t>
            </a:r>
            <a:r>
              <a:rPr lang="en-US" i="1" dirty="0"/>
              <a:t> </a:t>
            </a:r>
            <a:r>
              <a:rPr lang="en-US" i="1" dirty="0" err="1"/>
              <a:t>usrednjavanjem</a:t>
            </a:r>
            <a:r>
              <a:rPr lang="en-US" i="1" dirty="0"/>
              <a:t> 10 </a:t>
            </a:r>
            <a:r>
              <a:rPr lang="en-US" i="1" dirty="0" err="1"/>
              <a:t>ms</a:t>
            </a:r>
            <a:r>
              <a:rPr lang="en-US" i="1" dirty="0"/>
              <a:t>, </a:t>
            </a:r>
            <a:endParaRPr lang="sr-Latn-CS" i="1" dirty="0"/>
          </a:p>
          <a:p>
            <a:pPr>
              <a:defRPr/>
            </a:pPr>
            <a:r>
              <a:rPr lang="en-US" i="1" dirty="0"/>
              <a:t>f - </a:t>
            </a:r>
            <a:r>
              <a:rPr lang="en-US" i="1" dirty="0" err="1"/>
              <a:t>nivo</a:t>
            </a:r>
            <a:r>
              <a:rPr lang="en-US" i="1" dirty="0"/>
              <a:t> </a:t>
            </a:r>
            <a:r>
              <a:rPr lang="en-US" i="1" dirty="0" err="1"/>
              <a:t>signala</a:t>
            </a:r>
            <a:r>
              <a:rPr lang="en-US" i="1" dirty="0"/>
              <a:t> </a:t>
            </a:r>
            <a:r>
              <a:rPr lang="en-US" i="1" dirty="0" err="1"/>
              <a:t>dobijenog</a:t>
            </a:r>
            <a:r>
              <a:rPr lang="en-US" i="1" dirty="0"/>
              <a:t> </a:t>
            </a:r>
            <a:r>
              <a:rPr lang="en-US" i="1" dirty="0" err="1"/>
              <a:t>usrednjavanjem</a:t>
            </a:r>
            <a:r>
              <a:rPr lang="en-US" i="1" dirty="0"/>
              <a:t> 100 </a:t>
            </a:r>
            <a:r>
              <a:rPr lang="en-US" i="1" dirty="0" err="1"/>
              <a:t>ms.</a:t>
            </a:r>
            <a:endParaRPr lang="en-US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Direktan zvuk refleksije reverberacij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22538"/>
            <a:ext cx="864076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900113" y="765175"/>
            <a:ext cx="727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Impulsni odziv prostorije - osnovne komponente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4067175" y="1916113"/>
            <a:ext cx="367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Koristan zvuk 50 (80 ms)</a:t>
            </a:r>
            <a:endParaRPr lang="en-US" altLang="sr-Latn-RS"/>
          </a:p>
        </p:txBody>
      </p:sp>
      <p:sp>
        <p:nvSpPr>
          <p:cNvPr id="30725" name="Line 10"/>
          <p:cNvSpPr>
            <a:spLocks noChangeShapeType="1"/>
          </p:cNvSpPr>
          <p:nvPr/>
        </p:nvSpPr>
        <p:spPr bwMode="auto">
          <a:xfrm flipH="1">
            <a:off x="4356100" y="2420938"/>
            <a:ext cx="1439863" cy="1944687"/>
          </a:xfrm>
          <a:prstGeom prst="line">
            <a:avLst/>
          </a:prstGeom>
          <a:noFill/>
          <a:ln w="38100">
            <a:solidFill>
              <a:srgbClr val="FC311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960813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3922712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87750"/>
            <a:ext cx="3995738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356100" y="4724400"/>
            <a:ext cx="4608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Impulsni odzivi nekih prostorija:</a:t>
            </a:r>
          </a:p>
          <a:p>
            <a:pPr>
              <a:defRPr/>
            </a:pPr>
            <a:r>
              <a:rPr lang="en-US" i="1"/>
              <a:t>a - veća pozorišna sala,</a:t>
            </a:r>
          </a:p>
          <a:p>
            <a:pPr>
              <a:defRPr/>
            </a:pPr>
            <a:r>
              <a:rPr lang="en-US" i="1"/>
              <a:t>b - prostorija studija za snimanje</a:t>
            </a:r>
          </a:p>
          <a:p>
            <a:pPr>
              <a:defRPr/>
            </a:pPr>
            <a:r>
              <a:rPr lang="en-US" i="1"/>
              <a:t>c - </a:t>
            </a:r>
            <a:r>
              <a:rPr lang="sr-Latn-CS" i="1"/>
              <a:t>občna</a:t>
            </a:r>
            <a:r>
              <a:rPr lang="en-US" i="1"/>
              <a:t> soba </a:t>
            </a:r>
            <a:r>
              <a:rPr lang="en-US"/>
              <a:t>u stanu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8047037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331913" y="476250"/>
            <a:ext cx="705643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Primeri za analizu</a:t>
            </a:r>
          </a:p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st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8047037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7704138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9800"/>
            <a:ext cx="7632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35200"/>
            <a:ext cx="5976938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76327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78088"/>
            <a:ext cx="7488237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78486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692275" y="549275"/>
            <a:ext cx="6119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Parametri koji se mogu dobiti iz impulsnog odziva prostorije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900113" y="2060575"/>
            <a:ext cx="7273925" cy="2100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>
                <a:solidFill>
                  <a:srgbClr val="FF0000"/>
                </a:solidFill>
              </a:rPr>
              <a:t>Prostorije za govor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>
                <a:solidFill>
                  <a:schemeClr val="tx1"/>
                </a:solidFill>
              </a:rPr>
              <a:t>razunljivost govora (STI, ALcons)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>
                <a:solidFill>
                  <a:schemeClr val="tx1"/>
                </a:solidFill>
              </a:rPr>
              <a:t>definisanost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>
                <a:solidFill>
                  <a:schemeClr val="tx1"/>
                </a:solidFill>
              </a:rPr>
              <a:t>jasnoća</a:t>
            </a:r>
            <a:endParaRPr lang="en-US" altLang="sr-Latn-R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042988" y="2060575"/>
            <a:ext cx="7273925" cy="429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>
                <a:solidFill>
                  <a:srgbClr val="FF0000"/>
                </a:solidFill>
              </a:rPr>
              <a:t>Prostorije za muziku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r-Latn-RS">
                <a:solidFill>
                  <a:schemeClr val="tx1"/>
                </a:solidFill>
              </a:rPr>
              <a:t>D</a:t>
            </a:r>
            <a:r>
              <a:rPr lang="sr-Latn-CS" altLang="sr-Latn-RS">
                <a:solidFill>
                  <a:schemeClr val="tx1"/>
                </a:solidFill>
              </a:rPr>
              <a:t>efinisanost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>
                <a:solidFill>
                  <a:schemeClr val="tx1"/>
                </a:solidFill>
              </a:rPr>
              <a:t>Jasnoća</a:t>
            </a:r>
            <a:endParaRPr lang="en-US" altLang="sr-Latn-RS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sr-Latn-RS">
                <a:solidFill>
                  <a:schemeClr val="tx1"/>
                </a:solidFill>
              </a:rPr>
              <a:t>Intimnost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r-Latn-RS">
                <a:solidFill>
                  <a:schemeClr val="tx1"/>
                </a:solidFill>
              </a:rPr>
              <a:t>Prostornost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r-Latn-RS">
                <a:solidFill>
                  <a:schemeClr val="tx1"/>
                </a:solidFill>
              </a:rPr>
              <a:t>Reverbeantnost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r-Latn-RS">
                <a:solidFill>
                  <a:schemeClr val="tx1"/>
                </a:solidFill>
              </a:rPr>
              <a:t>Toplina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r-Latn-RS">
                <a:solidFill>
                  <a:schemeClr val="tx1"/>
                </a:solidFill>
              </a:rPr>
              <a:t>Briljantnost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t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Line 5"/>
          <p:cNvSpPr>
            <a:spLocks noChangeShapeType="1"/>
          </p:cNvSpPr>
          <p:nvPr/>
        </p:nvSpPr>
        <p:spPr bwMode="auto">
          <a:xfrm flipH="1">
            <a:off x="1905000" y="1219200"/>
            <a:ext cx="2438400" cy="3276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4343400" y="1219200"/>
            <a:ext cx="3733800" cy="2362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 flipV="1">
            <a:off x="1905000" y="3657600"/>
            <a:ext cx="6096000" cy="838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563938" y="620713"/>
            <a:ext cx="1465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r-Latn-RS">
                <a:solidFill>
                  <a:schemeClr val="bg1"/>
                </a:solidFill>
              </a:rPr>
              <a:t>Refleksija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t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5"/>
          <p:cNvSpPr>
            <a:spLocks noChangeShapeType="1"/>
          </p:cNvSpPr>
          <p:nvPr/>
        </p:nvSpPr>
        <p:spPr bwMode="auto">
          <a:xfrm flipH="1">
            <a:off x="1905000" y="2286000"/>
            <a:ext cx="762000" cy="2209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 flipH="1">
            <a:off x="2667000" y="1219200"/>
            <a:ext cx="6477000" cy="1066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H="1">
            <a:off x="6400800" y="1219200"/>
            <a:ext cx="2743200" cy="3886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 flipH="1">
            <a:off x="1905000" y="1219200"/>
            <a:ext cx="2438400" cy="3276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4343400" y="1219200"/>
            <a:ext cx="1981200" cy="3886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1905000" y="4495800"/>
            <a:ext cx="44196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3276600" y="4724400"/>
            <a:ext cx="739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sr-Latn-RS" sz="44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3081338" y="2819400"/>
            <a:ext cx="739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sr-Latn-RS" sz="4400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1905000" y="22860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sr-Latn-RS" sz="4400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280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Zvučno polje u prostoriji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5" name="Picture 11" descr="Direktni zvuk i refleksi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08050"/>
            <a:ext cx="5086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51013"/>
            <a:ext cx="734377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258888" y="404813"/>
            <a:ext cx="684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Odziv na impuls – impulsni odziv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11213"/>
            <a:ext cx="5256212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73488"/>
            <a:ext cx="5256212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543550" y="2205038"/>
            <a:ext cx="36004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Jedan realni impuls: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sr-Latn-CS"/>
              <a:t> kratko trajanje (20 </a:t>
            </a:r>
            <a:r>
              <a:rPr lang="sr-Latn-CS">
                <a:sym typeface="Symbol" pitchFamily="18" charset="2"/>
              </a:rPr>
              <a:t></a:t>
            </a:r>
            <a:r>
              <a:rPr lang="sr-Latn-CS"/>
              <a:t>s)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sr-Latn-CS"/>
              <a:t> jedinična amplituda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5184775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98900"/>
            <a:ext cx="51847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5795963" y="2349500"/>
            <a:ext cx="27368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dirty="0"/>
              <a:t>Frekvencijska i fazna karakteristika  impulsa kratkog trajanja i jedinične amplitude</a:t>
            </a:r>
            <a:endParaRPr lang="en-US" altLang="sr-Latn-R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1381125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13811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25"/>
            <a:ext cx="1423988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339975" y="1268413"/>
            <a:ext cx="68040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dirty="0"/>
              <a:t>I</a:t>
            </a:r>
            <a:r>
              <a:rPr lang="en-US" altLang="sr-Latn-RS" dirty="0"/>
              <a:t>d</a:t>
            </a:r>
            <a:r>
              <a:rPr lang="sr-Latn-CS" altLang="sr-Latn-RS" dirty="0"/>
              <a:t>ealan impuls: beskonačno kratak, beskonačno velike snage, jedinične energije, neusmeren – tačan impulsni odziv, </a:t>
            </a:r>
            <a:r>
              <a:rPr lang="sr-Latn-CS" altLang="sr-Latn-RS" dirty="0">
                <a:solidFill>
                  <a:srgbClr val="FF0000"/>
                </a:solidFill>
              </a:rPr>
              <a:t>samo teorijski</a:t>
            </a:r>
            <a:endParaRPr lang="en-US" altLang="sr-Latn-RS" dirty="0">
              <a:solidFill>
                <a:srgbClr val="FF0000"/>
              </a:solidFill>
            </a:endParaRP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2339975" y="3068638"/>
            <a:ext cx="61198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/>
              <a:t>Pištolj, balon, udar rukom o ruku, električni luk: nedefinisana usmerenost, loša ponovljivost – približan impulsni odziv</a:t>
            </a:r>
            <a:endParaRPr lang="en-US" altLang="sr-Latn-RS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2339975" y="4868863"/>
            <a:ext cx="63357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/>
              <a:t>Slučajni signal – šum (beli, roze) muzika: konvolucija odziva sa pobudom = impulsni odziv, rezidualni šum</a:t>
            </a:r>
            <a:endParaRPr lang="en-US" altLang="sr-Latn-RS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403350" y="404813"/>
            <a:ext cx="669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Pobudni signali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4856</TotalTime>
  <Words>363</Words>
  <Application>Microsoft Office PowerPoint</Application>
  <PresentationFormat>On-screen Show (4:3)</PresentationFormat>
  <Paragraphs>70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Symbol</vt:lpstr>
      <vt:lpstr>Tahoma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Акустички дизајн просторија</dc:title>
  <dc:creator>Registered User</dc:creator>
  <cp:lastModifiedBy>Doc</cp:lastModifiedBy>
  <cp:revision>139</cp:revision>
  <dcterms:created xsi:type="dcterms:W3CDTF">2006-09-27T18:47:12Z</dcterms:created>
  <dcterms:modified xsi:type="dcterms:W3CDTF">2018-03-06T07:52:46Z</dcterms:modified>
</cp:coreProperties>
</file>