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5" r:id="rId2"/>
    <p:sldId id="424" r:id="rId3"/>
    <p:sldId id="425" r:id="rId4"/>
    <p:sldId id="427" r:id="rId5"/>
    <p:sldId id="482" r:id="rId6"/>
    <p:sldId id="478" r:id="rId7"/>
    <p:sldId id="479" r:id="rId8"/>
    <p:sldId id="480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35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A4C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89491-1104-4A61-BA2F-619D63122EE3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3EA2-703D-4AED-BAF4-17CD075B83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427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674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009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307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917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055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355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33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4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203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7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021B-4201-4241-A5FE-0D243F798FAF}" type="datetimeFigureOut">
              <a:rPr lang="sr-Latn-RS" smtClean="0"/>
              <a:t>25.2.2019.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6F5C-0E34-4846-A134-3CCC6BFADC7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90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jordjer@viser.edu.rs" TargetMode="External"/><Relationship Id="rId2" Type="http://schemas.openxmlformats.org/officeDocument/2006/relationships/hyperlink" Target="mailto:nmacek@viser.edu.r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ngipedia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694330" y="357120"/>
            <a:ext cx="10121076" cy="634282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Visoka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škola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elektrotehnike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računarstva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strukovnih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studija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Beograd</a:t>
            </a:r>
            <a:endParaRPr sz="11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5" y="1233720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0" name="TextShape 2"/>
          <p:cNvSpPr txBox="1"/>
          <p:nvPr/>
        </p:nvSpPr>
        <p:spPr>
          <a:xfrm>
            <a:off x="1952760" y="2643120"/>
            <a:ext cx="8229240" cy="3828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274812"/>
            <a:ext cx="812451" cy="798897"/>
          </a:xfrm>
          <a:prstGeom prst="rect">
            <a:avLst/>
          </a:prstGeom>
        </p:spPr>
      </p:pic>
      <p:sp>
        <p:nvSpPr>
          <p:cNvPr id="13" name="TextShape 1"/>
          <p:cNvSpPr txBox="1"/>
          <p:nvPr/>
        </p:nvSpPr>
        <p:spPr>
          <a:xfrm>
            <a:off x="448233" y="3146635"/>
            <a:ext cx="11367169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dirty="0" err="1" smtClean="0">
                <a:solidFill>
                  <a:srgbClr val="1F497D"/>
                </a:solidFill>
                <a:latin typeface="Calibri"/>
              </a:rPr>
              <a:t>Sigurnost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</a:rPr>
              <a:t> u </a:t>
            </a:r>
            <a:r>
              <a:rPr lang="en-US" sz="3600" b="1" dirty="0" err="1" smtClean="0">
                <a:solidFill>
                  <a:srgbClr val="1F497D"/>
                </a:solidFill>
                <a:latin typeface="Calibri"/>
              </a:rPr>
              <a:t>računarskim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600" b="1" dirty="0" err="1" smtClean="0">
                <a:solidFill>
                  <a:srgbClr val="1F497D"/>
                </a:solidFill>
                <a:latin typeface="Calibri"/>
              </a:rPr>
              <a:t>mrežama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046317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10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2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Džulijan Asanž (Julian Assange) nam je pružio uvid u dokumenta koja su trebala da budu sakrivena od nas.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lvl="1" algn="r"/>
            <a:r>
              <a:rPr lang="pt-BR" sz="1600" dirty="0" smtClean="0">
                <a:latin typeface="Calibri" panose="020F0502020204030204" pitchFamily="34" charset="0"/>
              </a:rPr>
              <a:t>* Izvor slike: Peter Erichsen, New Media Days</a:t>
            </a:r>
            <a:endParaRPr lang="pt-BR" sz="16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618" y="2754674"/>
            <a:ext cx="2528400" cy="24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7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11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3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Džonu Brenanu, direktoru CIA, je 2015. hakovan nalog za privatnu e-poštu.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Pritom, greška nije njegova (osim što je čuvao dokumenta osetljive sadržine na privatnom nalogu):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nije imao neadekvatnu lozinku,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nije neoprezno izložio kopiju lozinke,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nije poslao e-poštu pogrešnoj osobi.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Šta se desilo?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18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12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3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Napadač, navodno tinejdžer: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se u komunikaciji sa firmom Verizon predstavio kao zaposleni u firmi i tako dobio lične informacije o Brenanovom nalogu, broj njegove kreditne kartice i njegovu privatnu adresu e-pošte sa naloga firme America On-Line (AOL),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a zatim se u komunikaciji sa firmom AOL predstavio kao Brenan i ubedio ih da mu resetuju lozinku.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Odgovornost za sigurnosne propuste leži na ove dve firme.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42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13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4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Deo izjave visokog predstavnika kompanije Ford iz 2014. godine: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Znamo svakog ko krši zakon, znamo kad to činite. Imamo GPS u vašim kolima, tako da znamo šta radite. Usput, ne dajemo ove podatke nikome.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7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14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5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Na naplatnoj rampi, softver za obradu slike automatski prepoznaje broj vaših registarskih tablica i štampa ih na karti.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Pitanje: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Koliko dugo se čuvaju ovi podaci i ko može da ih koristi?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2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15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6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Razmotrimo sledeću situaciju: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Niste platili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doplatnu kartu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za parkiranje u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zoni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, i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Parking servis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vam šalje opomenu pred utuženje.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Pitanje: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Odakle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Parking servisu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vaše ime i adresa?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21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16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7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Korisnik koji je zaboravio lozinku zove MTS kol-centar.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Radnik u kol-centru zahteva od korisnika da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izdiktira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matični broj.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Umesto da mu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resetuje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lozinku, radnik mu saopštava lozinku preko telefona.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Pitanja: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Da li radnik kol-centra ima pravo da traži informaciju poput JMBG?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Da li je neko drugi mogao da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izdiktira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JMBG tog korisnika?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Ako se lozinke čuvaju u kriptološki zaštićenom formatu, kako je radnik kol-centra mogao da izdiktira lozinku korisniku?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04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17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8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Deo transkripta iz reklame za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Pošte Srbije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”: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“Znamo vas od kad ste se rodili, kada su vam slali novac na more, i paket u vojsku ...</a:t>
            </a:r>
            <a:br>
              <a:rPr lang="pt-BR" sz="2200" dirty="0" smtClean="0">
                <a:latin typeface="Calibri" panose="020F0502020204030204" pitchFamily="34" charset="0"/>
              </a:rPr>
            </a:br>
            <a:r>
              <a:rPr lang="pt-BR" sz="2200" dirty="0" smtClean="0">
                <a:latin typeface="Calibri" panose="020F0502020204030204" pitchFamily="34" charset="0"/>
              </a:rPr>
              <a:t>Znamo kada ste se oženili, kada ste dobili na nagradnoj igri i kada ste dobili prvu penziju ...</a:t>
            </a:r>
            <a:br>
              <a:rPr lang="pt-BR" sz="2200" dirty="0" smtClean="0">
                <a:latin typeface="Calibri" panose="020F0502020204030204" pitchFamily="34" charset="0"/>
              </a:rPr>
            </a:br>
            <a:r>
              <a:rPr lang="pt-BR" sz="2200" dirty="0" smtClean="0">
                <a:latin typeface="Calibri" panose="020F0502020204030204" pitchFamily="34" charset="0"/>
              </a:rPr>
              <a:t>Znamo da ste stalno na Skajpu, da je ona u Americi, da volite Diskaveri, ... da je lakše platiti preko neta ...</a:t>
            </a:r>
            <a:br>
              <a:rPr lang="pt-BR" sz="2200" dirty="0" smtClean="0">
                <a:latin typeface="Calibri" panose="020F0502020204030204" pitchFamily="34" charset="0"/>
              </a:rPr>
            </a:br>
            <a:r>
              <a:rPr lang="pt-BR" sz="2200" dirty="0" smtClean="0">
                <a:latin typeface="Calibri" panose="020F0502020204030204" pitchFamily="34" charset="0"/>
              </a:rPr>
              <a:t>Znamo da je bolje s karticama ...</a:t>
            </a:r>
            <a:br>
              <a:rPr lang="pt-BR" sz="2200" dirty="0" smtClean="0">
                <a:latin typeface="Calibri" panose="020F0502020204030204" pitchFamily="34" charset="0"/>
              </a:rPr>
            </a:br>
            <a:r>
              <a:rPr lang="pt-BR" sz="2200" dirty="0" smtClean="0">
                <a:latin typeface="Calibri" panose="020F0502020204030204" pitchFamily="34" charset="0"/>
              </a:rPr>
              <a:t>Ko vas pozaje bolje od nas?</a:t>
            </a:r>
            <a:br>
              <a:rPr lang="pt-BR" sz="2200" dirty="0" smtClean="0">
                <a:latin typeface="Calibri" panose="020F0502020204030204" pitchFamily="34" charset="0"/>
              </a:rPr>
            </a:br>
            <a:r>
              <a:rPr lang="pt-BR" sz="2200" dirty="0" smtClean="0">
                <a:latin typeface="Calibri" panose="020F0502020204030204" pitchFamily="34" charset="0"/>
              </a:rPr>
              <a:t>Pošta Srbije.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lvl="1" algn="r"/>
            <a:r>
              <a:rPr lang="pt-BR" sz="1600" dirty="0" smtClean="0">
                <a:latin typeface="Calibri" panose="020F0502020204030204" pitchFamily="34" charset="0"/>
              </a:rPr>
              <a:t>Izvor slike: youtube.com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03" y="3537989"/>
            <a:ext cx="3096000" cy="2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2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bezbednosti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18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Razmislite o sledećem</a:t>
            </a:r>
            <a:r>
              <a:rPr lang="pt-BR" sz="2200" dirty="0" smtClean="0">
                <a:latin typeface="Calibri" panose="020F0502020204030204" pitchFamily="34" charset="0"/>
              </a:rPr>
              <a:t> 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Ako direktoru CIA hakovan nalog za e-poštu, šta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obični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 ljudi mogu da očekuju?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Koje podatke o vama skupljaju mobilni operateri, Internet provajderi i druge firme?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Koliko dugo ih čuvaju? Zašto to rade?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Da li to znači da vas </a:t>
            </a:r>
            <a:r>
              <a:rPr lang="sr-Latn-RS" sz="2200" dirty="0" smtClean="0">
                <a:latin typeface="Calibri" panose="020F0502020204030204" pitchFamily="34" charset="0"/>
              </a:rPr>
              <a:t>„</a:t>
            </a:r>
            <a:r>
              <a:rPr lang="pt-BR" sz="2200" dirty="0" smtClean="0">
                <a:latin typeface="Calibri" panose="020F0502020204030204" pitchFamily="34" charset="0"/>
              </a:rPr>
              <a:t>špijuniraju</a:t>
            </a:r>
            <a:r>
              <a:rPr lang="sr-Latn-RS" sz="2200" dirty="0" smtClean="0">
                <a:latin typeface="Calibri" panose="020F0502020204030204" pitchFamily="34" charset="0"/>
              </a:rPr>
              <a:t>“</a:t>
            </a:r>
            <a:r>
              <a:rPr lang="pt-BR" sz="2200" dirty="0" smtClean="0">
                <a:latin typeface="Calibri" panose="020F050202020403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Da li smo kao društvo ostali imuni na uvide koje nam je pružio Edvard Snouden?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Čija je odgovornost čuvanje bezbednosti vaših privatnih podataka?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Da li je kriptografija rešenje?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Iako ne radim ništa loše, da li bih ipak trebao da se brinem?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8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sr-Latn-R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Hvala na pažnji</a:t>
            </a:r>
            <a:endParaRPr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19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0" name="TextShape 2"/>
          <p:cNvSpPr txBox="1"/>
          <p:nvPr/>
        </p:nvSpPr>
        <p:spPr>
          <a:xfrm>
            <a:off x="1952760" y="2643120"/>
            <a:ext cx="8229240" cy="3828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" name="TextShape 1"/>
          <p:cNvSpPr txBox="1"/>
          <p:nvPr/>
        </p:nvSpPr>
        <p:spPr>
          <a:xfrm>
            <a:off x="448233" y="3146635"/>
            <a:ext cx="11367169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r-Latn-RS" sz="3600" b="1" dirty="0" smtClean="0">
                <a:solidFill>
                  <a:srgbClr val="1F497D"/>
                </a:solidFill>
                <a:latin typeface="Calibri"/>
              </a:rPr>
              <a:t>Pitanja su dobrodošla.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6499423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Ukratko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o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predmetu</a:t>
            </a:r>
            <a:endParaRPr lang="sr-Latn-R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2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5" y="1272989"/>
            <a:ext cx="5549154" cy="4858870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 err="1">
                <a:latin typeface="Calibri" panose="020F0502020204030204" pitchFamily="34" charset="0"/>
              </a:rPr>
              <a:t>Studijski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program</a:t>
            </a:r>
            <a:r>
              <a:rPr lang="en-US" sz="2200" dirty="0" smtClean="0">
                <a:latin typeface="Calibri" panose="020F0502020204030204" pitchFamily="34" charset="0"/>
              </a:rPr>
              <a:t>: </a:t>
            </a:r>
            <a:r>
              <a:rPr lang="en-US" sz="2200" dirty="0">
                <a:latin typeface="Calibri" panose="020F0502020204030204" pitchFamily="34" charset="0"/>
              </a:rPr>
              <a:t>RT</a:t>
            </a:r>
          </a:p>
          <a:p>
            <a:r>
              <a:rPr lang="en-US" sz="2200" b="1" dirty="0" err="1">
                <a:latin typeface="Calibri" panose="020F0502020204030204" pitchFamily="34" charset="0"/>
              </a:rPr>
              <a:t>Šifra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predmeta</a:t>
            </a:r>
            <a:r>
              <a:rPr lang="en-US" sz="2200" dirty="0">
                <a:latin typeface="Calibri" panose="020F0502020204030204" pitchFamily="34" charset="0"/>
              </a:rPr>
              <a:t>: 131307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Status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</a:rPr>
              <a:t>izborni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</a:rPr>
              <a:t>ESPB</a:t>
            </a:r>
            <a:r>
              <a:rPr lang="en-US" sz="2200" dirty="0">
                <a:latin typeface="Calibri" panose="020F0502020204030204" pitchFamily="34" charset="0"/>
              </a:rPr>
              <a:t>: 6</a:t>
            </a:r>
          </a:p>
          <a:p>
            <a:r>
              <a:rPr lang="en-US" sz="2200" b="1" dirty="0" err="1">
                <a:latin typeface="Calibri" panose="020F0502020204030204" pitchFamily="34" charset="0"/>
              </a:rPr>
              <a:t>Semestar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</a:rPr>
              <a:t>letnji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endParaRPr lang="en-US" sz="2200" dirty="0" smtClean="0">
              <a:latin typeface="Calibri" panose="020F0502020204030204" pitchFamily="34" charset="0"/>
            </a:endParaRPr>
          </a:p>
          <a:p>
            <a:r>
              <a:rPr lang="en-US" sz="2200" b="1" dirty="0" err="1" smtClean="0">
                <a:latin typeface="Calibri" panose="020F0502020204030204" pitchFamily="34" charset="0"/>
              </a:rPr>
              <a:t>Predavanja</a:t>
            </a:r>
            <a:r>
              <a:rPr lang="en-US" sz="2200" dirty="0">
                <a:latin typeface="Calibri" panose="020F0502020204030204" pitchFamily="34" charset="0"/>
              </a:rPr>
              <a:t>: 3 </a:t>
            </a:r>
            <a:r>
              <a:rPr lang="en-US" sz="2200" dirty="0" err="1" smtClean="0">
                <a:latin typeface="Calibri" panose="020F0502020204030204" pitchFamily="34" charset="0"/>
              </a:rPr>
              <a:t>časa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nedeljno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</a:rPr>
              <a:t>Laboratorijske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vežbe</a:t>
            </a:r>
            <a:r>
              <a:rPr lang="en-US" sz="2200" dirty="0">
                <a:latin typeface="Calibri" panose="020F0502020204030204" pitchFamily="34" charset="0"/>
              </a:rPr>
              <a:t>: 2 </a:t>
            </a:r>
            <a:r>
              <a:rPr lang="en-US" sz="2200" dirty="0" err="1" smtClean="0">
                <a:latin typeface="Calibri" panose="020F0502020204030204" pitchFamily="34" charset="0"/>
              </a:rPr>
              <a:t>časa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nedeljno</a:t>
            </a:r>
            <a:endParaRPr lang="en-US" sz="2200" dirty="0" smtClean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endParaRPr lang="en-US" sz="2200" dirty="0" smtClean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Shape 2"/>
          <p:cNvSpPr txBox="1"/>
          <p:nvPr/>
        </p:nvSpPr>
        <p:spPr>
          <a:xfrm>
            <a:off x="6266249" y="1272989"/>
            <a:ext cx="5549154" cy="4858870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 err="1" smtClean="0">
                <a:latin typeface="Calibri" panose="020F0502020204030204" pitchFamily="34" charset="0"/>
              </a:rPr>
              <a:t>Predmetni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latin typeface="Calibri" panose="020F0502020204030204" pitchFamily="34" charset="0"/>
              </a:rPr>
              <a:t>nastavnik</a:t>
            </a:r>
            <a:r>
              <a:rPr lang="en-US" sz="2200" dirty="0" smtClean="0">
                <a:latin typeface="Calibri" panose="020F0502020204030204" pitchFamily="34" charset="0"/>
              </a:rPr>
              <a:t>:</a:t>
            </a:r>
          </a:p>
          <a:p>
            <a:r>
              <a:rPr lang="en-US" sz="2200" dirty="0" err="1" smtClean="0">
                <a:latin typeface="Calibri" panose="020F0502020204030204" pitchFamily="34" charset="0"/>
              </a:rPr>
              <a:t>dr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Nemanja </a:t>
            </a:r>
            <a:r>
              <a:rPr lang="en-US" sz="2200" dirty="0" smtClean="0">
                <a:latin typeface="Calibri" panose="020F0502020204030204" pitchFamily="34" charset="0"/>
              </a:rPr>
              <a:t>Maček</a:t>
            </a:r>
            <a:r>
              <a:rPr lang="en-US" sz="2200" dirty="0">
                <a:latin typeface="Calibri" panose="020F0502020204030204" pitchFamily="34" charset="0"/>
              </a:rPr>
              <a:t>, dipl. </a:t>
            </a:r>
            <a:r>
              <a:rPr lang="en-US" sz="2200" dirty="0" err="1">
                <a:latin typeface="Calibri" panose="020F0502020204030204" pitchFamily="34" charset="0"/>
              </a:rPr>
              <a:t>inž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r>
              <a:rPr lang="en-US" sz="2200" dirty="0" err="1" smtClean="0">
                <a:latin typeface="Calibri" panose="020F0502020204030204" pitchFamily="34" charset="0"/>
              </a:rPr>
              <a:t>Kabinet</a:t>
            </a:r>
            <a:r>
              <a:rPr lang="en-US" sz="2200" dirty="0" smtClean="0">
                <a:latin typeface="Calibri" panose="020F0502020204030204" pitchFamily="34" charset="0"/>
              </a:rPr>
              <a:t>: </a:t>
            </a:r>
            <a:r>
              <a:rPr lang="en-US" sz="2200" dirty="0">
                <a:latin typeface="Calibri" panose="020F0502020204030204" pitchFamily="34" charset="0"/>
              </a:rPr>
              <a:t>511</a:t>
            </a:r>
          </a:p>
          <a:p>
            <a:r>
              <a:rPr lang="en-US" sz="2200" dirty="0">
                <a:latin typeface="Calibri" panose="020F0502020204030204" pitchFamily="34" charset="0"/>
              </a:rPr>
              <a:t>e-mail: </a:t>
            </a: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nmacek@viser.edu.rs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sr-Latn-RS" sz="2200" dirty="0" smtClean="0">
                <a:latin typeface="Calibri" panose="020F0502020204030204" pitchFamily="34" charset="0"/>
              </a:rPr>
              <a:t>Termin konultacija: v. sajt Škole</a:t>
            </a:r>
          </a:p>
          <a:p>
            <a:endParaRPr lang="sr-Latn-RS" sz="2200" dirty="0" smtClean="0">
              <a:latin typeface="Calibri" panose="020F0502020204030204" pitchFamily="34" charset="0"/>
            </a:endParaRPr>
          </a:p>
          <a:p>
            <a:r>
              <a:rPr lang="en-US" sz="2200" b="1" dirty="0" err="1" smtClean="0">
                <a:latin typeface="Calibri" panose="020F0502020204030204" pitchFamily="34" charset="0"/>
              </a:rPr>
              <a:t>Predmetni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saradnik</a:t>
            </a:r>
            <a:r>
              <a:rPr lang="en-US" sz="2200" dirty="0">
                <a:latin typeface="Calibri" panose="020F0502020204030204" pitchFamily="34" charset="0"/>
              </a:rPr>
              <a:t>:</a:t>
            </a:r>
          </a:p>
          <a:p>
            <a:r>
              <a:rPr lang="en-US" sz="2200" dirty="0">
                <a:latin typeface="Calibri" panose="020F0502020204030204" pitchFamily="34" charset="0"/>
              </a:rPr>
              <a:t>spec. </a:t>
            </a:r>
            <a:r>
              <a:rPr lang="en-US" sz="2200" dirty="0" err="1">
                <a:latin typeface="Calibri" panose="020F0502020204030204" pitchFamily="34" charset="0"/>
              </a:rPr>
              <a:t>inž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</a:rPr>
              <a:t>Đorđe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Radujko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 err="1">
                <a:latin typeface="Calibri" panose="020F0502020204030204" pitchFamily="34" charset="0"/>
              </a:rPr>
              <a:t>Kabinet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dirty="0" smtClean="0">
                <a:latin typeface="Calibri" panose="020F0502020204030204" pitchFamily="34" charset="0"/>
              </a:rPr>
              <a:t>40</a:t>
            </a:r>
            <a:r>
              <a:rPr lang="sr-Latn-RS" sz="2200" dirty="0" smtClean="0">
                <a:latin typeface="Calibri" panose="020F0502020204030204" pitchFamily="34" charset="0"/>
              </a:rPr>
              <a:t>1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e-mail: </a:t>
            </a: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djordjer@viser.edu.rs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endParaRPr lang="sr-Latn-RS" sz="2200" dirty="0" smtClean="0">
              <a:latin typeface="Calibri" panose="020F0502020204030204" pitchFamily="34" charset="0"/>
            </a:endParaRPr>
          </a:p>
          <a:p>
            <a:r>
              <a:rPr lang="sr-Latn-RS" sz="2200" dirty="0">
                <a:latin typeface="Calibri" panose="020F0502020204030204" pitchFamily="34" charset="0"/>
              </a:rPr>
              <a:t>Termin konultacija: v. sajt Škole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379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Šta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ćemo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raditi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ovom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kursu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3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 err="1" smtClean="0">
                <a:latin typeface="Calibri" panose="020F0502020204030204" pitchFamily="34" charset="0"/>
              </a:rPr>
              <a:t>Cilj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latin typeface="Calibri" panose="020F0502020204030204" pitchFamily="34" charset="0"/>
              </a:rPr>
              <a:t>ovog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latin typeface="Calibri" panose="020F0502020204030204" pitchFamily="34" charset="0"/>
              </a:rPr>
              <a:t>predmeta</a:t>
            </a:r>
            <a:r>
              <a:rPr lang="en-US" sz="2200" b="1" dirty="0" smtClean="0">
                <a:latin typeface="Calibri" panose="020F0502020204030204" pitchFamily="34" charset="0"/>
              </a:rPr>
              <a:t> je</a:t>
            </a:r>
            <a:r>
              <a:rPr lang="en-US" sz="2200" dirty="0" smtClean="0">
                <a:latin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Da se </a:t>
            </a:r>
            <a:r>
              <a:rPr lang="en-US" sz="2200" dirty="0" err="1" smtClean="0">
                <a:latin typeface="Calibri" panose="020F0502020204030204" pitchFamily="34" charset="0"/>
              </a:rPr>
              <a:t>upoznate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sa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osnovnim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konceptima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informacione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sigurnosti </a:t>
            </a:r>
            <a:r>
              <a:rPr lang="en-US" sz="2200" dirty="0" err="1" smtClean="0">
                <a:latin typeface="Calibri" panose="020F0502020204030204" pitchFamily="34" charset="0"/>
              </a:rPr>
              <a:t>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zaštite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s</a:t>
            </a:r>
            <a:r>
              <a:rPr lang="sr-Latn-RS" sz="2200" dirty="0" smtClean="0">
                <a:latin typeface="Calibri" panose="020F0502020204030204" pitchFamily="34" charset="0"/>
              </a:rPr>
              <a:t>a</a:t>
            </a:r>
            <a:r>
              <a:rPr lang="en-US" sz="2200" dirty="0" err="1" smtClean="0">
                <a:latin typeface="Calibri" panose="020F0502020204030204" pitchFamily="34" charset="0"/>
              </a:rPr>
              <a:t>vremenih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umreženih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računarskih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sistema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Da </a:t>
            </a:r>
            <a:r>
              <a:rPr lang="en-US" sz="2200" dirty="0" err="1">
                <a:latin typeface="Calibri" panose="020F0502020204030204" pitchFamily="34" charset="0"/>
              </a:rPr>
              <a:t>naučite</a:t>
            </a:r>
            <a:r>
              <a:rPr lang="en-US" sz="2200" dirty="0">
                <a:latin typeface="Calibri" panose="020F0502020204030204" pitchFamily="34" charset="0"/>
              </a:rPr>
              <a:t> da </a:t>
            </a:r>
            <a:r>
              <a:rPr lang="en-US" sz="2200" dirty="0" err="1">
                <a:latin typeface="Calibri" panose="020F0502020204030204" pitchFamily="34" charset="0"/>
              </a:rPr>
              <a:t>praktično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primenjujete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administrirate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zaštitne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mehanizme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b="1" dirty="0" err="1">
                <a:latin typeface="Calibri" panose="020F0502020204030204" pitchFamily="34" charset="0"/>
              </a:rPr>
              <a:t>Šta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nećemo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raditi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na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ovom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kursu</a:t>
            </a:r>
            <a:r>
              <a:rPr lang="en-US" sz="2200" b="1" dirty="0">
                <a:latin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200" dirty="0" smtClean="0">
                <a:latin typeface="Calibri" panose="020F0502020204030204" pitchFamily="34" charset="0"/>
              </a:rPr>
              <a:t>Mrežne barijere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strike="sngStrike" dirty="0">
                <a:latin typeface="Calibri" panose="020F0502020204030204" pitchFamily="34" charset="0"/>
              </a:rPr>
              <a:t>21 </a:t>
            </a:r>
            <a:r>
              <a:rPr lang="en-US" sz="2200" strike="sngStrike" dirty="0" err="1">
                <a:latin typeface="Calibri" panose="020F0502020204030204" pitchFamily="34" charset="0"/>
              </a:rPr>
              <a:t>dan</a:t>
            </a:r>
            <a:r>
              <a:rPr lang="en-US" sz="2200" dirty="0" err="1" smtClean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Kurs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kriptoanalize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strike="sngStrike" dirty="0" err="1">
                <a:latin typeface="Calibri" panose="020F0502020204030204" pitchFamily="34" charset="0"/>
              </a:rPr>
              <a:t>sa</a:t>
            </a:r>
            <a:r>
              <a:rPr lang="en-US" sz="2200" strike="sngStrike" dirty="0">
                <a:latin typeface="Calibri" panose="020F0502020204030204" pitchFamily="34" charset="0"/>
              </a:rPr>
              <a:t> </a:t>
            </a:r>
            <a:r>
              <a:rPr lang="en-US" sz="2200" strike="sngStrike" dirty="0" err="1">
                <a:latin typeface="Calibri" panose="020F0502020204030204" pitchFamily="34" charset="0"/>
              </a:rPr>
              <a:t>doktorskih</a:t>
            </a:r>
            <a:r>
              <a:rPr lang="en-US" sz="2200" strike="sngStrike" dirty="0">
                <a:latin typeface="Calibri" panose="020F0502020204030204" pitchFamily="34" charset="0"/>
              </a:rPr>
              <a:t> </a:t>
            </a:r>
            <a:r>
              <a:rPr lang="en-US" sz="2200" strike="sngStrike" dirty="0" err="1">
                <a:latin typeface="Calibri" panose="020F0502020204030204" pitchFamily="34" charset="0"/>
              </a:rPr>
              <a:t>studija</a:t>
            </a:r>
            <a:r>
              <a:rPr lang="en-US" sz="2200" dirty="0">
                <a:latin typeface="Calibri" panose="020F0502020204030204" pitchFamily="34" charset="0"/>
              </a:rPr>
              <a:t> MIT-a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49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Okvirni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plan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rada</a:t>
            </a:r>
            <a:endParaRPr lang="sr-Latn-R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4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Osnovni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pojmovi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</a:rPr>
              <a:t>pretnje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</a:rPr>
              <a:t>napadi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</a:rPr>
              <a:t>ranjivosti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</a:rPr>
              <a:t>sigurnosni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ciljevi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usluge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Pojam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problem </a:t>
            </a:r>
            <a:r>
              <a:rPr lang="en-US" sz="2200" dirty="0" err="1">
                <a:latin typeface="Calibri" panose="020F0502020204030204" pitchFamily="34" charset="0"/>
              </a:rPr>
              <a:t>bezbednosti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modeli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sigurnosti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Kriptologija</a:t>
            </a:r>
            <a:endParaRPr lang="sr-Latn-RS" sz="22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200" dirty="0">
                <a:latin typeface="Calibri" panose="020F0502020204030204" pitchFamily="34" charset="0"/>
              </a:rPr>
              <a:t>K</a:t>
            </a:r>
            <a:r>
              <a:rPr lang="en-US" sz="2200" dirty="0" err="1" smtClean="0">
                <a:latin typeface="Calibri" panose="020F0502020204030204" pitchFamily="34" charset="0"/>
              </a:rPr>
              <a:t>riptografski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protokoli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Kontrola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pristupa</a:t>
            </a:r>
            <a:r>
              <a:rPr lang="en-US" sz="2200" dirty="0">
                <a:latin typeface="Calibri" panose="020F0502020204030204" pitchFamily="34" charset="0"/>
              </a:rPr>
              <a:t> u </a:t>
            </a:r>
            <a:r>
              <a:rPr lang="en-US" sz="2200" dirty="0" err="1">
                <a:latin typeface="Calibri" panose="020F0502020204030204" pitchFamily="34" charset="0"/>
              </a:rPr>
              <a:t>računarskim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mrežama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</a:rPr>
              <a:t>mrežne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barijere</a:t>
            </a:r>
            <a:endParaRPr lang="sr-Latn-R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200" dirty="0" smtClean="0">
                <a:latin typeface="Calibri" panose="020F0502020204030204" pitchFamily="34" charset="0"/>
              </a:rPr>
              <a:t>Kontrola pristupa u računarskim mrežama: </a:t>
            </a:r>
            <a:r>
              <a:rPr lang="en-US" sz="2200" dirty="0" err="1" smtClean="0">
                <a:latin typeface="Calibri" panose="020F0502020204030204" pitchFamily="34" charset="0"/>
              </a:rPr>
              <a:t>sistemi</a:t>
            </a:r>
            <a:r>
              <a:rPr lang="sr-Latn-RS" sz="2200" dirty="0" smtClean="0">
                <a:latin typeface="Calibri" panose="020F0502020204030204" pitchFamily="34" charset="0"/>
              </a:rPr>
              <a:t> za detekciju upada (IDS)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IDS </a:t>
            </a:r>
            <a:r>
              <a:rPr lang="en-US" sz="2200" dirty="0" err="1">
                <a:latin typeface="Calibri" panose="020F0502020204030204" pitchFamily="34" charset="0"/>
              </a:rPr>
              <a:t>sistemi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zasnovani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mašinskom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učenju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Autentifikacija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autorizacija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</a:rPr>
              <a:t>biometrijski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sistemi</a:t>
            </a:r>
            <a:endParaRPr lang="sr-Latn-RS" sz="22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Filtriranje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neželjene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elektronske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pošte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Zlonamerni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softver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metode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zaštite</a:t>
            </a:r>
            <a:r>
              <a:rPr lang="sr-Latn-RS" sz="2200" dirty="0" smtClean="0">
                <a:latin typeface="Calibri" panose="020F0502020204030204" pitchFamily="34" charset="0"/>
              </a:rPr>
              <a:t> od zlonamernog softvera</a:t>
            </a:r>
            <a:endParaRPr lang="sr-Latn-RS" sz="22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200" dirty="0" smtClean="0">
                <a:latin typeface="Calibri" panose="020F0502020204030204" pitchFamily="34" charset="0"/>
              </a:rPr>
              <a:t>Obrada metapodataka i analiza društvenih mreža pomoću grafova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Zaštita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baza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podataka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V</a:t>
            </a:r>
            <a:r>
              <a:rPr lang="en-US" sz="2200" dirty="0" err="1" smtClean="0">
                <a:latin typeface="Calibri" panose="020F0502020204030204" pitchFamily="34" charset="0"/>
              </a:rPr>
              <a:t>eb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aplikacija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Calibri" panose="020F0502020204030204" pitchFamily="34" charset="0"/>
              </a:rPr>
              <a:t>Zaštita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operativnih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sistema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200" dirty="0" smtClean="0">
                <a:latin typeface="Calibri" panose="020F0502020204030204" pitchFamily="34" charset="0"/>
              </a:rPr>
              <a:t>Odabrani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sigurnosni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aspekti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programiranja</a:t>
            </a:r>
            <a:r>
              <a:rPr lang="sr-Latn-RS" sz="2200" dirty="0" smtClean="0">
                <a:latin typeface="Calibri" panose="020F0502020204030204" pitchFamily="34" charset="0"/>
              </a:rPr>
              <a:t> i testiranje softvera s osvrtom na </a:t>
            </a:r>
            <a:r>
              <a:rPr lang="sr-Latn-RS" sz="2200" dirty="0" smtClean="0">
                <a:latin typeface="Calibri" panose="020F0502020204030204" pitchFamily="34" charset="0"/>
              </a:rPr>
              <a:t>sigurnost</a:t>
            </a:r>
            <a:endParaRPr lang="sr-Latn-RS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390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Materijali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za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predavanja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vežbe</a:t>
            </a:r>
            <a:endParaRPr lang="sr-Latn-R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5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 err="1" smtClean="0">
                <a:latin typeface="Calibri" panose="020F0502020204030204" pitchFamily="34" charset="0"/>
              </a:rPr>
              <a:t>Predavanja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Materijali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predavanja</a:t>
            </a:r>
            <a:r>
              <a:rPr lang="sr-Latn-RS" sz="2200" dirty="0" smtClean="0">
                <a:latin typeface="Calibri" panose="020F0502020204030204" pitchFamily="34" charset="0"/>
              </a:rPr>
              <a:t> (beleške)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se </a:t>
            </a:r>
            <a:r>
              <a:rPr lang="en-US" sz="2200" dirty="0" err="1">
                <a:latin typeface="Calibri" panose="020F0502020204030204" pitchFamily="34" charset="0"/>
              </a:rPr>
              <a:t>po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pravilu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pripremaju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unapred</a:t>
            </a:r>
            <a:r>
              <a:rPr lang="en-US" sz="2200" dirty="0">
                <a:latin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</a:rPr>
              <a:t>tako</a:t>
            </a:r>
            <a:r>
              <a:rPr lang="en-US" sz="2200" dirty="0">
                <a:latin typeface="Calibri" panose="020F0502020204030204" pitchFamily="34" charset="0"/>
              </a:rPr>
              <a:t> da </a:t>
            </a:r>
            <a:r>
              <a:rPr lang="en-US" sz="2200" dirty="0" err="1">
                <a:latin typeface="Calibri" panose="020F0502020204030204" pitchFamily="34" charset="0"/>
              </a:rPr>
              <a:t>možete</a:t>
            </a:r>
            <a:r>
              <a:rPr lang="en-US" sz="2200" dirty="0">
                <a:latin typeface="Calibri" panose="020F0502020204030204" pitchFamily="34" charset="0"/>
              </a:rPr>
              <a:t> da </a:t>
            </a:r>
            <a:r>
              <a:rPr lang="en-US" sz="2200" dirty="0" err="1">
                <a:latin typeface="Calibri" panose="020F0502020204030204" pitchFamily="34" charset="0"/>
              </a:rPr>
              <a:t>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preuzmete</a:t>
            </a:r>
            <a:r>
              <a:rPr lang="en-US" sz="2200" dirty="0">
                <a:latin typeface="Calibri" panose="020F0502020204030204" pitchFamily="34" charset="0"/>
              </a:rPr>
              <a:t> pre </a:t>
            </a:r>
            <a:r>
              <a:rPr lang="en-US" sz="2200" dirty="0" err="1">
                <a:latin typeface="Calibri" panose="020F0502020204030204" pitchFamily="34" charset="0"/>
              </a:rPr>
              <a:t>časa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stranice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predmeta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V</a:t>
            </a:r>
            <a:r>
              <a:rPr lang="en-US" sz="2200" dirty="0" err="1" smtClean="0">
                <a:latin typeface="Calibri" panose="020F0502020204030204" pitchFamily="34" charset="0"/>
              </a:rPr>
              <a:t>eb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sajtu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Škole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Obaveštenja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koja</a:t>
            </a:r>
            <a:r>
              <a:rPr lang="en-US" sz="2200" dirty="0">
                <a:latin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</a:rPr>
              <a:t>tiču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predavanja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kolokvijuma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objavljuju</a:t>
            </a:r>
            <a:r>
              <a:rPr lang="en-US" sz="2200" dirty="0" smtClean="0">
                <a:latin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stranici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predmeta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V</a:t>
            </a:r>
            <a:r>
              <a:rPr lang="en-US" sz="2200" dirty="0" err="1" smtClean="0">
                <a:latin typeface="Calibri" panose="020F0502020204030204" pitchFamily="34" charset="0"/>
              </a:rPr>
              <a:t>eb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sajtu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Škole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r>
              <a:rPr lang="en-US" sz="2200" b="1" dirty="0" err="1" smtClean="0">
                <a:latin typeface="Calibri" panose="020F0502020204030204" pitchFamily="34" charset="0"/>
              </a:rPr>
              <a:t>Vežbe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Materijale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laboratorijske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vežbe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dodeljuje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predmetni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saradnik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Obaveštenja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koja</a:t>
            </a:r>
            <a:r>
              <a:rPr lang="en-US" sz="2200" dirty="0">
                <a:latin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</a:rPr>
              <a:t>tiču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vežbi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predmetni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saradnik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objavljuje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putem</a:t>
            </a:r>
            <a:r>
              <a:rPr lang="en-US" sz="2200" dirty="0">
                <a:latin typeface="Calibri" panose="020F0502020204030204" pitchFamily="34" charset="0"/>
              </a:rPr>
              <a:t> Moodle </a:t>
            </a:r>
            <a:r>
              <a:rPr lang="en-US" sz="2200" dirty="0" err="1">
                <a:latin typeface="Calibri" panose="020F0502020204030204" pitchFamily="34" charset="0"/>
              </a:rPr>
              <a:t>platforme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76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Dodatna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literatura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za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predavanja</a:t>
            </a:r>
            <a:endParaRPr lang="sr-Latn-R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6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D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</a:rPr>
              <a:t>Pleskonjić</a:t>
            </a:r>
            <a:r>
              <a:rPr lang="en-US" sz="2200" dirty="0">
                <a:latin typeface="Calibri" panose="020F0502020204030204" pitchFamily="34" charset="0"/>
              </a:rPr>
              <a:t>, N. Maček, B. </a:t>
            </a:r>
            <a:r>
              <a:rPr lang="en-US" sz="2200" dirty="0" err="1">
                <a:latin typeface="Calibri" panose="020F0502020204030204" pitchFamily="34" charset="0"/>
              </a:rPr>
              <a:t>Đorđević</a:t>
            </a:r>
            <a:r>
              <a:rPr lang="en-US" sz="2200" dirty="0">
                <a:latin typeface="Calibri" panose="020F0502020204030204" pitchFamily="34" charset="0"/>
              </a:rPr>
              <a:t>, M. </a:t>
            </a:r>
            <a:r>
              <a:rPr lang="en-US" sz="2200" dirty="0" err="1">
                <a:latin typeface="Calibri" panose="020F0502020204030204" pitchFamily="34" charset="0"/>
              </a:rPr>
              <a:t>Carić</a:t>
            </a:r>
            <a:r>
              <a:rPr lang="en-US" sz="2200" dirty="0">
                <a:latin typeface="Calibri" panose="020F0502020204030204" pitchFamily="34" charset="0"/>
              </a:rPr>
              <a:t> (2007): </a:t>
            </a:r>
            <a:r>
              <a:rPr lang="en-US" sz="2200" dirty="0" err="1">
                <a:latin typeface="Calibri" panose="020F0502020204030204" pitchFamily="34" charset="0"/>
              </a:rPr>
              <a:t>Sigurnost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računarskih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sistema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mreža</a:t>
            </a:r>
            <a:r>
              <a:rPr lang="en-US" sz="2200" dirty="0">
                <a:latin typeface="Calibri" panose="020F0502020204030204" pitchFamily="34" charset="0"/>
              </a:rPr>
              <a:t>.  </a:t>
            </a:r>
            <a:r>
              <a:rPr lang="en-US" sz="2200" dirty="0" err="1">
                <a:latin typeface="Calibri" panose="020F0502020204030204" pitchFamily="34" charset="0"/>
              </a:rPr>
              <a:t>Mikro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knjiga</a:t>
            </a:r>
            <a:r>
              <a:rPr lang="en-US" sz="2200" dirty="0">
                <a:latin typeface="Calibri" panose="020F0502020204030204" pitchFamily="34" charset="0"/>
              </a:rPr>
              <a:t>, Beograd.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A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</a:rPr>
              <a:t>Jevremović</a:t>
            </a:r>
            <a:r>
              <a:rPr lang="en-US" sz="2200" dirty="0">
                <a:latin typeface="Calibri" panose="020F0502020204030204" pitchFamily="34" charset="0"/>
              </a:rPr>
              <a:t>, M. </a:t>
            </a:r>
            <a:r>
              <a:rPr lang="en-US" sz="2200" dirty="0" err="1">
                <a:latin typeface="Calibri" panose="020F0502020204030204" pitchFamily="34" charset="0"/>
              </a:rPr>
              <a:t>Veinović</a:t>
            </a:r>
            <a:r>
              <a:rPr lang="en-US" sz="2200" dirty="0">
                <a:latin typeface="Calibri" panose="020F0502020204030204" pitchFamily="34" charset="0"/>
              </a:rPr>
              <a:t>, M. </a:t>
            </a:r>
            <a:r>
              <a:rPr lang="en-US" sz="2200" dirty="0" err="1">
                <a:latin typeface="Calibri" panose="020F0502020204030204" pitchFamily="34" charset="0"/>
              </a:rPr>
              <a:t>Šarac</a:t>
            </a:r>
            <a:r>
              <a:rPr lang="en-US" sz="2200" dirty="0">
                <a:latin typeface="Calibri" panose="020F0502020204030204" pitchFamily="34" charset="0"/>
              </a:rPr>
              <a:t>, G. </a:t>
            </a:r>
            <a:r>
              <a:rPr lang="en-US" sz="2200" dirty="0" err="1">
                <a:latin typeface="Calibri" panose="020F0502020204030204" pitchFamily="34" charset="0"/>
              </a:rPr>
              <a:t>Šimić</a:t>
            </a:r>
            <a:r>
              <a:rPr lang="en-US" sz="2200" dirty="0">
                <a:latin typeface="Calibri" panose="020F0502020204030204" pitchFamily="34" charset="0"/>
              </a:rPr>
              <a:t> (2014): </a:t>
            </a:r>
            <a:r>
              <a:rPr lang="en-US" sz="2200" dirty="0" err="1">
                <a:latin typeface="Calibri" panose="020F0502020204030204" pitchFamily="34" charset="0"/>
              </a:rPr>
              <a:t>Zaštita</a:t>
            </a:r>
            <a:r>
              <a:rPr lang="en-US" sz="2200" dirty="0">
                <a:latin typeface="Calibri" panose="020F0502020204030204" pitchFamily="34" charset="0"/>
              </a:rPr>
              <a:t> u </a:t>
            </a:r>
            <a:r>
              <a:rPr lang="en-US" sz="2200" dirty="0" err="1">
                <a:latin typeface="Calibri" panose="020F0502020204030204" pitchFamily="34" charset="0"/>
              </a:rPr>
              <a:t>računarskim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mrežama</a:t>
            </a:r>
            <a:r>
              <a:rPr lang="en-US" sz="2200" dirty="0">
                <a:latin typeface="Calibri" panose="020F0502020204030204" pitchFamily="34" charset="0"/>
              </a:rPr>
              <a:t>.  </a:t>
            </a:r>
            <a:r>
              <a:rPr lang="en-US" sz="2200" dirty="0" err="1" smtClean="0">
                <a:latin typeface="Calibri" panose="020F0502020204030204" pitchFamily="34" charset="0"/>
              </a:rPr>
              <a:t>Univerzitet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Singidunum</a:t>
            </a:r>
            <a:r>
              <a:rPr lang="en-US" sz="2200" dirty="0">
                <a:latin typeface="Calibri" panose="020F0502020204030204" pitchFamily="34" charset="0"/>
              </a:rPr>
              <a:t>, Beograd. </a:t>
            </a:r>
            <a:r>
              <a:rPr lang="en-US" sz="2200" baseline="30000" dirty="0">
                <a:latin typeface="Calibri" panose="020F0502020204030204" pitchFamily="34" charset="0"/>
              </a:rPr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M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</a:rPr>
              <a:t>Veinović</a:t>
            </a:r>
            <a:r>
              <a:rPr lang="en-US" sz="2200" dirty="0">
                <a:latin typeface="Calibri" panose="020F0502020204030204" pitchFamily="34" charset="0"/>
              </a:rPr>
              <a:t>, S. </a:t>
            </a:r>
            <a:r>
              <a:rPr lang="en-US" sz="2200" dirty="0" err="1">
                <a:latin typeface="Calibri" panose="020F0502020204030204" pitchFamily="34" charset="0"/>
              </a:rPr>
              <a:t>Adamović</a:t>
            </a:r>
            <a:r>
              <a:rPr lang="en-US" sz="2200" dirty="0">
                <a:latin typeface="Calibri" panose="020F0502020204030204" pitchFamily="34" charset="0"/>
              </a:rPr>
              <a:t> (2013): </a:t>
            </a:r>
            <a:r>
              <a:rPr lang="en-US" sz="2200" dirty="0" err="1">
                <a:latin typeface="Calibri" panose="020F0502020204030204" pitchFamily="34" charset="0"/>
              </a:rPr>
              <a:t>Kriptologija</a:t>
            </a:r>
            <a:r>
              <a:rPr lang="en-US" sz="2200" dirty="0">
                <a:latin typeface="Calibri" panose="020F0502020204030204" pitchFamily="34" charset="0"/>
              </a:rPr>
              <a:t> 1. </a:t>
            </a:r>
            <a:r>
              <a:rPr lang="en-US" sz="2200" dirty="0" err="1">
                <a:latin typeface="Calibri" panose="020F0502020204030204" pitchFamily="34" charset="0"/>
              </a:rPr>
              <a:t>Univerzitet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Singidunum</a:t>
            </a:r>
            <a:r>
              <a:rPr lang="en-US" sz="2200" dirty="0">
                <a:latin typeface="Calibri" panose="020F0502020204030204" pitchFamily="34" charset="0"/>
              </a:rPr>
              <a:t>, Beograd. </a:t>
            </a:r>
            <a:r>
              <a:rPr lang="en-US" sz="2200" baseline="30000" dirty="0">
                <a:latin typeface="Calibri" panose="020F0502020204030204" pitchFamily="34" charset="0"/>
              </a:rPr>
              <a:t>*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M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</a:rPr>
              <a:t>Milosavljević</a:t>
            </a:r>
            <a:r>
              <a:rPr lang="en-US" sz="2200" dirty="0">
                <a:latin typeface="Calibri" panose="020F0502020204030204" pitchFamily="34" charset="0"/>
              </a:rPr>
              <a:t>, S. </a:t>
            </a:r>
            <a:r>
              <a:rPr lang="en-US" sz="2200" dirty="0" err="1">
                <a:latin typeface="Calibri" panose="020F0502020204030204" pitchFamily="34" charset="0"/>
              </a:rPr>
              <a:t>Adamović</a:t>
            </a:r>
            <a:r>
              <a:rPr lang="en-US" sz="2200" dirty="0">
                <a:latin typeface="Calibri" panose="020F0502020204030204" pitchFamily="34" charset="0"/>
              </a:rPr>
              <a:t> (2014): </a:t>
            </a:r>
            <a:r>
              <a:rPr lang="en-US" sz="2200" dirty="0" err="1">
                <a:latin typeface="Calibri" panose="020F0502020204030204" pitchFamily="34" charset="0"/>
              </a:rPr>
              <a:t>Kriptologija</a:t>
            </a:r>
            <a:r>
              <a:rPr lang="en-US" sz="2200" dirty="0">
                <a:latin typeface="Calibri" panose="020F0502020204030204" pitchFamily="34" charset="0"/>
              </a:rPr>
              <a:t> 2. </a:t>
            </a:r>
            <a:r>
              <a:rPr lang="en-US" sz="2200" dirty="0" err="1">
                <a:latin typeface="Calibri" panose="020F0502020204030204" pitchFamily="34" charset="0"/>
              </a:rPr>
              <a:t>Univerzitet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Singidunum</a:t>
            </a:r>
            <a:r>
              <a:rPr lang="en-US" sz="2200" dirty="0">
                <a:latin typeface="Calibri" panose="020F0502020204030204" pitchFamily="34" charset="0"/>
              </a:rPr>
              <a:t>, Beograd. </a:t>
            </a:r>
            <a:r>
              <a:rPr lang="en-US" sz="2200" baseline="30000" dirty="0">
                <a:latin typeface="Calibri" panose="020F0502020204030204" pitchFamily="34" charset="0"/>
              </a:rPr>
              <a:t>*</a:t>
            </a:r>
            <a:endParaRPr lang="en-US" sz="2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M</a:t>
            </a:r>
            <a:r>
              <a:rPr lang="en-US" sz="2200" dirty="0">
                <a:latin typeface="Calibri" panose="020F0502020204030204" pitchFamily="34" charset="0"/>
              </a:rPr>
              <a:t>. Stamp (2006): </a:t>
            </a:r>
            <a:r>
              <a:rPr lang="en-US" sz="2200" i="1" dirty="0">
                <a:latin typeface="Calibri" panose="020F0502020204030204" pitchFamily="34" charset="0"/>
              </a:rPr>
              <a:t>Information Security</a:t>
            </a:r>
            <a:r>
              <a:rPr lang="en-US" sz="2200" dirty="0">
                <a:latin typeface="Calibri" panose="020F0502020204030204" pitchFamily="34" charset="0"/>
              </a:rPr>
              <a:t>. John Wiley and 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algn="r"/>
            <a:r>
              <a:rPr lang="en-US" baseline="30000" dirty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</a:rPr>
              <a:t>besplatno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preuzeti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portala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hlinkClick r:id="rId2"/>
              </a:rPr>
              <a:t>www.singipedia.com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1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Način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ocenjivanja</a:t>
            </a:r>
            <a:endParaRPr lang="sr-Latn-R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7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Calibri" panose="020F0502020204030204" pitchFamily="34" charset="0"/>
              </a:rPr>
              <a:t>Prisustvo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80% </a:t>
            </a:r>
            <a:r>
              <a:rPr lang="en-US" sz="2200" dirty="0" err="1">
                <a:latin typeface="Calibri" panose="020F0502020204030204" pitchFamily="34" charset="0"/>
              </a:rPr>
              <a:t>laboratorijskih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vežbi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Calibri" panose="020F0502020204030204" pitchFamily="34" charset="0"/>
              </a:rPr>
              <a:t>Odbrana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 smtClean="0">
                <a:latin typeface="Calibri" panose="020F0502020204030204" pitchFamily="34" charset="0"/>
              </a:rPr>
              <a:t>vežbi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kraju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semestra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Na </a:t>
            </a:r>
            <a:r>
              <a:rPr lang="sr-Latn-RS" sz="2200" dirty="0" smtClean="0">
                <a:latin typeface="Calibri" panose="020F0502020204030204" pitchFamily="34" charset="0"/>
              </a:rPr>
              <a:t>odbrani vežbi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možete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ostvariti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najviše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30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poena</a:t>
            </a:r>
            <a:r>
              <a:rPr lang="en-US" sz="2200" dirty="0">
                <a:latin typeface="Calibri" panose="020F050202020403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Vežbe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odbranjene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ako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odbrani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ostvarite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1</a:t>
            </a:r>
            <a:r>
              <a:rPr lang="sr-Latn-RS" sz="2200" dirty="0" smtClean="0">
                <a:latin typeface="Calibri" panose="020F0502020204030204" pitchFamily="34" charset="0"/>
              </a:rPr>
              <a:t>5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više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poena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200" b="1" dirty="0" smtClean="0">
                <a:latin typeface="Calibri" panose="020F0502020204030204" pitchFamily="34" charset="0"/>
              </a:rPr>
              <a:t>Tri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kolokvijuma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ispit</a:t>
            </a:r>
            <a:r>
              <a:rPr lang="en-US" sz="2200" dirty="0">
                <a:latin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</a:rPr>
              <a:t>pismeno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polaganje</a:t>
            </a:r>
            <a:r>
              <a:rPr lang="en-US" sz="2200" dirty="0" smtClean="0">
                <a:latin typeface="Calibri" panose="020F0502020204030204" pitchFamily="34" charset="0"/>
              </a:rPr>
              <a:t>).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Kolokvijumi</a:t>
            </a:r>
            <a:r>
              <a:rPr lang="en-US" sz="2200" dirty="0">
                <a:latin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</a:rPr>
              <a:t>polažu</a:t>
            </a:r>
            <a:r>
              <a:rPr lang="en-US" sz="2200" dirty="0">
                <a:latin typeface="Calibri" panose="020F0502020204030204" pitchFamily="34" charset="0"/>
              </a:rPr>
              <a:t> u </a:t>
            </a:r>
            <a:r>
              <a:rPr lang="en-US" sz="2200" dirty="0" err="1">
                <a:latin typeface="Calibri" panose="020F0502020204030204" pitchFamily="34" charset="0"/>
              </a:rPr>
              <a:t>terminima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predavanja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Na </a:t>
            </a:r>
            <a:r>
              <a:rPr lang="sr-Latn-RS" sz="2200" dirty="0" smtClean="0">
                <a:latin typeface="Calibri" panose="020F0502020204030204" pitchFamily="34" charset="0"/>
              </a:rPr>
              <a:t>prvom i drugom kolokvijumu </a:t>
            </a:r>
            <a:r>
              <a:rPr lang="en-US" sz="2200" dirty="0" err="1" smtClean="0">
                <a:latin typeface="Calibri" panose="020F0502020204030204" pitchFamily="34" charset="0"/>
              </a:rPr>
              <a:t>možete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ostvariti</a:t>
            </a:r>
            <a:r>
              <a:rPr lang="sr-Latn-R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najviše po </a:t>
            </a:r>
            <a:r>
              <a:rPr lang="sr-Latn-RS" sz="2200" dirty="0" smtClean="0">
                <a:latin typeface="Calibri" panose="020F0502020204030204" pitchFamily="34" charset="0"/>
              </a:rPr>
              <a:t>25 poena, dok na trećem kolokvijumu možete ostvariti najviše 20 poena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Ispit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ste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položili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ako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ste</a:t>
            </a:r>
            <a:r>
              <a:rPr lang="en-US" sz="2200" dirty="0"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Odbranili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vežbe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kolokvijumima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u zbiru </a:t>
            </a:r>
            <a:r>
              <a:rPr lang="en-US" sz="2200" dirty="0" err="1" smtClean="0">
                <a:latin typeface="Calibri" panose="020F0502020204030204" pitchFamily="34" charset="0"/>
              </a:rPr>
              <a:t>ostvarili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35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više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poena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Odbranili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vežbe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ispitu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ostvarili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sr-Latn-RS" sz="2200" dirty="0" smtClean="0">
                <a:latin typeface="Calibri" panose="020F0502020204030204" pitchFamily="34" charset="0"/>
              </a:rPr>
              <a:t>35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više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poena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78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Način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ocenjivanja</a:t>
            </a:r>
            <a:endParaRPr lang="sr-Latn-R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8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Calibri" panose="020F0502020204030204" pitchFamily="34" charset="0"/>
              </a:rPr>
              <a:t>Formiranje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ocene</a:t>
            </a:r>
            <a:r>
              <a:rPr lang="en-US" sz="2200" dirty="0" smtClean="0">
                <a:latin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</a:rPr>
              <a:t>Poeni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laboratorijskih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vežbi</a:t>
            </a:r>
            <a:r>
              <a:rPr lang="en-US" sz="2200" dirty="0">
                <a:latin typeface="Calibri" panose="020F0502020204030204" pitchFamily="34" charset="0"/>
              </a:rPr>
              <a:t> se </a:t>
            </a:r>
            <a:r>
              <a:rPr lang="en-US" sz="2200" dirty="0" err="1">
                <a:latin typeface="Calibri" panose="020F0502020204030204" pitchFamily="34" charset="0"/>
              </a:rPr>
              <a:t>sabiraju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poenima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kolokvijuma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ili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ispita</a:t>
            </a:r>
            <a:r>
              <a:rPr lang="en-US" sz="2200" dirty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[</a:t>
            </a:r>
            <a:r>
              <a:rPr lang="en-US" sz="2200" dirty="0">
                <a:latin typeface="Calibri" panose="020F0502020204030204" pitchFamily="34" charset="0"/>
              </a:rPr>
              <a:t>0, 50] </a:t>
            </a:r>
            <a:r>
              <a:rPr 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latin typeface="Calibri" panose="020F0502020204030204" pitchFamily="34" charset="0"/>
              </a:rPr>
              <a:t> 5 </a:t>
            </a:r>
            <a:endParaRPr lang="sr-Latn-RS" sz="2200" baseline="30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Latn-RS" sz="2200" dirty="0" smtClean="0">
                <a:latin typeface="Calibri" panose="020F0502020204030204" pitchFamily="34" charset="0"/>
              </a:rPr>
              <a:t>[</a:t>
            </a:r>
            <a:r>
              <a:rPr lang="en-US" sz="2200" dirty="0" smtClean="0">
                <a:latin typeface="Calibri" panose="020F0502020204030204" pitchFamily="34" charset="0"/>
              </a:rPr>
              <a:t>51</a:t>
            </a:r>
            <a:r>
              <a:rPr lang="en-US" sz="2200" dirty="0">
                <a:latin typeface="Calibri" panose="020F0502020204030204" pitchFamily="34" charset="0"/>
              </a:rPr>
              <a:t>, 60] </a:t>
            </a:r>
            <a:r>
              <a:rPr lang="en-US" sz="2200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[61, 70] </a:t>
            </a:r>
            <a:r>
              <a:rPr lang="en-US" sz="2200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[71, 80] </a:t>
            </a:r>
            <a:r>
              <a:rPr lang="en-US" sz="2200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[81, 90] </a:t>
            </a:r>
            <a:r>
              <a:rPr lang="en-US" sz="2200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[91, 100] </a:t>
            </a:r>
            <a:r>
              <a:rPr lang="en-US" sz="2200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Calibri" panose="020F0502020204030204" pitchFamily="34" charset="0"/>
              </a:rPr>
              <a:t>Dodatn</a:t>
            </a:r>
            <a:r>
              <a:rPr lang="sr-Latn-RS" sz="2200" dirty="0" smtClean="0">
                <a:latin typeface="Calibri" panose="020F0502020204030204" pitchFamily="34" charset="0"/>
              </a:rPr>
              <a:t>a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mogućnost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za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uvećanje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broja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poena</a:t>
            </a:r>
            <a:r>
              <a:rPr lang="sr-Latn-RS" sz="2200" dirty="0" smtClean="0">
                <a:latin typeface="Calibri" panose="020F0502020204030204" pitchFamily="34" charset="0"/>
              </a:rPr>
              <a:t> </a:t>
            </a:r>
            <a:r>
              <a:rPr lang="pl-PL" sz="2200" dirty="0">
                <a:latin typeface="Calibri" panose="020F0502020204030204" pitchFamily="34" charset="0"/>
              </a:rPr>
              <a:t>(ne odnosi se na povećanje ocene sa 5 na 6</a:t>
            </a:r>
            <a:r>
              <a:rPr lang="pl-PL" sz="2200" dirty="0" smtClean="0">
                <a:latin typeface="Calibri" panose="020F0502020204030204" pitchFamily="34" charset="0"/>
              </a:rPr>
              <a:t>) je izrada </a:t>
            </a:r>
            <a:r>
              <a:rPr lang="sr-Latn-RS" sz="2200" dirty="0" smtClean="0">
                <a:latin typeface="Calibri" panose="020F0502020204030204" pitchFamily="34" charset="0"/>
              </a:rPr>
              <a:t>p</a:t>
            </a:r>
            <a:r>
              <a:rPr lang="en-US" sz="2200" dirty="0" err="1" smtClean="0">
                <a:latin typeface="Calibri" panose="020F0502020204030204" pitchFamily="34" charset="0"/>
              </a:rPr>
              <a:t>rojektn</a:t>
            </a:r>
            <a:r>
              <a:rPr lang="sr-Latn-RS" sz="2200" dirty="0" smtClean="0">
                <a:latin typeface="Calibri" panose="020F0502020204030204" pitchFamily="34" charset="0"/>
              </a:rPr>
              <a:t>og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zadat</a:t>
            </a:r>
            <a:r>
              <a:rPr lang="sr-Latn-RS" sz="2200" dirty="0" smtClean="0">
                <a:latin typeface="Calibri" panose="020F0502020204030204" pitchFamily="34" charset="0"/>
              </a:rPr>
              <a:t>a</a:t>
            </a:r>
            <a:r>
              <a:rPr lang="en-US" sz="2200" dirty="0" smtClean="0">
                <a:latin typeface="Calibri" panose="020F0502020204030204" pitchFamily="34" charset="0"/>
              </a:rPr>
              <a:t>k </a:t>
            </a:r>
            <a:r>
              <a:rPr lang="en-US" sz="2200" dirty="0">
                <a:latin typeface="Calibri" panose="020F0502020204030204" pitchFamily="34" charset="0"/>
              </a:rPr>
              <a:t>(</a:t>
            </a:r>
            <a:r>
              <a:rPr lang="en-US" sz="2200" dirty="0" err="1">
                <a:latin typeface="Calibri" panose="020F0502020204030204" pitchFamily="34" charset="0"/>
              </a:rPr>
              <a:t>praktično</a:t>
            </a:r>
            <a:r>
              <a:rPr lang="en-US" sz="2200" dirty="0" smtClean="0">
                <a:latin typeface="Calibri" panose="020F0502020204030204" pitchFamily="34" charset="0"/>
              </a:rPr>
              <a:t>)</a:t>
            </a:r>
            <a:r>
              <a:rPr lang="sr-Latn-RS" sz="2200" dirty="0" smtClean="0">
                <a:latin typeface="Calibri" panose="020F0502020204030204" pitchFamily="34" charset="0"/>
              </a:rPr>
              <a:t>, na čemu u zavisnosti od složenosti možete ostvariti 10-15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</a:rPr>
              <a:t>poena</a:t>
            </a:r>
            <a:r>
              <a:rPr lang="sr-Latn-RS" sz="2200" dirty="0" smtClean="0">
                <a:latin typeface="Calibri" panose="020F0502020204030204" pitchFamily="34" charset="0"/>
              </a:rPr>
              <a:t>.</a:t>
            </a:r>
            <a:endParaRPr lang="en-US" sz="2200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10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48233" y="258505"/>
            <a:ext cx="11367173" cy="660904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Primeri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narušavanja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libri" panose="020F0502020204030204" pitchFamily="34" charset="0"/>
              </a:rPr>
              <a:t>informacione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sr-Latn-R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sigurnosti</a:t>
            </a:r>
            <a:endParaRPr lang="pl-PL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1286564" y="6356520"/>
            <a:ext cx="528839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54C2A0-5BAA-45C3-A8D0-2203183A42C1}" type="slidenum">
              <a:rPr lang="en-US" sz="1200">
                <a:solidFill>
                  <a:srgbClr val="8B8B8B"/>
                </a:solidFill>
                <a:latin typeface="Calibri"/>
              </a:rPr>
              <a:t>9</a:t>
            </a:fld>
            <a:endParaRPr/>
          </a:p>
        </p:txBody>
      </p:sp>
      <p:sp>
        <p:nvSpPr>
          <p:cNvPr id="86" name="Line 4"/>
          <p:cNvSpPr/>
          <p:nvPr/>
        </p:nvSpPr>
        <p:spPr>
          <a:xfrm>
            <a:off x="448233" y="1045458"/>
            <a:ext cx="11367170" cy="0"/>
          </a:xfrm>
          <a:prstGeom prst="line">
            <a:avLst/>
          </a:prstGeom>
          <a:ln w="38160">
            <a:solidFill>
              <a:srgbClr val="232D91"/>
            </a:solidFill>
            <a:round/>
          </a:ln>
        </p:spPr>
      </p:sp>
      <p:sp>
        <p:nvSpPr>
          <p:cNvPr id="13" name="TextShape 2"/>
          <p:cNvSpPr txBox="1"/>
          <p:nvPr/>
        </p:nvSpPr>
        <p:spPr>
          <a:xfrm>
            <a:off x="448234" y="1272989"/>
            <a:ext cx="11367169" cy="4858870"/>
          </a:xfrm>
          <a:prstGeom prst="rect">
            <a:avLst/>
          </a:prstGeom>
        </p:spPr>
        <p:txBody>
          <a:bodyPr/>
          <a:lstStyle/>
          <a:p>
            <a:r>
              <a:rPr lang="pt-BR" sz="2200" b="1" dirty="0" smtClean="0">
                <a:latin typeface="Calibri" panose="020F0502020204030204" pitchFamily="34" charset="0"/>
              </a:rPr>
              <a:t>Primer 1</a:t>
            </a:r>
            <a:r>
              <a:rPr lang="pt-BR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</a:rPr>
              <a:t>Edvard Snouden (Edward Snowden) nam je potvrdio ono što je trebalo da znamo (ili makar pretpostavljamo) i pre – koliko su naši privatni podaci izloženi, i kako se skupljaju i obrađuju.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lvl="1" algn="r"/>
            <a:r>
              <a:rPr lang="pt-BR" sz="1600" dirty="0" smtClean="0">
                <a:latin typeface="Calibri" panose="020F0502020204030204" pitchFamily="34" charset="0"/>
              </a:rPr>
              <a:t>* Izvor slike: Laura Poitras, Praxis Films</a:t>
            </a:r>
            <a:endParaRPr lang="pt-BR" sz="16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951" y="2823882"/>
            <a:ext cx="1981955" cy="23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2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1285</Words>
  <Application>Microsoft Office PowerPoint</Application>
  <PresentationFormat>Widescreen</PresentationFormat>
  <Paragraphs>227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Čoko</dc:creator>
  <cp:lastModifiedBy>Nemanja Maček</cp:lastModifiedBy>
  <cp:revision>547</cp:revision>
  <dcterms:created xsi:type="dcterms:W3CDTF">2015-09-23T21:42:41Z</dcterms:created>
  <dcterms:modified xsi:type="dcterms:W3CDTF">2019-02-25T08:56:09Z</dcterms:modified>
</cp:coreProperties>
</file>