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56" r:id="rId2"/>
    <p:sldId id="275" r:id="rId3"/>
    <p:sldId id="276" r:id="rId4"/>
    <p:sldId id="286" r:id="rId5"/>
    <p:sldId id="287" r:id="rId6"/>
    <p:sldId id="288" r:id="rId7"/>
    <p:sldId id="289" r:id="rId8"/>
    <p:sldId id="278" r:id="rId9"/>
    <p:sldId id="279" r:id="rId10"/>
    <p:sldId id="280" r:id="rId11"/>
    <p:sldId id="281" r:id="rId12"/>
    <p:sldId id="285" r:id="rId13"/>
    <p:sldId id="282" r:id="rId14"/>
    <p:sldId id="283" r:id="rId15"/>
    <p:sldId id="284" r:id="rId16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DF8C1-D03C-4630-A7A2-03DFCE61BD97}" type="datetimeFigureOut">
              <a:rPr lang="sr-Cyrl-RS" smtClean="0"/>
              <a:t>24.11.2019.</a:t>
            </a:fld>
            <a:endParaRPr lang="sr-Cyrl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2BFD8-2205-4E61-B345-7D50692E5C0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094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460183-AD2A-401C-B708-AE0E98B92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b="1" cap="all" dirty="0"/>
              <a:t>DESET NAČINA DA SE SPREČI DEGRADACIJA PLANETE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b="1" cap="all" dirty="0"/>
              <a:t>I UBLAŽE EFEKTI KLIMATSKIH PROMENA</a:t>
            </a:r>
            <a:endParaRPr lang="sr-Latn-RS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Preuzeto </a:t>
            </a:r>
          </a:p>
          <a:p>
            <a:r>
              <a:rPr lang="sr-Latn-RS" dirty="0"/>
              <a:t>http://</a:t>
            </a:r>
            <a:r>
              <a:rPr lang="sr-Latn-RS" dirty="0" smtClean="0"/>
              <a:t>ekospark.com/info/01_eko_info/10_nacina/10_nacina_protiv_klimatskih_promena.html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20070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Električni automobili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/>
              <a:t>Električni automobili imaju još uvek lošu reputaciju a kritičari i ljubitelji sportskih automobila kao glavni nedostatak navode stil i brzinu električnih automobila. Ali i to se polako </a:t>
            </a:r>
            <a:r>
              <a:rPr lang="sr-Latn-CS" dirty="0" smtClean="0"/>
              <a:t>menja</a:t>
            </a:r>
          </a:p>
          <a:p>
            <a:r>
              <a:rPr lang="vi-VN" dirty="0"/>
              <a:t>Za sada najpoznatiji model električnog automobila je Tesla Roadster. Trenutna cena ovih modela nije mala ali treba dodati da cena svakodnevno pada a potražnja za ovim modelima postepeno raste jer se baterije kod ovih automobila kontinualno usavršavaju.</a:t>
            </a:r>
          </a:p>
          <a:p>
            <a:r>
              <a:rPr lang="vi-VN" dirty="0"/>
              <a:t>Nove i bolje baterije poboljšavaju ukupne performanse ovih automobila.</a:t>
            </a:r>
          </a:p>
          <a:p>
            <a:r>
              <a:rPr lang="vi-VN" dirty="0"/>
              <a:t>Ako dodatno uzmemo u obzir jeftiniju i čistiju eksploataciju, električni automobili će za kratko vreme zameniti automobile sa benzinskim i dizel motorima.</a:t>
            </a:r>
          </a:p>
          <a:p>
            <a:r>
              <a:rPr lang="vi-VN" dirty="0"/>
              <a:t>Najnovija istraživanja pokazuju da sve veći broj vozača širom Planete želi da vozi automobil koji ne zagađuje životnu sredinu.</a:t>
            </a:r>
          </a:p>
          <a:p>
            <a:endParaRPr lang="sr-Cyrl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2" y="296636"/>
            <a:ext cx="29051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80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Druga generacija </a:t>
            </a:r>
            <a:r>
              <a:rPr lang="sr-Latn-RS" b="1" dirty="0" err="1"/>
              <a:t>biogoriva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dirty="0"/>
              <a:t>Korišćenje i proizvodnja </a:t>
            </a:r>
            <a:r>
              <a:rPr lang="sr-Latn-CS" dirty="0" err="1"/>
              <a:t>biogoriva</a:t>
            </a:r>
            <a:r>
              <a:rPr lang="sr-Latn-CS" dirty="0"/>
              <a:t> se trenutno u svetu smatra lošom idejom.</a:t>
            </a:r>
          </a:p>
          <a:p>
            <a:r>
              <a:rPr lang="sr-Latn-CS" dirty="0"/>
              <a:t>Negativan stav pravda se rizikom od potencijalne mogućnosti da se proizvodnjom </a:t>
            </a:r>
            <a:r>
              <a:rPr lang="sr-Latn-CS" dirty="0" err="1"/>
              <a:t>biogoriva</a:t>
            </a:r>
            <a:r>
              <a:rPr lang="sr-Latn-CS" dirty="0"/>
              <a:t> unište šume i polja i da bi veća proizvodnja </a:t>
            </a:r>
            <a:r>
              <a:rPr lang="sr-Latn-CS" dirty="0" err="1"/>
              <a:t>biogoriva</a:t>
            </a:r>
            <a:r>
              <a:rPr lang="sr-Latn-CS" dirty="0"/>
              <a:t> dovela do nestašice hrane u svetu</a:t>
            </a:r>
            <a:r>
              <a:rPr lang="sr-Latn-CS" dirty="0" smtClean="0"/>
              <a:t>.</a:t>
            </a:r>
          </a:p>
          <a:p>
            <a:r>
              <a:rPr lang="sr-Latn-CS" dirty="0"/>
              <a:t>Zbog većeg profita poljoprivrede mnogih zemalja bi bile više bazirane na usevima koji su potrebni za proizvodnju </a:t>
            </a:r>
            <a:r>
              <a:rPr lang="sr-Latn-CS" dirty="0" err="1"/>
              <a:t>biogoriva</a:t>
            </a:r>
            <a:r>
              <a:rPr lang="sr-Latn-CS" dirty="0"/>
              <a:t> a ne za ishranu. Upravo na osnovu pomenutih projekcija druga generacija </a:t>
            </a:r>
            <a:r>
              <a:rPr lang="sr-Latn-CS" dirty="0" err="1"/>
              <a:t>biogoriva</a:t>
            </a:r>
            <a:r>
              <a:rPr lang="sr-Latn-CS" dirty="0"/>
              <a:t> je koncipirana na poljoprivrednom otpadu.</a:t>
            </a:r>
          </a:p>
          <a:p>
            <a:r>
              <a:rPr lang="sr-Latn-CS" dirty="0"/>
              <a:t>Primenom nove tehnologije sve ono što ne koristimo u toku pripreme hrane, sve ono što ne koristimo za proizvodnju hrane, sav otpad iz drvne industrije i sve ostale delove biljaka moguće je iskoristiti kao za proizvodnju </a:t>
            </a:r>
            <a:r>
              <a:rPr lang="sr-Latn-CS" dirty="0" err="1"/>
              <a:t>biogoriva</a:t>
            </a:r>
            <a:r>
              <a:rPr lang="sr-Latn-CS" dirty="0"/>
              <a:t>. Pored koristi od proizvodnje </a:t>
            </a:r>
            <a:r>
              <a:rPr lang="sr-Latn-CS" dirty="0" err="1"/>
              <a:t>biogoriva</a:t>
            </a:r>
            <a:r>
              <a:rPr lang="sr-Latn-CS" dirty="0"/>
              <a:t>, kod druge generacije </a:t>
            </a:r>
            <a:r>
              <a:rPr lang="sr-Latn-CS" dirty="0" err="1"/>
              <a:t>biogoriva</a:t>
            </a:r>
            <a:r>
              <a:rPr lang="sr-Latn-CS" dirty="0"/>
              <a:t> imamo i sekundarnu korist koja je izražena u smanjenju i efikasnom korišćenju poljoprivrednog otpada.</a:t>
            </a:r>
          </a:p>
          <a:p>
            <a:r>
              <a:rPr lang="sr-Latn-CS" dirty="0"/>
              <a:t>Upotrebom nove tehnologije koja izdvaja celulozu, otpad od drveta možemo pretvoriti u tečno gorivo. Zainteresovanost i investiranje mnogih kompanija u razvoj ove tehnologije pokazuje da je dan kada će ovakav način proizvodnje goriva biti realnost ne tako daleko kao što se čini.</a:t>
            </a:r>
          </a:p>
          <a:p>
            <a:r>
              <a:rPr lang="sr-Latn-CS" dirty="0"/>
              <a:t>Tržište nafte je trenutno najveće i najznačajnije na svetu jer se potrošnja goriva svakodnevno povećava. Stalni rast ovog tržišta uslovljava da se automatski i svi mogući </a:t>
            </a:r>
            <a:r>
              <a:rPr lang="sr-Latn-CS" dirty="0" err="1"/>
              <a:t>supstituti</a:t>
            </a:r>
            <a:r>
              <a:rPr lang="sr-Latn-CS" dirty="0"/>
              <a:t> uključe u ponudu što će uskoro dovesti do efikasnijeg menadžmenta u proizvodnji </a:t>
            </a:r>
            <a:r>
              <a:rPr lang="sr-Latn-CS" dirty="0" err="1"/>
              <a:t>biogoriva</a:t>
            </a:r>
            <a:r>
              <a:rPr lang="sr-Latn-CS" dirty="0"/>
              <a:t>, a proizvodnja </a:t>
            </a:r>
            <a:r>
              <a:rPr lang="sr-Latn-CS" dirty="0" err="1"/>
              <a:t>biogoriva</a:t>
            </a:r>
            <a:r>
              <a:rPr lang="sr-Latn-CS" dirty="0"/>
              <a:t> će tako usloviti i efikasnije korišćenje poljoprivrednog otpada.</a:t>
            </a:r>
          </a:p>
          <a:p>
            <a:endParaRPr lang="sr-Latn-CS" dirty="0"/>
          </a:p>
          <a:p>
            <a:endParaRPr lang="sr-Cyrl-R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3" y="200253"/>
            <a:ext cx="2600325" cy="181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89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7676" y="433389"/>
            <a:ext cx="9961637" cy="60544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RS" b="1" dirty="0" err="1"/>
              <a:t>Biogoriva</a:t>
            </a:r>
            <a:r>
              <a:rPr lang="sr-Latn-RS" b="1" dirty="0"/>
              <a:t> </a:t>
            </a:r>
            <a:r>
              <a:rPr lang="sr-Latn-RS" dirty="0"/>
              <a:t>je naziv za goriva koja ili sama spadaju u biomasu ili su nastala preradom biomase (tj. živih organizama (biljaka, životinja, mikroorganizama), te kao takva, za razliku od fosilnih goriva, spadaju u obnovljive izvore energije. U </a:t>
            </a:r>
            <a:r>
              <a:rPr lang="sr-Latn-RS" dirty="0" err="1"/>
              <a:t>biogoriva</a:t>
            </a:r>
            <a:r>
              <a:rPr lang="sr-Latn-RS" dirty="0"/>
              <a:t> se ubrajaju i goriva koja su </a:t>
            </a:r>
            <a:r>
              <a:rPr lang="sr-Latn-RS" dirty="0" err="1"/>
              <a:t>nusprodukt</a:t>
            </a:r>
            <a:r>
              <a:rPr lang="sr-Latn-RS" dirty="0"/>
              <a:t> drugih procesa, i koja bi inače bila otpad.</a:t>
            </a:r>
          </a:p>
          <a:p>
            <a:pPr marL="0" indent="0">
              <a:buNone/>
            </a:pPr>
            <a:r>
              <a:rPr lang="sr-Latn-RS" dirty="0" err="1"/>
              <a:t>Biogoriva</a:t>
            </a:r>
            <a:r>
              <a:rPr lang="sr-Latn-RS" dirty="0"/>
              <a:t> se, kao i goriva, dele na:</a:t>
            </a:r>
          </a:p>
          <a:p>
            <a:pPr marL="0" indent="0">
              <a:buNone/>
            </a:pPr>
            <a:r>
              <a:rPr lang="sr-Latn-RS" b="1" dirty="0"/>
              <a:t>čvrsta</a:t>
            </a:r>
            <a:r>
              <a:rPr lang="sr-Latn-RS" dirty="0"/>
              <a:t>, gde spadaju drvo - u raznim oblicima: u obliku cepanice, drvenog čipsa (cepke), grančica, briketa, </a:t>
            </a:r>
            <a:r>
              <a:rPr lang="sr-Latn-RS" dirty="0" err="1"/>
              <a:t>peleta</a:t>
            </a:r>
            <a:r>
              <a:rPr lang="sr-Latn-RS" dirty="0"/>
              <a:t>, iverja, itd; slama - bilo upakovana ili ne; seno - za sada bez praktične primene i drugi biljni otpaci;</a:t>
            </a:r>
          </a:p>
          <a:p>
            <a:pPr marL="0" indent="0">
              <a:buNone/>
            </a:pPr>
            <a:r>
              <a:rPr lang="sr-Latn-RS" b="1" dirty="0"/>
              <a:t>tečna</a:t>
            </a:r>
            <a:r>
              <a:rPr lang="sr-Latn-RS" dirty="0"/>
              <a:t>, sa nekoliko podgrupa: Alkoholna </a:t>
            </a:r>
            <a:r>
              <a:rPr lang="sr-Latn-RS" dirty="0" err="1"/>
              <a:t>biogoriva</a:t>
            </a:r>
            <a:r>
              <a:rPr lang="sr-Latn-RS" dirty="0"/>
              <a:t> su alkoholi proizvedeni od biomase (</a:t>
            </a:r>
            <a:r>
              <a:rPr lang="sr-Latn-RS" dirty="0" err="1"/>
              <a:t>bioetanol</a:t>
            </a:r>
            <a:r>
              <a:rPr lang="sr-Latn-RS" dirty="0"/>
              <a:t>, </a:t>
            </a:r>
            <a:r>
              <a:rPr lang="sr-Latn-RS" dirty="0" err="1"/>
              <a:t>biometanol</a:t>
            </a:r>
            <a:r>
              <a:rPr lang="sr-Latn-RS" dirty="0"/>
              <a:t>, a moguće je proizvesti i </a:t>
            </a:r>
            <a:r>
              <a:rPr lang="sr-Latn-RS" dirty="0" err="1"/>
              <a:t>butanol</a:t>
            </a:r>
            <a:r>
              <a:rPr lang="sr-Latn-RS" dirty="0"/>
              <a:t>); Bio-ulja, gde spadaju biljna ulja, </a:t>
            </a:r>
            <a:r>
              <a:rPr lang="sr-Latn-RS" dirty="0" err="1"/>
              <a:t>Biodizel</a:t>
            </a:r>
            <a:r>
              <a:rPr lang="sr-Latn-RS" dirty="0"/>
              <a:t>, ali i upotrebljena ulja, npr. za </a:t>
            </a:r>
            <a:r>
              <a:rPr lang="sr-Latn-RS" dirty="0" err="1"/>
              <a:t>friteze</a:t>
            </a:r>
            <a:r>
              <a:rPr lang="sr-Latn-RS" dirty="0"/>
              <a:t>; Gasovita </a:t>
            </a:r>
            <a:r>
              <a:rPr lang="sr-Latn-RS" dirty="0" err="1"/>
              <a:t>biogoriva</a:t>
            </a:r>
            <a:r>
              <a:rPr lang="sr-Latn-RS" dirty="0"/>
              <a:t> u tečnom stanju; Biogas i drveni gas koji su Fišer-Tropovom sintezom transformisani u tečne ugljovodonike; Otpadni produkti (termalnom </a:t>
            </a:r>
            <a:r>
              <a:rPr lang="sr-Latn-RS" dirty="0" err="1"/>
              <a:t>depolimerizacijom</a:t>
            </a:r>
            <a:r>
              <a:rPr lang="sr-Latn-RS" dirty="0"/>
              <a:t> se iz raznih otpada dobija metan i </a:t>
            </a:r>
            <a:r>
              <a:rPr lang="sr-Latn-RS" dirty="0" err="1"/>
              <a:t>ugljovodonici</a:t>
            </a:r>
            <a:r>
              <a:rPr lang="sr-Latn-RS" dirty="0"/>
              <a:t> slični nafti).</a:t>
            </a:r>
          </a:p>
          <a:p>
            <a:pPr marL="0" indent="0">
              <a:buNone/>
            </a:pPr>
            <a:r>
              <a:rPr lang="sr-Latn-RS" b="1" dirty="0"/>
              <a:t>gasovita</a:t>
            </a:r>
            <a:r>
              <a:rPr lang="sr-Latn-RS" dirty="0"/>
              <a:t>: biogas; neki generatorski gasovi nastali preradom biomase (drveni gas). neki destilacioni gasovi nastali preradom biomase; vodonik nastao cepanjem bilo kog ugljovodonika</a:t>
            </a:r>
          </a:p>
          <a:p>
            <a:pPr marL="0" indent="0">
              <a:buNone/>
            </a:pPr>
            <a:r>
              <a:rPr lang="sr-Latn-RS" dirty="0"/>
              <a:t/>
            </a:r>
            <a:br>
              <a:rPr lang="sr-Latn-RS" dirty="0"/>
            </a:br>
            <a:r>
              <a:rPr lang="sr-Latn-RS" dirty="0" err="1"/>
              <a:t>Biogorivo</a:t>
            </a:r>
            <a:r>
              <a:rPr lang="sr-Latn-RS" dirty="0"/>
              <a:t> predstavlja prvi ozbiljan izazov fosilnim gorivima posle više od jednog veka. Biogoriva pomažu u borbi protiv globalnog otopljavanja zato što daju manji učinak staklene bašte, emituju </a:t>
            </a:r>
            <a:r>
              <a:rPr lang="en-US" dirty="0" smtClean="0"/>
              <a:t>m</a:t>
            </a:r>
            <a:r>
              <a:rPr lang="sr-Latn-RS" dirty="0" smtClean="0"/>
              <a:t>anje</a:t>
            </a:r>
            <a:r>
              <a:rPr lang="sr-Latn-RS" dirty="0"/>
              <a:t> </a:t>
            </a:r>
            <a:r>
              <a:rPr lang="sr-Latn-RS" dirty="0" smtClean="0"/>
              <a:t>ugljendioksida</a:t>
            </a:r>
            <a:r>
              <a:rPr lang="sr-Latn-RS" dirty="0"/>
              <a:t> nego fosilna goriva. Smanjene su i emisije drugih toksičnih materija kao što je </a:t>
            </a:r>
            <a:r>
              <a:rPr lang="sr-Latn-RS" dirty="0" err="1"/>
              <a:t>azotoksid</a:t>
            </a:r>
            <a:r>
              <a:rPr lang="sr-Latn-RS" dirty="0"/>
              <a:t> koji utiče na povećanje oboljenja disajnih organa, naročito u gradovima. Proizvodnja </a:t>
            </a:r>
            <a:r>
              <a:rPr lang="sr-Latn-RS" dirty="0" err="1"/>
              <a:t>biogoriva</a:t>
            </a:r>
            <a:r>
              <a:rPr lang="sr-Latn-RS" dirty="0"/>
              <a:t> ograničena je samo brzinom rasta biljaka i raspoloživošću obradivih površina. Ukoliko se u proizvodnji </a:t>
            </a:r>
            <a:r>
              <a:rPr lang="sr-Latn-RS" dirty="0" err="1"/>
              <a:t>biodizela</a:t>
            </a:r>
            <a:r>
              <a:rPr lang="sr-Latn-RS" dirty="0"/>
              <a:t> koriste otpadne materije nema čak ni tih ograničenja. U samoj Evropi bi se od količine ulja za kuvanje koje se svake godine po upotrebi baci moglo proizvesti milijardu litara </a:t>
            </a:r>
            <a:r>
              <a:rPr lang="sr-Latn-RS" dirty="0" err="1"/>
              <a:t>biodizela</a:t>
            </a:r>
            <a:r>
              <a:rPr lang="sr-Latn-RS" dirty="0"/>
              <a:t>.</a:t>
            </a:r>
          </a:p>
          <a:p>
            <a:pPr marL="0" indent="0">
              <a:buNone/>
            </a:pPr>
            <a:r>
              <a:rPr lang="sr-Latn-RS" dirty="0"/>
              <a:t>Zahvaljujući skokovitom porastu cene nafte, brizi zbog klimatskih promena i </a:t>
            </a:r>
            <a:r>
              <a:rPr lang="sr-Latn-RS" dirty="0" err="1"/>
              <a:t>i</a:t>
            </a:r>
            <a:r>
              <a:rPr lang="sr-Latn-RS" dirty="0"/>
              <a:t> rastućem strahu za bezbednost snabdevanja sirovom naftom, </a:t>
            </a:r>
            <a:r>
              <a:rPr lang="sr-Latn-RS" dirty="0" err="1"/>
              <a:t>etanolu</a:t>
            </a:r>
            <a:r>
              <a:rPr lang="sr-Latn-RS" dirty="0"/>
              <a:t> i drugim vrstama </a:t>
            </a:r>
            <a:r>
              <a:rPr lang="sr-Latn-RS" dirty="0" err="1"/>
              <a:t>biogoriva</a:t>
            </a:r>
            <a:r>
              <a:rPr lang="sr-Latn-RS" dirty="0"/>
              <a:t> predstoji svetla budućnost. </a:t>
            </a:r>
            <a:r>
              <a:rPr lang="sr-Latn-RS" dirty="0" err="1"/>
              <a:t>Biogoriva</a:t>
            </a:r>
            <a:r>
              <a:rPr lang="sr-Latn-RS" dirty="0"/>
              <a:t> koja će se u budućnosti bazirati na drvenastim biljkama, a ne na kukuruzu, zahtevaće krupna ulaganja, ali će se ulaganje brzo isplatiti: poljoprivreda će oživeti, obradivo zemljište će biti zaštićeno, vodotoci će biti sačuvani.</a:t>
            </a:r>
            <a:br>
              <a:rPr lang="sr-Latn-RS" dirty="0"/>
            </a:br>
            <a:r>
              <a:rPr lang="sr-Latn-RS" dirty="0"/>
              <a:t>Biljke sa velikim sadržajem skroba i </a:t>
            </a:r>
            <a:r>
              <a:rPr lang="sr-Latn-RS" dirty="0" err="1"/>
              <a:t>uljastih</a:t>
            </a:r>
            <a:r>
              <a:rPr lang="sr-Latn-RS" dirty="0"/>
              <a:t> materija jedan su od dva potencijalna izbora </a:t>
            </a:r>
            <a:r>
              <a:rPr lang="sr-Latn-RS" dirty="0" err="1"/>
              <a:t>biogoriva</a:t>
            </a:r>
            <a:r>
              <a:rPr lang="sr-Latn-RS" dirty="0"/>
              <a:t> dok se u novijim istraživanjima posebna pažnja posvećuje uzgoju genetički modifikovanih drvenastih biljaka u vidu uzgoja </a:t>
            </a:r>
            <a:r>
              <a:rPr lang="sr-Latn-RS" dirty="0" err="1"/>
              <a:t>brzorastućih</a:t>
            </a:r>
            <a:r>
              <a:rPr lang="sr-Latn-RS" dirty="0"/>
              <a:t> specijalnih vrsta vrba i jablanova.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13716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Zaustavljanje emisije ugljen-dioksida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691848" y="1434875"/>
            <a:ext cx="8596668" cy="3880773"/>
          </a:xfrm>
        </p:spPr>
        <p:txBody>
          <a:bodyPr>
            <a:normAutofit fontScale="92500"/>
          </a:bodyPr>
          <a:lstStyle/>
          <a:p>
            <a:r>
              <a:rPr lang="vi-VN" dirty="0"/>
              <a:t>Povećano korišćenje obnovljivih izvora energije direktno utiče na smanjenje korišćenja električne energije. Neophodno je da se pronađu efikasniji načini filtriranja i čuvanja ugljen-dioksida nastalog u elektranama što ujedno predstavlja i jedan od velikih izazova današnjeg društva</a:t>
            </a:r>
            <a:r>
              <a:rPr lang="vi-VN" dirty="0" smtClean="0"/>
              <a:t>.</a:t>
            </a:r>
            <a:endParaRPr lang="sr-Latn-RS" dirty="0" smtClean="0"/>
          </a:p>
          <a:p>
            <a:r>
              <a:rPr lang="vi-VN" dirty="0"/>
              <a:t>Čovečanstvo treba da shvati da je ugljen-dioksid glavni uzrok mnogih problema koje danas imamo na planeti i da je značaj što hitnijeg rešavanja ovog problema veliki.</a:t>
            </a:r>
          </a:p>
          <a:p>
            <a:r>
              <a:rPr lang="vi-VN" dirty="0"/>
              <a:t>Neophodne su i prioritetne investicije u ovoj oblasti. One moraju biti usmerene u pravcu razvoja novih metoda i nove tehnologije koja bi smanjila i zaustavila dalju emisiju ugljen-dioksida u atmosferu. Sve države na svetu su pogođene ovim problemom i svaka gubi dosta novca zbog posledica nastalih usled emisije ugljen dioksida u atmosferu.</a:t>
            </a:r>
          </a:p>
          <a:p>
            <a:r>
              <a:rPr lang="vi-VN" dirty="0"/>
              <a:t>Istraživanja na ovom polju dala bi rešenje mnogo ranije, uštedela bi puno novca i ranije sanirala mnoge probleme.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51017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Biohemija – </a:t>
            </a:r>
            <a:r>
              <a:rPr lang="sr-Latn-RS" b="1" dirty="0" err="1"/>
              <a:t>Biougalj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/>
              <a:t>Po mnogim predviđanjima i analizama klimatske promene više ne možemo zaustaviti; najbolje i najefikasnije što možemo da učinimo je da usporimo klimatske promene tako što ćemo uticati na smanjenje emisije štetnih gasova koji dovode do klimatskih promena.</a:t>
            </a:r>
          </a:p>
          <a:p>
            <a:r>
              <a:rPr lang="vi-VN" dirty="0"/>
              <a:t>Nama su dakle neophodna, jeftina, jednostavna i brza rešenja, kojima bi morali da smanjimo emisiju štetnih gasova u atmosferu</a:t>
            </a:r>
            <a:r>
              <a:rPr lang="vi-VN" dirty="0" smtClean="0"/>
              <a:t>.</a:t>
            </a:r>
            <a:endParaRPr lang="sr-Latn-RS" dirty="0" smtClean="0"/>
          </a:p>
          <a:p>
            <a:r>
              <a:rPr lang="vi-VN" dirty="0"/>
              <a:t>Ideja koja se vrlo često spominje je izdvajanje ugljenika koji se oslobađa prilikom spaljivanja poljoprivrednog otpada, sagorevanja uglja i u mnogih drugih procesa gde dolazi do značajnijeg emitovanja ugljenika u atmosferu i njegovo odlaganje ispod zemlje. Jedno od rešenja je i biougalj (eng. biochar) čije je dobijanje izuzetno stabilan proces i CO</a:t>
            </a:r>
            <a:r>
              <a:rPr lang="vi-VN" baseline="-25000" dirty="0"/>
              <a:t>2</a:t>
            </a:r>
            <a:r>
              <a:rPr lang="vi-VN" dirty="0"/>
              <a:t> može biti smešten i odložen ispod zemlje u trajanju od sto i više godina, bez rizika da se ugljenik ispusti i ponovo vrati u atomsferu.</a:t>
            </a:r>
          </a:p>
          <a:p>
            <a:endParaRPr lang="sr-Cyrl-R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991" y="144235"/>
            <a:ext cx="2687648" cy="201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27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Biogas peći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Bez obzira šta danas uradimo i kakve zakone imamo gotovo da je nemoguće da zaustavimo seču i dalje krčenje šuma. Šume seku i kompanije i pojedinci u najrazličitije svrhe i potrebe, jer šumski resursi predstavljaju osnovnu sirovinu za veliki broj proizvoda</a:t>
            </a:r>
            <a:r>
              <a:rPr lang="sr-Latn-RS" dirty="0" smtClean="0"/>
              <a:t>.</a:t>
            </a:r>
          </a:p>
          <a:p>
            <a:r>
              <a:rPr lang="vi-VN" dirty="0"/>
              <a:t>Pre dvadesetak godina bilo je nezamislivo da ćemo početi da plaćamo čitave organizacije i armiju ljudi kojoj će osnovni zadatak biti briga o zaštiti šuma i pošumljavanju određenih područja. Analize mnogih zemlja pokazale su da svi preduzeti koraci ipak nisu efikasni, za efikasnu borbu protiv klimatskih promena moramo da uradimo nešto više.</a:t>
            </a:r>
          </a:p>
          <a:p>
            <a:r>
              <a:rPr lang="vi-VN" dirty="0"/>
              <a:t>Konačno ili krajnje rešenje je da razvijemo tehnologiju koja će zameniti i smanjiti potrebu da sečemo šume što konkretno znači da ćemo morati da razvijemo nove proizvode, supstitute koji će zaštiti šumski resurs smanjenjem njegove eksploatacije. Jedan od takvih proizvoda jeste i peć na biogas, koja sagoreva metan oslobođen truljenjem organskog otpada. Ovako oslobođen metan završava u atmosferi i doprinosi njenom zagađenju tako da je njegova primena u ovoj tehnologiji pun pogodak.. Na ovom planu vodeća zemlja je Kina koja se dosledno zalaže za primenu tehnologije biogasa.</a:t>
            </a:r>
          </a:p>
          <a:p>
            <a:endParaRPr lang="sr-Cyrl-R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71" y="250372"/>
            <a:ext cx="29051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/>
              <a:t>Snaga vetra</a:t>
            </a:r>
            <a:r>
              <a:rPr lang="sr-Cyrl-RS" dirty="0"/>
              <a:t/>
            </a:r>
            <a:br>
              <a:rPr lang="sr-Cyrl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I pored nekih mišljenja da je ovakav izvor energije nepouzdan, energija vetra ima potencijal da obezbedi više od 30 %  svetskih potreba za energijom</a:t>
            </a:r>
            <a:r>
              <a:rPr lang="sr-Latn-RS" dirty="0" smtClean="0"/>
              <a:t>.</a:t>
            </a:r>
          </a:p>
          <a:p>
            <a:r>
              <a:rPr lang="vi-VN" dirty="0"/>
              <a:t>Vetar nije konstantan ali onda kada ga ima oslobađa veliku količinu energije. Energetski sektori bi upravo zbog toga trebalo da efikasnije koriste njegovu snagu i fokusiraju se na razvoj efikasnije tehnologije za konverziju energije vetra. Tako bi energiju vetra mogli da koristimo ne samo lokalno već i da je distribuiramo udaljenim korisnicima; instaliranjem farmi vetra neki gradovi bi mogli samostalno  da obezbede potrebnu energiju a njenom distribucijom ostvare veće prihode.</a:t>
            </a:r>
            <a:endParaRPr lang="sr-Cyrl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85" y="122239"/>
            <a:ext cx="3166383" cy="1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76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/>
              <a:t>Solarna energija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Sunce obezbeđuje i više nego dovoljno energije, možda čak i nekoliko puta više od ukupne svetske potrošnje. Mi još uvek ne koristimo efikasno njegovu energiju</a:t>
            </a:r>
            <a:r>
              <a:rPr lang="vi-VN" dirty="0" smtClean="0"/>
              <a:t>.</a:t>
            </a:r>
            <a:endParaRPr lang="sr-Latn-RS" dirty="0" smtClean="0"/>
          </a:p>
          <a:p>
            <a:r>
              <a:rPr lang="sr-Latn-RS" dirty="0"/>
              <a:t>Tehnologija koja bi nam ovo omogućila još nije dovoljno razvijena. Solarni paneli u trenutnoj primeni su relativno neefikasni ali investiranjem u razvoj solarnih ćelija koje proizvode više energije imali bi modele koji su efikasniji i imaju manje troškove proizvodnje.</a:t>
            </a:r>
            <a:endParaRPr lang="sr-Cyrl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71" y="173718"/>
            <a:ext cx="2353582" cy="176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37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Snaga mora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Energija</a:t>
            </a:r>
            <a:r>
              <a:rPr lang="en-US" dirty="0"/>
              <a:t> mora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obnovljivi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takva</a:t>
            </a:r>
            <a:r>
              <a:rPr lang="en-US" dirty="0"/>
              <a:t> je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interesantna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eksploataciju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Energija</a:t>
            </a:r>
            <a:r>
              <a:rPr lang="en-US" dirty="0"/>
              <a:t> mora se </a:t>
            </a:r>
            <a:r>
              <a:rPr lang="en-US" dirty="0" err="1"/>
              <a:t>javlja</a:t>
            </a:r>
            <a:r>
              <a:rPr lang="en-US" dirty="0"/>
              <a:t> u tri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to </a:t>
            </a:r>
            <a:r>
              <a:rPr lang="en-US" dirty="0" err="1"/>
              <a:t>kao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/>
              <a:t>energija</a:t>
            </a:r>
            <a:r>
              <a:rPr lang="en-US" dirty="0"/>
              <a:t> </a:t>
            </a:r>
            <a:r>
              <a:rPr lang="en-US" dirty="0" err="1"/>
              <a:t>talasa</a:t>
            </a:r>
            <a:endParaRPr lang="en-US" dirty="0"/>
          </a:p>
          <a:p>
            <a:r>
              <a:rPr lang="en-US" dirty="0" err="1"/>
              <a:t>energija</a:t>
            </a:r>
            <a:r>
              <a:rPr lang="en-US" dirty="0"/>
              <a:t> </a:t>
            </a:r>
            <a:r>
              <a:rPr lang="en-US" dirty="0" err="1"/>
              <a:t>plime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oseke</a:t>
            </a:r>
            <a:endParaRPr lang="en-US" dirty="0"/>
          </a:p>
          <a:p>
            <a:r>
              <a:rPr lang="en-US" dirty="0" err="1"/>
              <a:t>unutrašnja</a:t>
            </a:r>
            <a:r>
              <a:rPr lang="en-US" dirty="0"/>
              <a:t> </a:t>
            </a:r>
            <a:r>
              <a:rPr lang="en-US" dirty="0" err="1"/>
              <a:t>energija</a:t>
            </a:r>
            <a:r>
              <a:rPr lang="en-US" dirty="0"/>
              <a:t> mora.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72" y="94115"/>
            <a:ext cx="2417010" cy="181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97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Dužina</a:t>
            </a:r>
            <a:r>
              <a:rPr lang="en-US" dirty="0"/>
              <a:t> </a:t>
            </a:r>
            <a:r>
              <a:rPr lang="en-US" dirty="0" err="1"/>
              <a:t>obala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okeane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pet </a:t>
            </a:r>
            <a:r>
              <a:rPr lang="en-US" dirty="0" err="1"/>
              <a:t>kontinenata</a:t>
            </a:r>
            <a:r>
              <a:rPr lang="en-US" dirty="0"/>
              <a:t> (bez </a:t>
            </a:r>
            <a:r>
              <a:rPr lang="en-US" dirty="0" err="1"/>
              <a:t>polova</a:t>
            </a:r>
            <a:r>
              <a:rPr lang="en-US" dirty="0"/>
              <a:t>) </a:t>
            </a:r>
            <a:r>
              <a:rPr lang="en-US" dirty="0" err="1"/>
              <a:t>iznosi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100 </a:t>
            </a:r>
            <a:r>
              <a:rPr lang="en-US" dirty="0" err="1"/>
              <a:t>miliona</a:t>
            </a:r>
            <a:r>
              <a:rPr lang="en-US" dirty="0"/>
              <a:t> </a:t>
            </a:r>
            <a:r>
              <a:rPr lang="en-US" dirty="0" err="1"/>
              <a:t>metara</a:t>
            </a:r>
            <a:r>
              <a:rPr lang="en-US" dirty="0"/>
              <a:t>, pa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računa</a:t>
            </a:r>
            <a:r>
              <a:rPr lang="en-US" dirty="0"/>
              <a:t> s </a:t>
            </a:r>
            <a:r>
              <a:rPr lang="en-US" dirty="0" err="1"/>
              <a:t>prosečnom</a:t>
            </a:r>
            <a:r>
              <a:rPr lang="en-US" dirty="0"/>
              <a:t> </a:t>
            </a:r>
            <a:r>
              <a:rPr lang="en-US" dirty="0" err="1"/>
              <a:t>srednjom</a:t>
            </a:r>
            <a:r>
              <a:rPr lang="en-US" dirty="0"/>
              <a:t> </a:t>
            </a:r>
            <a:r>
              <a:rPr lang="en-US" dirty="0" err="1"/>
              <a:t>snagom</a:t>
            </a:r>
            <a:r>
              <a:rPr lang="en-US" dirty="0"/>
              <a:t> </a:t>
            </a:r>
            <a:r>
              <a:rPr lang="sr-Latn-RS" dirty="0" smtClean="0"/>
              <a:t>dobija se količina električne energije od</a:t>
            </a:r>
            <a:r>
              <a:rPr lang="en-US" dirty="0" smtClean="0"/>
              <a:t> </a:t>
            </a:r>
            <a:r>
              <a:rPr lang="en-US" dirty="0" err="1"/>
              <a:t>oko</a:t>
            </a:r>
            <a:r>
              <a:rPr lang="en-US" dirty="0"/>
              <a:t> 60% </a:t>
            </a:r>
            <a:r>
              <a:rPr lang="en-US" dirty="0" err="1"/>
              <a:t>današnje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el. </a:t>
            </a:r>
            <a:r>
              <a:rPr lang="en-US" dirty="0" err="1"/>
              <a:t>energije</a:t>
            </a:r>
            <a:r>
              <a:rPr lang="en-US" dirty="0"/>
              <a:t>. </a:t>
            </a:r>
            <a:r>
              <a:rPr lang="en-US" dirty="0" err="1"/>
              <a:t>Svakako</a:t>
            </a:r>
            <a:r>
              <a:rPr lang="en-US" dirty="0"/>
              <a:t>,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lakšeg</a:t>
            </a:r>
            <a:r>
              <a:rPr lang="en-US" dirty="0"/>
              <a:t> </a:t>
            </a:r>
            <a:r>
              <a:rPr lang="en-US" dirty="0" err="1"/>
              <a:t>dovođenja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</a:t>
            </a:r>
            <a:r>
              <a:rPr lang="en-US" dirty="0" err="1"/>
              <a:t>potrošačima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kopno</a:t>
            </a:r>
            <a:r>
              <a:rPr lang="en-US" dirty="0"/>
              <a:t>,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jednostavnije</a:t>
            </a:r>
            <a:r>
              <a:rPr lang="en-US" dirty="0"/>
              <a:t> </a:t>
            </a:r>
            <a:r>
              <a:rPr lang="en-US" dirty="0" err="1"/>
              <a:t>iskorišćavati</a:t>
            </a:r>
            <a:r>
              <a:rPr lang="en-US" dirty="0"/>
              <a:t> </a:t>
            </a:r>
            <a:r>
              <a:rPr lang="en-US" dirty="0" err="1"/>
              <a:t>energiju</a:t>
            </a:r>
            <a:r>
              <a:rPr lang="en-US" dirty="0"/>
              <a:t> </a:t>
            </a:r>
            <a:r>
              <a:rPr lang="en-US" dirty="0" err="1"/>
              <a:t>neposredno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obalu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je </a:t>
            </a:r>
            <a:r>
              <a:rPr lang="en-US" dirty="0" err="1"/>
              <a:t>energija</a:t>
            </a:r>
            <a:r>
              <a:rPr lang="en-US" dirty="0"/>
              <a:t> </a:t>
            </a:r>
            <a:r>
              <a:rPr lang="en-US" dirty="0" err="1"/>
              <a:t>talasa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otvorenom</a:t>
            </a:r>
            <a:r>
              <a:rPr lang="en-US" dirty="0"/>
              <a:t> </a:t>
            </a:r>
            <a:r>
              <a:rPr lang="en-US" dirty="0" err="1"/>
              <a:t>moru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. </a:t>
            </a:r>
            <a:r>
              <a:rPr lang="en-US" dirty="0" err="1"/>
              <a:t>Iskorišćavanje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 </a:t>
            </a:r>
            <a:r>
              <a:rPr lang="en-US" dirty="0" err="1"/>
              <a:t>talasa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ograničeno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geografskih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ekonomskih</a:t>
            </a:r>
            <a:r>
              <a:rPr lang="en-US" dirty="0"/>
              <a:t> </a:t>
            </a:r>
            <a:r>
              <a:rPr lang="en-US" dirty="0" err="1"/>
              <a:t>ograničenja</a:t>
            </a:r>
            <a:r>
              <a:rPr lang="en-US" dirty="0"/>
              <a:t>, u </a:t>
            </a:r>
            <a:r>
              <a:rPr lang="en-US" dirty="0" err="1"/>
              <a:t>prvom</a:t>
            </a:r>
            <a:r>
              <a:rPr lang="en-US" dirty="0"/>
              <a:t> </a:t>
            </a:r>
            <a:r>
              <a:rPr lang="en-US" dirty="0" err="1"/>
              <a:t>redu</a:t>
            </a:r>
            <a:r>
              <a:rPr lang="en-US" dirty="0"/>
              <a:t> </a:t>
            </a:r>
            <a:r>
              <a:rPr lang="en-US" dirty="0" err="1"/>
              <a:t>izazvanih</a:t>
            </a:r>
            <a:r>
              <a:rPr lang="en-US" dirty="0"/>
              <a:t> </a:t>
            </a:r>
            <a:r>
              <a:rPr lang="en-US" dirty="0" err="1"/>
              <a:t>problemom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proizvedene</a:t>
            </a:r>
            <a:r>
              <a:rPr lang="en-US" dirty="0"/>
              <a:t> el. </a:t>
            </a:r>
            <a:r>
              <a:rPr lang="en-US" dirty="0" err="1"/>
              <a:t>energije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75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energetsko</a:t>
            </a:r>
            <a:r>
              <a:rPr lang="en-US" dirty="0"/>
              <a:t> </a:t>
            </a:r>
            <a:r>
              <a:rPr lang="en-US" dirty="0" err="1"/>
              <a:t>iskorišćavanje</a:t>
            </a:r>
            <a:r>
              <a:rPr lang="en-US" dirty="0"/>
              <a:t> </a:t>
            </a:r>
            <a:r>
              <a:rPr lang="en-US" dirty="0" err="1"/>
              <a:t>plime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oseke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odabrati</a:t>
            </a:r>
            <a:r>
              <a:rPr lang="en-US" dirty="0"/>
              <a:t> </a:t>
            </a:r>
            <a:r>
              <a:rPr lang="en-US" dirty="0" err="1"/>
              <a:t>pogodno</a:t>
            </a:r>
            <a:r>
              <a:rPr lang="en-US" dirty="0"/>
              <a:t> </a:t>
            </a:r>
            <a:r>
              <a:rPr lang="en-US" dirty="0" err="1"/>
              <a:t>mesto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obali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je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amplituda</a:t>
            </a:r>
            <a:r>
              <a:rPr lang="en-US" dirty="0"/>
              <a:t> </a:t>
            </a:r>
            <a:r>
              <a:rPr lang="en-US" dirty="0" err="1"/>
              <a:t>plime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izolacije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morske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(</a:t>
            </a:r>
            <a:r>
              <a:rPr lang="en-US" dirty="0" err="1"/>
              <a:t>izgradnjom</a:t>
            </a:r>
            <a:r>
              <a:rPr lang="en-US" dirty="0"/>
              <a:t> </a:t>
            </a:r>
            <a:r>
              <a:rPr lang="en-US" dirty="0" err="1"/>
              <a:t>pregrade</a:t>
            </a:r>
            <a:r>
              <a:rPr lang="en-US" dirty="0"/>
              <a:t>)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stvaranja</a:t>
            </a:r>
            <a:r>
              <a:rPr lang="en-US" dirty="0"/>
              <a:t> </a:t>
            </a:r>
            <a:r>
              <a:rPr lang="en-US" dirty="0" err="1"/>
              <a:t>akumulacionog</a:t>
            </a:r>
            <a:r>
              <a:rPr lang="en-US" dirty="0"/>
              <a:t> </a:t>
            </a:r>
            <a:r>
              <a:rPr lang="en-US" dirty="0" err="1"/>
              <a:t>bazena</a:t>
            </a:r>
            <a:r>
              <a:rPr lang="en-US" dirty="0"/>
              <a:t>. </a:t>
            </a:r>
            <a:r>
              <a:rPr lang="en-US" dirty="0" err="1"/>
              <a:t>Najjednostavniji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postiže</a:t>
            </a:r>
            <a:r>
              <a:rPr lang="en-US" dirty="0"/>
              <a:t> se </a:t>
            </a:r>
            <a:r>
              <a:rPr lang="en-US" dirty="0" err="1"/>
              <a:t>ugradnjom</a:t>
            </a:r>
            <a:r>
              <a:rPr lang="en-US" dirty="0"/>
              <a:t> </a:t>
            </a:r>
            <a:r>
              <a:rPr lang="en-US" dirty="0" err="1"/>
              <a:t>turbina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smeru</a:t>
            </a:r>
            <a:r>
              <a:rPr lang="en-US" dirty="0"/>
              <a:t> </a:t>
            </a:r>
            <a:r>
              <a:rPr lang="en-US" dirty="0" err="1"/>
              <a:t>strujanja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. Tada se </a:t>
            </a:r>
            <a:r>
              <a:rPr lang="en-US" dirty="0" err="1"/>
              <a:t>osim</a:t>
            </a:r>
            <a:r>
              <a:rPr lang="en-US" dirty="0"/>
              <a:t> turbine u </a:t>
            </a:r>
            <a:r>
              <a:rPr lang="en-US" dirty="0" err="1"/>
              <a:t>pregradu</a:t>
            </a:r>
            <a:r>
              <a:rPr lang="en-US" dirty="0"/>
              <a:t> </a:t>
            </a:r>
            <a:r>
              <a:rPr lang="en-US" dirty="0" err="1"/>
              <a:t>ugrađuju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zapornica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6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Dovođenjem</a:t>
            </a:r>
            <a:r>
              <a:rPr lang="en-US" dirty="0"/>
              <a:t> </a:t>
            </a:r>
            <a:r>
              <a:rPr lang="en-US" dirty="0" err="1"/>
              <a:t>tople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morske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u </a:t>
            </a:r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niskog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, </a:t>
            </a:r>
            <a:r>
              <a:rPr lang="en-US" dirty="0" err="1"/>
              <a:t>ona</a:t>
            </a:r>
            <a:r>
              <a:rPr lang="en-US" dirty="0"/>
              <a:t> se </a:t>
            </a:r>
            <a:r>
              <a:rPr lang="en-US" dirty="0" err="1"/>
              <a:t>pretvora</a:t>
            </a:r>
            <a:r>
              <a:rPr lang="en-US" dirty="0"/>
              <a:t> u </a:t>
            </a:r>
            <a:r>
              <a:rPr lang="en-US" dirty="0" err="1"/>
              <a:t>paru</a:t>
            </a:r>
            <a:r>
              <a:rPr lang="en-US" dirty="0"/>
              <a:t>. Tom </a:t>
            </a:r>
            <a:r>
              <a:rPr lang="en-US" dirty="0" err="1"/>
              <a:t>parom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pokreću</a:t>
            </a:r>
            <a:r>
              <a:rPr lang="en-US" dirty="0"/>
              <a:t> se </a:t>
            </a:r>
            <a:r>
              <a:rPr lang="en-US" dirty="0" err="1"/>
              <a:t>parne</a:t>
            </a:r>
            <a:r>
              <a:rPr lang="en-US" dirty="0"/>
              <a:t> turbine. U </a:t>
            </a:r>
            <a:r>
              <a:rPr lang="en-US" dirty="0" err="1"/>
              <a:t>turbini</a:t>
            </a:r>
            <a:r>
              <a:rPr lang="en-US" dirty="0"/>
              <a:t> se </a:t>
            </a:r>
            <a:r>
              <a:rPr lang="en-US" dirty="0" err="1"/>
              <a:t>iskorišćava</a:t>
            </a:r>
            <a:r>
              <a:rPr lang="en-US" dirty="0"/>
              <a:t> ta </a:t>
            </a:r>
            <a:r>
              <a:rPr lang="en-US" dirty="0" err="1"/>
              <a:t>razlika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temperature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površini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dubini</a:t>
            </a:r>
            <a:r>
              <a:rPr lang="en-US" dirty="0"/>
              <a:t> mora,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pritisaka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odgovaraju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temperaturama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jedino</a:t>
            </a:r>
            <a:r>
              <a:rPr lang="en-US" dirty="0"/>
              <a:t> </a:t>
            </a:r>
            <a:r>
              <a:rPr lang="en-US" dirty="0" err="1"/>
              <a:t>takvo</a:t>
            </a:r>
            <a:r>
              <a:rPr lang="en-US" dirty="0"/>
              <a:t> </a:t>
            </a:r>
            <a:r>
              <a:rPr lang="en-US" dirty="0" err="1"/>
              <a:t>postrojenje</a:t>
            </a:r>
            <a:r>
              <a:rPr lang="en-US" dirty="0"/>
              <a:t> od 22kW </a:t>
            </a:r>
            <a:r>
              <a:rPr lang="en-US" dirty="0" err="1"/>
              <a:t>izgrađeno</a:t>
            </a:r>
            <a:r>
              <a:rPr lang="en-US" dirty="0"/>
              <a:t> je 1919.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Kubi</a:t>
            </a:r>
            <a:r>
              <a:rPr lang="en-US" dirty="0"/>
              <a:t>. Ono je </a:t>
            </a:r>
            <a:r>
              <a:rPr lang="en-US" dirty="0" err="1"/>
              <a:t>pokazalo</a:t>
            </a:r>
            <a:r>
              <a:rPr lang="en-US" dirty="0"/>
              <a:t> </a:t>
            </a:r>
            <a:r>
              <a:rPr lang="en-US" dirty="0" err="1"/>
              <a:t>tehničku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iskorišćavanja</a:t>
            </a:r>
            <a:r>
              <a:rPr lang="en-US" dirty="0"/>
              <a:t> tog </a:t>
            </a:r>
            <a:r>
              <a:rPr lang="en-US" dirty="0" err="1"/>
              <a:t>energetskog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našlo</a:t>
            </a:r>
            <a:r>
              <a:rPr lang="en-US" dirty="0"/>
              <a:t> </a:t>
            </a:r>
            <a:r>
              <a:rPr lang="en-US" dirty="0" err="1"/>
              <a:t>praktičnu</a:t>
            </a:r>
            <a:r>
              <a:rPr lang="en-US" dirty="0"/>
              <a:t> </a:t>
            </a:r>
            <a:r>
              <a:rPr lang="en-US" dirty="0" err="1"/>
              <a:t>teoretsku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investicionih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. </a:t>
            </a:r>
            <a:r>
              <a:rPr lang="en-US" dirty="0" err="1"/>
              <a:t>Investicije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jedinici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takvu</a:t>
            </a:r>
            <a:r>
              <a:rPr lang="en-US" dirty="0"/>
              <a:t> </a:t>
            </a:r>
            <a:r>
              <a:rPr lang="en-US" dirty="0" err="1"/>
              <a:t>elektranu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hidroelektrane</a:t>
            </a:r>
            <a:r>
              <a:rPr lang="en-US" dirty="0"/>
              <a:t>, a </a:t>
            </a:r>
            <a:r>
              <a:rPr lang="en-US" dirty="0" err="1"/>
              <a:t>ona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graditi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obalama</a:t>
            </a:r>
            <a:r>
              <a:rPr lang="en-US" dirty="0"/>
              <a:t> u </a:t>
            </a:r>
            <a:r>
              <a:rPr lang="en-US" dirty="0" err="1"/>
              <a:t>tropskom</a:t>
            </a:r>
            <a:r>
              <a:rPr lang="en-US" dirty="0"/>
              <a:t> </a:t>
            </a:r>
            <a:r>
              <a:rPr lang="en-US" dirty="0" err="1"/>
              <a:t>pojasu</a:t>
            </a:r>
            <a:r>
              <a:rPr lang="en-US" dirty="0"/>
              <a:t>, </a:t>
            </a:r>
            <a:r>
              <a:rPr lang="en-US" dirty="0" err="1"/>
              <a:t>tamo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je </a:t>
            </a:r>
            <a:r>
              <a:rPr lang="en-US" dirty="0" err="1"/>
              <a:t>temperatura</a:t>
            </a:r>
            <a:r>
              <a:rPr lang="en-US" dirty="0"/>
              <a:t> mora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visoka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155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/>
              <a:t>Racionalnije grejanje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Gubljenje toplotne energije od proizvođača (gradskih toplana) do potrošača je uvek veliko. U nekim gradovima su gubici toplotne energije u procentima i do 40 %. Ipak izgleda da je jedini način da se izbegnu gubici i racionalnije iskoristi energija da se ‘’grejne stanice’’ postave u domovima.</a:t>
            </a:r>
          </a:p>
          <a:p>
            <a:r>
              <a:rPr lang="vi-VN" dirty="0"/>
              <a:t>Zato se danas sve više ulaže i investira u razvoj ‘’malih kućnih toplotnih stanica’’, koje će zagrevati domove i na taj način smanjiti transport toplotne energije.</a:t>
            </a:r>
          </a:p>
          <a:p>
            <a:r>
              <a:rPr lang="vi-VN" dirty="0"/>
              <a:t>Male kućne toplotne stanice (kotlovi i peći) efikasno proizvode toplotu kao i veliki generatori i pri tom štede energiju.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34541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/>
              <a:t>Štedljivije kuće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Poznato je da se do skoro nije vodilo računa o energetskoj efikasnosti prilikom izgradnje stanova i kuća. Upravo ta neefikasnost je osnovni problem jer je za zagrevanje takvih kuća potrebna dodatna energija čijom proizvodnjom se emituju štetni gasovi u atmosferi koji ubrzavaju klimatske promene i utiču na ubrzanje globalnog zagrevanja</a:t>
            </a:r>
            <a:r>
              <a:rPr lang="sr-Latn-RS" dirty="0" smtClean="0"/>
              <a:t>.</a:t>
            </a:r>
          </a:p>
          <a:p>
            <a:r>
              <a:rPr lang="vi-VN" dirty="0"/>
              <a:t>Umesto da se fokusiramo isključivo na izgradnju novih energetski efikasnijih stanova i kuća, treba paralelno primenjivati i eko-renoviranje starih stanova i kuća. Eko-renoviranje podrazumeva povećanje energetske efikasnosti stambenog prostora.</a:t>
            </a:r>
          </a:p>
          <a:p>
            <a:r>
              <a:rPr lang="vi-VN" dirty="0"/>
              <a:t>Nemačka je vodeća zemlja u svetu u kojoj se sprovodi eko-renoviranje. Poboljšane izolacije prozora i vrata, nove energetski efikasnije fasade i poboljšani sistemi ventilacije doveli su do uštede energije i preko 60 %, čime je ubrzano zagrevanje i smanjeno hlađenje radnog i životnog prostora.</a:t>
            </a:r>
          </a:p>
          <a:p>
            <a:r>
              <a:rPr lang="vi-VN" dirty="0"/>
              <a:t>Kućama i stanovima je sada potrebno upola manje energije a ujedno je i povećana brzina zagrevanja ovih prostora. Smanjenom potrošnjom energije smanjuju se i štetnih efekti usled njene proizvodnje.</a:t>
            </a:r>
          </a:p>
          <a:p>
            <a:r>
              <a:rPr lang="vi-VN" dirty="0"/>
              <a:t>Umesto da samo gradimo energetski efikasnije stanove, brži i jeftiniji način da smanjimo emisiju štetnih gasova je da gde god je moguće izvršimo eko-renoviranje radnog i životnog prostora.</a:t>
            </a:r>
          </a:p>
          <a:p>
            <a:endParaRPr lang="sr-Cyrl-R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63" y="0"/>
            <a:ext cx="2642562" cy="169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330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</TotalTime>
  <Words>1344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DESET NAČINA DA SE SPREČI DEGRADACIJA PLANETE I UBLAŽE EFEKTI KLIMATSKIH PROMENA</vt:lpstr>
      <vt:lpstr>Snaga vetra </vt:lpstr>
      <vt:lpstr>Solarna energija</vt:lpstr>
      <vt:lpstr>Snaga mora</vt:lpstr>
      <vt:lpstr>PowerPoint Presentation</vt:lpstr>
      <vt:lpstr>PowerPoint Presentation</vt:lpstr>
      <vt:lpstr>PowerPoint Presentation</vt:lpstr>
      <vt:lpstr>Racionalnije grejanje</vt:lpstr>
      <vt:lpstr>Štedljivije kuće</vt:lpstr>
      <vt:lpstr>Električni automobili</vt:lpstr>
      <vt:lpstr>Druga generacija biogoriva</vt:lpstr>
      <vt:lpstr>PowerPoint Presentation</vt:lpstr>
      <vt:lpstr>Zaustavljanje emisije ugljen-dioksida</vt:lpstr>
      <vt:lpstr>Biohemija – Biougalj</vt:lpstr>
      <vt:lpstr>Biogas peći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ELEKTRONSKI I ELEKTRIČNI OTPAD (E-OTPAD)</dc:title>
  <dc:creator>Slobodan ulaz</dc:creator>
  <cp:lastModifiedBy>Milica Jevremovic</cp:lastModifiedBy>
  <cp:revision>21</cp:revision>
  <cp:lastPrinted>2018-11-15T14:38:21Z</cp:lastPrinted>
  <dcterms:created xsi:type="dcterms:W3CDTF">2018-11-08T23:14:32Z</dcterms:created>
  <dcterms:modified xsi:type="dcterms:W3CDTF">2019-11-24T19:41:45Z</dcterms:modified>
</cp:coreProperties>
</file>