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559" autoAdjust="0"/>
  </p:normalViewPr>
  <p:slideViewPr>
    <p:cSldViewPr snapToGrid="0">
      <p:cViewPr varScale="1">
        <p:scale>
          <a:sx n="42" d="100"/>
          <a:sy n="42" d="100"/>
        </p:scale>
        <p:origin x="94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1008" y="-9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DF8C1-D03C-4630-A7A2-03DFCE61BD97}" type="datetimeFigureOut">
              <a:rPr lang="sr-Cyrl-RS" smtClean="0"/>
              <a:t>17.11.2019.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BFD8-2205-4E61-B345-7D50692E5C03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094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A3A4-6DD1-4D22-93ED-FEEAB38E1001}" type="datetimeFigureOut">
              <a:rPr lang="sr-Cyrl-RS" smtClean="0"/>
              <a:t>17.11.2019.</a:t>
            </a:fld>
            <a:endParaRPr lang="sr-Cyrl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4FFD-FF78-4912-9FAF-A561A5B31405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2521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4FFD-FF78-4912-9FAF-A561A5B31405}" type="slidenum">
              <a:rPr lang="sr-Cyrl-RS" smtClean="0"/>
              <a:t>6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5044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4FFD-FF78-4912-9FAF-A561A5B31405}" type="slidenum">
              <a:rPr lang="sr-Cyrl-RS" smtClean="0"/>
              <a:t>10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3522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4FFD-FF78-4912-9FAF-A561A5B31405}" type="slidenum">
              <a:rPr lang="sr-Cyrl-RS" smtClean="0"/>
              <a:t>15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1171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4FFD-FF78-4912-9FAF-A561A5B31405}" type="slidenum">
              <a:rPr lang="sr-Cyrl-RS" smtClean="0"/>
              <a:t>16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06551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4FFD-FF78-4912-9FAF-A561A5B31405}" type="slidenum">
              <a:rPr lang="sr-Cyrl-RS" smtClean="0"/>
              <a:t>17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2771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4FFD-FF78-4912-9FAF-A561A5B31405}" type="slidenum">
              <a:rPr lang="sr-Cyrl-RS" smtClean="0"/>
              <a:t>18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35885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94FFD-FF78-4912-9FAF-A561A5B31405}" type="slidenum">
              <a:rPr lang="sr-Cyrl-RS" smtClean="0"/>
              <a:t>20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4118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60183-AD2A-401C-B708-AE0E98B92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 smtClean="0"/>
              <a:t>Upravljanje ambalažnim otpadom u </a:t>
            </a:r>
            <a:r>
              <a:rPr lang="sr-Latn-RS" b="1" dirty="0" smtClean="0"/>
              <a:t>RS</a:t>
            </a:r>
            <a:br>
              <a:rPr lang="sr-Latn-RS" b="1" dirty="0" smtClean="0"/>
            </a:br>
            <a:r>
              <a:rPr lang="sr-Latn-RS" b="1" dirty="0" smtClean="0"/>
              <a:t>II deo</a:t>
            </a:r>
            <a:endParaRPr lang="sr-Latn-RS" b="1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0070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6" t="61658" r="4524" b="9417"/>
          <a:stretch/>
        </p:blipFill>
        <p:spPr bwMode="auto">
          <a:xfrm>
            <a:off x="130628" y="580571"/>
            <a:ext cx="9637486" cy="545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UPRAVLJANJE AMBALAŽOM I AMBALAŽNIM OTPADOM FUMIGANATA</a:t>
            </a:r>
            <a:r>
              <a:rPr lang="sr-Latn-RS" dirty="0"/>
              <a:t> 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dirty="0"/>
              <a:t>„Gomadjo“ Co d.o.o, kao zastupnik, uvoznik i distributer sredstava za zaštitu bilja firmi “</a:t>
            </a:r>
            <a:r>
              <a:rPr lang="vi-VN" dirty="0" smtClean="0"/>
              <a:t>Detia</a:t>
            </a:r>
            <a:r>
              <a:rPr lang="sr-Latn-RS" dirty="0" smtClean="0"/>
              <a:t> </a:t>
            </a:r>
            <a:r>
              <a:rPr lang="vi-VN" dirty="0" smtClean="0"/>
              <a:t>Degesch</a:t>
            </a:r>
            <a:r>
              <a:rPr lang="vi-VN" dirty="0"/>
              <a:t>”, Laudenbach, Nemačka i “Delicia Freyberg”, Delitzsch, Nemačka, dužan je, </a:t>
            </a:r>
            <a:r>
              <a:rPr lang="vi-VN" dirty="0" smtClean="0"/>
              <a:t>bez</a:t>
            </a:r>
            <a:r>
              <a:rPr lang="sr-Latn-RS" dirty="0" smtClean="0"/>
              <a:t> </a:t>
            </a:r>
            <a:r>
              <a:rPr lang="vi-VN" dirty="0" smtClean="0"/>
              <a:t>nadoknade</a:t>
            </a:r>
            <a:r>
              <a:rPr lang="vi-VN" dirty="0"/>
              <a:t>, da primi ambalažni otpad od primenjenih preparata od svojih kupaca kao </a:t>
            </a:r>
            <a:r>
              <a:rPr lang="vi-VN" dirty="0" smtClean="0"/>
              <a:t>krajnjih</a:t>
            </a:r>
            <a:r>
              <a:rPr lang="sr-Latn-RS" dirty="0" smtClean="0"/>
              <a:t> </a:t>
            </a:r>
            <a:r>
              <a:rPr lang="vi-VN" dirty="0" smtClean="0"/>
              <a:t>korisnika</a:t>
            </a:r>
            <a:r>
              <a:rPr lang="vi-VN" dirty="0"/>
              <a:t>.</a:t>
            </a:r>
            <a:br>
              <a:rPr lang="vi-VN" dirty="0"/>
            </a:br>
            <a:r>
              <a:rPr lang="vi-VN" dirty="0" smtClean="0"/>
              <a:t>Vraćanje </a:t>
            </a:r>
            <a:r>
              <a:rPr lang="vi-VN" dirty="0"/>
              <a:t>prazne ambalaže vrši se dva puta godišnje (juni - juli i novembar - decembar</a:t>
            </a:r>
            <a:r>
              <a:rPr lang="vi-VN" dirty="0" smtClean="0"/>
              <a:t>)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vi-VN" dirty="0"/>
              <a:t>Vraćena ambalaža mora proći propisan postupak od strane proizvođača ili distributera o</a:t>
            </a:r>
            <a:br>
              <a:rPr lang="vi-VN" dirty="0"/>
            </a:br>
            <a:r>
              <a:rPr lang="vi-VN" dirty="0"/>
              <a:t>deaktiviranju i ispiranju ambalaže i deaktiviranju ostataka sredstva u aplikativnoj ambalaži.</a:t>
            </a:r>
            <a:br>
              <a:rPr lang="vi-VN" dirty="0"/>
            </a:br>
            <a:r>
              <a:rPr lang="vi-VN" dirty="0"/>
              <a:t>Certifikat o karakterizaciji i sadržaju opasnih materija na i u ambalaži izdaje ovlašćena </a:t>
            </a:r>
            <a:r>
              <a:rPr lang="vi-VN" dirty="0" smtClean="0"/>
              <a:t>laboratorija</a:t>
            </a:r>
            <a:r>
              <a:rPr lang="sr-Latn-RS" dirty="0" smtClean="0"/>
              <a:t> </a:t>
            </a:r>
            <a:r>
              <a:rPr lang="vi-VN" dirty="0" smtClean="0"/>
              <a:t>akreditovana </a:t>
            </a:r>
            <a:r>
              <a:rPr lang="vi-VN" dirty="0"/>
              <a:t>od strane Akreditacionog tela Srbije (ATS) za ovu vrstu delatnosti. Vraćenu </a:t>
            </a:r>
            <a:r>
              <a:rPr lang="vi-VN" dirty="0" smtClean="0"/>
              <a:t>ambalažu</a:t>
            </a:r>
            <a:r>
              <a:rPr lang="sr-Latn-RS" dirty="0" smtClean="0"/>
              <a:t> </a:t>
            </a:r>
            <a:r>
              <a:rPr lang="vi-VN" dirty="0" smtClean="0"/>
              <a:t>mora </a:t>
            </a:r>
            <a:r>
              <a:rPr lang="vi-VN" dirty="0"/>
              <a:t>pratiti navedeni certifikat i potvrda o primarnom tretmanu od strane aplikatora </a:t>
            </a:r>
            <a:br>
              <a:rPr lang="vi-VN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0583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Prikupljanje i </a:t>
            </a:r>
            <a:r>
              <a:rPr lang="sr-Latn-RS" b="1" dirty="0" err="1"/>
              <a:t>razvrstavanje</a:t>
            </a:r>
            <a:r>
              <a:rPr lang="sr-Latn-RS" b="1" dirty="0"/>
              <a:t> ambalaže</a:t>
            </a:r>
            <a:r>
              <a:rPr lang="sr-Latn-RS" dirty="0"/>
              <a:t> 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Nezavisno da li će ambalaža i ambalažni otpad u smislu odredišta završiti kod krajnjeg korisnika</a:t>
            </a:r>
            <a:r>
              <a:rPr lang="sr-Latn-RS" dirty="0" smtClean="0"/>
              <a:t>, operatera </a:t>
            </a:r>
            <a:r>
              <a:rPr lang="sr-Latn-RS" dirty="0"/>
              <a:t>ili distributera, ambalaža i ambalažni otpad moraju biti primarno tretirani, sortirani </a:t>
            </a:r>
            <a:r>
              <a:rPr lang="sr-Latn-RS" dirty="0" smtClean="0"/>
              <a:t>i razvrstani </a:t>
            </a:r>
            <a:r>
              <a:rPr lang="sr-Latn-RS" dirty="0"/>
              <a:t>prema kategorijama otpada i prema kategorizaciji odloženi na lokalne deponije opasnog</a:t>
            </a:r>
            <a:br>
              <a:rPr lang="sr-Latn-RS" dirty="0"/>
            </a:br>
            <a:r>
              <a:rPr lang="sr-Latn-RS" dirty="0"/>
              <a:t>ili </a:t>
            </a:r>
            <a:r>
              <a:rPr lang="sr-Latn-RS" dirty="0" err="1"/>
              <a:t>neopasnog</a:t>
            </a:r>
            <a:r>
              <a:rPr lang="sr-Latn-RS" dirty="0"/>
              <a:t> otpada, odnosno sabirna mesta ugovornog operatera. </a:t>
            </a:r>
            <a:br>
              <a:rPr lang="sr-Latn-RS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8421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Izvod iz Kataloga otpada Agencije za zaštitu životne sredine: 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07999" y="5138057"/>
            <a:ext cx="10929258" cy="1715416"/>
          </a:xfrm>
        </p:spPr>
        <p:txBody>
          <a:bodyPr/>
          <a:lstStyle/>
          <a:p>
            <a:pPr marL="0" indent="0">
              <a:buNone/>
            </a:pPr>
            <a:r>
              <a:rPr lang="sr-Latn-RS" i="1" dirty="0" smtClean="0"/>
              <a:t>* Primarni </a:t>
            </a:r>
            <a:r>
              <a:rPr lang="sr-Latn-RS" i="1" dirty="0"/>
              <a:t>tretman i </a:t>
            </a:r>
            <a:r>
              <a:rPr lang="sr-Latn-RS" i="1" dirty="0" err="1"/>
              <a:t>razvrstavanje</a:t>
            </a:r>
            <a:r>
              <a:rPr lang="sr-Latn-RS" i="1" dirty="0"/>
              <a:t> ambalaže od pesticida kao i većeg dela drugih hemikalija,</a:t>
            </a:r>
            <a:br>
              <a:rPr lang="sr-Latn-RS" i="1" dirty="0"/>
            </a:br>
            <a:r>
              <a:rPr lang="sr-Latn-RS" i="1" dirty="0"/>
              <a:t>odmah posle pražnjenja sadržaja od strane aplikatora, kod krajnjih korisnika, jedini je garant da</a:t>
            </a:r>
            <a:br>
              <a:rPr lang="sr-Latn-RS" i="1" dirty="0"/>
            </a:br>
            <a:r>
              <a:rPr lang="sr-Latn-RS" i="1" dirty="0"/>
              <a:t>se primenom pravila struke za svaku hemikaliju, osnovna ambalaža (</a:t>
            </a:r>
            <a:r>
              <a:rPr lang="sr-Latn-RS" i="1" dirty="0" err="1"/>
              <a:t>kanisteri</a:t>
            </a:r>
            <a:r>
              <a:rPr lang="sr-Latn-RS" i="1" dirty="0"/>
              <a:t> i flaše od plastike i</a:t>
            </a:r>
            <a:br>
              <a:rPr lang="sr-Latn-RS" i="1" dirty="0"/>
            </a:br>
            <a:r>
              <a:rPr lang="sr-Latn-RS" i="1" dirty="0"/>
              <a:t>metala) prevede od opasne u bezopasnu.</a:t>
            </a:r>
            <a:r>
              <a:rPr lang="sr-Latn-RS" dirty="0"/>
              <a:t> </a:t>
            </a:r>
            <a:br>
              <a:rPr lang="sr-Latn-RS" dirty="0"/>
            </a:br>
            <a:endParaRPr lang="sr-Cyrl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2" t="68712" r="4444" b="14215"/>
          <a:stretch/>
        </p:blipFill>
        <p:spPr bwMode="auto">
          <a:xfrm>
            <a:off x="507999" y="1872343"/>
            <a:ext cx="9608209" cy="326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1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791" y="101600"/>
            <a:ext cx="11325980" cy="1320800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UPUTSTVO ZA BEZBEDAN POSTUPAK </a:t>
            </a:r>
            <a:r>
              <a:rPr lang="sr-Latn-RS" b="1" dirty="0" smtClean="0"/>
              <a:t>RUKOVANJA </a:t>
            </a:r>
            <a:r>
              <a:rPr lang="sr-Latn-RS" b="1" dirty="0"/>
              <a:t>SA </a:t>
            </a:r>
            <a:r>
              <a:rPr lang="sr-Latn-RS" b="1" dirty="0" smtClean="0"/>
              <a:t>PRAZNOM AMBALAŽOM </a:t>
            </a:r>
            <a:r>
              <a:rPr lang="sr-Latn-RS" b="1" dirty="0"/>
              <a:t>I OSTATKOM UPOTREBLJENOG </a:t>
            </a:r>
            <a:r>
              <a:rPr lang="sr-Latn-RS" b="1" dirty="0" smtClean="0"/>
              <a:t>FUMIGANTA </a:t>
            </a:r>
            <a:r>
              <a:rPr lang="sr-Latn-RS" dirty="0" smtClean="0"/>
              <a:t>(</a:t>
            </a:r>
            <a:r>
              <a:rPr lang="sr-Latn-RS" dirty="0"/>
              <a:t>PROCEDURE) </a:t>
            </a:r>
            <a:br>
              <a:rPr lang="sr-Latn-RS" dirty="0"/>
            </a:br>
            <a:endParaRPr lang="sr-Cyrl-R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0" t="34004" r="5080" b="32998"/>
          <a:stretch/>
        </p:blipFill>
        <p:spPr bwMode="auto">
          <a:xfrm>
            <a:off x="0" y="1626507"/>
            <a:ext cx="7779658" cy="478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57143" r="13730" b="13510"/>
          <a:stretch/>
        </p:blipFill>
        <p:spPr bwMode="auto">
          <a:xfrm>
            <a:off x="449943" y="595086"/>
            <a:ext cx="8432800" cy="508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5" t="41623" r="9603" b="30300"/>
          <a:stretch/>
        </p:blipFill>
        <p:spPr bwMode="auto">
          <a:xfrm>
            <a:off x="406399" y="551542"/>
            <a:ext cx="11636521" cy="568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6" t="22010" r="14048" b="38995"/>
          <a:stretch/>
        </p:blipFill>
        <p:spPr bwMode="auto">
          <a:xfrm>
            <a:off x="464457" y="595085"/>
            <a:ext cx="7199086" cy="563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1" t="54744" r="13412" b="12664"/>
          <a:stretch/>
        </p:blipFill>
        <p:spPr bwMode="auto">
          <a:xfrm>
            <a:off x="624115" y="551541"/>
            <a:ext cx="7968342" cy="52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b="1" dirty="0"/>
              <a:t>Posebna napomena</a:t>
            </a:r>
            <a:br>
              <a:rPr lang="sr-Latn-RS" b="1" dirty="0"/>
            </a:br>
            <a:r>
              <a:rPr lang="sr-Latn-RS" dirty="0"/>
              <a:t>Pravilnom procedurom rukovanja i primarnog tretmana prazne ambalaže i ostatka (nosača) </a:t>
            </a:r>
            <a:r>
              <a:rPr lang="sr-Latn-RS" dirty="0" smtClean="0"/>
              <a:t>PH3 gasa </a:t>
            </a:r>
            <a:r>
              <a:rPr lang="sr-Latn-RS" dirty="0"/>
              <a:t>odgovorno se ponašamo prema životnoj sredini. Na taj način metalna ambalaža se </a:t>
            </a:r>
            <a:r>
              <a:rPr lang="sr-Latn-RS" dirty="0" smtClean="0"/>
              <a:t>bezbedno može </a:t>
            </a:r>
            <a:r>
              <a:rPr lang="sr-Latn-RS" dirty="0"/>
              <a:t>reciklirati, a ostala spaljivati.</a:t>
            </a:r>
            <a:br>
              <a:rPr lang="sr-Latn-RS" dirty="0"/>
            </a:br>
            <a:r>
              <a:rPr lang="sr-Latn-RS" dirty="0"/>
              <a:t>Ostaci (nosači) u potpunosti </a:t>
            </a:r>
            <a:r>
              <a:rPr lang="sr-Latn-RS" dirty="0" err="1"/>
              <a:t>izreagovanih</a:t>
            </a:r>
            <a:r>
              <a:rPr lang="sr-Latn-RS" dirty="0"/>
              <a:t> </a:t>
            </a:r>
            <a:r>
              <a:rPr lang="sr-Latn-RS" dirty="0" err="1"/>
              <a:t>fosfida</a:t>
            </a:r>
            <a:r>
              <a:rPr lang="sr-Latn-RS" dirty="0"/>
              <a:t> aluminijuma i magnezijuma su </a:t>
            </a:r>
            <a:r>
              <a:rPr lang="sr-Latn-RS" dirty="0" smtClean="0"/>
              <a:t>aluminijum hidroksid </a:t>
            </a:r>
            <a:r>
              <a:rPr lang="sr-Latn-RS" dirty="0"/>
              <a:t>i magnezijum hidroksid, a kalcijum karbida je kalcijum hidroksid, koji se kao takvi nalaze</a:t>
            </a:r>
            <a:br>
              <a:rPr lang="sr-Latn-RS" dirty="0"/>
            </a:br>
            <a:r>
              <a:rPr lang="sr-Latn-RS" dirty="0"/>
              <a:t>u prirodi kao prirodne materije, a </a:t>
            </a:r>
            <a:r>
              <a:rPr lang="sr-Latn-RS" dirty="0" err="1"/>
              <a:t>kiselinski</a:t>
            </a:r>
            <a:r>
              <a:rPr lang="sr-Latn-RS" dirty="0"/>
              <a:t> stepen im je </a:t>
            </a:r>
            <a:r>
              <a:rPr lang="sr-Latn-RS" dirty="0" err="1"/>
              <a:t>pH</a:t>
            </a:r>
            <a:r>
              <a:rPr lang="sr-Latn-RS" dirty="0"/>
              <a:t> 7, pa su neškodljivi za životinjski i </a:t>
            </a:r>
            <a:r>
              <a:rPr lang="vi-VN" dirty="0"/>
              <a:t>biljni svet, vazduh i vodotokove. Da bi to bilo tako mora se detaljno sprovesti propisani primarni</a:t>
            </a:r>
            <a:br>
              <a:rPr lang="vi-VN" dirty="0"/>
            </a:br>
            <a:r>
              <a:rPr lang="vi-VN" dirty="0"/>
              <a:t>tretman primarne ambalaže i ambalažnog otpada.</a:t>
            </a:r>
            <a:br>
              <a:rPr lang="vi-VN" dirty="0"/>
            </a:br>
            <a:r>
              <a:rPr lang="vi-VN" dirty="0"/>
              <a:t>Kako još uvek nemamo sistemski rešeno posedovanje potrebnog broja lokalnih i regionalnih</a:t>
            </a:r>
            <a:br>
              <a:rPr lang="vi-VN" dirty="0"/>
            </a:br>
            <a:r>
              <a:rPr lang="vi-VN" dirty="0"/>
              <a:t>uređenih sabirnih mesta (deponija) opasnog i neopasnog ambalažnog otpada i ambalaže, neophodno</a:t>
            </a:r>
            <a:br>
              <a:rPr lang="vi-VN" dirty="0"/>
            </a:br>
            <a:r>
              <a:rPr lang="vi-VN" dirty="0"/>
              <a:t>je da krajnji korisnici zaključe ugovore sa ovlašćenim operaterima, da oni primarno tretiranu i</a:t>
            </a:r>
            <a:br>
              <a:rPr lang="vi-VN" dirty="0"/>
            </a:br>
            <a:r>
              <a:rPr lang="vi-VN" dirty="0"/>
              <a:t>razvrstanu ambalažu po uputstvu emitera sakupljaju, odlažu i prevoze do reciklera ili za</a:t>
            </a:r>
            <a:br>
              <a:rPr lang="vi-VN" dirty="0"/>
            </a:br>
            <a:r>
              <a:rPr lang="vi-VN" dirty="0"/>
              <a:t>prekogranični transport.</a:t>
            </a:r>
            <a:br>
              <a:rPr lang="vi-VN" dirty="0"/>
            </a:br>
            <a:r>
              <a:rPr lang="vi-VN" dirty="0"/>
              <a:t>Zatvarači i čepovi flaša, kanistera i sl., kao i vrećice (primarna ambalaža) od praškastih otrovnih</a:t>
            </a:r>
            <a:br>
              <a:rPr lang="vi-VN" dirty="0"/>
            </a:br>
            <a:r>
              <a:rPr lang="vi-VN" dirty="0"/>
              <a:t>materija, trajno su opasne materije (transportuju se na spaljivanje). Ostala primarno tretirana</a:t>
            </a:r>
            <a:br>
              <a:rPr lang="vi-VN" dirty="0"/>
            </a:br>
            <a:r>
              <a:rPr lang="vi-VN" dirty="0"/>
              <a:t>plastična ambalaža, karakterisana kao bezopasan otpad može se reciklirati kao granulat za</a:t>
            </a:r>
            <a:br>
              <a:rPr lang="vi-VN" dirty="0"/>
            </a:br>
            <a:r>
              <a:rPr lang="vi-VN" dirty="0"/>
              <a:t>prozvodnju ambalaže za pesticide.</a:t>
            </a:r>
            <a:br>
              <a:rPr lang="vi-VN" dirty="0"/>
            </a:br>
            <a:r>
              <a:rPr lang="vi-VN" dirty="0"/>
              <a:t>Emiteri – prizvođači ambalaže i uvoznici trebaju i moraju sopstvenim udruženim sredstvima rešiti</a:t>
            </a:r>
            <a:br>
              <a:rPr lang="vi-VN" dirty="0"/>
            </a:br>
            <a:r>
              <a:rPr lang="vi-VN" dirty="0"/>
              <a:t>domaći pogon za spaljivanje opasne ambalaže i ostatka opasnih hemikalija. </a:t>
            </a:r>
            <a:br>
              <a:rPr lang="vi-VN" dirty="0"/>
            </a:br>
            <a:r>
              <a:rPr lang="sr-Latn-RS" dirty="0"/>
              <a:t/>
            </a:r>
            <a:br>
              <a:rPr lang="sr-Latn-RS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9817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Ambalaža može biti: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• </a:t>
            </a:r>
            <a:r>
              <a:rPr lang="sr-Latn-RS" b="1" dirty="0"/>
              <a:t>Primarna </a:t>
            </a:r>
            <a:r>
              <a:rPr lang="sr-Latn-RS" dirty="0"/>
              <a:t>– ambalaža u kojoj je neposredno upakovana materija za prodaju.</a:t>
            </a:r>
            <a:br>
              <a:rPr lang="sr-Latn-RS" dirty="0"/>
            </a:br>
            <a:r>
              <a:rPr lang="sr-Latn-RS" dirty="0"/>
              <a:t>• </a:t>
            </a:r>
            <a:r>
              <a:rPr lang="sr-Latn-RS" b="1" dirty="0"/>
              <a:t>Sekundarna </a:t>
            </a:r>
            <a:r>
              <a:rPr lang="sr-Latn-RS" dirty="0"/>
              <a:t>– ambalaža u kojoj se pakuje veći broj proizvodnih jedinica sa </a:t>
            </a:r>
            <a:r>
              <a:rPr lang="sr-Latn-RS" dirty="0" smtClean="0"/>
              <a:t>primarnom ambalažom</a:t>
            </a:r>
            <a:r>
              <a:rPr lang="sr-Latn-RS" dirty="0"/>
              <a:t>. Ova ambalaža se u većini slučajeva može ukloni kao bezopasan materijal.</a:t>
            </a:r>
            <a:br>
              <a:rPr lang="sr-Latn-RS" dirty="0"/>
            </a:br>
            <a:r>
              <a:rPr lang="sr-Latn-RS" dirty="0"/>
              <a:t>• </a:t>
            </a:r>
            <a:r>
              <a:rPr lang="sr-Latn-RS" b="1" dirty="0" err="1"/>
              <a:t>Tercijarna</a:t>
            </a:r>
            <a:r>
              <a:rPr lang="sr-Latn-RS" b="1" dirty="0"/>
              <a:t> </a:t>
            </a:r>
            <a:r>
              <a:rPr lang="sr-Latn-RS" dirty="0"/>
              <a:t>– ambalaža u ili na kojoj se slaže više sekundarnih ambalažnih jedinica </a:t>
            </a:r>
            <a:r>
              <a:rPr lang="sr-Latn-RS" dirty="0" smtClean="0"/>
              <a:t>radi transporta</a:t>
            </a:r>
            <a:r>
              <a:rPr lang="sr-Latn-RS" dirty="0"/>
              <a:t>. Ova ambalaža u većini slučajeva može biti bezopasan otpad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U zavisnosti od opasnih karakteristika koje utiču na zdravlje ljudi i životnu sredinu, </a:t>
            </a:r>
            <a:r>
              <a:rPr lang="sr-Latn-RS" dirty="0" smtClean="0"/>
              <a:t>ambalažni otpad </a:t>
            </a:r>
            <a:r>
              <a:rPr lang="sr-Latn-RS" dirty="0"/>
              <a:t>može biti:</a:t>
            </a:r>
            <a:br>
              <a:rPr lang="sr-Latn-RS" dirty="0"/>
            </a:br>
            <a:r>
              <a:rPr lang="sr-Latn-RS" dirty="0"/>
              <a:t>• </a:t>
            </a:r>
            <a:r>
              <a:rPr lang="sr-Latn-RS" b="1" dirty="0"/>
              <a:t>Neopasan </a:t>
            </a:r>
            <a:r>
              <a:rPr lang="sr-Latn-RS" dirty="0"/>
              <a:t>ambalažni otpad – </a:t>
            </a:r>
            <a:r>
              <a:rPr lang="sr-Latn-RS" i="1" dirty="0"/>
              <a:t>na kraju indeksnog broja nema oznaku </a:t>
            </a:r>
            <a:r>
              <a:rPr lang="sr-Latn-RS" i="1" dirty="0" err="1"/>
              <a:t>zvezdicom</a:t>
            </a:r>
            <a:r>
              <a:rPr lang="sr-Latn-RS" i="1" dirty="0"/>
              <a:t/>
            </a:r>
            <a:br>
              <a:rPr lang="sr-Latn-RS" i="1" dirty="0"/>
            </a:br>
            <a:r>
              <a:rPr lang="sr-Latn-RS" dirty="0"/>
              <a:t>• </a:t>
            </a:r>
            <a:r>
              <a:rPr lang="sr-Latn-RS" b="1" dirty="0"/>
              <a:t>Opasan </a:t>
            </a:r>
            <a:r>
              <a:rPr lang="sr-Latn-RS" dirty="0"/>
              <a:t>ambalažni otpad – </a:t>
            </a:r>
            <a:r>
              <a:rPr lang="sr-Latn-RS" i="1" dirty="0"/>
              <a:t>na kraju indeksnog broja ima uvek oznaku </a:t>
            </a:r>
            <a:r>
              <a:rPr lang="sr-Latn-RS" i="1" dirty="0" err="1"/>
              <a:t>zvezdicom</a:t>
            </a:r>
            <a:r>
              <a:rPr lang="sr-Latn-RS" dirty="0"/>
              <a:t> </a:t>
            </a:r>
            <a:br>
              <a:rPr lang="sr-Latn-RS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571084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47548" r="14048" b="10829"/>
          <a:stretch/>
        </p:blipFill>
        <p:spPr bwMode="auto">
          <a:xfrm>
            <a:off x="740228" y="348343"/>
            <a:ext cx="7373258" cy="637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ZAKONSKA REGULATIVA</a:t>
            </a:r>
            <a:r>
              <a:rPr lang="sr-Latn-RS" dirty="0"/>
              <a:t> 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77334" y="1388533"/>
            <a:ext cx="10041466" cy="53340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1. </a:t>
            </a:r>
            <a:r>
              <a:rPr lang="vi-VN" dirty="0" smtClean="0"/>
              <a:t>Zakon </a:t>
            </a:r>
            <a:r>
              <a:rPr lang="vi-VN" dirty="0"/>
              <a:t>o upravljanju otpadom („Sl. glasnik RS“, br. 36/2009 i 88/2010)</a:t>
            </a:r>
            <a:br>
              <a:rPr lang="vi-VN" dirty="0"/>
            </a:br>
            <a:r>
              <a:rPr lang="vi-VN" dirty="0"/>
              <a:t>2. Zakon o ambalaži i ambalažnom otpadu („Sl. glasnik RS“, br. 36/2009)</a:t>
            </a:r>
            <a:br>
              <a:rPr lang="vi-VN" dirty="0"/>
            </a:br>
            <a:r>
              <a:rPr lang="vi-VN" dirty="0"/>
              <a:t>3. Pravilnik o obrascu dokumenta o kretanju otpada i uputstvu za njegovo popunjavanje („Sl.</a:t>
            </a:r>
            <a:br>
              <a:rPr lang="vi-VN" dirty="0"/>
            </a:br>
            <a:r>
              <a:rPr lang="vi-VN" dirty="0"/>
              <a:t>glasnik RS“, br. 114/2013)</a:t>
            </a:r>
            <a:br>
              <a:rPr lang="vi-VN" dirty="0"/>
            </a:br>
            <a:r>
              <a:rPr lang="vi-VN" dirty="0"/>
              <a:t>4. Pravilnik o obrascu dokumenta o kretanju opasnog otpada i uputstvu za njegovo popunjavanje</a:t>
            </a:r>
            <a:br>
              <a:rPr lang="vi-VN" dirty="0"/>
            </a:br>
            <a:r>
              <a:rPr lang="vi-VN" dirty="0"/>
              <a:t>(„Sl. glasnik RS“, br. 114/2013)</a:t>
            </a:r>
            <a:br>
              <a:rPr lang="vi-VN" dirty="0"/>
            </a:br>
            <a:r>
              <a:rPr lang="vi-VN" dirty="0"/>
              <a:t>5. Pravilnik o obrascu dnevne evidencije i godišnjeg izveštaja o otpadu sa uputsvom za njegovo</a:t>
            </a:r>
            <a:br>
              <a:rPr lang="vi-VN" dirty="0"/>
            </a:br>
            <a:r>
              <a:rPr lang="vi-VN" dirty="0"/>
              <a:t>popunjavanje („Sl. glasnik RS“, br. 95/2010)</a:t>
            </a:r>
            <a:br>
              <a:rPr lang="vi-VN" dirty="0"/>
            </a:br>
            <a:r>
              <a:rPr lang="vi-VN" dirty="0"/>
              <a:t>6. Pravilnik o obrascima izveštaja o upravljanju ambalažom i ambalažnim otpadom sa uputstvom</a:t>
            </a:r>
            <a:br>
              <a:rPr lang="vi-VN" dirty="0"/>
            </a:br>
            <a:r>
              <a:rPr lang="vi-VN" dirty="0"/>
              <a:t>za primenu („Sl. glasnik RS“, br. 21/2010)</a:t>
            </a:r>
            <a:br>
              <a:rPr lang="vi-VN" dirty="0"/>
            </a:br>
            <a:r>
              <a:rPr lang="vi-VN" dirty="0"/>
              <a:t>7. Pravilnik o kategorijama, ispitivanju i klasifikaciji otpada („Sl. glasnik RS“, br. 56/2010)</a:t>
            </a:r>
            <a:br>
              <a:rPr lang="vi-VN" dirty="0"/>
            </a:br>
            <a:r>
              <a:rPr lang="vi-VN" dirty="0"/>
              <a:t>8. Pravilnik o sadržini deklaracije i uputstva za primenu sredstava za zaštitu bilja, kao i specifičnim</a:t>
            </a:r>
            <a:br>
              <a:rPr lang="vi-VN" dirty="0"/>
            </a:br>
            <a:r>
              <a:rPr lang="vi-VN" dirty="0"/>
              <a:t>zahtevima i oznakama rizika i upozorenja za čoveka i životnu sredinu i načinu rukovanja</a:t>
            </a:r>
            <a:br>
              <a:rPr lang="vi-VN" dirty="0"/>
            </a:br>
            <a:r>
              <a:rPr lang="vi-VN" dirty="0"/>
              <a:t>ispražnjenom ambalažom od sredstava za zaštitu bilja („Sl. glasnik RS“, br. 21/2012)</a:t>
            </a:r>
            <a:br>
              <a:rPr lang="vi-VN" dirty="0"/>
            </a:br>
            <a:r>
              <a:rPr lang="vi-VN" dirty="0"/>
              <a:t>9. Pravilnik o vrstama ambalaže za pesticide i đubriva i o uništavanju pesticida i đubriva („Sl.</a:t>
            </a:r>
            <a:br>
              <a:rPr lang="vi-VN" dirty="0"/>
            </a:br>
            <a:r>
              <a:rPr lang="vi-VN" dirty="0"/>
              <a:t>glasnik RS“, br. 35/1999)</a:t>
            </a:r>
            <a:br>
              <a:rPr lang="vi-VN" dirty="0"/>
            </a:br>
            <a:r>
              <a:rPr lang="vi-VN" dirty="0"/>
              <a:t>10. Pravilnik o hemikalijama za koje je proizvođač ili uvoznik dužan da utvrdi kauciju za</a:t>
            </a:r>
            <a:br>
              <a:rPr lang="vi-VN" dirty="0"/>
            </a:br>
            <a:r>
              <a:rPr lang="vi-VN" dirty="0"/>
              <a:t>pojedinačnu ambalažu u koju je smeštena ta hemikalija i o visini kaucije za određenu ambalažu</a:t>
            </a:r>
            <a:br>
              <a:rPr lang="vi-VN" dirty="0"/>
            </a:br>
            <a:r>
              <a:rPr lang="vi-VN" dirty="0"/>
              <a:t>prema vrsti ambalaže ili hemikalije koja je u nju smeštena („Sl. glasnik RS“, br. 99/2010)</a:t>
            </a:r>
            <a:br>
              <a:rPr lang="vi-VN" dirty="0"/>
            </a:br>
            <a:r>
              <a:rPr lang="vi-VN" dirty="0"/>
              <a:t>11. Pravilnik o načinu skladištenja, pakovanja i obeležavanja opasnog otpada („Sl. glasnik RS“, br.</a:t>
            </a:r>
            <a:br>
              <a:rPr lang="vi-VN" dirty="0"/>
            </a:br>
            <a:r>
              <a:rPr lang="vi-VN" dirty="0"/>
              <a:t>92/2010) </a:t>
            </a:r>
            <a:br>
              <a:rPr lang="vi-VN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39427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64799" cy="1320800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ZNAČAJNI EMITERI AMBALAŽE I AMBALAŽNOG OTPADA</a:t>
            </a:r>
            <a:r>
              <a:rPr lang="sr-Latn-RS" dirty="0"/>
              <a:t> 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0" t="23047" r="35463" b="54730"/>
          <a:stretch/>
        </p:blipFill>
        <p:spPr bwMode="auto">
          <a:xfrm>
            <a:off x="491067" y="1540933"/>
            <a:ext cx="8890000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1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osnovu procedura i karakterizacije</a:t>
            </a:r>
            <a:r>
              <a:rPr lang="pl-PL" dirty="0" smtClean="0"/>
              <a:t>: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15 01 10* : Ambalaža koja sadrži ostatke opasnih supstanci (npr. pesticida) – opasan otpad</a:t>
            </a:r>
            <a:br>
              <a:rPr lang="sr-Latn-RS" dirty="0"/>
            </a:br>
            <a:r>
              <a:rPr lang="sr-Latn-RS" dirty="0"/>
              <a:t>15 01 01 : Papirna i kartonska ambalaža – bezopasan otpad</a:t>
            </a:r>
            <a:br>
              <a:rPr lang="sr-Latn-RS" dirty="0"/>
            </a:br>
            <a:r>
              <a:rPr lang="sr-Latn-RS" dirty="0"/>
              <a:t>15 01 02 : Plastična ambalaža – bezopasan otpad</a:t>
            </a:r>
            <a:br>
              <a:rPr lang="sr-Latn-RS" dirty="0"/>
            </a:br>
            <a:r>
              <a:rPr lang="sr-Latn-RS" dirty="0"/>
              <a:t>15 01 03 : Drvena ambalaža – bezopasan otpad</a:t>
            </a:r>
            <a:br>
              <a:rPr lang="sr-Latn-RS" dirty="0"/>
            </a:br>
            <a:r>
              <a:rPr lang="sr-Latn-RS" dirty="0"/>
              <a:t>15 01 04 : Metalna ambalaža – bezopasan otpad </a:t>
            </a:r>
            <a:br>
              <a:rPr lang="sr-Latn-RS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6325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7868" y="3386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ŠEMA UPRAVLJANJ</a:t>
            </a:r>
            <a:r>
              <a:rPr lang="sr-Cyrl-RS" b="1" dirty="0"/>
              <a:t>А </a:t>
            </a:r>
            <a:r>
              <a:rPr lang="sr-Latn-RS" b="1" dirty="0"/>
              <a:t>AMBALAŽNIM OTPADOM I OTPADNIM MATERIJAMA</a:t>
            </a:r>
            <a:r>
              <a:rPr lang="sr-Latn-RS" dirty="0"/>
              <a:t> 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9" t="52346" r="35463" b="8148"/>
          <a:stretch/>
        </p:blipFill>
        <p:spPr bwMode="auto">
          <a:xfrm>
            <a:off x="440266" y="1354668"/>
            <a:ext cx="7213601" cy="577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1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41866" y="805921"/>
            <a:ext cx="9584266" cy="56118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vi-VN" dirty="0">
                <a:solidFill>
                  <a:schemeClr val="tx1"/>
                </a:solidFill>
              </a:rPr>
              <a:t>U sektoru 1 karakterisano je pojavljivanje, nastanak i emitovanje ambalaže</a:t>
            </a:r>
            <a:r>
              <a:rPr lang="vi-VN" dirty="0" smtClean="0">
                <a:solidFill>
                  <a:schemeClr val="tx1"/>
                </a:solidFill>
              </a:rPr>
              <a:t>,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ambalažnog </a:t>
            </a:r>
            <a:r>
              <a:rPr lang="vi-VN" dirty="0">
                <a:solidFill>
                  <a:schemeClr val="tx1"/>
                </a:solidFill>
              </a:rPr>
              <a:t>otpada, kao i materija spakovanih u ambalažu i njihovih otpadnih supstanci </a:t>
            </a:r>
            <a:r>
              <a:rPr lang="vi-VN" dirty="0" smtClean="0">
                <a:solidFill>
                  <a:schemeClr val="tx1"/>
                </a:solidFill>
              </a:rPr>
              <a:t>zaostalih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posle </a:t>
            </a:r>
            <a:r>
              <a:rPr lang="vi-VN" dirty="0">
                <a:solidFill>
                  <a:schemeClr val="tx1"/>
                </a:solidFill>
              </a:rPr>
              <a:t>namenske primene supstance (sredstva). U tome sektoru prikazane su primarne </a:t>
            </a:r>
            <a:r>
              <a:rPr lang="vi-VN" dirty="0" smtClean="0">
                <a:solidFill>
                  <a:schemeClr val="tx1"/>
                </a:solidFill>
              </a:rPr>
              <a:t>operacije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tretmana </a:t>
            </a:r>
            <a:r>
              <a:rPr lang="vi-VN" dirty="0">
                <a:solidFill>
                  <a:schemeClr val="tx1"/>
                </a:solidFill>
              </a:rPr>
              <a:t>i razvrstavanja ambalaže i zaostalih opasnih supstanci. Da bi se postigao ciljni efekat </a:t>
            </a:r>
            <a:r>
              <a:rPr lang="vi-VN" dirty="0" smtClean="0">
                <a:solidFill>
                  <a:schemeClr val="tx1"/>
                </a:solidFill>
              </a:rPr>
              <a:t>da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ambalaža</a:t>
            </a:r>
            <a:r>
              <a:rPr lang="vi-VN" dirty="0">
                <a:solidFill>
                  <a:schemeClr val="tx1"/>
                </a:solidFill>
              </a:rPr>
              <a:t>, njen otpad, kao i zaostale materije u ambalaži, čine robu koja ima upotrebnu vrednost </a:t>
            </a:r>
            <a:r>
              <a:rPr lang="vi-VN" dirty="0" smtClean="0">
                <a:solidFill>
                  <a:schemeClr val="tx1"/>
                </a:solidFill>
              </a:rPr>
              <a:t>za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dalju </a:t>
            </a:r>
            <a:r>
              <a:rPr lang="vi-VN" dirty="0">
                <a:solidFill>
                  <a:schemeClr val="tx1"/>
                </a:solidFill>
              </a:rPr>
              <a:t>proizvodnju ambalaže, namenske materije (supstance), dobijanje toplotne energije, kao </a:t>
            </a:r>
            <a:r>
              <a:rPr lang="vi-VN" dirty="0" smtClean="0">
                <a:solidFill>
                  <a:schemeClr val="tx1"/>
                </a:solidFill>
              </a:rPr>
              <a:t>i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snabdevanje </a:t>
            </a:r>
            <a:r>
              <a:rPr lang="vi-VN" dirty="0">
                <a:solidFill>
                  <a:schemeClr val="tx1"/>
                </a:solidFill>
              </a:rPr>
              <a:t>reciklera sirovinama za rad, primarni tretmani i primarno razvrstavanje su </a:t>
            </a:r>
            <a:r>
              <a:rPr lang="vi-VN" dirty="0" smtClean="0">
                <a:solidFill>
                  <a:schemeClr val="tx1"/>
                </a:solidFill>
              </a:rPr>
              <a:t>temeljni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poslovi </a:t>
            </a:r>
            <a:r>
              <a:rPr lang="vi-VN" dirty="0">
                <a:solidFill>
                  <a:schemeClr val="tx1"/>
                </a:solidFill>
              </a:rPr>
              <a:t>koji se izvode blagovremeno. Da bi to bilo tako za sve te poslove emiteri, recikleri</a:t>
            </a:r>
            <a:r>
              <a:rPr lang="vi-VN" dirty="0" smtClean="0">
                <a:solidFill>
                  <a:schemeClr val="tx1"/>
                </a:solidFill>
              </a:rPr>
              <a:t>,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skladištari </a:t>
            </a:r>
            <a:r>
              <a:rPr lang="vi-VN" dirty="0">
                <a:solidFill>
                  <a:schemeClr val="tx1"/>
                </a:solidFill>
              </a:rPr>
              <a:t>i korisnici moraju doneti protokole o izvođenju tih poslova</a:t>
            </a:r>
            <a:r>
              <a:rPr lang="vi-VN" dirty="0" smtClean="0">
                <a:solidFill>
                  <a:schemeClr val="tx1"/>
                </a:solidFill>
              </a:rPr>
              <a:t>.</a:t>
            </a: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vi-VN" dirty="0">
                <a:solidFill>
                  <a:schemeClr val="tx1"/>
                </a:solidFill>
              </a:rPr>
              <a:t/>
            </a:r>
            <a:br>
              <a:rPr lang="vi-VN" dirty="0">
                <a:solidFill>
                  <a:schemeClr val="tx1"/>
                </a:solidFill>
              </a:rPr>
            </a:br>
            <a:r>
              <a:rPr lang="vi-VN" dirty="0">
                <a:solidFill>
                  <a:schemeClr val="tx1"/>
                </a:solidFill>
              </a:rPr>
              <a:t>U sektoru </a:t>
            </a:r>
            <a:r>
              <a:rPr lang="vi-VN" dirty="0" smtClean="0">
                <a:solidFill>
                  <a:schemeClr val="tx1"/>
                </a:solidFill>
              </a:rPr>
              <a:t>2, karakterisana </a:t>
            </a:r>
            <a:r>
              <a:rPr lang="vi-VN" dirty="0">
                <a:solidFill>
                  <a:schemeClr val="tx1"/>
                </a:solidFill>
              </a:rPr>
              <a:t>je povezanost i delatnost upravljanja </a:t>
            </a:r>
            <a:r>
              <a:rPr lang="vi-VN" dirty="0" smtClean="0">
                <a:solidFill>
                  <a:schemeClr val="tx1"/>
                </a:solidFill>
              </a:rPr>
              <a:t>ambalažnim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otpadom </a:t>
            </a:r>
            <a:r>
              <a:rPr lang="vi-VN" dirty="0">
                <a:solidFill>
                  <a:schemeClr val="tx1"/>
                </a:solidFill>
              </a:rPr>
              <a:t>i zaostalim supstancama, recikliranje čvrstih i tečnih materija, kao i aktivan odnos </a:t>
            </a:r>
            <a:r>
              <a:rPr lang="vi-VN" dirty="0" smtClean="0">
                <a:solidFill>
                  <a:schemeClr val="tx1"/>
                </a:solidFill>
              </a:rPr>
              <a:t>sa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sektorom </a:t>
            </a:r>
            <a:r>
              <a:rPr lang="vi-VN" dirty="0">
                <a:solidFill>
                  <a:schemeClr val="tx1"/>
                </a:solidFill>
              </a:rPr>
              <a:t>1 za preuzimanje na dalja postupanja sa materijama kao potencijalnom robom za </a:t>
            </a:r>
            <a:r>
              <a:rPr lang="vi-VN" dirty="0" smtClean="0">
                <a:solidFill>
                  <a:schemeClr val="tx1"/>
                </a:solidFill>
              </a:rPr>
              <a:t>dalju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proizvodnju</a:t>
            </a:r>
            <a:r>
              <a:rPr lang="vi-VN" dirty="0">
                <a:solidFill>
                  <a:schemeClr val="tx1"/>
                </a:solidFill>
              </a:rPr>
              <a:t>, kao i povezanost sa sektorom 3, gde se definitivno, deo materija opredeljuje </a:t>
            </a:r>
            <a:r>
              <a:rPr lang="vi-VN" dirty="0" smtClean="0">
                <a:solidFill>
                  <a:schemeClr val="tx1"/>
                </a:solidFill>
              </a:rPr>
              <a:t>za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spaljivanje </a:t>
            </a:r>
            <a:r>
              <a:rPr lang="vi-VN" dirty="0">
                <a:solidFill>
                  <a:schemeClr val="tx1"/>
                </a:solidFill>
              </a:rPr>
              <a:t>ili izvoz, kao i odlaganje ostatka materije (koja nema upotrebnu vrednost) na regionalnu</a:t>
            </a:r>
            <a:br>
              <a:rPr lang="vi-VN" dirty="0">
                <a:solidFill>
                  <a:schemeClr val="tx1"/>
                </a:solidFill>
              </a:rPr>
            </a:br>
            <a:r>
              <a:rPr lang="vi-VN" dirty="0">
                <a:solidFill>
                  <a:schemeClr val="tx1"/>
                </a:solidFill>
              </a:rPr>
              <a:t>sabirnu deponiju, koja čini „trajni sarkofag“, ali sada manje od 10%, od ukupne količine tih</a:t>
            </a:r>
            <a:br>
              <a:rPr lang="vi-VN" dirty="0">
                <a:solidFill>
                  <a:schemeClr val="tx1"/>
                </a:solidFill>
              </a:rPr>
            </a:br>
            <a:r>
              <a:rPr lang="vi-VN" dirty="0">
                <a:solidFill>
                  <a:schemeClr val="tx1"/>
                </a:solidFill>
              </a:rPr>
              <a:t>materija</a:t>
            </a:r>
            <a:r>
              <a:rPr lang="vi-VN" dirty="0" smtClean="0">
                <a:solidFill>
                  <a:schemeClr val="tx1"/>
                </a:solidFill>
              </a:rPr>
              <a:t>.</a:t>
            </a:r>
            <a:endParaRPr lang="sr-Latn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vi-VN" dirty="0">
                <a:solidFill>
                  <a:schemeClr val="tx1"/>
                </a:solidFill>
              </a:rPr>
              <a:t/>
            </a:r>
            <a:br>
              <a:rPr lang="vi-VN" dirty="0">
                <a:solidFill>
                  <a:schemeClr val="tx1"/>
                </a:solidFill>
              </a:rPr>
            </a:br>
            <a:r>
              <a:rPr lang="vi-VN" dirty="0">
                <a:solidFill>
                  <a:schemeClr val="tx1"/>
                </a:solidFill>
              </a:rPr>
              <a:t>U sektoru 3 </a:t>
            </a:r>
            <a:r>
              <a:rPr lang="vi-VN" dirty="0" smtClean="0">
                <a:solidFill>
                  <a:schemeClr val="tx1"/>
                </a:solidFill>
              </a:rPr>
              <a:t>signifikantno </a:t>
            </a:r>
            <a:r>
              <a:rPr lang="vi-VN" dirty="0">
                <a:solidFill>
                  <a:schemeClr val="tx1"/>
                </a:solidFill>
              </a:rPr>
              <a:t>je prikazano ako taj sektor funkcioniše, </a:t>
            </a:r>
            <a:r>
              <a:rPr lang="vi-VN" dirty="0" smtClean="0">
                <a:solidFill>
                  <a:schemeClr val="tx1"/>
                </a:solidFill>
              </a:rPr>
              <a:t>problem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otpadnih </a:t>
            </a:r>
            <a:r>
              <a:rPr lang="vi-VN" dirty="0">
                <a:solidFill>
                  <a:schemeClr val="tx1"/>
                </a:solidFill>
              </a:rPr>
              <a:t>materija, pa adekvatno i ekologije sa toga aspekta ne postoji. U tome sektoru prikazana </a:t>
            </a:r>
            <a:r>
              <a:rPr lang="vi-VN" dirty="0" smtClean="0">
                <a:solidFill>
                  <a:schemeClr val="tx1"/>
                </a:solidFill>
              </a:rPr>
              <a:t>je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završna </a:t>
            </a:r>
            <a:r>
              <a:rPr lang="vi-VN" dirty="0">
                <a:solidFill>
                  <a:schemeClr val="tx1"/>
                </a:solidFill>
              </a:rPr>
              <a:t>faza zbrinjavanja recikliranih otpadnih materija (što čini ispod 10% od početne količine).</a:t>
            </a:r>
            <a:br>
              <a:rPr lang="vi-VN" dirty="0">
                <a:solidFill>
                  <a:schemeClr val="tx1"/>
                </a:solidFill>
              </a:rPr>
            </a:br>
            <a:r>
              <a:rPr lang="vi-VN" dirty="0">
                <a:solidFill>
                  <a:schemeClr val="tx1"/>
                </a:solidFill>
              </a:rPr>
              <a:t>Spaljivanje opasnih materija, kao i ostataka za dobijanje toplotne energije su odvojena postrojenja</a:t>
            </a:r>
            <a:r>
              <a:rPr lang="vi-VN" dirty="0" smtClean="0">
                <a:solidFill>
                  <a:schemeClr val="tx1"/>
                </a:solidFill>
              </a:rPr>
              <a:t>,</a:t>
            </a:r>
            <a:r>
              <a:rPr lang="sr-Latn-RS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kako </a:t>
            </a:r>
            <a:r>
              <a:rPr lang="vi-VN" dirty="0">
                <a:solidFill>
                  <a:schemeClr val="tx1"/>
                </a:solidFill>
              </a:rPr>
              <a:t>po lokaciji, tako i nameni.</a:t>
            </a:r>
            <a:r>
              <a:rPr lang="vi-VN" dirty="0"/>
              <a:t> </a:t>
            </a:r>
            <a:br>
              <a:rPr lang="vi-VN" dirty="0"/>
            </a:br>
            <a:endParaRPr lang="sr-Cyrl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8085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dirty="0"/>
              <a:t>AMBALAŽA OD HEMIKALIJA</a:t>
            </a:r>
          </a:p>
        </p:txBody>
      </p:sp>
      <p:sp>
        <p:nvSpPr>
          <p:cNvPr id="10" name="Čuvar mesta za sadržaj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5" t="61234" r="4445" b="5891"/>
          <a:stretch/>
        </p:blipFill>
        <p:spPr bwMode="auto">
          <a:xfrm>
            <a:off x="457198" y="1524000"/>
            <a:ext cx="8309431" cy="533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7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2534" y="333828"/>
            <a:ext cx="10092266" cy="1320800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POSTUPANJE SA PRAZNOM AMBALAŽOM OD SREDSTAVA </a:t>
            </a:r>
            <a:r>
              <a:rPr lang="sr-Latn-RS" b="1" dirty="0" smtClean="0"/>
              <a:t>ZA ZAŠTITU </a:t>
            </a:r>
            <a:r>
              <a:rPr lang="sr-Latn-RS" b="1" dirty="0"/>
              <a:t>BILJA</a:t>
            </a:r>
            <a:r>
              <a:rPr lang="sr-Latn-RS" dirty="0"/>
              <a:t> </a:t>
            </a:r>
            <a:br>
              <a:rPr lang="sr-Latn-RS" dirty="0"/>
            </a:b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1" t="33016" r="4921" b="33492"/>
          <a:stretch/>
        </p:blipFill>
        <p:spPr bwMode="auto">
          <a:xfrm>
            <a:off x="348342" y="1378856"/>
            <a:ext cx="7881258" cy="534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</TotalTime>
  <Words>368</Words>
  <Application>Microsoft Office PowerPoint</Application>
  <PresentationFormat>Widescreen</PresentationFormat>
  <Paragraphs>32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</vt:lpstr>
      <vt:lpstr>Upravljanje ambalažnim otpadom u RS II deo</vt:lpstr>
      <vt:lpstr>Ambalaža može biti:</vt:lpstr>
      <vt:lpstr>ZAKONSKA REGULATIVA  </vt:lpstr>
      <vt:lpstr>ZNAČAJNI EMITERI AMBALAŽE I AMBALAŽNOG OTPADA  </vt:lpstr>
      <vt:lpstr>Na osnovu procedura i karakterizacije:</vt:lpstr>
      <vt:lpstr>ŠEMA UPRAVLJANJА AMBALAŽNIM OTPADOM I OTPADNIM MATERIJAMA  </vt:lpstr>
      <vt:lpstr>PowerPoint Presentation</vt:lpstr>
      <vt:lpstr>  </vt:lpstr>
      <vt:lpstr>POSTUPANJE SA PRAZNOM AMBALAŽOM OD SREDSTAVA ZA ZAŠTITU BILJA  </vt:lpstr>
      <vt:lpstr>PowerPoint Presentation</vt:lpstr>
      <vt:lpstr>UPRAVLJANJE AMBALAŽOM I AMBALAŽNIM OTPADOM FUMIGANATA  </vt:lpstr>
      <vt:lpstr>Prikupljanje i razvrstavanje ambalaže  </vt:lpstr>
      <vt:lpstr>Izvod iz Kataloga otpada Agencije za zaštitu životne sredine:  </vt:lpstr>
      <vt:lpstr>UPUTSTVO ZA BEZBEDAN POSTUPAK RUKOVANJA SA PRAZNOM AMBALAŽOM I OSTATKOM UPOTREBLJENOG FUMIGANTA (PROCEDURE)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ELEKTRONSKI I ELEKTRIČNI OTPAD (E-OTPAD)</dc:title>
  <dc:creator>Slobodan ulaz</dc:creator>
  <cp:lastModifiedBy>Milica Jevremovic</cp:lastModifiedBy>
  <cp:revision>29</cp:revision>
  <cp:lastPrinted>2018-11-15T14:41:53Z</cp:lastPrinted>
  <dcterms:created xsi:type="dcterms:W3CDTF">2018-11-08T23:14:32Z</dcterms:created>
  <dcterms:modified xsi:type="dcterms:W3CDTF">2019-11-17T21:19:11Z</dcterms:modified>
</cp:coreProperties>
</file>