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Umereni stil 2 – Naglašav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9559" autoAdjust="0"/>
  </p:normalViewPr>
  <p:slideViewPr>
    <p:cSldViewPr snapToGrid="0">
      <p:cViewPr varScale="1">
        <p:scale>
          <a:sx n="67" d="100"/>
          <a:sy n="67" d="100"/>
        </p:scale>
        <p:origin x="858" y="54"/>
      </p:cViewPr>
      <p:guideLst>
        <p:guide orient="horz" pos="2160"/>
        <p:guide pos="3840"/>
      </p:guideLst>
    </p:cSldViewPr>
  </p:slideViewPr>
  <p:notesTextViewPr>
    <p:cViewPr>
      <p:scale>
        <a:sx n="1" d="1"/>
        <a:sy n="1" d="1"/>
      </p:scale>
      <p:origin x="0" y="0"/>
    </p:cViewPr>
  </p:notesTextViewPr>
  <p:notesViewPr>
    <p:cSldViewPr snapToGrid="0">
      <p:cViewPr varScale="1">
        <p:scale>
          <a:sx n="78" d="100"/>
          <a:sy n="78" d="100"/>
        </p:scale>
        <p:origin x="-1008" y="-90"/>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zaglavlje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sr-Cyrl-RS"/>
          </a:p>
        </p:txBody>
      </p:sp>
      <p:sp>
        <p:nvSpPr>
          <p:cNvPr id="3" name="Čuvar mesta za datum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510DF8C1-D03C-4630-A7A2-03DFCE61BD97}" type="datetimeFigureOut">
              <a:rPr lang="sr-Cyrl-RS" smtClean="0"/>
              <a:t>17.11.2019.</a:t>
            </a:fld>
            <a:endParaRPr lang="sr-Cyrl-RS"/>
          </a:p>
        </p:txBody>
      </p:sp>
      <p:sp>
        <p:nvSpPr>
          <p:cNvPr id="4" name="Čuvar mesta za podnožje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sr-Cyrl-RS"/>
          </a:p>
        </p:txBody>
      </p:sp>
      <p:sp>
        <p:nvSpPr>
          <p:cNvPr id="5" name="Čuvar mesta za broj slajda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84B2BFD8-2205-4E61-B345-7D50692E5C03}" type="slidenum">
              <a:rPr lang="sr-Cyrl-RS" smtClean="0"/>
              <a:t>‹#›</a:t>
            </a:fld>
            <a:endParaRPr lang="sr-Cyrl-RS"/>
          </a:p>
        </p:txBody>
      </p:sp>
    </p:spTree>
    <p:extLst>
      <p:ext uri="{BB962C8B-B14F-4D97-AF65-F5344CB8AC3E}">
        <p14:creationId xmlns:p14="http://schemas.microsoft.com/office/powerpoint/2010/main" val="3509416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zaglavlje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sr-Cyrl-RS"/>
          </a:p>
        </p:txBody>
      </p:sp>
      <p:sp>
        <p:nvSpPr>
          <p:cNvPr id="3" name="Čuvar mesta za datum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BA77A3A4-6DD1-4D22-93ED-FEEAB38E1001}" type="datetimeFigureOut">
              <a:rPr lang="sr-Cyrl-RS" smtClean="0"/>
              <a:t>17.11.2019.</a:t>
            </a:fld>
            <a:endParaRPr lang="sr-Cyrl-RS"/>
          </a:p>
        </p:txBody>
      </p:sp>
      <p:sp>
        <p:nvSpPr>
          <p:cNvPr id="4" name="Čuvar mesta za sliku na slajdu 3"/>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endParaRPr lang="sr-Cyrl-RS"/>
          </a:p>
        </p:txBody>
      </p:sp>
      <p:sp>
        <p:nvSpPr>
          <p:cNvPr id="5" name="Čuvar mesta za napomene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sr-Latn-CS" smtClean="0"/>
              <a:t>Kliknite i uredite tekst</a:t>
            </a:r>
          </a:p>
          <a:p>
            <a:pPr lvl="1"/>
            <a:r>
              <a:rPr lang="sr-Latn-CS" smtClean="0"/>
              <a:t>Drugi nivo</a:t>
            </a:r>
          </a:p>
          <a:p>
            <a:pPr lvl="2"/>
            <a:r>
              <a:rPr lang="sr-Latn-CS" smtClean="0"/>
              <a:t>Treći nivo</a:t>
            </a:r>
          </a:p>
          <a:p>
            <a:pPr lvl="3"/>
            <a:r>
              <a:rPr lang="sr-Latn-CS" smtClean="0"/>
              <a:t>Četvrti nivo</a:t>
            </a:r>
          </a:p>
          <a:p>
            <a:pPr lvl="4"/>
            <a:r>
              <a:rPr lang="sr-Latn-CS" smtClean="0"/>
              <a:t>Peti nivo</a:t>
            </a:r>
            <a:endParaRPr lang="sr-Cyrl-RS"/>
          </a:p>
        </p:txBody>
      </p:sp>
      <p:sp>
        <p:nvSpPr>
          <p:cNvPr id="6" name="Čuvar mesta za podnožje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sr-Cyrl-RS"/>
          </a:p>
        </p:txBody>
      </p:sp>
      <p:sp>
        <p:nvSpPr>
          <p:cNvPr id="7" name="Čuvar mesta za broj slajda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68B94FFD-FF78-4912-9FAF-A561A5B31405}" type="slidenum">
              <a:rPr lang="sr-Cyrl-RS" smtClean="0"/>
              <a:t>‹#›</a:t>
            </a:fld>
            <a:endParaRPr lang="sr-Cyrl-RS"/>
          </a:p>
        </p:txBody>
      </p:sp>
    </p:spTree>
    <p:extLst>
      <p:ext uri="{BB962C8B-B14F-4D97-AF65-F5344CB8AC3E}">
        <p14:creationId xmlns:p14="http://schemas.microsoft.com/office/powerpoint/2010/main" val="2325217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11/17/2019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60183-AD2A-401C-B708-AE0E98B929FD}"/>
              </a:ext>
            </a:extLst>
          </p:cNvPr>
          <p:cNvSpPr>
            <a:spLocks noGrp="1"/>
          </p:cNvSpPr>
          <p:nvPr>
            <p:ph type="ctrTitle"/>
          </p:nvPr>
        </p:nvSpPr>
        <p:spPr/>
        <p:txBody>
          <a:bodyPr/>
          <a:lstStyle/>
          <a:p>
            <a:r>
              <a:rPr lang="sr-Latn-RS" b="1" dirty="0" smtClean="0"/>
              <a:t>Upravljanje ambalažnim otpadom u RS</a:t>
            </a:r>
            <a:endParaRPr lang="sr-Latn-RS" b="1" dirty="0"/>
          </a:p>
        </p:txBody>
      </p:sp>
      <p:sp>
        <p:nvSpPr>
          <p:cNvPr id="4" name="Podnaslov 3"/>
          <p:cNvSpPr>
            <a:spLocks noGrp="1"/>
          </p:cNvSpPr>
          <p:nvPr>
            <p:ph type="subTitle" idx="1"/>
          </p:nvPr>
        </p:nvSpPr>
        <p:spPr/>
        <p:txBody>
          <a:bodyPr/>
          <a:lstStyle/>
          <a:p>
            <a:endParaRPr lang="sr-Cyrl-RS" dirty="0"/>
          </a:p>
        </p:txBody>
      </p:sp>
    </p:spTree>
    <p:extLst>
      <p:ext uri="{BB962C8B-B14F-4D97-AF65-F5344CB8AC3E}">
        <p14:creationId xmlns:p14="http://schemas.microsoft.com/office/powerpoint/2010/main" val="4200701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normAutofit fontScale="77500" lnSpcReduction="20000"/>
          </a:bodyPr>
          <a:lstStyle/>
          <a:p>
            <a:pPr marL="0" indent="0">
              <a:buNone/>
            </a:pPr>
            <a:r>
              <a:rPr lang="sr-Latn-CS" dirty="0"/>
              <a:t>Ambalaža za pakovanje pesticida i đubriva mora ispunjavati sledeće uslove: </a:t>
            </a:r>
            <a:endParaRPr lang="sr-Cyrl-RS" dirty="0"/>
          </a:p>
          <a:p>
            <a:pPr lvl="0"/>
            <a:r>
              <a:rPr lang="sr-Latn-CS" dirty="0"/>
              <a:t>mora da se po obliku razlikuje od ambalaže za pakovanje robe široke potrošnje (prehrambeni i drugi proizvodi); </a:t>
            </a:r>
            <a:endParaRPr lang="sr-Cyrl-RS" dirty="0"/>
          </a:p>
          <a:p>
            <a:pPr lvl="0"/>
            <a:r>
              <a:rPr lang="sr-Latn-CS" dirty="0"/>
              <a:t>da sadrži natpis "pesticid" odnosno "đubrivo"; </a:t>
            </a:r>
            <a:endParaRPr lang="sr-Cyrl-RS" dirty="0"/>
          </a:p>
          <a:p>
            <a:pPr lvl="0"/>
            <a:r>
              <a:rPr lang="sr-Latn-CS" dirty="0"/>
              <a:t>mora biti izrađena od materijala koji sprečava gubitak upakovanog sadržaja; </a:t>
            </a:r>
            <a:endParaRPr lang="sr-Cyrl-RS" dirty="0"/>
          </a:p>
          <a:p>
            <a:pPr lvl="0"/>
            <a:r>
              <a:rPr lang="sr-Latn-CS" dirty="0"/>
              <a:t>materijal od koga je izrađena ambalaža i sistem za zatvaranje ne smeju biti podložni agresivnim hemikalijama, niti smeju sa upakovanim sadržajem formirati bilo kakvu štetnu i opasnu materiju; </a:t>
            </a:r>
            <a:endParaRPr lang="sr-Cyrl-RS" dirty="0"/>
          </a:p>
          <a:p>
            <a:pPr lvl="0"/>
            <a:r>
              <a:rPr lang="sr-Latn-CS" dirty="0"/>
              <a:t>svi sastavni delovi pakovanja i sistema za zatvaranje moraju zadovoljavati uobičajene zahteve rukovanja tako da se tokom transporta ne oštete; </a:t>
            </a:r>
            <a:endParaRPr lang="sr-Cyrl-RS" dirty="0"/>
          </a:p>
          <a:p>
            <a:pPr lvl="0"/>
            <a:r>
              <a:rPr lang="sr-Latn-CS" dirty="0"/>
              <a:t>sistem za zatvaranje mora biti izrađen tako da zadržava originalnost zatvaranja do primene; </a:t>
            </a:r>
            <a:endParaRPr lang="sr-Cyrl-RS" dirty="0"/>
          </a:p>
          <a:p>
            <a:pPr lvl="0"/>
            <a:r>
              <a:rPr lang="sr-Latn-CS" dirty="0"/>
              <a:t>za tečne formulacije mora biti glatka iznutra, a grlo otvora mora biti dovoljno veliko da obezbeđuje lako istakanje bez rasipanja (prskanja i kapanja); </a:t>
            </a:r>
            <a:endParaRPr lang="sr-Cyrl-RS" dirty="0"/>
          </a:p>
          <a:p>
            <a:pPr lvl="0"/>
            <a:r>
              <a:rPr lang="sr-Latn-CS" dirty="0"/>
              <a:t>mora imati oznaku (</a:t>
            </a:r>
            <a:r>
              <a:rPr lang="sr-Latn-CS" dirty="0" err="1"/>
              <a:t>logotip</a:t>
            </a:r>
            <a:r>
              <a:rPr lang="sr-Latn-CS" dirty="0"/>
              <a:t>) proizvođača ambalaže; </a:t>
            </a:r>
            <a:endParaRPr lang="sr-Cyrl-RS" dirty="0"/>
          </a:p>
          <a:p>
            <a:pPr lvl="0"/>
            <a:r>
              <a:rPr lang="sr-Latn-CS" dirty="0"/>
              <a:t>mora biti </a:t>
            </a:r>
            <a:r>
              <a:rPr lang="sr-Latn-CS" dirty="0" err="1"/>
              <a:t>atestirana</a:t>
            </a:r>
            <a:r>
              <a:rPr lang="sr-Latn-CS" dirty="0"/>
              <a:t> od strane registrovane ustanove za ispitivanje otpornosti materijala. </a:t>
            </a:r>
            <a:endParaRPr lang="sr-Cyrl-RS" dirty="0"/>
          </a:p>
        </p:txBody>
      </p:sp>
    </p:spTree>
    <p:extLst>
      <p:ext uri="{BB962C8B-B14F-4D97-AF65-F5344CB8AC3E}">
        <p14:creationId xmlns:p14="http://schemas.microsoft.com/office/powerpoint/2010/main" val="152033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6534" y="592666"/>
            <a:ext cx="8596668" cy="1320800"/>
          </a:xfrm>
        </p:spPr>
        <p:txBody>
          <a:bodyPr>
            <a:normAutofit fontScale="90000"/>
          </a:bodyPr>
          <a:lstStyle/>
          <a:p>
            <a:r>
              <a:rPr lang="sr-Latn-CS" b="1" cap="small" dirty="0"/>
              <a:t>Prikupljanje i uništavanje prazne ambalaže </a:t>
            </a:r>
            <a:r>
              <a:rPr lang="sr-Latn-CS" b="1" cap="small" dirty="0" err="1"/>
              <a:t>odpremljenih</a:t>
            </a:r>
            <a:r>
              <a:rPr lang="sr-Latn-CS" b="1" cap="small" dirty="0"/>
              <a:t> </a:t>
            </a:r>
            <a:r>
              <a:rPr lang="sr-Latn-CS" b="1" cap="small" dirty="0" smtClean="0"/>
              <a:t>hemijskih </a:t>
            </a:r>
            <a:r>
              <a:rPr lang="sr-Latn-CS" b="1" cap="small" dirty="0"/>
              <a:t>supstanci u poljoprivredi u Republici Srbiji</a:t>
            </a:r>
            <a:r>
              <a:rPr lang="sr-Cyrl-RS" b="1" dirty="0"/>
              <a:t/>
            </a:r>
            <a:br>
              <a:rPr lang="sr-Cyrl-RS" b="1" dirty="0"/>
            </a:br>
            <a:endParaRPr lang="sr-Cyrl-RS" dirty="0"/>
          </a:p>
        </p:txBody>
      </p:sp>
      <p:sp>
        <p:nvSpPr>
          <p:cNvPr id="3" name="Čuvar mesta za sadržaj 2"/>
          <p:cNvSpPr>
            <a:spLocks noGrp="1"/>
          </p:cNvSpPr>
          <p:nvPr>
            <p:ph idx="1"/>
          </p:nvPr>
        </p:nvSpPr>
        <p:spPr/>
        <p:txBody>
          <a:bodyPr>
            <a:normAutofit/>
          </a:bodyPr>
          <a:lstStyle/>
          <a:p>
            <a:r>
              <a:rPr lang="sr-Latn-CS" dirty="0"/>
              <a:t>Prikupljanje i uništavanje prazne ambalaže vrši se tako da ne deluje štetno na zdravlje ljudi, korisne organizme i životnu sredinu</a:t>
            </a:r>
            <a:r>
              <a:rPr lang="sr-Latn-CS" dirty="0" smtClean="0"/>
              <a:t>.</a:t>
            </a:r>
            <a:endParaRPr lang="sr-Cyrl-RS" dirty="0"/>
          </a:p>
          <a:p>
            <a:r>
              <a:rPr lang="sr-Latn-CS" dirty="0"/>
              <a:t>Pod uništavanjem ambalaže smatra se dekontaminacija spoljnih i unutrašnjih površina ambalaže, primenom propisanih metoda i njeno fizičko uništavanje, za koje se primenjuje odgovarajuća tehnologija, a izbor zavisi od vrste i fizičko-hemijskih osobina ambalaže</a:t>
            </a:r>
            <a:r>
              <a:rPr lang="sr-Latn-CS" dirty="0" smtClean="0"/>
              <a:t>.</a:t>
            </a:r>
            <a:endParaRPr lang="sr-Cyrl-RS" dirty="0"/>
          </a:p>
          <a:p>
            <a:r>
              <a:rPr lang="sr-Latn-CS" dirty="0"/>
              <a:t>Ambalaža koja se pogodnim postupcima može osposobiti za ponovnu upotrebu, daje se na dalju obradu proizvođaču pesticida, odnosno đubriva ili zastupniku inostranog proizvođača. Prikupljanje ambalaže u kojoj su bili upakovani pesticidi, odnosno đubriva, organizuje proizvođač ili zastupnik inostranog proizvođača pesticida, odnosno đubriva.</a:t>
            </a:r>
            <a:endParaRPr lang="sr-Cyrl-RS" dirty="0"/>
          </a:p>
          <a:p>
            <a:endParaRPr lang="sr-Cyrl-RS" dirty="0"/>
          </a:p>
        </p:txBody>
      </p:sp>
    </p:spTree>
    <p:extLst>
      <p:ext uri="{BB962C8B-B14F-4D97-AF65-F5344CB8AC3E}">
        <p14:creationId xmlns:p14="http://schemas.microsoft.com/office/powerpoint/2010/main" val="4143533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Prikupljanje i uništavanje prazne ambalaže ne sme se vršiti bacanjem u vode (izvore, bunare, reke, jezera, bare i more), jame, kanale, kanalizacione mreže, pored puteva, na deponije, kao i na drugi način na koji može doći do zagađenja životne sredine. </a:t>
            </a:r>
            <a:endParaRPr lang="sr-Cyrl-RS" dirty="0"/>
          </a:p>
          <a:p>
            <a:endParaRPr lang="sr-Cyrl-RS" dirty="0"/>
          </a:p>
          <a:p>
            <a:r>
              <a:rPr lang="sr-Latn-CS" dirty="0"/>
              <a:t>Ostaci pesticida i ambalaža se uništavaju, po pravilu, na mestima određenim za prikupljanje i uništavanje otpadnih materija iz naselja. Uništavanje prazne ambalaže (kartonske kutije i folije) ne sme se vršiti bacanjem u vode (izvore, bunare, reke, jezera, bare i more), jame, kanale, kanalizacione mreže, pored puteva, na deponije kao i na drugi način na koji može doći do zagađenja životne sredine.</a:t>
            </a:r>
            <a:endParaRPr lang="sr-Cyrl-RS" dirty="0"/>
          </a:p>
          <a:p>
            <a:endParaRPr lang="sr-Cyrl-RS" dirty="0"/>
          </a:p>
        </p:txBody>
      </p:sp>
    </p:spTree>
    <p:extLst>
      <p:ext uri="{BB962C8B-B14F-4D97-AF65-F5344CB8AC3E}">
        <p14:creationId xmlns:p14="http://schemas.microsoft.com/office/powerpoint/2010/main" val="3283114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Prikupljanje i uništavanje prazne ambalaže (kartonske kutije i folije) od strane krajnjeg korisnika može se vršiti spaljivanjem u posebno iskopanoj jami na </a:t>
            </a:r>
            <a:r>
              <a:rPr lang="sr-Latn-CS" dirty="0" err="1"/>
              <a:t>nepoljoprivrednom</a:t>
            </a:r>
            <a:r>
              <a:rPr lang="sr-Latn-CS" dirty="0"/>
              <a:t> zemljištu</a:t>
            </a:r>
            <a:r>
              <a:rPr lang="sr-Latn-CS" dirty="0" smtClean="0"/>
              <a:t>.</a:t>
            </a:r>
            <a:endParaRPr lang="sr-Cyrl-RS" dirty="0"/>
          </a:p>
          <a:p>
            <a:r>
              <a:rPr lang="sr-Latn-CS" dirty="0"/>
              <a:t>Prikupljanje prazne plastične i metalne ambalaže (boce, </a:t>
            </a:r>
            <a:r>
              <a:rPr lang="sr-Latn-CS" dirty="0" err="1"/>
              <a:t>kanisteri</a:t>
            </a:r>
            <a:r>
              <a:rPr lang="sr-Latn-CS" dirty="0"/>
              <a:t> i burad), kao i staklenih boca, od strane krajnjeg korisnika (individualnih poljoprivrednih proizvođača), vrši se vraćanjem poljoprivrednim apotekama, a od poljoprivrednih gazdinstava -predajom područnim sabirnim centrima radi uništavanja. Prazna ambalaža mora zadržati postojeću deklaraciju zbog utvrđivanja porekla ambalaže pesticida.</a:t>
            </a:r>
            <a:endParaRPr lang="sr-Cyrl-RS" dirty="0"/>
          </a:p>
          <a:p>
            <a:endParaRPr lang="sr-Cyrl-RS" dirty="0"/>
          </a:p>
        </p:txBody>
      </p:sp>
    </p:spTree>
    <p:extLst>
      <p:ext uri="{BB962C8B-B14F-4D97-AF65-F5344CB8AC3E}">
        <p14:creationId xmlns:p14="http://schemas.microsoft.com/office/powerpoint/2010/main" val="92874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normAutofit/>
          </a:bodyPr>
          <a:lstStyle/>
          <a:p>
            <a:r>
              <a:rPr lang="sr-Latn-CS" dirty="0"/>
              <a:t>Krajnji korisnik, pre vraćanja ambalaže, dužan je da pri primeni pesticida najmanje tri puta ispere ambalažu u kojoj je bio upakovan pesticid, a ispranu tečnost mora utrošiti zajedno sa pripremljenim rastvorom za tretiranje.</a:t>
            </a:r>
            <a:endParaRPr lang="sr-Cyrl-RS" dirty="0"/>
          </a:p>
          <a:p>
            <a:r>
              <a:rPr lang="en-US" dirty="0" err="1"/>
              <a:t>Prazna</a:t>
            </a:r>
            <a:r>
              <a:rPr lang="en-US" dirty="0"/>
              <a:t> </a:t>
            </a:r>
            <a:r>
              <a:rPr lang="en-US" dirty="0" err="1"/>
              <a:t>ambalaža</a:t>
            </a:r>
            <a:r>
              <a:rPr lang="en-US" dirty="0"/>
              <a:t> </a:t>
            </a:r>
            <a:r>
              <a:rPr lang="en-US" dirty="0" err="1"/>
              <a:t>mora</a:t>
            </a:r>
            <a:r>
              <a:rPr lang="en-US" dirty="0"/>
              <a:t> </a:t>
            </a:r>
            <a:r>
              <a:rPr lang="en-US" dirty="0" err="1"/>
              <a:t>biti</a:t>
            </a:r>
            <a:r>
              <a:rPr lang="en-US" dirty="0"/>
              <a:t> </a:t>
            </a:r>
            <a:r>
              <a:rPr lang="en-US" dirty="0" err="1"/>
              <a:t>probušena</a:t>
            </a:r>
            <a:r>
              <a:rPr lang="en-US" dirty="0"/>
              <a:t> (</a:t>
            </a:r>
            <a:r>
              <a:rPr lang="en-US" dirty="0" err="1"/>
              <a:t>izuzev</a:t>
            </a:r>
            <a:r>
              <a:rPr lang="en-US" dirty="0"/>
              <a:t> </a:t>
            </a:r>
            <a:r>
              <a:rPr lang="en-US" dirty="0" err="1"/>
              <a:t>staklene</a:t>
            </a:r>
            <a:r>
              <a:rPr lang="en-US" dirty="0"/>
              <a:t>) </a:t>
            </a:r>
            <a:r>
              <a:rPr lang="en-US" dirty="0" err="1"/>
              <a:t>na</a:t>
            </a:r>
            <a:r>
              <a:rPr lang="en-US" dirty="0"/>
              <a:t> tri </a:t>
            </a:r>
            <a:r>
              <a:rPr lang="en-US" dirty="0" err="1"/>
              <a:t>mesta</a:t>
            </a:r>
            <a:r>
              <a:rPr lang="en-US" dirty="0"/>
              <a:t> </a:t>
            </a:r>
            <a:r>
              <a:rPr lang="en-US" dirty="0" err="1"/>
              <a:t>kako</a:t>
            </a:r>
            <a:r>
              <a:rPr lang="en-US" dirty="0"/>
              <a:t> bi </a:t>
            </a:r>
            <a:r>
              <a:rPr lang="en-US" dirty="0" err="1"/>
              <a:t>bila</a:t>
            </a:r>
            <a:r>
              <a:rPr lang="en-US" dirty="0"/>
              <a:t> </a:t>
            </a:r>
            <a:r>
              <a:rPr lang="en-US" dirty="0" err="1"/>
              <a:t>neupotrebljiva</a:t>
            </a:r>
            <a:r>
              <a:rPr lang="en-US" dirty="0"/>
              <a:t> </a:t>
            </a:r>
            <a:r>
              <a:rPr lang="en-US" dirty="0" err="1"/>
              <a:t>za</a:t>
            </a:r>
            <a:r>
              <a:rPr lang="en-US" dirty="0"/>
              <a:t> </a:t>
            </a:r>
            <a:r>
              <a:rPr lang="en-US" dirty="0" err="1"/>
              <a:t>drugu</a:t>
            </a:r>
            <a:r>
              <a:rPr lang="en-US" dirty="0"/>
              <a:t> </a:t>
            </a:r>
            <a:r>
              <a:rPr lang="en-US" dirty="0" err="1"/>
              <a:t>namenu</a:t>
            </a:r>
            <a:r>
              <a:rPr lang="en-US" dirty="0"/>
              <a:t>. </a:t>
            </a:r>
            <a:r>
              <a:rPr lang="en-US" dirty="0" err="1"/>
              <a:t>Ambalaža</a:t>
            </a:r>
            <a:r>
              <a:rPr lang="en-US" dirty="0"/>
              <a:t> se </a:t>
            </a:r>
            <a:r>
              <a:rPr lang="en-US" dirty="0" err="1"/>
              <a:t>vraća</a:t>
            </a:r>
            <a:r>
              <a:rPr lang="en-US" dirty="0"/>
              <a:t> </a:t>
            </a:r>
            <a:r>
              <a:rPr lang="en-US" dirty="0" err="1"/>
              <a:t>zajedno</a:t>
            </a:r>
            <a:r>
              <a:rPr lang="en-US" dirty="0"/>
              <a:t> </a:t>
            </a:r>
            <a:r>
              <a:rPr lang="en-US" dirty="0" err="1"/>
              <a:t>sa</a:t>
            </a:r>
            <a:r>
              <a:rPr lang="en-US" dirty="0"/>
              <a:t> </a:t>
            </a:r>
            <a:r>
              <a:rPr lang="en-US" dirty="0" err="1"/>
              <a:t>sistemom</a:t>
            </a:r>
            <a:r>
              <a:rPr lang="en-US" dirty="0"/>
              <a:t> </a:t>
            </a:r>
            <a:r>
              <a:rPr lang="en-US" dirty="0" err="1"/>
              <a:t>za</a:t>
            </a:r>
            <a:r>
              <a:rPr lang="en-US" dirty="0"/>
              <a:t> </a:t>
            </a:r>
            <a:r>
              <a:rPr lang="en-US" dirty="0" err="1"/>
              <a:t>zatvaranje</a:t>
            </a:r>
            <a:r>
              <a:rPr lang="en-US" dirty="0"/>
              <a:t> (</a:t>
            </a:r>
            <a:r>
              <a:rPr lang="en-US" dirty="0" err="1"/>
              <a:t>zatvaračem</a:t>
            </a:r>
            <a:r>
              <a:rPr lang="en-US" dirty="0" smtClean="0"/>
              <a:t>).</a:t>
            </a:r>
            <a:endParaRPr lang="sr-Cyrl-RS" dirty="0"/>
          </a:p>
          <a:p>
            <a:r>
              <a:rPr lang="en-US" dirty="0" err="1"/>
              <a:t>Prazna</a:t>
            </a:r>
            <a:r>
              <a:rPr lang="en-US" dirty="0"/>
              <a:t> </a:t>
            </a:r>
            <a:r>
              <a:rPr lang="en-US" dirty="0" err="1"/>
              <a:t>ambalaža</a:t>
            </a:r>
            <a:r>
              <a:rPr lang="en-US" dirty="0"/>
              <a:t> se od </a:t>
            </a:r>
            <a:r>
              <a:rPr lang="en-US" dirty="0" err="1"/>
              <a:t>područnih</a:t>
            </a:r>
            <a:r>
              <a:rPr lang="en-US" dirty="0"/>
              <a:t> </a:t>
            </a:r>
            <a:r>
              <a:rPr lang="en-US" dirty="0" err="1"/>
              <a:t>sabirnih</a:t>
            </a:r>
            <a:r>
              <a:rPr lang="en-US" dirty="0"/>
              <a:t> </a:t>
            </a:r>
            <a:r>
              <a:rPr lang="en-US" dirty="0" err="1"/>
              <a:t>centara</a:t>
            </a:r>
            <a:r>
              <a:rPr lang="en-US" dirty="0"/>
              <a:t> </a:t>
            </a:r>
            <a:r>
              <a:rPr lang="en-US" dirty="0" err="1"/>
              <a:t>transportuje</a:t>
            </a:r>
            <a:r>
              <a:rPr lang="en-US" dirty="0"/>
              <a:t> do </a:t>
            </a:r>
            <a:r>
              <a:rPr lang="en-US" dirty="0" err="1"/>
              <a:t>proizvođača</a:t>
            </a:r>
            <a:r>
              <a:rPr lang="en-US" dirty="0"/>
              <a:t>, </a:t>
            </a:r>
            <a:r>
              <a:rPr lang="en-US" dirty="0" err="1"/>
              <a:t>odnosno</a:t>
            </a:r>
            <a:r>
              <a:rPr lang="en-US" dirty="0"/>
              <a:t> </a:t>
            </a:r>
            <a:r>
              <a:rPr lang="en-US" dirty="0" err="1"/>
              <a:t>uvoznika</a:t>
            </a:r>
            <a:r>
              <a:rPr lang="en-US" dirty="0"/>
              <a:t>, </a:t>
            </a:r>
            <a:r>
              <a:rPr lang="en-US" dirty="0" err="1"/>
              <a:t>i</a:t>
            </a:r>
            <a:r>
              <a:rPr lang="en-US" dirty="0"/>
              <a:t> </a:t>
            </a:r>
            <a:r>
              <a:rPr lang="en-US" dirty="0" err="1"/>
              <a:t>uništava</a:t>
            </a:r>
            <a:r>
              <a:rPr lang="en-US" dirty="0"/>
              <a:t> u </a:t>
            </a:r>
            <a:r>
              <a:rPr lang="en-US" dirty="0" err="1"/>
              <a:t>postrojenju</a:t>
            </a:r>
            <a:r>
              <a:rPr lang="en-US" dirty="0"/>
              <a:t> </a:t>
            </a:r>
            <a:r>
              <a:rPr lang="en-US" dirty="0" err="1"/>
              <a:t>za</a:t>
            </a:r>
            <a:r>
              <a:rPr lang="en-US" dirty="0"/>
              <a:t> </a:t>
            </a:r>
            <a:r>
              <a:rPr lang="en-US" dirty="0" err="1"/>
              <a:t>reciklažu</a:t>
            </a:r>
            <a:r>
              <a:rPr lang="en-US" dirty="0"/>
              <a:t> </a:t>
            </a:r>
            <a:r>
              <a:rPr lang="en-US" dirty="0" err="1"/>
              <a:t>i</a:t>
            </a:r>
            <a:r>
              <a:rPr lang="en-US" dirty="0"/>
              <a:t> </a:t>
            </a:r>
            <a:r>
              <a:rPr lang="en-US" dirty="0" err="1"/>
              <a:t>kontrolisano</a:t>
            </a:r>
            <a:r>
              <a:rPr lang="en-US" dirty="0"/>
              <a:t> </a:t>
            </a:r>
            <a:r>
              <a:rPr lang="en-US" dirty="0" err="1"/>
              <a:t>spaljivanje</a:t>
            </a:r>
            <a:r>
              <a:rPr lang="en-US" dirty="0"/>
              <a:t> </a:t>
            </a:r>
            <a:r>
              <a:rPr lang="en-US" dirty="0" err="1"/>
              <a:t>otrovnog</a:t>
            </a:r>
            <a:r>
              <a:rPr lang="en-US" dirty="0"/>
              <a:t> </a:t>
            </a:r>
            <a:r>
              <a:rPr lang="en-US" dirty="0" err="1"/>
              <a:t>otpada</a:t>
            </a:r>
            <a:r>
              <a:rPr lang="en-US" dirty="0" smtClean="0"/>
              <a:t>.</a:t>
            </a:r>
            <a:endParaRPr lang="sr-Cyrl-RS" dirty="0"/>
          </a:p>
          <a:p>
            <a:r>
              <a:rPr lang="sr-Latn-CS" dirty="0"/>
              <a:t>Troškovi prikupljanja i uništavanja prazne ambalaže, padaju na teret proizvođača, odnosno uvoznika, što se dokumentuje izveštajem sabirnog centra o uništavanju ambalaže, na obrascu UA.</a:t>
            </a:r>
            <a:endParaRPr lang="sr-Cyrl-RS" dirty="0"/>
          </a:p>
          <a:p>
            <a:endParaRPr lang="sr-Cyrl-RS" dirty="0"/>
          </a:p>
        </p:txBody>
      </p:sp>
    </p:spTree>
    <p:extLst>
      <p:ext uri="{BB962C8B-B14F-4D97-AF65-F5344CB8AC3E}">
        <p14:creationId xmlns:p14="http://schemas.microsoft.com/office/powerpoint/2010/main" val="1700499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graphicFrame>
        <p:nvGraphicFramePr>
          <p:cNvPr id="4" name="Tabela 3"/>
          <p:cNvGraphicFramePr>
            <a:graphicFrameLocks noGrp="1"/>
          </p:cNvGraphicFramePr>
          <p:nvPr>
            <p:extLst>
              <p:ext uri="{D42A27DB-BD31-4B8C-83A1-F6EECF244321}">
                <p14:modId xmlns:p14="http://schemas.microsoft.com/office/powerpoint/2010/main" val="3721580468"/>
              </p:ext>
            </p:extLst>
          </p:nvPr>
        </p:nvGraphicFramePr>
        <p:xfrm>
          <a:off x="134114" y="119327"/>
          <a:ext cx="10618552" cy="6348995"/>
        </p:xfrm>
        <a:graphic>
          <a:graphicData uri="http://schemas.openxmlformats.org/drawingml/2006/table">
            <a:tbl>
              <a:tblPr firstRow="1" firstCol="1" bandRow="1">
                <a:tableStyleId>{5C22544A-7EE6-4342-B048-85BDC9FD1C3A}</a:tableStyleId>
              </a:tblPr>
              <a:tblGrid>
                <a:gridCol w="2222463"/>
                <a:gridCol w="2222463"/>
                <a:gridCol w="3213174"/>
                <a:gridCol w="2960452"/>
              </a:tblGrid>
              <a:tr h="740196">
                <a:tc gridSpan="2">
                  <a:txBody>
                    <a:bodyPr/>
                    <a:lstStyle/>
                    <a:p>
                      <a:pPr>
                        <a:lnSpc>
                          <a:spcPct val="150000"/>
                        </a:lnSpc>
                        <a:spcAft>
                          <a:spcPts val="0"/>
                        </a:spcAft>
                      </a:pPr>
                      <a:r>
                        <a:rPr lang="sr-Latn-CS" sz="1400">
                          <a:effectLst/>
                        </a:rPr>
                        <a:t>Naziv i sedište preduzeća ili drugog pravnog lica koji vrše uništavanje </a:t>
                      </a:r>
                      <a:endParaRPr lang="sr-Cyrl-RS" sz="1400">
                        <a:effectLst/>
                        <a:latin typeface="Times New Roman"/>
                        <a:ea typeface="Times New Roman"/>
                      </a:endParaRPr>
                    </a:p>
                  </a:txBody>
                  <a:tcPr marL="68580" marR="68580" marT="0" marB="0"/>
                </a:tc>
                <a:tc hMerge="1">
                  <a:txBody>
                    <a:bodyPr/>
                    <a:lstStyle/>
                    <a:p>
                      <a:endParaRPr lang="sr-Cyrl-RS"/>
                    </a:p>
                  </a:txBody>
                  <a:tcPr/>
                </a:tc>
                <a:tc gridSpan="2">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hMerge="1">
                  <a:txBody>
                    <a:bodyPr/>
                    <a:lstStyle/>
                    <a:p>
                      <a:endParaRPr lang="sr-Cyrl-RS"/>
                    </a:p>
                  </a:txBody>
                  <a:tcPr/>
                </a:tc>
              </a:tr>
              <a:tr h="346417">
                <a:tc gridSpan="2">
                  <a:txBody>
                    <a:bodyPr/>
                    <a:lstStyle/>
                    <a:p>
                      <a:pPr>
                        <a:lnSpc>
                          <a:spcPct val="150000"/>
                        </a:lnSpc>
                        <a:spcAft>
                          <a:spcPts val="0"/>
                        </a:spcAft>
                      </a:pPr>
                      <a:r>
                        <a:rPr lang="sr-Latn-CS" sz="1400">
                          <a:effectLst/>
                        </a:rPr>
                        <a:t>Ime i prezime radnika koji vrši uništavanje </a:t>
                      </a:r>
                      <a:endParaRPr lang="sr-Cyrl-RS" sz="1400">
                        <a:effectLst/>
                        <a:latin typeface="Times New Roman"/>
                        <a:ea typeface="Times New Roman"/>
                      </a:endParaRPr>
                    </a:p>
                  </a:txBody>
                  <a:tcPr marL="68580" marR="68580" marT="0" marB="0"/>
                </a:tc>
                <a:tc hMerge="1">
                  <a:txBody>
                    <a:bodyPr/>
                    <a:lstStyle/>
                    <a:p>
                      <a:endParaRPr lang="sr-Cyrl-RS"/>
                    </a:p>
                  </a:txBody>
                  <a:tcPr/>
                </a:tc>
                <a:tc gridSpan="2">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hMerge="1">
                  <a:txBody>
                    <a:bodyPr/>
                    <a:lstStyle/>
                    <a:p>
                      <a:endParaRPr lang="sr-Cyrl-RS"/>
                    </a:p>
                  </a:txBody>
                  <a:tcPr/>
                </a:tc>
              </a:tr>
              <a:tr h="346417">
                <a:tc gridSpan="2">
                  <a:txBody>
                    <a:bodyPr/>
                    <a:lstStyle/>
                    <a:p>
                      <a:pPr>
                        <a:lnSpc>
                          <a:spcPct val="150000"/>
                        </a:lnSpc>
                        <a:spcAft>
                          <a:spcPts val="0"/>
                        </a:spcAft>
                      </a:pPr>
                      <a:r>
                        <a:rPr lang="sr-Latn-CS" sz="1400">
                          <a:effectLst/>
                        </a:rPr>
                        <a:t>Naziv mesta i lokacije gde se vrši uništavanje</a:t>
                      </a:r>
                      <a:endParaRPr lang="sr-Cyrl-RS" sz="1400">
                        <a:effectLst/>
                        <a:latin typeface="Times New Roman"/>
                        <a:ea typeface="Times New Roman"/>
                      </a:endParaRPr>
                    </a:p>
                  </a:txBody>
                  <a:tcPr marL="68580" marR="68580" marT="0" marB="0"/>
                </a:tc>
                <a:tc hMerge="1">
                  <a:txBody>
                    <a:bodyPr/>
                    <a:lstStyle/>
                    <a:p>
                      <a:endParaRPr lang="sr-Cyrl-RS"/>
                    </a:p>
                  </a:txBody>
                  <a:tcPr/>
                </a:tc>
                <a:tc gridSpan="2">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hMerge="1">
                  <a:txBody>
                    <a:bodyPr/>
                    <a:lstStyle/>
                    <a:p>
                      <a:endParaRPr lang="sr-Cyrl-RS"/>
                    </a:p>
                  </a:txBody>
                  <a:tcPr/>
                </a:tc>
              </a:tr>
              <a:tr h="740196">
                <a:tc>
                  <a:txBody>
                    <a:bodyPr/>
                    <a:lstStyle/>
                    <a:p>
                      <a:pPr>
                        <a:lnSpc>
                          <a:spcPct val="150000"/>
                        </a:lnSpc>
                        <a:spcAft>
                          <a:spcPts val="0"/>
                        </a:spcAft>
                      </a:pPr>
                      <a:r>
                        <a:rPr lang="sr-Latn-CS" sz="1400">
                          <a:effectLst/>
                        </a:rPr>
                        <a:t>Redni broj </a:t>
                      </a:r>
                      <a:endParaRPr lang="sr-Cyrl-RS" sz="1400">
                        <a:effectLst/>
                        <a:latin typeface="Times New Roman"/>
                        <a:ea typeface="Times New Roman"/>
                      </a:endParaRPr>
                    </a:p>
                  </a:txBody>
                  <a:tcPr marL="68580" marR="68580" marT="0" marB="0"/>
                </a:tc>
                <a:tc>
                  <a:txBody>
                    <a:bodyPr/>
                    <a:lstStyle/>
                    <a:p>
                      <a:pPr algn="ctr">
                        <a:lnSpc>
                          <a:spcPct val="150000"/>
                        </a:lnSpc>
                        <a:spcAft>
                          <a:spcPts val="0"/>
                        </a:spcAft>
                      </a:pPr>
                      <a:r>
                        <a:rPr lang="sr-Latn-CS" sz="1400">
                          <a:effectLst/>
                        </a:rPr>
                        <a:t> Vrsta ambalaže, odnosno pesticida koji se uništavaju </a:t>
                      </a:r>
                      <a:endParaRPr lang="sr-Cyrl-RS" sz="1400">
                        <a:effectLst/>
                        <a:latin typeface="Times New Roman"/>
                        <a:ea typeface="Times New Roman"/>
                      </a:endParaRPr>
                    </a:p>
                  </a:txBody>
                  <a:tcPr marL="68580" marR="68580" marT="0" marB="0"/>
                </a:tc>
                <a:tc>
                  <a:txBody>
                    <a:bodyPr/>
                    <a:lstStyle/>
                    <a:p>
                      <a:pPr algn="ctr">
                        <a:lnSpc>
                          <a:spcPct val="150000"/>
                        </a:lnSpc>
                        <a:spcAft>
                          <a:spcPts val="0"/>
                        </a:spcAft>
                      </a:pPr>
                      <a:r>
                        <a:rPr lang="sr-Latn-CS" sz="1400">
                          <a:effectLst/>
                        </a:rPr>
                        <a:t>Naziv proizvodača, odnosno uvoznika </a:t>
                      </a:r>
                      <a:endParaRPr lang="sr-Cyrl-RS" sz="1400">
                        <a:effectLst/>
                        <a:latin typeface="Times New Roman"/>
                        <a:ea typeface="Times New Roman"/>
                      </a:endParaRPr>
                    </a:p>
                  </a:txBody>
                  <a:tcPr marL="68580" marR="68580" marT="0" marB="0"/>
                </a:tc>
                <a:tc>
                  <a:txBody>
                    <a:bodyPr/>
                    <a:lstStyle/>
                    <a:p>
                      <a:pPr algn="ctr">
                        <a:lnSpc>
                          <a:spcPct val="150000"/>
                        </a:lnSpc>
                        <a:spcAft>
                          <a:spcPts val="0"/>
                        </a:spcAft>
                      </a:pPr>
                      <a:r>
                        <a:rPr lang="sr-Latn-CS" sz="1400">
                          <a:effectLst/>
                        </a:rPr>
                        <a:t> Primedba</a:t>
                      </a:r>
                      <a:endParaRPr lang="sr-Cyrl-RS" sz="1400">
                        <a:effectLst/>
                        <a:latin typeface="Times New Roman"/>
                        <a:ea typeface="Times New Roman"/>
                      </a:endParaRPr>
                    </a:p>
                  </a:txBody>
                  <a:tcPr marL="68580" marR="68580" marT="0" marB="0"/>
                </a:tc>
              </a:tr>
              <a:tr h="346417">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r>
              <a:tr h="346417">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r>
              <a:tr h="346417">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r>
              <a:tr h="346417">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r>
              <a:tr h="344557">
                <a:tc>
                  <a:txBody>
                    <a:bodyPr/>
                    <a:lstStyle/>
                    <a:p>
                      <a:endParaRPr lang="sr-Cyrl-RS" sz="1400">
                        <a:effectLst/>
                        <a:latin typeface="Calibri"/>
                      </a:endParaRPr>
                    </a:p>
                  </a:txBody>
                  <a:tcPr marL="68580" marR="68580" marT="0" marB="0"/>
                </a:tc>
                <a:tc>
                  <a:txBody>
                    <a:bodyPr/>
                    <a:lstStyle/>
                    <a:p>
                      <a:endParaRPr lang="sr-Cyrl-RS" sz="1400">
                        <a:effectLst/>
                        <a:latin typeface="Calibri"/>
                      </a:endParaRPr>
                    </a:p>
                  </a:txBody>
                  <a:tcPr marL="68580" marR="68580" marT="0" marB="0"/>
                </a:tc>
                <a:tc>
                  <a:txBody>
                    <a:bodyPr/>
                    <a:lstStyle/>
                    <a:p>
                      <a:endParaRPr lang="sr-Cyrl-RS" sz="1400">
                        <a:effectLst/>
                        <a:latin typeface="Calibri"/>
                      </a:endParaRPr>
                    </a:p>
                  </a:txBody>
                  <a:tcPr marL="68580" marR="68580" marT="0" marB="0"/>
                </a:tc>
                <a:tc>
                  <a:txBody>
                    <a:bodyPr/>
                    <a:lstStyle/>
                    <a:p>
                      <a:endParaRPr lang="sr-Cyrl-RS" sz="1400">
                        <a:effectLst/>
                        <a:latin typeface="Calibri"/>
                      </a:endParaRPr>
                    </a:p>
                  </a:txBody>
                  <a:tcPr marL="68580" marR="68580" marT="0" marB="0"/>
                </a:tc>
              </a:tr>
              <a:tr h="346417">
                <a:tc gridSpan="2">
                  <a:txBody>
                    <a:bodyPr/>
                    <a:lstStyle/>
                    <a:p>
                      <a:pPr>
                        <a:lnSpc>
                          <a:spcPct val="150000"/>
                        </a:lnSpc>
                        <a:spcAft>
                          <a:spcPts val="0"/>
                        </a:spcAft>
                      </a:pPr>
                      <a:r>
                        <a:rPr lang="sr-Latn-CS" sz="1400">
                          <a:effectLst/>
                        </a:rPr>
                        <a:t>Način i metoda za uništavanje </a:t>
                      </a:r>
                      <a:endParaRPr lang="sr-Cyrl-RS" sz="1400">
                        <a:effectLst/>
                        <a:latin typeface="Times New Roman"/>
                        <a:ea typeface="Times New Roman"/>
                      </a:endParaRPr>
                    </a:p>
                  </a:txBody>
                  <a:tcPr marL="68580" marR="68580" marT="0" marB="0"/>
                </a:tc>
                <a:tc hMerge="1">
                  <a:txBody>
                    <a:bodyPr/>
                    <a:lstStyle/>
                    <a:p>
                      <a:endParaRPr lang="sr-Cyrl-RS"/>
                    </a:p>
                  </a:txBody>
                  <a:tcPr/>
                </a:tc>
                <a:tc gridSpan="2">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hMerge="1">
                  <a:txBody>
                    <a:bodyPr/>
                    <a:lstStyle/>
                    <a:p>
                      <a:endParaRPr lang="sr-Cyrl-RS"/>
                    </a:p>
                  </a:txBody>
                  <a:tcPr/>
                </a:tc>
              </a:tr>
              <a:tr h="740196">
                <a:tc gridSpan="2">
                  <a:txBody>
                    <a:bodyPr/>
                    <a:lstStyle/>
                    <a:p>
                      <a:pPr>
                        <a:lnSpc>
                          <a:spcPct val="150000"/>
                        </a:lnSpc>
                        <a:spcAft>
                          <a:spcPts val="0"/>
                        </a:spcAft>
                      </a:pPr>
                      <a:r>
                        <a:rPr lang="sr-Latn-CS" sz="1400">
                          <a:effectLst/>
                        </a:rPr>
                        <a:t>Nalog za uništavanje izdao savezni inspektor za zaštitu bilja </a:t>
                      </a:r>
                      <a:endParaRPr lang="sr-Cyrl-RS" sz="1400">
                        <a:effectLst/>
                        <a:latin typeface="Times New Roman"/>
                        <a:ea typeface="Times New Roman"/>
                      </a:endParaRPr>
                    </a:p>
                  </a:txBody>
                  <a:tcPr marL="68580" marR="68580" marT="0" marB="0"/>
                </a:tc>
                <a:tc hMerge="1">
                  <a:txBody>
                    <a:bodyPr/>
                    <a:lstStyle/>
                    <a:p>
                      <a:endParaRPr lang="sr-Cyrl-RS"/>
                    </a:p>
                  </a:txBody>
                  <a:tcPr/>
                </a:tc>
                <a:tc gridSpan="2">
                  <a:txBody>
                    <a:bodyPr/>
                    <a:lstStyle/>
                    <a:p>
                      <a:pPr>
                        <a:lnSpc>
                          <a:spcPct val="150000"/>
                        </a:lnSpc>
                        <a:spcAft>
                          <a:spcPts val="0"/>
                        </a:spcAft>
                      </a:pPr>
                      <a:r>
                        <a:rPr lang="sr-Latn-CS" sz="1400">
                          <a:effectLst/>
                        </a:rPr>
                        <a:t> </a:t>
                      </a:r>
                      <a:endParaRPr lang="sr-Cyrl-RS" sz="1400">
                        <a:effectLst/>
                        <a:latin typeface="Times New Roman"/>
                        <a:ea typeface="Times New Roman"/>
                      </a:endParaRPr>
                    </a:p>
                  </a:txBody>
                  <a:tcPr marL="68580" marR="68580" marT="0" marB="0"/>
                </a:tc>
                <a:tc hMerge="1">
                  <a:txBody>
                    <a:bodyPr/>
                    <a:lstStyle/>
                    <a:p>
                      <a:endParaRPr lang="sr-Cyrl-RS"/>
                    </a:p>
                  </a:txBody>
                  <a:tcPr/>
                </a:tc>
              </a:tr>
              <a:tr h="1139007">
                <a:tc gridSpan="2">
                  <a:txBody>
                    <a:bodyPr/>
                    <a:lstStyle/>
                    <a:p>
                      <a:pPr algn="ctr">
                        <a:lnSpc>
                          <a:spcPct val="150000"/>
                        </a:lnSpc>
                        <a:spcAft>
                          <a:spcPts val="0"/>
                        </a:spcAft>
                      </a:pPr>
                      <a:r>
                        <a:rPr lang="sr-Latn-CS" sz="1400">
                          <a:effectLst/>
                        </a:rPr>
                        <a:t>  </a:t>
                      </a:r>
                      <a:endParaRPr lang="sr-Cyrl-RS" sz="1400">
                        <a:effectLst/>
                      </a:endParaRPr>
                    </a:p>
                    <a:p>
                      <a:pPr algn="ctr">
                        <a:lnSpc>
                          <a:spcPct val="150000"/>
                        </a:lnSpc>
                        <a:spcAft>
                          <a:spcPts val="0"/>
                        </a:spcAft>
                      </a:pPr>
                      <a:r>
                        <a:rPr lang="en-US" sz="1400">
                          <a:effectLst/>
                        </a:rPr>
                        <a:t>_______________________</a:t>
                      </a:r>
                      <a:br>
                        <a:rPr lang="en-US" sz="1400">
                          <a:effectLst/>
                        </a:rPr>
                      </a:br>
                      <a:r>
                        <a:rPr lang="en-US" sz="1400">
                          <a:effectLst/>
                        </a:rPr>
                        <a:t>(Mesto i datum)</a:t>
                      </a:r>
                      <a:endParaRPr lang="sr-Cyrl-RS" sz="1400">
                        <a:effectLst/>
                        <a:latin typeface="Calibri"/>
                        <a:ea typeface="Times New Roman"/>
                      </a:endParaRPr>
                    </a:p>
                  </a:txBody>
                  <a:tcPr marL="68580" marR="68580" marT="0" marB="0"/>
                </a:tc>
                <a:tc hMerge="1">
                  <a:txBody>
                    <a:bodyPr/>
                    <a:lstStyle/>
                    <a:p>
                      <a:endParaRPr lang="sr-Cyrl-RS"/>
                    </a:p>
                  </a:txBody>
                  <a:tcPr/>
                </a:tc>
                <a:tc gridSpan="2">
                  <a:txBody>
                    <a:bodyPr/>
                    <a:lstStyle/>
                    <a:p>
                      <a:pPr algn="ctr">
                        <a:lnSpc>
                          <a:spcPct val="150000"/>
                        </a:lnSpc>
                        <a:spcAft>
                          <a:spcPts val="0"/>
                        </a:spcAft>
                      </a:pPr>
                      <a:r>
                        <a:rPr lang="sr-Latn-CS" sz="1400" dirty="0">
                          <a:effectLst/>
                        </a:rPr>
                        <a:t>  </a:t>
                      </a:r>
                      <a:endParaRPr lang="sr-Cyrl-RS" sz="1400" dirty="0">
                        <a:effectLst/>
                      </a:endParaRPr>
                    </a:p>
                    <a:p>
                      <a:pPr algn="ctr">
                        <a:lnSpc>
                          <a:spcPct val="150000"/>
                        </a:lnSpc>
                        <a:spcAft>
                          <a:spcPts val="0"/>
                        </a:spcAft>
                      </a:pPr>
                      <a:r>
                        <a:rPr lang="en-US" sz="1400" dirty="0">
                          <a:effectLst/>
                        </a:rPr>
                        <a:t>_______________________</a:t>
                      </a:r>
                      <a:br>
                        <a:rPr lang="en-US" sz="1400" dirty="0">
                          <a:effectLst/>
                        </a:rPr>
                      </a:br>
                      <a:r>
                        <a:rPr lang="en-US" sz="1400" dirty="0">
                          <a:effectLst/>
                        </a:rPr>
                        <a:t>(</a:t>
                      </a:r>
                      <a:r>
                        <a:rPr lang="en-US" sz="1400" dirty="0" err="1">
                          <a:effectLst/>
                        </a:rPr>
                        <a:t>Potpis</a:t>
                      </a:r>
                      <a:r>
                        <a:rPr lang="en-US" sz="1400" dirty="0">
                          <a:effectLst/>
                        </a:rPr>
                        <a:t> </a:t>
                      </a:r>
                      <a:r>
                        <a:rPr lang="en-US" sz="1400" dirty="0" err="1">
                          <a:effectLst/>
                        </a:rPr>
                        <a:t>odgovornog</a:t>
                      </a:r>
                      <a:r>
                        <a:rPr lang="en-US" sz="1400" dirty="0">
                          <a:effectLst/>
                        </a:rPr>
                        <a:t> </a:t>
                      </a:r>
                      <a:r>
                        <a:rPr lang="en-US" sz="1400" dirty="0" err="1">
                          <a:effectLst/>
                        </a:rPr>
                        <a:t>lica</a:t>
                      </a:r>
                      <a:r>
                        <a:rPr lang="en-US" sz="1400" dirty="0">
                          <a:effectLst/>
                        </a:rPr>
                        <a:t>)</a:t>
                      </a:r>
                      <a:endParaRPr lang="sr-Cyrl-RS" sz="1400" dirty="0">
                        <a:effectLst/>
                        <a:latin typeface="Calibri"/>
                        <a:ea typeface="Times New Roman"/>
                      </a:endParaRPr>
                    </a:p>
                  </a:txBody>
                  <a:tcPr marL="68580" marR="68580" marT="0" marB="0"/>
                </a:tc>
                <a:tc hMerge="1">
                  <a:txBody>
                    <a:bodyPr/>
                    <a:lstStyle/>
                    <a:p>
                      <a:endParaRPr lang="sr-Cyrl-RS"/>
                    </a:p>
                  </a:txBody>
                  <a:tcPr/>
                </a:tc>
              </a:tr>
            </a:tbl>
          </a:graphicData>
        </a:graphic>
      </p:graphicFrame>
    </p:spTree>
    <p:extLst>
      <p:ext uri="{BB962C8B-B14F-4D97-AF65-F5344CB8AC3E}">
        <p14:creationId xmlns:p14="http://schemas.microsoft.com/office/powerpoint/2010/main" val="967629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Proizvođači su dužni na primeren način obaveštavati prodavce i potrošače o bitnim svojstvima proizvoda i ambalaže u pogledu opasnih sastojaka koje oni sadrže, te o načinu postupanja s proizvodom i ambalažom kada postanu otpad.</a:t>
            </a:r>
            <a:endParaRPr lang="sr-Cyrl-RS" dirty="0"/>
          </a:p>
          <a:p>
            <a:pPr marL="0" indent="0">
              <a:buNone/>
            </a:pPr>
            <a:endParaRPr lang="sr-Cyrl-RS" dirty="0"/>
          </a:p>
        </p:txBody>
      </p:sp>
    </p:spTree>
    <p:extLst>
      <p:ext uri="{BB962C8B-B14F-4D97-AF65-F5344CB8AC3E}">
        <p14:creationId xmlns:p14="http://schemas.microsoft.com/office/powerpoint/2010/main" val="106892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r-Latn-CS" b="1" cap="small" dirty="0"/>
              <a:t>Kaznene odredbe predviđene zakonom o ambalaži i ambalažnom otpadu Republike Srbije</a:t>
            </a:r>
            <a:r>
              <a:rPr lang="sr-Cyrl-RS" b="1" dirty="0"/>
              <a:t/>
            </a:r>
            <a:br>
              <a:rPr lang="sr-Cyrl-RS" b="1" dirty="0"/>
            </a:br>
            <a:endParaRPr lang="sr-Cyrl-RS" dirty="0"/>
          </a:p>
        </p:txBody>
      </p:sp>
      <p:sp>
        <p:nvSpPr>
          <p:cNvPr id="3" name="Čuvar mesta za sadržaj 2"/>
          <p:cNvSpPr>
            <a:spLocks noGrp="1"/>
          </p:cNvSpPr>
          <p:nvPr>
            <p:ph idx="1"/>
          </p:nvPr>
        </p:nvSpPr>
        <p:spPr/>
        <p:txBody>
          <a:bodyPr>
            <a:normAutofit fontScale="85000" lnSpcReduction="10000"/>
          </a:bodyPr>
          <a:lstStyle/>
          <a:p>
            <a:pPr marL="0" indent="0">
              <a:buNone/>
            </a:pPr>
            <a:r>
              <a:rPr lang="sr-Latn-CS" dirty="0"/>
              <a:t>„Novčanom kaznom od 500.000 do 1.000.000 dinara kazniće se za prekršaj privredno društvo, preduzeće ili drugo pravno lice ako:</a:t>
            </a:r>
            <a:br>
              <a:rPr lang="sr-Latn-CS" dirty="0"/>
            </a:br>
            <a:endParaRPr lang="sr-Cyrl-RS" dirty="0"/>
          </a:p>
          <a:p>
            <a:pPr lvl="0"/>
            <a:r>
              <a:rPr lang="sr-Latn-CS" dirty="0"/>
              <a:t>stavlja u promet ambalažu koja ne ispunjava propisane uslove </a:t>
            </a:r>
            <a:r>
              <a:rPr lang="en-US" dirty="0"/>
              <a:t>(</a:t>
            </a:r>
            <a:r>
              <a:rPr lang="en-US" dirty="0" err="1"/>
              <a:t>čl</a:t>
            </a:r>
            <a:r>
              <a:rPr lang="en-US" dirty="0"/>
              <a:t>. 7. do 14);</a:t>
            </a:r>
            <a:endParaRPr lang="sr-Cyrl-RS" dirty="0"/>
          </a:p>
          <a:p>
            <a:pPr lvl="0"/>
            <a:r>
              <a:rPr lang="sr-Latn-CS" dirty="0"/>
              <a:t>ne označava ambalažu na propisan način (član 15);</a:t>
            </a:r>
            <a:endParaRPr lang="sr-Cyrl-RS" dirty="0"/>
          </a:p>
          <a:p>
            <a:pPr lvl="0"/>
            <a:r>
              <a:rPr lang="sr-Latn-CS" dirty="0"/>
              <a:t>otpad ne preuzima na propisan način (član 18. .</a:t>
            </a:r>
            <a:r>
              <a:rPr lang="sr-Latn-CS" dirty="0" err="1"/>
              <a:t>st.1</a:t>
            </a:r>
            <a:r>
              <a:rPr lang="sr-Latn-CS" dirty="0"/>
              <a:t> i 4.);</a:t>
            </a:r>
            <a:endParaRPr lang="sr-Cyrl-RS" dirty="0"/>
          </a:p>
          <a:p>
            <a:pPr lvl="0"/>
            <a:r>
              <a:rPr lang="sr-Latn-CS" dirty="0"/>
              <a:t>ne organizuje prostor za preuzimanje, sakupljanje, </a:t>
            </a:r>
            <a:r>
              <a:rPr lang="sr-Latn-CS" dirty="0" err="1"/>
              <a:t>razvrstavanje</a:t>
            </a:r>
            <a:r>
              <a:rPr lang="sr-Latn-CS" dirty="0"/>
              <a:t> i privremeno skladištenje ambalažnog otpada (član 19. stav 1);</a:t>
            </a:r>
            <a:endParaRPr lang="sr-Cyrl-RS" dirty="0"/>
          </a:p>
          <a:p>
            <a:pPr lvl="0"/>
            <a:r>
              <a:rPr lang="sr-Latn-CS" dirty="0"/>
              <a:t>ne postupa sa ambalažnim otpadom koji nije komunalni otpad na propisan način (član 21);</a:t>
            </a:r>
            <a:endParaRPr lang="sr-Cyrl-RS" dirty="0"/>
          </a:p>
          <a:p>
            <a:pPr lvl="0"/>
            <a:r>
              <a:rPr lang="sr-Latn-CS" dirty="0"/>
              <a:t>ne postupa sa ambalažnim otpadom koji je zagađen opasnim materijama na propisan način (član 22);</a:t>
            </a:r>
            <a:endParaRPr lang="sr-Cyrl-RS" dirty="0"/>
          </a:p>
          <a:p>
            <a:pPr lvl="0"/>
            <a:r>
              <a:rPr lang="sr-Latn-CS" dirty="0"/>
              <a:t>ne obezbedi preuzimanje, sakupljanje, ponovno iskorišćenje, reciklažu ili odlaganje ambalažnog otpada na propisan način (član 23);</a:t>
            </a:r>
            <a:endParaRPr lang="sr-Cyrl-RS" dirty="0"/>
          </a:p>
          <a:p>
            <a:endParaRPr lang="sr-Cyrl-RS" dirty="0"/>
          </a:p>
        </p:txBody>
      </p:sp>
    </p:spTree>
    <p:extLst>
      <p:ext uri="{BB962C8B-B14F-4D97-AF65-F5344CB8AC3E}">
        <p14:creationId xmlns:p14="http://schemas.microsoft.com/office/powerpoint/2010/main" val="695282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normAutofit/>
          </a:bodyPr>
          <a:lstStyle/>
          <a:p>
            <a:pPr lvl="0"/>
            <a:r>
              <a:rPr lang="sr-Latn-CS" dirty="0"/>
              <a:t>ne obezbedi upravljanje ambalažnim otpadom u ime proizvođača, uvoznika, </a:t>
            </a:r>
            <a:r>
              <a:rPr lang="sr-Latn-CS" dirty="0" err="1"/>
              <a:t>pakera</a:t>
            </a:r>
            <a:r>
              <a:rPr lang="sr-Latn-CS" dirty="0"/>
              <a:t>/</a:t>
            </a:r>
            <a:r>
              <a:rPr lang="sr-Latn-CS" dirty="0" err="1"/>
              <a:t>punioca</a:t>
            </a:r>
            <a:r>
              <a:rPr lang="sr-Latn-CS" dirty="0"/>
              <a:t> i isporučioca sa kojim je zaključio ugovor (član 24. stav 2);</a:t>
            </a:r>
            <a:endParaRPr lang="sr-Cyrl-RS" dirty="0"/>
          </a:p>
          <a:p>
            <a:pPr lvl="0"/>
            <a:r>
              <a:rPr lang="sr-Latn-CS" dirty="0"/>
              <a:t>upravlja ambalažnim otpadom koji nije komunalni otpad bez dozvole ministarstva i suprotno uslovima utvrđenim u dozvoli (član 25. stav 5);</a:t>
            </a:r>
            <a:endParaRPr lang="sr-Cyrl-RS" dirty="0"/>
          </a:p>
          <a:p>
            <a:pPr lvl="0"/>
            <a:r>
              <a:rPr lang="sr-Latn-CS" dirty="0" smtClean="0"/>
              <a:t>upravlja </a:t>
            </a:r>
            <a:r>
              <a:rPr lang="sr-Latn-CS" dirty="0"/>
              <a:t>ambalažnim otpadom bez dozvole ministarstva (član 31. stav 1);</a:t>
            </a:r>
            <a:endParaRPr lang="sr-Cyrl-RS" dirty="0"/>
          </a:p>
          <a:p>
            <a:pPr lvl="0"/>
            <a:r>
              <a:rPr lang="sr-Latn-CS" dirty="0"/>
              <a:t>ne organizuje centre za sakupljanje, </a:t>
            </a:r>
            <a:r>
              <a:rPr lang="sr-Latn-CS" dirty="0" err="1"/>
              <a:t>razvrstavanje</a:t>
            </a:r>
            <a:r>
              <a:rPr lang="sr-Latn-CS" dirty="0"/>
              <a:t> i privremeno skladištenje ambalažnog otpada u skladu sa članom 35. ovog zakona;</a:t>
            </a:r>
            <a:endParaRPr lang="sr-Cyrl-RS" dirty="0"/>
          </a:p>
          <a:p>
            <a:endParaRPr lang="sr-Cyrl-RS" dirty="0"/>
          </a:p>
        </p:txBody>
      </p:sp>
    </p:spTree>
    <p:extLst>
      <p:ext uri="{BB962C8B-B14F-4D97-AF65-F5344CB8AC3E}">
        <p14:creationId xmlns:p14="http://schemas.microsoft.com/office/powerpoint/2010/main" val="91199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normAutofit fontScale="85000" lnSpcReduction="20000"/>
          </a:bodyPr>
          <a:lstStyle/>
          <a:p>
            <a:pPr lvl="0"/>
            <a:r>
              <a:rPr lang="sr-Latn-CS" dirty="0"/>
              <a:t>ne obaveštava javnost i krajnje korisnike o upravljanju ambalažom i ambalažnim otpadom;</a:t>
            </a:r>
            <a:endParaRPr lang="sr-Cyrl-RS" dirty="0"/>
          </a:p>
          <a:p>
            <a:pPr lvl="0"/>
            <a:r>
              <a:rPr lang="sr-Latn-CS" dirty="0"/>
              <a:t>ne dostavi Agenciji godišnji izveštaj o upravljanju ambalažom i ambalažnim otpadom (član 39);</a:t>
            </a:r>
            <a:endParaRPr lang="sr-Cyrl-RS" dirty="0"/>
          </a:p>
          <a:p>
            <a:pPr lvl="0"/>
            <a:r>
              <a:rPr lang="sr-Latn-CS" dirty="0"/>
              <a:t>ne dostavi Agenciji godišnji izveštaj o upravljanju ambalažnim otpadom za koji je ugovorom preuzeo obavezu upravljanja (član 40);</a:t>
            </a:r>
            <a:endParaRPr lang="sr-Cyrl-RS" dirty="0"/>
          </a:p>
          <a:p>
            <a:pPr lvl="0"/>
            <a:r>
              <a:rPr lang="sr-Latn-CS" dirty="0"/>
              <a:t>ne naplati od krajnjeg korisnika depozit za jednokratnu ambalažu, odnosno kauciju za povratnu ambalažu, ne prihvati tu ambalažu od krajnjeg korisnika, nakon povraćaja ambalaže ne vrati krajnjem korisniku naplaćen depozit, odnosno kauciju (član 44)</a:t>
            </a:r>
            <a:endParaRPr lang="sr-Cyrl-RS" dirty="0"/>
          </a:p>
          <a:p>
            <a:pPr lvl="0"/>
            <a:r>
              <a:rPr lang="sr-Latn-CS" dirty="0"/>
              <a:t>na utvrdi iznos kaucije koju potrošač plaća za ambalažu u koju je smeštena hemikalija ili iznos kaucije utvrdi suprotno ovom zakonu, ne prikupi od trgovca o sopstvenom trošku povratnu ambalažu u koju je bila smeštena hemikalija i nastali ambalažni otpad, ne prihvati povratnu ambalažu u koju je bila smeštena hemikalija i ne vrati kauciju potrošaču u slučaju prekida ili prestanka delatnosti trgovca (član 45. st. 1 do 4);</a:t>
            </a:r>
            <a:endParaRPr lang="sr-Cyrl-RS" dirty="0"/>
          </a:p>
          <a:p>
            <a:pPr lvl="0"/>
            <a:r>
              <a:rPr lang="sr-Latn-CS" dirty="0"/>
              <a:t>ne naplati kauciju za pojedinačnu ambalažu u koju je bila smeštena hemikalija u utvrđenom iznosu, ne prihvati povratnu ambalažu u koju je bila smeštena hemikalija i nastali ambalažni otpad kako bi ih predao proizvođaču ili uvozniku, odnosno po njihovom prihvatanju ne vrati potrošaču naplaćenu kauciju (član 45. </a:t>
            </a:r>
            <a:r>
              <a:rPr lang="sr-Latn-CS" dirty="0" err="1"/>
              <a:t>St.6</a:t>
            </a:r>
            <a:r>
              <a:rPr lang="sr-Latn-CS" dirty="0"/>
              <a:t> do 8.)</a:t>
            </a:r>
            <a:endParaRPr lang="sr-Cyrl-RS" dirty="0"/>
          </a:p>
          <a:p>
            <a:endParaRPr lang="sr-Cyrl-RS" dirty="0"/>
          </a:p>
        </p:txBody>
      </p:sp>
    </p:spTree>
    <p:extLst>
      <p:ext uri="{BB962C8B-B14F-4D97-AF65-F5344CB8AC3E}">
        <p14:creationId xmlns:p14="http://schemas.microsoft.com/office/powerpoint/2010/main" val="3976117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normAutofit/>
          </a:bodyPr>
          <a:lstStyle/>
          <a:p>
            <a:r>
              <a:rPr lang="sr-Latn-CS" dirty="0"/>
              <a:t>Na putu održivog razvoja upravljanja otpadom i istovremeno na putu ulaska u veliku Evropsku porodicu, Srbija može uz pomoć </a:t>
            </a:r>
            <a:r>
              <a:rPr lang="sr-Latn-CS" dirty="0" err="1"/>
              <a:t>Benchmarking</a:t>
            </a:r>
            <a:r>
              <a:rPr lang="sr-Latn-CS" dirty="0"/>
              <a:t> (</a:t>
            </a:r>
            <a:r>
              <a:rPr lang="sr-Latn-CS" dirty="0" err="1"/>
              <a:t>best</a:t>
            </a:r>
            <a:r>
              <a:rPr lang="sr-Latn-CS" dirty="0"/>
              <a:t> </a:t>
            </a:r>
            <a:r>
              <a:rPr lang="sr-Latn-CS" dirty="0" err="1"/>
              <a:t>practice</a:t>
            </a:r>
            <a:r>
              <a:rPr lang="sr-Latn-CS" dirty="0"/>
              <a:t>) -analize učiti od drugih zemalja kao i iz njihovih grešaka i na taj način  jačati sopstvene šanse za uspešnost </a:t>
            </a:r>
            <a:r>
              <a:rPr lang="sr-Latn-CS" dirty="0" err="1"/>
              <a:t>tranzicionog</a:t>
            </a:r>
            <a:r>
              <a:rPr lang="sr-Latn-CS" dirty="0"/>
              <a:t> procesa. Srbija je donela 2003. godine Nacionalnu strategiju upravljanja otpadom sa programom približavanja EU.</a:t>
            </a:r>
            <a:endParaRPr lang="sr-Cyrl-RS" dirty="0"/>
          </a:p>
          <a:p>
            <a:endParaRPr lang="sr-Cyrl-RS" dirty="0"/>
          </a:p>
          <a:p>
            <a:r>
              <a:rPr lang="sr-Latn-CS" dirty="0"/>
              <a:t>U današnje vreme postizanje visokih prinosa se ne može zamisliti bez upotrebe mineralnih đubriva i pesticida za suzbijanje bolesti, štetočina i korova. Proizvodnjom i primenom  raznih hemijskih supstanci u poljoprivredi ostaje </a:t>
            </a:r>
            <a:r>
              <a:rPr lang="sr-Latn-CS" b="1" i="1" dirty="0" err="1"/>
              <a:t>pesticidno</a:t>
            </a:r>
            <a:r>
              <a:rPr lang="sr-Latn-CS" b="1" i="1" dirty="0"/>
              <a:t> </a:t>
            </a:r>
            <a:r>
              <a:rPr lang="sr-Latn-CS" b="1" i="1" dirty="0" err="1"/>
              <a:t>onečišćena</a:t>
            </a:r>
            <a:r>
              <a:rPr lang="sr-Latn-CS" b="1" i="1" dirty="0"/>
              <a:t> ambalaža</a:t>
            </a:r>
            <a:r>
              <a:rPr lang="sr-Latn-CS" dirty="0"/>
              <a:t>.</a:t>
            </a:r>
            <a:endParaRPr lang="sr-Cyrl-RS" dirty="0"/>
          </a:p>
          <a:p>
            <a:pPr marL="0" indent="0">
              <a:buNone/>
            </a:pPr>
            <a:r>
              <a:rPr lang="sr-Latn-CS" dirty="0"/>
              <a:t> </a:t>
            </a:r>
            <a:endParaRPr lang="sr-Cyrl-RS" dirty="0"/>
          </a:p>
        </p:txBody>
      </p:sp>
    </p:spTree>
    <p:extLst>
      <p:ext uri="{BB962C8B-B14F-4D97-AF65-F5344CB8AC3E}">
        <p14:creationId xmlns:p14="http://schemas.microsoft.com/office/powerpoint/2010/main" val="3254444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U Republici Srbiji upravljanje ambalažnim otpadom a naročito ambalažnim otpadom od primenjenih hemijskih supstanci u poljoprivredi je neadekvatno i predstavlja opasnost po zdravlje ljudi i životnu sredinu. </a:t>
            </a:r>
            <a:endParaRPr lang="sr-Cyrl-RS" dirty="0"/>
          </a:p>
          <a:p>
            <a:pPr marL="0" indent="0">
              <a:buNone/>
            </a:pPr>
            <a:endParaRPr lang="sr-Cyrl-RS" dirty="0"/>
          </a:p>
          <a:p>
            <a:r>
              <a:rPr lang="sr-Latn-CS" dirty="0"/>
              <a:t>Poseban problem predstavlja ambalažni otpad od primenjenih hemijskih supstanci u poljoprivredi koji se ne sakuplja posebno i odlaže bez prethodnog tretmana. Ovaj otpad uglavnom nastaje u seoskim sredinama i pali se po dvorištima. </a:t>
            </a:r>
            <a:endParaRPr lang="sr-Cyrl-RS" dirty="0"/>
          </a:p>
          <a:p>
            <a:pPr marL="0" indent="0">
              <a:buNone/>
            </a:pPr>
            <a:endParaRPr lang="sr-Cyrl-RS" dirty="0"/>
          </a:p>
          <a:p>
            <a:endParaRPr lang="sr-Cyrl-RS" dirty="0"/>
          </a:p>
        </p:txBody>
      </p:sp>
    </p:spTree>
    <p:extLst>
      <p:ext uri="{BB962C8B-B14F-4D97-AF65-F5344CB8AC3E}">
        <p14:creationId xmlns:p14="http://schemas.microsoft.com/office/powerpoint/2010/main" val="3379182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r-Latn-RS" dirty="0"/>
              <a:t>Na osnovu napred iznetog mogu se uočiti sledeći problemi:</a:t>
            </a:r>
            <a:r>
              <a:rPr lang="sr-Cyrl-RS" dirty="0"/>
              <a:t/>
            </a:r>
            <a:br>
              <a:rPr lang="sr-Cyrl-RS" dirty="0"/>
            </a:br>
            <a:endParaRPr lang="sr-Cyrl-RS" dirty="0"/>
          </a:p>
        </p:txBody>
      </p:sp>
      <p:sp>
        <p:nvSpPr>
          <p:cNvPr id="3" name="Čuvar mesta za sadržaj 2"/>
          <p:cNvSpPr>
            <a:spLocks noGrp="1"/>
          </p:cNvSpPr>
          <p:nvPr>
            <p:ph idx="1"/>
          </p:nvPr>
        </p:nvSpPr>
        <p:spPr/>
        <p:txBody>
          <a:bodyPr/>
          <a:lstStyle/>
          <a:p>
            <a:pPr lvl="0"/>
            <a:r>
              <a:rPr lang="sr-Latn-CS" dirty="0" smtClean="0"/>
              <a:t>nedostatak </a:t>
            </a:r>
            <a:r>
              <a:rPr lang="sr-Latn-CS" dirty="0"/>
              <a:t>celovitog sistema pravnog uređivanja upravljanja ambalažnim otpadom od primenjenih hemijskih supstanci u poljoprivredi</a:t>
            </a:r>
            <a:endParaRPr lang="sr-Cyrl-RS" dirty="0"/>
          </a:p>
          <a:p>
            <a:pPr lvl="0"/>
            <a:r>
              <a:rPr lang="sr-Latn-CS" dirty="0"/>
              <a:t>nedostatak baze podataka o ambalažnim otpadom od primenjenih hemijskih supstanci u poljoprivredi</a:t>
            </a:r>
            <a:endParaRPr lang="sr-Cyrl-RS" dirty="0"/>
          </a:p>
          <a:p>
            <a:pPr lvl="0"/>
            <a:r>
              <a:rPr lang="sr-Latn-CS" dirty="0"/>
              <a:t>zajedničko odlaganje komunalnog i opasnog otpada</a:t>
            </a:r>
            <a:endParaRPr lang="sr-Cyrl-RS" dirty="0"/>
          </a:p>
          <a:p>
            <a:pPr lvl="0"/>
            <a:r>
              <a:rPr lang="sr-Latn-CS" dirty="0"/>
              <a:t>nepostojanje organizovanog sistema sakupljanja, transporta i odlaganja ambalažnog otpada od primenjenih hemijskih supstanci u poljoprivredi</a:t>
            </a:r>
            <a:endParaRPr lang="sr-Cyrl-RS" dirty="0"/>
          </a:p>
          <a:p>
            <a:pPr lvl="0"/>
            <a:r>
              <a:rPr lang="sr-Latn-CS" dirty="0"/>
              <a:t>ne postoji edukacija stanovništva o opasnosti od ambalažnog otpada od primenjenih hemijskih supstanci u poljoprivredi</a:t>
            </a:r>
            <a:endParaRPr lang="sr-Cyrl-RS" dirty="0"/>
          </a:p>
          <a:p>
            <a:endParaRPr lang="sr-Cyrl-RS" b="1" dirty="0"/>
          </a:p>
          <a:p>
            <a:endParaRPr lang="sr-Cyrl-RS" dirty="0"/>
          </a:p>
        </p:txBody>
      </p:sp>
    </p:spTree>
    <p:extLst>
      <p:ext uri="{BB962C8B-B14F-4D97-AF65-F5344CB8AC3E}">
        <p14:creationId xmlns:p14="http://schemas.microsoft.com/office/powerpoint/2010/main" val="2115112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10346266" cy="1320800"/>
          </a:xfrm>
        </p:spPr>
        <p:txBody>
          <a:bodyPr>
            <a:normAutofit fontScale="90000"/>
          </a:bodyPr>
          <a:lstStyle/>
          <a:p>
            <a:r>
              <a:rPr lang="sr-Latn-CS" dirty="0"/>
              <a:t>Neki konkretni predlozi za upravljanje ambalažnim otpadom od primenjenih hemijskih supstanci u poljoprivredi su:</a:t>
            </a:r>
            <a:r>
              <a:rPr lang="sr-Cyrl-RS" dirty="0"/>
              <a:t/>
            </a:r>
            <a:br>
              <a:rPr lang="sr-Cyrl-RS" dirty="0"/>
            </a:br>
            <a:endParaRPr lang="sr-Cyrl-RS" dirty="0"/>
          </a:p>
        </p:txBody>
      </p:sp>
      <p:sp>
        <p:nvSpPr>
          <p:cNvPr id="3" name="Čuvar mesta za sadržaj 2"/>
          <p:cNvSpPr>
            <a:spLocks noGrp="1"/>
          </p:cNvSpPr>
          <p:nvPr>
            <p:ph idx="1"/>
          </p:nvPr>
        </p:nvSpPr>
        <p:spPr/>
        <p:txBody>
          <a:bodyPr/>
          <a:lstStyle/>
          <a:p>
            <a:pPr lvl="0"/>
            <a:r>
              <a:rPr lang="sr-Latn-CS" dirty="0" smtClean="0"/>
              <a:t>razvijanje </a:t>
            </a:r>
            <a:r>
              <a:rPr lang="sr-Latn-CS" dirty="0"/>
              <a:t>javne svesti</a:t>
            </a:r>
            <a:endParaRPr lang="sr-Cyrl-RS" dirty="0"/>
          </a:p>
          <a:p>
            <a:pPr lvl="0"/>
            <a:r>
              <a:rPr lang="sr-Latn-CS" dirty="0"/>
              <a:t>profesionalna obuka poljoprivrednika koji rukuju hemikalijama</a:t>
            </a:r>
            <a:endParaRPr lang="sr-Cyrl-RS" dirty="0"/>
          </a:p>
          <a:p>
            <a:pPr lvl="0"/>
            <a:r>
              <a:rPr lang="sr-Latn-CS" dirty="0"/>
              <a:t>usavršiti sistem nadzora, kontrole, izricanja i naplate kazni, pojačati kažnjavanje privrednih i drugih subjekata za nepravilno postupanje sa ambalažom od primenjenih hemijskih supstanci u poljoprivredi.</a:t>
            </a:r>
            <a:endParaRPr lang="sr-Cyrl-RS" dirty="0"/>
          </a:p>
          <a:p>
            <a:pPr lvl="0"/>
            <a:r>
              <a:rPr lang="sr-Latn-CS" dirty="0"/>
              <a:t>organizovanje sakupljačkih stanica za prihvatanje opasnog ambalažnog otpada</a:t>
            </a:r>
            <a:endParaRPr lang="sr-Cyrl-RS" dirty="0"/>
          </a:p>
          <a:p>
            <a:pPr lvl="0"/>
            <a:r>
              <a:rPr lang="sr-Latn-CS" dirty="0"/>
              <a:t>uvesti sistem plaćanja kaucije</a:t>
            </a:r>
            <a:endParaRPr lang="sr-Cyrl-RS" dirty="0"/>
          </a:p>
          <a:p>
            <a:endParaRPr lang="sr-Cyrl-RS" dirty="0"/>
          </a:p>
        </p:txBody>
      </p:sp>
    </p:spTree>
    <p:extLst>
      <p:ext uri="{BB962C8B-B14F-4D97-AF65-F5344CB8AC3E}">
        <p14:creationId xmlns:p14="http://schemas.microsoft.com/office/powerpoint/2010/main" val="978866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Za osiguranje kvaliteta i </a:t>
            </a:r>
            <a:r>
              <a:rPr lang="sr-Latn-CS" dirty="0" err="1"/>
              <a:t>kvantiteta</a:t>
            </a:r>
            <a:r>
              <a:rPr lang="sr-Latn-CS" dirty="0"/>
              <a:t> hrane danas se u poljoprivredi koriste razna hemijska sredstva. Uprkos neophodnosti i koristi ovih proizvoda sve veći je problem sigurnosti onih koji ove proizvode koriste, proizvođače, potrošače a posebno njihov štetan </a:t>
            </a:r>
            <a:r>
              <a:rPr lang="sr-Latn-CS" b="1" dirty="0"/>
              <a:t>uticaj na životnu sredinu</a:t>
            </a:r>
            <a:r>
              <a:rPr lang="sr-Latn-CS" dirty="0"/>
              <a:t>. </a:t>
            </a:r>
            <a:endParaRPr lang="sr-Cyrl-RS" dirty="0"/>
          </a:p>
          <a:p>
            <a:endParaRPr lang="sr-Cyrl-RS" dirty="0"/>
          </a:p>
        </p:txBody>
      </p:sp>
    </p:spTree>
    <p:extLst>
      <p:ext uri="{BB962C8B-B14F-4D97-AF65-F5344CB8AC3E}">
        <p14:creationId xmlns:p14="http://schemas.microsoft.com/office/powerpoint/2010/main" val="292769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pPr marL="0" indent="0">
              <a:buNone/>
            </a:pPr>
            <a:r>
              <a:rPr lang="de-DE" b="1" i="1" dirty="0" err="1"/>
              <a:t>Mineralna</a:t>
            </a:r>
            <a:r>
              <a:rPr lang="de-DE" b="1" i="1" dirty="0"/>
              <a:t> i </a:t>
            </a:r>
            <a:r>
              <a:rPr lang="de-DE" b="1" i="1" dirty="0" err="1"/>
              <a:t>veštačka</a:t>
            </a:r>
            <a:r>
              <a:rPr lang="de-DE" b="1" i="1" dirty="0"/>
              <a:t> </a:t>
            </a:r>
            <a:r>
              <a:rPr lang="de-DE" b="1" i="1" dirty="0" err="1"/>
              <a:t>đubriva</a:t>
            </a:r>
            <a:r>
              <a:rPr lang="de-DE" dirty="0"/>
              <a:t> </a:t>
            </a:r>
            <a:r>
              <a:rPr lang="de-DE" dirty="0" smtClean="0"/>
              <a:t> </a:t>
            </a:r>
            <a:r>
              <a:rPr lang="de-DE" dirty="0"/>
              <a:t>se </a:t>
            </a:r>
            <a:r>
              <a:rPr lang="de-DE" dirty="0" err="1"/>
              <a:t>uglavnom</a:t>
            </a:r>
            <a:r>
              <a:rPr lang="de-DE" dirty="0"/>
              <a:t> </a:t>
            </a:r>
            <a:r>
              <a:rPr lang="de-DE" dirty="0" err="1"/>
              <a:t>proizvode</a:t>
            </a:r>
            <a:r>
              <a:rPr lang="de-DE" dirty="0"/>
              <a:t> u </a:t>
            </a:r>
            <a:r>
              <a:rPr lang="de-DE" dirty="0" err="1"/>
              <a:t>obliku</a:t>
            </a:r>
            <a:r>
              <a:rPr lang="de-DE" dirty="0"/>
              <a:t> </a:t>
            </a:r>
            <a:r>
              <a:rPr lang="de-DE" dirty="0" err="1"/>
              <a:t>soli</a:t>
            </a:r>
            <a:r>
              <a:rPr lang="de-DE" dirty="0"/>
              <a:t> </a:t>
            </a:r>
            <a:r>
              <a:rPr lang="de-DE" dirty="0" err="1"/>
              <a:t>potrebnih</a:t>
            </a:r>
            <a:r>
              <a:rPr lang="de-DE" dirty="0"/>
              <a:t> </a:t>
            </a:r>
            <a:r>
              <a:rPr lang="de-DE" dirty="0" err="1"/>
              <a:t>za</a:t>
            </a:r>
            <a:r>
              <a:rPr lang="de-DE" dirty="0"/>
              <a:t> rast </a:t>
            </a:r>
            <a:r>
              <a:rPr lang="de-DE" dirty="0" err="1"/>
              <a:t>biljaka</a:t>
            </a:r>
            <a:r>
              <a:rPr lang="de-DE" dirty="0"/>
              <a:t>. Po </a:t>
            </a:r>
            <a:r>
              <a:rPr lang="de-DE" dirty="0" err="1"/>
              <a:t>hemijskom</a:t>
            </a:r>
            <a:r>
              <a:rPr lang="de-DE" dirty="0"/>
              <a:t> </a:t>
            </a:r>
            <a:r>
              <a:rPr lang="de-DE" dirty="0" err="1"/>
              <a:t>sastavu</a:t>
            </a:r>
            <a:r>
              <a:rPr lang="de-DE" dirty="0"/>
              <a:t> </a:t>
            </a:r>
            <a:r>
              <a:rPr lang="de-DE" dirty="0" err="1"/>
              <a:t>su</a:t>
            </a:r>
            <a:r>
              <a:rPr lang="de-DE" dirty="0"/>
              <a:t> </a:t>
            </a:r>
            <a:r>
              <a:rPr lang="de-DE" dirty="0" err="1"/>
              <a:t>najčešće</a:t>
            </a:r>
            <a:r>
              <a:rPr lang="de-DE" dirty="0"/>
              <a:t> </a:t>
            </a:r>
            <a:r>
              <a:rPr lang="de-DE" dirty="0" err="1"/>
              <a:t>nitrati</a:t>
            </a:r>
            <a:r>
              <a:rPr lang="de-DE" dirty="0"/>
              <a:t> i </a:t>
            </a:r>
            <a:r>
              <a:rPr lang="de-DE" dirty="0" err="1"/>
              <a:t>sulfati</a:t>
            </a:r>
            <a:r>
              <a:rPr lang="de-DE" dirty="0"/>
              <a:t>. </a:t>
            </a:r>
            <a:r>
              <a:rPr lang="sr-Latn-CS" b="1" i="1" dirty="0"/>
              <a:t>Pesticidi</a:t>
            </a:r>
            <a:r>
              <a:rPr lang="sr-Latn-CS" dirty="0"/>
              <a:t> se koriste za zaštitu od insekata, grinja, korova i drugih štetočina. Nijedna grana hemijske industrije ne proizvodi toliko materija koje mogu izazvati kancerogena oboljenja, oštećenja naslednog materijala kao i </a:t>
            </a:r>
            <a:r>
              <a:rPr lang="sr-Latn-CS" dirty="0" err="1"/>
              <a:t>reprodukcijskih</a:t>
            </a:r>
            <a:r>
              <a:rPr lang="sr-Latn-CS" dirty="0"/>
              <a:t> funkcija, i koje se u najvećoj meri direktno odlažu u životnu sredinu, kao što je to slučaj s industrijom pesticida. Širom sveta raste proizvodnja pesticida koja se procenjuje trenutno na približno 5 miliona tona pesticida/godišnje. Negde oko 12% pesticida koristi se u privatnom sektoru: u domaćinstvima, privatnim vrtovima i travnjacima. </a:t>
            </a:r>
            <a:endParaRPr lang="sr-Cyrl-RS" dirty="0"/>
          </a:p>
        </p:txBody>
      </p:sp>
    </p:spTree>
    <p:extLst>
      <p:ext uri="{BB962C8B-B14F-4D97-AF65-F5344CB8AC3E}">
        <p14:creationId xmlns:p14="http://schemas.microsoft.com/office/powerpoint/2010/main" val="1156258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pPr marL="0" indent="0">
              <a:buNone/>
            </a:pPr>
            <a:r>
              <a:rPr lang="sr-Latn-CS" dirty="0"/>
              <a:t>Prema načinu delovanja među pesticidima se razlikuju: </a:t>
            </a:r>
            <a:endParaRPr lang="sr-Cyrl-RS" dirty="0"/>
          </a:p>
          <a:p>
            <a:pPr lvl="0"/>
            <a:r>
              <a:rPr lang="sr-Latn-CS" dirty="0"/>
              <a:t>insekticidi (protiv insekata), </a:t>
            </a:r>
            <a:endParaRPr lang="sr-Cyrl-RS" dirty="0"/>
          </a:p>
          <a:p>
            <a:pPr lvl="0"/>
            <a:r>
              <a:rPr lang="sr-Latn-CS" dirty="0"/>
              <a:t>herbicidi (protiv korova i drugih nepoželjnih biljaka), </a:t>
            </a:r>
            <a:endParaRPr lang="sr-Cyrl-RS" dirty="0"/>
          </a:p>
          <a:p>
            <a:pPr lvl="0"/>
            <a:r>
              <a:rPr lang="sr-Latn-CS" dirty="0" err="1"/>
              <a:t>fungicidi</a:t>
            </a:r>
            <a:r>
              <a:rPr lang="sr-Latn-CS" dirty="0"/>
              <a:t> (protiv gljivica), </a:t>
            </a:r>
            <a:endParaRPr lang="sr-Cyrl-RS" dirty="0"/>
          </a:p>
          <a:p>
            <a:pPr lvl="0"/>
            <a:r>
              <a:rPr lang="sr-Latn-CS" dirty="0" err="1"/>
              <a:t>akaricidi</a:t>
            </a:r>
            <a:r>
              <a:rPr lang="sr-Latn-CS" dirty="0"/>
              <a:t> (protiv grinja), </a:t>
            </a:r>
            <a:endParaRPr lang="sr-Cyrl-RS" dirty="0"/>
          </a:p>
          <a:p>
            <a:pPr lvl="0"/>
            <a:r>
              <a:rPr lang="sr-Latn-CS" dirty="0" err="1"/>
              <a:t>rodenticidi</a:t>
            </a:r>
            <a:r>
              <a:rPr lang="sr-Latn-CS" dirty="0"/>
              <a:t> (protiv pacova) </a:t>
            </a:r>
            <a:endParaRPr lang="sr-Cyrl-RS" dirty="0"/>
          </a:p>
          <a:p>
            <a:pPr lvl="0"/>
            <a:r>
              <a:rPr lang="sr-Latn-CS" dirty="0" err="1"/>
              <a:t>nematocidi</a:t>
            </a:r>
            <a:r>
              <a:rPr lang="sr-Latn-CS" dirty="0"/>
              <a:t> (protiv glista) i </a:t>
            </a:r>
            <a:endParaRPr lang="sr-Cyrl-RS" dirty="0"/>
          </a:p>
          <a:p>
            <a:pPr lvl="0"/>
            <a:r>
              <a:rPr lang="sr-Latn-CS" dirty="0" err="1"/>
              <a:t>moluskicidi</a:t>
            </a:r>
            <a:r>
              <a:rPr lang="sr-Latn-CS" dirty="0"/>
              <a:t> (protiv puževa). </a:t>
            </a:r>
            <a:endParaRPr lang="sr-Cyrl-RS" dirty="0"/>
          </a:p>
          <a:p>
            <a:pPr marL="0" indent="0">
              <a:buNone/>
            </a:pPr>
            <a:endParaRPr lang="sr-Cyrl-RS" dirty="0"/>
          </a:p>
        </p:txBody>
      </p:sp>
    </p:spTree>
    <p:extLst>
      <p:ext uri="{BB962C8B-B14F-4D97-AF65-F5344CB8AC3E}">
        <p14:creationId xmlns:p14="http://schemas.microsoft.com/office/powerpoint/2010/main" val="302501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Ambalaža ima središnju ulogu u sigurnoj dostavi ovih hemikalija ciljanim tržištima, pri čemu smanjuje na najmanju meru rizik osipanja i isticanja u nabavnom lancu i izloženost radnika.</a:t>
            </a:r>
            <a:endParaRPr lang="sr-Cyrl-RS" dirty="0"/>
          </a:p>
          <a:p>
            <a:endParaRPr lang="sr-Cyrl-RS" dirty="0"/>
          </a:p>
          <a:p>
            <a:r>
              <a:rPr lang="sr-Latn-CS" dirty="0"/>
              <a:t>Ambalažom treba takođe tako upravljati da se zadovolje i drugi ciljevi zaštite životne sredine, a koji postaju sve bitniji u kontekstu široko rasprostranjene društvene svesti o </a:t>
            </a:r>
            <a:r>
              <a:rPr lang="sr-Latn-CS" dirty="0" err="1"/>
              <a:t>održivosti</a:t>
            </a:r>
            <a:r>
              <a:rPr lang="sr-Latn-CS" dirty="0"/>
              <a:t> životne sredine. Upravljanje ambalažom je dinamičan i inovativan proces. </a:t>
            </a:r>
            <a:endParaRPr lang="sr-Cyrl-RS" dirty="0"/>
          </a:p>
          <a:p>
            <a:pPr marL="0" indent="0">
              <a:buNone/>
            </a:pPr>
            <a:endParaRPr lang="sr-Cyrl-RS" dirty="0"/>
          </a:p>
        </p:txBody>
      </p:sp>
    </p:spTree>
    <p:extLst>
      <p:ext uri="{BB962C8B-B14F-4D97-AF65-F5344CB8AC3E}">
        <p14:creationId xmlns:p14="http://schemas.microsoft.com/office/powerpoint/2010/main" val="211064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r-Latn-CS" b="1" cap="small" dirty="0" smtClean="0"/>
              <a:t>Zakonska regulativa upravljanja ambalažnim otpadom u republici </a:t>
            </a:r>
            <a:r>
              <a:rPr lang="sr-Latn-CS" b="1" cap="small" dirty="0" err="1" smtClean="0"/>
              <a:t>srbiji</a:t>
            </a:r>
            <a:r>
              <a:rPr lang="sr-Cyrl-RS" b="1" dirty="0"/>
              <a:t/>
            </a:r>
            <a:br>
              <a:rPr lang="sr-Cyrl-RS" b="1" dirty="0"/>
            </a:br>
            <a:endParaRPr lang="sr-Cyrl-RS" dirty="0"/>
          </a:p>
        </p:txBody>
      </p:sp>
      <p:sp>
        <p:nvSpPr>
          <p:cNvPr id="3" name="Čuvar mesta za sadržaj 2"/>
          <p:cNvSpPr>
            <a:spLocks noGrp="1"/>
          </p:cNvSpPr>
          <p:nvPr>
            <p:ph idx="1"/>
          </p:nvPr>
        </p:nvSpPr>
        <p:spPr/>
        <p:txBody>
          <a:bodyPr>
            <a:normAutofit lnSpcReduction="10000"/>
          </a:bodyPr>
          <a:lstStyle/>
          <a:p>
            <a:pPr marL="0" indent="0">
              <a:buNone/>
            </a:pPr>
            <a:r>
              <a:rPr lang="sr-Latn-CS" dirty="0"/>
              <a:t>Održivo upravljanje prirodnim vrednostima i zaštita životne sredine uređuju se Zakonom o zaštiti životne sredine kao opštim zakonom, posebnim zakonima i drugim propisima kojima se uređuje zaštita životne sredine. </a:t>
            </a:r>
            <a:r>
              <a:rPr lang="sr-Latn-CS" dirty="0" smtClean="0"/>
              <a:t>Važećim </a:t>
            </a:r>
            <a:r>
              <a:rPr lang="sr-Latn-CS" dirty="0"/>
              <a:t>propisima je oblast upravljanja otpadom parcijalno uređena (zavisno od vrste i svojstava otpada), propisane su mere zaštite životne sredine od štetnog dejstva otpada, a nadležnost podeljena između republičkih organa i organa lokalne samouprave. Ovi propisi uglavnom nisu usklađeni sa zakonodavstvom EU.</a:t>
            </a:r>
            <a:endParaRPr lang="sr-Cyrl-RS" dirty="0"/>
          </a:p>
          <a:p>
            <a:pPr marL="0" indent="0">
              <a:buNone/>
            </a:pPr>
            <a:endParaRPr lang="sr-Cyrl-RS" dirty="0"/>
          </a:p>
          <a:p>
            <a:pPr marL="0" indent="0">
              <a:buNone/>
            </a:pPr>
            <a:r>
              <a:rPr lang="sr-Latn-CS" dirty="0"/>
              <a:t>Neadekvatno postupanje sa otpadom predstavlja jedan od najvećih ekoloških problema u Republici Srbiji. Ovakav zaključak proizašao je iz brojnih analiza stanja životne sredine na teritoriji Republike Srbije koje su urađene u poslednih nekoliko godina, a veliki broj zakona i drugih propisa nema jedinstveno postavljene ciljeve i ne obezbeđuje zadovoljavajuće efekte. </a:t>
            </a:r>
            <a:endParaRPr lang="sr-Cyrl-RS" dirty="0"/>
          </a:p>
          <a:p>
            <a:pPr marL="0" indent="0">
              <a:buNone/>
            </a:pPr>
            <a:endParaRPr lang="sr-Cyrl-RS" dirty="0"/>
          </a:p>
        </p:txBody>
      </p:sp>
    </p:spTree>
    <p:extLst>
      <p:ext uri="{BB962C8B-B14F-4D97-AF65-F5344CB8AC3E}">
        <p14:creationId xmlns:p14="http://schemas.microsoft.com/office/powerpoint/2010/main" val="397327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r-Cyrl-RS"/>
          </a:p>
        </p:txBody>
      </p:sp>
      <p:sp>
        <p:nvSpPr>
          <p:cNvPr id="3" name="Čuvar mesta za sadržaj 2"/>
          <p:cNvSpPr>
            <a:spLocks noGrp="1"/>
          </p:cNvSpPr>
          <p:nvPr>
            <p:ph idx="1"/>
          </p:nvPr>
        </p:nvSpPr>
        <p:spPr/>
        <p:txBody>
          <a:bodyPr/>
          <a:lstStyle/>
          <a:p>
            <a:r>
              <a:rPr lang="sr-Latn-CS" dirty="0"/>
              <a:t>Zakonom o ambalaži i ambalažnom otpadu, uređuju se uslovi zaštite životne sredine koje ambalaža mora da ispunjava za stavljanje u promet, upravljanje ambalažom i ambalažnim otpadom, izveštavanje o ambalaži i ambalažnom otpadu kao i ekonomske instrumente. </a:t>
            </a:r>
            <a:endParaRPr lang="sr-Cyrl-RS" dirty="0"/>
          </a:p>
          <a:p>
            <a:endParaRPr lang="sr-Cyrl-RS" dirty="0"/>
          </a:p>
          <a:p>
            <a:r>
              <a:rPr lang="sr-Latn-CS" dirty="0"/>
              <a:t>Što se tiče ambalaže koja sadrži opasne materije Zakon o ambalažnom otpadu kaže da je važnije obezbediti da ambalaža kontaminirana opasnim ostacima bude tretirana i odložena bezbedno, nego da bude </a:t>
            </a:r>
            <a:r>
              <a:rPr lang="sr-Latn-CS" dirty="0" err="1"/>
              <a:t>reciklirana</a:t>
            </a:r>
            <a:r>
              <a:rPr lang="sr-Latn-CS" dirty="0"/>
              <a:t>. </a:t>
            </a:r>
            <a:endParaRPr lang="sr-Cyrl-RS" dirty="0"/>
          </a:p>
          <a:p>
            <a:pPr marL="0" indent="0">
              <a:buNone/>
            </a:pPr>
            <a:endParaRPr lang="sr-Cyrl-RS" dirty="0"/>
          </a:p>
        </p:txBody>
      </p:sp>
    </p:spTree>
    <p:extLst>
      <p:ext uri="{BB962C8B-B14F-4D97-AF65-F5344CB8AC3E}">
        <p14:creationId xmlns:p14="http://schemas.microsoft.com/office/powerpoint/2010/main" val="2751028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r-Latn-CS" b="1" cap="small" dirty="0"/>
              <a:t>Ambalaža za pakovanje hemikalija u poljoprivredi u Republici Srbiji</a:t>
            </a:r>
            <a:r>
              <a:rPr lang="sr-Cyrl-RS" b="1" dirty="0"/>
              <a:t/>
            </a:r>
            <a:br>
              <a:rPr lang="sr-Cyrl-RS" b="1" dirty="0"/>
            </a:br>
            <a:r>
              <a:rPr lang="sr-Latn-CS" cap="small" dirty="0"/>
              <a:t> </a:t>
            </a:r>
            <a:r>
              <a:rPr lang="sr-Cyrl-RS" dirty="0"/>
              <a:t/>
            </a:r>
            <a:br>
              <a:rPr lang="sr-Cyrl-RS" dirty="0"/>
            </a:br>
            <a:endParaRPr lang="sr-Cyrl-RS" dirty="0"/>
          </a:p>
        </p:txBody>
      </p:sp>
      <p:sp>
        <p:nvSpPr>
          <p:cNvPr id="3" name="Čuvar mesta za sadržaj 2"/>
          <p:cNvSpPr>
            <a:spLocks noGrp="1"/>
          </p:cNvSpPr>
          <p:nvPr>
            <p:ph idx="1"/>
          </p:nvPr>
        </p:nvSpPr>
        <p:spPr/>
        <p:txBody>
          <a:bodyPr/>
          <a:lstStyle/>
          <a:p>
            <a:pPr marL="0" indent="0">
              <a:buNone/>
            </a:pPr>
            <a:r>
              <a:rPr lang="sr-Latn-CS" dirty="0"/>
              <a:t>„Pravilnikom o vrstama ambalaže za pesticide i đubriva i o uništavanju pesticida i đubriva“ propisuju se vrsta ambalaže za pesticide i đubriva radi njihovog pakovanja za stavljanje u promet, uništavanje pesticida kojima je prošao rok upotrebe, kao i uništavanje ambalaže u kojoj su bili upakovani pesticidi i đubriva.</a:t>
            </a:r>
            <a:endParaRPr lang="sr-Cyrl-RS" dirty="0"/>
          </a:p>
          <a:p>
            <a:pPr marL="0" indent="0">
              <a:buNone/>
            </a:pPr>
            <a:endParaRPr lang="sr-Cyrl-RS" dirty="0"/>
          </a:p>
        </p:txBody>
      </p:sp>
    </p:spTree>
    <p:extLst>
      <p:ext uri="{BB962C8B-B14F-4D97-AF65-F5344CB8AC3E}">
        <p14:creationId xmlns:p14="http://schemas.microsoft.com/office/powerpoint/2010/main" val="5753404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ema">
  <a:themeElements>
    <a:clrScheme name="Kancelarij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arij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arij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Kancelarij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arij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arij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499</TotalTime>
  <Words>1893</Words>
  <Application>Microsoft Office PowerPoint</Application>
  <PresentationFormat>Widescreen</PresentationFormat>
  <Paragraphs>119</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Times New Roman</vt:lpstr>
      <vt:lpstr>Trebuchet MS</vt:lpstr>
      <vt:lpstr>Wingdings 3</vt:lpstr>
      <vt:lpstr>Facet</vt:lpstr>
      <vt:lpstr>Upravljanje ambalažnim otpadom u RS</vt:lpstr>
      <vt:lpstr>PowerPoint Presentation</vt:lpstr>
      <vt:lpstr>PowerPoint Presentation</vt:lpstr>
      <vt:lpstr>PowerPoint Presentation</vt:lpstr>
      <vt:lpstr>PowerPoint Presentation</vt:lpstr>
      <vt:lpstr>PowerPoint Presentation</vt:lpstr>
      <vt:lpstr>Zakonska regulativa upravljanja ambalažnim otpadom u republici srbiji </vt:lpstr>
      <vt:lpstr>PowerPoint Presentation</vt:lpstr>
      <vt:lpstr>Ambalaža za pakovanje hemikalija u poljoprivredi u Republici Srbiji   </vt:lpstr>
      <vt:lpstr>PowerPoint Presentation</vt:lpstr>
      <vt:lpstr>Prikupljanje i uništavanje prazne ambalaže odpremljenih hemijskih supstanci u poljoprivredi u Republici Srbiji </vt:lpstr>
      <vt:lpstr>PowerPoint Presentation</vt:lpstr>
      <vt:lpstr>PowerPoint Presentation</vt:lpstr>
      <vt:lpstr>PowerPoint Presentation</vt:lpstr>
      <vt:lpstr>PowerPoint Presentation</vt:lpstr>
      <vt:lpstr>PowerPoint Presentation</vt:lpstr>
      <vt:lpstr>Kaznene odredbe predviđene zakonom o ambalaži i ambalažnom otpadu Republike Srbije </vt:lpstr>
      <vt:lpstr>PowerPoint Presentation</vt:lpstr>
      <vt:lpstr>PowerPoint Presentation</vt:lpstr>
      <vt:lpstr>PowerPoint Presentation</vt:lpstr>
      <vt:lpstr>Na osnovu napred iznetog mogu se uočiti sledeći problemi: </vt:lpstr>
      <vt:lpstr>Neki konkretni predlozi za upravljanje ambalažnim otpadom od primenjenih hemijskih supstanci u poljoprivredi su: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ELEKTRONSKI I ELEKTRIČNI OTPAD (E-OTPAD)</dc:title>
  <dc:creator>Slobodan ulaz</dc:creator>
  <cp:lastModifiedBy>Milica Jevremovic</cp:lastModifiedBy>
  <cp:revision>29</cp:revision>
  <cp:lastPrinted>2018-11-15T14:41:53Z</cp:lastPrinted>
  <dcterms:created xsi:type="dcterms:W3CDTF">2018-11-08T23:14:32Z</dcterms:created>
  <dcterms:modified xsi:type="dcterms:W3CDTF">2019-11-17T21:18:15Z</dcterms:modified>
</cp:coreProperties>
</file>