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3"/>
  </p:handout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3" name="Čuvar mesta za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DF8C1-D03C-4630-A7A2-03DFCE61BD97}" type="datetimeFigureOut">
              <a:rPr lang="sr-Cyrl-RS" smtClean="0"/>
              <a:t>27.10.2019.</a:t>
            </a:fld>
            <a:endParaRPr lang="sr-Cyrl-RS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2BFD8-2205-4E61-B345-7D50692E5C03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509416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460183-AD2A-401C-B708-AE0E98B929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ELEKTRONSKI I ELEKTRIČNI OTPAD</a:t>
            </a:r>
            <a:br>
              <a:rPr lang="en-US" b="1" dirty="0"/>
            </a:br>
            <a:r>
              <a:rPr lang="en-US" b="1" dirty="0"/>
              <a:t>(E-OTPAD)</a:t>
            </a:r>
            <a:r>
              <a:rPr lang="en-US" dirty="0"/>
              <a:t/>
            </a:r>
            <a:br>
              <a:rPr lang="en-US" dirty="0"/>
            </a:br>
            <a:r>
              <a:rPr lang="sr-Latn-RS" dirty="0" smtClean="0"/>
              <a:t>II deo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6A135B-EFC0-402A-BB21-E704F94C8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7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61E7DD-0D07-4B46-88B2-980AE5E3C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Tabela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pokazuje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podelu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odgovornosti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između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proizvođača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javnih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preduzeća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zemljama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posmatramo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C2DD4F-8397-45DF-BAD7-25BF3F97F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Podela odgovornosti izmedju komunalnih organa i proizvodjaca">
            <a:extLst>
              <a:ext uri="{FF2B5EF4-FFF2-40B4-BE49-F238E27FC236}">
                <a16:creationId xmlns:a16="http://schemas.microsoft.com/office/drawing/2014/main" xmlns="" id="{68358178-11B3-438B-892B-A04E0810DA2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376449"/>
            <a:ext cx="9804812" cy="411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896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468480-1110-4BBA-98F3-2BA13BBF3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514" y="1330817"/>
            <a:ext cx="9432581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Belgiji,Švedskoj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Holandiji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troškovi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pokrivaju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različitim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ugovorima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proizvođača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komunalnih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vlasti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Proizvođači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pokrivaju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troškova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komunalnih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RTS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finansiraju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komunalnih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postrojenja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obezbeđenje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specijalnih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kontejnera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dostignuća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izabranih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5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evropskih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zemalja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zavisnosti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porekla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sakupljenog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WEEE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upravljanja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Š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vedskoj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Švajcarskoj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Danskoj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Norveškoj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zajednički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WEEE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obzira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li 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potiče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domaćinstava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Dostignuca postojecih sistema">
            <a:extLst>
              <a:ext uri="{FF2B5EF4-FFF2-40B4-BE49-F238E27FC236}">
                <a16:creationId xmlns:a16="http://schemas.microsoft.com/office/drawing/2014/main" xmlns="" id="{99F10D0D-C866-42F8-BF01-9624ADBC3C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52" y="3429000"/>
            <a:ext cx="10025613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10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A9FB27-3EBE-4D06-B917-A67A1129A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7CBB59-1C86-43BD-8724-71F025F53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Da bi se </a:t>
            </a:r>
            <a:r>
              <a:rPr lang="en-US" dirty="0" err="1"/>
              <a:t>ispunili</a:t>
            </a:r>
            <a:r>
              <a:rPr lang="en-US" dirty="0"/>
              <a:t> </a:t>
            </a:r>
            <a:r>
              <a:rPr lang="en-US" dirty="0" err="1"/>
              <a:t>zahtevi</a:t>
            </a:r>
            <a:r>
              <a:rPr lang="en-US" dirty="0"/>
              <a:t> </a:t>
            </a:r>
            <a:r>
              <a:rPr lang="en-US" dirty="0" err="1"/>
              <a:t>Direktive</a:t>
            </a:r>
            <a:r>
              <a:rPr lang="en-US" dirty="0"/>
              <a:t> o </a:t>
            </a:r>
            <a:r>
              <a:rPr lang="en-US" dirty="0" err="1"/>
              <a:t>električnom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elektronskom</a:t>
            </a:r>
            <a:r>
              <a:rPr lang="en-US" dirty="0"/>
              <a:t> </a:t>
            </a:r>
            <a:r>
              <a:rPr lang="en-US" dirty="0" err="1"/>
              <a:t>otpadu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efikasnih</a:t>
            </a:r>
            <a:r>
              <a:rPr lang="en-US" dirty="0"/>
              <a:t> </a:t>
            </a:r>
            <a:r>
              <a:rPr lang="en-US" dirty="0" err="1"/>
              <a:t>organizacionih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logističkih</a:t>
            </a:r>
            <a:r>
              <a:rPr lang="en-US" dirty="0"/>
              <a:t> </a:t>
            </a:r>
            <a:r>
              <a:rPr lang="en-US" dirty="0" err="1"/>
              <a:t>povratnih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 </a:t>
            </a:r>
            <a:r>
              <a:rPr lang="en-US" dirty="0" err="1"/>
              <a:t>Sakupljanje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transport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izvedeni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optimiziraju</a:t>
            </a:r>
            <a:r>
              <a:rPr lang="en-US" dirty="0"/>
              <a:t>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celih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pogodnih</a:t>
            </a:r>
            <a:r>
              <a:rPr lang="en-US" dirty="0"/>
              <a:t> za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.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za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pravilnu</a:t>
            </a:r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tip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sr-Latn-RS" dirty="0" smtClean="0"/>
              <a:t>s</a:t>
            </a:r>
            <a:r>
              <a:rPr lang="en-US" dirty="0" err="1" smtClean="0"/>
              <a:t>akupljanja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transporta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sortiranja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skladišne</a:t>
            </a:r>
            <a:r>
              <a:rPr lang="en-US" dirty="0" smtClean="0"/>
              <a:t> </a:t>
            </a:r>
            <a:r>
              <a:rPr lang="en-US" dirty="0" err="1"/>
              <a:t>operacije</a:t>
            </a:r>
            <a:r>
              <a:rPr lang="en-US" dirty="0"/>
              <a:t> a </a:t>
            </a:r>
            <a:r>
              <a:rPr lang="en-US" dirty="0" err="1"/>
              <a:t>sve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očuvanja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upotrebljivosti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err="1"/>
              <a:t>Modaliteti</a:t>
            </a:r>
            <a:r>
              <a:rPr lang="en-US" dirty="0"/>
              <a:t> </a:t>
            </a:r>
            <a:r>
              <a:rPr lang="en-US" dirty="0" err="1"/>
              <a:t>logističkih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organizacionih</a:t>
            </a:r>
            <a:r>
              <a:rPr lang="en-US" dirty="0"/>
              <a:t> </a:t>
            </a:r>
            <a:r>
              <a:rPr lang="en-US" dirty="0" err="1"/>
              <a:t>povratnih</a:t>
            </a:r>
            <a:r>
              <a:rPr lang="en-US" dirty="0"/>
              <a:t> </a:t>
            </a:r>
            <a:r>
              <a:rPr lang="en-US" dirty="0" err="1"/>
              <a:t>šema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ostavljeni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članicama,u</a:t>
            </a:r>
            <a:r>
              <a:rPr lang="en-US" dirty="0"/>
              <a:t>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geografskih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WEEE. Ali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svetski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odluče</a:t>
            </a:r>
            <a:r>
              <a:rPr lang="en-US" dirty="0"/>
              <a:t> da </a:t>
            </a:r>
            <a:r>
              <a:rPr lang="en-US" dirty="0" err="1"/>
              <a:t>uspostave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za </a:t>
            </a:r>
            <a:r>
              <a:rPr lang="en-US" dirty="0" err="1"/>
              <a:t>povratak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reciklažne</a:t>
            </a:r>
            <a:r>
              <a:rPr lang="en-US" dirty="0"/>
              <a:t> </a:t>
            </a:r>
            <a:r>
              <a:rPr lang="en-US" dirty="0" err="1"/>
              <a:t>centre,lokalne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odgovorne</a:t>
            </a:r>
            <a:r>
              <a:rPr lang="en-US" dirty="0"/>
              <a:t> za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 WEEE </a:t>
            </a:r>
            <a:r>
              <a:rPr lang="en-US" dirty="0" err="1"/>
              <a:t>Direktive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interfejs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r>
              <a:rPr lang="en-US" dirty="0" err="1" smtClean="0"/>
              <a:t>Postojeća</a:t>
            </a:r>
            <a:r>
              <a:rPr lang="en-US" dirty="0" smtClean="0"/>
              <a:t> </a:t>
            </a:r>
            <a:r>
              <a:rPr lang="en-US" dirty="0" err="1"/>
              <a:t>komunalna</a:t>
            </a:r>
            <a:r>
              <a:rPr lang="en-US" dirty="0"/>
              <a:t> </a:t>
            </a:r>
            <a:r>
              <a:rPr lang="en-US" dirty="0" err="1"/>
              <a:t>infrastuktura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za </a:t>
            </a:r>
            <a:r>
              <a:rPr lang="en-US" dirty="0" err="1"/>
              <a:t>sakupljanje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sortiranje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rastavljanje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 smtClean="0"/>
              <a:t>otpada</a:t>
            </a:r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23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F49FE8-3903-4406-B776-72E8C6534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B9142D-80D6-4B09-9C90-722333C0C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Pravi</a:t>
            </a:r>
            <a:r>
              <a:rPr lang="en-US" dirty="0"/>
              <a:t> </a:t>
            </a:r>
            <a:r>
              <a:rPr lang="en-US" dirty="0" err="1"/>
              <a:t>izazov</a:t>
            </a:r>
            <a:r>
              <a:rPr lang="en-US" dirty="0"/>
              <a:t> za </a:t>
            </a:r>
            <a:r>
              <a:rPr lang="en-US" dirty="0" err="1"/>
              <a:t>lokalne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leži</a:t>
            </a:r>
            <a:r>
              <a:rPr lang="en-US" dirty="0"/>
              <a:t> u </a:t>
            </a:r>
            <a:r>
              <a:rPr lang="en-US" dirty="0" err="1"/>
              <a:t>obezbeđenju</a:t>
            </a:r>
            <a:r>
              <a:rPr lang="en-US" dirty="0"/>
              <a:t> da </a:t>
            </a:r>
            <a:r>
              <a:rPr lang="en-US" dirty="0" err="1"/>
              <a:t>električni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sakupljan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od </a:t>
            </a:r>
            <a:r>
              <a:rPr lang="en-US" dirty="0" err="1"/>
              <a:t>ostalog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uređaji</a:t>
            </a:r>
            <a:r>
              <a:rPr lang="en-US" dirty="0" smtClean="0"/>
              <a:t> </a:t>
            </a:r>
            <a:r>
              <a:rPr lang="en-US" dirty="0"/>
              <a:t>za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odvojeni</a:t>
            </a:r>
            <a:r>
              <a:rPr lang="en-US" dirty="0"/>
              <a:t> od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u </a:t>
            </a:r>
            <a:r>
              <a:rPr lang="en-US" dirty="0" err="1"/>
              <a:t>adekvatna</a:t>
            </a:r>
            <a:r>
              <a:rPr lang="en-US" dirty="0"/>
              <a:t> </a:t>
            </a:r>
            <a:r>
              <a:rPr lang="en-US" dirty="0" err="1"/>
              <a:t>postrojenja</a:t>
            </a:r>
            <a:r>
              <a:rPr lang="en-US" dirty="0"/>
              <a:t> za </a:t>
            </a:r>
            <a:r>
              <a:rPr lang="en-US" dirty="0" err="1"/>
              <a:t>dalji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za </a:t>
            </a:r>
            <a:r>
              <a:rPr lang="en-US" dirty="0" err="1"/>
              <a:t>posledicu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:</a:t>
            </a:r>
            <a:br>
              <a:rPr lang="en-US" dirty="0"/>
            </a:br>
            <a:r>
              <a:rPr lang="en-US" i="1" dirty="0"/>
              <a:t>• </a:t>
            </a:r>
            <a:r>
              <a:rPr lang="en-US" i="1" dirty="0" err="1"/>
              <a:t>Prilagođavanje</a:t>
            </a:r>
            <a:r>
              <a:rPr lang="en-US" i="1" dirty="0"/>
              <a:t> </a:t>
            </a:r>
            <a:r>
              <a:rPr lang="en-US" i="1" dirty="0" err="1"/>
              <a:t>većeg</a:t>
            </a:r>
            <a:r>
              <a:rPr lang="en-US" i="1" dirty="0"/>
              <a:t> </a:t>
            </a:r>
            <a:r>
              <a:rPr lang="en-US" i="1" dirty="0" err="1"/>
              <a:t>dela</a:t>
            </a:r>
            <a:r>
              <a:rPr lang="en-US" i="1" dirty="0"/>
              <a:t> </a:t>
            </a:r>
            <a:r>
              <a:rPr lang="en-US" i="1" dirty="0" err="1"/>
              <a:t>infrastrukture</a:t>
            </a: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• </a:t>
            </a:r>
            <a:r>
              <a:rPr lang="en-US" i="1" dirty="0" err="1"/>
              <a:t>Posebne</a:t>
            </a:r>
            <a:r>
              <a:rPr lang="en-US" i="1" dirty="0"/>
              <a:t> </a:t>
            </a:r>
            <a:r>
              <a:rPr lang="en-US" i="1" dirty="0" err="1"/>
              <a:t>kontejnere</a:t>
            </a:r>
            <a:r>
              <a:rPr lang="en-US" i="1" dirty="0"/>
              <a:t> za WEEE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dostupnim</a:t>
            </a:r>
            <a:r>
              <a:rPr lang="en-US" i="1" dirty="0"/>
              <a:t> </a:t>
            </a:r>
            <a:r>
              <a:rPr lang="en-US" i="1" dirty="0" err="1"/>
              <a:t>mestima</a:t>
            </a:r>
            <a:r>
              <a:rPr lang="en-US" i="1" dirty="0"/>
              <a:t> za </a:t>
            </a:r>
            <a:r>
              <a:rPr lang="en-US" i="1" dirty="0" err="1"/>
              <a:t>potrošače</a:t>
            </a: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• </a:t>
            </a:r>
            <a:r>
              <a:rPr lang="en-US" i="1" dirty="0" err="1"/>
              <a:t>Razvoj</a:t>
            </a:r>
            <a:r>
              <a:rPr lang="en-US" i="1" dirty="0"/>
              <a:t> </a:t>
            </a:r>
            <a:r>
              <a:rPr lang="en-US" i="1" dirty="0" err="1"/>
              <a:t>ostalih</a:t>
            </a:r>
            <a:r>
              <a:rPr lang="en-US" i="1" dirty="0"/>
              <a:t> </a:t>
            </a:r>
            <a:r>
              <a:rPr lang="en-US" i="1" dirty="0" err="1"/>
              <a:t>sistema</a:t>
            </a:r>
            <a:r>
              <a:rPr lang="en-US" i="1" dirty="0"/>
              <a:t> </a:t>
            </a:r>
            <a:r>
              <a:rPr lang="en-US" i="1" dirty="0" err="1"/>
              <a:t>dopreme</a:t>
            </a:r>
            <a:r>
              <a:rPr lang="en-US" i="1" dirty="0"/>
              <a:t> za </a:t>
            </a:r>
            <a:r>
              <a:rPr lang="en-US" i="1" dirty="0" err="1"/>
              <a:t>manje</a:t>
            </a:r>
            <a:r>
              <a:rPr lang="en-US" i="1" dirty="0"/>
              <a:t> </a:t>
            </a:r>
            <a:r>
              <a:rPr lang="en-US" i="1" dirty="0" err="1"/>
              <a:t>proizvode</a:t>
            </a:r>
            <a:r>
              <a:rPr lang="en-US" i="1" dirty="0"/>
              <a:t> </a:t>
            </a:r>
            <a:r>
              <a:rPr lang="en-US" i="1" dirty="0" err="1"/>
              <a:t>itd</a:t>
            </a:r>
            <a:r>
              <a:rPr lang="en-US" i="1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9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50B505-E1BB-4460-B3DB-796E81365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CD1DA3-16B8-40E6-93AB-140A35BBC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teškoća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upravljanja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WEEE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nepostojanje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veze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količine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tržištu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tokova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: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Njihov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upotrebe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obično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kraći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nego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procenjeno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Fenomena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skladištenja</a:t>
            </a:r>
            <a:r>
              <a:rPr lang="sr-Latn-R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čuvanja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starih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uređaja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sr-Latn-R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ponovne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upotrebe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prodaje</a:t>
            </a:r>
            <a:endParaRPr lang="sr-Latn-RS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vrati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zavisi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njegovog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upotrebnog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kapaciteta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čuvanje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domaćinstvima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ruralnim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veći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gradskim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ponašanja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njihove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psihologije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85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15EE0-AEF3-45D0-BEF3-C7572430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Organizovano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sakupljanje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električnog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elektronskog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8C2D1C-B55E-4491-8B5C-86A1E6A0A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Efikasan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zavisi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od: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Dostupnih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efikasnih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lokacija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objekata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Adekvatnih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doslednih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informacija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korisnike</a:t>
            </a:r>
            <a:endParaRPr lang="sr-Latn-R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Transport,rukovanje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takođe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skladištenje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sortiranje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presudne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aktivnosti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očuvanje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potencijala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ponovno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korišćenje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izbegavanje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oštećenja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lomova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komponenti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sadrže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opasne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Dobra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praksa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podrazumeva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procedure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obezbeđuju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obavlja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bezbedan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efikasan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način.Da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smanjio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rizik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okolinu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ljude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trebalo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obezbedi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minimalna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kretanja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proizvoda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minimizira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ručno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rukovanje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njima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Takođe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trebalo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težiti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otklanjanju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opasnih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supstanci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odvajanju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ponovnu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upotrebu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ranije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moguće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procesa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Način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će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varirati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zavisnosti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rastojanja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ruralne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urbane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šeme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veličine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44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211A8C-D772-49CF-AD2F-2A466860F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EBEAB-6DFC-4CE1-A870-E01AF21F5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Lokalne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vlasti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odgovorne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upravljanje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komunalnim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uopšte,i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one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kroz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metode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funkcionišu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formi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’’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Kerbside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’’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sakupljanja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odvojeno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ne,po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rasporedu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zahtev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Ponekad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lokalne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vlasti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nude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posebno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nekad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ostalim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kućnim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nekad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pozivu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’’Bring systems’’(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reciklažni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parkovi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potrošač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doneti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njegov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Tamo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uskladišten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odgovarajućim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kontejnerima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posebnim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kantama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svim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ostalim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slučajevima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odložen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insinerisan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zajedno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ostalim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otpadom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Ovo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posebno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slučaj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kućnih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aparata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završavaju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kućnim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kantama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veoma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urađeno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podsticanju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građana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razdvoje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odlaganje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ostalog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80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342A89-0BEE-4C11-83B1-64A0A44B2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AACD48-BAF5-4BB7-89BF-DA2F4CD11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Uslovi</a:t>
            </a:r>
            <a:r>
              <a:rPr lang="en-US" dirty="0"/>
              <a:t> za </a:t>
            </a:r>
            <a:r>
              <a:rPr lang="en-US" dirty="0" err="1"/>
              <a:t>organizaciju</a:t>
            </a:r>
            <a:r>
              <a:rPr lang="en-US" dirty="0"/>
              <a:t> </a:t>
            </a:r>
            <a:r>
              <a:rPr lang="en-US" dirty="0" err="1"/>
              <a:t>kerbside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(</a:t>
            </a:r>
            <a:r>
              <a:rPr lang="en-US" dirty="0" err="1"/>
              <a:t>područje,frekvencija,broj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Skladišnih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Mogućnostima</a:t>
            </a:r>
            <a:r>
              <a:rPr lang="en-US" dirty="0"/>
              <a:t> za rad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31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9B032F-FB94-4506-8BEE-658549A7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Sortiranje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električnog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elektronskog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D2DD4E-0545-4ABF-9568-665A2F5CB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Posle</a:t>
            </a:r>
            <a:r>
              <a:rPr lang="en-US" dirty="0"/>
              <a:t> </a:t>
            </a:r>
            <a:r>
              <a:rPr lang="en-US" dirty="0" err="1"/>
              <a:t>inicijalnog</a:t>
            </a:r>
            <a:r>
              <a:rPr lang="en-US" dirty="0"/>
              <a:t> </a:t>
            </a:r>
            <a:r>
              <a:rPr lang="en-US" dirty="0" err="1"/>
              <a:t>testa</a:t>
            </a:r>
            <a:r>
              <a:rPr lang="en-US" dirty="0"/>
              <a:t> </a:t>
            </a:r>
            <a:r>
              <a:rPr lang="en-US" dirty="0" err="1"/>
              <a:t>selekcije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identifikacije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upotrebljivosti</a:t>
            </a:r>
            <a:r>
              <a:rPr lang="en-US" dirty="0"/>
              <a:t> </a:t>
            </a:r>
            <a:r>
              <a:rPr lang="en-US" dirty="0" err="1"/>
              <a:t>proizvoda,uređaji</a:t>
            </a:r>
            <a:r>
              <a:rPr lang="en-US" dirty="0"/>
              <a:t> se </a:t>
            </a:r>
            <a:r>
              <a:rPr lang="en-US" dirty="0" err="1"/>
              <a:t>sortiraju</a:t>
            </a:r>
            <a:r>
              <a:rPr lang="en-US" dirty="0"/>
              <a:t> po </a:t>
            </a:r>
            <a:r>
              <a:rPr lang="en-US" dirty="0" err="1"/>
              <a:t>tipu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obeležavaju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destinacijom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Ponovna</a:t>
            </a:r>
            <a:r>
              <a:rPr lang="en-US" dirty="0"/>
              <a:t>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celog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Ponovna</a:t>
            </a:r>
            <a:r>
              <a:rPr lang="en-US" dirty="0"/>
              <a:t>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Reciklaža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Obnavljanje</a:t>
            </a:r>
            <a:r>
              <a:rPr lang="en-US" dirty="0"/>
              <a:t>/</a:t>
            </a:r>
            <a:r>
              <a:rPr lang="en-US" dirty="0" err="1"/>
              <a:t>odlaganje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99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EDA483-1294-4DC9-89BE-4B5FF44BE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6E9D4F-E69A-4BFB-B8F4-ADA93CF34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 </a:t>
            </a:r>
            <a:r>
              <a:rPr lang="en-US" dirty="0" err="1"/>
              <a:t>komunalnim</a:t>
            </a:r>
            <a:r>
              <a:rPr lang="en-US" dirty="0"/>
              <a:t> </a:t>
            </a:r>
            <a:r>
              <a:rPr lang="en-US" dirty="0" err="1"/>
              <a:t>mestima</a:t>
            </a:r>
            <a:r>
              <a:rPr lang="en-US" dirty="0"/>
              <a:t> za </a:t>
            </a:r>
            <a:r>
              <a:rPr lang="en-US" dirty="0" err="1"/>
              <a:t>sakupljanje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reciklažnih</a:t>
            </a:r>
            <a:r>
              <a:rPr lang="en-US" dirty="0"/>
              <a:t> </a:t>
            </a:r>
            <a:r>
              <a:rPr lang="en-US" dirty="0" err="1"/>
              <a:t>parkova,veliki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aparati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razdvojeni</a:t>
            </a:r>
            <a:r>
              <a:rPr lang="en-US" dirty="0"/>
              <a:t> </a:t>
            </a:r>
            <a:r>
              <a:rPr lang="en-US" dirty="0" err="1"/>
              <a:t>trenutno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r>
              <a:rPr lang="en-US" dirty="0" err="1" smtClean="0"/>
              <a:t>Razdvajanje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uređaje</a:t>
            </a:r>
            <a:r>
              <a:rPr lang="en-US" dirty="0"/>
              <a:t> za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one </a:t>
            </a:r>
            <a:r>
              <a:rPr lang="en-US" dirty="0" err="1"/>
              <a:t>koji</a:t>
            </a:r>
            <a:r>
              <a:rPr lang="en-US" dirty="0"/>
              <a:t> to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urađeno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mestu.Skladištenje</a:t>
            </a:r>
            <a:r>
              <a:rPr lang="en-US" dirty="0"/>
              <a:t> WEEE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komunalnim</a:t>
            </a:r>
            <a:r>
              <a:rPr lang="en-US" dirty="0"/>
              <a:t> </a:t>
            </a:r>
            <a:r>
              <a:rPr lang="en-US" dirty="0" err="1"/>
              <a:t>mestima</a:t>
            </a:r>
            <a:r>
              <a:rPr lang="en-US" dirty="0"/>
              <a:t> za </a:t>
            </a:r>
            <a:r>
              <a:rPr lang="en-US" dirty="0" err="1"/>
              <a:t>sakupljanje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Dovoljan</a:t>
            </a:r>
            <a:r>
              <a:rPr lang="en-US" dirty="0"/>
              <a:t> </a:t>
            </a:r>
            <a:r>
              <a:rPr lang="en-US" dirty="0" err="1"/>
              <a:t>skladišni</a:t>
            </a:r>
            <a:r>
              <a:rPr lang="en-US" dirty="0"/>
              <a:t> </a:t>
            </a:r>
            <a:r>
              <a:rPr lang="en-US" dirty="0" err="1"/>
              <a:t>kapacitet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Nadkrivene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otvorene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odgovarajućim</a:t>
            </a:r>
            <a:r>
              <a:rPr lang="en-US" dirty="0"/>
              <a:t> </a:t>
            </a:r>
            <a:r>
              <a:rPr lang="en-US" dirty="0" err="1"/>
              <a:t>podnim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skladišnim</a:t>
            </a:r>
            <a:r>
              <a:rPr lang="en-US" dirty="0"/>
              <a:t> </a:t>
            </a:r>
            <a:r>
              <a:rPr lang="en-US" dirty="0" err="1"/>
              <a:t>kutijama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Očuvanja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Lakše</a:t>
            </a:r>
            <a:r>
              <a:rPr lang="en-US" dirty="0"/>
              <a:t> </a:t>
            </a:r>
            <a:r>
              <a:rPr lang="en-US" dirty="0" err="1"/>
              <a:t>demontaže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krađa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/</a:t>
            </a:r>
            <a:r>
              <a:rPr lang="en-US" dirty="0" err="1"/>
              <a:t>delova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komercijalnu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Sprečavanje</a:t>
            </a:r>
            <a:r>
              <a:rPr lang="en-US" dirty="0"/>
              <a:t> </a:t>
            </a:r>
            <a:r>
              <a:rPr lang="en-US" dirty="0" err="1"/>
              <a:t>isticanja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supstanci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 </a:t>
            </a:r>
            <a:r>
              <a:rPr lang="en-US" dirty="0" err="1"/>
              <a:t>okoline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Ograničeno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skladištenja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5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28356B-7281-4D3D-80BD-169C7692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RoHS DIREKTIVA (Restriction of the use of certain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hazardoues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substances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5F22F-BD04-43F9-BB8E-F7AF426A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Dostupni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dokazi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pokazali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neophodne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posebne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mere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sakupljanja,tretmana,reciklaže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odlaganja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definisane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Direktivom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smanjili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problemi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upravljanja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vezani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teške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metale.Uprkos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veliki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dalje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će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nastaviti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završava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trenutnim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komunalnim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tokovima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otpada.Čak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iako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zasebno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prikupljen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podvrgnut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procesima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reciklaže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dalje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sadrži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opasne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poput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žive,kadmijuma,olova,PCB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predstavljaju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rizik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okolinu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zdravlje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ljudi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Uzimajući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obzir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tehničke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ekonomske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mogućnosti,najefektivniji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način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redukciju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rizika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okolinu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ljudsko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zdravlje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supstanci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jeste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njihova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zamena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neškodljivim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opasnim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matrijalima.RoHS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Direktiva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ograničenja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upotrebi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određenih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supstanci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električnoj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elektronskoj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opremi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odnosi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elektronske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obuhvaćeni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kategorijama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Aneksu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IA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Direktive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obuhvata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rednim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brojem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5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560B2-A2E7-4C77-A508-0B6B25736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električnog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elektronskog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0C7AE7-3CC9-4F3F-80B3-65C3E7E5E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Direktivi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krajnji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vlasnik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trebalo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oslobodi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svojih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starih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besplatno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bez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ikakve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nadoknade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ali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posebno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će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neophodno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zahtevati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investicije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kontejneri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boks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palete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specifične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vage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registracione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informativne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kampanje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Troškovi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transporta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zavise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od :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Vrste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usluge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sakupljenje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isporuka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Vrsta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sakupljanih</a:t>
            </a:r>
            <a:r>
              <a:rPr lang="sr-Latn-R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Transportna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rastojanja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opsluživano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područje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Postojeća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infrastruktura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37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F672D0-C88E-4896-94F8-EEE07EFA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A02C7A-B350-4763-8258-5C557BFA8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vremenom</a:t>
            </a:r>
            <a:r>
              <a:rPr lang="en-US" dirty="0"/>
              <a:t> </a:t>
            </a:r>
            <a:r>
              <a:rPr lang="en-US" dirty="0" err="1"/>
              <a:t>smanjivati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Urade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infrastrukturu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Optimizira</a:t>
            </a:r>
            <a:r>
              <a:rPr lang="en-US" dirty="0"/>
              <a:t> </a:t>
            </a:r>
            <a:r>
              <a:rPr lang="en-US" dirty="0" err="1"/>
              <a:t>logistika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Svest</a:t>
            </a:r>
            <a:r>
              <a:rPr lang="en-US" dirty="0"/>
              <a:t> </a:t>
            </a:r>
            <a:r>
              <a:rPr lang="en-US" dirty="0" err="1"/>
              <a:t>građana</a:t>
            </a:r>
            <a:r>
              <a:rPr lang="en-US" dirty="0"/>
              <a:t> </a:t>
            </a:r>
            <a:r>
              <a:rPr lang="en-US" dirty="0" err="1"/>
              <a:t>omogući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stope </a:t>
            </a:r>
            <a:r>
              <a:rPr lang="en-US" dirty="0" err="1"/>
              <a:t>sakupljanja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Da bi se </a:t>
            </a:r>
            <a:r>
              <a:rPr lang="en-US" dirty="0" err="1"/>
              <a:t>obezbedilo</a:t>
            </a:r>
            <a:r>
              <a:rPr lang="en-US" dirty="0"/>
              <a:t> da </a:t>
            </a:r>
            <a:r>
              <a:rPr lang="en-US" dirty="0" err="1"/>
              <a:t>rukovanje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utovar</a:t>
            </a:r>
            <a:r>
              <a:rPr lang="en-US" dirty="0"/>
              <a:t> ne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upotrebe,osoblje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podučiti</a:t>
            </a:r>
            <a:r>
              <a:rPr lang="en-US" dirty="0"/>
              <a:t> da </a:t>
            </a:r>
            <a:r>
              <a:rPr lang="en-US" dirty="0" err="1"/>
              <a:t>poštuje</a:t>
            </a:r>
            <a:r>
              <a:rPr lang="en-US" dirty="0"/>
              <a:t> </a:t>
            </a:r>
            <a:r>
              <a:rPr lang="en-US" dirty="0" err="1"/>
              <a:t>aspekte</a:t>
            </a:r>
            <a:r>
              <a:rPr lang="en-US" dirty="0"/>
              <a:t> </a:t>
            </a:r>
            <a:r>
              <a:rPr lang="en-US" dirty="0" err="1"/>
              <a:t>rukovanja</a:t>
            </a:r>
            <a:r>
              <a:rPr lang="en-US" dirty="0"/>
              <a:t>(</a:t>
            </a:r>
            <a:r>
              <a:rPr lang="en-US" dirty="0" err="1"/>
              <a:t>npr.Frižideri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zamrzivači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transportovani</a:t>
            </a:r>
            <a:r>
              <a:rPr lang="en-US" dirty="0"/>
              <a:t> </a:t>
            </a:r>
            <a:r>
              <a:rPr lang="en-US" dirty="0" err="1"/>
              <a:t>uspravno</a:t>
            </a:r>
            <a:r>
              <a:rPr lang="en-US" dirty="0"/>
              <a:t> 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pravilnoj</a:t>
            </a:r>
            <a:r>
              <a:rPr lang="en-US" dirty="0"/>
              <a:t> </a:t>
            </a:r>
            <a:r>
              <a:rPr lang="en-US" dirty="0" err="1"/>
              <a:t>organizaciji</a:t>
            </a:r>
            <a:r>
              <a:rPr lang="en-US" dirty="0"/>
              <a:t> </a:t>
            </a:r>
            <a:r>
              <a:rPr lang="en-US" dirty="0" err="1"/>
              <a:t>transporta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Odgovarajuća</a:t>
            </a:r>
            <a:r>
              <a:rPr lang="en-US" dirty="0"/>
              <a:t> </a:t>
            </a:r>
            <a:r>
              <a:rPr lang="en-US" dirty="0" err="1"/>
              <a:t>vozila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liftovima</a:t>
            </a:r>
            <a:r>
              <a:rPr lang="en-US" dirty="0"/>
              <a:t> za </a:t>
            </a:r>
            <a:r>
              <a:rPr lang="en-US" dirty="0" err="1"/>
              <a:t>teške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Oprema</a:t>
            </a:r>
            <a:r>
              <a:rPr lang="en-US" dirty="0"/>
              <a:t> za </a:t>
            </a:r>
            <a:r>
              <a:rPr lang="en-US" dirty="0" err="1"/>
              <a:t>pričvršćavanje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transporta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izbegla</a:t>
            </a:r>
            <a:r>
              <a:rPr lang="en-US" dirty="0"/>
              <a:t> </a:t>
            </a:r>
            <a:r>
              <a:rPr lang="en-US" dirty="0" err="1"/>
              <a:t>oštećenja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ispuštanje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supstanci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88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"Siemens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Kao primer </a:t>
            </a:r>
            <a:r>
              <a:rPr lang="en-US" dirty="0" err="1"/>
              <a:t>praktične</a:t>
            </a:r>
            <a:r>
              <a:rPr lang="en-US" dirty="0"/>
              <a:t> </a:t>
            </a:r>
            <a:r>
              <a:rPr lang="en-US" dirty="0" err="1"/>
              <a:t>primene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elektro-otpada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poslužiti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"Siemens",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usavršava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primenjuje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</a:t>
            </a:r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kompanija</a:t>
            </a:r>
            <a:r>
              <a:rPr lang="en-US" dirty="0"/>
              <a:t> "Siemens Nixdorf" u 2007.godini </a:t>
            </a:r>
            <a:r>
              <a:rPr lang="en-US" dirty="0" err="1"/>
              <a:t>reciklirala</a:t>
            </a:r>
            <a:r>
              <a:rPr lang="en-US" dirty="0"/>
              <a:t> 5 700 </a:t>
            </a:r>
            <a:r>
              <a:rPr lang="en-US" dirty="0" err="1"/>
              <a:t>tona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starih</a:t>
            </a:r>
            <a:r>
              <a:rPr lang="en-US" dirty="0"/>
              <a:t> </a:t>
            </a:r>
            <a:r>
              <a:rPr lang="en-US" dirty="0" err="1"/>
              <a:t>komponenata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je </a:t>
            </a:r>
            <a:r>
              <a:rPr lang="en-US" dirty="0" err="1"/>
              <a:t>uštedela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30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.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ovoliku</a:t>
            </a:r>
            <a:r>
              <a:rPr lang="en-US" dirty="0"/>
              <a:t> </a:t>
            </a:r>
            <a:r>
              <a:rPr lang="en-US" dirty="0" err="1"/>
              <a:t>uštedu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"Siemens" </a:t>
            </a:r>
            <a:r>
              <a:rPr lang="en-US" dirty="0" err="1"/>
              <a:t>pravi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je 88% </a:t>
            </a:r>
            <a:r>
              <a:rPr lang="en-US" dirty="0" err="1"/>
              <a:t>komponenti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upotrebljivo</a:t>
            </a:r>
            <a:r>
              <a:rPr lang="en-US" dirty="0"/>
              <a:t>, a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pokušavaju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09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„Siemens"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dotrajalih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aparata</a:t>
            </a:r>
            <a:r>
              <a:rPr lang="en-US" dirty="0"/>
              <a:t>. Na </a:t>
            </a:r>
            <a:r>
              <a:rPr lang="sr-Latn-RS" dirty="0" smtClean="0"/>
              <a:t>sledećoj </a:t>
            </a:r>
            <a:r>
              <a:rPr lang="en-US" dirty="0" err="1" smtClean="0"/>
              <a:t>slici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videti</a:t>
            </a:r>
            <a:r>
              <a:rPr lang="en-US" dirty="0"/>
              <a:t> </a:t>
            </a:r>
            <a:r>
              <a:rPr lang="en-US" dirty="0" err="1"/>
              <a:t>kompletan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Siemensovih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- od </a:t>
            </a:r>
            <a:r>
              <a:rPr lang="en-US" dirty="0" err="1"/>
              <a:t>trenutka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do </a:t>
            </a:r>
            <a:r>
              <a:rPr lang="en-US" dirty="0" err="1"/>
              <a:t>finalnog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 </a:t>
            </a:r>
            <a:r>
              <a:rPr lang="en-US" dirty="0" err="1"/>
              <a:t>nastalog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preuzetih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se </a:t>
            </a:r>
            <a:r>
              <a:rPr lang="en-US" dirty="0" err="1"/>
              <a:t>proverava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ponovnog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se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obnavljanja</a:t>
            </a:r>
            <a:r>
              <a:rPr lang="en-US" dirty="0"/>
              <a:t> (</a:t>
            </a:r>
            <a:r>
              <a:rPr lang="en-US" dirty="0" err="1"/>
              <a:t>regeneracije</a:t>
            </a:r>
            <a:r>
              <a:rPr lang="en-US" dirty="0"/>
              <a:t>) </a:t>
            </a:r>
            <a:r>
              <a:rPr lang="en-US" dirty="0" err="1"/>
              <a:t>vraća</a:t>
            </a:r>
            <a:r>
              <a:rPr lang="en-US" dirty="0"/>
              <a:t> u </a:t>
            </a:r>
            <a:r>
              <a:rPr lang="en-US" dirty="0" err="1"/>
              <a:t>dalju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većine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to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izvodljivo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se </a:t>
            </a:r>
            <a:r>
              <a:rPr lang="en-US" dirty="0" err="1"/>
              <a:t>prepuštaju</a:t>
            </a:r>
            <a:r>
              <a:rPr lang="en-US" dirty="0"/>
              <a:t> </a:t>
            </a:r>
            <a:r>
              <a:rPr lang="en-US" dirty="0" err="1"/>
              <a:t>reciklažnom</a:t>
            </a:r>
            <a:r>
              <a:rPr lang="en-US" dirty="0"/>
              <a:t> </a:t>
            </a:r>
            <a:r>
              <a:rPr lang="en-US" dirty="0" err="1"/>
              <a:t>centru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/>
              <a:t>delimično</a:t>
            </a:r>
            <a:r>
              <a:rPr lang="en-US" dirty="0"/>
              <a:t> </a:t>
            </a:r>
            <a:r>
              <a:rPr lang="en-US" dirty="0" err="1"/>
              <a:t>dotrajali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ispravni</a:t>
            </a:r>
            <a:r>
              <a:rPr lang="en-US" dirty="0"/>
              <a:t> </a:t>
            </a:r>
            <a:r>
              <a:rPr lang="en-US" dirty="0" err="1"/>
              <a:t>delovi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dalju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. </a:t>
            </a:r>
            <a:r>
              <a:rPr lang="en-US" dirty="0" err="1"/>
              <a:t>Preostali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dotrajali</a:t>
            </a:r>
            <a:r>
              <a:rPr lang="en-US" dirty="0"/>
              <a:t>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delovi</a:t>
            </a:r>
            <a:r>
              <a:rPr lang="en-US" dirty="0"/>
              <a:t> se u </a:t>
            </a:r>
            <a:r>
              <a:rPr lang="en-US" dirty="0" err="1"/>
              <a:t>Siemensovim</a:t>
            </a:r>
            <a:r>
              <a:rPr lang="en-US" dirty="0"/>
              <a:t> </a:t>
            </a:r>
            <a:r>
              <a:rPr lang="en-US" dirty="0" err="1"/>
              <a:t>pogonima</a:t>
            </a:r>
            <a:r>
              <a:rPr lang="en-US" dirty="0"/>
              <a:t> </a:t>
            </a:r>
            <a:r>
              <a:rPr lang="en-US" dirty="0" err="1"/>
              <a:t>rastavljaju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recikliraju</a:t>
            </a:r>
            <a:r>
              <a:rPr lang="en-US" dirty="0"/>
              <a:t>. Prva </a:t>
            </a:r>
            <a:r>
              <a:rPr lang="en-US" dirty="0" err="1"/>
              <a:t>faza</a:t>
            </a:r>
            <a:r>
              <a:rPr lang="en-US" dirty="0"/>
              <a:t> je </a:t>
            </a:r>
            <a:r>
              <a:rPr lang="en-US" dirty="0" err="1"/>
              <a:t>ručno</a:t>
            </a:r>
            <a:r>
              <a:rPr lang="en-US" dirty="0"/>
              <a:t> </a:t>
            </a:r>
            <a:r>
              <a:rPr lang="en-US" dirty="0" err="1"/>
              <a:t>rasklapanje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razvrstavanje</a:t>
            </a:r>
            <a:r>
              <a:rPr lang="en-US" dirty="0"/>
              <a:t> u 8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30 </a:t>
            </a:r>
            <a:r>
              <a:rPr lang="en-US" dirty="0" err="1"/>
              <a:t>podgrupa</a:t>
            </a:r>
            <a:r>
              <a:rPr lang="en-US" dirty="0"/>
              <a:t> (</a:t>
            </a:r>
            <a:r>
              <a:rPr lang="en-US" dirty="0" err="1"/>
              <a:t>metali</a:t>
            </a:r>
            <a:r>
              <a:rPr lang="en-US" dirty="0"/>
              <a:t>, </a:t>
            </a:r>
            <a:r>
              <a:rPr lang="en-US" dirty="0" err="1"/>
              <a:t>čisti</a:t>
            </a:r>
            <a:r>
              <a:rPr lang="en-US" dirty="0"/>
              <a:t> </a:t>
            </a:r>
            <a:r>
              <a:rPr lang="en-US" dirty="0" err="1"/>
              <a:t>termoplasti</a:t>
            </a:r>
            <a:r>
              <a:rPr lang="en-US" dirty="0"/>
              <a:t>, </a:t>
            </a:r>
            <a:r>
              <a:rPr lang="en-US" dirty="0" err="1"/>
              <a:t>mešana</a:t>
            </a:r>
            <a:r>
              <a:rPr lang="en-US" dirty="0"/>
              <a:t> </a:t>
            </a:r>
            <a:r>
              <a:rPr lang="en-US" dirty="0" err="1"/>
              <a:t>plastika</a:t>
            </a:r>
            <a:r>
              <a:rPr lang="en-US" dirty="0"/>
              <a:t>,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sitni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, </a:t>
            </a:r>
            <a:r>
              <a:rPr lang="en-US" dirty="0" err="1"/>
              <a:t>kablovi</a:t>
            </a:r>
            <a:r>
              <a:rPr lang="en-US" dirty="0"/>
              <a:t>, </a:t>
            </a:r>
            <a:r>
              <a:rPr lang="en-US" dirty="0" err="1"/>
              <a:t>kondenzatori</a:t>
            </a:r>
            <a:r>
              <a:rPr lang="en-US" dirty="0"/>
              <a:t>, </a:t>
            </a:r>
            <a:r>
              <a:rPr lang="en-US" dirty="0" err="1"/>
              <a:t>ekrani</a:t>
            </a:r>
            <a:r>
              <a:rPr lang="en-US" dirty="0"/>
              <a:t>, </a:t>
            </a:r>
            <a:r>
              <a:rPr lang="en-US" dirty="0" err="1"/>
              <a:t>ambalaža</a:t>
            </a:r>
            <a:r>
              <a:rPr lang="en-US" dirty="0"/>
              <a:t>, </a:t>
            </a:r>
            <a:r>
              <a:rPr lang="en-US" dirty="0" err="1"/>
              <a:t>opasni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465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Dalju</a:t>
            </a:r>
            <a:r>
              <a:rPr lang="en-US" dirty="0"/>
              <a:t> </a:t>
            </a:r>
            <a:r>
              <a:rPr lang="en-US" dirty="0" err="1"/>
              <a:t>preradu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specijalizovani</a:t>
            </a:r>
            <a:r>
              <a:rPr lang="en-US" dirty="0"/>
              <a:t> </a:t>
            </a:r>
            <a:r>
              <a:rPr lang="en-US" dirty="0" err="1"/>
              <a:t>pogoni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.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udeo</a:t>
            </a:r>
            <a:r>
              <a:rPr lang="en-US" dirty="0"/>
              <a:t> u </a:t>
            </a:r>
            <a:r>
              <a:rPr lang="en-US" dirty="0" err="1"/>
              <a:t>otpadu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metalima</a:t>
            </a:r>
            <a:r>
              <a:rPr lang="en-US" dirty="0"/>
              <a:t> (40 do 70%). </a:t>
            </a:r>
            <a:r>
              <a:rPr lang="en-US" dirty="0" err="1"/>
              <a:t>Kablovi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vodovi</a:t>
            </a:r>
            <a:r>
              <a:rPr lang="en-US" dirty="0"/>
              <a:t> se, bez </a:t>
            </a:r>
            <a:r>
              <a:rPr lang="en-US" dirty="0" err="1"/>
              <a:t>spaljivanja</a:t>
            </a:r>
            <a:r>
              <a:rPr lang="en-US" dirty="0"/>
              <a:t>, </a:t>
            </a:r>
            <a:r>
              <a:rPr lang="en-US" dirty="0" err="1"/>
              <a:t>razdvajaju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metal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plastiku</a:t>
            </a:r>
            <a:r>
              <a:rPr lang="en-US" dirty="0"/>
              <a:t>.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sitni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učestvuje</a:t>
            </a:r>
            <a:r>
              <a:rPr lang="en-US" dirty="0"/>
              <a:t> u </a:t>
            </a:r>
            <a:r>
              <a:rPr lang="en-US" dirty="0" err="1"/>
              <a:t>ukupnoj</a:t>
            </a:r>
            <a:r>
              <a:rPr lang="en-US" dirty="0"/>
              <a:t> </a:t>
            </a:r>
            <a:r>
              <a:rPr lang="en-US" dirty="0" err="1"/>
              <a:t>masi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od 15 do 30%, </a:t>
            </a:r>
            <a:r>
              <a:rPr lang="en-US" dirty="0" err="1"/>
              <a:t>sadrži</a:t>
            </a:r>
            <a:r>
              <a:rPr lang="en-US" dirty="0"/>
              <a:t> u </a:t>
            </a:r>
            <a:r>
              <a:rPr lang="en-US" dirty="0" err="1"/>
              <a:t>proseku</a:t>
            </a:r>
            <a:r>
              <a:rPr lang="en-US" dirty="0"/>
              <a:t> 30%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70% </a:t>
            </a:r>
            <a:r>
              <a:rPr lang="en-US" dirty="0" err="1"/>
              <a:t>plastike</a:t>
            </a:r>
            <a:r>
              <a:rPr lang="en-US" dirty="0"/>
              <a:t>. </a:t>
            </a:r>
            <a:r>
              <a:rPr lang="en-US" dirty="0" err="1"/>
              <a:t>Prerada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se </a:t>
            </a:r>
            <a:r>
              <a:rPr lang="en-US" dirty="0" err="1"/>
              <a:t>automatiziovanim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mehaničkog</a:t>
            </a:r>
            <a:r>
              <a:rPr lang="en-US" dirty="0"/>
              <a:t> </a:t>
            </a:r>
            <a:r>
              <a:rPr lang="en-US" dirty="0" err="1"/>
              <a:t>usitnjavanja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razdvajanja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(</a:t>
            </a:r>
            <a:r>
              <a:rPr lang="en-US" dirty="0" err="1"/>
              <a:t>magnetski</a:t>
            </a:r>
            <a:r>
              <a:rPr lang="en-US" dirty="0"/>
              <a:t>, </a:t>
            </a:r>
            <a:r>
              <a:rPr lang="en-US" dirty="0" err="1"/>
              <a:t>elektrostatički</a:t>
            </a:r>
            <a:r>
              <a:rPr lang="en-US" dirty="0"/>
              <a:t>, </a:t>
            </a:r>
            <a:r>
              <a:rPr lang="en-US" dirty="0" err="1"/>
              <a:t>indukcijski</a:t>
            </a:r>
            <a:r>
              <a:rPr lang="en-US" dirty="0"/>
              <a:t>, </a:t>
            </a:r>
            <a:r>
              <a:rPr lang="en-US" dirty="0" err="1"/>
              <a:t>vazdušnom</a:t>
            </a:r>
            <a:r>
              <a:rPr lang="en-US" dirty="0"/>
              <a:t> </a:t>
            </a:r>
            <a:r>
              <a:rPr lang="en-US" dirty="0" err="1"/>
              <a:t>strujom</a:t>
            </a:r>
            <a:r>
              <a:rPr lang="en-US" dirty="0"/>
              <a:t>, </a:t>
            </a:r>
            <a:r>
              <a:rPr lang="en-US" dirty="0" err="1"/>
              <a:t>prosejavanjem</a:t>
            </a:r>
            <a:r>
              <a:rPr lang="en-US" dirty="0"/>
              <a:t>, </a:t>
            </a:r>
            <a:r>
              <a:rPr lang="en-US" dirty="0" err="1"/>
              <a:t>ispiranjem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91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8366" t="9977" r="32211" b="6785"/>
          <a:stretch/>
        </p:blipFill>
        <p:spPr bwMode="auto">
          <a:xfrm>
            <a:off x="0" y="0"/>
            <a:ext cx="8834907" cy="65489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3053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Od </a:t>
            </a:r>
            <a:r>
              <a:rPr lang="en-US" dirty="0" err="1"/>
              <a:t>plastičnih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se </a:t>
            </a:r>
            <a:r>
              <a:rPr lang="en-US" dirty="0" err="1"/>
              <a:t>recikliraju</a:t>
            </a:r>
            <a:r>
              <a:rPr lang="en-US" dirty="0"/>
              <a:t> </a:t>
            </a:r>
            <a:r>
              <a:rPr lang="en-US" dirty="0" err="1"/>
              <a:t>kućišta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recikliranje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neprikladni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(</a:t>
            </a:r>
            <a:r>
              <a:rPr lang="en-US" dirty="0" err="1"/>
              <a:t>složeni</a:t>
            </a:r>
            <a:r>
              <a:rPr lang="en-US" dirty="0"/>
              <a:t>, </a:t>
            </a:r>
            <a:r>
              <a:rPr lang="en-US" dirty="0" err="1"/>
              <a:t>kompozitni</a:t>
            </a:r>
            <a:r>
              <a:rPr lang="en-US" dirty="0"/>
              <a:t>) </a:t>
            </a:r>
            <a:r>
              <a:rPr lang="en-US" dirty="0" err="1"/>
              <a:t>materijali</a:t>
            </a:r>
            <a:r>
              <a:rPr lang="en-US" dirty="0"/>
              <a:t>,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izmešanost</a:t>
            </a:r>
            <a:r>
              <a:rPr lang="en-US" dirty="0"/>
              <a:t>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dostiže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mikroskopske</a:t>
            </a:r>
            <a:r>
              <a:rPr lang="en-US" dirty="0"/>
              <a:t> </a:t>
            </a:r>
            <a:r>
              <a:rPr lang="en-US" dirty="0" err="1"/>
              <a:t>razmere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onemogućava</a:t>
            </a:r>
            <a:r>
              <a:rPr lang="en-US" dirty="0"/>
              <a:t>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električnih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 ne </a:t>
            </a:r>
            <a:r>
              <a:rPr lang="en-US" dirty="0" err="1"/>
              <a:t>odvajaju</a:t>
            </a:r>
            <a:r>
              <a:rPr lang="en-US" dirty="0"/>
              <a:t> se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delovi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se </a:t>
            </a:r>
            <a:r>
              <a:rPr lang="en-US" dirty="0" err="1"/>
              <a:t>celi</a:t>
            </a:r>
            <a:r>
              <a:rPr lang="en-US" dirty="0"/>
              <a:t>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drobe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usitnjavaju</a:t>
            </a:r>
            <a:r>
              <a:rPr lang="en-US" dirty="0"/>
              <a:t>.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odvajanja</a:t>
            </a:r>
            <a:r>
              <a:rPr lang="en-US" dirty="0"/>
              <a:t> </a:t>
            </a:r>
            <a:r>
              <a:rPr lang="en-US" dirty="0" err="1"/>
              <a:t>metalnih</a:t>
            </a:r>
            <a:r>
              <a:rPr lang="en-US" dirty="0"/>
              <a:t> </a:t>
            </a:r>
            <a:r>
              <a:rPr lang="en-US" dirty="0" err="1"/>
              <a:t>frakcija</a:t>
            </a:r>
            <a:r>
              <a:rPr lang="en-US" dirty="0"/>
              <a:t> </a:t>
            </a:r>
            <a:r>
              <a:rPr lang="en-US" dirty="0" err="1"/>
              <a:t>preostala</a:t>
            </a:r>
            <a:r>
              <a:rPr lang="en-US" dirty="0"/>
              <a:t> </a:t>
            </a:r>
            <a:r>
              <a:rPr lang="en-US" dirty="0" err="1"/>
              <a:t>mešavina</a:t>
            </a:r>
            <a:r>
              <a:rPr lang="en-US" dirty="0"/>
              <a:t> </a:t>
            </a:r>
            <a:r>
              <a:rPr lang="en-US" dirty="0" err="1"/>
              <a:t>plastičnih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hemijskim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hidriranjem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energetskim</a:t>
            </a:r>
            <a:r>
              <a:rPr lang="en-US" dirty="0"/>
              <a:t> </a:t>
            </a:r>
            <a:r>
              <a:rPr lang="en-US" dirty="0" err="1"/>
              <a:t>recikliranjem</a:t>
            </a:r>
            <a:r>
              <a:rPr lang="en-US" dirty="0"/>
              <a:t>.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zbrinjavanja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opasnih</a:t>
            </a:r>
            <a:r>
              <a:rPr lang="en-US" dirty="0"/>
              <a:t> </a:t>
            </a:r>
            <a:r>
              <a:rPr lang="en-US" dirty="0" err="1"/>
              <a:t>supstanci</a:t>
            </a:r>
            <a:r>
              <a:rPr lang="en-US" dirty="0"/>
              <a:t>. 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polihlorirani</a:t>
            </a:r>
            <a:r>
              <a:rPr lang="en-US" dirty="0"/>
              <a:t> </a:t>
            </a:r>
            <a:r>
              <a:rPr lang="en-US" dirty="0" err="1"/>
              <a:t>bifenil</a:t>
            </a:r>
            <a:r>
              <a:rPr lang="en-US" dirty="0"/>
              <a:t> (PCB)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(o)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u </a:t>
            </a:r>
            <a:r>
              <a:rPr lang="en-US" dirty="0" err="1"/>
              <a:t>kondenzatorima</a:t>
            </a:r>
            <a:r>
              <a:rPr lang="en-US" dirty="0"/>
              <a:t>, </a:t>
            </a:r>
            <a:r>
              <a:rPr lang="en-US" dirty="0" err="1"/>
              <a:t>hlorofluorougljovodonik</a:t>
            </a:r>
            <a:r>
              <a:rPr lang="en-US" dirty="0"/>
              <a:t> (CFC) u </a:t>
            </a:r>
            <a:r>
              <a:rPr lang="en-US" dirty="0" err="1"/>
              <a:t>toplotnoj</a:t>
            </a:r>
            <a:r>
              <a:rPr lang="en-US" dirty="0"/>
              <a:t> </a:t>
            </a:r>
            <a:r>
              <a:rPr lang="en-US" dirty="0" err="1"/>
              <a:t>izolaciji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rashladno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, </a:t>
            </a:r>
            <a:r>
              <a:rPr lang="en-US" dirty="0" err="1"/>
              <a:t>teški</a:t>
            </a:r>
            <a:r>
              <a:rPr lang="en-US" dirty="0"/>
              <a:t> </a:t>
            </a:r>
            <a:r>
              <a:rPr lang="en-US" dirty="0" err="1"/>
              <a:t>metali</a:t>
            </a:r>
            <a:r>
              <a:rPr lang="en-US" dirty="0"/>
              <a:t> u </a:t>
            </a:r>
            <a:r>
              <a:rPr lang="en-US" dirty="0" err="1"/>
              <a:t>baterijama</a:t>
            </a:r>
            <a:r>
              <a:rPr lang="en-US" dirty="0"/>
              <a:t> (</a:t>
            </a:r>
            <a:r>
              <a:rPr lang="en-US" dirty="0" err="1"/>
              <a:t>živa</a:t>
            </a:r>
            <a:r>
              <a:rPr lang="en-US" dirty="0"/>
              <a:t>, </a:t>
            </a:r>
            <a:r>
              <a:rPr lang="en-US" dirty="0" err="1"/>
              <a:t>kadmijum</a:t>
            </a:r>
            <a:r>
              <a:rPr lang="en-US" dirty="0"/>
              <a:t>, </a:t>
            </a:r>
            <a:r>
              <a:rPr lang="en-US" dirty="0" err="1"/>
              <a:t>mangan</a:t>
            </a:r>
            <a:r>
              <a:rPr lang="en-US" dirty="0"/>
              <a:t>, </a:t>
            </a:r>
            <a:r>
              <a:rPr lang="en-US" dirty="0" err="1"/>
              <a:t>nikal</a:t>
            </a:r>
            <a:r>
              <a:rPr lang="en-US" dirty="0"/>
              <a:t>, </a:t>
            </a:r>
            <a:r>
              <a:rPr lang="en-US" dirty="0" err="1"/>
              <a:t>olovo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en-US" dirty="0" err="1"/>
              <a:t>delovi</a:t>
            </a:r>
            <a:r>
              <a:rPr lang="en-US" dirty="0"/>
              <a:t> </a:t>
            </a:r>
            <a:r>
              <a:rPr lang="en-US" dirty="0" err="1"/>
              <a:t>tečnih</a:t>
            </a:r>
            <a:r>
              <a:rPr lang="en-US" dirty="0"/>
              <a:t> </a:t>
            </a:r>
            <a:r>
              <a:rPr lang="en-US" dirty="0" err="1"/>
              <a:t>kristala</a:t>
            </a:r>
            <a:r>
              <a:rPr lang="en-US" dirty="0"/>
              <a:t> (LCD), </a:t>
            </a:r>
            <a:r>
              <a:rPr lang="en-US" dirty="0" err="1"/>
              <a:t>opasne</a:t>
            </a:r>
            <a:r>
              <a:rPr lang="en-US" dirty="0"/>
              <a:t> </a:t>
            </a:r>
            <a:r>
              <a:rPr lang="en-US" dirty="0" err="1"/>
              <a:t>supstance</a:t>
            </a:r>
            <a:r>
              <a:rPr lang="en-US" dirty="0"/>
              <a:t> u </a:t>
            </a:r>
            <a:r>
              <a:rPr lang="en-US" dirty="0" err="1"/>
              <a:t>premazima</a:t>
            </a:r>
            <a:r>
              <a:rPr lang="en-US" dirty="0"/>
              <a:t> </a:t>
            </a:r>
            <a:r>
              <a:rPr lang="en-US" dirty="0" err="1"/>
              <a:t>ekranskih</a:t>
            </a:r>
            <a:r>
              <a:rPr lang="en-US" dirty="0"/>
              <a:t> </a:t>
            </a:r>
            <a:r>
              <a:rPr lang="en-US" dirty="0" err="1"/>
              <a:t>cevi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prerade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opasne</a:t>
            </a:r>
            <a:r>
              <a:rPr lang="en-US" dirty="0"/>
              <a:t> </a:t>
            </a:r>
            <a:r>
              <a:rPr lang="en-US" dirty="0" err="1"/>
              <a:t>supstance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zbrinjavanje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zbrinjavanju</a:t>
            </a:r>
            <a:r>
              <a:rPr lang="en-US" dirty="0"/>
              <a:t> </a:t>
            </a:r>
            <a:r>
              <a:rPr lang="en-US" dirty="0" err="1"/>
              <a:t>starih</a:t>
            </a:r>
            <a:r>
              <a:rPr lang="en-US" dirty="0"/>
              <a:t> </a:t>
            </a:r>
            <a:r>
              <a:rPr lang="en-US" dirty="0" err="1"/>
              <a:t>frižidera</a:t>
            </a:r>
            <a:r>
              <a:rPr lang="en-US" dirty="0"/>
              <a:t>,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prah</a:t>
            </a:r>
            <a:r>
              <a:rPr lang="en-US" dirty="0"/>
              <a:t> od </a:t>
            </a:r>
            <a:r>
              <a:rPr lang="en-US" dirty="0" err="1"/>
              <a:t>tvrde</a:t>
            </a:r>
            <a:r>
              <a:rPr lang="en-US" dirty="0"/>
              <a:t> </a:t>
            </a:r>
            <a:r>
              <a:rPr lang="en-US" dirty="0" err="1"/>
              <a:t>poliuretanske</a:t>
            </a:r>
            <a:r>
              <a:rPr lang="en-US" dirty="0"/>
              <a:t> </a:t>
            </a:r>
            <a:r>
              <a:rPr lang="en-US" dirty="0" err="1"/>
              <a:t>pene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presovanjem</a:t>
            </a:r>
            <a:r>
              <a:rPr lang="en-US" dirty="0"/>
              <a:t> </a:t>
            </a:r>
            <a:r>
              <a:rPr lang="en-US" dirty="0" err="1"/>
              <a:t>prerađuje</a:t>
            </a:r>
            <a:r>
              <a:rPr lang="en-US" dirty="0"/>
              <a:t> u </a:t>
            </a:r>
            <a:r>
              <a:rPr lang="en-US" dirty="0" err="1"/>
              <a:t>građevinske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.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je </a:t>
            </a:r>
            <a:r>
              <a:rPr lang="en-US" dirty="0" err="1"/>
              <a:t>jači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proizvođače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prikladnost</a:t>
            </a:r>
            <a:r>
              <a:rPr lang="en-US" dirty="0"/>
              <a:t> </a:t>
            </a:r>
            <a:r>
              <a:rPr lang="en-US" dirty="0" err="1"/>
              <a:t>recikliranju</a:t>
            </a:r>
            <a:r>
              <a:rPr lang="en-US" dirty="0"/>
              <a:t> (</a:t>
            </a:r>
            <a:r>
              <a:rPr lang="en-US" dirty="0" err="1"/>
              <a:t>recikličnost</a:t>
            </a:r>
            <a:r>
              <a:rPr lang="en-US" dirty="0"/>
              <a:t>)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odgovarajućim</a:t>
            </a:r>
            <a:r>
              <a:rPr lang="en-US" dirty="0"/>
              <a:t> </a:t>
            </a:r>
            <a:r>
              <a:rPr lang="en-US" dirty="0" err="1"/>
              <a:t>izborom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</a:t>
            </a:r>
            <a:r>
              <a:rPr lang="en-US" dirty="0" err="1"/>
              <a:t>konstrukcijom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tehnologijom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, a </a:t>
            </a:r>
            <a:r>
              <a:rPr lang="en-US" dirty="0" err="1"/>
              <a:t>kompanija</a:t>
            </a:r>
            <a:r>
              <a:rPr lang="en-US" dirty="0"/>
              <a:t> "Siemens" </a:t>
            </a:r>
            <a:r>
              <a:rPr lang="en-US" dirty="0" err="1"/>
              <a:t>upravo</a:t>
            </a:r>
            <a:r>
              <a:rPr lang="en-US" dirty="0"/>
              <a:t> to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91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"Hewlett Packard" - HP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HP-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centri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sveta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1,8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kilograma</a:t>
            </a:r>
            <a:r>
              <a:rPr lang="en-US" dirty="0"/>
              <a:t> </a:t>
            </a:r>
            <a:r>
              <a:rPr lang="en-US" dirty="0" err="1"/>
              <a:t>računarskog</a:t>
            </a:r>
            <a:r>
              <a:rPr lang="en-US" dirty="0"/>
              <a:t> </a:t>
            </a:r>
            <a:r>
              <a:rPr lang="en-US" dirty="0" err="1"/>
              <a:t>hardvera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meseca</a:t>
            </a:r>
            <a:r>
              <a:rPr lang="en-US" dirty="0"/>
              <a:t>. HP je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postavio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do 2007.godine </a:t>
            </a:r>
            <a:r>
              <a:rPr lang="en-US" dirty="0" err="1"/>
              <a:t>reciklira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milijarde</a:t>
            </a:r>
            <a:r>
              <a:rPr lang="en-US" dirty="0"/>
              <a:t> </a:t>
            </a:r>
            <a:r>
              <a:rPr lang="en-US" dirty="0" err="1"/>
              <a:t>kilograma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štampanje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je, </a:t>
            </a:r>
            <a:r>
              <a:rPr lang="en-US" dirty="0" err="1"/>
              <a:t>naravno</a:t>
            </a:r>
            <a:r>
              <a:rPr lang="en-US" dirty="0"/>
              <a:t>, </a:t>
            </a:r>
            <a:r>
              <a:rPr lang="en-US" dirty="0" err="1"/>
              <a:t>ostvaren</a:t>
            </a:r>
            <a:r>
              <a:rPr lang="en-US" dirty="0"/>
              <a:t>.   </a:t>
            </a:r>
          </a:p>
          <a:p>
            <a:r>
              <a:rPr lang="en-US" dirty="0"/>
              <a:t>U </a:t>
            </a:r>
            <a:r>
              <a:rPr lang="en-US" dirty="0" err="1"/>
              <a:t>saradnji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lokalnim</a:t>
            </a:r>
            <a:r>
              <a:rPr lang="en-US" dirty="0"/>
              <a:t> </a:t>
            </a:r>
            <a:r>
              <a:rPr lang="en-US" dirty="0" err="1"/>
              <a:t>vlastima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industrijskim</a:t>
            </a:r>
            <a:r>
              <a:rPr lang="en-US" dirty="0"/>
              <a:t> </a:t>
            </a:r>
            <a:r>
              <a:rPr lang="en-US" dirty="0" err="1"/>
              <a:t>udruženjima</a:t>
            </a:r>
            <a:r>
              <a:rPr lang="en-US" dirty="0"/>
              <a:t>, HP se </a:t>
            </a:r>
            <a:r>
              <a:rPr lang="en-US" dirty="0" err="1"/>
              <a:t>stara</a:t>
            </a:r>
            <a:r>
              <a:rPr lang="en-US" dirty="0"/>
              <a:t> da se WEEE </a:t>
            </a:r>
            <a:r>
              <a:rPr lang="en-US" dirty="0" err="1"/>
              <a:t>direktiva</a:t>
            </a:r>
            <a:r>
              <a:rPr lang="en-US" dirty="0"/>
              <a:t> </a:t>
            </a:r>
            <a:r>
              <a:rPr lang="en-US" dirty="0" err="1"/>
              <a:t>primenjuje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. To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industrije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vladaju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postigli</a:t>
            </a:r>
            <a:r>
              <a:rPr lang="en-US" dirty="0"/>
              <a:t> </a:t>
            </a:r>
            <a:r>
              <a:rPr lang="en-US" dirty="0" err="1"/>
              <a:t>najmanji</a:t>
            </a:r>
            <a:r>
              <a:rPr lang="en-US" dirty="0"/>
              <a:t> </a:t>
            </a:r>
            <a:r>
              <a:rPr lang="en-US" dirty="0" err="1"/>
              <a:t>mogući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918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Pilot </a:t>
            </a:r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započeo</a:t>
            </a:r>
            <a:r>
              <a:rPr lang="en-US" dirty="0"/>
              <a:t> HP </a:t>
            </a:r>
            <a:r>
              <a:rPr lang="en-US" dirty="0" err="1"/>
              <a:t>poslužili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proba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uvođenje</a:t>
            </a:r>
            <a:r>
              <a:rPr lang="en-US" dirty="0"/>
              <a:t> WEEE </a:t>
            </a:r>
            <a:r>
              <a:rPr lang="en-US" dirty="0" err="1"/>
              <a:t>zakona</a:t>
            </a:r>
            <a:r>
              <a:rPr lang="en-US" dirty="0"/>
              <a:t>. U </a:t>
            </a:r>
            <a:r>
              <a:rPr lang="en-US" dirty="0" err="1"/>
              <a:t>Rojtlingenu</a:t>
            </a:r>
            <a:r>
              <a:rPr lang="en-US" dirty="0"/>
              <a:t> u </a:t>
            </a:r>
            <a:r>
              <a:rPr lang="en-US" dirty="0" err="1"/>
              <a:t>Nemačkoj</a:t>
            </a:r>
            <a:r>
              <a:rPr lang="en-US" dirty="0"/>
              <a:t>, </a:t>
            </a:r>
            <a:r>
              <a:rPr lang="en-US" dirty="0" err="1"/>
              <a:t>projekat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vodili</a:t>
            </a:r>
            <a:r>
              <a:rPr lang="en-US" dirty="0"/>
              <a:t> HP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lokalne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pokazao</a:t>
            </a:r>
            <a:r>
              <a:rPr lang="en-US" dirty="0"/>
              <a:t> je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recikliranje</a:t>
            </a:r>
            <a:r>
              <a:rPr lang="en-US" dirty="0"/>
              <a:t> IT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prilika</a:t>
            </a:r>
            <a:r>
              <a:rPr lang="en-US" dirty="0"/>
              <a:t>. </a:t>
            </a:r>
            <a:r>
              <a:rPr lang="en-US" dirty="0" err="1"/>
              <a:t>Udruživanjem</a:t>
            </a:r>
            <a:r>
              <a:rPr lang="en-US" dirty="0"/>
              <a:t> </a:t>
            </a:r>
            <a:r>
              <a:rPr lang="en-US" dirty="0" err="1"/>
              <a:t>snaga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Sony Europe, Braun </a:t>
            </a:r>
            <a:r>
              <a:rPr lang="en-US" dirty="0" err="1"/>
              <a:t>i</a:t>
            </a:r>
            <a:r>
              <a:rPr lang="en-US" dirty="0"/>
              <a:t> Electrolux, HP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stvorio</a:t>
            </a:r>
            <a:r>
              <a:rPr lang="en-US" dirty="0"/>
              <a:t> </a:t>
            </a:r>
            <a:r>
              <a:rPr lang="en-US" dirty="0" err="1"/>
              <a:t>evropsku</a:t>
            </a:r>
            <a:r>
              <a:rPr lang="en-US" dirty="0"/>
              <a:t> </a:t>
            </a:r>
            <a:r>
              <a:rPr lang="en-US" dirty="0" err="1"/>
              <a:t>platformu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(ERP) — </a:t>
            </a:r>
            <a:r>
              <a:rPr lang="en-US" dirty="0" err="1"/>
              <a:t>zajedničku</a:t>
            </a:r>
            <a:r>
              <a:rPr lang="en-US" dirty="0"/>
              <a:t> </a:t>
            </a:r>
            <a:r>
              <a:rPr lang="en-US" dirty="0" err="1"/>
              <a:t>platformu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recikliranje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. ERP </a:t>
            </a:r>
            <a:r>
              <a:rPr lang="en-US" dirty="0" err="1"/>
              <a:t>platforma</a:t>
            </a:r>
            <a:r>
              <a:rPr lang="en-US" dirty="0"/>
              <a:t> je </a:t>
            </a:r>
            <a:r>
              <a:rPr lang="en-US" dirty="0" err="1"/>
              <a:t>formirana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/>
              <a:t>aktiviranjem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 </a:t>
            </a:r>
            <a:r>
              <a:rPr lang="en-US" dirty="0" err="1"/>
              <a:t>obezbedi</a:t>
            </a:r>
            <a:r>
              <a:rPr lang="en-US" dirty="0"/>
              <a:t> </a:t>
            </a:r>
            <a:r>
              <a:rPr lang="en-US" dirty="0" err="1"/>
              <a:t>poboljšanje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recikliranja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cena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potrošači</a:t>
            </a:r>
            <a:r>
              <a:rPr lang="en-US" dirty="0"/>
              <a:t>.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Samsung, Logitech </a:t>
            </a:r>
            <a:r>
              <a:rPr lang="en-US" dirty="0" err="1"/>
              <a:t>i</a:t>
            </a:r>
            <a:r>
              <a:rPr lang="en-US" dirty="0"/>
              <a:t> Remington </a:t>
            </a:r>
            <a:r>
              <a:rPr lang="en-US" dirty="0" err="1"/>
              <a:t>nastoje</a:t>
            </a:r>
            <a:r>
              <a:rPr lang="en-US" dirty="0"/>
              <a:t> da problem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rešavaju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evropskom</a:t>
            </a:r>
            <a:r>
              <a:rPr lang="en-US" dirty="0"/>
              <a:t>, </a:t>
            </a:r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državnom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 </a:t>
            </a:r>
            <a:r>
              <a:rPr lang="en-US" dirty="0" err="1"/>
              <a:t>Svaki</a:t>
            </a:r>
            <a:r>
              <a:rPr lang="en-US" dirty="0"/>
              <a:t> HP-</a:t>
            </a:r>
            <a:r>
              <a:rPr lang="en-US" dirty="0" err="1"/>
              <a:t>ov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dobiće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</a:t>
            </a:r>
            <a:r>
              <a:rPr lang="en-US" dirty="0" err="1"/>
              <a:t>Potrošači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da </a:t>
            </a:r>
            <a:r>
              <a:rPr lang="en-US" dirty="0" err="1"/>
              <a:t>odlože</a:t>
            </a:r>
            <a:r>
              <a:rPr lang="en-US" dirty="0"/>
              <a:t> HP-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opremu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opštinama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isporučena</a:t>
            </a:r>
            <a:r>
              <a:rPr lang="en-US" dirty="0"/>
              <a:t> </a:t>
            </a:r>
            <a:r>
              <a:rPr lang="en-US" dirty="0" err="1"/>
              <a:t>postrojenjima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, </a:t>
            </a:r>
            <a:r>
              <a:rPr lang="en-US" dirty="0" err="1"/>
              <a:t>rekonstrukciju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.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poput</a:t>
            </a:r>
            <a:r>
              <a:rPr lang="en-US" dirty="0"/>
              <a:t> HP-a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veka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u </a:t>
            </a:r>
            <a:r>
              <a:rPr lang="en-US" dirty="0" err="1"/>
              <a:t>najvećoj</a:t>
            </a:r>
            <a:r>
              <a:rPr lang="en-US" dirty="0"/>
              <a:t> </a:t>
            </a:r>
            <a:r>
              <a:rPr lang="en-US" dirty="0" err="1"/>
              <a:t>meri</a:t>
            </a:r>
            <a:r>
              <a:rPr lang="en-US" dirty="0"/>
              <a:t> </a:t>
            </a:r>
            <a:r>
              <a:rPr lang="en-US" dirty="0" err="1"/>
              <a:t>prebacuje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248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HP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komercijalnim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</a:t>
            </a:r>
            <a:r>
              <a:rPr lang="en-US" dirty="0" err="1"/>
              <a:t>besplatnu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svu</a:t>
            </a:r>
            <a:r>
              <a:rPr lang="en-US" dirty="0"/>
              <a:t> </a:t>
            </a:r>
            <a:r>
              <a:rPr lang="en-US" dirty="0" err="1"/>
              <a:t>elektronsku</a:t>
            </a:r>
            <a:r>
              <a:rPr lang="en-US" dirty="0"/>
              <a:t> </a:t>
            </a:r>
            <a:r>
              <a:rPr lang="en-US" dirty="0" err="1"/>
              <a:t>opremu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opremu</a:t>
            </a:r>
            <a:r>
              <a:rPr lang="en-US" dirty="0"/>
              <a:t> </a:t>
            </a:r>
            <a:r>
              <a:rPr lang="en-US" dirty="0" err="1"/>
              <a:t>vrate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HP </a:t>
            </a:r>
            <a:r>
              <a:rPr lang="en-US" dirty="0" err="1"/>
              <a:t>opreme</a:t>
            </a:r>
            <a:r>
              <a:rPr lang="en-US" dirty="0"/>
              <a:t>. HP </a:t>
            </a:r>
            <a:r>
              <a:rPr lang="en-US" dirty="0" err="1"/>
              <a:t>predviđa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zahtevi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proizvođaču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 HP </a:t>
            </a:r>
            <a:r>
              <a:rPr lang="en-US" dirty="0" err="1"/>
              <a:t>veruje</a:t>
            </a:r>
            <a:r>
              <a:rPr lang="en-US" dirty="0"/>
              <a:t> da je IPR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najbolji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se </a:t>
            </a:r>
            <a:r>
              <a:rPr lang="en-US" dirty="0" err="1"/>
              <a:t>promoviše</a:t>
            </a:r>
            <a:r>
              <a:rPr lang="en-US" dirty="0"/>
              <a:t> </a:t>
            </a:r>
            <a:r>
              <a:rPr lang="en-US" dirty="0" err="1"/>
              <a:t>ekološko</a:t>
            </a:r>
            <a:r>
              <a:rPr lang="en-US" dirty="0"/>
              <a:t> </a:t>
            </a:r>
            <a:r>
              <a:rPr lang="en-US" dirty="0" err="1"/>
              <a:t>projektovanje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HP-</a:t>
            </a:r>
            <a:r>
              <a:rPr lang="en-US" dirty="0" err="1"/>
              <a:t>ov</a:t>
            </a:r>
            <a:r>
              <a:rPr lang="en-US" dirty="0"/>
              <a:t> program „</a:t>
            </a:r>
            <a:r>
              <a:rPr lang="en-US" dirty="0" err="1"/>
              <a:t>Projektovanje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"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ekološku</a:t>
            </a:r>
            <a:r>
              <a:rPr lang="en-US" dirty="0"/>
              <a:t> </a:t>
            </a:r>
            <a:r>
              <a:rPr lang="en-US" dirty="0" err="1"/>
              <a:t>štetnost</a:t>
            </a:r>
            <a:r>
              <a:rPr lang="en-US" dirty="0"/>
              <a:t> HP-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fazama</a:t>
            </a:r>
            <a:r>
              <a:rPr lang="en-US" dirty="0"/>
              <a:t> </a:t>
            </a:r>
            <a:r>
              <a:rPr lang="en-US" dirty="0" err="1"/>
              <a:t>projektovanja</a:t>
            </a:r>
            <a:r>
              <a:rPr lang="en-US" dirty="0"/>
              <a:t>,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veka</a:t>
            </a:r>
            <a:r>
              <a:rPr lang="en-US" dirty="0"/>
              <a:t>. </a:t>
            </a:r>
            <a:r>
              <a:rPr lang="en-US" dirty="0" err="1"/>
              <a:t>Svaka</a:t>
            </a:r>
            <a:r>
              <a:rPr lang="en-US" dirty="0"/>
              <a:t> nova </a:t>
            </a:r>
            <a:r>
              <a:rPr lang="en-US" dirty="0" err="1"/>
              <a:t>linija</a:t>
            </a:r>
            <a:r>
              <a:rPr lang="en-US" dirty="0"/>
              <a:t> HP-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računarskih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obradu</a:t>
            </a:r>
            <a:r>
              <a:rPr lang="en-US" dirty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err="1"/>
              <a:t>projektovana</a:t>
            </a:r>
            <a:r>
              <a:rPr lang="en-US" dirty="0"/>
              <a:t> je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performanse</a:t>
            </a:r>
            <a:r>
              <a:rPr lang="en-US" dirty="0"/>
              <a:t> od </a:t>
            </a:r>
            <a:r>
              <a:rPr lang="en-US" dirty="0" err="1"/>
              <a:t>prethodnih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troši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primer,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plastike</a:t>
            </a:r>
            <a:r>
              <a:rPr lang="en-US" dirty="0"/>
              <a:t>, </a:t>
            </a:r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petnaest</a:t>
            </a:r>
            <a:r>
              <a:rPr lang="en-US" dirty="0"/>
              <a:t>. </a:t>
            </a:r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lepkova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vezivnih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HP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dizajnira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spajaju</a:t>
            </a:r>
            <a:r>
              <a:rPr lang="en-US" dirty="0"/>
              <a:t> </a:t>
            </a:r>
            <a:r>
              <a:rPr lang="en-US" dirty="0" err="1"/>
              <a:t>mehanički</a:t>
            </a:r>
            <a:r>
              <a:rPr lang="en-US" dirty="0"/>
              <a:t>, a u </a:t>
            </a:r>
            <a:r>
              <a:rPr lang="en-US" dirty="0" err="1"/>
              <a:t>nekim</a:t>
            </a:r>
            <a:r>
              <a:rPr lang="en-US" dirty="0"/>
              <a:t> HP </a:t>
            </a:r>
            <a:r>
              <a:rPr lang="en-US" dirty="0" err="1"/>
              <a:t>skenerima</a:t>
            </a:r>
            <a:r>
              <a:rPr lang="en-US" dirty="0"/>
              <a:t> </a:t>
            </a:r>
            <a:r>
              <a:rPr lang="en-US" dirty="0" err="1"/>
              <a:t>lampe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živom</a:t>
            </a:r>
            <a:r>
              <a:rPr lang="en-US" dirty="0"/>
              <a:t> </a:t>
            </a:r>
            <a:r>
              <a:rPr lang="en-US" dirty="0" err="1"/>
              <a:t>zamenjene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senzorima</a:t>
            </a:r>
            <a:r>
              <a:rPr lang="en-US" dirty="0"/>
              <a:t> </a:t>
            </a:r>
            <a:r>
              <a:rPr lang="en-US" dirty="0" err="1"/>
              <a:t>izrađenim</a:t>
            </a:r>
            <a:r>
              <a:rPr lang="en-US" dirty="0"/>
              <a:t> u </a:t>
            </a:r>
            <a:r>
              <a:rPr lang="en-US" dirty="0" err="1"/>
              <a:t>novoj</a:t>
            </a:r>
            <a:r>
              <a:rPr lang="en-US" dirty="0"/>
              <a:t> </a:t>
            </a:r>
            <a:r>
              <a:rPr lang="en-US" dirty="0" err="1"/>
              <a:t>tehnologiji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detektovanje</a:t>
            </a:r>
            <a:r>
              <a:rPr lang="en-US" dirty="0"/>
              <a:t> </a:t>
            </a:r>
            <a:r>
              <a:rPr lang="en-US" dirty="0" err="1"/>
              <a:t>kontakta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slikom</a:t>
            </a:r>
            <a:r>
              <a:rPr lang="en-US" dirty="0"/>
              <a:t>. HP je </a:t>
            </a:r>
            <a:r>
              <a:rPr lang="en-US" dirty="0" err="1"/>
              <a:t>razvio</a:t>
            </a:r>
            <a:r>
              <a:rPr lang="en-US" dirty="0"/>
              <a:t> </a:t>
            </a:r>
            <a:r>
              <a:rPr lang="en-US" dirty="0" err="1"/>
              <a:t>komponentu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HP Scanjet </a:t>
            </a:r>
            <a:r>
              <a:rPr lang="en-US" dirty="0" err="1"/>
              <a:t>skener</a:t>
            </a:r>
            <a:r>
              <a:rPr lang="en-US" dirty="0"/>
              <a:t> </a:t>
            </a:r>
            <a:r>
              <a:rPr lang="en-US" dirty="0" err="1"/>
              <a:t>izrađenu</a:t>
            </a:r>
            <a:r>
              <a:rPr lang="en-US" dirty="0"/>
              <a:t> 25% od </a:t>
            </a:r>
            <a:r>
              <a:rPr lang="en-US" dirty="0" err="1"/>
              <a:t>reciklirane</a:t>
            </a:r>
            <a:r>
              <a:rPr lang="en-US" dirty="0"/>
              <a:t> </a:t>
            </a:r>
            <a:r>
              <a:rPr lang="en-US" dirty="0" err="1"/>
              <a:t>plastike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kertridžima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štampače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75% od </a:t>
            </a:r>
            <a:r>
              <a:rPr lang="en-US" dirty="0" err="1"/>
              <a:t>recikliranih</a:t>
            </a:r>
            <a:r>
              <a:rPr lang="en-US" dirty="0"/>
              <a:t> </a:t>
            </a:r>
            <a:r>
              <a:rPr lang="en-US" dirty="0" err="1"/>
              <a:t>plastičnih</a:t>
            </a:r>
            <a:r>
              <a:rPr lang="en-US" dirty="0"/>
              <a:t> </a:t>
            </a:r>
            <a:r>
              <a:rPr lang="en-US" dirty="0" err="1"/>
              <a:t>boca</a:t>
            </a:r>
            <a:r>
              <a:rPr lang="en-US" dirty="0"/>
              <a:t>, 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zadovoljava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specifikacije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proizvod</a:t>
            </a:r>
            <a:r>
              <a:rPr lang="en-US" dirty="0"/>
              <a:t>. HP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kertridžima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štampanje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ambalaži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reciklirati</a:t>
            </a:r>
            <a:r>
              <a:rPr lang="en-US" dirty="0"/>
              <a:t>. Od 1992. </a:t>
            </a:r>
            <a:r>
              <a:rPr lang="en-US" dirty="0" err="1"/>
              <a:t>godine</a:t>
            </a:r>
            <a:r>
              <a:rPr lang="en-US" dirty="0"/>
              <a:t> HP je </a:t>
            </a:r>
            <a:r>
              <a:rPr lang="en-US" dirty="0" err="1"/>
              <a:t>smanjio</a:t>
            </a:r>
            <a:r>
              <a:rPr lang="en-US" dirty="0"/>
              <a:t> </a:t>
            </a:r>
            <a:r>
              <a:rPr lang="en-US" dirty="0" err="1"/>
              <a:t>prosečan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delova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jednobojnim</a:t>
            </a:r>
            <a:r>
              <a:rPr lang="en-US" dirty="0"/>
              <a:t> </a:t>
            </a:r>
            <a:r>
              <a:rPr lang="en-US" dirty="0" err="1"/>
              <a:t>kertridžima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laserske</a:t>
            </a:r>
            <a:r>
              <a:rPr lang="en-US" dirty="0"/>
              <a:t> </a:t>
            </a:r>
            <a:r>
              <a:rPr lang="en-US" dirty="0" err="1"/>
              <a:t>štampače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serije</a:t>
            </a:r>
            <a:r>
              <a:rPr lang="en-US" dirty="0"/>
              <a:t> </a:t>
            </a:r>
            <a:r>
              <a:rPr lang="en-US" dirty="0" err="1"/>
              <a:t>LaserJer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25%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povećao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98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4C0F4A-E360-40CD-80C7-F901BE4F6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5623DD-D7CD-4A72-B571-D8225B259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Takođe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obuhvata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rezerne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delove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ponovnu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upotrebu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uređaja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plasiranih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tržište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 1.7.2006.godine. RoHS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svojim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specifikacijama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tačno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određuje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procentualni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udeo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teških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kontrolisanih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supstanci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odnosu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svaka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komponenta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Definisana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dozvoljena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maksimalana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koncentracija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0.1%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težini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homogenim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materijalima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Dozvoljena kolicina supstanci prema RoHS Direktivi">
            <a:extLst>
              <a:ext uri="{FF2B5EF4-FFF2-40B4-BE49-F238E27FC236}">
                <a16:creationId xmlns:a16="http://schemas.microsoft.com/office/drawing/2014/main" xmlns="" id="{E4385E24-0C5A-458B-94E6-FF67824E44E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42" y="3837993"/>
            <a:ext cx="7370491" cy="2410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36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Reciklaža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 </a:t>
            </a:r>
            <a:r>
              <a:rPr lang="en-US" dirty="0" err="1"/>
              <a:t>Srbiji</a:t>
            </a:r>
            <a:r>
              <a:rPr lang="en-US" dirty="0"/>
              <a:t> 2004.godine </a:t>
            </a:r>
            <a:r>
              <a:rPr lang="en-US" dirty="0" err="1"/>
              <a:t>reciklažom</a:t>
            </a:r>
            <a:r>
              <a:rPr lang="en-US" dirty="0"/>
              <a:t> se </a:t>
            </a:r>
            <a:r>
              <a:rPr lang="en-US" dirty="0" err="1"/>
              <a:t>bavilo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60 </a:t>
            </a:r>
            <a:r>
              <a:rPr lang="en-US" dirty="0" err="1"/>
              <a:t>firmi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recikliranjem</a:t>
            </a:r>
            <a:r>
              <a:rPr lang="en-US" dirty="0"/>
              <a:t> </a:t>
            </a:r>
            <a:r>
              <a:rPr lang="en-US" dirty="0" err="1"/>
              <a:t>metalnog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,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PET </a:t>
            </a:r>
            <a:r>
              <a:rPr lang="en-US" dirty="0" err="1"/>
              <a:t>ambalaže</a:t>
            </a:r>
            <a:r>
              <a:rPr lang="en-US" dirty="0"/>
              <a:t>. Danas,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280 </a:t>
            </a:r>
            <a:r>
              <a:rPr lang="en-US" dirty="0" err="1"/>
              <a:t>firmi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tehnološkim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obrađuju</a:t>
            </a:r>
            <a:r>
              <a:rPr lang="en-US" dirty="0"/>
              <a:t> </a:t>
            </a:r>
            <a:r>
              <a:rPr lang="en-US" dirty="0" err="1"/>
              <a:t>sekundarne</a:t>
            </a:r>
            <a:r>
              <a:rPr lang="en-US" dirty="0"/>
              <a:t> </a:t>
            </a:r>
            <a:r>
              <a:rPr lang="en-US" dirty="0" err="1"/>
              <a:t>sirovine</a:t>
            </a:r>
            <a:r>
              <a:rPr lang="en-US" dirty="0"/>
              <a:t>.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tri </a:t>
            </a:r>
            <a:r>
              <a:rPr lang="en-US" dirty="0" err="1"/>
              <a:t>fabrike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električnog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fabrike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: „</a:t>
            </a:r>
            <a:r>
              <a:rPr lang="en-US" dirty="0" err="1"/>
              <a:t>BiS</a:t>
            </a:r>
            <a:r>
              <a:rPr lang="en-US" dirty="0"/>
              <a:t>- </a:t>
            </a:r>
            <a:r>
              <a:rPr lang="en-US" dirty="0" err="1"/>
              <a:t>reciklažni</a:t>
            </a:r>
            <a:r>
              <a:rPr lang="en-US" dirty="0"/>
              <a:t> </a:t>
            </a:r>
            <a:r>
              <a:rPr lang="en-US" dirty="0" err="1"/>
              <a:t>centar</a:t>
            </a:r>
            <a:r>
              <a:rPr lang="en-US" dirty="0"/>
              <a:t>" u </a:t>
            </a:r>
            <a:r>
              <a:rPr lang="en-US" dirty="0" err="1"/>
              <a:t>Omoljici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Pančeva</a:t>
            </a:r>
            <a:r>
              <a:rPr lang="en-US" dirty="0"/>
              <a:t>, „S.E. Trade" u </a:t>
            </a:r>
            <a:r>
              <a:rPr lang="en-US" dirty="0" err="1"/>
              <a:t>Višnjičkoj</a:t>
            </a:r>
            <a:r>
              <a:rPr lang="en-US" dirty="0"/>
              <a:t> </a:t>
            </a:r>
            <a:r>
              <a:rPr lang="en-US" dirty="0" err="1"/>
              <a:t>banji</a:t>
            </a:r>
            <a:r>
              <a:rPr lang="en-US" dirty="0"/>
              <a:t> u </a:t>
            </a:r>
            <a:r>
              <a:rPr lang="en-US" dirty="0" err="1"/>
              <a:t>Beogradu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„</a:t>
            </a:r>
            <a:r>
              <a:rPr lang="en-US" dirty="0" err="1"/>
              <a:t>Eko</a:t>
            </a:r>
            <a:r>
              <a:rPr lang="en-US" dirty="0"/>
              <a:t>-metal" u </a:t>
            </a:r>
            <a:r>
              <a:rPr lang="en-US" dirty="0" err="1"/>
              <a:t>opštini</a:t>
            </a:r>
            <a:r>
              <a:rPr lang="en-US" dirty="0"/>
              <a:t> </a:t>
            </a:r>
            <a:r>
              <a:rPr lang="en-US" dirty="0" err="1"/>
              <a:t>Vrdnik</a:t>
            </a:r>
            <a:r>
              <a:rPr lang="en-US" dirty="0"/>
              <a:t> u </a:t>
            </a:r>
            <a:r>
              <a:rPr lang="en-US" dirty="0" err="1"/>
              <a:t>blizini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. </a:t>
            </a:r>
            <a:r>
              <a:rPr lang="en-US" dirty="0" err="1"/>
              <a:t>Iako</a:t>
            </a:r>
            <a:r>
              <a:rPr lang="en-US" dirty="0"/>
              <a:t> je u </a:t>
            </a:r>
            <a:r>
              <a:rPr lang="en-US" dirty="0" err="1"/>
              <a:t>svaku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fabrika</a:t>
            </a:r>
            <a:r>
              <a:rPr lang="en-US" dirty="0"/>
              <a:t> </a:t>
            </a:r>
            <a:r>
              <a:rPr lang="en-US" dirty="0" err="1"/>
              <a:t>uloženo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milion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, to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da bi se 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fabrikama</a:t>
            </a:r>
            <a:r>
              <a:rPr lang="en-US" dirty="0"/>
              <a:t> </a:t>
            </a:r>
            <a:r>
              <a:rPr lang="en-US" dirty="0" err="1"/>
              <a:t>vršila</a:t>
            </a:r>
            <a:r>
              <a:rPr lang="en-US" dirty="0"/>
              <a:t> </a:t>
            </a:r>
            <a:r>
              <a:rPr lang="en-US" dirty="0" err="1"/>
              <a:t>kompletna</a:t>
            </a:r>
            <a:r>
              <a:rPr lang="en-US" dirty="0"/>
              <a:t> </a:t>
            </a:r>
            <a:r>
              <a:rPr lang="en-US" dirty="0" err="1"/>
              <a:t>reciklaža</a:t>
            </a:r>
            <a:r>
              <a:rPr lang="en-US" dirty="0"/>
              <a:t>. </a:t>
            </a:r>
            <a:r>
              <a:rPr lang="en-US" dirty="0" err="1"/>
              <a:t>Reciklaža</a:t>
            </a:r>
            <a:r>
              <a:rPr lang="en-US" dirty="0"/>
              <a:t> </a:t>
            </a:r>
            <a:r>
              <a:rPr lang="en-US" dirty="0" err="1"/>
              <a:t>nereciklabilnih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specijalnu</a:t>
            </a:r>
            <a:r>
              <a:rPr lang="en-US" dirty="0"/>
              <a:t> </a:t>
            </a:r>
            <a:r>
              <a:rPr lang="en-US" dirty="0" err="1"/>
              <a:t>infrastrukturu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sofisticiranu</a:t>
            </a:r>
            <a:r>
              <a:rPr lang="en-US" dirty="0"/>
              <a:t> </a:t>
            </a:r>
            <a:r>
              <a:rPr lang="en-US" dirty="0" err="1"/>
              <a:t>tehnologiju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dostiže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stotina</a:t>
            </a:r>
            <a:r>
              <a:rPr lang="en-US" dirty="0"/>
              <a:t>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. 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zajedničko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tri </a:t>
            </a:r>
            <a:r>
              <a:rPr lang="en-US" dirty="0" err="1"/>
              <a:t>fabrike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one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reciklabilnih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u </a:t>
            </a:r>
            <a:r>
              <a:rPr lang="en-US" dirty="0" err="1"/>
              <a:t>uređajima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plastika</a:t>
            </a:r>
            <a:r>
              <a:rPr lang="en-US" dirty="0"/>
              <a:t>, metal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staklo</a:t>
            </a:r>
            <a:r>
              <a:rPr lang="en-US" dirty="0"/>
              <a:t>. </a:t>
            </a:r>
            <a:r>
              <a:rPr lang="en-US" dirty="0" err="1"/>
              <a:t>Reciklažom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od 30 </a:t>
            </a:r>
            <a:r>
              <a:rPr lang="en-US" dirty="0" err="1"/>
              <a:t>kilograma</a:t>
            </a:r>
            <a:r>
              <a:rPr lang="en-US" dirty="0"/>
              <a:t>, u </a:t>
            </a:r>
            <a:r>
              <a:rPr lang="en-US" dirty="0" err="1"/>
              <a:t>proizvodnju</a:t>
            </a:r>
            <a:r>
              <a:rPr lang="en-US" dirty="0"/>
              <a:t> se </a:t>
            </a:r>
            <a:r>
              <a:rPr lang="en-US" dirty="0" err="1"/>
              <a:t>vraća</a:t>
            </a:r>
            <a:r>
              <a:rPr lang="en-US" dirty="0"/>
              <a:t> 25 </a:t>
            </a:r>
            <a:r>
              <a:rPr lang="en-US" dirty="0" err="1"/>
              <a:t>kilograma</a:t>
            </a:r>
            <a:r>
              <a:rPr lang="en-US" dirty="0"/>
              <a:t> </a:t>
            </a:r>
            <a:r>
              <a:rPr lang="en-US" dirty="0" err="1"/>
              <a:t>kvalitetnog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.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4,7 </a:t>
            </a:r>
            <a:r>
              <a:rPr lang="en-US" dirty="0" err="1"/>
              <a:t>kilograma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0,3 </a:t>
            </a:r>
            <a:r>
              <a:rPr lang="en-US" dirty="0" err="1"/>
              <a:t>kilograma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recikirati</a:t>
            </a:r>
            <a:r>
              <a:rPr lang="en-US" dirty="0"/>
              <a:t> u </a:t>
            </a:r>
            <a:r>
              <a:rPr lang="en-US" dirty="0" err="1"/>
              <a:t>našoj</a:t>
            </a:r>
            <a:r>
              <a:rPr lang="en-US" dirty="0"/>
              <a:t> </a:t>
            </a:r>
            <a:r>
              <a:rPr lang="en-US" dirty="0" err="1"/>
              <a:t>zemlji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81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Nereciklabilne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matične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, </a:t>
            </a:r>
            <a:r>
              <a:rPr lang="en-US" dirty="0" err="1"/>
              <a:t>katodne</a:t>
            </a:r>
            <a:r>
              <a:rPr lang="en-US" dirty="0"/>
              <a:t> </a:t>
            </a:r>
            <a:r>
              <a:rPr lang="en-US" dirty="0" err="1"/>
              <a:t>cevi</a:t>
            </a:r>
            <a:r>
              <a:rPr lang="en-US" dirty="0"/>
              <a:t> , </a:t>
            </a:r>
            <a:r>
              <a:rPr lang="en-US" dirty="0" err="1"/>
              <a:t>procesori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hard </a:t>
            </a:r>
            <a:r>
              <a:rPr lang="en-US" dirty="0" err="1"/>
              <a:t>diskovi</a:t>
            </a:r>
            <a:r>
              <a:rPr lang="en-US" dirty="0"/>
              <a:t>, </a:t>
            </a:r>
            <a:r>
              <a:rPr lang="en-US" dirty="0" err="1"/>
              <a:t>skladište</a:t>
            </a:r>
            <a:r>
              <a:rPr lang="en-US" dirty="0"/>
              <a:t> u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kontenerima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izvoze</a:t>
            </a:r>
            <a:r>
              <a:rPr lang="en-US" dirty="0"/>
              <a:t> u </a:t>
            </a:r>
            <a:r>
              <a:rPr lang="en-US" dirty="0" err="1"/>
              <a:t>inostranstvo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finalno</a:t>
            </a:r>
            <a:r>
              <a:rPr lang="en-US" dirty="0"/>
              <a:t> </a:t>
            </a:r>
            <a:r>
              <a:rPr lang="en-US" dirty="0" err="1"/>
              <a:t>recikiranje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reciklažnih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u </a:t>
            </a:r>
            <a:r>
              <a:rPr lang="en-US" dirty="0" err="1"/>
              <a:t>svetu</a:t>
            </a:r>
            <a:r>
              <a:rPr lang="en-US" dirty="0"/>
              <a:t>. </a:t>
            </a:r>
            <a:r>
              <a:rPr lang="en-US" dirty="0" err="1"/>
              <a:t>Primera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, </a:t>
            </a:r>
            <a:r>
              <a:rPr lang="en-US" dirty="0" err="1"/>
              <a:t>ovakve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nemačke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odkupljuju</a:t>
            </a:r>
            <a:r>
              <a:rPr lang="en-US" dirty="0"/>
              <a:t> od </a:t>
            </a:r>
            <a:r>
              <a:rPr lang="en-US" dirty="0" err="1"/>
              <a:t>reciklažnih</a:t>
            </a:r>
            <a:r>
              <a:rPr lang="en-US" dirty="0"/>
              <a:t> </a:t>
            </a:r>
            <a:r>
              <a:rPr lang="en-US" dirty="0" err="1"/>
              <a:t>centara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ceni</a:t>
            </a:r>
            <a:r>
              <a:rPr lang="en-US" dirty="0"/>
              <a:t> od 0,2 </a:t>
            </a:r>
            <a:r>
              <a:rPr lang="en-US" dirty="0" err="1"/>
              <a:t>evra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toni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reciklažni</a:t>
            </a:r>
            <a:r>
              <a:rPr lang="en-US" dirty="0"/>
              <a:t> </a:t>
            </a:r>
            <a:r>
              <a:rPr lang="en-US" dirty="0" err="1"/>
              <a:t>centri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prevoz</a:t>
            </a:r>
            <a:r>
              <a:rPr lang="en-US" dirty="0"/>
              <a:t> do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centara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. To </a:t>
            </a:r>
            <a:r>
              <a:rPr lang="en-US" dirty="0" err="1"/>
              <a:t>dokazuje</a:t>
            </a:r>
            <a:r>
              <a:rPr lang="en-US" dirty="0"/>
              <a:t> da </a:t>
            </a:r>
            <a:r>
              <a:rPr lang="en-US" dirty="0" err="1"/>
              <a:t>elektronski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svetskoj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cenu</a:t>
            </a:r>
            <a:r>
              <a:rPr lang="en-US" dirty="0"/>
              <a:t>.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je da </a:t>
            </a:r>
            <a:r>
              <a:rPr lang="en-US" dirty="0" err="1"/>
              <a:t>nađu</a:t>
            </a:r>
            <a:r>
              <a:rPr lang="en-US" dirty="0"/>
              <a:t> </a:t>
            </a:r>
            <a:r>
              <a:rPr lang="en-US" dirty="0" err="1"/>
              <a:t>pravog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krajnjeg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reciklažom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postigli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bolju</a:t>
            </a:r>
            <a:r>
              <a:rPr lang="en-US" dirty="0"/>
              <a:t> </a:t>
            </a:r>
            <a:r>
              <a:rPr lang="en-US" dirty="0" err="1"/>
              <a:t>cenu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prodajna</a:t>
            </a:r>
            <a:r>
              <a:rPr lang="en-US" dirty="0"/>
              <a:t> </a:t>
            </a:r>
            <a:r>
              <a:rPr lang="en-US" dirty="0" err="1"/>
              <a:t>cena</a:t>
            </a:r>
            <a:r>
              <a:rPr lang="en-US" dirty="0"/>
              <a:t> </a:t>
            </a:r>
            <a:r>
              <a:rPr lang="en-US" dirty="0" err="1"/>
              <a:t>sekundarnih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 se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garantovati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obiman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konstantan</a:t>
            </a:r>
            <a:r>
              <a:rPr lang="en-US" dirty="0"/>
              <a:t> </a:t>
            </a:r>
            <a:r>
              <a:rPr lang="en-US" dirty="0" err="1"/>
              <a:t>priliv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mesečnom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sekundarnih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, </a:t>
            </a:r>
            <a:r>
              <a:rPr lang="en-US" dirty="0" err="1"/>
              <a:t>minimalna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se </a:t>
            </a:r>
            <a:r>
              <a:rPr lang="en-US" dirty="0" err="1"/>
              <a:t>kreće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200 </a:t>
            </a:r>
            <a:r>
              <a:rPr lang="en-US" dirty="0" err="1"/>
              <a:t>tona</a:t>
            </a:r>
            <a:r>
              <a:rPr lang="en-US" dirty="0"/>
              <a:t> </a:t>
            </a:r>
            <a:r>
              <a:rPr lang="en-US" dirty="0" err="1"/>
              <a:t>mesečno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fabrike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neostvarljivo</a:t>
            </a:r>
            <a:r>
              <a:rPr lang="en-US" dirty="0"/>
              <a:t>. </a:t>
            </a:r>
            <a:r>
              <a:rPr lang="en-US" dirty="0" err="1"/>
              <a:t>Razlog</a:t>
            </a:r>
            <a:r>
              <a:rPr lang="en-US" dirty="0"/>
              <a:t> tome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stanovništvo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upoznato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dotrajalom</a:t>
            </a:r>
            <a:r>
              <a:rPr lang="en-US" dirty="0"/>
              <a:t> </a:t>
            </a:r>
            <a:r>
              <a:rPr lang="en-US" dirty="0" err="1"/>
              <a:t>računarskom</a:t>
            </a:r>
            <a:r>
              <a:rPr lang="en-US" dirty="0"/>
              <a:t> </a:t>
            </a:r>
            <a:r>
              <a:rPr lang="en-US" dirty="0" err="1"/>
              <a:t>opremom,pa</a:t>
            </a:r>
            <a:r>
              <a:rPr lang="en-US" dirty="0"/>
              <a:t> ova </a:t>
            </a:r>
            <a:r>
              <a:rPr lang="en-US" dirty="0" err="1"/>
              <a:t>oprema</a:t>
            </a:r>
            <a:r>
              <a:rPr lang="en-US" dirty="0"/>
              <a:t> </a:t>
            </a:r>
            <a:r>
              <a:rPr lang="en-US" dirty="0" err="1"/>
              <a:t>umesto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u </a:t>
            </a:r>
            <a:r>
              <a:rPr lang="en-US" dirty="0" err="1"/>
              <a:t>nekom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reciklažnih</a:t>
            </a:r>
            <a:r>
              <a:rPr lang="en-US" dirty="0"/>
              <a:t> </a:t>
            </a:r>
            <a:r>
              <a:rPr lang="en-US" dirty="0" err="1"/>
              <a:t>centara</a:t>
            </a:r>
            <a:r>
              <a:rPr lang="en-US" dirty="0"/>
              <a:t> </a:t>
            </a:r>
            <a:r>
              <a:rPr lang="en-US" dirty="0" err="1"/>
              <a:t>stoji</a:t>
            </a:r>
            <a:r>
              <a:rPr lang="en-US" dirty="0"/>
              <a:t> u </a:t>
            </a:r>
            <a:r>
              <a:rPr lang="en-US" dirty="0" err="1"/>
              <a:t>podrumima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garažama</a:t>
            </a:r>
            <a:r>
              <a:rPr lang="en-US" dirty="0"/>
              <a:t>.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svest</a:t>
            </a:r>
            <a:r>
              <a:rPr lang="en-US" dirty="0"/>
              <a:t> </a:t>
            </a:r>
            <a:r>
              <a:rPr lang="en-US" dirty="0" err="1"/>
              <a:t>građana</a:t>
            </a:r>
            <a:r>
              <a:rPr lang="en-US" dirty="0"/>
              <a:t> o </a:t>
            </a:r>
            <a:r>
              <a:rPr lang="en-US" dirty="0" err="1"/>
              <a:t>značaju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ne </a:t>
            </a:r>
            <a:r>
              <a:rPr lang="en-US" dirty="0" err="1"/>
              <a:t>dovede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zavidan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doneti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 o </a:t>
            </a:r>
            <a:r>
              <a:rPr lang="en-US" dirty="0" err="1"/>
              <a:t>odlaganju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, </a:t>
            </a:r>
            <a:r>
              <a:rPr lang="en-US" dirty="0" err="1"/>
              <a:t>reciklaža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svetliju</a:t>
            </a:r>
            <a:r>
              <a:rPr lang="en-US" dirty="0"/>
              <a:t> </a:t>
            </a:r>
            <a:r>
              <a:rPr lang="en-US" dirty="0" err="1"/>
              <a:t>budućnost</a:t>
            </a:r>
            <a:r>
              <a:rPr lang="en-US" dirty="0"/>
              <a:t>. U „</a:t>
            </a:r>
            <a:r>
              <a:rPr lang="en-US" dirty="0" err="1"/>
              <a:t>BiS</a:t>
            </a:r>
            <a:r>
              <a:rPr lang="en-US" dirty="0"/>
              <a:t> - </a:t>
            </a:r>
            <a:r>
              <a:rPr lang="en-US" dirty="0" err="1"/>
              <a:t>reciklažnom</a:t>
            </a:r>
            <a:r>
              <a:rPr lang="en-US" dirty="0"/>
              <a:t> </a:t>
            </a:r>
            <a:r>
              <a:rPr lang="en-US" dirty="0" err="1"/>
              <a:t>centru</a:t>
            </a:r>
            <a:r>
              <a:rPr lang="en-US" dirty="0"/>
              <a:t>"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prva</a:t>
            </a:r>
            <a:r>
              <a:rPr lang="en-US" dirty="0"/>
              <a:t> tri </a:t>
            </a:r>
            <a:r>
              <a:rPr lang="en-US" dirty="0" err="1"/>
              <a:t>meseca</a:t>
            </a:r>
            <a:r>
              <a:rPr lang="en-US" dirty="0"/>
              <a:t> 2008.godine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predatog</a:t>
            </a:r>
            <a:r>
              <a:rPr lang="en-US" dirty="0"/>
              <a:t> </a:t>
            </a:r>
            <a:r>
              <a:rPr lang="en-US" dirty="0" err="1"/>
              <a:t>elektronskog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period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povećana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100 %.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 da se </a:t>
            </a:r>
            <a:r>
              <a:rPr lang="en-US" dirty="0" err="1"/>
              <a:t>svest</a:t>
            </a:r>
            <a:r>
              <a:rPr lang="en-US" dirty="0"/>
              <a:t> </a:t>
            </a:r>
            <a:r>
              <a:rPr lang="en-US" dirty="0" err="1"/>
              <a:t>građana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</a:t>
            </a:r>
            <a:r>
              <a:rPr lang="en-US" dirty="0" err="1"/>
              <a:t>lagano</a:t>
            </a:r>
            <a:r>
              <a:rPr lang="en-US" dirty="0"/>
              <a:t> </a:t>
            </a:r>
            <a:r>
              <a:rPr lang="en-US" dirty="0" err="1"/>
              <a:t>menja</a:t>
            </a:r>
            <a:r>
              <a:rPr lang="en-US" dirty="0"/>
              <a:t>. U </a:t>
            </a:r>
            <a:r>
              <a:rPr lang="en-US" dirty="0" err="1"/>
              <a:t>prilog</a:t>
            </a:r>
            <a:r>
              <a:rPr lang="en-US" dirty="0"/>
              <a:t> tome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zanimljivost</a:t>
            </a:r>
            <a:r>
              <a:rPr lang="en-US" dirty="0"/>
              <a:t> da je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Valjeva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dotrajali</a:t>
            </a:r>
            <a:r>
              <a:rPr lang="en-US" dirty="0"/>
              <a:t> </a:t>
            </a:r>
            <a:r>
              <a:rPr lang="en-US" dirty="0" err="1"/>
              <a:t>računar</a:t>
            </a:r>
            <a:r>
              <a:rPr lang="en-US" dirty="0"/>
              <a:t> </a:t>
            </a:r>
            <a:r>
              <a:rPr lang="en-US" dirty="0" err="1"/>
              <a:t>poslao</a:t>
            </a:r>
            <a:r>
              <a:rPr lang="en-US" dirty="0"/>
              <a:t> </a:t>
            </a:r>
            <a:r>
              <a:rPr lang="en-US" dirty="0" err="1"/>
              <a:t>poštom</a:t>
            </a:r>
            <a:r>
              <a:rPr lang="en-US" dirty="0"/>
              <a:t> u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reciklažnih</a:t>
            </a:r>
            <a:r>
              <a:rPr lang="en-US" dirty="0"/>
              <a:t> </a:t>
            </a:r>
            <a:r>
              <a:rPr lang="en-US" dirty="0" err="1"/>
              <a:t>centara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bio </a:t>
            </a:r>
            <a:r>
              <a:rPr lang="en-US" dirty="0" err="1"/>
              <a:t>recikliran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1B1DB6-E9E4-4803-A695-645468F99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INICIJATIVE U ODREĐENIM ZEMLJAMA EVROPSKE UNIJE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FA7B22-2EE8-42E9-815E-B81303426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stupanja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snagu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Direktive,nekoliko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zemalja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definisalo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nacionalne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zakone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organizovalo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upravljanja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WEEE.Ovi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različito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odreagovali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različite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situacije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nacionalne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filozofije.Kao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napomenuto,WEEE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direktiva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ostavlja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prostora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zemljama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članicama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same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isprojektuju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šeme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upravljanja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nacionalna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iskustva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opisana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poglavlju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ilustruju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spektar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mogućnosti,a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pogotovo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značajna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podela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odgovornosti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unutar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logističkih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operacija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finansiranje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Treba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spomenuti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BraunGmbh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Nemačka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),Electrolux AB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Švedska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),Hewlett Packard Co (SAD)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Sony (Japan)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osnovali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ERP (European Recycling Platform)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prilagodili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Direktivi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decembru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2002.godine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definiše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panevropski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reciklaže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najefikasniji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način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potrošače,industriju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životnu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sredinu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8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6A1DDC-9F7A-4198-A7AF-20717EB53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3EC572-E608-48DD-ADDF-441D52232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Takođe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osnovana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European Advanced Recycling Network (EARN)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2005.godine 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5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najvećih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reciklažnih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Evrope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Coolrec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STENA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Technoworld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Indumetal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Electrocycling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Ecotronics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zajedničko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ovim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sistemima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upravljanja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 je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postoje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tri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primarna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skupljanje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WEEE: 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komunalna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mesta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sakupljanje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maloprodajni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objekti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direktan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povratak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proizvođaču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79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9EEA03-A646-4DE6-89EB-68BD1DAC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B432BF-2A29-4499-B520-5E8545695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Većina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organizovana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već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postojećih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komunalnih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otpada.Postoji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velika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raznolikost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količini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prikupljenog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tretiranog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električnog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elektronskog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iako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obzir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uzete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različite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uređaja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veličina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populacije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tiče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ukupne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količine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El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Kresten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Švedska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opslužio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najveću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količinu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2002.godini (75000 t)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jednako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8.4 kg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glavi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stanovnika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ICT Milieu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Holandija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samo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određenim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kategorijama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proizvoda,je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sakupio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samo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9462 t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iznosi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0.6 kg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stanovniku.Švedska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sakuplja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najveću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količinu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stanovniku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skoro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11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kg,slede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Norveška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Švajcarska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uspele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sakupe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 kg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stanovniku,zatim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Belgija,Danska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Holandija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trenutno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skupljaju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4-5 kg po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stanovniku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godišnje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5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B7CE38-FE70-421B-952F-C1F9A7F2E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0B8727-5BD1-4DE2-85DF-7BA9CF8E6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Prosečni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direktni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troškovi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sakupljanja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tretmana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WEEE se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0.35 €/kg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Holandiji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(NVMP) do 0.64€/kg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Švajcarskoj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(SWICO).Ove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razlike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cenama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odslikavaju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različite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troškove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reciklaže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geografske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karakteristike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Pored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kvantitativnih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definisane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različite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kvalitativne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mere za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upravljanje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WEEE :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Ekološki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prihvatljiv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tretman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Danska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Adekvatna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obrada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skladu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propisima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Norveška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Pre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prethodnog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tretmana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odlaganja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deponije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Švedska,Švajcarska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Zabrana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insineracije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proizvoda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posebno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vraćeni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Holandija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Minimum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tretman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obnovu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insineraciju</a:t>
            </a:r>
            <a:r>
              <a:rPr lang="en-US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hemikalija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obnovljene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Švajcarska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Razdvajanje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aparata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one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ponovo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upotrebljeni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one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Belgija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6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A3F18C-51BE-497C-A84E-5089AB167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FD05FD-DE29-4CE4-84F1-A65651E19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je </a:t>
            </a:r>
            <a:r>
              <a:rPr lang="en-US" dirty="0" err="1"/>
              <a:t>razvila</a:t>
            </a:r>
            <a:r>
              <a:rPr lang="en-US" dirty="0"/>
              <a:t> </a:t>
            </a:r>
            <a:r>
              <a:rPr lang="en-US" dirty="0" err="1"/>
              <a:t>mešane</a:t>
            </a:r>
            <a:r>
              <a:rPr lang="en-US" dirty="0"/>
              <a:t> WEEE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zasnovane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postojećim</a:t>
            </a:r>
            <a:r>
              <a:rPr lang="en-US" dirty="0"/>
              <a:t> </a:t>
            </a:r>
            <a:r>
              <a:rPr lang="en-US" dirty="0" err="1"/>
              <a:t>komunalnim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otpadom,u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komunalne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organizuju</a:t>
            </a:r>
            <a:r>
              <a:rPr lang="en-US" dirty="0"/>
              <a:t> </a:t>
            </a:r>
            <a:r>
              <a:rPr lang="en-US" dirty="0" err="1"/>
              <a:t>sakupljanje</a:t>
            </a:r>
            <a:r>
              <a:rPr lang="en-US" dirty="0"/>
              <a:t> WEEE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domaćinstava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kontejnerskim</a:t>
            </a:r>
            <a:r>
              <a:rPr lang="en-US" dirty="0"/>
              <a:t> </a:t>
            </a:r>
            <a:r>
              <a:rPr lang="en-US" dirty="0" err="1"/>
              <a:t>parkovima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mestima</a:t>
            </a:r>
            <a:r>
              <a:rPr lang="en-US" dirty="0"/>
              <a:t> </a:t>
            </a:r>
            <a:r>
              <a:rPr lang="en-US" dirty="0" err="1"/>
              <a:t>sakupljanja,dok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recikliraju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obrađuju</a:t>
            </a:r>
            <a:r>
              <a:rPr lang="en-US" dirty="0"/>
              <a:t>(</a:t>
            </a:r>
            <a:r>
              <a:rPr lang="en-US" dirty="0" err="1"/>
              <a:t>tabela</a:t>
            </a:r>
            <a:r>
              <a:rPr lang="en-US" dirty="0"/>
              <a:t> 10.).</a:t>
            </a:r>
            <a:br>
              <a:rPr lang="en-US" dirty="0"/>
            </a:b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maloprodajnih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distributera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širokom</a:t>
            </a:r>
            <a:r>
              <a:rPr lang="en-US" dirty="0"/>
              <a:t> </a:t>
            </a:r>
            <a:r>
              <a:rPr lang="en-US" dirty="0" err="1"/>
              <a:t>spektru</a:t>
            </a:r>
            <a:r>
              <a:rPr lang="en-US" dirty="0"/>
              <a:t> od </a:t>
            </a:r>
            <a:r>
              <a:rPr lang="en-US" dirty="0" err="1"/>
              <a:t>zemlje</a:t>
            </a:r>
            <a:r>
              <a:rPr lang="en-US" dirty="0"/>
              <a:t> do </a:t>
            </a:r>
            <a:r>
              <a:rPr lang="en-US" dirty="0" err="1"/>
              <a:t>zemlje</a:t>
            </a:r>
            <a:r>
              <a:rPr lang="en-US" dirty="0" smtClean="0"/>
              <a:t>. </a:t>
            </a:r>
            <a:r>
              <a:rPr lang="en-US" dirty="0" err="1" smtClean="0"/>
              <a:t>Lanac</a:t>
            </a:r>
            <a:r>
              <a:rPr lang="en-US" dirty="0" smtClean="0"/>
              <a:t> </a:t>
            </a:r>
            <a:r>
              <a:rPr lang="en-US" dirty="0" err="1"/>
              <a:t>trgovine</a:t>
            </a:r>
            <a:r>
              <a:rPr lang="en-US" dirty="0"/>
              <a:t> je </a:t>
            </a:r>
            <a:r>
              <a:rPr lang="en-US" dirty="0" err="1"/>
              <a:t>npr.glavni</a:t>
            </a:r>
            <a:r>
              <a:rPr lang="en-US" dirty="0"/>
              <a:t> </a:t>
            </a:r>
            <a:r>
              <a:rPr lang="en-US" dirty="0" err="1"/>
              <a:t>lanac</a:t>
            </a:r>
            <a:r>
              <a:rPr lang="en-US" dirty="0"/>
              <a:t> (</a:t>
            </a:r>
            <a:r>
              <a:rPr lang="en-US" dirty="0" err="1"/>
              <a:t>kanal</a:t>
            </a:r>
            <a:r>
              <a:rPr lang="en-US" dirty="0"/>
              <a:t>) za </a:t>
            </a:r>
            <a:r>
              <a:rPr lang="en-US" dirty="0" err="1"/>
              <a:t>povratak</a:t>
            </a:r>
            <a:r>
              <a:rPr lang="en-US" dirty="0"/>
              <a:t> WEEE u </a:t>
            </a:r>
            <a:r>
              <a:rPr lang="en-US" dirty="0" err="1"/>
              <a:t>Švajcarskoj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maloprodajni</a:t>
            </a:r>
            <a:r>
              <a:rPr lang="en-US" dirty="0"/>
              <a:t> </a:t>
            </a:r>
            <a:r>
              <a:rPr lang="en-US" dirty="0" err="1"/>
              <a:t>objekti</a:t>
            </a:r>
            <a:r>
              <a:rPr lang="en-US" dirty="0"/>
              <a:t> </a:t>
            </a:r>
            <a:r>
              <a:rPr lang="en-US" dirty="0" err="1"/>
              <a:t>identifikovani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za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vraćenoj</a:t>
            </a:r>
            <a:r>
              <a:rPr lang="en-US" dirty="0"/>
              <a:t> </a:t>
            </a:r>
            <a:r>
              <a:rPr lang="en-US" dirty="0" err="1"/>
              <a:t>opremi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za </a:t>
            </a:r>
            <a:r>
              <a:rPr lang="en-US" dirty="0" err="1"/>
              <a:t>reciklažu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upotrebu.U</a:t>
            </a:r>
            <a:r>
              <a:rPr lang="en-US" dirty="0"/>
              <a:t> </a:t>
            </a:r>
            <a:r>
              <a:rPr lang="en-US" dirty="0" err="1"/>
              <a:t>Norveškoj</a:t>
            </a:r>
            <a:r>
              <a:rPr lang="en-US" dirty="0"/>
              <a:t> je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dodeljena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sakupljanju</a:t>
            </a:r>
            <a:r>
              <a:rPr lang="en-US" dirty="0"/>
              <a:t> </a:t>
            </a:r>
            <a:r>
              <a:rPr lang="en-US" dirty="0" err="1"/>
              <a:t>distributerima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maloprodajnim</a:t>
            </a:r>
            <a:r>
              <a:rPr lang="en-US" dirty="0"/>
              <a:t> </a:t>
            </a:r>
            <a:r>
              <a:rPr lang="en-US" dirty="0" err="1"/>
              <a:t>objektima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45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891ED8-3EA4-4169-A206-D2656351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000056-F0F4-4E26-8ECF-FF66ED08D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Belgiji</a:t>
            </a:r>
            <a:r>
              <a:rPr lang="en-US" dirty="0"/>
              <a:t> 80% </a:t>
            </a:r>
            <a:r>
              <a:rPr lang="en-US" dirty="0" err="1"/>
              <a:t>tačaka</a:t>
            </a:r>
            <a:r>
              <a:rPr lang="en-US" dirty="0"/>
              <a:t> </a:t>
            </a:r>
            <a:r>
              <a:rPr lang="en-US" dirty="0" err="1"/>
              <a:t>sakupljanja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proizvoda,ali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uspeju</a:t>
            </a:r>
            <a:r>
              <a:rPr lang="en-US" dirty="0"/>
              <a:t> da </a:t>
            </a:r>
            <a:r>
              <a:rPr lang="en-US" dirty="0" err="1"/>
              <a:t>prihvate</a:t>
            </a:r>
            <a:r>
              <a:rPr lang="en-US" dirty="0"/>
              <a:t> 25%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sakupljenog</a:t>
            </a:r>
            <a:r>
              <a:rPr lang="en-US" dirty="0"/>
              <a:t> </a:t>
            </a:r>
            <a:r>
              <a:rPr lang="en-US" dirty="0" err="1"/>
              <a:t>otpada,dok</a:t>
            </a:r>
            <a:r>
              <a:rPr lang="en-US" dirty="0"/>
              <a:t> </a:t>
            </a:r>
            <a:r>
              <a:rPr lang="en-US" dirty="0" err="1"/>
              <a:t>komunalna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za </a:t>
            </a:r>
            <a:r>
              <a:rPr lang="en-US" dirty="0" err="1"/>
              <a:t>sakupljanje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(20%) </a:t>
            </a:r>
            <a:r>
              <a:rPr lang="en-US" dirty="0" err="1"/>
              <a:t>preuzimaju</a:t>
            </a:r>
            <a:r>
              <a:rPr lang="en-US" dirty="0"/>
              <a:t> 75% WEEE.U </a:t>
            </a:r>
            <a:r>
              <a:rPr lang="en-US" dirty="0" err="1"/>
              <a:t>Holandiji</a:t>
            </a:r>
            <a:r>
              <a:rPr lang="en-US" dirty="0"/>
              <a:t> </a:t>
            </a:r>
            <a:r>
              <a:rPr lang="en-US" dirty="0" err="1"/>
              <a:t>kanali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r>
              <a:rPr lang="en-US" dirty="0"/>
              <a:t> (</a:t>
            </a:r>
            <a:r>
              <a:rPr lang="en-US" dirty="0" err="1"/>
              <a:t>maloprodajni</a:t>
            </a:r>
            <a:r>
              <a:rPr lang="en-US" dirty="0"/>
              <a:t> </a:t>
            </a:r>
            <a:r>
              <a:rPr lang="en-US" dirty="0" err="1"/>
              <a:t>objekti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distributivni</a:t>
            </a:r>
            <a:r>
              <a:rPr lang="en-US" dirty="0"/>
              <a:t> </a:t>
            </a:r>
            <a:r>
              <a:rPr lang="en-US" dirty="0" err="1"/>
              <a:t>centri</a:t>
            </a:r>
            <a:r>
              <a:rPr lang="en-US" dirty="0"/>
              <a:t>) </a:t>
            </a:r>
            <a:r>
              <a:rPr lang="en-US" dirty="0" err="1"/>
              <a:t>sakupe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13%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sakupljenog</a:t>
            </a:r>
            <a:r>
              <a:rPr lang="en-US" dirty="0"/>
              <a:t> </a:t>
            </a:r>
            <a:r>
              <a:rPr lang="en-US" dirty="0" err="1"/>
              <a:t>WEEE.Maloprodajni</a:t>
            </a:r>
            <a:r>
              <a:rPr lang="en-US" dirty="0"/>
              <a:t> </a:t>
            </a:r>
            <a:r>
              <a:rPr lang="en-US" dirty="0" err="1"/>
              <a:t>objekti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reciklažnim</a:t>
            </a:r>
            <a:r>
              <a:rPr lang="en-US" dirty="0"/>
              <a:t> </a:t>
            </a:r>
            <a:r>
              <a:rPr lang="en-US" dirty="0" err="1"/>
              <a:t>parkovima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RTS (Regional Transfer Station) za male </a:t>
            </a:r>
            <a:r>
              <a:rPr lang="en-US" dirty="0" err="1"/>
              <a:t>količine</a:t>
            </a:r>
            <a:r>
              <a:rPr lang="en-US" dirty="0"/>
              <a:t> WEEE.</a:t>
            </a:r>
            <a:br>
              <a:rPr lang="en-US" dirty="0"/>
            </a:br>
            <a:r>
              <a:rPr lang="en-US" dirty="0" err="1"/>
              <a:t>Izuzev</a:t>
            </a:r>
            <a:r>
              <a:rPr lang="en-US" dirty="0"/>
              <a:t> </a:t>
            </a:r>
            <a:r>
              <a:rPr lang="en-US" dirty="0" err="1"/>
              <a:t>Švajcarske,ovi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finansirani</a:t>
            </a:r>
            <a:r>
              <a:rPr lang="en-US" dirty="0"/>
              <a:t> od :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komunalnu</a:t>
            </a:r>
            <a:r>
              <a:rPr lang="en-US" dirty="0"/>
              <a:t> </a:t>
            </a:r>
            <a:r>
              <a:rPr lang="en-US" dirty="0" err="1"/>
              <a:t>infrastrukturu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Potrošača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sortiranja</a:t>
            </a:r>
            <a:r>
              <a:rPr lang="en-US" dirty="0"/>
              <a:t>,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16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ema">
  <a:themeElements>
    <a:clrScheme name="Kancelarij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arij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arij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329</TotalTime>
  <Words>2539</Words>
  <Application>Microsoft Office PowerPoint</Application>
  <PresentationFormat>Widescreen</PresentationFormat>
  <Paragraphs>42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Wingdings 3</vt:lpstr>
      <vt:lpstr>Facet</vt:lpstr>
      <vt:lpstr>ELEKTRONSKI I ELEKTRIČNI OTPAD (E-OTPAD) II deo</vt:lpstr>
      <vt:lpstr>RoHS DIREKTIVA (Restriction of the use of certain hazardoues substances</vt:lpstr>
      <vt:lpstr>PowerPoint Presentation</vt:lpstr>
      <vt:lpstr>INICIJATIVE U ODREĐENIM ZEMLJAMA EVROPSKE UNIJE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Tabela 4. pokazuje podelu odgovornosti između proizvođača i javnih preduzeća u zemljama EU koje posmatramo</vt:lpstr>
      <vt:lpstr>PowerPoint Presentation</vt:lpstr>
      <vt:lpstr>PowerPoint Presentation</vt:lpstr>
      <vt:lpstr>PowerPoint Presentation</vt:lpstr>
      <vt:lpstr>PowerPoint Presentation</vt:lpstr>
      <vt:lpstr>Organizovano sakupljanje električnog i elektronskog otpada </vt:lpstr>
      <vt:lpstr>PowerPoint Presentation</vt:lpstr>
      <vt:lpstr>PowerPoint Presentation</vt:lpstr>
      <vt:lpstr>Sortiranje električnog i elektronskog otpada </vt:lpstr>
      <vt:lpstr>PowerPoint Presentation</vt:lpstr>
      <vt:lpstr>Transport električnog i elektronskog otpada </vt:lpstr>
      <vt:lpstr>PowerPoint Presentation</vt:lpstr>
      <vt:lpstr>"Siemens"</vt:lpstr>
      <vt:lpstr>PowerPoint Presentation</vt:lpstr>
      <vt:lpstr>PowerPoint Presentation</vt:lpstr>
      <vt:lpstr>PowerPoint Presentation</vt:lpstr>
      <vt:lpstr>PowerPoint Presentation</vt:lpstr>
      <vt:lpstr>"Hewlett Packard" - HP </vt:lpstr>
      <vt:lpstr>PowerPoint Presentation</vt:lpstr>
      <vt:lpstr>PowerPoint Presentation</vt:lpstr>
      <vt:lpstr>Reciklaža elektronskog otpada u Srbiji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ELEKTRONSKI I ELEKTRIČNI OTPAD (E-OTPAD)</dc:title>
  <dc:creator>Slobodan ulaz</dc:creator>
  <cp:lastModifiedBy>Milica Jevremovic</cp:lastModifiedBy>
  <cp:revision>31</cp:revision>
  <cp:lastPrinted>2018-11-09T09:54:37Z</cp:lastPrinted>
  <dcterms:created xsi:type="dcterms:W3CDTF">2018-11-08T23:14:32Z</dcterms:created>
  <dcterms:modified xsi:type="dcterms:W3CDTF">2019-10-27T22:25:05Z</dcterms:modified>
</cp:coreProperties>
</file>