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DF8C1-D03C-4630-A7A2-03DFCE61BD97}" type="datetimeFigureOut">
              <a:rPr lang="sr-Cyrl-RS" smtClean="0"/>
              <a:t>27.10.2019.</a:t>
            </a:fld>
            <a:endParaRPr lang="sr-Cyrl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2BFD8-2205-4E61-B345-7D50692E5C03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09416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minarski-diplomski.co.rs/ELEKTRONIKA/Klima-uredjaji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60183-AD2A-401C-B708-AE0E98B92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ELEKTRONSKI I ELEKTRIČNI OTPAD</a:t>
            </a:r>
            <a:br>
              <a:rPr lang="en-US" b="1" dirty="0"/>
            </a:br>
            <a:r>
              <a:rPr lang="en-US" b="1" dirty="0"/>
              <a:t>(E-OTPAD)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6A135B-EFC0-402A-BB21-E704F94C8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70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C39FB2-6200-4202-872F-5DF32114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EVROPSKE DIREKTIVE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1D7A9F-5FDF-402C-BB64-645D8B97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generisanog</a:t>
            </a:r>
            <a:r>
              <a:rPr lang="en-US" dirty="0"/>
              <a:t> u EU </a:t>
            </a:r>
            <a:r>
              <a:rPr lang="en-US" dirty="0" err="1"/>
              <a:t>naglo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 a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u </a:t>
            </a:r>
            <a:r>
              <a:rPr lang="en-US" dirty="0" err="1"/>
              <a:t>električnoj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elektronskoj</a:t>
            </a:r>
            <a:r>
              <a:rPr lang="en-US" dirty="0"/>
              <a:t> </a:t>
            </a:r>
            <a:r>
              <a:rPr lang="en-US" dirty="0" err="1"/>
              <a:t>opremi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glavnu</a:t>
            </a:r>
            <a:r>
              <a:rPr lang="en-US" dirty="0"/>
              <a:t> </a:t>
            </a:r>
            <a:r>
              <a:rPr lang="en-US" dirty="0" err="1"/>
              <a:t>brigu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faze </a:t>
            </a:r>
            <a:r>
              <a:rPr lang="en-US" dirty="0" err="1"/>
              <a:t>upravljanja</a:t>
            </a:r>
            <a:r>
              <a:rPr lang="en-US" dirty="0"/>
              <a:t> e-</a:t>
            </a:r>
            <a:r>
              <a:rPr lang="en-US" dirty="0" err="1"/>
              <a:t>otpadom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ne </a:t>
            </a:r>
            <a:r>
              <a:rPr lang="en-US" dirty="0" err="1"/>
              <a:t>rade</a:t>
            </a:r>
            <a:r>
              <a:rPr lang="en-US" dirty="0"/>
              <a:t> u </a:t>
            </a:r>
            <a:r>
              <a:rPr lang="en-US" dirty="0" err="1"/>
              <a:t>dovoljnom</a:t>
            </a:r>
            <a:r>
              <a:rPr lang="en-US" dirty="0"/>
              <a:t> </a:t>
            </a:r>
            <a:r>
              <a:rPr lang="en-US" dirty="0" err="1"/>
              <a:t>obimu.Zbog</a:t>
            </a:r>
            <a:r>
              <a:rPr lang="en-US" dirty="0"/>
              <a:t> toga je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identifikovan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prioritetna</a:t>
            </a:r>
            <a:r>
              <a:rPr lang="en-US" dirty="0"/>
              <a:t> oblast za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mera</a:t>
            </a:r>
            <a:r>
              <a:rPr lang="en-US" dirty="0"/>
              <a:t> u </a:t>
            </a:r>
            <a:r>
              <a:rPr lang="en-US" dirty="0" err="1"/>
              <a:t>evropskim</a:t>
            </a:r>
            <a:r>
              <a:rPr lang="en-US" dirty="0"/>
              <a:t> </a:t>
            </a:r>
            <a:r>
              <a:rPr lang="en-US" dirty="0" err="1"/>
              <a:t>razmerama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1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60186-C545-4F37-B576-E409CB28D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DCFFA6-3AE6-4C4C-9224-3471AF65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Evropska</a:t>
            </a:r>
            <a:r>
              <a:rPr lang="en-US" sz="1600" dirty="0"/>
              <a:t> </a:t>
            </a:r>
            <a:r>
              <a:rPr lang="en-US" sz="1600" dirty="0" err="1"/>
              <a:t>Unija</a:t>
            </a:r>
            <a:r>
              <a:rPr lang="en-US" sz="1600" dirty="0"/>
              <a:t> je 13.2.2003.godine </a:t>
            </a:r>
            <a:r>
              <a:rPr lang="en-US" sz="1600" dirty="0" err="1"/>
              <a:t>usvojila</a:t>
            </a:r>
            <a:r>
              <a:rPr lang="en-US" sz="1600" dirty="0"/>
              <a:t> </a:t>
            </a:r>
            <a:r>
              <a:rPr lang="en-US" sz="1600" dirty="0" err="1"/>
              <a:t>dve</a:t>
            </a:r>
            <a:r>
              <a:rPr lang="en-US" sz="1600" dirty="0"/>
              <a:t> </a:t>
            </a:r>
            <a:r>
              <a:rPr lang="en-US" sz="1600" dirty="0" err="1"/>
              <a:t>Direktive</a:t>
            </a:r>
            <a:r>
              <a:rPr lang="en-US" sz="1600" dirty="0"/>
              <a:t> a </a:t>
            </a:r>
            <a:r>
              <a:rPr lang="en-US" sz="1600" dirty="0" err="1"/>
              <a:t>vezane</a:t>
            </a:r>
            <a:r>
              <a:rPr lang="en-US" sz="1600" dirty="0"/>
              <a:t> za </a:t>
            </a:r>
            <a:r>
              <a:rPr lang="en-US" sz="1600" dirty="0" err="1"/>
              <a:t>probleme</a:t>
            </a:r>
            <a:r>
              <a:rPr lang="en-US" sz="1600" dirty="0"/>
              <a:t> </a:t>
            </a:r>
            <a:r>
              <a:rPr lang="en-US" sz="1600" dirty="0" err="1"/>
              <a:t>električnog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elektronskog</a:t>
            </a:r>
            <a:r>
              <a:rPr lang="en-US" sz="1600" dirty="0"/>
              <a:t> </a:t>
            </a:r>
            <a:r>
              <a:rPr lang="en-US" sz="1600" dirty="0" err="1"/>
              <a:t>otpada</a:t>
            </a:r>
            <a:r>
              <a:rPr lang="en-US" sz="1600" b="1" dirty="0" smtClean="0"/>
              <a:t>.</a:t>
            </a:r>
            <a:r>
              <a:rPr lang="sr-Latn-RS" sz="1600" b="1" dirty="0" smtClean="0"/>
              <a:t>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Prva </a:t>
            </a:r>
            <a:r>
              <a:rPr lang="en-US" sz="1600" dirty="0" err="1">
                <a:solidFill>
                  <a:schemeClr val="tx1"/>
                </a:solidFill>
              </a:rPr>
              <a:t>Direktiva</a:t>
            </a:r>
            <a:r>
              <a:rPr lang="en-US" sz="1600" dirty="0">
                <a:solidFill>
                  <a:schemeClr val="tx1"/>
                </a:solidFill>
              </a:rPr>
              <a:t> je ’’Waste of Electrical and Electronic Equipment’’(WEEE) – </a:t>
            </a:r>
            <a:r>
              <a:rPr lang="en-US" sz="1600" dirty="0" err="1">
                <a:solidFill>
                  <a:schemeClr val="tx1"/>
                </a:solidFill>
              </a:rPr>
              <a:t>Direktiva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električnom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elektronskom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otpadu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dok</a:t>
            </a:r>
            <a:r>
              <a:rPr lang="en-US" sz="1600" dirty="0">
                <a:solidFill>
                  <a:schemeClr val="tx1"/>
                </a:solidFill>
              </a:rPr>
              <a:t> je </a:t>
            </a:r>
            <a:r>
              <a:rPr lang="en-US" sz="1600" dirty="0" err="1">
                <a:solidFill>
                  <a:schemeClr val="tx1"/>
                </a:solidFill>
              </a:rPr>
              <a:t>druga</a:t>
            </a:r>
            <a:r>
              <a:rPr lang="en-US" sz="1600" dirty="0">
                <a:solidFill>
                  <a:schemeClr val="tx1"/>
                </a:solidFill>
              </a:rPr>
              <a:t> RoHS(Restriction of the use of </a:t>
            </a:r>
            <a:r>
              <a:rPr lang="en-US" sz="1600" dirty="0" err="1">
                <a:solidFill>
                  <a:schemeClr val="tx1"/>
                </a:solidFill>
              </a:rPr>
              <a:t>hazardoues</a:t>
            </a:r>
            <a:r>
              <a:rPr lang="en-US" sz="1600" dirty="0">
                <a:solidFill>
                  <a:schemeClr val="tx1"/>
                </a:solidFill>
              </a:rPr>
              <a:t> substances) – </a:t>
            </a:r>
            <a:r>
              <a:rPr lang="en-US" sz="1600" dirty="0" err="1">
                <a:solidFill>
                  <a:schemeClr val="tx1"/>
                </a:solidFill>
              </a:rPr>
              <a:t>Direktiva</a:t>
            </a:r>
            <a:r>
              <a:rPr lang="en-US" sz="1600" dirty="0">
                <a:solidFill>
                  <a:schemeClr val="tx1"/>
                </a:solidFill>
              </a:rPr>
              <a:t> o </a:t>
            </a:r>
            <a:r>
              <a:rPr lang="en-US" sz="1600" dirty="0" err="1">
                <a:solidFill>
                  <a:schemeClr val="tx1"/>
                </a:solidFill>
              </a:rPr>
              <a:t>ograničenjima</a:t>
            </a:r>
            <a:r>
              <a:rPr lang="en-US" sz="1600" dirty="0">
                <a:solidFill>
                  <a:schemeClr val="tx1"/>
                </a:solidFill>
              </a:rPr>
              <a:t> za </a:t>
            </a:r>
            <a:r>
              <a:rPr lang="en-US" sz="1600" dirty="0" err="1">
                <a:solidFill>
                  <a:schemeClr val="tx1"/>
                </a:solidFill>
              </a:rPr>
              <a:t>upotrebu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opasnih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materija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endParaRPr lang="sr-Latn-R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Ove </a:t>
            </a:r>
            <a:r>
              <a:rPr lang="en-US" sz="1600" dirty="0" err="1"/>
              <a:t>dve</a:t>
            </a:r>
            <a:r>
              <a:rPr lang="en-US" sz="1600" dirty="0"/>
              <a:t> </a:t>
            </a:r>
            <a:r>
              <a:rPr lang="en-US" sz="1600" dirty="0" err="1"/>
              <a:t>Direktive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postale</a:t>
            </a:r>
            <a:r>
              <a:rPr lang="en-US" sz="1600" dirty="0"/>
              <a:t> </a:t>
            </a:r>
            <a:r>
              <a:rPr lang="en-US" sz="1600" dirty="0" err="1"/>
              <a:t>važeći</a:t>
            </a:r>
            <a:r>
              <a:rPr lang="en-US" sz="1600" dirty="0"/>
              <a:t> </a:t>
            </a:r>
            <a:r>
              <a:rPr lang="en-US" sz="1600" dirty="0" err="1"/>
              <a:t>zakon</a:t>
            </a:r>
            <a:r>
              <a:rPr lang="en-US" sz="1600" dirty="0"/>
              <a:t> EU 1.7.2006.godine </a:t>
            </a:r>
            <a:r>
              <a:rPr lang="en-US" sz="1600" dirty="0" err="1"/>
              <a:t>i</a:t>
            </a:r>
            <a:r>
              <a:rPr lang="en-US" sz="1600" dirty="0"/>
              <a:t> od </a:t>
            </a:r>
            <a:r>
              <a:rPr lang="en-US" sz="1600" dirty="0" err="1"/>
              <a:t>ovog</a:t>
            </a:r>
            <a:r>
              <a:rPr lang="en-US" sz="1600" dirty="0"/>
              <a:t> </a:t>
            </a:r>
            <a:r>
              <a:rPr lang="en-US" sz="1600" dirty="0" err="1"/>
              <a:t>datuma</a:t>
            </a:r>
            <a:r>
              <a:rPr lang="en-US" sz="1600" dirty="0"/>
              <a:t> </a:t>
            </a:r>
            <a:r>
              <a:rPr lang="en-US" sz="1600" dirty="0" err="1"/>
              <a:t>bilo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proizvod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ne </a:t>
            </a:r>
            <a:r>
              <a:rPr lang="en-US" sz="1600" dirty="0" err="1"/>
              <a:t>zadovoljava</a:t>
            </a:r>
            <a:r>
              <a:rPr lang="en-US" sz="1600" dirty="0"/>
              <a:t> </a:t>
            </a:r>
            <a:r>
              <a:rPr lang="en-US" sz="1600" dirty="0" err="1"/>
              <a:t>kriterijume</a:t>
            </a:r>
            <a:r>
              <a:rPr lang="en-US" sz="1600" dirty="0"/>
              <a:t> </a:t>
            </a:r>
            <a:r>
              <a:rPr lang="en-US" sz="1600" dirty="0" err="1"/>
              <a:t>ovih</a:t>
            </a:r>
            <a:r>
              <a:rPr lang="en-US" sz="1600" dirty="0"/>
              <a:t> </a:t>
            </a:r>
            <a:r>
              <a:rPr lang="en-US" sz="1600" dirty="0" err="1"/>
              <a:t>Direktiva</a:t>
            </a:r>
            <a:r>
              <a:rPr lang="en-US" sz="1600" dirty="0"/>
              <a:t> </a:t>
            </a:r>
            <a:r>
              <a:rPr lang="en-US" sz="1600" dirty="0" err="1"/>
              <a:t>neće</a:t>
            </a:r>
            <a:r>
              <a:rPr lang="en-US" sz="1600" dirty="0"/>
              <a:t> </a:t>
            </a:r>
            <a:r>
              <a:rPr lang="en-US" sz="1600" dirty="0" err="1"/>
              <a:t>moći</a:t>
            </a:r>
            <a:r>
              <a:rPr lang="en-US" sz="1600" dirty="0"/>
              <a:t> </a:t>
            </a:r>
            <a:r>
              <a:rPr lang="en-US" sz="1600" dirty="0" err="1"/>
              <a:t>biti</a:t>
            </a:r>
            <a:r>
              <a:rPr lang="en-US" sz="1600" dirty="0"/>
              <a:t> </a:t>
            </a:r>
            <a:r>
              <a:rPr lang="en-US" sz="1600" dirty="0" err="1"/>
              <a:t>prodat</a:t>
            </a:r>
            <a:r>
              <a:rPr lang="en-US" sz="1600" dirty="0"/>
              <a:t> u </a:t>
            </a:r>
            <a:r>
              <a:rPr lang="en-US" sz="1600" dirty="0" err="1"/>
              <a:t>zemljama</a:t>
            </a:r>
            <a:r>
              <a:rPr lang="en-US" sz="1600" dirty="0"/>
              <a:t> EU.</a:t>
            </a:r>
            <a:br>
              <a:rPr lang="en-US" sz="1600" dirty="0"/>
            </a:br>
            <a:r>
              <a:rPr lang="en-US" sz="1600" dirty="0"/>
              <a:t>WEEE </a:t>
            </a:r>
            <a:r>
              <a:rPr lang="en-US" sz="1600" dirty="0" err="1"/>
              <a:t>Direktiva</a:t>
            </a:r>
            <a:r>
              <a:rPr lang="en-US" sz="1600" dirty="0"/>
              <a:t> </a:t>
            </a:r>
            <a:r>
              <a:rPr lang="en-US" sz="1600" dirty="0" err="1"/>
              <a:t>teži</a:t>
            </a:r>
            <a:r>
              <a:rPr lang="en-US" sz="1600" dirty="0"/>
              <a:t> da </a:t>
            </a:r>
            <a:r>
              <a:rPr lang="en-US" sz="1600" dirty="0" err="1"/>
              <a:t>poboljša</a:t>
            </a:r>
            <a:r>
              <a:rPr lang="en-US" sz="1600" dirty="0"/>
              <a:t> </a:t>
            </a:r>
            <a:r>
              <a:rPr lang="en-US" sz="1600" dirty="0" err="1"/>
              <a:t>upravljanje</a:t>
            </a:r>
            <a:r>
              <a:rPr lang="en-US" sz="1600" dirty="0"/>
              <a:t> </a:t>
            </a:r>
            <a:r>
              <a:rPr lang="en-US" sz="1600" dirty="0" err="1"/>
              <a:t>električnim</a:t>
            </a:r>
            <a:r>
              <a:rPr lang="en-US" sz="1600" dirty="0"/>
              <a:t> </a:t>
            </a:r>
            <a:r>
              <a:rPr lang="en-US" sz="1600" dirty="0" err="1"/>
              <a:t>otpadom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da </a:t>
            </a:r>
            <a:r>
              <a:rPr lang="en-US" sz="1600" dirty="0" err="1"/>
              <a:t>podstakne</a:t>
            </a:r>
            <a:r>
              <a:rPr lang="en-US" sz="1600" dirty="0"/>
              <a:t> </a:t>
            </a:r>
            <a:r>
              <a:rPr lang="en-US" sz="1600" dirty="0" err="1"/>
              <a:t>proizvođače</a:t>
            </a:r>
            <a:r>
              <a:rPr lang="en-US" sz="1600" dirty="0"/>
              <a:t> da </a:t>
            </a:r>
            <a:r>
              <a:rPr lang="en-US" sz="1600" dirty="0" err="1"/>
              <a:t>proizvode</a:t>
            </a:r>
            <a:r>
              <a:rPr lang="en-US" sz="1600" dirty="0"/>
              <a:t> </a:t>
            </a:r>
            <a:r>
              <a:rPr lang="en-US" sz="1600" dirty="0" err="1"/>
              <a:t>uređaje</a:t>
            </a:r>
            <a:r>
              <a:rPr lang="en-US" sz="1600" dirty="0"/>
              <a:t> </a:t>
            </a:r>
            <a:r>
              <a:rPr lang="en-US" sz="1600" dirty="0" err="1"/>
              <a:t>imajući</a:t>
            </a:r>
            <a:r>
              <a:rPr lang="en-US" sz="1600" dirty="0"/>
              <a:t> u </a:t>
            </a:r>
            <a:r>
              <a:rPr lang="en-US" sz="1600" dirty="0" err="1"/>
              <a:t>planu</a:t>
            </a:r>
            <a:r>
              <a:rPr lang="en-US" sz="1600" dirty="0"/>
              <a:t> </a:t>
            </a:r>
            <a:r>
              <a:rPr lang="en-US" sz="1600" dirty="0" err="1"/>
              <a:t>njihovu</a:t>
            </a:r>
            <a:r>
              <a:rPr lang="en-US" sz="1600" dirty="0"/>
              <a:t> </a:t>
            </a:r>
            <a:r>
              <a:rPr lang="en-US" sz="1600" dirty="0" err="1"/>
              <a:t>reciklažu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err="1" smtClean="0"/>
              <a:t>Ključni</a:t>
            </a:r>
            <a:r>
              <a:rPr lang="en-US" sz="1600" dirty="0" smtClean="0"/>
              <a:t> </a:t>
            </a:r>
            <a:r>
              <a:rPr lang="en-US" sz="1600" dirty="0"/>
              <a:t>deo </a:t>
            </a:r>
            <a:r>
              <a:rPr lang="en-US" sz="1600" dirty="0" err="1"/>
              <a:t>ove</a:t>
            </a:r>
            <a:r>
              <a:rPr lang="en-US" sz="1600" dirty="0"/>
              <a:t> </a:t>
            </a:r>
            <a:r>
              <a:rPr lang="en-US" sz="1600" dirty="0" err="1"/>
              <a:t>Direktive</a:t>
            </a:r>
            <a:r>
              <a:rPr lang="en-US" sz="1600" dirty="0"/>
              <a:t> </a:t>
            </a:r>
            <a:r>
              <a:rPr lang="en-US" sz="1600" dirty="0" err="1"/>
              <a:t>jeste</a:t>
            </a:r>
            <a:r>
              <a:rPr lang="en-US" sz="1600" dirty="0"/>
              <a:t> da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proizvođači</a:t>
            </a:r>
            <a:r>
              <a:rPr lang="en-US" sz="1600" dirty="0"/>
              <a:t> </a:t>
            </a:r>
            <a:r>
              <a:rPr lang="en-US" sz="1600" dirty="0" err="1"/>
              <a:t>odgovorni</a:t>
            </a:r>
            <a:r>
              <a:rPr lang="en-US" sz="1600" dirty="0"/>
              <a:t> za </a:t>
            </a:r>
            <a:r>
              <a:rPr lang="en-US" sz="1600" dirty="0" err="1"/>
              <a:t>troškove</a:t>
            </a:r>
            <a:r>
              <a:rPr lang="en-US" sz="1600" dirty="0"/>
              <a:t> </a:t>
            </a:r>
            <a:r>
              <a:rPr lang="en-US" sz="1600" dirty="0" err="1"/>
              <a:t>vezane</a:t>
            </a:r>
            <a:r>
              <a:rPr lang="en-US" sz="1600" dirty="0"/>
              <a:t> za </a:t>
            </a:r>
            <a:r>
              <a:rPr lang="en-US" sz="1600" dirty="0" err="1"/>
              <a:t>sakupljanje</a:t>
            </a:r>
            <a:r>
              <a:rPr lang="en-US" sz="1600" dirty="0" smtClean="0"/>
              <a:t>,</a:t>
            </a:r>
            <a:r>
              <a:rPr lang="sr-Latn-RS" sz="1600" dirty="0" smtClean="0"/>
              <a:t> </a:t>
            </a:r>
            <a:r>
              <a:rPr lang="en-US" sz="1600" dirty="0" err="1" smtClean="0"/>
              <a:t>obnavljanje</a:t>
            </a:r>
            <a:r>
              <a:rPr lang="en-US" sz="1600" dirty="0" smtClean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reciklažu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tretman</a:t>
            </a:r>
            <a:r>
              <a:rPr lang="en-US" sz="1600" dirty="0"/>
              <a:t> </a:t>
            </a:r>
            <a:r>
              <a:rPr lang="en-US" sz="1600" dirty="0" err="1"/>
              <a:t>električnog</a:t>
            </a:r>
            <a:r>
              <a:rPr lang="en-US" sz="1600" dirty="0"/>
              <a:t> </a:t>
            </a:r>
            <a:r>
              <a:rPr lang="en-US" sz="1600" dirty="0" err="1"/>
              <a:t>otpada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smtClean="0"/>
              <a:t>RoHS </a:t>
            </a:r>
            <a:r>
              <a:rPr lang="en-US" sz="1600" dirty="0" err="1"/>
              <a:t>Direktiva</a:t>
            </a:r>
            <a:r>
              <a:rPr lang="en-US" sz="1600" dirty="0"/>
              <a:t> </a:t>
            </a:r>
            <a:r>
              <a:rPr lang="en-US" sz="1600" dirty="0" err="1"/>
              <a:t>dopunjuje</a:t>
            </a:r>
            <a:r>
              <a:rPr lang="en-US" sz="1600" dirty="0"/>
              <a:t> WEEE </a:t>
            </a:r>
            <a:r>
              <a:rPr lang="en-US" sz="1600" dirty="0" err="1"/>
              <a:t>Direktivu</a:t>
            </a:r>
            <a:r>
              <a:rPr lang="en-US" sz="1600" dirty="0"/>
              <a:t> </a:t>
            </a:r>
            <a:r>
              <a:rPr lang="en-US" sz="1600" dirty="0" err="1"/>
              <a:t>ograničenjem</a:t>
            </a:r>
            <a:r>
              <a:rPr lang="en-US" sz="1600" dirty="0"/>
              <a:t> </a:t>
            </a:r>
            <a:r>
              <a:rPr lang="en-US" sz="1600" dirty="0" err="1"/>
              <a:t>količina</a:t>
            </a:r>
            <a:r>
              <a:rPr lang="en-US" sz="1600" dirty="0"/>
              <a:t> </a:t>
            </a:r>
            <a:r>
              <a:rPr lang="en-US" sz="1600" dirty="0" err="1"/>
              <a:t>potencijalno</a:t>
            </a:r>
            <a:r>
              <a:rPr lang="en-US" sz="1600" dirty="0"/>
              <a:t> </a:t>
            </a:r>
            <a:r>
              <a:rPr lang="en-US" sz="1600" dirty="0" err="1"/>
              <a:t>opasnih</a:t>
            </a:r>
            <a:r>
              <a:rPr lang="en-US" sz="1600" dirty="0"/>
              <a:t> </a:t>
            </a:r>
            <a:r>
              <a:rPr lang="en-US" sz="1600" dirty="0" err="1"/>
              <a:t>materijala</a:t>
            </a:r>
            <a:r>
              <a:rPr lang="en-US" sz="1600" dirty="0"/>
              <a:t> </a:t>
            </a:r>
            <a:r>
              <a:rPr lang="en-US" sz="1600" dirty="0" err="1"/>
              <a:t>sadržanih</a:t>
            </a:r>
            <a:r>
              <a:rPr lang="en-US" sz="1600" dirty="0"/>
              <a:t> u </a:t>
            </a:r>
            <a:r>
              <a:rPr lang="en-US" sz="1600" dirty="0" err="1"/>
              <a:t>električnim</a:t>
            </a:r>
            <a:r>
              <a:rPr lang="en-US" sz="1600" dirty="0"/>
              <a:t> </a:t>
            </a:r>
            <a:r>
              <a:rPr lang="en-US" sz="1600" dirty="0" err="1"/>
              <a:t>aparatima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6726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747EFA-162F-449B-9BD5-852DFEE0A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WEEE DIREKTIVA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9F6D19-27E1-4A5A-B65F-1FD850ED7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Direktive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prvog</a:t>
            </a:r>
            <a:r>
              <a:rPr lang="en-US" dirty="0"/>
              <a:t> </a:t>
            </a:r>
            <a:r>
              <a:rPr lang="en-US" dirty="0" err="1"/>
              <a:t>prioriteta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prevencija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dodatno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reciklaže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obnavljanja</a:t>
            </a:r>
            <a:r>
              <a:rPr lang="en-US" dirty="0"/>
              <a:t> </a:t>
            </a:r>
            <a:r>
              <a:rPr lang="en-US" dirty="0" err="1"/>
              <a:t>ovakvog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smanjilo</a:t>
            </a:r>
            <a:r>
              <a:rPr lang="en-US" dirty="0"/>
              <a:t> </a:t>
            </a:r>
            <a:r>
              <a:rPr lang="en-US" dirty="0" err="1"/>
              <a:t>odlaganje</a:t>
            </a:r>
            <a:r>
              <a:rPr lang="en-US" dirty="0"/>
              <a:t> </a:t>
            </a:r>
            <a:r>
              <a:rPr lang="en-US" dirty="0" err="1"/>
              <a:t>ovakve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otpada.Takođe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</a:t>
            </a:r>
            <a:r>
              <a:rPr lang="en-US" dirty="0" err="1"/>
              <a:t>nastoji</a:t>
            </a:r>
            <a:r>
              <a:rPr lang="en-US" dirty="0"/>
              <a:t> da </a:t>
            </a:r>
            <a:r>
              <a:rPr lang="en-US" dirty="0" err="1"/>
              <a:t>poboljša</a:t>
            </a:r>
            <a:r>
              <a:rPr lang="en-US" dirty="0"/>
              <a:t> </a:t>
            </a:r>
            <a:r>
              <a:rPr lang="en-US" dirty="0" err="1"/>
              <a:t>ekološke</a:t>
            </a:r>
            <a:r>
              <a:rPr lang="en-US" dirty="0"/>
              <a:t> </a:t>
            </a:r>
            <a:r>
              <a:rPr lang="en-US" dirty="0" err="1"/>
              <a:t>performanse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operatera</a:t>
            </a:r>
            <a:r>
              <a:rPr lang="en-US" dirty="0"/>
              <a:t> </a:t>
            </a:r>
            <a:r>
              <a:rPr lang="en-US" dirty="0" err="1"/>
              <a:t>angažovanih</a:t>
            </a:r>
            <a:r>
              <a:rPr lang="en-US" dirty="0"/>
              <a:t> u </a:t>
            </a:r>
            <a:r>
              <a:rPr lang="en-US" dirty="0" err="1"/>
              <a:t>životnom</a:t>
            </a:r>
            <a:r>
              <a:rPr lang="en-US" dirty="0"/>
              <a:t> </a:t>
            </a:r>
            <a:r>
              <a:rPr lang="en-US" dirty="0" err="1"/>
              <a:t>ciklusu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(</a:t>
            </a:r>
            <a:r>
              <a:rPr lang="en-US" dirty="0" err="1"/>
              <a:t>proizvođača,distributera,potrošača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uključeni</a:t>
            </a:r>
            <a:r>
              <a:rPr lang="en-US" dirty="0"/>
              <a:t> u </a:t>
            </a:r>
            <a:r>
              <a:rPr lang="en-US" dirty="0" err="1"/>
              <a:t>tretman</a:t>
            </a:r>
            <a:r>
              <a:rPr lang="en-US" dirty="0"/>
              <a:t> WEEE).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70EA4-27AB-4FA4-8C4D-F06D2451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CILJEVI WEEE DIREKTIVE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F5DC87-6077-44A7-B90F-3EF63E0C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WEEE </a:t>
            </a:r>
            <a:r>
              <a:rPr lang="en-US" dirty="0" err="1"/>
              <a:t>Direktiva</a:t>
            </a:r>
            <a:r>
              <a:rPr lang="en-US" dirty="0"/>
              <a:t> </a:t>
            </a:r>
            <a:r>
              <a:rPr lang="en-US" dirty="0" err="1"/>
              <a:t>teži</a:t>
            </a:r>
            <a:r>
              <a:rPr lang="en-US" dirty="0"/>
              <a:t> da </a:t>
            </a:r>
            <a:r>
              <a:rPr lang="en-US" dirty="0" err="1"/>
              <a:t>poboljša</a:t>
            </a:r>
            <a:r>
              <a:rPr lang="en-US" dirty="0"/>
              <a:t> </a:t>
            </a:r>
            <a:r>
              <a:rPr lang="en-US" dirty="0" err="1"/>
              <a:t>performanse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WEEE </a:t>
            </a:r>
            <a:r>
              <a:rPr lang="en-US" dirty="0" err="1"/>
              <a:t>kroz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Selektivno</a:t>
            </a:r>
            <a:r>
              <a:rPr lang="en-US" dirty="0"/>
              <a:t> </a:t>
            </a:r>
            <a:r>
              <a:rPr lang="en-US" dirty="0" err="1"/>
              <a:t>prikupljanje</a:t>
            </a:r>
            <a:r>
              <a:rPr lang="en-US" dirty="0"/>
              <a:t> WEEE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odgovarajućih</a:t>
            </a:r>
            <a:r>
              <a:rPr lang="en-US" dirty="0"/>
              <a:t> </a:t>
            </a:r>
            <a:r>
              <a:rPr lang="en-US" dirty="0" err="1"/>
              <a:t>sistema,koji</a:t>
            </a:r>
            <a:r>
              <a:rPr lang="en-US" dirty="0"/>
              <a:t>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integritet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potencijale</a:t>
            </a:r>
            <a:r>
              <a:rPr lang="en-US" dirty="0"/>
              <a:t> za </a:t>
            </a:r>
            <a:r>
              <a:rPr lang="en-US" dirty="0" err="1"/>
              <a:t>obnavljanje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mora </a:t>
            </a:r>
            <a:r>
              <a:rPr lang="en-US" dirty="0" err="1"/>
              <a:t>dostići</a:t>
            </a:r>
            <a:r>
              <a:rPr lang="en-US" dirty="0"/>
              <a:t> </a:t>
            </a:r>
            <a:r>
              <a:rPr lang="en-US" dirty="0" err="1"/>
              <a:t>svaka</a:t>
            </a:r>
            <a:r>
              <a:rPr lang="en-US" dirty="0"/>
              <a:t> </a:t>
            </a:r>
            <a:r>
              <a:rPr lang="en-US" dirty="0" err="1"/>
              <a:t>članica</a:t>
            </a:r>
            <a:r>
              <a:rPr lang="en-US" dirty="0"/>
              <a:t> do 31.12.2006. a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iznosi</a:t>
            </a:r>
            <a:r>
              <a:rPr lang="en-US" dirty="0"/>
              <a:t> 4 kg WEEE po </a:t>
            </a:r>
            <a:r>
              <a:rPr lang="en-US" dirty="0" err="1"/>
              <a:t>stanovniku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Individualnu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 smtClean="0"/>
              <a:t>;</a:t>
            </a:r>
            <a:r>
              <a:rPr lang="sr-Latn-RS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reciklaže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obnove</a:t>
            </a:r>
            <a:r>
              <a:rPr lang="en-US" dirty="0"/>
              <a:t> se </a:t>
            </a:r>
            <a:r>
              <a:rPr lang="en-US" dirty="0" err="1"/>
              <a:t>kreću</a:t>
            </a:r>
            <a:r>
              <a:rPr lang="en-US" dirty="0"/>
              <a:t> u </a:t>
            </a:r>
            <a:r>
              <a:rPr lang="en-US" dirty="0" err="1"/>
              <a:t>rasponu</a:t>
            </a:r>
            <a:r>
              <a:rPr lang="en-US" dirty="0"/>
              <a:t> od 50%-80% u </a:t>
            </a:r>
            <a:r>
              <a:rPr lang="en-US" dirty="0" err="1"/>
              <a:t>zavisnosti</a:t>
            </a:r>
            <a:r>
              <a:rPr lang="en-US" dirty="0"/>
              <a:t> od </a:t>
            </a:r>
            <a:r>
              <a:rPr lang="en-US" dirty="0" err="1"/>
              <a:t>razmatrane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one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zadovoljene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elektronske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do 31.12.2006</a:t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Odredbu</a:t>
            </a:r>
            <a:r>
              <a:rPr lang="en-US" dirty="0"/>
              <a:t> </a:t>
            </a:r>
            <a:r>
              <a:rPr lang="en-US" dirty="0" err="1"/>
              <a:t>pružanja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krajnjim</a:t>
            </a:r>
            <a:r>
              <a:rPr lang="en-US" dirty="0"/>
              <a:t> </a:t>
            </a:r>
            <a:r>
              <a:rPr lang="en-US" dirty="0" err="1"/>
              <a:t>korisnicima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esencijalno</a:t>
            </a:r>
            <a:r>
              <a:rPr lang="en-US" dirty="0"/>
              <a:t> za </a:t>
            </a:r>
            <a:r>
              <a:rPr lang="en-US" dirty="0" err="1"/>
              <a:t>visoke</a:t>
            </a:r>
            <a:r>
              <a:rPr lang="en-US" dirty="0"/>
              <a:t> stope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reciklaže,kroz</a:t>
            </a:r>
            <a:r>
              <a:rPr lang="en-US" dirty="0"/>
              <a:t> </a:t>
            </a:r>
            <a:r>
              <a:rPr lang="en-US" dirty="0" err="1"/>
              <a:t>obeležavanje</a:t>
            </a:r>
            <a:r>
              <a:rPr lang="en-US" dirty="0"/>
              <a:t> </a:t>
            </a:r>
            <a:r>
              <a:rPr lang="en-US" dirty="0" err="1"/>
              <a:t>pakovanja,kao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postrojenjima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tretman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uvažavajući</a:t>
            </a:r>
            <a:r>
              <a:rPr lang="en-US" dirty="0"/>
              <a:t>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0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B7812-632C-4A0E-A392-F251F224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1.Sakupljanje WEEE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20A81D-4022-4E5E-80CC-DAEE9AD1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664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Da bi se </a:t>
            </a:r>
            <a:r>
              <a:rPr lang="en-US" sz="1600" dirty="0" err="1"/>
              <a:t>pristupilo</a:t>
            </a:r>
            <a:r>
              <a:rPr lang="en-US" sz="1600" dirty="0"/>
              <a:t> </a:t>
            </a:r>
            <a:r>
              <a:rPr lang="en-US" sz="1600" dirty="0" err="1"/>
              <a:t>reciklaži</a:t>
            </a:r>
            <a:r>
              <a:rPr lang="en-US" sz="1600" dirty="0"/>
              <a:t> </a:t>
            </a:r>
            <a:r>
              <a:rPr lang="en-US" sz="1600" dirty="0" err="1"/>
              <a:t>električnog</a:t>
            </a:r>
            <a:r>
              <a:rPr lang="en-US" sz="1600" dirty="0"/>
              <a:t> </a:t>
            </a:r>
            <a:r>
              <a:rPr lang="en-US" sz="1600" dirty="0" err="1"/>
              <a:t>opada</a:t>
            </a:r>
            <a:r>
              <a:rPr lang="en-US" sz="1600" dirty="0"/>
              <a:t> </a:t>
            </a:r>
            <a:r>
              <a:rPr lang="en-US" sz="1600" dirty="0" err="1"/>
              <a:t>neophodno</a:t>
            </a:r>
            <a:r>
              <a:rPr lang="en-US" sz="1600" dirty="0"/>
              <a:t> je da </a:t>
            </a:r>
            <a:r>
              <a:rPr lang="en-US" sz="1600" dirty="0" err="1"/>
              <a:t>budu</a:t>
            </a:r>
            <a:r>
              <a:rPr lang="en-US" sz="1600" dirty="0"/>
              <a:t> </a:t>
            </a:r>
            <a:r>
              <a:rPr lang="en-US" sz="1600" dirty="0" err="1"/>
              <a:t>sakupljene</a:t>
            </a:r>
            <a:r>
              <a:rPr lang="en-US" sz="1600" dirty="0"/>
              <a:t> </a:t>
            </a:r>
            <a:r>
              <a:rPr lang="en-US" sz="1600" dirty="0" err="1"/>
              <a:t>dovoljne</a:t>
            </a:r>
            <a:r>
              <a:rPr lang="en-US" sz="1600" dirty="0"/>
              <a:t> </a:t>
            </a:r>
            <a:r>
              <a:rPr lang="en-US" sz="1600" dirty="0" err="1"/>
              <a:t>količine</a:t>
            </a:r>
            <a:r>
              <a:rPr lang="en-US" sz="1600" dirty="0"/>
              <a:t> </a:t>
            </a:r>
            <a:r>
              <a:rPr lang="en-US" sz="1600" dirty="0" err="1"/>
              <a:t>ovog</a:t>
            </a:r>
            <a:r>
              <a:rPr lang="en-US" sz="1600" dirty="0"/>
              <a:t> </a:t>
            </a:r>
            <a:r>
              <a:rPr lang="en-US" sz="1600" dirty="0" err="1"/>
              <a:t>otpada.Zbog</a:t>
            </a:r>
            <a:r>
              <a:rPr lang="en-US" sz="1600" dirty="0"/>
              <a:t> toga </a:t>
            </a:r>
            <a:r>
              <a:rPr lang="en-US" sz="1600" dirty="0" err="1"/>
              <a:t>članice</a:t>
            </a:r>
            <a:r>
              <a:rPr lang="en-US" sz="1600" dirty="0"/>
              <a:t> EU </a:t>
            </a:r>
            <a:r>
              <a:rPr lang="en-US" sz="1600" dirty="0" err="1"/>
              <a:t>moraju</a:t>
            </a:r>
            <a:r>
              <a:rPr lang="en-US" sz="1600" dirty="0"/>
              <a:t> da </a:t>
            </a:r>
            <a:r>
              <a:rPr lang="en-US" sz="1600" dirty="0" err="1"/>
              <a:t>uspostave</a:t>
            </a:r>
            <a:r>
              <a:rPr lang="en-US" sz="1600" dirty="0"/>
              <a:t> </a:t>
            </a:r>
            <a:r>
              <a:rPr lang="en-US" sz="1600" dirty="0" err="1"/>
              <a:t>selektivne</a:t>
            </a:r>
            <a:r>
              <a:rPr lang="en-US" sz="1600" dirty="0"/>
              <a:t> </a:t>
            </a:r>
            <a:r>
              <a:rPr lang="en-US" sz="1600" dirty="0" err="1"/>
              <a:t>sisteme</a:t>
            </a:r>
            <a:r>
              <a:rPr lang="en-US" sz="1600" dirty="0"/>
              <a:t> </a:t>
            </a:r>
            <a:r>
              <a:rPr lang="en-US" sz="1600" dirty="0" err="1"/>
              <a:t>sakupljanja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da </a:t>
            </a:r>
            <a:r>
              <a:rPr lang="en-US" sz="1600" dirty="0" err="1"/>
              <a:t>podstiču</a:t>
            </a:r>
            <a:r>
              <a:rPr lang="en-US" sz="1600" dirty="0"/>
              <a:t> </a:t>
            </a:r>
            <a:r>
              <a:rPr lang="en-US" sz="1600" dirty="0" err="1"/>
              <a:t>učešće</a:t>
            </a:r>
            <a:r>
              <a:rPr lang="en-US" sz="1600" dirty="0"/>
              <a:t> </a:t>
            </a:r>
            <a:r>
              <a:rPr lang="en-US" sz="1600" dirty="0" err="1"/>
              <a:t>krajnjih</a:t>
            </a:r>
            <a:r>
              <a:rPr lang="en-US" sz="1600" dirty="0"/>
              <a:t> </a:t>
            </a:r>
            <a:r>
              <a:rPr lang="en-US" sz="1600" dirty="0" err="1"/>
              <a:t>korisnika</a:t>
            </a:r>
            <a:r>
              <a:rPr lang="en-US" sz="1600" dirty="0"/>
              <a:t> u </a:t>
            </a:r>
            <a:r>
              <a:rPr lang="en-US" sz="1600" dirty="0" err="1"/>
              <a:t>ovim</a:t>
            </a:r>
            <a:r>
              <a:rPr lang="en-US" sz="1600" dirty="0"/>
              <a:t> </a:t>
            </a:r>
            <a:r>
              <a:rPr lang="en-US" sz="1600" dirty="0" err="1"/>
              <a:t>sistemima</a:t>
            </a:r>
            <a:r>
              <a:rPr lang="en-US" sz="1600" dirty="0"/>
              <a:t>. U </a:t>
            </a:r>
            <a:r>
              <a:rPr lang="en-US" sz="1600" dirty="0" err="1"/>
              <a:t>cilju</a:t>
            </a:r>
            <a:r>
              <a:rPr lang="en-US" sz="1600" dirty="0"/>
              <a:t> </a:t>
            </a:r>
            <a:r>
              <a:rPr lang="en-US" sz="1600" dirty="0" err="1"/>
              <a:t>minimizacije</a:t>
            </a:r>
            <a:r>
              <a:rPr lang="en-US" sz="1600" dirty="0"/>
              <a:t> </a:t>
            </a:r>
            <a:r>
              <a:rPr lang="en-US" sz="1600" dirty="0" err="1"/>
              <a:t>raspoloživosti</a:t>
            </a:r>
            <a:r>
              <a:rPr lang="en-US" sz="1600" dirty="0"/>
              <a:t> </a:t>
            </a:r>
            <a:r>
              <a:rPr lang="en-US" sz="1600" dirty="0" err="1"/>
              <a:t>kao</a:t>
            </a:r>
            <a:r>
              <a:rPr lang="en-US" sz="1600" dirty="0"/>
              <a:t> </a:t>
            </a:r>
            <a:r>
              <a:rPr lang="en-US" sz="1600" dirty="0" err="1"/>
              <a:t>nesortiranog</a:t>
            </a:r>
            <a:r>
              <a:rPr lang="en-US" sz="1600" dirty="0"/>
              <a:t> </a:t>
            </a:r>
            <a:r>
              <a:rPr lang="en-US" sz="1600" dirty="0" err="1"/>
              <a:t>komunalnog</a:t>
            </a:r>
            <a:r>
              <a:rPr lang="en-US" sz="1600" dirty="0"/>
              <a:t> </a:t>
            </a:r>
            <a:r>
              <a:rPr lang="en-US" sz="1600" dirty="0" err="1"/>
              <a:t>otpada</a:t>
            </a:r>
            <a:r>
              <a:rPr lang="en-US" sz="1600" dirty="0"/>
              <a:t> </a:t>
            </a:r>
            <a:r>
              <a:rPr lang="en-US" sz="1600" dirty="0" err="1"/>
              <a:t>članice</a:t>
            </a:r>
            <a:r>
              <a:rPr lang="en-US" sz="1600" dirty="0"/>
              <a:t> EU </a:t>
            </a:r>
            <a:r>
              <a:rPr lang="en-US" sz="1600" dirty="0" err="1"/>
              <a:t>treba</a:t>
            </a:r>
            <a:r>
              <a:rPr lang="en-US" sz="1600" dirty="0"/>
              <a:t> da </a:t>
            </a:r>
            <a:r>
              <a:rPr lang="en-US" sz="1600" dirty="0" err="1"/>
              <a:t>usvoje</a:t>
            </a:r>
            <a:r>
              <a:rPr lang="en-US" sz="1600" dirty="0"/>
              <a:t> </a:t>
            </a:r>
            <a:r>
              <a:rPr lang="en-US" sz="1600" dirty="0" err="1"/>
              <a:t>adekvatne</a:t>
            </a:r>
            <a:r>
              <a:rPr lang="en-US" sz="1600" dirty="0"/>
              <a:t> mere :</a:t>
            </a:r>
            <a:br>
              <a:rPr lang="en-US" sz="1600" dirty="0"/>
            </a:br>
            <a:r>
              <a:rPr lang="sr-Latn-RS" sz="1600" dirty="0"/>
              <a:t>Z</a:t>
            </a:r>
            <a:r>
              <a:rPr lang="en-US" sz="1600" dirty="0" smtClean="0"/>
              <a:t>a </a:t>
            </a:r>
            <a:r>
              <a:rPr lang="en-US" sz="1600" dirty="0"/>
              <a:t>WEEE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stiže</a:t>
            </a:r>
            <a:r>
              <a:rPr lang="en-US" sz="1600" dirty="0"/>
              <a:t> </a:t>
            </a:r>
            <a:r>
              <a:rPr lang="en-US" sz="1600" dirty="0" err="1"/>
              <a:t>iz</a:t>
            </a:r>
            <a:r>
              <a:rPr lang="en-US" sz="1600" dirty="0"/>
              <a:t> </a:t>
            </a:r>
            <a:r>
              <a:rPr lang="en-US" sz="1600" dirty="0" err="1"/>
              <a:t>domaćinstava</a:t>
            </a:r>
            <a:r>
              <a:rPr lang="en-US" sz="1600" dirty="0"/>
              <a:t> </a:t>
            </a:r>
            <a:r>
              <a:rPr lang="en-US" sz="1600" dirty="0" err="1"/>
              <a:t>članice</a:t>
            </a:r>
            <a:r>
              <a:rPr lang="en-US" sz="1600" dirty="0"/>
              <a:t> EU </a:t>
            </a:r>
            <a:r>
              <a:rPr lang="en-US" sz="1600" dirty="0" err="1"/>
              <a:t>su</a:t>
            </a:r>
            <a:r>
              <a:rPr lang="en-US" sz="1600" dirty="0"/>
              <a:t> do 13.8.2005. </a:t>
            </a:r>
            <a:r>
              <a:rPr lang="en-US" sz="1600" dirty="0" err="1"/>
              <a:t>trebale</a:t>
            </a:r>
            <a:r>
              <a:rPr lang="en-US" sz="1600" dirty="0"/>
              <a:t> da: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kao</a:t>
            </a:r>
            <a:r>
              <a:rPr lang="en-US" sz="1600" dirty="0"/>
              <a:t> minimum </a:t>
            </a:r>
            <a:r>
              <a:rPr lang="en-US" sz="1600" dirty="0" err="1"/>
              <a:t>uspostave</a:t>
            </a:r>
            <a:r>
              <a:rPr lang="en-US" sz="1600" dirty="0"/>
              <a:t> </a:t>
            </a:r>
            <a:r>
              <a:rPr lang="en-US" sz="1600" dirty="0" err="1"/>
              <a:t>sisteme</a:t>
            </a:r>
            <a:r>
              <a:rPr lang="en-US" sz="1600" dirty="0"/>
              <a:t> </a:t>
            </a:r>
            <a:r>
              <a:rPr lang="en-US" sz="1600" dirty="0" err="1"/>
              <a:t>koji</a:t>
            </a:r>
            <a:r>
              <a:rPr lang="en-US" sz="1600" dirty="0"/>
              <a:t> </a:t>
            </a:r>
            <a:r>
              <a:rPr lang="en-US" sz="1600" dirty="0" err="1"/>
              <a:t>omogućavaju</a:t>
            </a:r>
            <a:r>
              <a:rPr lang="en-US" sz="1600" dirty="0"/>
              <a:t> </a:t>
            </a:r>
            <a:r>
              <a:rPr lang="en-US" sz="1600" dirty="0" err="1"/>
              <a:t>krajnjim</a:t>
            </a:r>
            <a:r>
              <a:rPr lang="en-US" sz="1600" dirty="0"/>
              <a:t> </a:t>
            </a:r>
            <a:r>
              <a:rPr lang="en-US" sz="1600" dirty="0" err="1"/>
              <a:t>vlasnicima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distributerima</a:t>
            </a:r>
            <a:r>
              <a:rPr lang="en-US" sz="1600" dirty="0"/>
              <a:t> </a:t>
            </a:r>
            <a:r>
              <a:rPr lang="en-US" sz="1600" dirty="0" err="1"/>
              <a:t>električnih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da </a:t>
            </a:r>
            <a:r>
              <a:rPr lang="en-US" sz="1600" dirty="0" err="1"/>
              <a:t>vrate</a:t>
            </a:r>
            <a:r>
              <a:rPr lang="en-US" sz="1600" dirty="0"/>
              <a:t> </a:t>
            </a:r>
            <a:r>
              <a:rPr lang="en-US" sz="1600" dirty="0" err="1"/>
              <a:t>svoj</a:t>
            </a:r>
            <a:r>
              <a:rPr lang="en-US" sz="1600" dirty="0"/>
              <a:t> </a:t>
            </a:r>
            <a:r>
              <a:rPr lang="en-US" sz="1600" dirty="0" err="1"/>
              <a:t>električni</a:t>
            </a:r>
            <a:r>
              <a:rPr lang="en-US" sz="1600" dirty="0"/>
              <a:t> </a:t>
            </a:r>
            <a:r>
              <a:rPr lang="en-US" sz="1600" dirty="0" err="1"/>
              <a:t>otpad</a:t>
            </a:r>
            <a:r>
              <a:rPr lang="en-US" sz="1600" dirty="0"/>
              <a:t> bez </a:t>
            </a:r>
            <a:r>
              <a:rPr lang="en-US" sz="1600" dirty="0" err="1"/>
              <a:t>ikakve</a:t>
            </a:r>
            <a:r>
              <a:rPr lang="en-US" sz="1600" dirty="0"/>
              <a:t> </a:t>
            </a:r>
            <a:r>
              <a:rPr lang="en-US" sz="1600" dirty="0" err="1"/>
              <a:t>naknade.Takođe</a:t>
            </a:r>
            <a:r>
              <a:rPr lang="en-US" sz="1600" dirty="0"/>
              <a:t> </a:t>
            </a:r>
            <a:r>
              <a:rPr lang="en-US" sz="1600" dirty="0" err="1"/>
              <a:t>trebalo</a:t>
            </a:r>
            <a:r>
              <a:rPr lang="en-US" sz="1600" dirty="0"/>
              <a:t> je </a:t>
            </a:r>
            <a:r>
              <a:rPr lang="en-US" sz="1600" dirty="0" err="1"/>
              <a:t>osigurati</a:t>
            </a:r>
            <a:r>
              <a:rPr lang="en-US" sz="1600" dirty="0"/>
              <a:t> </a:t>
            </a:r>
            <a:r>
              <a:rPr lang="en-US" sz="1600" dirty="0" err="1"/>
              <a:t>pristupačnost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raspoloživost</a:t>
            </a:r>
            <a:r>
              <a:rPr lang="en-US" sz="1600" dirty="0"/>
              <a:t> </a:t>
            </a:r>
            <a:r>
              <a:rPr lang="en-US" sz="1600" dirty="0" err="1"/>
              <a:t>neophodnih</a:t>
            </a:r>
            <a:r>
              <a:rPr lang="en-US" sz="1600" dirty="0"/>
              <a:t> </a:t>
            </a:r>
            <a:r>
              <a:rPr lang="en-US" sz="1600" dirty="0" err="1"/>
              <a:t>kapaciteta</a:t>
            </a:r>
            <a:r>
              <a:rPr lang="en-US" sz="1600" dirty="0"/>
              <a:t> za </a:t>
            </a:r>
            <a:r>
              <a:rPr lang="en-US" sz="1600" dirty="0" err="1"/>
              <a:t>sakupljanje</a:t>
            </a:r>
            <a:r>
              <a:rPr lang="en-US" sz="1600" dirty="0"/>
              <a:t> </a:t>
            </a:r>
            <a:r>
              <a:rPr lang="en-US" sz="1600" dirty="0" err="1"/>
              <a:t>naročito</a:t>
            </a:r>
            <a:r>
              <a:rPr lang="en-US" sz="1600" dirty="0"/>
              <a:t> </a:t>
            </a:r>
            <a:r>
              <a:rPr lang="en-US" sz="1600" dirty="0" err="1"/>
              <a:t>uzimajući</a:t>
            </a:r>
            <a:r>
              <a:rPr lang="en-US" sz="1600" dirty="0"/>
              <a:t> u </a:t>
            </a:r>
            <a:r>
              <a:rPr lang="en-US" sz="1600" dirty="0" err="1"/>
              <a:t>obzir</a:t>
            </a:r>
            <a:r>
              <a:rPr lang="en-US" sz="1600" dirty="0"/>
              <a:t> </a:t>
            </a:r>
            <a:r>
              <a:rPr lang="en-US" sz="1600" dirty="0" err="1"/>
              <a:t>gustinu</a:t>
            </a:r>
            <a:r>
              <a:rPr lang="en-US" sz="1600" dirty="0"/>
              <a:t> </a:t>
            </a:r>
            <a:r>
              <a:rPr lang="en-US" sz="1600" dirty="0" err="1"/>
              <a:t>naseljenosti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Prilikom</a:t>
            </a:r>
            <a:r>
              <a:rPr lang="en-US" sz="1600" dirty="0"/>
              <a:t> </a:t>
            </a:r>
            <a:r>
              <a:rPr lang="en-US" sz="1600" dirty="0" err="1"/>
              <a:t>isporuke</a:t>
            </a:r>
            <a:r>
              <a:rPr lang="en-US" sz="1600" dirty="0"/>
              <a:t> </a:t>
            </a:r>
            <a:r>
              <a:rPr lang="en-US" sz="1600" dirty="0" err="1"/>
              <a:t>novog</a:t>
            </a:r>
            <a:r>
              <a:rPr lang="en-US" sz="1600" dirty="0"/>
              <a:t> </a:t>
            </a:r>
            <a:r>
              <a:rPr lang="en-US" sz="1600" dirty="0" err="1"/>
              <a:t>proizvoda,distributeri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obavezni</a:t>
            </a:r>
            <a:r>
              <a:rPr lang="en-US" sz="1600" dirty="0"/>
              <a:t> da </a:t>
            </a:r>
            <a:r>
              <a:rPr lang="en-US" sz="1600" dirty="0" err="1"/>
              <a:t>obezbede</a:t>
            </a:r>
            <a:r>
              <a:rPr lang="en-US" sz="1600" dirty="0"/>
              <a:t> </a:t>
            </a:r>
            <a:r>
              <a:rPr lang="en-US" sz="1600" dirty="0" err="1"/>
              <a:t>povratak</a:t>
            </a:r>
            <a:r>
              <a:rPr lang="en-US" sz="1600" dirty="0"/>
              <a:t> </a:t>
            </a:r>
            <a:r>
              <a:rPr lang="en-US" sz="1600" dirty="0" err="1"/>
              <a:t>takvog</a:t>
            </a:r>
            <a:r>
              <a:rPr lang="en-US" sz="1600" dirty="0"/>
              <a:t> </a:t>
            </a:r>
            <a:r>
              <a:rPr lang="en-US" sz="1600" dirty="0" err="1"/>
              <a:t>otpada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bazi</a:t>
            </a:r>
            <a:r>
              <a:rPr lang="en-US" sz="1600" dirty="0"/>
              <a:t> ’’</a:t>
            </a:r>
            <a:r>
              <a:rPr lang="en-US" sz="1600" dirty="0" err="1"/>
              <a:t>staro</a:t>
            </a:r>
            <a:r>
              <a:rPr lang="en-US" sz="1600" dirty="0"/>
              <a:t> za novo’’ </a:t>
            </a:r>
            <a:r>
              <a:rPr lang="en-US" sz="1600" dirty="0" err="1"/>
              <a:t>i</a:t>
            </a:r>
            <a:r>
              <a:rPr lang="en-US" sz="1600" dirty="0"/>
              <a:t> to </a:t>
            </a:r>
            <a:r>
              <a:rPr lang="en-US" sz="1600" dirty="0" err="1"/>
              <a:t>besplatno</a:t>
            </a:r>
            <a:r>
              <a:rPr lang="en-US" sz="1600" dirty="0"/>
              <a:t> za </a:t>
            </a:r>
            <a:r>
              <a:rPr lang="en-US" sz="1600" dirty="0" err="1"/>
              <a:t>krajnje</a:t>
            </a:r>
            <a:r>
              <a:rPr lang="en-US" sz="1600" dirty="0"/>
              <a:t> </a:t>
            </a:r>
            <a:r>
              <a:rPr lang="en-US" sz="1600" dirty="0" err="1"/>
              <a:t>vlasnike</a:t>
            </a:r>
            <a:r>
              <a:rPr lang="en-US" sz="1600" dirty="0"/>
              <a:t> </a:t>
            </a:r>
            <a:r>
              <a:rPr lang="en-US" sz="1600" dirty="0" err="1"/>
              <a:t>ovih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Proizvođačima</a:t>
            </a:r>
            <a:r>
              <a:rPr lang="en-US" sz="1600" dirty="0"/>
              <a:t> se </a:t>
            </a:r>
            <a:r>
              <a:rPr lang="en-US" sz="1600" dirty="0" err="1"/>
              <a:t>omogućava</a:t>
            </a:r>
            <a:r>
              <a:rPr lang="en-US" sz="1600" dirty="0"/>
              <a:t> da </a:t>
            </a:r>
            <a:r>
              <a:rPr lang="en-US" sz="1600" dirty="0" err="1"/>
              <a:t>uspostave</a:t>
            </a:r>
            <a:r>
              <a:rPr lang="en-US" sz="1600" dirty="0"/>
              <a:t> </a:t>
            </a:r>
            <a:r>
              <a:rPr lang="en-US" sz="1600" dirty="0" err="1"/>
              <a:t>bilo</a:t>
            </a:r>
            <a:r>
              <a:rPr lang="en-US" sz="1600" dirty="0"/>
              <a:t> </a:t>
            </a:r>
            <a:r>
              <a:rPr lang="en-US" sz="1600" dirty="0" err="1"/>
              <a:t>individualne</a:t>
            </a:r>
            <a:r>
              <a:rPr lang="en-US" sz="1600" dirty="0"/>
              <a:t> </a:t>
            </a:r>
            <a:r>
              <a:rPr lang="en-US" sz="1600" dirty="0" err="1"/>
              <a:t>bilo</a:t>
            </a:r>
            <a:r>
              <a:rPr lang="en-US" sz="1600" dirty="0"/>
              <a:t> </a:t>
            </a:r>
            <a:r>
              <a:rPr lang="en-US" sz="1600" dirty="0" err="1"/>
              <a:t>kolektivne</a:t>
            </a:r>
            <a:r>
              <a:rPr lang="en-US" sz="1600" dirty="0"/>
              <a:t> </a:t>
            </a:r>
            <a:r>
              <a:rPr lang="en-US" sz="1600" dirty="0" err="1"/>
              <a:t>povratne</a:t>
            </a:r>
            <a:r>
              <a:rPr lang="en-US" sz="1600" dirty="0"/>
              <a:t> </a:t>
            </a:r>
            <a:r>
              <a:rPr lang="en-US" sz="1600" dirty="0" err="1"/>
              <a:t>sisteme</a:t>
            </a:r>
            <a:r>
              <a:rPr lang="en-US" sz="1600" dirty="0"/>
              <a:t> za WEEE </a:t>
            </a:r>
            <a:r>
              <a:rPr lang="en-US" sz="1600" dirty="0" err="1"/>
              <a:t>samo</a:t>
            </a:r>
            <a:r>
              <a:rPr lang="en-US" sz="1600" dirty="0"/>
              <a:t> </a:t>
            </a:r>
            <a:r>
              <a:rPr lang="en-US" sz="1600" dirty="0" err="1"/>
              <a:t>ukoliko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oni</a:t>
            </a:r>
            <a:r>
              <a:rPr lang="en-US" sz="1600" dirty="0"/>
              <a:t> u </a:t>
            </a:r>
            <a:r>
              <a:rPr lang="en-US" sz="1600" dirty="0" err="1"/>
              <a:t>skladu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ciljevima</a:t>
            </a:r>
            <a:r>
              <a:rPr lang="en-US" sz="1600" dirty="0"/>
              <a:t> </a:t>
            </a:r>
            <a:r>
              <a:rPr lang="en-US" sz="1600" dirty="0" err="1"/>
              <a:t>Direktive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- Za WEEE od </a:t>
            </a:r>
            <a:r>
              <a:rPr lang="en-US" sz="1600" dirty="0" err="1"/>
              <a:t>ostalih</a:t>
            </a:r>
            <a:r>
              <a:rPr lang="en-US" sz="1600" dirty="0"/>
              <a:t> </a:t>
            </a:r>
            <a:r>
              <a:rPr lang="en-US" sz="1600" dirty="0" err="1"/>
              <a:t>korisnika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- </a:t>
            </a:r>
            <a:r>
              <a:rPr lang="en-US" sz="1600" dirty="0" err="1"/>
              <a:t>Proizvođači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treća</a:t>
            </a:r>
            <a:r>
              <a:rPr lang="en-US" sz="1600" dirty="0"/>
              <a:t> </a:t>
            </a:r>
            <a:r>
              <a:rPr lang="en-US" sz="1600" dirty="0" err="1"/>
              <a:t>lica</a:t>
            </a:r>
            <a:r>
              <a:rPr lang="en-US" sz="1600" dirty="0"/>
              <a:t> </a:t>
            </a:r>
            <a:r>
              <a:rPr lang="en-US" sz="1600" dirty="0" err="1"/>
              <a:t>moraju</a:t>
            </a:r>
            <a:r>
              <a:rPr lang="en-US" sz="1600" dirty="0"/>
              <a:t> </a:t>
            </a:r>
            <a:r>
              <a:rPr lang="en-US" sz="1600" dirty="0" err="1"/>
              <a:t>obezbediti</a:t>
            </a:r>
            <a:r>
              <a:rPr lang="en-US" sz="1600" dirty="0"/>
              <a:t> </a:t>
            </a:r>
            <a:r>
              <a:rPr lang="en-US" sz="1600" dirty="0" err="1"/>
              <a:t>sakupljanje</a:t>
            </a:r>
            <a:r>
              <a:rPr lang="en-US" sz="1600" dirty="0"/>
              <a:t> WEEE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izvan</a:t>
            </a:r>
            <a:r>
              <a:rPr lang="en-US" sz="1600" dirty="0"/>
              <a:t> </a:t>
            </a:r>
            <a:r>
              <a:rPr lang="en-US" sz="1600" dirty="0" err="1"/>
              <a:t>domaćinstava</a:t>
            </a:r>
            <a:r>
              <a:rPr lang="en-US" sz="1600" dirty="0" smtClean="0"/>
              <a:t>.</a:t>
            </a:r>
            <a:endParaRPr lang="sr-Latn-RS" sz="1600" dirty="0" smtClean="0"/>
          </a:p>
          <a:p>
            <a:pPr marL="0" indent="0">
              <a:buNone/>
            </a:pPr>
            <a:r>
              <a:rPr lang="sr-Latn-RS" sz="1600" dirty="0" smtClean="0">
                <a:solidFill>
                  <a:srgbClr val="FF0000"/>
                </a:solidFill>
              </a:rPr>
              <a:t>Šta primećujemo u fazi skupljanja?</a:t>
            </a: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092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5C7C9-2CC2-4DD8-85E7-7A57F4F4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5DC356-33F0-45FB-847B-15A457FE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/>
              <a:t>Sakupljanje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transport </a:t>
            </a:r>
            <a:r>
              <a:rPr lang="en-US" sz="1600" dirty="0" err="1"/>
              <a:t>moraju</a:t>
            </a:r>
            <a:r>
              <a:rPr lang="en-US" sz="1600" dirty="0"/>
              <a:t> </a:t>
            </a:r>
            <a:r>
              <a:rPr lang="en-US" sz="1600" dirty="0" err="1"/>
              <a:t>biti</a:t>
            </a:r>
            <a:r>
              <a:rPr lang="en-US" sz="1600" dirty="0"/>
              <a:t> </a:t>
            </a:r>
            <a:r>
              <a:rPr lang="en-US" sz="1600" dirty="0" err="1"/>
              <a:t>izvedeni</a:t>
            </a:r>
            <a:r>
              <a:rPr lang="en-US" sz="1600" dirty="0"/>
              <a:t> </a:t>
            </a:r>
            <a:r>
              <a:rPr lang="en-US" sz="1600" dirty="0" err="1"/>
              <a:t>tako</a:t>
            </a:r>
            <a:r>
              <a:rPr lang="en-US" sz="1600" dirty="0"/>
              <a:t> da </a:t>
            </a:r>
            <a:r>
              <a:rPr lang="en-US" sz="1600" dirty="0" err="1"/>
              <a:t>optimiziraju</a:t>
            </a:r>
            <a:r>
              <a:rPr lang="en-US" sz="1600" dirty="0"/>
              <a:t> </a:t>
            </a:r>
            <a:r>
              <a:rPr lang="en-US" sz="1600" dirty="0" err="1"/>
              <a:t>ponovnu</a:t>
            </a:r>
            <a:r>
              <a:rPr lang="en-US" sz="1600" dirty="0"/>
              <a:t> </a:t>
            </a:r>
            <a:r>
              <a:rPr lang="en-US" sz="1600" dirty="0" err="1"/>
              <a:t>upotrebu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reciklažu</a:t>
            </a:r>
            <a:r>
              <a:rPr lang="en-US" sz="1600" dirty="0"/>
              <a:t> </a:t>
            </a:r>
            <a:r>
              <a:rPr lang="en-US" sz="1600" dirty="0" err="1"/>
              <a:t>onih</a:t>
            </a:r>
            <a:r>
              <a:rPr lang="en-US" sz="1600" dirty="0"/>
              <a:t> </a:t>
            </a:r>
            <a:r>
              <a:rPr lang="en-US" sz="1600" dirty="0" err="1"/>
              <a:t>komponenti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celih</a:t>
            </a:r>
            <a:r>
              <a:rPr lang="en-US" sz="1600" dirty="0"/>
              <a:t> </a:t>
            </a:r>
            <a:r>
              <a:rPr lang="en-US" sz="1600" dirty="0" err="1"/>
              <a:t>uređaja</a:t>
            </a:r>
            <a:r>
              <a:rPr lang="en-US" sz="1600" dirty="0"/>
              <a:t> </a:t>
            </a:r>
            <a:r>
              <a:rPr lang="en-US" sz="1600" dirty="0" err="1"/>
              <a:t>pogodnih</a:t>
            </a:r>
            <a:r>
              <a:rPr lang="en-US" sz="1600" dirty="0"/>
              <a:t> za </a:t>
            </a:r>
            <a:r>
              <a:rPr lang="en-US" sz="1600" dirty="0" err="1"/>
              <a:t>reciklažu</a:t>
            </a:r>
            <a:r>
              <a:rPr lang="en-US" sz="1600" dirty="0"/>
              <a:t> </a:t>
            </a:r>
            <a:r>
              <a:rPr lang="en-US" sz="1600" dirty="0" err="1"/>
              <a:t>odnosno</a:t>
            </a:r>
            <a:r>
              <a:rPr lang="en-US" sz="1600" dirty="0"/>
              <a:t> </a:t>
            </a:r>
            <a:r>
              <a:rPr lang="en-US" sz="1600" dirty="0" err="1"/>
              <a:t>ponovnu</a:t>
            </a:r>
            <a:r>
              <a:rPr lang="en-US" sz="1600" dirty="0"/>
              <a:t> </a:t>
            </a:r>
            <a:r>
              <a:rPr lang="en-US" sz="1600" dirty="0" err="1"/>
              <a:t>upotrebu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err="1" smtClean="0"/>
              <a:t>Ispitivanje</a:t>
            </a:r>
            <a:r>
              <a:rPr lang="en-US" sz="1600" dirty="0" smtClean="0"/>
              <a:t> </a:t>
            </a:r>
            <a:r>
              <a:rPr lang="en-US" sz="1600" dirty="0" err="1"/>
              <a:t>potencijala</a:t>
            </a:r>
            <a:r>
              <a:rPr lang="en-US" sz="1600" dirty="0"/>
              <a:t> za </a:t>
            </a:r>
            <a:r>
              <a:rPr lang="en-US" sz="1600" dirty="0" err="1"/>
              <a:t>ponovnu</a:t>
            </a:r>
            <a:r>
              <a:rPr lang="en-US" sz="1600" dirty="0"/>
              <a:t> </a:t>
            </a:r>
            <a:r>
              <a:rPr lang="en-US" sz="1600" dirty="0" err="1"/>
              <a:t>upotrebu</a:t>
            </a:r>
            <a:r>
              <a:rPr lang="en-US" sz="1600" dirty="0"/>
              <a:t> bi </a:t>
            </a:r>
            <a:r>
              <a:rPr lang="en-US" sz="1600" dirty="0" err="1"/>
              <a:t>trebalo</a:t>
            </a:r>
            <a:r>
              <a:rPr lang="en-US" sz="1600" dirty="0"/>
              <a:t> da </a:t>
            </a:r>
            <a:r>
              <a:rPr lang="en-US" sz="1600" dirty="0" err="1"/>
              <a:t>bude</a:t>
            </a:r>
            <a:r>
              <a:rPr lang="en-US" sz="1600" dirty="0"/>
              <a:t> </a:t>
            </a:r>
            <a:r>
              <a:rPr lang="en-US" sz="1600" dirty="0" err="1"/>
              <a:t>što</a:t>
            </a:r>
            <a:r>
              <a:rPr lang="en-US" sz="1600" dirty="0"/>
              <a:t> </a:t>
            </a:r>
            <a:r>
              <a:rPr lang="en-US" sz="1600" dirty="0" err="1"/>
              <a:t>zastupljenije</a:t>
            </a:r>
            <a:r>
              <a:rPr lang="en-US" sz="1600" dirty="0"/>
              <a:t> </a:t>
            </a:r>
            <a:r>
              <a:rPr lang="en-US" sz="1600" dirty="0" err="1"/>
              <a:t>kako</a:t>
            </a:r>
            <a:r>
              <a:rPr lang="en-US" sz="1600" dirty="0"/>
              <a:t> bi se </a:t>
            </a:r>
            <a:r>
              <a:rPr lang="en-US" sz="1600" dirty="0" err="1"/>
              <a:t>proizvodi</a:t>
            </a:r>
            <a:r>
              <a:rPr lang="en-US" sz="1600" dirty="0"/>
              <a:t> za </a:t>
            </a:r>
            <a:r>
              <a:rPr lang="en-US" sz="1600" dirty="0" err="1"/>
              <a:t>ponovnu</a:t>
            </a:r>
            <a:r>
              <a:rPr lang="en-US" sz="1600" dirty="0"/>
              <a:t> </a:t>
            </a:r>
            <a:r>
              <a:rPr lang="en-US" sz="1600" dirty="0" err="1"/>
              <a:t>upotrebu</a:t>
            </a:r>
            <a:r>
              <a:rPr lang="en-US" sz="1600" dirty="0"/>
              <a:t> </a:t>
            </a:r>
            <a:r>
              <a:rPr lang="en-US" sz="1600" dirty="0" err="1"/>
              <a:t>poslali</a:t>
            </a:r>
            <a:r>
              <a:rPr lang="en-US" sz="1600" dirty="0"/>
              <a:t> </a:t>
            </a:r>
            <a:r>
              <a:rPr lang="en-US" sz="1600" dirty="0" err="1"/>
              <a:t>adekvatnim</a:t>
            </a:r>
            <a:r>
              <a:rPr lang="en-US" sz="1600" dirty="0"/>
              <a:t> </a:t>
            </a:r>
            <a:r>
              <a:rPr lang="en-US" sz="1600" dirty="0" err="1"/>
              <a:t>kanalima</a:t>
            </a:r>
            <a:r>
              <a:rPr lang="en-US" sz="1600" dirty="0"/>
              <a:t> </a:t>
            </a:r>
            <a:r>
              <a:rPr lang="en-US" sz="1600" dirty="0" err="1"/>
              <a:t>ponovne</a:t>
            </a:r>
            <a:r>
              <a:rPr lang="en-US" sz="1600" dirty="0"/>
              <a:t> </a:t>
            </a:r>
            <a:r>
              <a:rPr lang="en-US" sz="1600" dirty="0" err="1"/>
              <a:t>upotrebe</a:t>
            </a:r>
            <a:r>
              <a:rPr lang="en-US" sz="1600" dirty="0"/>
              <a:t> bez </a:t>
            </a:r>
            <a:r>
              <a:rPr lang="en-US" sz="1600" dirty="0" err="1"/>
              <a:t>ikakvih</a:t>
            </a:r>
            <a:r>
              <a:rPr lang="en-US" sz="1600" dirty="0"/>
              <a:t> </a:t>
            </a:r>
            <a:r>
              <a:rPr lang="en-US" sz="1600" dirty="0" err="1"/>
              <a:t>oštećenja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err="1" smtClean="0"/>
              <a:t>Modaliteti</a:t>
            </a:r>
            <a:r>
              <a:rPr lang="en-US" sz="1600" dirty="0" smtClean="0"/>
              <a:t> </a:t>
            </a:r>
            <a:r>
              <a:rPr lang="en-US" sz="1600" dirty="0" err="1"/>
              <a:t>logističkih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organizacionih</a:t>
            </a:r>
            <a:r>
              <a:rPr lang="en-US" sz="1600" dirty="0"/>
              <a:t> </a:t>
            </a:r>
            <a:r>
              <a:rPr lang="en-US" sz="1600" dirty="0" err="1"/>
              <a:t>povratnih</a:t>
            </a:r>
            <a:r>
              <a:rPr lang="en-US" sz="1600" dirty="0"/>
              <a:t> </a:t>
            </a:r>
            <a:r>
              <a:rPr lang="en-US" sz="1600" dirty="0" err="1"/>
              <a:t>šema</a:t>
            </a:r>
            <a:r>
              <a:rPr lang="en-US" sz="1600" dirty="0"/>
              <a:t> </a:t>
            </a:r>
            <a:r>
              <a:rPr lang="en-US" sz="1600" dirty="0" err="1"/>
              <a:t>su</a:t>
            </a:r>
            <a:r>
              <a:rPr lang="en-US" sz="1600" dirty="0"/>
              <a:t> </a:t>
            </a:r>
            <a:r>
              <a:rPr lang="en-US" sz="1600" dirty="0" err="1"/>
              <a:t>ostavljeni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izbor</a:t>
            </a:r>
            <a:r>
              <a:rPr lang="en-US" sz="1600" dirty="0"/>
              <a:t> </a:t>
            </a:r>
            <a:r>
              <a:rPr lang="en-US" sz="1600" dirty="0" err="1"/>
              <a:t>zemljama</a:t>
            </a:r>
            <a:r>
              <a:rPr lang="en-US" sz="1600" dirty="0"/>
              <a:t> </a:t>
            </a:r>
            <a:r>
              <a:rPr lang="en-US" sz="1600" dirty="0" err="1"/>
              <a:t>članicama</a:t>
            </a:r>
            <a:r>
              <a:rPr lang="en-US" sz="1600" dirty="0" smtClean="0"/>
              <a:t>,</a:t>
            </a:r>
            <a:r>
              <a:rPr lang="sr-Latn-RS" sz="1600" dirty="0" smtClean="0"/>
              <a:t> </a:t>
            </a:r>
            <a:r>
              <a:rPr lang="en-US" sz="1600" dirty="0" smtClean="0"/>
              <a:t>u </a:t>
            </a:r>
            <a:r>
              <a:rPr lang="en-US" sz="1600" dirty="0" err="1"/>
              <a:t>zavisnosti</a:t>
            </a:r>
            <a:r>
              <a:rPr lang="en-US" sz="1600" dirty="0"/>
              <a:t> od </a:t>
            </a:r>
            <a:r>
              <a:rPr lang="en-US" sz="1600" dirty="0" err="1"/>
              <a:t>njihovih</a:t>
            </a:r>
            <a:r>
              <a:rPr lang="en-US" sz="1600" dirty="0"/>
              <a:t> </a:t>
            </a:r>
            <a:r>
              <a:rPr lang="en-US" sz="1600" dirty="0" err="1"/>
              <a:t>geografskih</a:t>
            </a:r>
            <a:r>
              <a:rPr lang="en-US" sz="1600" dirty="0"/>
              <a:t> </a:t>
            </a:r>
            <a:r>
              <a:rPr lang="en-US" sz="1600" dirty="0" err="1"/>
              <a:t>karakteristika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različitih</a:t>
            </a:r>
            <a:r>
              <a:rPr lang="en-US" sz="1600" dirty="0"/>
              <a:t> </a:t>
            </a:r>
            <a:r>
              <a:rPr lang="en-US" sz="1600" dirty="0" err="1"/>
              <a:t>tokova</a:t>
            </a:r>
            <a:r>
              <a:rPr lang="en-US" sz="1600" dirty="0"/>
              <a:t> WEEE. </a:t>
            </a:r>
            <a:br>
              <a:rPr lang="en-US" sz="1600" dirty="0"/>
            </a:br>
            <a:r>
              <a:rPr lang="en-US" sz="1600" dirty="0" err="1"/>
              <a:t>Efikasna</a:t>
            </a:r>
            <a:r>
              <a:rPr lang="en-US" sz="1600" dirty="0"/>
              <a:t> </a:t>
            </a:r>
            <a:r>
              <a:rPr lang="en-US" sz="1600" dirty="0" err="1"/>
              <a:t>šema</a:t>
            </a:r>
            <a:r>
              <a:rPr lang="en-US" sz="1600" dirty="0"/>
              <a:t> </a:t>
            </a:r>
            <a:r>
              <a:rPr lang="en-US" sz="1600" dirty="0" err="1"/>
              <a:t>sakupljanja</a:t>
            </a:r>
            <a:r>
              <a:rPr lang="en-US" sz="1600" dirty="0"/>
              <a:t> </a:t>
            </a:r>
            <a:r>
              <a:rPr lang="en-US" sz="1600" dirty="0" err="1"/>
              <a:t>treba</a:t>
            </a:r>
            <a:r>
              <a:rPr lang="en-US" sz="1600" dirty="0"/>
              <a:t> da </a:t>
            </a:r>
            <a:r>
              <a:rPr lang="en-US" sz="1600" dirty="0" err="1"/>
              <a:t>motiviše</a:t>
            </a:r>
            <a:r>
              <a:rPr lang="en-US" sz="1600" dirty="0"/>
              <a:t> </a:t>
            </a:r>
            <a:r>
              <a:rPr lang="en-US" sz="1600" dirty="0" err="1"/>
              <a:t>građane</a:t>
            </a:r>
            <a:r>
              <a:rPr lang="en-US" sz="1600" dirty="0"/>
              <a:t> da u </a:t>
            </a:r>
            <a:r>
              <a:rPr lang="en-US" sz="1600" dirty="0" err="1"/>
              <a:t>njoj</a:t>
            </a:r>
            <a:r>
              <a:rPr lang="en-US" sz="1600" dirty="0"/>
              <a:t> </a:t>
            </a:r>
            <a:r>
              <a:rPr lang="en-US" sz="1600" dirty="0" err="1"/>
              <a:t>učestvuju</a:t>
            </a:r>
            <a:r>
              <a:rPr lang="en-US" sz="1600" dirty="0"/>
              <a:t>. Mesta(</a:t>
            </a:r>
            <a:r>
              <a:rPr lang="en-US" sz="1600" dirty="0" err="1"/>
              <a:t>tačke</a:t>
            </a:r>
            <a:r>
              <a:rPr lang="en-US" sz="1600" dirty="0"/>
              <a:t>) </a:t>
            </a:r>
            <a:r>
              <a:rPr lang="en-US" sz="1600" dirty="0" err="1"/>
              <a:t>sakupljanja</a:t>
            </a:r>
            <a:r>
              <a:rPr lang="en-US" sz="1600" dirty="0"/>
              <a:t> WEEE </a:t>
            </a:r>
            <a:r>
              <a:rPr lang="en-US" sz="1600" dirty="0" err="1"/>
              <a:t>predstavljaju</a:t>
            </a:r>
            <a:r>
              <a:rPr lang="en-US" sz="1600" dirty="0"/>
              <a:t> </a:t>
            </a:r>
            <a:r>
              <a:rPr lang="en-US" sz="1600" dirty="0" err="1"/>
              <a:t>ključni</a:t>
            </a:r>
            <a:r>
              <a:rPr lang="en-US" sz="1600" dirty="0"/>
              <a:t> element </a:t>
            </a:r>
            <a:r>
              <a:rPr lang="en-US" sz="1600" dirty="0" err="1" smtClean="0"/>
              <a:t>sistema</a:t>
            </a:r>
            <a:r>
              <a:rPr lang="en-US" sz="1600" dirty="0" smtClean="0"/>
              <a:t>,</a:t>
            </a:r>
            <a:r>
              <a:rPr lang="sr-Latn-RS" sz="1600" dirty="0" smtClean="0"/>
              <a:t> </a:t>
            </a:r>
            <a:r>
              <a:rPr lang="en-US" sz="1600" dirty="0" err="1" smtClean="0"/>
              <a:t>ali</a:t>
            </a:r>
            <a:r>
              <a:rPr lang="en-US" sz="1600" dirty="0" smtClean="0"/>
              <a:t> </a:t>
            </a:r>
            <a:r>
              <a:rPr lang="en-US" sz="1600" dirty="0" err="1"/>
              <a:t>ona</a:t>
            </a:r>
            <a:r>
              <a:rPr lang="en-US" sz="1600" dirty="0"/>
              <a:t> </a:t>
            </a:r>
            <a:r>
              <a:rPr lang="en-US" sz="1600" dirty="0" err="1"/>
              <a:t>nisu</a:t>
            </a:r>
            <a:r>
              <a:rPr lang="en-US" sz="1600" dirty="0"/>
              <a:t> </a:t>
            </a:r>
            <a:r>
              <a:rPr lang="en-US" sz="1600" dirty="0" err="1"/>
              <a:t>definisana</a:t>
            </a:r>
            <a:r>
              <a:rPr lang="en-US" sz="1600" dirty="0"/>
              <a:t> </a:t>
            </a:r>
            <a:r>
              <a:rPr lang="en-US" sz="1600" dirty="0" err="1"/>
              <a:t>Direktivom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err="1" smtClean="0"/>
              <a:t>Zemljama</a:t>
            </a:r>
            <a:r>
              <a:rPr lang="en-US" sz="1600" dirty="0" smtClean="0"/>
              <a:t> </a:t>
            </a:r>
            <a:r>
              <a:rPr lang="en-US" sz="1600" dirty="0" err="1"/>
              <a:t>članicama</a:t>
            </a:r>
            <a:r>
              <a:rPr lang="en-US" sz="1600" dirty="0"/>
              <a:t> se </a:t>
            </a:r>
            <a:r>
              <a:rPr lang="en-US" sz="1600" dirty="0" err="1"/>
              <a:t>ostavlja</a:t>
            </a:r>
            <a:r>
              <a:rPr lang="en-US" sz="1600" dirty="0"/>
              <a:t> </a:t>
            </a:r>
            <a:r>
              <a:rPr lang="en-US" sz="1600" dirty="0" err="1"/>
              <a:t>prostora</a:t>
            </a:r>
            <a:r>
              <a:rPr lang="en-US" sz="1600" dirty="0"/>
              <a:t> da </a:t>
            </a:r>
            <a:r>
              <a:rPr lang="en-US" sz="1600" dirty="0" err="1"/>
              <a:t>definišu</a:t>
            </a:r>
            <a:r>
              <a:rPr lang="en-US" sz="1600" dirty="0"/>
              <a:t> </a:t>
            </a:r>
            <a:r>
              <a:rPr lang="en-US" sz="1600" dirty="0" err="1"/>
              <a:t>broj,kapacitet,lokaciju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organizaciju</a:t>
            </a:r>
            <a:r>
              <a:rPr lang="en-US" sz="1600" dirty="0"/>
              <a:t> </a:t>
            </a:r>
            <a:r>
              <a:rPr lang="en-US" sz="1600" dirty="0" err="1"/>
              <a:t>unutar</a:t>
            </a:r>
            <a:r>
              <a:rPr lang="en-US" sz="1600" dirty="0"/>
              <a:t> </a:t>
            </a:r>
            <a:r>
              <a:rPr lang="en-US" sz="1600" dirty="0" err="1"/>
              <a:t>šema</a:t>
            </a:r>
            <a:r>
              <a:rPr lang="en-US" sz="1600" dirty="0"/>
              <a:t> </a:t>
            </a:r>
            <a:r>
              <a:rPr lang="en-US" sz="1600" dirty="0" err="1"/>
              <a:t>upravljanja</a:t>
            </a:r>
            <a:r>
              <a:rPr lang="en-US" sz="1600" dirty="0"/>
              <a:t> </a:t>
            </a:r>
            <a:r>
              <a:rPr lang="en-US" sz="1600" dirty="0" err="1"/>
              <a:t>ovim</a:t>
            </a:r>
            <a:r>
              <a:rPr lang="en-US" sz="1600" dirty="0"/>
              <a:t> </a:t>
            </a:r>
            <a:r>
              <a:rPr lang="en-US" sz="1600" dirty="0" err="1"/>
              <a:t>mestima</a:t>
            </a:r>
            <a:r>
              <a:rPr lang="en-US" sz="1600" dirty="0"/>
              <a:t> </a:t>
            </a:r>
            <a:r>
              <a:rPr lang="en-US" sz="1600" dirty="0" err="1"/>
              <a:t>sakupljanja,od</a:t>
            </a:r>
            <a:r>
              <a:rPr lang="en-US" sz="1600" dirty="0"/>
              <a:t> </a:t>
            </a:r>
            <a:r>
              <a:rPr lang="en-US" sz="1600" dirty="0" err="1"/>
              <a:t>kojih</a:t>
            </a:r>
            <a:r>
              <a:rPr lang="en-US" sz="1600" dirty="0"/>
              <a:t> </a:t>
            </a:r>
            <a:r>
              <a:rPr lang="en-US" sz="1600" dirty="0" err="1"/>
              <a:t>proizvođači</a:t>
            </a:r>
            <a:r>
              <a:rPr lang="en-US" sz="1600" dirty="0"/>
              <a:t> </a:t>
            </a:r>
            <a:r>
              <a:rPr lang="en-US" sz="1600" dirty="0" err="1"/>
              <a:t>snose</a:t>
            </a:r>
            <a:r>
              <a:rPr lang="en-US" sz="1600" dirty="0"/>
              <a:t> </a:t>
            </a:r>
            <a:r>
              <a:rPr lang="en-US" sz="1600" dirty="0" err="1"/>
              <a:t>finansiranje</a:t>
            </a:r>
            <a:r>
              <a:rPr lang="en-US" sz="1600" dirty="0"/>
              <a:t> </a:t>
            </a:r>
            <a:r>
              <a:rPr lang="en-US" sz="1600" dirty="0" err="1"/>
              <a:t>sakupljenog</a:t>
            </a:r>
            <a:r>
              <a:rPr lang="en-US" sz="1600" dirty="0"/>
              <a:t> WEEE</a:t>
            </a:r>
            <a:r>
              <a:rPr lang="en-US" sz="1600" dirty="0" smtClean="0"/>
              <a:t>.</a:t>
            </a:r>
            <a:r>
              <a:rPr lang="sr-Latn-RS" sz="1600" dirty="0" smtClean="0"/>
              <a:t> </a:t>
            </a:r>
            <a:r>
              <a:rPr lang="en-US" sz="1600" dirty="0" smtClean="0"/>
              <a:t>Da </a:t>
            </a:r>
            <a:r>
              <a:rPr lang="en-US" sz="1600" dirty="0"/>
              <a:t>li </a:t>
            </a:r>
            <a:r>
              <a:rPr lang="en-US" sz="1600" dirty="0" err="1"/>
              <a:t>su</a:t>
            </a:r>
            <a:r>
              <a:rPr lang="en-US" sz="1600" dirty="0"/>
              <a:t> to </a:t>
            </a:r>
            <a:r>
              <a:rPr lang="en-US" sz="1600" dirty="0" err="1"/>
              <a:t>reciklažna</a:t>
            </a:r>
            <a:r>
              <a:rPr lang="en-US" sz="1600" dirty="0"/>
              <a:t> </a:t>
            </a:r>
            <a:r>
              <a:rPr lang="en-US" sz="1600" dirty="0" err="1"/>
              <a:t>dvorišta,sortirna</a:t>
            </a:r>
            <a:r>
              <a:rPr lang="en-US" sz="1600" dirty="0"/>
              <a:t> </a:t>
            </a:r>
            <a:r>
              <a:rPr lang="en-US" sz="1600" dirty="0" err="1"/>
              <a:t>postrojenja</a:t>
            </a:r>
            <a:r>
              <a:rPr lang="en-US" sz="1600" dirty="0"/>
              <a:t> </a:t>
            </a:r>
            <a:r>
              <a:rPr lang="en-US" sz="1600" dirty="0" err="1"/>
              <a:t>ili</a:t>
            </a:r>
            <a:r>
              <a:rPr lang="en-US" sz="1600" dirty="0"/>
              <a:t> </a:t>
            </a:r>
            <a:r>
              <a:rPr lang="en-US" sz="1600" dirty="0" err="1"/>
              <a:t>regionalne</a:t>
            </a:r>
            <a:r>
              <a:rPr lang="en-US" sz="1600" dirty="0"/>
              <a:t> transfer </a:t>
            </a:r>
            <a:r>
              <a:rPr lang="en-US" sz="1600" dirty="0" err="1"/>
              <a:t>stanice</a:t>
            </a:r>
            <a:r>
              <a:rPr lang="en-US" sz="1600" dirty="0"/>
              <a:t> </a:t>
            </a:r>
            <a:r>
              <a:rPr lang="en-US" sz="1600" dirty="0" err="1"/>
              <a:t>zavisiće</a:t>
            </a:r>
            <a:r>
              <a:rPr lang="en-US" sz="1600" dirty="0"/>
              <a:t> od </a:t>
            </a:r>
            <a:r>
              <a:rPr lang="en-US" sz="1600" dirty="0" err="1"/>
              <a:t>dogovora</a:t>
            </a:r>
            <a:r>
              <a:rPr lang="en-US" sz="1600" dirty="0"/>
              <a:t> </a:t>
            </a:r>
            <a:r>
              <a:rPr lang="en-US" sz="1600" dirty="0" err="1"/>
              <a:t>između</a:t>
            </a:r>
            <a:r>
              <a:rPr lang="en-US" sz="1600" dirty="0"/>
              <a:t> </a:t>
            </a:r>
            <a:r>
              <a:rPr lang="en-US" sz="1600" dirty="0" err="1"/>
              <a:t>industrije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lokalnih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regionalnih</a:t>
            </a:r>
            <a:r>
              <a:rPr lang="en-US" sz="1600" dirty="0"/>
              <a:t> </a:t>
            </a:r>
            <a:r>
              <a:rPr lang="en-US" sz="1600" dirty="0" err="1"/>
              <a:t>vlasti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304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5F06B-C82D-4EFC-A619-C56784CE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Tretman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obnova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WEEE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D1FB7A-077F-4BA4-9575-2F81B31C9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sakupljen</a:t>
            </a:r>
            <a:r>
              <a:rPr lang="en-US" dirty="0"/>
              <a:t> WEEE bi </a:t>
            </a:r>
            <a:r>
              <a:rPr lang="en-US" dirty="0" err="1"/>
              <a:t>trebalo</a:t>
            </a:r>
            <a:r>
              <a:rPr lang="en-US" dirty="0"/>
              <a:t> 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transportovan</a:t>
            </a:r>
            <a:r>
              <a:rPr lang="en-US" dirty="0"/>
              <a:t> u </a:t>
            </a:r>
            <a:r>
              <a:rPr lang="en-US" dirty="0" err="1"/>
              <a:t>odabrane</a:t>
            </a:r>
            <a:r>
              <a:rPr lang="en-US" dirty="0"/>
              <a:t> </a:t>
            </a:r>
            <a:r>
              <a:rPr lang="en-US" dirty="0" err="1"/>
              <a:t>objekte</a:t>
            </a:r>
            <a:r>
              <a:rPr lang="en-US" dirty="0"/>
              <a:t> za </a:t>
            </a:r>
            <a:r>
              <a:rPr lang="en-US" dirty="0" err="1"/>
              <a:t>preradu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ne </a:t>
            </a:r>
            <a:r>
              <a:rPr lang="en-US" dirty="0" err="1"/>
              <a:t>upotrebljavaju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celina.Zemlje</a:t>
            </a:r>
            <a:r>
              <a:rPr lang="en-US" dirty="0"/>
              <a:t> </a:t>
            </a:r>
            <a:r>
              <a:rPr lang="en-US" dirty="0" err="1"/>
              <a:t>članice</a:t>
            </a:r>
            <a:r>
              <a:rPr lang="en-US" dirty="0"/>
              <a:t> EU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obezbediti</a:t>
            </a:r>
            <a:r>
              <a:rPr lang="en-US" dirty="0"/>
              <a:t> da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organizuju</a:t>
            </a:r>
            <a:r>
              <a:rPr lang="en-US" dirty="0"/>
              <a:t> (</a:t>
            </a:r>
            <a:r>
              <a:rPr lang="en-US" dirty="0" err="1"/>
              <a:t>individualno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) </a:t>
            </a:r>
            <a:r>
              <a:rPr lang="en-US" dirty="0" err="1"/>
              <a:t>tretman</a:t>
            </a:r>
            <a:r>
              <a:rPr lang="en-US" dirty="0"/>
              <a:t> </a:t>
            </a:r>
            <a:r>
              <a:rPr lang="en-US" dirty="0" err="1"/>
              <a:t>sakupljenog</a:t>
            </a:r>
            <a:r>
              <a:rPr lang="en-US" dirty="0"/>
              <a:t> WEEE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dostigle</a:t>
            </a:r>
            <a:r>
              <a:rPr lang="en-US" dirty="0"/>
              <a:t> stope </a:t>
            </a:r>
            <a:r>
              <a:rPr lang="en-US" dirty="0" err="1"/>
              <a:t>obnove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en-US" dirty="0"/>
              <a:t>.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izvozi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EU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računati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ispunjenje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izvoznik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da </a:t>
            </a:r>
            <a:r>
              <a:rPr lang="en-US" dirty="0" err="1"/>
              <a:t>dokaže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se </a:t>
            </a:r>
            <a:r>
              <a:rPr lang="en-US" dirty="0" err="1"/>
              <a:t>operacije</a:t>
            </a:r>
            <a:r>
              <a:rPr lang="en-US" dirty="0"/>
              <a:t> </a:t>
            </a:r>
            <a:r>
              <a:rPr lang="en-US" dirty="0" err="1"/>
              <a:t>obavile</a:t>
            </a:r>
            <a:r>
              <a:rPr lang="en-US" dirty="0"/>
              <a:t> pod </a:t>
            </a:r>
            <a:r>
              <a:rPr lang="en-US" dirty="0" err="1"/>
              <a:t>istim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Direktiva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/>
              <a:t>EU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odgovorne</a:t>
            </a:r>
            <a:r>
              <a:rPr lang="en-US" dirty="0"/>
              <a:t> za </a:t>
            </a:r>
            <a:r>
              <a:rPr lang="en-US" dirty="0" err="1"/>
              <a:t>definisanje</a:t>
            </a:r>
            <a:r>
              <a:rPr lang="en-US" dirty="0"/>
              <a:t> </a:t>
            </a:r>
            <a:r>
              <a:rPr lang="en-US" dirty="0" err="1"/>
              <a:t>detaljnih</a:t>
            </a:r>
            <a:r>
              <a:rPr lang="en-US" dirty="0"/>
              <a:t> </a:t>
            </a:r>
            <a:r>
              <a:rPr lang="en-US" dirty="0" err="1"/>
              <a:t>tehničkih</a:t>
            </a:r>
            <a:r>
              <a:rPr lang="en-US" dirty="0"/>
              <a:t> </a:t>
            </a:r>
            <a:r>
              <a:rPr lang="en-US" dirty="0" err="1"/>
              <a:t>zahteva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transporta</a:t>
            </a:r>
            <a:r>
              <a:rPr lang="en-US" dirty="0"/>
              <a:t> WEEE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izvoza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Član</a:t>
            </a:r>
            <a:r>
              <a:rPr lang="en-US" dirty="0"/>
              <a:t> 7 WEEE </a:t>
            </a:r>
            <a:r>
              <a:rPr lang="en-US" dirty="0" err="1"/>
              <a:t>Direktive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stope </a:t>
            </a:r>
            <a:r>
              <a:rPr lang="en-US" dirty="0" err="1"/>
              <a:t>obnove</a:t>
            </a:r>
            <a:r>
              <a:rPr lang="en-US" dirty="0"/>
              <a:t> za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sakupljenog</a:t>
            </a:r>
            <a:r>
              <a:rPr lang="en-US" dirty="0"/>
              <a:t> WEEE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ostvare,na</a:t>
            </a:r>
            <a:r>
              <a:rPr lang="en-US" dirty="0"/>
              <a:t> </a:t>
            </a:r>
            <a:r>
              <a:rPr lang="en-US" dirty="0" err="1"/>
              <a:t>individualnoj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kolektivnoj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do 31.12.2006. </a:t>
            </a:r>
            <a:r>
              <a:rPr lang="en-US" dirty="0" err="1" smtClean="0"/>
              <a:t>godine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Proizvođači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osloboditi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lica,lokalnih</a:t>
            </a:r>
            <a:r>
              <a:rPr lang="en-US" dirty="0"/>
              <a:t> </a:t>
            </a:r>
            <a:r>
              <a:rPr lang="en-US" dirty="0" err="1"/>
              <a:t>vlasti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privatnih</a:t>
            </a:r>
            <a:r>
              <a:rPr lang="en-US" dirty="0"/>
              <a:t> </a:t>
            </a:r>
            <a:r>
              <a:rPr lang="en-US" dirty="0" err="1"/>
              <a:t>preduzeća,ali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dalje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za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operacija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tretmanom</a:t>
            </a:r>
            <a:r>
              <a:rPr lang="en-US" dirty="0"/>
              <a:t> </a:t>
            </a:r>
            <a:r>
              <a:rPr lang="en-US" dirty="0" err="1"/>
              <a:t>sopstvenih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13.8.2005.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46EEAF-6409-4E4F-BA30-57960621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183F0F-8CCE-4CA5-AFB2-7A467D86A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izračunavanja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stopa,proizvođači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za </a:t>
            </a:r>
            <a:r>
              <a:rPr lang="en-US" dirty="0" err="1"/>
              <a:t>proizvođače</a:t>
            </a:r>
            <a:r>
              <a:rPr lang="en-US" dirty="0"/>
              <a:t> WEEE </a:t>
            </a:r>
            <a:r>
              <a:rPr lang="en-US" dirty="0" err="1"/>
              <a:t>moraju</a:t>
            </a:r>
            <a:r>
              <a:rPr lang="en-US" dirty="0"/>
              <a:t> da </a:t>
            </a:r>
            <a:r>
              <a:rPr lang="en-US" dirty="0" err="1"/>
              <a:t>čuvaju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masi</a:t>
            </a:r>
            <a:r>
              <a:rPr lang="en-US" dirty="0"/>
              <a:t> WEEE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ulazi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izlazi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obrade,obnove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reciklažnih</a:t>
            </a:r>
            <a:r>
              <a:rPr lang="en-US" dirty="0"/>
              <a:t> </a:t>
            </a:r>
            <a:r>
              <a:rPr lang="en-US" dirty="0" err="1"/>
              <a:t>postrojenja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Međutim</a:t>
            </a:r>
            <a:r>
              <a:rPr lang="en-US" dirty="0" smtClean="0"/>
              <a:t>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podrazumeva</a:t>
            </a:r>
            <a:r>
              <a:rPr lang="en-US" dirty="0"/>
              <a:t> </a:t>
            </a:r>
            <a:r>
              <a:rPr lang="en-US" dirty="0" err="1"/>
              <a:t>efikasne</a:t>
            </a:r>
            <a:r>
              <a:rPr lang="en-US" dirty="0"/>
              <a:t> </a:t>
            </a:r>
            <a:r>
              <a:rPr lang="en-US" dirty="0" err="1"/>
              <a:t>logističke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za </a:t>
            </a:r>
            <a:r>
              <a:rPr lang="en-US" dirty="0" err="1"/>
              <a:t>praćenje</a:t>
            </a:r>
            <a:r>
              <a:rPr lang="en-US" dirty="0"/>
              <a:t>. Stope </a:t>
            </a:r>
            <a:r>
              <a:rPr lang="en-US" dirty="0" err="1"/>
              <a:t>obnove,reciklaže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WEEE </a:t>
            </a:r>
            <a:r>
              <a:rPr lang="en-US" dirty="0" err="1"/>
              <a:t>Direktivi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tabelom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1.</a:t>
            </a:r>
          </a:p>
          <a:p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Stope </a:t>
            </a:r>
            <a:r>
              <a:rPr lang="en-US" dirty="0" err="1"/>
              <a:t>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(% </a:t>
            </a:r>
            <a:r>
              <a:rPr lang="en-US" dirty="0" err="1"/>
              <a:t>prosečne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poslatog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tretman</a:t>
            </a:r>
            <a:r>
              <a:rPr lang="en-US" dirty="0"/>
              <a:t>)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obnove</a:t>
            </a:r>
            <a:r>
              <a:rPr lang="sr-Latn-R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/>
              <a:t>kućni</a:t>
            </a:r>
            <a:r>
              <a:rPr lang="en-US" dirty="0"/>
              <a:t> </a:t>
            </a:r>
            <a:r>
              <a:rPr lang="en-US" dirty="0" err="1"/>
              <a:t>aparati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automati</a:t>
            </a:r>
            <a:r>
              <a:rPr lang="en-US" dirty="0"/>
              <a:t> (</a:t>
            </a:r>
            <a:r>
              <a:rPr lang="en-US" dirty="0" err="1"/>
              <a:t>kategorije</a:t>
            </a:r>
            <a:r>
              <a:rPr lang="en-US" dirty="0"/>
              <a:t> 1 </a:t>
            </a:r>
            <a:r>
              <a:rPr lang="en-US" dirty="0" err="1"/>
              <a:t>i</a:t>
            </a:r>
            <a:r>
              <a:rPr lang="en-US" dirty="0"/>
              <a:t> 10 </a:t>
            </a:r>
            <a:r>
              <a:rPr lang="en-US" dirty="0" err="1"/>
              <a:t>Aneksa</a:t>
            </a:r>
            <a:r>
              <a:rPr lang="en-US" dirty="0"/>
              <a:t> 1A) 75% 80</a:t>
            </a:r>
            <a:r>
              <a:rPr lang="en-US" dirty="0" smtClean="0"/>
              <a:t>%</a:t>
            </a:r>
            <a:r>
              <a:rPr lang="sr-Latn-RS" dirty="0" smtClean="0"/>
              <a:t> </a:t>
            </a:r>
            <a:r>
              <a:rPr lang="en-US" dirty="0" smtClean="0"/>
              <a:t>Mali </a:t>
            </a:r>
            <a:r>
              <a:rPr lang="en-US" dirty="0" err="1"/>
              <a:t>kućni</a:t>
            </a:r>
            <a:r>
              <a:rPr lang="en-US" dirty="0"/>
              <a:t> </a:t>
            </a:r>
            <a:r>
              <a:rPr lang="en-US" dirty="0" err="1"/>
              <a:t>aparati,oprema</a:t>
            </a:r>
            <a:r>
              <a:rPr lang="en-US" dirty="0"/>
              <a:t> za </a:t>
            </a:r>
            <a:r>
              <a:rPr lang="en-US" dirty="0" err="1"/>
              <a:t>osvetljenje,električni</a:t>
            </a:r>
            <a:r>
              <a:rPr lang="en-US" dirty="0"/>
              <a:t> </a:t>
            </a:r>
            <a:r>
              <a:rPr lang="en-US" dirty="0" err="1"/>
              <a:t>alat,igračke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sportska</a:t>
            </a:r>
            <a:r>
              <a:rPr lang="en-US" dirty="0"/>
              <a:t> </a:t>
            </a:r>
            <a:r>
              <a:rPr lang="en-US" dirty="0" err="1"/>
              <a:t>oprema</a:t>
            </a:r>
            <a:r>
              <a:rPr lang="en-US" dirty="0"/>
              <a:t> (</a:t>
            </a:r>
            <a:r>
              <a:rPr lang="en-US" dirty="0" err="1"/>
              <a:t>kategorije</a:t>
            </a:r>
            <a:r>
              <a:rPr lang="en-US" dirty="0"/>
              <a:t> 2,5,6,7,9 </a:t>
            </a:r>
            <a:r>
              <a:rPr lang="en-US" dirty="0" err="1"/>
              <a:t>Aneksa</a:t>
            </a:r>
            <a:r>
              <a:rPr lang="en-US" dirty="0"/>
              <a:t> 1A) 50% 70</a:t>
            </a:r>
            <a:r>
              <a:rPr lang="en-US" dirty="0" smtClean="0"/>
              <a:t>%</a:t>
            </a:r>
            <a:r>
              <a:rPr lang="sr-Latn-RS" dirty="0" smtClean="0"/>
              <a:t> </a:t>
            </a:r>
            <a:r>
              <a:rPr lang="en-US" dirty="0" smtClean="0"/>
              <a:t>IT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telekomunikacioni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uređaji</a:t>
            </a:r>
            <a:r>
              <a:rPr lang="en-US" dirty="0"/>
              <a:t> za </a:t>
            </a:r>
            <a:r>
              <a:rPr lang="en-US" dirty="0" err="1"/>
              <a:t>relaksaciju</a:t>
            </a:r>
            <a:r>
              <a:rPr lang="en-US" dirty="0"/>
              <a:t> ( </a:t>
            </a:r>
            <a:r>
              <a:rPr lang="en-US" dirty="0" err="1"/>
              <a:t>kategorije</a:t>
            </a:r>
            <a:r>
              <a:rPr lang="en-US" dirty="0"/>
              <a:t> 3 </a:t>
            </a:r>
            <a:r>
              <a:rPr lang="en-US" dirty="0" err="1"/>
              <a:t>i</a:t>
            </a:r>
            <a:r>
              <a:rPr lang="en-US" dirty="0"/>
              <a:t> 4 </a:t>
            </a:r>
            <a:r>
              <a:rPr lang="en-US" dirty="0" err="1"/>
              <a:t>Aneksa</a:t>
            </a:r>
            <a:r>
              <a:rPr lang="en-US" dirty="0"/>
              <a:t> 1A) 65% 75</a:t>
            </a:r>
            <a:r>
              <a:rPr lang="en-US" dirty="0" smtClean="0"/>
              <a:t>%</a:t>
            </a:r>
            <a:r>
              <a:rPr lang="sr-Latn-RS" dirty="0" smtClean="0"/>
              <a:t> </a:t>
            </a:r>
            <a:r>
              <a:rPr lang="en-US" dirty="0" smtClean="0"/>
              <a:t>Lampe </a:t>
            </a:r>
            <a:r>
              <a:rPr lang="en-US" dirty="0" err="1"/>
              <a:t>na</a:t>
            </a:r>
            <a:r>
              <a:rPr lang="en-US" dirty="0"/>
              <a:t> gas 80% </a:t>
            </a:r>
            <a:r>
              <a:rPr lang="en-US" dirty="0" smtClean="0"/>
              <a:t>/</a:t>
            </a:r>
            <a:r>
              <a:rPr lang="sr-Latn-R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D276E5-24A5-4B76-A0F6-E3A32434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A2EF09-A690-42B8-83E3-B49C105F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tope obnove reciklaze i ponovne upotrebe">
            <a:extLst>
              <a:ext uri="{FF2B5EF4-FFF2-40B4-BE49-F238E27FC236}">
                <a16:creationId xmlns:a16="http://schemas.microsoft.com/office/drawing/2014/main" xmlns="" id="{7B7333A1-5324-4F5F-9952-50396BF219C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1876425"/>
            <a:ext cx="10630003" cy="4769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3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4C7AF-2FFC-4510-943B-4BEBDF46C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Informisanje</a:t>
            </a:r>
            <a:r>
              <a:rPr lang="en-US" b="1" dirty="0"/>
              <a:t> </a:t>
            </a:r>
            <a:r>
              <a:rPr lang="en-US" b="1" dirty="0" err="1"/>
              <a:t>krajnjih</a:t>
            </a:r>
            <a:r>
              <a:rPr lang="en-US" b="1" dirty="0"/>
              <a:t> </a:t>
            </a:r>
            <a:r>
              <a:rPr lang="en-US" b="1" dirty="0" err="1"/>
              <a:t>korisnika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postrojenja</a:t>
            </a:r>
            <a:r>
              <a:rPr lang="en-US" b="1" dirty="0"/>
              <a:t> za </a:t>
            </a:r>
            <a:r>
              <a:rPr lang="en-US" b="1" dirty="0" err="1"/>
              <a:t>tretman</a:t>
            </a:r>
            <a:r>
              <a:rPr lang="en-US" b="1" dirty="0"/>
              <a:t> e-</a:t>
            </a:r>
            <a:r>
              <a:rPr lang="en-US" b="1" dirty="0" err="1"/>
              <a:t>otpada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24AB9-C356-4E96-8EA2-EEE76558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Aktivno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je </a:t>
            </a:r>
            <a:r>
              <a:rPr lang="en-US" dirty="0" err="1"/>
              <a:t>esencijalno</a:t>
            </a:r>
            <a:r>
              <a:rPr lang="en-US" dirty="0"/>
              <a:t> za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podsticani</a:t>
            </a:r>
            <a:r>
              <a:rPr lang="en-US" dirty="0"/>
              <a:t> da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err="1"/>
              <a:t>šemama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olakšali</a:t>
            </a:r>
            <a:r>
              <a:rPr lang="en-US" dirty="0"/>
              <a:t>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obrade,reciklaže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obnove.Posebno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Zahtevima</a:t>
            </a:r>
            <a:r>
              <a:rPr lang="en-US" dirty="0"/>
              <a:t> za </a:t>
            </a:r>
            <a:r>
              <a:rPr lang="en-US" dirty="0" err="1"/>
              <a:t>posebno</a:t>
            </a:r>
            <a:r>
              <a:rPr lang="en-US" dirty="0"/>
              <a:t> </a:t>
            </a:r>
            <a:r>
              <a:rPr lang="en-US" dirty="0" err="1"/>
              <a:t>sakupljanje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sortiranje</a:t>
            </a:r>
            <a:r>
              <a:rPr lang="en-US" dirty="0"/>
              <a:t> WEEE (ne </a:t>
            </a:r>
            <a:r>
              <a:rPr lang="en-US" dirty="0" err="1"/>
              <a:t>odlagati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nesortirani</a:t>
            </a:r>
            <a:r>
              <a:rPr lang="en-US" dirty="0"/>
              <a:t> </a:t>
            </a:r>
            <a:r>
              <a:rPr lang="en-US" dirty="0" err="1"/>
              <a:t>komunalni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Sistemima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povratka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ulozi</a:t>
            </a:r>
            <a:r>
              <a:rPr lang="en-US" dirty="0"/>
              <a:t> u </a:t>
            </a:r>
            <a:r>
              <a:rPr lang="en-US" dirty="0" err="1"/>
              <a:t>doprinosu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upotrebe,reciklaže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obnove</a:t>
            </a:r>
            <a:r>
              <a:rPr lang="en-US" dirty="0"/>
              <a:t> WEEE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Potencijalnim</a:t>
            </a:r>
            <a:r>
              <a:rPr lang="en-US" dirty="0"/>
              <a:t> </a:t>
            </a:r>
            <a:r>
              <a:rPr lang="en-US" dirty="0" err="1"/>
              <a:t>efektima</a:t>
            </a:r>
            <a:r>
              <a:rPr lang="en-US" dirty="0"/>
              <a:t> WEEE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životnu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ljudsko</a:t>
            </a:r>
            <a:r>
              <a:rPr lang="en-US" dirty="0"/>
              <a:t> </a:t>
            </a:r>
            <a:r>
              <a:rPr lang="en-US" dirty="0" err="1"/>
              <a:t>zdravlje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Značenju</a:t>
            </a:r>
            <a:r>
              <a:rPr lang="en-US" dirty="0"/>
              <a:t> </a:t>
            </a:r>
            <a:r>
              <a:rPr lang="en-US" dirty="0" err="1"/>
              <a:t>simbola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Aneksu</a:t>
            </a:r>
            <a:r>
              <a:rPr lang="en-US" dirty="0"/>
              <a:t> </a:t>
            </a:r>
            <a:r>
              <a:rPr lang="en-US" dirty="0" err="1"/>
              <a:t>IV,koji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 da </a:t>
            </a:r>
            <a:r>
              <a:rPr lang="en-US" dirty="0" err="1"/>
              <a:t>štampaju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pakovanjima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uputstvima</a:t>
            </a:r>
            <a:r>
              <a:rPr lang="en-US" dirty="0"/>
              <a:t> za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garantnim</a:t>
            </a:r>
            <a:r>
              <a:rPr lang="en-US" dirty="0"/>
              <a:t> </a:t>
            </a:r>
            <a:r>
              <a:rPr lang="en-US" dirty="0" err="1"/>
              <a:t>listovima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ADA5A-3C82-4158-A33E-764D2A3B6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69F6A0-E072-4FF7-A8D6-5B4E660C5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ekologije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očuvanja</a:t>
            </a:r>
            <a:r>
              <a:rPr lang="en-US" dirty="0"/>
              <a:t> </a:t>
            </a:r>
            <a:r>
              <a:rPr lang="en-US" dirty="0" err="1"/>
              <a:t>životnog</a:t>
            </a:r>
            <a:r>
              <a:rPr lang="en-US" dirty="0"/>
              <a:t> </a:t>
            </a:r>
            <a:r>
              <a:rPr lang="en-US" dirty="0" err="1"/>
              <a:t>prostora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najvećih</a:t>
            </a:r>
            <a:r>
              <a:rPr lang="en-US" dirty="0"/>
              <a:t> </a:t>
            </a:r>
            <a:r>
              <a:rPr lang="en-US" dirty="0" err="1"/>
              <a:t>globalnih</a:t>
            </a:r>
            <a:r>
              <a:rPr lang="en-US" dirty="0"/>
              <a:t> </a:t>
            </a:r>
            <a:r>
              <a:rPr lang="en-US" dirty="0" err="1"/>
              <a:t>svetskih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je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. </a:t>
            </a:r>
            <a:r>
              <a:rPr lang="en-US" dirty="0" err="1"/>
              <a:t>Specifičnost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je </a:t>
            </a:r>
            <a:r>
              <a:rPr lang="en-US" dirty="0" err="1"/>
              <a:t>njegova</a:t>
            </a:r>
            <a:r>
              <a:rPr lang="en-US" dirty="0"/>
              <a:t> </a:t>
            </a:r>
            <a:r>
              <a:rPr lang="en-US" dirty="0" err="1"/>
              <a:t>složenost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brzina</a:t>
            </a:r>
            <a:r>
              <a:rPr lang="en-US" dirty="0"/>
              <a:t> </a:t>
            </a:r>
            <a:r>
              <a:rPr lang="en-US" dirty="0" err="1"/>
              <a:t>kojom</a:t>
            </a:r>
            <a:r>
              <a:rPr lang="en-US" dirty="0"/>
              <a:t>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zastarevaju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bivaju</a:t>
            </a:r>
            <a:r>
              <a:rPr lang="en-US" dirty="0"/>
              <a:t> </a:t>
            </a:r>
            <a:r>
              <a:rPr lang="en-US" dirty="0" err="1"/>
              <a:t>zamenjeni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. </a:t>
            </a:r>
            <a:r>
              <a:rPr lang="en-US" dirty="0" err="1"/>
              <a:t>Osim</a:t>
            </a:r>
            <a:r>
              <a:rPr lang="en-US" dirty="0"/>
              <a:t> toga e-</a:t>
            </a:r>
            <a:r>
              <a:rPr lang="en-US" dirty="0" err="1"/>
              <a:t>otpad</a:t>
            </a:r>
            <a:r>
              <a:rPr lang="en-US" dirty="0"/>
              <a:t> je </a:t>
            </a:r>
            <a:r>
              <a:rPr lang="en-US" dirty="0" err="1"/>
              <a:t>vredan</a:t>
            </a:r>
            <a:r>
              <a:rPr lang="en-US" dirty="0"/>
              <a:t> </a:t>
            </a:r>
            <a:r>
              <a:rPr lang="en-US" dirty="0" err="1"/>
              <a:t>izvor</a:t>
            </a:r>
            <a:r>
              <a:rPr lang="en-US" dirty="0"/>
              <a:t> </a:t>
            </a:r>
            <a:r>
              <a:rPr lang="en-US" dirty="0" err="1"/>
              <a:t>sekundarnih</a:t>
            </a:r>
            <a:r>
              <a:rPr lang="en-US" dirty="0"/>
              <a:t> </a:t>
            </a:r>
            <a:r>
              <a:rPr lang="en-US" dirty="0" err="1"/>
              <a:t>sirovina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toksičan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je </a:t>
            </a:r>
            <a:r>
              <a:rPr lang="en-US" dirty="0" err="1"/>
              <a:t>nepravilno</a:t>
            </a:r>
            <a:r>
              <a:rPr lang="en-US" dirty="0"/>
              <a:t> </a:t>
            </a:r>
            <a:r>
              <a:rPr lang="en-US" dirty="0" err="1"/>
              <a:t>tretiran.Brza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 </a:t>
            </a:r>
            <a:r>
              <a:rPr lang="en-US" dirty="0" err="1"/>
              <a:t>tehnologije,mali</a:t>
            </a:r>
            <a:r>
              <a:rPr lang="en-US" dirty="0"/>
              <a:t> </a:t>
            </a:r>
            <a:r>
              <a:rPr lang="en-US" dirty="0" err="1"/>
              <a:t>početni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čak</a:t>
            </a:r>
            <a:r>
              <a:rPr lang="en-US" dirty="0"/>
              <a:t> </a:t>
            </a:r>
            <a:r>
              <a:rPr lang="en-US" dirty="0" err="1"/>
              <a:t>planirano</a:t>
            </a:r>
            <a:r>
              <a:rPr lang="en-US" dirty="0"/>
              <a:t> </a:t>
            </a:r>
            <a:r>
              <a:rPr lang="en-US" dirty="0" err="1"/>
              <a:t>zastarevanje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rezultovali</a:t>
            </a:r>
            <a:r>
              <a:rPr lang="en-US" dirty="0"/>
              <a:t> </a:t>
            </a:r>
            <a:r>
              <a:rPr lang="en-US" dirty="0" err="1"/>
              <a:t>brzom</a:t>
            </a:r>
            <a:r>
              <a:rPr lang="en-US" dirty="0"/>
              <a:t> </a:t>
            </a:r>
            <a:r>
              <a:rPr lang="en-US" dirty="0" err="1"/>
              <a:t>rastu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u celom </a:t>
            </a:r>
            <a:r>
              <a:rPr lang="en-US" dirty="0" err="1"/>
              <a:t>svetu</a:t>
            </a:r>
            <a:r>
              <a:rPr lang="en-US" dirty="0"/>
              <a:t>. </a:t>
            </a:r>
            <a:r>
              <a:rPr lang="en-US" dirty="0" err="1"/>
              <a:t>Proizvodi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televizora</a:t>
            </a:r>
            <a:r>
              <a:rPr lang="en-US" dirty="0"/>
              <a:t>, </a:t>
            </a:r>
            <a:r>
              <a:rPr lang="en-US" dirty="0" err="1"/>
              <a:t>mobilnih</a:t>
            </a:r>
            <a:r>
              <a:rPr lang="en-US" dirty="0"/>
              <a:t> </a:t>
            </a:r>
            <a:r>
              <a:rPr lang="en-US" dirty="0" err="1"/>
              <a:t>telefona</a:t>
            </a:r>
            <a:r>
              <a:rPr lang="en-US" dirty="0"/>
              <a:t>, </a:t>
            </a:r>
            <a:r>
              <a:rPr lang="en-US" dirty="0" err="1"/>
              <a:t>kompjutera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srodne</a:t>
            </a:r>
            <a:r>
              <a:rPr lang="en-US" dirty="0"/>
              <a:t> </a:t>
            </a:r>
            <a:r>
              <a:rPr lang="en-US" dirty="0" err="1"/>
              <a:t>kompjuterske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, </a:t>
            </a:r>
            <a:r>
              <a:rPr lang="en-US" dirty="0" err="1"/>
              <a:t>fotoaparata</a:t>
            </a:r>
            <a:r>
              <a:rPr lang="en-US" dirty="0"/>
              <a:t>, </a:t>
            </a:r>
            <a:r>
              <a:rPr lang="en-US" dirty="0" err="1"/>
              <a:t>štampača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postala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deo </a:t>
            </a:r>
            <a:r>
              <a:rPr lang="en-US" dirty="0" err="1"/>
              <a:t>komunalnog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je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identifikovan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onih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beleži</a:t>
            </a:r>
            <a:r>
              <a:rPr lang="en-US" dirty="0"/>
              <a:t> </a:t>
            </a:r>
            <a:r>
              <a:rPr lang="en-US" dirty="0" err="1"/>
              <a:t>najbrži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čineći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4% </a:t>
            </a:r>
            <a:r>
              <a:rPr lang="en-US" dirty="0" err="1"/>
              <a:t>komunalnog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 </a:t>
            </a:r>
            <a:r>
              <a:rPr lang="en-US" dirty="0" err="1"/>
              <a:t>Vodeći</a:t>
            </a:r>
            <a:r>
              <a:rPr lang="en-US" dirty="0"/>
              <a:t> </a:t>
            </a:r>
            <a:r>
              <a:rPr lang="en-US" dirty="0" err="1"/>
              <a:t>kontinent</a:t>
            </a:r>
            <a:r>
              <a:rPr lang="en-US" dirty="0"/>
              <a:t> u </a:t>
            </a:r>
            <a:r>
              <a:rPr lang="en-US" dirty="0" err="1"/>
              <a:t>godišnjoj</a:t>
            </a:r>
            <a:r>
              <a:rPr lang="en-US" dirty="0"/>
              <a:t> </a:t>
            </a:r>
            <a:r>
              <a:rPr lang="en-US" dirty="0" err="1"/>
              <a:t>proizvodnji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je Severna Amerika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20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slede</a:t>
            </a:r>
            <a:r>
              <a:rPr lang="en-US" dirty="0"/>
              <a:t> </a:t>
            </a:r>
            <a:r>
              <a:rPr lang="en-US" dirty="0" err="1"/>
              <a:t>Evropa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Azija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po </a:t>
            </a:r>
            <a:r>
              <a:rPr lang="en-US" dirty="0" err="1"/>
              <a:t>oko</a:t>
            </a:r>
            <a:r>
              <a:rPr lang="en-US" dirty="0"/>
              <a:t> 14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kontinenti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5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52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AF92A3-8EB2-43AB-90B4-24A03F72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C9BF61-AD2E-434D-AD76-1C370235C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123" y="3429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Aneks</a:t>
            </a:r>
            <a:r>
              <a:rPr lang="en-US" dirty="0"/>
              <a:t> IV </a:t>
            </a:r>
            <a:r>
              <a:rPr lang="en-US" dirty="0" err="1"/>
              <a:t>Direktive</a:t>
            </a:r>
            <a:r>
              <a:rPr lang="en-US" dirty="0"/>
              <a:t> </a:t>
            </a:r>
            <a:r>
              <a:rPr lang="en-US" dirty="0" err="1"/>
              <a:t>uvodi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za </a:t>
            </a:r>
            <a:r>
              <a:rPr lang="en-US" dirty="0" err="1"/>
              <a:t>obeležavanje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odvojeno</a:t>
            </a:r>
            <a:r>
              <a:rPr lang="en-US" dirty="0"/>
              <a:t> od </a:t>
            </a:r>
            <a:r>
              <a:rPr lang="en-US" dirty="0" err="1"/>
              <a:t>ostalog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sastoji</a:t>
            </a:r>
            <a:r>
              <a:rPr lang="en-US" dirty="0"/>
              <a:t> se od </a:t>
            </a:r>
            <a:r>
              <a:rPr lang="en-US" dirty="0" err="1"/>
              <a:t>precrtane</a:t>
            </a:r>
            <a:r>
              <a:rPr lang="en-US" dirty="0"/>
              <a:t> </a:t>
            </a:r>
            <a:r>
              <a:rPr lang="en-US" dirty="0" err="1"/>
              <a:t>kante</a:t>
            </a:r>
            <a:r>
              <a:rPr lang="en-US" dirty="0"/>
              <a:t> za </a:t>
            </a:r>
            <a:r>
              <a:rPr lang="en-US" dirty="0" err="1"/>
              <a:t>smeće.On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jasan,čitljiv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neizbrisiv</a:t>
            </a:r>
            <a:r>
              <a:rPr lang="en-US" dirty="0"/>
              <a:t>. </a:t>
            </a:r>
            <a:r>
              <a:rPr lang="en-US" dirty="0" err="1"/>
              <a:t>Znak</a:t>
            </a:r>
            <a:r>
              <a:rPr lang="en-US" dirty="0"/>
              <a:t> je </a:t>
            </a:r>
            <a:r>
              <a:rPr lang="en-US" dirty="0" err="1"/>
              <a:t>propisan</a:t>
            </a:r>
            <a:r>
              <a:rPr lang="en-US" dirty="0"/>
              <a:t> </a:t>
            </a:r>
            <a:r>
              <a:rPr lang="en-US" dirty="0" err="1"/>
              <a:t>Europskom</a:t>
            </a:r>
            <a:r>
              <a:rPr lang="en-US" dirty="0"/>
              <a:t> </a:t>
            </a:r>
            <a:r>
              <a:rPr lang="en-US" dirty="0" err="1"/>
              <a:t>direktivom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upozorava</a:t>
            </a:r>
            <a:r>
              <a:rPr lang="en-US" dirty="0"/>
              <a:t> </a:t>
            </a:r>
            <a:r>
              <a:rPr lang="en-US" dirty="0" err="1"/>
              <a:t>korisnika</a:t>
            </a:r>
            <a:r>
              <a:rPr lang="en-US" dirty="0"/>
              <a:t> da </a:t>
            </a:r>
            <a:r>
              <a:rPr lang="en-US" dirty="0" err="1"/>
              <a:t>proizvod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postane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, ne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stavljati</a:t>
            </a:r>
            <a:r>
              <a:rPr lang="en-US" dirty="0"/>
              <a:t> u </a:t>
            </a:r>
            <a:r>
              <a:rPr lang="en-US" dirty="0" err="1"/>
              <a:t>komunalni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. Od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,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elektroničkih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području</a:t>
            </a:r>
            <a:r>
              <a:rPr lang="en-US" dirty="0"/>
              <a:t> EU,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izvoziti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područje</a:t>
            </a:r>
            <a:r>
              <a:rPr lang="en-US" dirty="0"/>
              <a:t> EU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označiti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znakom</a:t>
            </a:r>
            <a:r>
              <a:rPr lang="en-US" dirty="0"/>
              <a:t>. U </a:t>
            </a:r>
            <a:r>
              <a:rPr lang="en-US" dirty="0" err="1"/>
              <a:t>posebnim</a:t>
            </a:r>
            <a:r>
              <a:rPr lang="en-US" dirty="0"/>
              <a:t> </a:t>
            </a:r>
            <a:r>
              <a:rPr lang="en-US" dirty="0" err="1"/>
              <a:t>slučajevima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veličine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, </a:t>
            </a:r>
            <a:r>
              <a:rPr lang="en-US" dirty="0" err="1"/>
              <a:t>znak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otisnut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pakovanju</a:t>
            </a:r>
            <a:r>
              <a:rPr lang="en-US" dirty="0"/>
              <a:t> (</a:t>
            </a:r>
            <a:r>
              <a:rPr lang="en-US" dirty="0" err="1"/>
              <a:t>ambalaži</a:t>
            </a:r>
            <a:r>
              <a:rPr lang="en-US" dirty="0"/>
              <a:t>), </a:t>
            </a:r>
            <a:r>
              <a:rPr lang="en-US" dirty="0" err="1"/>
              <a:t>uputstvima</a:t>
            </a:r>
            <a:r>
              <a:rPr lang="en-US" dirty="0"/>
              <a:t> za </a:t>
            </a:r>
            <a:r>
              <a:rPr lang="en-US" dirty="0" err="1"/>
              <a:t>upotrebu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garantnom</a:t>
            </a:r>
            <a:r>
              <a:rPr lang="en-US" dirty="0"/>
              <a:t> </a:t>
            </a:r>
            <a:r>
              <a:rPr lang="en-US" dirty="0" err="1" smtClean="0"/>
              <a:t>listu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4" name="Picture 3" descr="WEEE simbol">
            <a:extLst>
              <a:ext uri="{FF2B5EF4-FFF2-40B4-BE49-F238E27FC236}">
                <a16:creationId xmlns:a16="http://schemas.microsoft.com/office/drawing/2014/main" xmlns="" id="{12AEDEC4-A9B6-4E0E-9A35-19F03832174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01" y="537117"/>
            <a:ext cx="5314581" cy="22060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30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3062E0-6903-4D43-9866-235E31D68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7CACD3-DFED-474F-B287-5FF804C29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olakšanja</a:t>
            </a:r>
            <a:r>
              <a:rPr lang="en-US" dirty="0"/>
              <a:t> </a:t>
            </a:r>
            <a:r>
              <a:rPr lang="en-US" dirty="0" err="1"/>
              <a:t>ponovne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pravilnog</a:t>
            </a:r>
            <a:r>
              <a:rPr lang="en-US" dirty="0"/>
              <a:t> </a:t>
            </a:r>
            <a:r>
              <a:rPr lang="en-US" dirty="0" err="1"/>
              <a:t>ekološkog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nadogradnju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članice</a:t>
            </a:r>
            <a:r>
              <a:rPr lang="en-US" dirty="0" smtClean="0"/>
              <a:t> </a:t>
            </a:r>
            <a:r>
              <a:rPr lang="en-US" dirty="0"/>
              <a:t>EU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obezbede</a:t>
            </a:r>
            <a:r>
              <a:rPr lang="en-US" dirty="0"/>
              <a:t> da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ponovnoj</a:t>
            </a:r>
            <a:r>
              <a:rPr lang="en-US" dirty="0"/>
              <a:t> </a:t>
            </a:r>
            <a:r>
              <a:rPr lang="en-US" dirty="0" err="1"/>
              <a:t>upotrebi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tretmanu</a:t>
            </a:r>
            <a:r>
              <a:rPr lang="en-US" dirty="0"/>
              <a:t> za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tip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tržište</a:t>
            </a:r>
            <a:r>
              <a:rPr lang="sr-Latn-RS" dirty="0" smtClean="0"/>
              <a:t> </a:t>
            </a:r>
            <a:r>
              <a:rPr lang="en-US" dirty="0" smtClean="0"/>
              <a:t>(</a:t>
            </a:r>
            <a:r>
              <a:rPr lang="en-US" dirty="0"/>
              <a:t>u </a:t>
            </a:r>
            <a:r>
              <a:rPr lang="en-US" dirty="0" err="1"/>
              <a:t>roku</a:t>
            </a:r>
            <a:r>
              <a:rPr lang="en-US" dirty="0"/>
              <a:t> od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je </a:t>
            </a:r>
            <a:r>
              <a:rPr lang="en-US" dirty="0" err="1"/>
              <a:t>izbacio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). Ova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identifikaciji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komponenata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lokaciju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u </a:t>
            </a:r>
            <a:r>
              <a:rPr lang="en-US" dirty="0" err="1"/>
              <a:t>njima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električnih</a:t>
            </a:r>
            <a:r>
              <a:rPr lang="en-US" dirty="0"/>
              <a:t> </a:t>
            </a:r>
            <a:r>
              <a:rPr lang="en-US" dirty="0" err="1"/>
              <a:t>aparata</a:t>
            </a:r>
            <a:r>
              <a:rPr lang="en-US" dirty="0"/>
              <a:t> a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posle</a:t>
            </a:r>
            <a:r>
              <a:rPr lang="en-US" dirty="0"/>
              <a:t> 13.8.2005.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označen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aparatu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29E85-FD14-49B4-A866-A4AB4563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ZAOSTALI OTPAD ČIJE JE POREKLO POZNATO (HISTORICAL WASTE)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CA6948-C606-4F47-B890-DE5828F07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Pod </a:t>
            </a:r>
            <a:r>
              <a:rPr lang="en-US" dirty="0" err="1"/>
              <a:t>zaostalim</a:t>
            </a:r>
            <a:r>
              <a:rPr lang="en-US" dirty="0"/>
              <a:t> </a:t>
            </a:r>
            <a:r>
              <a:rPr lang="en-US" dirty="0" err="1"/>
              <a:t>otpadom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poreklo</a:t>
            </a:r>
            <a:r>
              <a:rPr lang="en-US" dirty="0"/>
              <a:t> </a:t>
            </a:r>
            <a:r>
              <a:rPr lang="en-US" dirty="0" err="1"/>
              <a:t>poznato</a:t>
            </a:r>
            <a:r>
              <a:rPr lang="en-US" dirty="0"/>
              <a:t> </a:t>
            </a:r>
            <a:r>
              <a:rPr lang="en-US" dirty="0" err="1"/>
              <a:t>podrazumevamo</a:t>
            </a:r>
            <a:r>
              <a:rPr lang="en-US" dirty="0"/>
              <a:t>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se </a:t>
            </a:r>
            <a:r>
              <a:rPr lang="en-US" dirty="0" err="1"/>
              <a:t>proizvođač,uvoznik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distributer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identifikovati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pojavljivanja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otpadom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err="1" smtClean="0"/>
              <a:t>Električni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od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plasirani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pre 13.8.2005.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izuzetak</a:t>
            </a:r>
            <a:r>
              <a:rPr lang="en-US" dirty="0"/>
              <a:t> od </a:t>
            </a:r>
            <a:r>
              <a:rPr lang="en-US" dirty="0" err="1"/>
              <a:t>individualne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proizvođača</a:t>
            </a:r>
            <a:r>
              <a:rPr lang="en-US" dirty="0"/>
              <a:t>: </a:t>
            </a:r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preuzeti</a:t>
            </a:r>
            <a:r>
              <a:rPr lang="en-US" dirty="0"/>
              <a:t> </a:t>
            </a:r>
            <a:r>
              <a:rPr lang="en-US" dirty="0" err="1"/>
              <a:t>kolektivno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trenutno</a:t>
            </a:r>
            <a:r>
              <a:rPr lang="en-US" dirty="0"/>
              <a:t> </a:t>
            </a:r>
            <a:r>
              <a:rPr lang="en-US" dirty="0" err="1"/>
              <a:t>prisutni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pojave</a:t>
            </a:r>
            <a:r>
              <a:rPr lang="en-US" dirty="0"/>
              <a:t> </a:t>
            </a:r>
            <a:r>
              <a:rPr lang="en-US" dirty="0" err="1"/>
              <a:t>troškovi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kako</a:t>
            </a:r>
            <a:r>
              <a:rPr lang="en-US" dirty="0"/>
              <a:t> WEEE </a:t>
            </a:r>
            <a:r>
              <a:rPr lang="en-US" dirty="0" err="1"/>
              <a:t>Direktiva</a:t>
            </a:r>
            <a:r>
              <a:rPr lang="en-US" dirty="0"/>
              <a:t> </a:t>
            </a:r>
            <a:r>
              <a:rPr lang="en-US" dirty="0" err="1"/>
              <a:t>definiše</a:t>
            </a:r>
            <a:r>
              <a:rPr lang="en-US" dirty="0"/>
              <a:t> </a:t>
            </a:r>
            <a:r>
              <a:rPr lang="en-US" dirty="0" err="1"/>
              <a:t>proporcionalno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učešću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po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9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387E7-C7F0-4888-8132-3B487E28E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ZAOSTALI OTPAD ČIJE JE POREKLO NEPOZNATO (ORPHANS)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D9540B-5904-414D-B8F2-107D6C7BC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Zaostali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je </a:t>
            </a:r>
            <a:r>
              <a:rPr lang="en-US" dirty="0" err="1"/>
              <a:t>poreklo</a:t>
            </a:r>
            <a:r>
              <a:rPr lang="en-US" dirty="0"/>
              <a:t> </a:t>
            </a:r>
            <a:r>
              <a:rPr lang="en-US" dirty="0" err="1"/>
              <a:t>nepoznato</a:t>
            </a:r>
            <a:r>
              <a:rPr lang="en-US" dirty="0"/>
              <a:t> je </a:t>
            </a:r>
            <a:r>
              <a:rPr lang="en-US" dirty="0" err="1"/>
              <a:t>električni</a:t>
            </a:r>
            <a:r>
              <a:rPr lang="en-US" dirty="0"/>
              <a:t> </a:t>
            </a:r>
            <a:r>
              <a:rPr lang="en-US" dirty="0" err="1"/>
              <a:t>otpad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se </a:t>
            </a:r>
            <a:r>
              <a:rPr lang="en-US" dirty="0" err="1"/>
              <a:t>proizvođač</a:t>
            </a:r>
            <a:r>
              <a:rPr lang="en-US" dirty="0"/>
              <a:t>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identifikovati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trenutku</a:t>
            </a:r>
            <a:r>
              <a:rPr lang="en-US" dirty="0"/>
              <a:t> </a:t>
            </a:r>
            <a:r>
              <a:rPr lang="en-US" dirty="0" err="1"/>
              <a:t>pojavljivanja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otpadom.Od</a:t>
            </a:r>
            <a:r>
              <a:rPr lang="en-US" dirty="0"/>
              <a:t> 13.8.2005.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izbegavanja</a:t>
            </a:r>
            <a:r>
              <a:rPr lang="en-US" dirty="0"/>
              <a:t> </a:t>
            </a:r>
            <a:r>
              <a:rPr lang="en-US" dirty="0" err="1"/>
              <a:t>potencijalnog</a:t>
            </a:r>
            <a:r>
              <a:rPr lang="en-US" dirty="0"/>
              <a:t> </a:t>
            </a:r>
            <a:r>
              <a:rPr lang="en-US" dirty="0" err="1"/>
              <a:t>sivog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(</a:t>
            </a:r>
            <a:r>
              <a:rPr lang="en-US" dirty="0" err="1"/>
              <a:t>proizvođača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bi </a:t>
            </a:r>
            <a:r>
              <a:rPr lang="en-US" dirty="0" err="1"/>
              <a:t>namerno</a:t>
            </a:r>
            <a:r>
              <a:rPr lang="en-US" dirty="0"/>
              <a:t> </a:t>
            </a:r>
            <a:r>
              <a:rPr lang="en-US" dirty="0" err="1"/>
              <a:t>pokušali</a:t>
            </a:r>
            <a:r>
              <a:rPr lang="en-US" dirty="0"/>
              <a:t> da </a:t>
            </a:r>
            <a:r>
              <a:rPr lang="en-US" dirty="0" err="1"/>
              <a:t>izbegnu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problematičnog</a:t>
            </a:r>
            <a:r>
              <a:rPr lang="en-US" dirty="0"/>
              <a:t> </a:t>
            </a:r>
            <a:r>
              <a:rPr lang="en-US" dirty="0" err="1"/>
              <a:t>finansiranja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njihovim</a:t>
            </a:r>
            <a:r>
              <a:rPr lang="en-US" dirty="0"/>
              <a:t> </a:t>
            </a:r>
            <a:r>
              <a:rPr lang="en-US" dirty="0" err="1"/>
              <a:t>otpadom,svaki</a:t>
            </a:r>
            <a:r>
              <a:rPr lang="en-US" dirty="0"/>
              <a:t> </a:t>
            </a:r>
            <a:r>
              <a:rPr lang="en-US" dirty="0" err="1"/>
              <a:t>proizvođač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morati</a:t>
            </a:r>
            <a:r>
              <a:rPr lang="en-US" dirty="0"/>
              <a:t> da :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Obeleži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identifikovati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Da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garancije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plasira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osigurao</a:t>
            </a:r>
            <a:r>
              <a:rPr lang="en-US" dirty="0"/>
              <a:t> </a:t>
            </a:r>
            <a:r>
              <a:rPr lang="en-US" dirty="0" err="1"/>
              <a:t>buduće</a:t>
            </a:r>
            <a:r>
              <a:rPr lang="en-US" dirty="0"/>
              <a:t> </a:t>
            </a:r>
            <a:r>
              <a:rPr lang="en-US" dirty="0" err="1"/>
              <a:t>pokrivanje</a:t>
            </a:r>
            <a:r>
              <a:rPr lang="en-US" dirty="0"/>
              <a:t> </a:t>
            </a:r>
            <a:r>
              <a:rPr lang="en-US" dirty="0" err="1"/>
              <a:t>troškova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otpadom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da on </a:t>
            </a:r>
            <a:r>
              <a:rPr lang="en-US" dirty="0" err="1"/>
              <a:t>nestane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tržišta.Garancija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reciklažnog</a:t>
            </a:r>
            <a:r>
              <a:rPr lang="en-US" dirty="0"/>
              <a:t> </a:t>
            </a:r>
            <a:r>
              <a:rPr lang="en-US" dirty="0" err="1"/>
              <a:t>osiguranja,blokiranja</a:t>
            </a:r>
            <a:r>
              <a:rPr lang="en-US" dirty="0"/>
              <a:t> </a:t>
            </a:r>
            <a:r>
              <a:rPr lang="en-US" dirty="0" err="1"/>
              <a:t>bankovnog</a:t>
            </a:r>
            <a:r>
              <a:rPr lang="en-US" dirty="0"/>
              <a:t> </a:t>
            </a:r>
            <a:r>
              <a:rPr lang="en-US" dirty="0" err="1"/>
              <a:t>računa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u </a:t>
            </a:r>
            <a:r>
              <a:rPr lang="en-US" dirty="0" err="1"/>
              <a:t>odgovarajućim</a:t>
            </a:r>
            <a:r>
              <a:rPr lang="en-US" dirty="0"/>
              <a:t> </a:t>
            </a:r>
            <a:r>
              <a:rPr lang="en-US" dirty="0" err="1"/>
              <a:t>šemama</a:t>
            </a:r>
            <a:r>
              <a:rPr lang="en-US" dirty="0"/>
              <a:t> za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WEEE .</a:t>
            </a:r>
            <a:br>
              <a:rPr lang="en-US" dirty="0"/>
            </a:br>
            <a:r>
              <a:rPr lang="en-US" dirty="0"/>
              <a:t>WEEE </a:t>
            </a:r>
            <a:r>
              <a:rPr lang="en-US" dirty="0" err="1"/>
              <a:t>definiše</a:t>
            </a:r>
            <a:r>
              <a:rPr lang="en-US" dirty="0"/>
              <a:t> 10 </a:t>
            </a:r>
            <a:r>
              <a:rPr lang="en-US" dirty="0" err="1"/>
              <a:t>kategorija</a:t>
            </a:r>
            <a:r>
              <a:rPr lang="en-US" dirty="0"/>
              <a:t> </a:t>
            </a:r>
            <a:r>
              <a:rPr lang="en-US" dirty="0" err="1"/>
              <a:t>električne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elektronske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one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obuhvaćene</a:t>
            </a:r>
            <a:r>
              <a:rPr lang="en-US" dirty="0"/>
              <a:t> </a:t>
            </a:r>
            <a:r>
              <a:rPr lang="en-US" dirty="0" err="1"/>
              <a:t>Aneksom</a:t>
            </a:r>
            <a:r>
              <a:rPr lang="en-US" dirty="0"/>
              <a:t> I WEEE </a:t>
            </a:r>
            <a:r>
              <a:rPr lang="en-US" dirty="0" err="1"/>
              <a:t>Direktive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primeri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kategorija,odnosno</a:t>
            </a:r>
            <a:r>
              <a:rPr lang="en-US" dirty="0"/>
              <a:t>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uređaja</a:t>
            </a:r>
            <a:r>
              <a:rPr lang="en-US" dirty="0"/>
              <a:t> </a:t>
            </a:r>
            <a:r>
              <a:rPr lang="en-US" dirty="0" err="1"/>
              <a:t>obuhvaćenih</a:t>
            </a:r>
            <a:r>
              <a:rPr lang="en-US" dirty="0"/>
              <a:t> </a:t>
            </a:r>
            <a:r>
              <a:rPr lang="en-US" dirty="0" err="1"/>
              <a:t>Aneksom</a:t>
            </a:r>
            <a:r>
              <a:rPr lang="en-US" dirty="0"/>
              <a:t> </a:t>
            </a:r>
            <a:r>
              <a:rPr lang="en-US" dirty="0" err="1"/>
              <a:t>I,predstavljeni</a:t>
            </a:r>
            <a:r>
              <a:rPr lang="en-US" dirty="0"/>
              <a:t> </a:t>
            </a:r>
            <a:r>
              <a:rPr lang="en-US" dirty="0" err="1"/>
              <a:t>Aneksom</a:t>
            </a:r>
            <a:r>
              <a:rPr lang="en-US" dirty="0"/>
              <a:t> II </a:t>
            </a:r>
            <a:r>
              <a:rPr lang="en-US" dirty="0" err="1"/>
              <a:t>Direktive</a:t>
            </a:r>
            <a:r>
              <a:rPr lang="en-US" dirty="0"/>
              <a:t>(</a:t>
            </a:r>
            <a:r>
              <a:rPr lang="en-US" dirty="0" err="1"/>
              <a:t>tabela</a:t>
            </a:r>
            <a:r>
              <a:rPr lang="en-US" dirty="0"/>
              <a:t> 2.)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831AE0-FED7-44A9-BFD2-37F80662E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kućni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tehnika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C9051B-15EF-4288-A455-218C28A4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hlađenje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rashladne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vitrine),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frižideri,zamrzivači,veš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mašine,mašine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sušenja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veša,mašine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sudova,mikrotalasne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rerne,ostali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koriste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obradu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pripremanje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hrane,električni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grejni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uređaji,električni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radijatori,ostali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grejanje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soba,kreveta,ventilatori,</a:t>
            </a:r>
            <a:r>
              <a:rPr lang="en-US" u="sng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klima</a:t>
            </a:r>
            <a:r>
              <a:rPr lang="en-US" u="sng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en-US" u="sng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uređaji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,ostala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ventilaciju,klimatizaciju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75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5C09A-AE20-4BAA-90B4-6644D738B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kućni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0E982A-15D5-44AD-940C-2FCB2EFEB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usisivači,oprema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čišćenje,aparati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čivenje,pletenje,zkanje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tekstila,pegle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održavanje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odeće,tosteri,električni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noževi,aparati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šišanje,sušenje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kose,pranje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zuba,brijanje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masažu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brigu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telu,ručni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satovi,zidni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satovi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merenje,pokazivanje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beleženje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vremena,vage,brusilice,friteze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D32DA5-E5D2-4AA2-8DDF-6D6DA50C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telekomunikaciona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8F2D50-F356-4CA5-B983-949239C10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Centralizovana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obrada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podataka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minikompjuteri,jedinice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štampanja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,PC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računari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PC(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tastaturu,miša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monitor),Laptop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računari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uključujući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tastaturu,miša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monitor),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džepni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računari,štampači,oprema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kopiranje,električne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mašine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kucanje,ručni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digitroni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sakupljanje,čuvanje,obradu,prezentaciju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komunikaciju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elektronskim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sredstvima,teleksi,telefoni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javni,mobilni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..),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telefonske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sekretarice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sredstva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prenos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zvuka,slika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informacija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preko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telekomunikacionih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455507-67C1-45A1-B495-4412F3E35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potrošački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uređaji-elektronika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C7B451-A442-40CA-91BA-EB8D4A3CA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aparati,radio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aparati,kamere,muzički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instrumenti,Hi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-Fi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proizvoda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snimanje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reprodukciju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zvuka,slike,uključujući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distribuciju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zvuka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potpadaju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pod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telekomunikacione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tehnologije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4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F340BA-FB63-447E-AB6B-EC6F6CDEB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osvetljenje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E6786E-DC2B-47FD-BED5-41FF47EDF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fluoroscentne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lampe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izuzetkom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osvetljenje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domaćinstvima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rasipanje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svetlosti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izuzev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običnih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sijalica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616E8E-6FA4-425B-B160-B5A066315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izuzetkom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velike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stacionarne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industrijske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603469-13C1-45BA-8CF2-0E37CC1A4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bušilice,testere,uređaji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obrtanje,mlevenje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šivenje,sečenje,bušenje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brušenje,savijanje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slične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procese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obrade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drveta,metala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materijala,Alati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zakivanje,zakucavanje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odvrtanje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poktrenih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zakivaka,eksera,vijaka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drugih,alati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lemljenje,zavarivanje,oprema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prskanje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ostale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tretmane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tečnih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gasovitih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supstanci,ostali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baštenski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FD383A-2259-4D77-877B-BC1E1F93E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382D3D-9DBC-4C8B-BC75-0E41C488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Glavni</a:t>
            </a:r>
            <a:r>
              <a:rPr lang="en-US" dirty="0"/>
              <a:t> </a:t>
            </a:r>
            <a:r>
              <a:rPr lang="en-US" dirty="0" err="1"/>
              <a:t>proizvođači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se </a:t>
            </a:r>
            <a:r>
              <a:rPr lang="en-US" dirty="0" err="1"/>
              <a:t>svrstavaju</a:t>
            </a:r>
            <a:r>
              <a:rPr lang="en-US" dirty="0"/>
              <a:t> u tri </a:t>
            </a:r>
            <a:r>
              <a:rPr lang="en-US" dirty="0" err="1"/>
              <a:t>grupe</a:t>
            </a:r>
            <a:r>
              <a:rPr lang="en-US" dirty="0"/>
              <a:t>: </a:t>
            </a:r>
            <a:br>
              <a:rPr lang="en-US" dirty="0"/>
            </a:br>
            <a:r>
              <a:rPr lang="en-US" i="1" dirty="0"/>
              <a:t>• </a:t>
            </a:r>
            <a:r>
              <a:rPr lang="en-US" i="1" dirty="0" err="1"/>
              <a:t>pojedinci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mala </a:t>
            </a:r>
            <a:r>
              <a:rPr lang="en-US" i="1" dirty="0" err="1"/>
              <a:t>preduzeća</a:t>
            </a:r>
            <a:r>
              <a:rPr lang="en-US" i="1" dirty="0"/>
              <a:t>, </a:t>
            </a:r>
            <a:br>
              <a:rPr lang="en-US" i="1" dirty="0"/>
            </a:br>
            <a:r>
              <a:rPr lang="en-US" i="1" dirty="0"/>
              <a:t>• </a:t>
            </a:r>
            <a:r>
              <a:rPr lang="en-US" i="1" dirty="0" err="1"/>
              <a:t>velika</a:t>
            </a:r>
            <a:r>
              <a:rPr lang="en-US" i="1" dirty="0"/>
              <a:t> </a:t>
            </a:r>
            <a:r>
              <a:rPr lang="en-US" i="1" dirty="0" err="1"/>
              <a:t>preduzeća</a:t>
            </a:r>
            <a:r>
              <a:rPr lang="en-US" i="1" dirty="0"/>
              <a:t>, </a:t>
            </a:r>
            <a:r>
              <a:rPr lang="en-US" i="1" dirty="0" err="1"/>
              <a:t>institucije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vladine</a:t>
            </a:r>
            <a:r>
              <a:rPr lang="en-US" i="1" dirty="0"/>
              <a:t> </a:t>
            </a:r>
            <a:r>
              <a:rPr lang="en-US" i="1" dirty="0" err="1"/>
              <a:t>organizacije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• </a:t>
            </a:r>
            <a:r>
              <a:rPr lang="en-US" i="1" dirty="0" err="1"/>
              <a:t>proizvođači</a:t>
            </a:r>
            <a:r>
              <a:rPr lang="en-US" i="1" dirty="0"/>
              <a:t> </a:t>
            </a:r>
            <a:r>
              <a:rPr lang="en-US" i="1" dirty="0" err="1"/>
              <a:t>originalne</a:t>
            </a:r>
            <a:r>
              <a:rPr lang="en-US" i="1" dirty="0"/>
              <a:t> </a:t>
            </a:r>
            <a:r>
              <a:rPr lang="en-US" i="1" dirty="0" err="1"/>
              <a:t>elektronske</a:t>
            </a:r>
            <a:r>
              <a:rPr lang="en-US" i="1" dirty="0"/>
              <a:t> </a:t>
            </a:r>
            <a:r>
              <a:rPr lang="en-US" i="1" dirty="0" err="1"/>
              <a:t>opreme</a:t>
            </a:r>
            <a:r>
              <a:rPr lang="en-US" dirty="0"/>
              <a:t>(OEMs).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56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24B24B-8002-41A6-8AE2-007DECB6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igračke,sportska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rekreativna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zabavu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991F90-4C4E-49BD-96D9-58295FF4A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električni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vozovi,kola,ručne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konzole,video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igrice,kompjuteri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biciklizam,ronjenje,trčanje,poker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9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F6AD8-FBA9-4801-BD13-8C55AE84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medicinski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51D8BB-C691-4755-977D-CD8473CB0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radioterapiju,kardiologiju,dijalizu,plućni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ventilatori,zamrzivači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oprema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koristi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nuklernoj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medicini;ostali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detektovenje,sprečavanje,praćenje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bolesti,povrede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invaliditeta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2557B-1B39-48F3-8397-8E8EB2100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kontrolni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instrumenti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FFF8B4-A352-4B6A-88CD-15ECC4709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detektori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dima,termostati,uređaji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merenje,za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merenje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težine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podešavanja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laboratorijama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8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C27E49-471D-4DA2-9C22-19D8A4D2B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automatski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aparati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široke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namene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1509F1-F6B2-45DC-9786-C6E648588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vruće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napitke,vruće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hladne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limenke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flaše,bankomati,svi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uređaji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automatski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isporučuju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bilo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koju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vrstu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proizvoda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4C5C50-4C9A-4F97-ACE0-DAEED77C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B563C9-F809-4C7C-9194-CFEDD2FA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Analize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sr-Latn-RS" dirty="0" smtClean="0"/>
              <a:t>s</a:t>
            </a:r>
            <a:r>
              <a:rPr lang="en-US" dirty="0" err="1" smtClean="0"/>
              <a:t>proveli</a:t>
            </a:r>
            <a:r>
              <a:rPr lang="en-US" dirty="0" smtClean="0"/>
              <a:t> </a:t>
            </a:r>
            <a:r>
              <a:rPr lang="en-US" dirty="0" err="1"/>
              <a:t>stručnjaci</a:t>
            </a:r>
            <a:r>
              <a:rPr lang="en-US" dirty="0"/>
              <a:t> </a:t>
            </a:r>
            <a:r>
              <a:rPr lang="en-US" dirty="0" err="1"/>
              <a:t>evropskih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/>
              <a:t>pokazuju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je </a:t>
            </a:r>
            <a:r>
              <a:rPr lang="en-US" dirty="0" err="1"/>
              <a:t>početkom</a:t>
            </a:r>
            <a:r>
              <a:rPr lang="en-US" dirty="0"/>
              <a:t> </a:t>
            </a:r>
            <a:r>
              <a:rPr lang="en-US" dirty="0" err="1"/>
              <a:t>devedesetih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prošlog</a:t>
            </a:r>
            <a:r>
              <a:rPr lang="en-US" dirty="0"/>
              <a:t> </a:t>
            </a:r>
            <a:r>
              <a:rPr lang="en-US" dirty="0" err="1"/>
              <a:t>veka</a:t>
            </a:r>
            <a:r>
              <a:rPr lang="en-US" dirty="0"/>
              <a:t> </a:t>
            </a:r>
            <a:r>
              <a:rPr lang="en-US" dirty="0" err="1"/>
              <a:t>udeo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u </a:t>
            </a:r>
            <a:r>
              <a:rPr lang="en-US" dirty="0" err="1"/>
              <a:t>ukupnom</a:t>
            </a:r>
            <a:r>
              <a:rPr lang="en-US" dirty="0"/>
              <a:t> </a:t>
            </a:r>
            <a:r>
              <a:rPr lang="en-US" dirty="0" err="1"/>
              <a:t>evropskom</a:t>
            </a:r>
            <a:r>
              <a:rPr lang="en-US" dirty="0"/>
              <a:t> </a:t>
            </a:r>
            <a:r>
              <a:rPr lang="en-US" dirty="0" err="1"/>
              <a:t>kućnom</a:t>
            </a:r>
            <a:r>
              <a:rPr lang="en-US" dirty="0"/>
              <a:t> </a:t>
            </a:r>
            <a:r>
              <a:rPr lang="en-US" dirty="0" err="1"/>
              <a:t>otpadu</a:t>
            </a:r>
            <a:r>
              <a:rPr lang="en-US" dirty="0"/>
              <a:t> </a:t>
            </a:r>
            <a:r>
              <a:rPr lang="en-US" dirty="0" err="1"/>
              <a:t>iznosio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2 </a:t>
            </a:r>
            <a:r>
              <a:rPr lang="en-US" dirty="0" err="1"/>
              <a:t>posto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4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tona</a:t>
            </a:r>
            <a:r>
              <a:rPr lang="en-US" dirty="0"/>
              <a:t>. </a:t>
            </a:r>
            <a:r>
              <a:rPr lang="en-US" dirty="0" err="1"/>
              <a:t>Krajem</a:t>
            </a:r>
            <a:r>
              <a:rPr lang="en-US" dirty="0"/>
              <a:t> </a:t>
            </a:r>
            <a:r>
              <a:rPr lang="en-US" dirty="0" err="1"/>
              <a:t>devedesetih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se </a:t>
            </a:r>
            <a:r>
              <a:rPr lang="en-US" dirty="0" err="1"/>
              <a:t>povećala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6 </a:t>
            </a:r>
            <a:r>
              <a:rPr lang="en-US" dirty="0" err="1"/>
              <a:t>miliona</a:t>
            </a:r>
            <a:r>
              <a:rPr lang="en-US" dirty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4 </a:t>
            </a:r>
            <a:r>
              <a:rPr lang="en-US" dirty="0" err="1"/>
              <a:t>posto</a:t>
            </a:r>
            <a:r>
              <a:rPr lang="en-US" dirty="0"/>
              <a:t> u </a:t>
            </a:r>
            <a:r>
              <a:rPr lang="en-US" dirty="0" err="1"/>
              <a:t>kućnom</a:t>
            </a:r>
            <a:r>
              <a:rPr lang="en-US" dirty="0"/>
              <a:t> </a:t>
            </a:r>
            <a:r>
              <a:rPr lang="en-US" dirty="0" err="1"/>
              <a:t>otpadu</a:t>
            </a:r>
            <a:r>
              <a:rPr lang="en-US" dirty="0"/>
              <a:t>. </a:t>
            </a:r>
            <a:r>
              <a:rPr lang="en-US" dirty="0" err="1"/>
              <a:t>Procenjuje</a:t>
            </a:r>
            <a:r>
              <a:rPr lang="en-US" dirty="0"/>
              <a:t> se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u </a:t>
            </a:r>
            <a:r>
              <a:rPr lang="en-US" dirty="0" err="1"/>
              <a:t>Evropi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po </a:t>
            </a:r>
            <a:r>
              <a:rPr lang="en-US" dirty="0" err="1"/>
              <a:t>stopi</a:t>
            </a:r>
            <a:r>
              <a:rPr lang="en-US" dirty="0"/>
              <a:t> od 5 </a:t>
            </a:r>
            <a:r>
              <a:rPr lang="en-US" dirty="0" err="1"/>
              <a:t>posto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do </a:t>
            </a:r>
            <a:r>
              <a:rPr lang="en-US" dirty="0" err="1"/>
              <a:t>kraja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dekade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udvostručena</a:t>
            </a:r>
            <a:r>
              <a:rPr lang="en-US" dirty="0"/>
              <a:t>. </a:t>
            </a:r>
            <a:r>
              <a:rPr lang="en-US" dirty="0" err="1"/>
              <a:t>Poređenja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,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elektronskog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danas</a:t>
            </a:r>
            <a:r>
              <a:rPr lang="en-US" dirty="0"/>
              <a:t> je </a:t>
            </a:r>
            <a:r>
              <a:rPr lang="en-US" dirty="0" err="1"/>
              <a:t>već</a:t>
            </a:r>
            <a:r>
              <a:rPr lang="en-US" dirty="0"/>
              <a:t> tri puta </a:t>
            </a:r>
            <a:r>
              <a:rPr lang="en-US" dirty="0" err="1"/>
              <a:t>veći</a:t>
            </a:r>
            <a:r>
              <a:rPr lang="en-US" dirty="0"/>
              <a:t> od </a:t>
            </a:r>
            <a:r>
              <a:rPr lang="en-US" dirty="0" err="1"/>
              <a:t>porasta</a:t>
            </a:r>
            <a:r>
              <a:rPr lang="en-US" dirty="0"/>
              <a:t> </a:t>
            </a:r>
            <a:r>
              <a:rPr lang="en-US" dirty="0" err="1"/>
              <a:t>komunalnog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reciklaže</a:t>
            </a:r>
            <a:r>
              <a:rPr lang="en-US" dirty="0"/>
              <a:t> u </a:t>
            </a:r>
            <a:r>
              <a:rPr lang="en-US" dirty="0" err="1"/>
              <a:t>zemljama</a:t>
            </a:r>
            <a:r>
              <a:rPr lang="en-US" dirty="0"/>
              <a:t> u </a:t>
            </a:r>
            <a:r>
              <a:rPr lang="en-US" dirty="0" err="1"/>
              <a:t>razvoju</a:t>
            </a:r>
            <a:r>
              <a:rPr lang="en-US" dirty="0"/>
              <a:t> </a:t>
            </a:r>
            <a:r>
              <a:rPr lang="en-US" dirty="0" err="1"/>
              <a:t>raste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drži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s </a:t>
            </a:r>
            <a:r>
              <a:rPr lang="en-US" dirty="0" err="1"/>
              <a:t>rastom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EE8B74-F152-45FD-8159-AF6D4EEFD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F29A8-E1EB-438F-8B6D-053FF35E2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4363017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 </a:t>
            </a:r>
            <a:r>
              <a:rPr lang="en-US" dirty="0" err="1"/>
              <a:t>poslednjih</a:t>
            </a:r>
            <a:r>
              <a:rPr lang="en-US" dirty="0"/>
              <a:t> </a:t>
            </a:r>
            <a:r>
              <a:rPr lang="en-US" dirty="0" err="1"/>
              <a:t>dvadeset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razvijene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uspostavile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kontrolne</a:t>
            </a:r>
            <a:r>
              <a:rPr lang="en-US" dirty="0"/>
              <a:t> </a:t>
            </a:r>
            <a:r>
              <a:rPr lang="en-US" dirty="0" err="1"/>
              <a:t>mehanizme</a:t>
            </a:r>
            <a:r>
              <a:rPr lang="en-US" dirty="0"/>
              <a:t> za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/>
              <a:t>otpadnim</a:t>
            </a:r>
            <a:r>
              <a:rPr lang="en-US" dirty="0"/>
              <a:t> </a:t>
            </a:r>
            <a:r>
              <a:rPr lang="en-US" dirty="0" err="1"/>
              <a:t>materijama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je </a:t>
            </a:r>
            <a:r>
              <a:rPr lang="en-US" dirty="0" err="1"/>
              <a:t>prednost</a:t>
            </a:r>
            <a:r>
              <a:rPr lang="en-US" dirty="0"/>
              <a:t> data </a:t>
            </a:r>
            <a:r>
              <a:rPr lang="en-US" dirty="0" err="1"/>
              <a:t>strategiji</a:t>
            </a:r>
            <a:r>
              <a:rPr lang="en-US" dirty="0"/>
              <a:t> </a:t>
            </a:r>
            <a:r>
              <a:rPr lang="en-US" dirty="0" err="1"/>
              <a:t>sprečavanja</a:t>
            </a:r>
            <a:r>
              <a:rPr lang="en-US" dirty="0"/>
              <a:t> </a:t>
            </a:r>
            <a:r>
              <a:rPr lang="en-US" dirty="0" err="1"/>
              <a:t>stvaranja</a:t>
            </a:r>
            <a:r>
              <a:rPr lang="en-US" dirty="0"/>
              <a:t> </a:t>
            </a:r>
            <a:r>
              <a:rPr lang="en-US" dirty="0" err="1"/>
              <a:t>otpada.Pri</a:t>
            </a:r>
            <a:r>
              <a:rPr lang="en-US" dirty="0"/>
              <a:t> tome, </a:t>
            </a:r>
            <a:r>
              <a:rPr lang="en-US" dirty="0" err="1"/>
              <a:t>prevenciji</a:t>
            </a:r>
            <a:r>
              <a:rPr lang="en-US" dirty="0"/>
              <a:t> se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prednost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reciklažu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bolja</a:t>
            </a:r>
            <a:r>
              <a:rPr lang="en-US" dirty="0"/>
              <a:t> od </a:t>
            </a:r>
            <a:r>
              <a:rPr lang="en-US" dirty="0" err="1"/>
              <a:t>spaljivanja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odlaganje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deponije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poželjan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(</a:t>
            </a:r>
            <a:r>
              <a:rPr lang="en-US" dirty="0" err="1"/>
              <a:t>slika</a:t>
            </a:r>
            <a:r>
              <a:rPr lang="en-US" dirty="0"/>
              <a:t> 1).</a:t>
            </a:r>
          </a:p>
        </p:txBody>
      </p:sp>
      <p:pic>
        <p:nvPicPr>
          <p:cNvPr id="4" name="Picture 3" descr="Hijerarhija upravljanja otpadom">
            <a:extLst>
              <a:ext uri="{FF2B5EF4-FFF2-40B4-BE49-F238E27FC236}">
                <a16:creationId xmlns:a16="http://schemas.microsoft.com/office/drawing/2014/main" xmlns="" id="{0A0184E1-34DB-498B-9C9B-0C342FAF19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192" y="609600"/>
            <a:ext cx="4754232" cy="563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8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0C59E-D1DE-4A49-AD61-A05ABF5F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E26835-4510-465B-A841-03772AD89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Međutim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funkcionisanja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sakupljanja</a:t>
            </a:r>
            <a:r>
              <a:rPr lang="en-US" dirty="0"/>
              <a:t> </a:t>
            </a:r>
            <a:r>
              <a:rPr lang="en-US" dirty="0" err="1"/>
              <a:t>otpada,skoro</a:t>
            </a:r>
            <a:r>
              <a:rPr lang="en-US" dirty="0"/>
              <a:t> 90%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deponijama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postrojenjima</a:t>
            </a:r>
            <a:r>
              <a:rPr lang="en-US" dirty="0"/>
              <a:t> za </a:t>
            </a:r>
            <a:r>
              <a:rPr lang="en-US" dirty="0" err="1"/>
              <a:t>insineraciju</a:t>
            </a:r>
            <a:r>
              <a:rPr lang="en-US" dirty="0"/>
              <a:t>.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okolinu</a:t>
            </a:r>
            <a:r>
              <a:rPr lang="en-US" dirty="0"/>
              <a:t>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upotrebom,dizajnom</a:t>
            </a:r>
            <a:r>
              <a:rPr lang="en-US" dirty="0"/>
              <a:t> (</a:t>
            </a:r>
            <a:r>
              <a:rPr lang="en-US" dirty="0" err="1"/>
              <a:t>količinom</a:t>
            </a:r>
            <a:r>
              <a:rPr lang="en-US" dirty="0"/>
              <a:t> </a:t>
            </a:r>
            <a:r>
              <a:rPr lang="en-US" dirty="0" err="1"/>
              <a:t>materijala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korišćenju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)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načinu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odlaganja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upotrebnog</a:t>
            </a:r>
            <a:r>
              <a:rPr lang="en-US" dirty="0"/>
              <a:t> </a:t>
            </a:r>
            <a:r>
              <a:rPr lang="en-US" dirty="0" err="1"/>
              <a:t>veka.U</a:t>
            </a:r>
            <a:r>
              <a:rPr lang="en-US" dirty="0"/>
              <a:t> </a:t>
            </a:r>
            <a:r>
              <a:rPr lang="en-US" dirty="0" err="1"/>
              <a:t>krajnjem</a:t>
            </a:r>
            <a:r>
              <a:rPr lang="en-US" dirty="0"/>
              <a:t> </a:t>
            </a:r>
            <a:r>
              <a:rPr lang="en-US" dirty="0" err="1"/>
              <a:t>sklučaju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uđe</a:t>
            </a:r>
            <a:r>
              <a:rPr lang="en-US" dirty="0"/>
              <a:t> u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njegov</a:t>
            </a:r>
            <a:r>
              <a:rPr lang="en-US" dirty="0"/>
              <a:t> </a:t>
            </a:r>
            <a:r>
              <a:rPr lang="en-US" dirty="0" err="1"/>
              <a:t>uticaj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okolinu</a:t>
            </a:r>
            <a:r>
              <a:rPr lang="en-US" dirty="0"/>
              <a:t> ne </a:t>
            </a:r>
            <a:r>
              <a:rPr lang="en-US" dirty="0" err="1"/>
              <a:t>samo</a:t>
            </a:r>
            <a:r>
              <a:rPr lang="en-US" dirty="0"/>
              <a:t> da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osobina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od </a:t>
            </a:r>
            <a:r>
              <a:rPr lang="en-US" dirty="0" err="1"/>
              <a:t>načina</a:t>
            </a:r>
            <a:r>
              <a:rPr lang="en-US" dirty="0"/>
              <a:t> </a:t>
            </a:r>
            <a:r>
              <a:rPr lang="en-US" dirty="0" err="1"/>
              <a:t>sprovođenja</a:t>
            </a:r>
            <a:r>
              <a:rPr lang="en-US" dirty="0"/>
              <a:t> </a:t>
            </a:r>
            <a:r>
              <a:rPr lang="en-US" dirty="0" err="1"/>
              <a:t>njegovog</a:t>
            </a:r>
            <a:r>
              <a:rPr lang="en-US" dirty="0"/>
              <a:t> </a:t>
            </a:r>
            <a:r>
              <a:rPr lang="en-US" dirty="0" err="1"/>
              <a:t>tretmana</a:t>
            </a:r>
            <a:r>
              <a:rPr lang="en-US" dirty="0" smtClean="0"/>
              <a:t>.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U kom tenutku električni otpad utiče na okolinu?</a:t>
            </a:r>
          </a:p>
          <a:p>
            <a:pPr marL="0" indent="0">
              <a:buNone/>
            </a:pPr>
            <a:r>
              <a:rPr lang="sr-Latn-RS" dirty="0" smtClean="0">
                <a:solidFill>
                  <a:srgbClr val="FF0000"/>
                </a:solidFill>
              </a:rPr>
              <a:t>U kom trenutku električni uređaj utiče na okolinu?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0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790854-CEE3-4B74-AD40-04B4648A4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Insineracija</a:t>
            </a:r>
            <a:r>
              <a:rPr lang="en-US" b="1" dirty="0"/>
              <a:t> e-</a:t>
            </a:r>
            <a:r>
              <a:rPr lang="en-US" b="1" dirty="0" err="1"/>
              <a:t>otpada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2FE617-E6C3-401D-9290-CB84D2162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Uvođenje</a:t>
            </a:r>
            <a:r>
              <a:rPr lang="en-US" dirty="0"/>
              <a:t> male </a:t>
            </a:r>
            <a:r>
              <a:rPr lang="en-US" dirty="0" err="1"/>
              <a:t>količine</a:t>
            </a:r>
            <a:r>
              <a:rPr lang="en-US" dirty="0"/>
              <a:t> e-</a:t>
            </a:r>
            <a:r>
              <a:rPr lang="en-US" dirty="0" err="1"/>
              <a:t>otpada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insineracije</a:t>
            </a:r>
            <a:r>
              <a:rPr lang="en-US" dirty="0"/>
              <a:t> </a:t>
            </a:r>
            <a:r>
              <a:rPr lang="en-US" dirty="0" err="1"/>
              <a:t>rezultuje</a:t>
            </a:r>
            <a:r>
              <a:rPr lang="en-US" dirty="0"/>
              <a:t>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koncentracijom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teške</a:t>
            </a:r>
            <a:r>
              <a:rPr lang="en-US" dirty="0"/>
              <a:t> </a:t>
            </a:r>
            <a:r>
              <a:rPr lang="en-US" dirty="0" err="1"/>
              <a:t>metale</a:t>
            </a:r>
            <a:r>
              <a:rPr lang="en-US" dirty="0"/>
              <a:t> u </a:t>
            </a:r>
            <a:r>
              <a:rPr lang="en-US" dirty="0" err="1"/>
              <a:t>dimnjacima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filterima</a:t>
            </a:r>
            <a:r>
              <a:rPr lang="en-US" dirty="0"/>
              <a:t> </a:t>
            </a:r>
            <a:r>
              <a:rPr lang="en-US" dirty="0" err="1"/>
              <a:t>postrojenja</a:t>
            </a:r>
            <a:r>
              <a:rPr lang="en-US" dirty="0"/>
              <a:t> za </a:t>
            </a:r>
            <a:r>
              <a:rPr lang="en-US" dirty="0" err="1"/>
              <a:t>insineraciju</a:t>
            </a:r>
            <a:r>
              <a:rPr lang="en-US" dirty="0"/>
              <a:t>. </a:t>
            </a:r>
            <a:r>
              <a:rPr lang="en-US" dirty="0" err="1"/>
              <a:t>Procenjeno</a:t>
            </a:r>
            <a:r>
              <a:rPr lang="en-US" dirty="0"/>
              <a:t> je da </a:t>
            </a:r>
            <a:r>
              <a:rPr lang="en-US" dirty="0" err="1"/>
              <a:t>emisije,proistekle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insineracije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u EU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godišnjem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iznose</a:t>
            </a:r>
            <a:r>
              <a:rPr lang="en-US" dirty="0"/>
              <a:t> 36t </a:t>
            </a:r>
            <a:r>
              <a:rPr lang="en-US" dirty="0" err="1"/>
              <a:t>žive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16 t </a:t>
            </a:r>
            <a:r>
              <a:rPr lang="en-US" dirty="0" err="1"/>
              <a:t>kadmijuma</a:t>
            </a:r>
            <a:r>
              <a:rPr lang="en-US" dirty="0"/>
              <a:t> .</a:t>
            </a:r>
            <a:br>
              <a:rPr lang="en-US" dirty="0"/>
            </a:br>
            <a:r>
              <a:rPr lang="en-US" dirty="0"/>
              <a:t>U </a:t>
            </a:r>
            <a:r>
              <a:rPr lang="en-US" dirty="0" err="1"/>
              <a:t>elektronskom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električnom</a:t>
            </a:r>
            <a:r>
              <a:rPr lang="en-US" dirty="0"/>
              <a:t> </a:t>
            </a:r>
            <a:r>
              <a:rPr lang="en-US" dirty="0" err="1"/>
              <a:t>otpadu</a:t>
            </a:r>
            <a:r>
              <a:rPr lang="en-US" dirty="0"/>
              <a:t> se </a:t>
            </a:r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 PVC-a (</a:t>
            </a:r>
            <a:r>
              <a:rPr lang="en-US" dirty="0" err="1"/>
              <a:t>polivinil</a:t>
            </a:r>
            <a:r>
              <a:rPr lang="en-US" dirty="0"/>
              <a:t> </a:t>
            </a:r>
            <a:r>
              <a:rPr lang="en-US" dirty="0" err="1"/>
              <a:t>hlorid</a:t>
            </a:r>
            <a:r>
              <a:rPr lang="en-US" dirty="0"/>
              <a:t>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pogodna</a:t>
            </a:r>
            <a:r>
              <a:rPr lang="en-US" dirty="0"/>
              <a:t> za </a:t>
            </a:r>
            <a:r>
              <a:rPr lang="en-US" dirty="0" err="1"/>
              <a:t>insineraciju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’’</a:t>
            </a:r>
            <a:r>
              <a:rPr lang="en-US" dirty="0" err="1"/>
              <a:t>opasne</a:t>
            </a:r>
            <a:r>
              <a:rPr lang="en-US" dirty="0"/>
              <a:t>’’ </a:t>
            </a:r>
            <a:r>
              <a:rPr lang="en-US" dirty="0" err="1"/>
              <a:t>prirode</a:t>
            </a:r>
            <a:r>
              <a:rPr lang="en-US" dirty="0"/>
              <a:t> </a:t>
            </a:r>
            <a:r>
              <a:rPr lang="en-US" dirty="0" err="1"/>
              <a:t>ostataka</a:t>
            </a:r>
            <a:r>
              <a:rPr lang="en-US" dirty="0"/>
              <a:t> u </a:t>
            </a:r>
            <a:r>
              <a:rPr lang="en-US" dirty="0" err="1"/>
              <a:t>dimnjacima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8DAD70-E215-4263-90C1-2B19B1AA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Odlaganje</a:t>
            </a:r>
            <a:r>
              <a:rPr lang="en-US" b="1" dirty="0"/>
              <a:t> e-</a:t>
            </a:r>
            <a:r>
              <a:rPr lang="en-US" b="1" dirty="0" err="1"/>
              <a:t>otpada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deponije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C52EC-A80B-4D9B-B5CA-6ED7C9C0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poželjno</a:t>
            </a:r>
            <a:r>
              <a:rPr lang="en-US" dirty="0"/>
              <a:t> </a:t>
            </a:r>
            <a:r>
              <a:rPr lang="en-US" dirty="0" err="1"/>
              <a:t>rešenje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opasnost,pošto</a:t>
            </a:r>
            <a:r>
              <a:rPr lang="en-US" dirty="0"/>
              <a:t> </a:t>
            </a:r>
            <a:r>
              <a:rPr lang="en-US" dirty="0" err="1"/>
              <a:t>nijedno</a:t>
            </a:r>
            <a:r>
              <a:rPr lang="en-US" dirty="0"/>
              <a:t> </a:t>
            </a:r>
            <a:r>
              <a:rPr lang="en-US" dirty="0" err="1"/>
              <a:t>tlo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nepropusno.Može</a:t>
            </a:r>
            <a:r>
              <a:rPr lang="en-US" dirty="0"/>
              <a:t> </a:t>
            </a:r>
            <a:r>
              <a:rPr lang="en-US" dirty="0" err="1"/>
              <a:t>doći</a:t>
            </a:r>
            <a:r>
              <a:rPr lang="en-US" dirty="0"/>
              <a:t> do </a:t>
            </a:r>
            <a:r>
              <a:rPr lang="en-US" dirty="0" err="1"/>
              <a:t>curenja,isticanja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: </a:t>
            </a:r>
            <a:r>
              <a:rPr lang="en-US" dirty="0" err="1"/>
              <a:t>živa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štampanih</a:t>
            </a:r>
            <a:r>
              <a:rPr lang="en-US" dirty="0"/>
              <a:t> </a:t>
            </a:r>
            <a:r>
              <a:rPr lang="en-US" dirty="0" err="1"/>
              <a:t>ploča,PCB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kondezatora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kadmijum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specifičnih</a:t>
            </a:r>
            <a:r>
              <a:rPr lang="en-US" dirty="0"/>
              <a:t> </a:t>
            </a:r>
            <a:r>
              <a:rPr lang="en-US" dirty="0" err="1"/>
              <a:t>plastika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iscureti</a:t>
            </a:r>
            <a:r>
              <a:rPr lang="en-US" dirty="0"/>
              <a:t> u </a:t>
            </a:r>
            <a:r>
              <a:rPr lang="en-US" dirty="0" err="1"/>
              <a:t>zemljište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podzemne</a:t>
            </a:r>
            <a:r>
              <a:rPr lang="en-US" dirty="0"/>
              <a:t> </a:t>
            </a:r>
            <a:r>
              <a:rPr lang="en-US" dirty="0" err="1"/>
              <a:t>vode.Značajne</a:t>
            </a:r>
            <a:r>
              <a:rPr lang="en-US" dirty="0"/>
              <a:t> </a:t>
            </a:r>
            <a:r>
              <a:rPr lang="en-US" dirty="0" err="1"/>
              <a:t>količine</a:t>
            </a:r>
            <a:r>
              <a:rPr lang="en-US" dirty="0"/>
              <a:t> </a:t>
            </a:r>
            <a:r>
              <a:rPr lang="en-US" dirty="0" err="1"/>
              <a:t>olova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rastvorene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stakla</a:t>
            </a:r>
            <a:r>
              <a:rPr lang="en-US" dirty="0"/>
              <a:t> CRT-a (</a:t>
            </a:r>
            <a:r>
              <a:rPr lang="en-US" dirty="0" err="1"/>
              <a:t>katodne</a:t>
            </a:r>
            <a:r>
              <a:rPr lang="en-US" dirty="0"/>
              <a:t> </a:t>
            </a:r>
            <a:r>
              <a:rPr lang="en-US" dirty="0" err="1"/>
              <a:t>cevi</a:t>
            </a:r>
            <a:r>
              <a:rPr lang="en-US" dirty="0"/>
              <a:t>)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podzemnih</a:t>
            </a:r>
            <a:r>
              <a:rPr lang="en-US" dirty="0"/>
              <a:t> </a:t>
            </a:r>
            <a:r>
              <a:rPr lang="en-US" dirty="0" err="1"/>
              <a:t>voda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kiseline</a:t>
            </a:r>
            <a:r>
              <a:rPr lang="en-US" dirty="0"/>
              <a:t> a </a:t>
            </a:r>
            <a:r>
              <a:rPr lang="en-US" dirty="0" err="1"/>
              <a:t>nalaze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deponijama.Još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problem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isparavanje</a:t>
            </a:r>
            <a:r>
              <a:rPr lang="en-US" dirty="0"/>
              <a:t> </a:t>
            </a:r>
            <a:r>
              <a:rPr lang="en-US" dirty="0" err="1"/>
              <a:t>žive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električnog</a:t>
            </a:r>
            <a:r>
              <a:rPr lang="en-US" dirty="0"/>
              <a:t> </a:t>
            </a:r>
            <a:r>
              <a:rPr lang="en-US" dirty="0" err="1"/>
              <a:t>otpada.Dodatno,nekontrolisani</a:t>
            </a:r>
            <a:r>
              <a:rPr lang="en-US" dirty="0"/>
              <a:t> </a:t>
            </a:r>
            <a:r>
              <a:rPr lang="en-US" dirty="0" err="1"/>
              <a:t>požari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err="1"/>
              <a:t>emisiju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toksičnih</a:t>
            </a:r>
            <a:r>
              <a:rPr lang="en-US" dirty="0"/>
              <a:t> </a:t>
            </a:r>
            <a:r>
              <a:rPr lang="en-US" dirty="0" err="1"/>
              <a:t>dioksina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furana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prisustva</a:t>
            </a:r>
            <a:r>
              <a:rPr lang="en-US" dirty="0"/>
              <a:t> </a:t>
            </a:r>
            <a:r>
              <a:rPr lang="en-US" dirty="0" err="1"/>
              <a:t>širokog</a:t>
            </a:r>
            <a:r>
              <a:rPr lang="en-US" dirty="0"/>
              <a:t> </a:t>
            </a:r>
            <a:r>
              <a:rPr lang="en-US" dirty="0" err="1"/>
              <a:t>spektra</a:t>
            </a:r>
            <a:r>
              <a:rPr lang="en-US" dirty="0"/>
              <a:t> </a:t>
            </a:r>
            <a:r>
              <a:rPr lang="en-US" dirty="0" err="1"/>
              <a:t>opasnih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deponijama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CC691B-795E-4379-8884-585E5C45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Reciklaža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otpada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9F9B17-0EAE-4F85-B137-5A73A6DC6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Reciklaža</a:t>
            </a:r>
            <a:r>
              <a:rPr lang="en-US" dirty="0"/>
              <a:t> 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je </a:t>
            </a:r>
            <a:r>
              <a:rPr lang="en-US" dirty="0" err="1"/>
              <a:t>značajna</a:t>
            </a:r>
            <a:r>
              <a:rPr lang="en-US" dirty="0"/>
              <a:t>, ne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gledišta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dobijanja</a:t>
            </a:r>
            <a:r>
              <a:rPr lang="en-US" dirty="0"/>
              <a:t> </a:t>
            </a:r>
            <a:r>
              <a:rPr lang="en-US" dirty="0" err="1"/>
              <a:t>neoštećenih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skupih</a:t>
            </a:r>
            <a:r>
              <a:rPr lang="en-US" dirty="0"/>
              <a:t> </a:t>
            </a:r>
            <a:r>
              <a:rPr lang="en-US" dirty="0" err="1"/>
              <a:t>plemenitih</a:t>
            </a:r>
            <a:r>
              <a:rPr lang="en-US" dirty="0"/>
              <a:t> </a:t>
            </a:r>
            <a:r>
              <a:rPr lang="en-US" dirty="0" err="1"/>
              <a:t>metala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/>
              <a:t>sastav</a:t>
            </a:r>
            <a:r>
              <a:rPr lang="en-US" dirty="0"/>
              <a:t> </a:t>
            </a:r>
            <a:r>
              <a:rPr lang="en-US" dirty="0" err="1"/>
              <a:t>štampanih</a:t>
            </a:r>
            <a:r>
              <a:rPr lang="en-US" dirty="0"/>
              <a:t> </a:t>
            </a:r>
            <a:r>
              <a:rPr lang="en-US" dirty="0" err="1"/>
              <a:t>ploča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komponente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elektronskih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. </a:t>
            </a:r>
            <a:r>
              <a:rPr lang="en-US" dirty="0" err="1"/>
              <a:t>Recikliranje</a:t>
            </a:r>
            <a:r>
              <a:rPr lang="en-US" dirty="0"/>
              <a:t> e-</a:t>
            </a:r>
            <a:r>
              <a:rPr lang="en-US" dirty="0" err="1"/>
              <a:t>otpada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dvostruku</a:t>
            </a:r>
            <a:r>
              <a:rPr lang="en-US" dirty="0"/>
              <a:t> </a:t>
            </a:r>
            <a:r>
              <a:rPr lang="en-US" dirty="0" err="1"/>
              <a:t>važnost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zagađenja</a:t>
            </a:r>
            <a:r>
              <a:rPr lang="en-US" dirty="0"/>
              <a:t>, </a:t>
            </a:r>
            <a:r>
              <a:rPr lang="en-US" dirty="0" err="1"/>
              <a:t>omogućava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štednju</a:t>
            </a:r>
            <a:r>
              <a:rPr lang="en-US" dirty="0"/>
              <a:t> </a:t>
            </a:r>
            <a:r>
              <a:rPr lang="en-US" dirty="0" err="1"/>
              <a:t>ograničenih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intenzivno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elektronskim</a:t>
            </a:r>
            <a:r>
              <a:rPr lang="en-US" dirty="0"/>
              <a:t> </a:t>
            </a:r>
            <a:r>
              <a:rPr lang="en-US" dirty="0" err="1"/>
              <a:t>aparatima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Opasne</a:t>
            </a:r>
            <a:r>
              <a:rPr lang="en-US" dirty="0"/>
              <a:t> </a:t>
            </a:r>
            <a:r>
              <a:rPr lang="en-US" dirty="0" err="1"/>
              <a:t>materije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recikliranje</a:t>
            </a:r>
            <a:r>
              <a:rPr lang="en-US" dirty="0"/>
              <a:t> </a:t>
            </a:r>
            <a:r>
              <a:rPr lang="en-US" dirty="0" err="1"/>
              <a:t>elektronske</a:t>
            </a:r>
            <a:r>
              <a:rPr lang="en-US" dirty="0"/>
              <a:t> </a:t>
            </a:r>
            <a:r>
              <a:rPr lang="en-US" dirty="0" err="1"/>
              <a:t>opreme</a:t>
            </a:r>
            <a:r>
              <a:rPr lang="en-US" dirty="0"/>
              <a:t>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izazovom.Kada</a:t>
            </a:r>
            <a:r>
              <a:rPr lang="en-US" dirty="0"/>
              <a:t> 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recikliranju</a:t>
            </a:r>
            <a:r>
              <a:rPr lang="en-US" dirty="0"/>
              <a:t> </a:t>
            </a:r>
            <a:r>
              <a:rPr lang="en-US" dirty="0" err="1"/>
              <a:t>elektronike</a:t>
            </a:r>
            <a:r>
              <a:rPr lang="en-US" dirty="0"/>
              <a:t>,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komplikovano</a:t>
            </a:r>
            <a:r>
              <a:rPr lang="en-US" dirty="0"/>
              <a:t>.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hiljadu</a:t>
            </a:r>
            <a:r>
              <a:rPr lang="en-US" dirty="0"/>
              <a:t> </a:t>
            </a:r>
            <a:r>
              <a:rPr lang="en-US" dirty="0" err="1"/>
              <a:t>vrsta</a:t>
            </a:r>
            <a:r>
              <a:rPr lang="en-US" dirty="0"/>
              <a:t> </a:t>
            </a:r>
            <a:r>
              <a:rPr lang="en-US" dirty="0" err="1"/>
              <a:t>toksičnih</a:t>
            </a:r>
            <a:r>
              <a:rPr lang="en-US" dirty="0"/>
              <a:t> </a:t>
            </a:r>
            <a:r>
              <a:rPr lang="en-US" dirty="0" err="1"/>
              <a:t>materija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se </a:t>
            </a: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kompjutera</a:t>
            </a:r>
            <a:r>
              <a:rPr lang="en-US" dirty="0"/>
              <a:t>. Tu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naravno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neke</a:t>
            </a:r>
            <a:r>
              <a:rPr lang="en-US" dirty="0"/>
              <a:t> </a:t>
            </a:r>
            <a:r>
              <a:rPr lang="en-US" dirty="0" err="1"/>
              <a:t>otrovne</a:t>
            </a:r>
            <a:r>
              <a:rPr lang="en-US" dirty="0"/>
              <a:t> </a:t>
            </a:r>
            <a:r>
              <a:rPr lang="en-US" dirty="0" err="1"/>
              <a:t>hemikalije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u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kompjuteru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olovo</a:t>
            </a:r>
            <a:r>
              <a:rPr lang="en-US" dirty="0"/>
              <a:t>, </a:t>
            </a:r>
            <a:r>
              <a:rPr lang="en-US" dirty="0" err="1"/>
              <a:t>berilijum</a:t>
            </a:r>
            <a:r>
              <a:rPr lang="en-US" dirty="0"/>
              <a:t>, </a:t>
            </a:r>
            <a:r>
              <a:rPr lang="en-US" dirty="0" err="1"/>
              <a:t>živa</a:t>
            </a:r>
            <a:r>
              <a:rPr lang="en-US" dirty="0"/>
              <a:t>, </a:t>
            </a:r>
            <a:r>
              <a:rPr lang="en-US" dirty="0" err="1"/>
              <a:t>kadmijum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reciklirati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03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arij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</TotalTime>
  <Words>1939</Words>
  <Application>Microsoft Office PowerPoint</Application>
  <PresentationFormat>Widescreen</PresentationFormat>
  <Paragraphs>60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Trebuchet MS</vt:lpstr>
      <vt:lpstr>Wingdings 3</vt:lpstr>
      <vt:lpstr>Facet</vt:lpstr>
      <vt:lpstr>ELEKTRONSKI I ELEKTRIČNI OTPAD (E-OTPAD)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Insineracija e-otpada </vt:lpstr>
      <vt:lpstr>Odlaganje e-otpada na deponije </vt:lpstr>
      <vt:lpstr>Reciklaža e-otpada </vt:lpstr>
      <vt:lpstr>EVROPSKE DIREKTIVE</vt:lpstr>
      <vt:lpstr>PowerPoint Presentation</vt:lpstr>
      <vt:lpstr>WEEE DIREKTIVA </vt:lpstr>
      <vt:lpstr>CILJEVI WEEE DIREKTIVE </vt:lpstr>
      <vt:lpstr>1.Sakupljanje WEEE  </vt:lpstr>
      <vt:lpstr>PowerPoint Presentation</vt:lpstr>
      <vt:lpstr>Tretman i obnova WEEE  </vt:lpstr>
      <vt:lpstr>PowerPoint Presentation</vt:lpstr>
      <vt:lpstr>PowerPoint Presentation</vt:lpstr>
      <vt:lpstr>Informisanje krajnjih korisnika i postrojenja za tretman e-otpada </vt:lpstr>
      <vt:lpstr>PowerPoint Presentation</vt:lpstr>
      <vt:lpstr>PowerPoint Presentation</vt:lpstr>
      <vt:lpstr>ZAOSTALI OTPAD ČIJE JE POREKLO POZNATO (HISTORICAL WASTE) </vt:lpstr>
      <vt:lpstr>ZAOSTALI OTPAD ČIJE JE POREKLO NEPOZNATO (ORPHANS) </vt:lpstr>
      <vt:lpstr>veliki kućni aparati (bela tehnika)</vt:lpstr>
      <vt:lpstr>mali kućni aparati</vt:lpstr>
      <vt:lpstr>IT i telekomunikaciona oprema</vt:lpstr>
      <vt:lpstr>potrošački uređaji-elektronika</vt:lpstr>
      <vt:lpstr>uređaji za osvetljenje</vt:lpstr>
      <vt:lpstr>električni alati sa izuzetkom velike stacionarne industrijske opreme</vt:lpstr>
      <vt:lpstr>igračke,sportska i rekreativna oprema za zabavu </vt:lpstr>
      <vt:lpstr>medicinski aparati</vt:lpstr>
      <vt:lpstr>kontrolni i merni instrumenti</vt:lpstr>
      <vt:lpstr>automatski aparati široke namene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I ELEKTRIČNI OTPAD (E-OTPAD)</dc:title>
  <dc:creator>Slobodan ulaz</dc:creator>
  <cp:lastModifiedBy>Milica Jevremovic</cp:lastModifiedBy>
  <cp:revision>30</cp:revision>
  <cp:lastPrinted>2018-11-09T09:54:37Z</cp:lastPrinted>
  <dcterms:created xsi:type="dcterms:W3CDTF">2018-11-08T23:14:32Z</dcterms:created>
  <dcterms:modified xsi:type="dcterms:W3CDTF">2019-10-27T21:53:31Z</dcterms:modified>
</cp:coreProperties>
</file>