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76" r:id="rId2"/>
    <p:sldId id="280" r:id="rId3"/>
    <p:sldId id="281" r:id="rId4"/>
    <p:sldId id="282" r:id="rId5"/>
    <p:sldId id="283" r:id="rId6"/>
    <p:sldId id="284" r:id="rId7"/>
    <p:sldId id="286" r:id="rId8"/>
    <p:sldId id="287" r:id="rId9"/>
    <p:sldId id="289" r:id="rId10"/>
    <p:sldId id="290" r:id="rId11"/>
    <p:sldId id="291" r:id="rId12"/>
    <p:sldId id="292" r:id="rId13"/>
    <p:sldId id="29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36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038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8023942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5761383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112420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765853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8766189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4055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9045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5030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10/14/2019</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3036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10/14/2019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40879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10/14/2019</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3464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10/14/2019</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8764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10/14/2019</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0530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10/14/2019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38262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10/14/2019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344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BC1C18-307B-4F68-A007-B5B542270E8D}" type="datetimeFigureOut">
              <a:rPr lang="en-US" smtClean="0"/>
              <a:t>10/14/2019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581891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0C7D5-7BED-45F4-931B-443F2044D4F1}"/>
              </a:ext>
            </a:extLst>
          </p:cNvPr>
          <p:cNvSpPr>
            <a:spLocks noGrp="1"/>
          </p:cNvSpPr>
          <p:nvPr>
            <p:ph type="title"/>
          </p:nvPr>
        </p:nvSpPr>
        <p:spPr/>
        <p:txBody>
          <a:bodyPr/>
          <a:lstStyle/>
          <a:p>
            <a:r>
              <a:rPr lang="sr-Latn-RS" dirty="0"/>
              <a:t>RAZVOJ EKOMENADŽMENTA U PREDUZEĆIMA</a:t>
            </a:r>
            <a:endParaRPr lang="en-US" dirty="0"/>
          </a:p>
        </p:txBody>
      </p:sp>
      <p:sp>
        <p:nvSpPr>
          <p:cNvPr id="3" name="Content Placeholder 2">
            <a:extLst>
              <a:ext uri="{FF2B5EF4-FFF2-40B4-BE49-F238E27FC236}">
                <a16:creationId xmlns:a16="http://schemas.microsoft.com/office/drawing/2014/main" xmlns="" id="{4CF45052-0992-4143-8C65-DD43EC6AD462}"/>
              </a:ext>
            </a:extLst>
          </p:cNvPr>
          <p:cNvSpPr>
            <a:spLocks noGrp="1"/>
          </p:cNvSpPr>
          <p:nvPr>
            <p:ph idx="1"/>
          </p:nvPr>
        </p:nvSpPr>
        <p:spPr/>
        <p:txBody>
          <a:bodyPr/>
          <a:lstStyle/>
          <a:p>
            <a:r>
              <a:rPr lang="sr-Latn-RS" dirty="0" err="1"/>
              <a:t>Ekomenadžment</a:t>
            </a:r>
            <a:r>
              <a:rPr lang="sr-Latn-RS" dirty="0"/>
              <a:t> se može definisati kao menadžment koji podrazumeva poslovanje uz uvažavanje zahteva za očuvanjem i unapređenjem kvaliteta životne sredine, odnosno menadžment koji je usklađen sa konceptom održivog razvoja. U praksi to podrazumeva definisanje određenje ekološke politike preduzeća i sprovođenje ekološki odgovornog poslovanja.</a:t>
            </a:r>
            <a:endParaRPr lang="en-US" dirty="0"/>
          </a:p>
          <a:p>
            <a:r>
              <a:rPr lang="sr-Latn-RS" dirty="0"/>
              <a:t>Kao i svi postupci u poslovanju, postoje razrađeni načini da se </a:t>
            </a:r>
            <a:r>
              <a:rPr lang="sr-Latn-RS" dirty="0" err="1"/>
              <a:t>ekomenadžment</a:t>
            </a:r>
            <a:r>
              <a:rPr lang="sr-Latn-RS" dirty="0"/>
              <a:t> sprovodi u vidu </a:t>
            </a:r>
            <a:r>
              <a:rPr lang="sr-Latn-RS" dirty="0" err="1"/>
              <a:t>ekomenadžment</a:t>
            </a:r>
            <a:r>
              <a:rPr lang="sr-Latn-RS" dirty="0"/>
              <a:t> sistema. S obzirom na činjenicu da je rešavanje nagomilanih ekoloških problema jedan od imperativa nastojanja svetske zajednice, usvajanje </a:t>
            </a:r>
            <a:r>
              <a:rPr lang="sr-Latn-RS" dirty="0" err="1"/>
              <a:t>ekomendžmenta</a:t>
            </a:r>
            <a:r>
              <a:rPr lang="sr-Latn-RS" dirty="0"/>
              <a:t> kao načina upravljanja preduzećem u značajnijoj meri može da doprinese unapređenju kvaliteta života sadašnjih i budućih generacija. </a:t>
            </a:r>
            <a:endParaRPr lang="en-US" dirty="0"/>
          </a:p>
        </p:txBody>
      </p:sp>
    </p:spTree>
    <p:extLst>
      <p:ext uri="{BB962C8B-B14F-4D97-AF65-F5344CB8AC3E}">
        <p14:creationId xmlns:p14="http://schemas.microsoft.com/office/powerpoint/2010/main" val="2985875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2DB82-2B22-4A24-B7C4-9622AFE0D717}"/>
              </a:ext>
            </a:extLst>
          </p:cNvPr>
          <p:cNvSpPr>
            <a:spLocks noGrp="1"/>
          </p:cNvSpPr>
          <p:nvPr>
            <p:ph type="title"/>
          </p:nvPr>
        </p:nvSpPr>
        <p:spPr/>
        <p:txBody>
          <a:bodyPr/>
          <a:lstStyle/>
          <a:p>
            <a:r>
              <a:rPr lang="sr-Latn-RS" dirty="0"/>
              <a:t>OSNOVNI RAZLOZI ZA PRIMENU EKOMENADŽMENTA</a:t>
            </a:r>
            <a:endParaRPr lang="en-US" dirty="0"/>
          </a:p>
        </p:txBody>
      </p:sp>
      <p:sp>
        <p:nvSpPr>
          <p:cNvPr id="3" name="Content Placeholder 2">
            <a:extLst>
              <a:ext uri="{FF2B5EF4-FFF2-40B4-BE49-F238E27FC236}">
                <a16:creationId xmlns:a16="http://schemas.microsoft.com/office/drawing/2014/main" xmlns="" id="{9911F8E3-25A2-49DB-AB65-FF9CDDEF0C75}"/>
              </a:ext>
            </a:extLst>
          </p:cNvPr>
          <p:cNvSpPr>
            <a:spLocks noGrp="1"/>
          </p:cNvSpPr>
          <p:nvPr>
            <p:ph idx="1"/>
          </p:nvPr>
        </p:nvSpPr>
        <p:spPr/>
        <p:txBody>
          <a:bodyPr/>
          <a:lstStyle/>
          <a:p>
            <a:pPr marL="0" indent="0">
              <a:buNone/>
            </a:pPr>
            <a:r>
              <a:rPr lang="sr-Latn-RS" dirty="0"/>
              <a:t>2.Pritisak zainteresovanih strana (</a:t>
            </a:r>
            <a:r>
              <a:rPr lang="sr-Latn-RS" dirty="0" err="1"/>
              <a:t>stakeholders</a:t>
            </a:r>
            <a:r>
              <a:rPr lang="sr-Latn-RS" dirty="0"/>
              <a:t> -a), od kojih su najznačajniji: </a:t>
            </a:r>
            <a:endParaRPr lang="en-US" dirty="0"/>
          </a:p>
          <a:p>
            <a:pPr marL="0" indent="0">
              <a:buNone/>
            </a:pPr>
            <a:r>
              <a:rPr lang="sr-Latn-RS" dirty="0"/>
              <a:t>-finansijske institucije i osiguravajuća društva,</a:t>
            </a:r>
            <a:endParaRPr lang="en-US" dirty="0"/>
          </a:p>
          <a:p>
            <a:pPr marL="0" indent="0">
              <a:buNone/>
            </a:pPr>
            <a:r>
              <a:rPr lang="sr-Latn-RS" dirty="0"/>
              <a:t>-pritisak od strane deoničara i zaposlenih,</a:t>
            </a:r>
            <a:endParaRPr lang="en-US" dirty="0"/>
          </a:p>
          <a:p>
            <a:pPr marL="0" indent="0">
              <a:buNone/>
            </a:pPr>
            <a:r>
              <a:rPr lang="sr-Latn-RS" dirty="0"/>
              <a:t>-pritisak od strane ekoloških organizacija, grupa i javnosti uopšte.</a:t>
            </a:r>
            <a:endParaRPr lang="en-US" dirty="0"/>
          </a:p>
          <a:p>
            <a:pPr marL="0" indent="0">
              <a:buNone/>
            </a:pPr>
            <a:endParaRPr lang="en-US" dirty="0"/>
          </a:p>
        </p:txBody>
      </p:sp>
    </p:spTree>
    <p:extLst>
      <p:ext uri="{BB962C8B-B14F-4D97-AF65-F5344CB8AC3E}">
        <p14:creationId xmlns:p14="http://schemas.microsoft.com/office/powerpoint/2010/main" val="289265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2DB82-2B22-4A24-B7C4-9622AFE0D717}"/>
              </a:ext>
            </a:extLst>
          </p:cNvPr>
          <p:cNvSpPr>
            <a:spLocks noGrp="1"/>
          </p:cNvSpPr>
          <p:nvPr>
            <p:ph type="title"/>
          </p:nvPr>
        </p:nvSpPr>
        <p:spPr/>
        <p:txBody>
          <a:bodyPr/>
          <a:lstStyle/>
          <a:p>
            <a:r>
              <a:rPr lang="sr-Latn-RS" dirty="0"/>
              <a:t>OSNOVNI RAZLOZI ZA PRIMENU EKOMENADŽMENTA</a:t>
            </a:r>
            <a:endParaRPr lang="en-US" dirty="0"/>
          </a:p>
        </p:txBody>
      </p:sp>
      <p:sp>
        <p:nvSpPr>
          <p:cNvPr id="3" name="Content Placeholder 2">
            <a:extLst>
              <a:ext uri="{FF2B5EF4-FFF2-40B4-BE49-F238E27FC236}">
                <a16:creationId xmlns:a16="http://schemas.microsoft.com/office/drawing/2014/main" xmlns="" id="{9911F8E3-25A2-49DB-AB65-FF9CDDEF0C75}"/>
              </a:ext>
            </a:extLst>
          </p:cNvPr>
          <p:cNvSpPr>
            <a:spLocks noGrp="1"/>
          </p:cNvSpPr>
          <p:nvPr>
            <p:ph idx="1"/>
          </p:nvPr>
        </p:nvSpPr>
        <p:spPr/>
        <p:txBody>
          <a:bodyPr/>
          <a:lstStyle/>
          <a:p>
            <a:pPr marL="0" indent="0">
              <a:buNone/>
            </a:pPr>
            <a:r>
              <a:rPr lang="sr-Latn-RS" dirty="0"/>
              <a:t>3.Svest, imidž i reputacija, kao posebno bitan razlog, jer je danas:</a:t>
            </a:r>
            <a:endParaRPr lang="en-US" dirty="0"/>
          </a:p>
          <a:p>
            <a:pPr marL="0" indent="0">
              <a:buNone/>
            </a:pPr>
            <a:r>
              <a:rPr lang="sr-Latn-RS" dirty="0"/>
              <a:t>-povećana svest uopšte o važnosti ekologije,</a:t>
            </a:r>
            <a:endParaRPr lang="en-US" dirty="0"/>
          </a:p>
          <a:p>
            <a:pPr marL="0" indent="0">
              <a:buNone/>
            </a:pPr>
            <a:r>
              <a:rPr lang="sr-Latn-RS" dirty="0"/>
              <a:t>-intenzivna aktivnost na kreiranju pozitivnog korporativnog imidža,</a:t>
            </a:r>
            <a:endParaRPr lang="en-US" dirty="0"/>
          </a:p>
          <a:p>
            <a:pPr marL="0" indent="0">
              <a:buNone/>
            </a:pPr>
            <a:r>
              <a:rPr lang="sr-Latn-RS" dirty="0"/>
              <a:t>-izuzetno loš publicitet koji stvara neodgovorno poslovanje i izazivanje ekoloških problema.</a:t>
            </a:r>
            <a:endParaRPr lang="en-US" dirty="0"/>
          </a:p>
          <a:p>
            <a:pPr marL="0" indent="0">
              <a:buNone/>
            </a:pPr>
            <a:endParaRPr lang="en-US" dirty="0"/>
          </a:p>
        </p:txBody>
      </p:sp>
    </p:spTree>
    <p:extLst>
      <p:ext uri="{BB962C8B-B14F-4D97-AF65-F5344CB8AC3E}">
        <p14:creationId xmlns:p14="http://schemas.microsoft.com/office/powerpoint/2010/main" val="1322374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2DB82-2B22-4A24-B7C4-9622AFE0D717}"/>
              </a:ext>
            </a:extLst>
          </p:cNvPr>
          <p:cNvSpPr>
            <a:spLocks noGrp="1"/>
          </p:cNvSpPr>
          <p:nvPr>
            <p:ph type="title"/>
          </p:nvPr>
        </p:nvSpPr>
        <p:spPr/>
        <p:txBody>
          <a:bodyPr/>
          <a:lstStyle/>
          <a:p>
            <a:r>
              <a:rPr lang="sr-Latn-RS" dirty="0"/>
              <a:t>OSNOVNI RAZLOZI ZA PRIMENU EKOMENADŽMENTA</a:t>
            </a:r>
            <a:endParaRPr lang="en-US" dirty="0"/>
          </a:p>
        </p:txBody>
      </p:sp>
      <p:sp>
        <p:nvSpPr>
          <p:cNvPr id="5" name="Content Placeholder 4">
            <a:extLst>
              <a:ext uri="{FF2B5EF4-FFF2-40B4-BE49-F238E27FC236}">
                <a16:creationId xmlns:a16="http://schemas.microsoft.com/office/drawing/2014/main" xmlns="" id="{A64035DB-EBFE-4DB6-9BCD-74885CA3B912}"/>
              </a:ext>
            </a:extLst>
          </p:cNvPr>
          <p:cNvSpPr>
            <a:spLocks noGrp="1"/>
          </p:cNvSpPr>
          <p:nvPr>
            <p:ph idx="1"/>
          </p:nvPr>
        </p:nvSpPr>
        <p:spPr/>
        <p:txBody>
          <a:bodyPr/>
          <a:lstStyle/>
          <a:p>
            <a:pPr marL="0" indent="0">
              <a:buNone/>
            </a:pPr>
            <a:r>
              <a:rPr lang="sr-Latn-RS" dirty="0"/>
              <a:t>4.Konkurentnost, kao posebno bitan razlog na prenatrpanom svetskom tržištu:</a:t>
            </a:r>
            <a:endParaRPr lang="en-US" dirty="0"/>
          </a:p>
          <a:p>
            <a:pPr marL="0" indent="0">
              <a:buNone/>
            </a:pPr>
            <a:r>
              <a:rPr lang="sr-Latn-RS" dirty="0"/>
              <a:t>-ekološki podobni proizvodi i tehnologije stvaraju veću konkurentnost preduzeća,</a:t>
            </a:r>
            <a:endParaRPr lang="en-US" dirty="0"/>
          </a:p>
          <a:p>
            <a:pPr marL="0" indent="0">
              <a:buNone/>
            </a:pPr>
            <a:r>
              <a:rPr lang="sr-Latn-RS" dirty="0"/>
              <a:t>-strah od međunarodnih tržišnih barijera zbog nepoštovanja </a:t>
            </a:r>
            <a:r>
              <a:rPr lang="sr-Latn-RS" dirty="0" err="1"/>
              <a:t>eko</a:t>
            </a:r>
            <a:r>
              <a:rPr lang="sr-Latn-RS" dirty="0"/>
              <a:t> standarda.</a:t>
            </a:r>
            <a:endParaRPr lang="en-US" dirty="0"/>
          </a:p>
          <a:p>
            <a:pPr marL="0" indent="0">
              <a:buNone/>
            </a:pPr>
            <a:endParaRPr lang="en-US" dirty="0"/>
          </a:p>
        </p:txBody>
      </p:sp>
    </p:spTree>
    <p:extLst>
      <p:ext uri="{BB962C8B-B14F-4D97-AF65-F5344CB8AC3E}">
        <p14:creationId xmlns:p14="http://schemas.microsoft.com/office/powerpoint/2010/main" val="26777594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2DB82-2B22-4A24-B7C4-9622AFE0D717}"/>
              </a:ext>
            </a:extLst>
          </p:cNvPr>
          <p:cNvSpPr>
            <a:spLocks noGrp="1"/>
          </p:cNvSpPr>
          <p:nvPr>
            <p:ph type="title"/>
          </p:nvPr>
        </p:nvSpPr>
        <p:spPr/>
        <p:txBody>
          <a:bodyPr/>
          <a:lstStyle/>
          <a:p>
            <a:r>
              <a:rPr lang="sr-Latn-RS" dirty="0"/>
              <a:t>OSNOVNI RAZLOZI ZA PRIMENU EKOMENADŽMENTA</a:t>
            </a:r>
            <a:endParaRPr lang="en-US" dirty="0"/>
          </a:p>
        </p:txBody>
      </p:sp>
      <p:sp>
        <p:nvSpPr>
          <p:cNvPr id="5" name="Content Placeholder 4">
            <a:extLst>
              <a:ext uri="{FF2B5EF4-FFF2-40B4-BE49-F238E27FC236}">
                <a16:creationId xmlns:a16="http://schemas.microsoft.com/office/drawing/2014/main" xmlns="" id="{A64035DB-EBFE-4DB6-9BCD-74885CA3B912}"/>
              </a:ext>
            </a:extLst>
          </p:cNvPr>
          <p:cNvSpPr>
            <a:spLocks noGrp="1"/>
          </p:cNvSpPr>
          <p:nvPr>
            <p:ph idx="1"/>
          </p:nvPr>
        </p:nvSpPr>
        <p:spPr/>
        <p:txBody>
          <a:bodyPr/>
          <a:lstStyle/>
          <a:p>
            <a:pPr marL="0" indent="0">
              <a:buNone/>
            </a:pPr>
            <a:r>
              <a:rPr lang="sr-Latn-RS" dirty="0"/>
              <a:t>5.Finansijski razlozi:</a:t>
            </a:r>
            <a:endParaRPr lang="en-US" dirty="0"/>
          </a:p>
          <a:p>
            <a:pPr marL="0" indent="0">
              <a:buNone/>
            </a:pPr>
            <a:r>
              <a:rPr lang="sr-Latn-RS" dirty="0"/>
              <a:t>-</a:t>
            </a:r>
            <a:r>
              <a:rPr lang="sr-Latn-RS" dirty="0" err="1"/>
              <a:t>ekološk</a:t>
            </a:r>
            <a:r>
              <a:rPr lang="en-US" dirty="0"/>
              <a:t>e</a:t>
            </a:r>
            <a:r>
              <a:rPr lang="sr-Latn-RS" dirty="0"/>
              <a:t> greške mogu veoma skupo da koštaju preduzeće koje ih je izazvalo,</a:t>
            </a:r>
            <a:endParaRPr lang="en-US" dirty="0"/>
          </a:p>
          <a:p>
            <a:pPr marL="0" indent="0">
              <a:buNone/>
            </a:pPr>
            <a:r>
              <a:rPr lang="sr-Latn-RS" dirty="0"/>
              <a:t>-u mnogim zemljama već danas postoje, a mogu uskoro biti i naša realnost, povećani porezi i takse na emisiju zagađujućih materija,</a:t>
            </a:r>
            <a:endParaRPr lang="en-US" dirty="0"/>
          </a:p>
          <a:p>
            <a:pPr marL="0" indent="0">
              <a:buNone/>
            </a:pPr>
            <a:r>
              <a:rPr lang="sr-Latn-RS" dirty="0"/>
              <a:t>-osiguravajuća društva i banke daju posebne olakšice </a:t>
            </a:r>
            <a:r>
              <a:rPr lang="sr-Latn-RS" dirty="0" err="1"/>
              <a:t>eko</a:t>
            </a:r>
            <a:r>
              <a:rPr lang="sr-Latn-RS" dirty="0"/>
              <a:t> odgovornim kompanijama,</a:t>
            </a:r>
            <a:endParaRPr lang="en-US" dirty="0"/>
          </a:p>
          <a:p>
            <a:pPr marL="0" indent="0">
              <a:buNone/>
            </a:pPr>
            <a:r>
              <a:rPr lang="sr-Latn-RS" dirty="0"/>
              <a:t>-ekološki odgovorno poslovanje dovodi do smanjenja niza konkretnih troškova u preduzeću (manji troškovi sirovina, energenata, otpada).</a:t>
            </a:r>
            <a:endParaRPr lang="en-US" dirty="0"/>
          </a:p>
          <a:p>
            <a:pPr marL="0" indent="0">
              <a:buNone/>
            </a:pPr>
            <a:endParaRPr lang="en-US" dirty="0"/>
          </a:p>
        </p:txBody>
      </p:sp>
    </p:spTree>
    <p:extLst>
      <p:ext uri="{BB962C8B-B14F-4D97-AF65-F5344CB8AC3E}">
        <p14:creationId xmlns:p14="http://schemas.microsoft.com/office/powerpoint/2010/main" val="2676107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0C7D5-7BED-45F4-931B-443F2044D4F1}"/>
              </a:ext>
            </a:extLst>
          </p:cNvPr>
          <p:cNvSpPr>
            <a:spLocks noGrp="1"/>
          </p:cNvSpPr>
          <p:nvPr>
            <p:ph type="title"/>
          </p:nvPr>
        </p:nvSpPr>
        <p:spPr/>
        <p:txBody>
          <a:bodyPr/>
          <a:lstStyle/>
          <a:p>
            <a:r>
              <a:rPr lang="sr-Latn-RS" dirty="0"/>
              <a:t>RAZVOJ EKOMENADŽMENTA U PREDUZEĆIMA</a:t>
            </a:r>
            <a:endParaRPr lang="en-US" dirty="0"/>
          </a:p>
        </p:txBody>
      </p:sp>
      <p:sp>
        <p:nvSpPr>
          <p:cNvPr id="3" name="Content Placeholder 2">
            <a:extLst>
              <a:ext uri="{FF2B5EF4-FFF2-40B4-BE49-F238E27FC236}">
                <a16:creationId xmlns:a16="http://schemas.microsoft.com/office/drawing/2014/main" xmlns="" id="{4CF45052-0992-4143-8C65-DD43EC6AD462}"/>
              </a:ext>
            </a:extLst>
          </p:cNvPr>
          <p:cNvSpPr>
            <a:spLocks noGrp="1"/>
          </p:cNvSpPr>
          <p:nvPr>
            <p:ph idx="1"/>
          </p:nvPr>
        </p:nvSpPr>
        <p:spPr/>
        <p:txBody>
          <a:bodyPr/>
          <a:lstStyle/>
          <a:p>
            <a:r>
              <a:rPr lang="sr-Latn-RS" dirty="0"/>
              <a:t>Pri ovome valja naglasiti da poslovanje u skladu sa </a:t>
            </a:r>
            <a:r>
              <a:rPr lang="sr-Latn-RS" dirty="0" err="1"/>
              <a:t>ekomenadžment</a:t>
            </a:r>
            <a:r>
              <a:rPr lang="sr-Latn-RS" dirty="0"/>
              <a:t> zahtevima, unapređuje imidž preduzeća i utiče na pojavu niza direktnih i indirektnih prednosti</a:t>
            </a:r>
            <a:endParaRPr lang="en-US" dirty="0"/>
          </a:p>
          <a:p>
            <a:r>
              <a:rPr lang="sr-Latn-RS" dirty="0"/>
              <a:t>Eko podobnost je pojam koji je teško definisati jer obuhvata najširu moguću oblast posmatranja, s obzirom da posmatra svaku ljudsku aktivnost i čoveka samog u međusobnoj interakciji sa prirodom</a:t>
            </a:r>
            <a:endParaRPr lang="en-US" dirty="0"/>
          </a:p>
          <a:p>
            <a:endParaRPr lang="en-US" dirty="0"/>
          </a:p>
        </p:txBody>
      </p:sp>
    </p:spTree>
    <p:extLst>
      <p:ext uri="{BB962C8B-B14F-4D97-AF65-F5344CB8AC3E}">
        <p14:creationId xmlns:p14="http://schemas.microsoft.com/office/powerpoint/2010/main" val="2574011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0C7D5-7BED-45F4-931B-443F2044D4F1}"/>
              </a:ext>
            </a:extLst>
          </p:cNvPr>
          <p:cNvSpPr>
            <a:spLocks noGrp="1"/>
          </p:cNvSpPr>
          <p:nvPr>
            <p:ph type="title"/>
          </p:nvPr>
        </p:nvSpPr>
        <p:spPr/>
        <p:txBody>
          <a:bodyPr/>
          <a:lstStyle/>
          <a:p>
            <a:r>
              <a:rPr lang="sr-Latn-RS" dirty="0"/>
              <a:t>RAZVOJ EKOMENADŽMENTA U PREDUZEĆIMA</a:t>
            </a:r>
            <a:endParaRPr lang="en-US" dirty="0"/>
          </a:p>
        </p:txBody>
      </p:sp>
      <p:sp>
        <p:nvSpPr>
          <p:cNvPr id="3" name="Content Placeholder 2">
            <a:extLst>
              <a:ext uri="{FF2B5EF4-FFF2-40B4-BE49-F238E27FC236}">
                <a16:creationId xmlns:a16="http://schemas.microsoft.com/office/drawing/2014/main" xmlns="" id="{4CF45052-0992-4143-8C65-DD43EC6AD462}"/>
              </a:ext>
            </a:extLst>
          </p:cNvPr>
          <p:cNvSpPr>
            <a:spLocks noGrp="1"/>
          </p:cNvSpPr>
          <p:nvPr>
            <p:ph idx="1"/>
          </p:nvPr>
        </p:nvSpPr>
        <p:spPr/>
        <p:txBody>
          <a:bodyPr/>
          <a:lstStyle/>
          <a:p>
            <a:r>
              <a:rPr lang="sr-Latn-RS" dirty="0"/>
              <a:t>U najrazvijenijim zemljama su preduzeća bivala tržišno veoma nemilosrdna,</a:t>
            </a:r>
            <a:r>
              <a:rPr lang="en-US" dirty="0"/>
              <a:t> </a:t>
            </a:r>
            <a:r>
              <a:rPr lang="sr-Latn-RS" dirty="0"/>
              <a:t>iskorišćavani su prirodni resursi do maksimuma i sprovođene marketinške aktivnosti koje se ponegde opisuju kao agresivne i </a:t>
            </a:r>
            <a:r>
              <a:rPr lang="sr-Latn-RS" dirty="0" err="1"/>
              <a:t>manipulatorske</a:t>
            </a:r>
            <a:r>
              <a:rPr lang="sr-Latn-RS" dirty="0"/>
              <a:t>. </a:t>
            </a:r>
            <a:endParaRPr lang="en-US" dirty="0"/>
          </a:p>
          <a:p>
            <a:r>
              <a:rPr lang="sr-Latn-RS" dirty="0"/>
              <a:t>Danas je situacija sasvim drugačija.</a:t>
            </a:r>
            <a:r>
              <a:rPr lang="en-US" dirty="0"/>
              <a:t> </a:t>
            </a:r>
            <a:r>
              <a:rPr lang="sr-Latn-RS" dirty="0"/>
              <a:t>Preduzeća više nisu u prilici da posluju po sopstvenim nahođenjima, već moraju da poštuju brojne zakone i propise, pa tako i regulativu u oblasti ekološke zaštite, te da reaguju na</a:t>
            </a:r>
            <a:r>
              <a:rPr lang="en-US" dirty="0"/>
              <a:t> </a:t>
            </a:r>
            <a:r>
              <a:rPr lang="sr-Latn-RS" dirty="0"/>
              <a:t>izražene zahteve svojih potencijalnih kupaca koji su ujedno i stanovnici zajednice u kojoj preduzeće deluje.</a:t>
            </a:r>
            <a:r>
              <a:rPr lang="en-US" dirty="0"/>
              <a:t> </a:t>
            </a:r>
            <a:r>
              <a:rPr lang="sr-Latn-RS" dirty="0"/>
              <a:t>Sa druge strane, priroda posmatranog problema je takva da zahteva suštinske promene</a:t>
            </a:r>
            <a:r>
              <a:rPr lang="en-US" dirty="0"/>
              <a:t> </a:t>
            </a:r>
            <a:r>
              <a:rPr lang="sr-Latn-RS" dirty="0"/>
              <a:t>u načinu planiranja i upravljanja, kako na lokalnom, tako i na globalnom nivou. </a:t>
            </a:r>
            <a:endParaRPr lang="en-US" dirty="0"/>
          </a:p>
          <a:p>
            <a:r>
              <a:rPr lang="sr-Latn-RS" dirty="0"/>
              <a:t>Problem je</a:t>
            </a:r>
            <a:r>
              <a:rPr lang="en-US" dirty="0"/>
              <a:t> </a:t>
            </a:r>
            <a:r>
              <a:rPr lang="sr-Latn-RS" dirty="0"/>
              <a:t>dodatno otežan činjenicom da se veliki broj uticaja koji privreda ima na okruženje ne može precizno izmeriti. </a:t>
            </a:r>
            <a:endParaRPr lang="en-US" dirty="0"/>
          </a:p>
        </p:txBody>
      </p:sp>
    </p:spTree>
    <p:extLst>
      <p:ext uri="{BB962C8B-B14F-4D97-AF65-F5344CB8AC3E}">
        <p14:creationId xmlns:p14="http://schemas.microsoft.com/office/powerpoint/2010/main" val="27343692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0C7D5-7BED-45F4-931B-443F2044D4F1}"/>
              </a:ext>
            </a:extLst>
          </p:cNvPr>
          <p:cNvSpPr>
            <a:spLocks noGrp="1"/>
          </p:cNvSpPr>
          <p:nvPr>
            <p:ph type="title"/>
          </p:nvPr>
        </p:nvSpPr>
        <p:spPr/>
        <p:txBody>
          <a:bodyPr/>
          <a:lstStyle/>
          <a:p>
            <a:r>
              <a:rPr lang="sr-Latn-RS" dirty="0"/>
              <a:t>RAZVOJ EKOMENADŽMENTA U PREDUZEĆIMA</a:t>
            </a:r>
            <a:endParaRPr lang="en-US" dirty="0"/>
          </a:p>
        </p:txBody>
      </p:sp>
      <p:sp>
        <p:nvSpPr>
          <p:cNvPr id="3" name="Content Placeholder 2">
            <a:extLst>
              <a:ext uri="{FF2B5EF4-FFF2-40B4-BE49-F238E27FC236}">
                <a16:creationId xmlns:a16="http://schemas.microsoft.com/office/drawing/2014/main" xmlns="" id="{4CF45052-0992-4143-8C65-DD43EC6AD462}"/>
              </a:ext>
            </a:extLst>
          </p:cNvPr>
          <p:cNvSpPr>
            <a:spLocks noGrp="1"/>
          </p:cNvSpPr>
          <p:nvPr>
            <p:ph idx="1"/>
          </p:nvPr>
        </p:nvSpPr>
        <p:spPr/>
        <p:txBody>
          <a:bodyPr>
            <a:normAutofit fontScale="92500" lnSpcReduction="10000"/>
          </a:bodyPr>
          <a:lstStyle/>
          <a:p>
            <a:r>
              <a:rPr lang="sr-Latn-RS" dirty="0"/>
              <a:t>Teško bi bilo, na primer, utvrditi tačnu štetu od kretanja motornih vozila ili štetu prouzrokovanu sečom neke šume. Preduzeće se u takvoj situaciji nalazi na muci, jer osnov ekonomike preduzeća predstavlja pozitivno poslovanje, odnosno, stvaranje dobiti.</a:t>
            </a:r>
            <a:r>
              <a:rPr lang="en-US" dirty="0"/>
              <a:t> </a:t>
            </a:r>
            <a:r>
              <a:rPr lang="sr-Latn-RS" dirty="0"/>
              <a:t>Jednom rečju, da bi preduzeće opstalo, mora da zaradi više nego što je potrošilo. Kada se</a:t>
            </a:r>
            <a:r>
              <a:rPr lang="en-US" dirty="0"/>
              <a:t> </a:t>
            </a:r>
            <a:r>
              <a:rPr lang="sr-Latn-RS" dirty="0"/>
              <a:t>spisku inputa i </a:t>
            </a:r>
            <a:r>
              <a:rPr lang="sr-Latn-RS" dirty="0" err="1"/>
              <a:t>autputa</a:t>
            </a:r>
            <a:r>
              <a:rPr lang="sr-Latn-RS" dirty="0"/>
              <a:t> doda još i ekološka korist (ili šteta) koja se ne može brojčano izraziti,</a:t>
            </a:r>
            <a:r>
              <a:rPr lang="en-US" dirty="0"/>
              <a:t> </a:t>
            </a:r>
            <a:r>
              <a:rPr lang="sr-Latn-RS" dirty="0"/>
              <a:t>nastaju veliki problemi, bar što se ekonomskih pokazatelja poslovanja tiče.</a:t>
            </a:r>
            <a:r>
              <a:rPr lang="en-US" dirty="0"/>
              <a:t> </a:t>
            </a:r>
            <a:r>
              <a:rPr lang="sr-Latn-RS" dirty="0"/>
              <a:t>Osim toga, </a:t>
            </a:r>
            <a:r>
              <a:rPr lang="sr-Latn-RS" dirty="0" err="1"/>
              <a:t>globalnost</a:t>
            </a:r>
            <a:r>
              <a:rPr lang="sr-Latn-RS" dirty="0"/>
              <a:t> nastojanja u oblasti očuvanja i unapređenja kvaliteta životne</a:t>
            </a:r>
            <a:r>
              <a:rPr lang="en-US" dirty="0"/>
              <a:t> </a:t>
            </a:r>
            <a:r>
              <a:rPr lang="sr-Latn-RS" dirty="0"/>
              <a:t>sredine nametnula je i brojne druge promene. Već danas se stručnjaci iz oblasti ekonomije(pogotovo u SAD) zalažu za nov način izračunavanja društvenog blagostanja. Trenutno prihvaćeni način određivanja društvenog proizvoda uzima u obzir, na primer, vrednost drveta posečenog u šumi, ali ne i vrednost koju ta šuma ima zato što štiti zemljište od erozije, utiče pozitivno na klimu, čisti </a:t>
            </a:r>
            <a:r>
              <a:rPr lang="sr-Latn-RS" dirty="0" err="1"/>
              <a:t>vaz</a:t>
            </a:r>
            <a:r>
              <a:rPr lang="en-US" dirty="0"/>
              <a:t>d</a:t>
            </a:r>
            <a:r>
              <a:rPr lang="sr-Latn-RS" dirty="0"/>
              <a:t>uh, pruža stanište za brojne biljne i životinjske vrste i predstavlja</a:t>
            </a:r>
            <a:r>
              <a:rPr lang="en-US" dirty="0"/>
              <a:t> </a:t>
            </a:r>
            <a:r>
              <a:rPr lang="sr-Latn-RS" dirty="0"/>
              <a:t>mesto za sport, rekreaciju i unapređivanje zdravlja čoveka. Ne može se naći način za</a:t>
            </a:r>
            <a:r>
              <a:rPr lang="en-US" dirty="0"/>
              <a:t> </a:t>
            </a:r>
            <a:r>
              <a:rPr lang="sr-Latn-RS" dirty="0"/>
              <a:t>vrednosno izračunavanje takvih koristi, odnosno bogatstva koje neka zemlja ima</a:t>
            </a:r>
            <a:r>
              <a:rPr lang="en-US" dirty="0"/>
              <a:t>.</a:t>
            </a:r>
          </a:p>
        </p:txBody>
      </p:sp>
    </p:spTree>
    <p:extLst>
      <p:ext uri="{BB962C8B-B14F-4D97-AF65-F5344CB8AC3E}">
        <p14:creationId xmlns:p14="http://schemas.microsoft.com/office/powerpoint/2010/main" val="1282609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0C7D5-7BED-45F4-931B-443F2044D4F1}"/>
              </a:ext>
            </a:extLst>
          </p:cNvPr>
          <p:cNvSpPr>
            <a:spLocks noGrp="1"/>
          </p:cNvSpPr>
          <p:nvPr>
            <p:ph type="title"/>
          </p:nvPr>
        </p:nvSpPr>
        <p:spPr/>
        <p:txBody>
          <a:bodyPr/>
          <a:lstStyle/>
          <a:p>
            <a:r>
              <a:rPr lang="sr-Latn-RS" dirty="0"/>
              <a:t>RAZVOJ EKOMENADŽMENTA U PREDUZEĆIMA</a:t>
            </a:r>
            <a:endParaRPr lang="en-US" dirty="0"/>
          </a:p>
        </p:txBody>
      </p:sp>
      <p:sp>
        <p:nvSpPr>
          <p:cNvPr id="3" name="Content Placeholder 2">
            <a:extLst>
              <a:ext uri="{FF2B5EF4-FFF2-40B4-BE49-F238E27FC236}">
                <a16:creationId xmlns:a16="http://schemas.microsoft.com/office/drawing/2014/main" xmlns="" id="{4CF45052-0992-4143-8C65-DD43EC6AD462}"/>
              </a:ext>
            </a:extLst>
          </p:cNvPr>
          <p:cNvSpPr>
            <a:spLocks noGrp="1"/>
          </p:cNvSpPr>
          <p:nvPr>
            <p:ph idx="1"/>
          </p:nvPr>
        </p:nvSpPr>
        <p:spPr/>
        <p:txBody>
          <a:bodyPr/>
          <a:lstStyle/>
          <a:p>
            <a:r>
              <a:rPr lang="sr-Latn-RS" dirty="0"/>
              <a:t>Jedna od svakako najznačajnijih aktivnosti u poslednjih nekoliko godina jeste razvijanje standarda iz oblasti </a:t>
            </a:r>
            <a:r>
              <a:rPr lang="sr-Latn-RS" dirty="0" err="1"/>
              <a:t>ekomenadžmenta</a:t>
            </a:r>
            <a:r>
              <a:rPr lang="sr-Latn-RS" dirty="0"/>
              <a:t>, kao formalizovanih instrumenata </a:t>
            </a:r>
            <a:r>
              <a:rPr lang="sr-Latn-RS" dirty="0" err="1"/>
              <a:t>ekomenadžmenta</a:t>
            </a:r>
            <a:r>
              <a:rPr lang="sr-Latn-RS" dirty="0"/>
              <a:t>. Posebno su značajni standardi koje vodi međunarodna organizacija za standardizaciju (ISO - </a:t>
            </a:r>
            <a:r>
              <a:rPr lang="sr-Latn-RS" dirty="0" err="1"/>
              <a:t>International</a:t>
            </a:r>
            <a:r>
              <a:rPr lang="sr-Latn-RS" dirty="0"/>
              <a:t> </a:t>
            </a:r>
            <a:r>
              <a:rPr lang="sr-Latn-RS" dirty="0" err="1"/>
              <a:t>Organization</a:t>
            </a:r>
            <a:r>
              <a:rPr lang="sr-Latn-RS" dirty="0"/>
              <a:t> </a:t>
            </a:r>
            <a:r>
              <a:rPr lang="sr-Latn-RS" dirty="0" err="1"/>
              <a:t>for</a:t>
            </a:r>
            <a:r>
              <a:rPr lang="sr-Latn-RS" dirty="0"/>
              <a:t> </a:t>
            </a:r>
            <a:r>
              <a:rPr lang="sr-Latn-RS" dirty="0" err="1"/>
              <a:t>Standardization</a:t>
            </a:r>
            <a:r>
              <a:rPr lang="sr-Latn-RS" dirty="0"/>
              <a:t>), jer primenu</a:t>
            </a:r>
            <a:r>
              <a:rPr lang="en-US" dirty="0"/>
              <a:t> </a:t>
            </a:r>
            <a:r>
              <a:rPr lang="sr-Latn-RS" dirty="0"/>
              <a:t>standardizacije zahtevaju međunarodne trgovinske i ostale institucije</a:t>
            </a:r>
            <a:endParaRPr lang="en-US" dirty="0"/>
          </a:p>
        </p:txBody>
      </p:sp>
    </p:spTree>
    <p:extLst>
      <p:ext uri="{BB962C8B-B14F-4D97-AF65-F5344CB8AC3E}">
        <p14:creationId xmlns:p14="http://schemas.microsoft.com/office/powerpoint/2010/main" val="1269361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90C7D5-7BED-45F4-931B-443F2044D4F1}"/>
              </a:ext>
            </a:extLst>
          </p:cNvPr>
          <p:cNvSpPr>
            <a:spLocks noGrp="1"/>
          </p:cNvSpPr>
          <p:nvPr>
            <p:ph type="title"/>
          </p:nvPr>
        </p:nvSpPr>
        <p:spPr/>
        <p:txBody>
          <a:bodyPr>
            <a:normAutofit/>
          </a:bodyPr>
          <a:lstStyle/>
          <a:p>
            <a:r>
              <a:rPr lang="en-US" dirty="0"/>
              <a:t>STAVOVI SAVREMENE NAUKE O MENADŽMENTU</a:t>
            </a:r>
            <a:endParaRPr lang="sr-Latn-RS" dirty="0"/>
          </a:p>
        </p:txBody>
      </p:sp>
      <p:sp>
        <p:nvSpPr>
          <p:cNvPr id="3" name="Content Placeholder 2">
            <a:extLst>
              <a:ext uri="{FF2B5EF4-FFF2-40B4-BE49-F238E27FC236}">
                <a16:creationId xmlns:a16="http://schemas.microsoft.com/office/drawing/2014/main" xmlns="" id="{4CF45052-0992-4143-8C65-DD43EC6AD462}"/>
              </a:ext>
            </a:extLst>
          </p:cNvPr>
          <p:cNvSpPr>
            <a:spLocks noGrp="1"/>
          </p:cNvSpPr>
          <p:nvPr>
            <p:ph idx="1"/>
          </p:nvPr>
        </p:nvSpPr>
        <p:spPr/>
        <p:txBody>
          <a:bodyPr>
            <a:normAutofit lnSpcReduction="10000"/>
          </a:bodyPr>
          <a:lstStyle/>
          <a:p>
            <a:pPr marL="0" indent="0">
              <a:buNone/>
            </a:pPr>
            <a:r>
              <a:rPr lang="sr-Latn-RS" dirty="0"/>
              <a:t>Savremena nauka o menadžmentu prepoznaje i nudi četiri osnovna stava koja preduzeće može da zauzme kako bi postalo osetljivije na pitanja životne sredine:</a:t>
            </a:r>
            <a:endParaRPr lang="en-US" dirty="0"/>
          </a:p>
          <a:p>
            <a:r>
              <a:rPr lang="sr-Latn-RS" dirty="0"/>
              <a:t>Legalni stav, podrazumeva da će preduzeće dobrovoljno i bez pogovora primenjivati sve zakone, pravila i regulative u oblasti životne sredine, s tim što će pokušati da navedene propise primeni u svoju korist time što će činiti potrebne izmene i inovacije u poslovanju;</a:t>
            </a:r>
            <a:endParaRPr lang="en-US" dirty="0"/>
          </a:p>
          <a:p>
            <a:r>
              <a:rPr lang="sr-Latn-RS" dirty="0"/>
              <a:t>Tržišni stav, zauzimaju organizacije koje će poslovanje bazirati na udovoljavanju želja svojih kupaca koje su u vezi sa životnom sredinom; </a:t>
            </a:r>
            <a:endParaRPr lang="en-US" dirty="0"/>
          </a:p>
          <a:p>
            <a:r>
              <a:rPr lang="en-US" dirty="0"/>
              <a:t>s</a:t>
            </a:r>
            <a:r>
              <a:rPr lang="sr-Latn-RS" dirty="0" err="1"/>
              <a:t>tav</a:t>
            </a:r>
            <a:r>
              <a:rPr lang="sr-Latn-RS" dirty="0"/>
              <a:t> svih interesnih grupa, koji proširuje prethodno navedeni stav s tim što, osim kupaca, posmatra i uvažava zahteve i ostalih zainteresovanih strana;</a:t>
            </a:r>
            <a:endParaRPr lang="en-US" dirty="0"/>
          </a:p>
          <a:p>
            <a:r>
              <a:rPr lang="en-US" dirty="0"/>
              <a:t>t</a:t>
            </a:r>
            <a:r>
              <a:rPr lang="sr-Latn-RS" dirty="0" err="1"/>
              <a:t>amnozeleni</a:t>
            </a:r>
            <a:r>
              <a:rPr lang="sr-Latn-RS" dirty="0"/>
              <a:t> stav, kao stav koji promoviše život koji treba biti u sve većoj harmoniji sa prirodom. Ovaj stav je za sada teško primenljiv na sadašnjem nivou svesti i poslovanja. </a:t>
            </a:r>
            <a:endParaRPr lang="en-US" dirty="0"/>
          </a:p>
        </p:txBody>
      </p:sp>
    </p:spTree>
    <p:extLst>
      <p:ext uri="{BB962C8B-B14F-4D97-AF65-F5344CB8AC3E}">
        <p14:creationId xmlns:p14="http://schemas.microsoft.com/office/powerpoint/2010/main" val="2798808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1357F3-2D55-4864-8FFC-4EB02906DD5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F8D7EB0-AEF1-46D5-A8F2-C65914826F1B}"/>
              </a:ext>
            </a:extLst>
          </p:cNvPr>
          <p:cNvSpPr>
            <a:spLocks noGrp="1"/>
          </p:cNvSpPr>
          <p:nvPr>
            <p:ph idx="1"/>
          </p:nvPr>
        </p:nvSpPr>
        <p:spPr/>
        <p:txBody>
          <a:bodyPr/>
          <a:lstStyle/>
          <a:p>
            <a:r>
              <a:rPr lang="sr-Latn-RS" dirty="0"/>
              <a:t>Na prvi pogled domaća preduzeća (u poređenju sa preduzećima u razvijenim zemljama) će vrlo lako konstatovati velike probleme pred kojima se nalaze, ali ne treba da odustanu od prihvatanja globalnog ekološkog trenda. Domaće preduzeće danas nema mogućnosti da se potpuno i odjednom preorijentiše na </a:t>
            </a:r>
            <a:r>
              <a:rPr lang="sr-Latn-RS" dirty="0" err="1"/>
              <a:t>ekomenadžment</a:t>
            </a:r>
            <a:r>
              <a:rPr lang="sr-Latn-RS" dirty="0"/>
              <a:t>, ali može i treba da nalazi načine koji ga uključuju u globalno prihvaćen trend podržavanja preduzeća koja se ponašaju ekološki odgovorno. Ekologija proučava ogroman broj pojava, tako da svako preduzeće može da pronađe neki ekološki aspekt koji će podržati, bez nekih posebno radikalnih promena.</a:t>
            </a:r>
            <a:endParaRPr lang="en-US" dirty="0"/>
          </a:p>
        </p:txBody>
      </p:sp>
    </p:spTree>
    <p:extLst>
      <p:ext uri="{BB962C8B-B14F-4D97-AF65-F5344CB8AC3E}">
        <p14:creationId xmlns:p14="http://schemas.microsoft.com/office/powerpoint/2010/main" val="42640242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BAEF1F-55B9-4626-A264-3300F477AF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5ADCC58-3C0E-4494-A692-ECEDAD1970AC}"/>
              </a:ext>
            </a:extLst>
          </p:cNvPr>
          <p:cNvSpPr>
            <a:spLocks noGrp="1"/>
          </p:cNvSpPr>
          <p:nvPr>
            <p:ph idx="1"/>
          </p:nvPr>
        </p:nvSpPr>
        <p:spPr/>
        <p:txBody>
          <a:bodyPr/>
          <a:lstStyle/>
          <a:p>
            <a:r>
              <a:rPr lang="sr-Latn-RS" dirty="0"/>
              <a:t>Prednost ekološkog menadžmenta za koncipiranje valjane ekološke politike preduzeća leži pre svega u činjenici da preduzeće mora maksimalno da ističe odgovornost u korišćenju svih raspoloživih resursa, a pre svega ljudskog i prirodnog. Naravno, ono mora da uvažava zahteve svojih klijenata, a pre svega kupaca, čiji zahtevi nisu samo ekonomski (krediti, servisi itd.) ili tehnički (pouzdanost, funkcionalnost, trajnost itd.), već od nedavno, a ubuduće sve više ili dominantno, i ekološki, a to znači da su neposredno u funkciji optimizacije kvaliteta života. </a:t>
            </a:r>
            <a:endParaRPr lang="en-US" dirty="0"/>
          </a:p>
        </p:txBody>
      </p:sp>
    </p:spTree>
    <p:extLst>
      <p:ext uri="{BB962C8B-B14F-4D97-AF65-F5344CB8AC3E}">
        <p14:creationId xmlns:p14="http://schemas.microsoft.com/office/powerpoint/2010/main" val="17427256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4D12DF-BEA7-49F0-A7A4-0AC145511026}"/>
              </a:ext>
            </a:extLst>
          </p:cNvPr>
          <p:cNvSpPr>
            <a:spLocks noGrp="1"/>
          </p:cNvSpPr>
          <p:nvPr>
            <p:ph type="title"/>
          </p:nvPr>
        </p:nvSpPr>
        <p:spPr/>
        <p:txBody>
          <a:bodyPr/>
          <a:lstStyle/>
          <a:p>
            <a:r>
              <a:rPr lang="sr-Latn-RS" dirty="0"/>
              <a:t>OSNOVNI RAZLOZI ZA PRIMENU EKOMENADŽMENTA</a:t>
            </a:r>
            <a:endParaRPr lang="en-US" dirty="0"/>
          </a:p>
        </p:txBody>
      </p:sp>
      <p:sp>
        <p:nvSpPr>
          <p:cNvPr id="3" name="Content Placeholder 2">
            <a:extLst>
              <a:ext uri="{FF2B5EF4-FFF2-40B4-BE49-F238E27FC236}">
                <a16:creationId xmlns:a16="http://schemas.microsoft.com/office/drawing/2014/main" xmlns="" id="{EE006A7C-3805-4582-A824-CD5CFDA667F6}"/>
              </a:ext>
            </a:extLst>
          </p:cNvPr>
          <p:cNvSpPr>
            <a:spLocks noGrp="1"/>
          </p:cNvSpPr>
          <p:nvPr>
            <p:ph idx="1"/>
          </p:nvPr>
        </p:nvSpPr>
        <p:spPr/>
        <p:txBody>
          <a:bodyPr/>
          <a:lstStyle/>
          <a:p>
            <a:pPr marL="0" indent="0">
              <a:buNone/>
            </a:pPr>
            <a:r>
              <a:rPr lang="en-US" dirty="0"/>
              <a:t>P</a:t>
            </a:r>
            <a:r>
              <a:rPr lang="sr-Latn-RS" dirty="0" err="1"/>
              <a:t>ostoji</a:t>
            </a:r>
            <a:r>
              <a:rPr lang="sr-Latn-RS" dirty="0"/>
              <a:t> još nekoliko vrlo bitnih faktora koji utiču na razmatranje </a:t>
            </a:r>
            <a:r>
              <a:rPr lang="sr-Latn-RS" dirty="0" err="1"/>
              <a:t>eko</a:t>
            </a:r>
            <a:r>
              <a:rPr lang="sr-Latn-RS" dirty="0"/>
              <a:t> problema prilikom kreiranja upravljačke politike, te su osnovni razlozi primene </a:t>
            </a:r>
            <a:r>
              <a:rPr lang="sr-Latn-RS" dirty="0" err="1"/>
              <a:t>ekomenadžmenta</a:t>
            </a:r>
            <a:r>
              <a:rPr lang="sr-Latn-RS" dirty="0"/>
              <a:t> sledeći:</a:t>
            </a:r>
            <a:endParaRPr lang="en-US" dirty="0"/>
          </a:p>
          <a:p>
            <a:pPr marL="0" indent="0">
              <a:buNone/>
            </a:pPr>
            <a:r>
              <a:rPr lang="sr-Latn-RS" dirty="0"/>
              <a:t>1.Zakonodavstvo, jer postoji sve veći broj zakona koji razmatraju zaštitu životne sredine na nacionalnom i internacionalnom planu;</a:t>
            </a:r>
            <a:endParaRPr lang="en-US" dirty="0"/>
          </a:p>
          <a:p>
            <a:endParaRPr lang="en-US" dirty="0"/>
          </a:p>
        </p:txBody>
      </p:sp>
    </p:spTree>
    <p:extLst>
      <p:ext uri="{BB962C8B-B14F-4D97-AF65-F5344CB8AC3E}">
        <p14:creationId xmlns:p14="http://schemas.microsoft.com/office/powerpoint/2010/main" val="2687379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1350</TotalTime>
  <Words>1185</Words>
  <Application>Microsoft Office PowerPoint</Application>
  <PresentationFormat>Widescreen</PresentationFormat>
  <Paragraphs>45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RAZVOJ EKOMENADŽMENTA U PREDUZEĆIMA</vt:lpstr>
      <vt:lpstr>RAZVOJ EKOMENADŽMENTA U PREDUZEĆIMA</vt:lpstr>
      <vt:lpstr>RAZVOJ EKOMENADŽMENTA U PREDUZEĆIMA</vt:lpstr>
      <vt:lpstr>RAZVOJ EKOMENADŽMENTA U PREDUZEĆIMA</vt:lpstr>
      <vt:lpstr>RAZVOJ EKOMENADŽMENTA U PREDUZEĆIMA</vt:lpstr>
      <vt:lpstr>STAVOVI SAVREMENE NAUKE O MENADŽMENTU</vt:lpstr>
      <vt:lpstr>PowerPoint Presentation</vt:lpstr>
      <vt:lpstr>PowerPoint Presentation</vt:lpstr>
      <vt:lpstr>OSNOVNI RAZLOZI ZA PRIMENU EKOMENADŽMENTA</vt:lpstr>
      <vt:lpstr>OSNOVNI RAZLOZI ZA PRIMENU EKOMENADŽMENTA</vt:lpstr>
      <vt:lpstr>OSNOVNI RAZLOZI ZA PRIMENU EKOMENADŽMENTA</vt:lpstr>
      <vt:lpstr>OSNOVNI RAZLOZI ZA PRIMENU EKOMENADŽMENTA</vt:lpstr>
      <vt:lpstr>OSNOVNI RAZLOZI ZA PRIMENU EKOMENADŽMENTA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EKOLOŠKI MENADŽMENT</dc:title>
  <dc:creator>Slobodan ulaz</dc:creator>
  <cp:lastModifiedBy>Milica Jevremovic</cp:lastModifiedBy>
  <cp:revision>37</cp:revision>
  <dcterms:created xsi:type="dcterms:W3CDTF">2018-10-09T08:00:39Z</dcterms:created>
  <dcterms:modified xsi:type="dcterms:W3CDTF">2019-10-14T12:30:59Z</dcterms:modified>
</cp:coreProperties>
</file>