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02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9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015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03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742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26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73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98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79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6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0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779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89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3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0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2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BF495-EA13-4176-8CC2-D89D59D67E12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A0A69C7-FEBE-4547-A597-B53C2B5B6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3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E850-4A1B-4EAC-B645-D4219EC108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Participativni pristup upravljanju prirodnim resursima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15B6EC-E72C-4AAC-BE31-A3D0958250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64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AA101-3800-47CF-A5F2-5D2C1665F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0976-CB0C-4607-975C-14AF1E658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 </a:t>
            </a:r>
            <a:r>
              <a:rPr lang="en-US" dirty="0" err="1"/>
              <a:t>participacija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definisana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 </a:t>
            </a:r>
          </a:p>
          <a:p>
            <a:r>
              <a:rPr lang="en-US" dirty="0" err="1"/>
              <a:t>olakšava</a:t>
            </a:r>
            <a:r>
              <a:rPr lang="en-US" dirty="0"/>
              <a:t> </a:t>
            </a:r>
            <a:r>
              <a:rPr lang="en-US" dirty="0" err="1"/>
              <a:t>dijalog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, </a:t>
            </a:r>
          </a:p>
          <a:p>
            <a:r>
              <a:rPr lang="en-US" dirty="0" err="1"/>
              <a:t>mobiliše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popularno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veštine</a:t>
            </a:r>
            <a:r>
              <a:rPr lang="en-US" dirty="0"/>
              <a:t>,  </a:t>
            </a:r>
          </a:p>
          <a:p>
            <a:r>
              <a:rPr lang="en-US" dirty="0" err="1"/>
              <a:t>podržava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zajednice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da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, </a:t>
            </a:r>
          </a:p>
          <a:p>
            <a:r>
              <a:rPr lang="en-US" dirty="0" err="1"/>
              <a:t>teži</a:t>
            </a:r>
            <a:r>
              <a:rPr lang="en-US" dirty="0"/>
              <a:t> </a:t>
            </a:r>
            <a:r>
              <a:rPr lang="en-US" dirty="0" err="1"/>
              <a:t>održivosti</a:t>
            </a:r>
            <a:r>
              <a:rPr lang="en-US" dirty="0"/>
              <a:t>, </a:t>
            </a:r>
            <a:r>
              <a:rPr lang="en-US" dirty="0" err="1"/>
              <a:t>ekonomskoj</a:t>
            </a:r>
            <a:r>
              <a:rPr lang="en-US" dirty="0"/>
              <a:t> </a:t>
            </a:r>
            <a:r>
              <a:rPr lang="en-US" dirty="0" err="1"/>
              <a:t>jednakosti</a:t>
            </a:r>
            <a:r>
              <a:rPr lang="en-US" dirty="0"/>
              <a:t>, </a:t>
            </a:r>
            <a:r>
              <a:rPr lang="en-US" dirty="0" err="1"/>
              <a:t>socijalnoj</a:t>
            </a:r>
            <a:r>
              <a:rPr lang="en-US" dirty="0"/>
              <a:t> </a:t>
            </a:r>
            <a:r>
              <a:rPr lang="en-US" dirty="0" err="1"/>
              <a:t>pravdi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kulturnom</a:t>
            </a:r>
            <a:r>
              <a:rPr lang="en-US" dirty="0"/>
              <a:t> </a:t>
            </a:r>
            <a:r>
              <a:rPr lang="en-US" dirty="0" err="1"/>
              <a:t>integritetu</a:t>
            </a:r>
            <a:r>
              <a:rPr lang="en-US" dirty="0"/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017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31B85-733A-43D9-89CE-EB33D6BA8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928BC-2B8B-41C9-9990-C248F43D1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Participacija</a:t>
            </a:r>
            <a:r>
              <a:rPr lang="en-US" dirty="0"/>
              <a:t> je </a:t>
            </a:r>
            <a:r>
              <a:rPr lang="en-US" dirty="0" err="1"/>
              <a:t>relevantna</a:t>
            </a:r>
            <a:r>
              <a:rPr lang="en-US" dirty="0"/>
              <a:t> za </a:t>
            </a:r>
            <a:r>
              <a:rPr lang="en-US" dirty="0" err="1"/>
              <a:t>sve</a:t>
            </a:r>
            <a:r>
              <a:rPr lang="en-US" dirty="0"/>
              <a:t> faze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 od </a:t>
            </a:r>
            <a:r>
              <a:rPr lang="en-US" dirty="0" err="1"/>
              <a:t>prikupljnja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obrade</a:t>
            </a:r>
            <a:r>
              <a:rPr lang="en-US" dirty="0"/>
              <a:t>, pa do faze </a:t>
            </a:r>
            <a:r>
              <a:rPr lang="en-US" dirty="0" err="1"/>
              <a:t>odlučivanja</a:t>
            </a:r>
            <a:r>
              <a:rPr lang="en-US" dirty="0"/>
              <a:t> o </a:t>
            </a:r>
            <a:r>
              <a:rPr lang="en-US" dirty="0" err="1"/>
              <a:t>korišćenju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implementacije</a:t>
            </a:r>
            <a:r>
              <a:rPr lang="en-US" dirty="0"/>
              <a:t> </a:t>
            </a:r>
            <a:r>
              <a:rPr lang="en-US" dirty="0" err="1"/>
              <a:t>planairanih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. Ono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naglasiti</a:t>
            </a:r>
            <a:r>
              <a:rPr lang="en-US" dirty="0"/>
              <a:t> je da je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dinamičan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participacije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menjati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, a da bi bio </a:t>
            </a:r>
            <a:r>
              <a:rPr lang="en-US" dirty="0" err="1"/>
              <a:t>uspešan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je da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vide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korist</a:t>
            </a:r>
            <a:r>
              <a:rPr lang="en-US" dirty="0"/>
              <a:t> od </a:t>
            </a:r>
            <a:r>
              <a:rPr lang="en-US" dirty="0" err="1"/>
              <a:t>ućešća</a:t>
            </a:r>
            <a:r>
              <a:rPr lang="en-US" dirty="0"/>
              <a:t>.  </a:t>
            </a:r>
          </a:p>
          <a:p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Zašto</a:t>
            </a:r>
            <a:r>
              <a:rPr lang="en-US" dirty="0">
                <a:solidFill>
                  <a:srgbClr val="FF0000"/>
                </a:solidFill>
              </a:rPr>
              <a:t> je </a:t>
            </a:r>
            <a:r>
              <a:rPr lang="en-US" dirty="0" err="1">
                <a:solidFill>
                  <a:srgbClr val="FF0000"/>
                </a:solidFill>
              </a:rPr>
              <a:t>participacija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važna</a:t>
            </a:r>
            <a:r>
              <a:rPr lang="en-US" dirty="0">
                <a:solidFill>
                  <a:srgbClr val="FF0000"/>
                </a:solidFill>
              </a:rPr>
              <a:t> za </a:t>
            </a:r>
            <a:r>
              <a:rPr lang="en-US" dirty="0" err="1">
                <a:solidFill>
                  <a:srgbClr val="FF0000"/>
                </a:solidFill>
              </a:rPr>
              <a:t>sve</a:t>
            </a:r>
            <a:r>
              <a:rPr lang="en-US" dirty="0">
                <a:solidFill>
                  <a:srgbClr val="FF0000"/>
                </a:solidFill>
              </a:rPr>
              <a:t> faze </a:t>
            </a:r>
            <a:r>
              <a:rPr lang="en-US" dirty="0" err="1">
                <a:solidFill>
                  <a:srgbClr val="FF0000"/>
                </a:solidFill>
              </a:rPr>
              <a:t>urpavljanja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08541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3956D-D434-4324-A4CD-8541DB8FB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participativni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u </a:t>
            </a:r>
            <a:r>
              <a:rPr lang="en-US" dirty="0" err="1"/>
              <a:t>planiranju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2BD0C-263E-4C7B-B3A2-FDCCF9F08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sprovodi</a:t>
            </a:r>
            <a:r>
              <a:rPr lang="en-US" dirty="0"/>
              <a:t> bez </a:t>
            </a:r>
            <a:r>
              <a:rPr lang="en-US" dirty="0" err="1"/>
              <a:t>uključivanja</a:t>
            </a:r>
            <a:r>
              <a:rPr lang="en-US" dirty="0"/>
              <a:t> </a:t>
            </a:r>
            <a:r>
              <a:rPr lang="en-US" dirty="0" err="1"/>
              <a:t>loklanih</a:t>
            </a:r>
            <a:r>
              <a:rPr lang="en-US" dirty="0"/>
              <a:t> </a:t>
            </a:r>
            <a:r>
              <a:rPr lang="en-US" dirty="0" err="1"/>
              <a:t>zajednica</a:t>
            </a:r>
            <a:r>
              <a:rPr lang="en-US" dirty="0"/>
              <a:t> se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vraća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pređašnje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završetka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reći</a:t>
            </a:r>
            <a:r>
              <a:rPr lang="en-US" dirty="0"/>
              <a:t> da </a:t>
            </a:r>
            <a:r>
              <a:rPr lang="en-US" dirty="0" err="1"/>
              <a:t>participativni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održivosti</a:t>
            </a:r>
            <a:r>
              <a:rPr lang="en-US" dirty="0"/>
              <a:t> </a:t>
            </a:r>
            <a:r>
              <a:rPr lang="en-US" dirty="0" err="1"/>
              <a:t>uspostavljenog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 </a:t>
            </a:r>
          </a:p>
          <a:p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važni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poseduju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veštine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od </a:t>
            </a:r>
            <a:r>
              <a:rPr lang="en-US" dirty="0" err="1"/>
              <a:t>neprocenjivog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za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</a:p>
          <a:p>
            <a:r>
              <a:rPr lang="en-US" dirty="0" err="1"/>
              <a:t>Primenom</a:t>
            </a:r>
            <a:r>
              <a:rPr lang="en-US" dirty="0"/>
              <a:t> </a:t>
            </a:r>
            <a:r>
              <a:rPr lang="en-US" dirty="0" err="1"/>
              <a:t>participativnog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kreativnije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transparentnije</a:t>
            </a:r>
            <a:r>
              <a:rPr lang="en-US" dirty="0"/>
              <a:t>, a </a:t>
            </a:r>
            <a:r>
              <a:rPr lang="en-US" dirty="0" err="1"/>
              <a:t>poverenje</a:t>
            </a:r>
            <a:r>
              <a:rPr lang="en-US" dirty="0"/>
              <a:t> u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.  </a:t>
            </a:r>
          </a:p>
          <a:p>
            <a:r>
              <a:rPr lang="en-US" dirty="0" err="1"/>
              <a:t>Tradicionalno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, o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lokalnom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dobru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za </a:t>
            </a:r>
            <a:r>
              <a:rPr lang="en-US" dirty="0" err="1"/>
              <a:t>moderno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održivo</a:t>
            </a:r>
            <a:r>
              <a:rPr lang="en-US" dirty="0"/>
              <a:t>. </a:t>
            </a:r>
          </a:p>
          <a:p>
            <a:r>
              <a:rPr lang="en-US" dirty="0" err="1"/>
              <a:t>Mnogo</a:t>
            </a:r>
            <a:r>
              <a:rPr lang="en-US" dirty="0"/>
              <a:t> je </a:t>
            </a:r>
            <a:r>
              <a:rPr lang="en-US" dirty="0" err="1"/>
              <a:t>verovatnije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lokalna</a:t>
            </a:r>
            <a:r>
              <a:rPr lang="en-US" dirty="0"/>
              <a:t> </a:t>
            </a:r>
            <a:r>
              <a:rPr lang="en-US" dirty="0" err="1"/>
              <a:t>zajednica</a:t>
            </a:r>
            <a:r>
              <a:rPr lang="en-US" dirty="0"/>
              <a:t> </a:t>
            </a:r>
            <a:r>
              <a:rPr lang="en-US" dirty="0" err="1"/>
              <a:t>pridržavati</a:t>
            </a:r>
            <a:r>
              <a:rPr lang="en-US" dirty="0"/>
              <a:t> </a:t>
            </a:r>
            <a:r>
              <a:rPr lang="en-US" dirty="0" err="1"/>
              <a:t>donetih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njeni</a:t>
            </a:r>
            <a:r>
              <a:rPr lang="en-US" dirty="0"/>
              <a:t> </a:t>
            </a:r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imali</a:t>
            </a:r>
            <a:r>
              <a:rPr lang="en-US" dirty="0"/>
              <a:t> </a:t>
            </a:r>
            <a:r>
              <a:rPr lang="en-US" dirty="0" err="1"/>
              <a:t>udela</a:t>
            </a:r>
            <a:r>
              <a:rPr lang="en-US" dirty="0"/>
              <a:t> u </a:t>
            </a:r>
            <a:r>
              <a:rPr lang="en-US" dirty="0" err="1"/>
              <a:t>planiranju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.  </a:t>
            </a:r>
          </a:p>
          <a:p>
            <a:r>
              <a:rPr lang="en-US" dirty="0"/>
              <a:t>U socio-</a:t>
            </a:r>
            <a:r>
              <a:rPr lang="en-US" dirty="0" err="1"/>
              <a:t>kulturnom</a:t>
            </a:r>
            <a:r>
              <a:rPr lang="en-US" dirty="0"/>
              <a:t> </a:t>
            </a:r>
            <a:r>
              <a:rPr lang="en-US" dirty="0" err="1"/>
              <a:t>kontekstu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delovi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sistematski</a:t>
            </a:r>
            <a:r>
              <a:rPr lang="en-US" dirty="0"/>
              <a:t> </a:t>
            </a:r>
            <a:r>
              <a:rPr lang="en-US" dirty="0" err="1"/>
              <a:t>isključivani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resurima</a:t>
            </a:r>
            <a:r>
              <a:rPr lang="en-US" dirty="0"/>
              <a:t>, </a:t>
            </a:r>
            <a:r>
              <a:rPr lang="en-US" dirty="0" err="1"/>
              <a:t>participativni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socijalnoj</a:t>
            </a:r>
            <a:r>
              <a:rPr lang="en-US" dirty="0"/>
              <a:t> </a:t>
            </a:r>
            <a:r>
              <a:rPr lang="en-US" dirty="0" err="1"/>
              <a:t>integraciji</a:t>
            </a:r>
            <a:r>
              <a:rPr lang="en-US" dirty="0"/>
              <a:t>.  </a:t>
            </a:r>
          </a:p>
          <a:p>
            <a:r>
              <a:rPr lang="en-US" dirty="0" err="1"/>
              <a:t>Participativni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izgradnji</a:t>
            </a:r>
            <a:r>
              <a:rPr lang="en-US" dirty="0"/>
              <a:t> </a:t>
            </a:r>
            <a:r>
              <a:rPr lang="en-US" dirty="0" err="1"/>
              <a:t>partnerstava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jačanju</a:t>
            </a:r>
            <a:r>
              <a:rPr lang="en-US" dirty="0"/>
              <a:t> </a:t>
            </a:r>
            <a:r>
              <a:rPr lang="en-US" dirty="0" err="1"/>
              <a:t>zajedništva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25153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373CF-7DC9-43FB-9C10-BCD2F1969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participtivni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ne </a:t>
            </a:r>
            <a:r>
              <a:rPr lang="en-US" dirty="0" err="1"/>
              <a:t>koristi</a:t>
            </a:r>
            <a:r>
              <a:rPr lang="en-US" dirty="0"/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0B41D-8D3E-4DAB-8B8E-E02CF96DF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sredinom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rešava</a:t>
            </a:r>
            <a:r>
              <a:rPr lang="en-US" dirty="0"/>
              <a:t> </a:t>
            </a:r>
            <a:r>
              <a:rPr lang="en-US" dirty="0" err="1"/>
              <a:t>hitno</a:t>
            </a:r>
            <a:r>
              <a:rPr lang="en-US" dirty="0"/>
              <a:t>, a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prilici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da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. </a:t>
            </a:r>
            <a:r>
              <a:rPr lang="en-US" dirty="0" err="1"/>
              <a:t>Ovo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dešava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složenim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zahtevaju</a:t>
            </a:r>
            <a:r>
              <a:rPr lang="en-US" dirty="0"/>
              <a:t>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ekspertskog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nedostatka</a:t>
            </a:r>
            <a:r>
              <a:rPr lang="en-US" dirty="0"/>
              <a:t> </a:t>
            </a:r>
            <a:r>
              <a:rPr lang="en-US" dirty="0" err="1"/>
              <a:t>formalnog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kapaciteta</a:t>
            </a:r>
            <a:r>
              <a:rPr lang="en-US" dirty="0"/>
              <a:t> da </a:t>
            </a:r>
            <a:r>
              <a:rPr lang="en-US" dirty="0" err="1"/>
              <a:t>svrsishodno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.   </a:t>
            </a:r>
          </a:p>
          <a:p>
            <a:r>
              <a:rPr lang="en-US" dirty="0"/>
              <a:t>U </a:t>
            </a:r>
            <a:r>
              <a:rPr lang="en-US" dirty="0" err="1"/>
              <a:t>ovakvim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participativng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kontraproduktivni</a:t>
            </a:r>
            <a:r>
              <a:rPr lang="en-US" dirty="0"/>
              <a:t>. </a:t>
            </a:r>
            <a:r>
              <a:rPr lang="en-US" dirty="0" err="1"/>
              <a:t>Međutim</a:t>
            </a:r>
            <a:r>
              <a:rPr lang="en-US" dirty="0"/>
              <a:t>, u </a:t>
            </a:r>
            <a:r>
              <a:rPr lang="en-US" dirty="0" err="1"/>
              <a:t>sitacijama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participativno</a:t>
            </a:r>
            <a:r>
              <a:rPr lang="en-US" dirty="0"/>
              <a:t> </a:t>
            </a:r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sprovedeno</a:t>
            </a:r>
            <a:r>
              <a:rPr lang="en-US" dirty="0"/>
              <a:t>,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ostane</a:t>
            </a:r>
            <a:r>
              <a:rPr lang="en-US" dirty="0"/>
              <a:t> </a:t>
            </a:r>
            <a:r>
              <a:rPr lang="en-US" dirty="0" err="1"/>
              <a:t>transparentan</a:t>
            </a:r>
            <a:r>
              <a:rPr lang="en-US" dirty="0"/>
              <a:t>, a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donete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zainteresovanoj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 Osama toga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Luyet</a:t>
            </a:r>
            <a:r>
              <a:rPr lang="en-US" dirty="0"/>
              <a:t> (2012),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participatornog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zahtevan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ostvara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za </a:t>
            </a:r>
            <a:r>
              <a:rPr lang="en-US" dirty="0" err="1"/>
              <a:t>identifikaciju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konflikata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osnaživanje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jake</a:t>
            </a:r>
            <a:r>
              <a:rPr lang="en-US" dirty="0"/>
              <a:t> </a:t>
            </a:r>
            <a:r>
              <a:rPr lang="en-US" dirty="0" err="1"/>
              <a:t>zainteresovne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, ne </a:t>
            </a:r>
            <a:r>
              <a:rPr lang="en-US" dirty="0" err="1"/>
              <a:t>ostavljajući</a:t>
            </a:r>
            <a:r>
              <a:rPr lang="en-US" dirty="0"/>
              <a:t> </a:t>
            </a:r>
            <a:r>
              <a:rPr lang="en-US" dirty="0" err="1"/>
              <a:t>prostora</a:t>
            </a:r>
            <a:r>
              <a:rPr lang="en-US" dirty="0"/>
              <a:t> </a:t>
            </a:r>
            <a:r>
              <a:rPr lang="en-US" dirty="0" err="1"/>
              <a:t>slabim</a:t>
            </a:r>
            <a:r>
              <a:rPr lang="en-US" dirty="0"/>
              <a:t>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adekvatan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istaknu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091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83ECE-71B6-43C7-9DE4-4A4EE85E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Preduslovi</a:t>
            </a:r>
            <a:r>
              <a:rPr lang="en-US" dirty="0"/>
              <a:t> za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participativno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67B6B-9DD1-47A1-A370-77B110F9B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Organizacioni</a:t>
            </a:r>
            <a:r>
              <a:rPr lang="en-US" b="1" dirty="0"/>
              <a:t> </a:t>
            </a:r>
            <a:r>
              <a:rPr lang="en-US" b="1" dirty="0" err="1"/>
              <a:t>kapacitet</a:t>
            </a:r>
            <a:r>
              <a:rPr lang="en-US" b="1" dirty="0"/>
              <a:t>. </a:t>
            </a:r>
            <a:r>
              <a:rPr lang="en-US" dirty="0"/>
              <a:t>Da bi </a:t>
            </a:r>
            <a:r>
              <a:rPr lang="en-US" dirty="0" err="1"/>
              <a:t>primena</a:t>
            </a:r>
            <a:r>
              <a:rPr lang="en-US" dirty="0"/>
              <a:t> </a:t>
            </a:r>
            <a:r>
              <a:rPr lang="en-US" dirty="0" err="1"/>
              <a:t>participativnog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uspešna</a:t>
            </a:r>
            <a:r>
              <a:rPr lang="en-US" dirty="0"/>
              <a:t> </a:t>
            </a:r>
            <a:r>
              <a:rPr lang="en-US" dirty="0" err="1"/>
              <a:t>neohodno</a:t>
            </a:r>
            <a:r>
              <a:rPr lang="en-US" dirty="0"/>
              <a:t> je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posvećenost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veštine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pristupe</a:t>
            </a:r>
            <a:r>
              <a:rPr lang="en-US" dirty="0"/>
              <a:t>. </a:t>
            </a:r>
          </a:p>
          <a:p>
            <a:r>
              <a:rPr lang="en-US" b="1" dirty="0" err="1"/>
              <a:t>Posvećeni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dobro </a:t>
            </a:r>
            <a:r>
              <a:rPr lang="en-US" b="1" dirty="0" err="1"/>
              <a:t>informisani</a:t>
            </a:r>
            <a:r>
              <a:rPr lang="en-US" b="1" dirty="0"/>
              <a:t> </a:t>
            </a:r>
            <a:r>
              <a:rPr lang="en-US" b="1" dirty="0" err="1"/>
              <a:t>učesnici</a:t>
            </a:r>
            <a:r>
              <a:rPr lang="en-US" b="1" dirty="0"/>
              <a:t>.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dešava</a:t>
            </a:r>
            <a:r>
              <a:rPr lang="en-US" dirty="0"/>
              <a:t> da </a:t>
            </a:r>
            <a:r>
              <a:rPr lang="en-US" dirty="0" err="1"/>
              <a:t>interesne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od </a:t>
            </a:r>
            <a:r>
              <a:rPr lang="en-US" dirty="0" err="1"/>
              <a:t>učešča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je </a:t>
            </a:r>
            <a:r>
              <a:rPr lang="en-US" dirty="0" err="1"/>
              <a:t>vrlo</a:t>
            </a:r>
            <a:r>
              <a:rPr lang="en-US" dirty="0"/>
              <a:t> mala, a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moći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</a:t>
            </a:r>
            <a:r>
              <a:rPr lang="en-US" dirty="0" err="1"/>
              <a:t>učešćem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da </a:t>
            </a:r>
            <a:r>
              <a:rPr lang="en-US" dirty="0" err="1"/>
              <a:t>izgube</a:t>
            </a:r>
            <a:r>
              <a:rPr lang="en-US" dirty="0"/>
              <a:t>.</a:t>
            </a:r>
          </a:p>
          <a:p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svemu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jedanput</a:t>
            </a:r>
            <a:r>
              <a:rPr lang="en-US" dirty="0"/>
              <a:t> </a:t>
            </a:r>
            <a:r>
              <a:rPr lang="en-US" dirty="0" err="1"/>
              <a:t>postanu</a:t>
            </a:r>
            <a:r>
              <a:rPr lang="en-US" dirty="0"/>
              <a:t> </a:t>
            </a:r>
            <a:r>
              <a:rPr lang="en-US" dirty="0" err="1"/>
              <a:t>ravnopravni</a:t>
            </a:r>
            <a:r>
              <a:rPr lang="en-US" dirty="0"/>
              <a:t>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,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pomiriti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činjenicom</a:t>
            </a:r>
            <a:r>
              <a:rPr lang="en-US" dirty="0"/>
              <a:t> da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krajnjeg</a:t>
            </a:r>
            <a:r>
              <a:rPr lang="en-US" dirty="0"/>
              <a:t> </a:t>
            </a:r>
            <a:r>
              <a:rPr lang="en-US" dirty="0" err="1"/>
              <a:t>ishoda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zadovoljava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želje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aktera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da se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kompromisu</a:t>
            </a:r>
            <a:r>
              <a:rPr lang="en-US" dirty="0"/>
              <a:t> </a:t>
            </a:r>
            <a:r>
              <a:rPr lang="en-US" dirty="0" err="1"/>
              <a:t>zarad</a:t>
            </a:r>
            <a:r>
              <a:rPr lang="en-US" dirty="0"/>
              <a:t> </a:t>
            </a:r>
            <a:r>
              <a:rPr lang="en-US" dirty="0" err="1"/>
              <a:t>koga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ponešto</a:t>
            </a:r>
            <a:r>
              <a:rPr lang="en-US" dirty="0"/>
              <a:t> mora da </a:t>
            </a:r>
            <a:r>
              <a:rPr lang="en-US" dirty="0" err="1"/>
              <a:t>žrtvuje</a:t>
            </a:r>
            <a:r>
              <a:rPr lang="en-US" dirty="0"/>
              <a:t>, 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dobrobit</a:t>
            </a:r>
            <a:r>
              <a:rPr lang="en-US" dirty="0"/>
              <a:t> </a:t>
            </a:r>
            <a:r>
              <a:rPr lang="en-US" dirty="0" err="1"/>
              <a:t>održivosti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03517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5BE93-287F-4130-9265-6D7F185B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D4E7E-2E73-4642-A7A2-54D04CE31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Odgovarajući</a:t>
            </a:r>
            <a:r>
              <a:rPr lang="en-US" b="1" dirty="0"/>
              <a:t> </a:t>
            </a:r>
            <a:r>
              <a:rPr lang="en-US" b="1" dirty="0" err="1"/>
              <a:t>strateški</a:t>
            </a:r>
            <a:r>
              <a:rPr lang="en-US" b="1" dirty="0"/>
              <a:t> </a:t>
            </a:r>
            <a:r>
              <a:rPr lang="en-US" b="1" dirty="0" err="1"/>
              <a:t>okvir</a:t>
            </a:r>
            <a:r>
              <a:rPr lang="en-US" b="1" dirty="0"/>
              <a:t>. </a:t>
            </a:r>
            <a:r>
              <a:rPr lang="en-US" dirty="0"/>
              <a:t>Da bi </a:t>
            </a:r>
            <a:r>
              <a:rPr lang="en-US" dirty="0" err="1"/>
              <a:t>participativno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inicirano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da </a:t>
            </a:r>
            <a:r>
              <a:rPr lang="en-US" dirty="0" err="1"/>
              <a:t>znamo</a:t>
            </a:r>
            <a:r>
              <a:rPr lang="en-US" dirty="0"/>
              <a:t> da je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proce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koristan</a:t>
            </a:r>
            <a:r>
              <a:rPr lang="en-US" dirty="0"/>
              <a:t> za </a:t>
            </a:r>
            <a:r>
              <a:rPr lang="en-US" dirty="0" err="1"/>
              <a:t>lokalnu</a:t>
            </a:r>
            <a:r>
              <a:rPr lang="en-US" dirty="0"/>
              <a:t> </a:t>
            </a:r>
            <a:r>
              <a:rPr lang="en-US" dirty="0" err="1"/>
              <a:t>zejednicu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je </a:t>
            </a:r>
            <a:r>
              <a:rPr lang="en-US" dirty="0" err="1"/>
              <a:t>neophodno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utemeljenje</a:t>
            </a:r>
            <a:r>
              <a:rPr lang="en-US" dirty="0"/>
              <a:t> u </a:t>
            </a:r>
            <a:r>
              <a:rPr lang="en-US" dirty="0" err="1"/>
              <a:t>zakonodavnom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strateškom</a:t>
            </a:r>
            <a:r>
              <a:rPr lang="en-US" dirty="0"/>
              <a:t> </a:t>
            </a:r>
            <a:r>
              <a:rPr lang="en-US" dirty="0" err="1"/>
              <a:t>okviru</a:t>
            </a:r>
            <a:r>
              <a:rPr lang="en-US" dirty="0"/>
              <a:t>. U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/>
              <a:t>Srbiji</a:t>
            </a:r>
            <a:r>
              <a:rPr lang="en-US" dirty="0"/>
              <a:t> je </a:t>
            </a:r>
            <a:r>
              <a:rPr lang="en-US" dirty="0" err="1"/>
              <a:t>usvojena</a:t>
            </a:r>
            <a:r>
              <a:rPr lang="en-US" dirty="0"/>
              <a:t> </a:t>
            </a:r>
            <a:r>
              <a:rPr lang="en-US" dirty="0" err="1"/>
              <a:t>Nacionalna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održivog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prirodnih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 (Sl. </a:t>
            </a:r>
            <a:r>
              <a:rPr lang="en-US" dirty="0" err="1"/>
              <a:t>glasnik</a:t>
            </a:r>
            <a:r>
              <a:rPr lang="en-US" dirty="0"/>
              <a:t> RS, br. 33/2012) u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ističe</a:t>
            </a:r>
            <a:r>
              <a:rPr lang="en-US" dirty="0"/>
              <a:t> da </a:t>
            </a:r>
            <a:r>
              <a:rPr lang="en-US" dirty="0" err="1"/>
              <a:t>konkretni</a:t>
            </a:r>
            <a:r>
              <a:rPr lang="en-US" dirty="0"/>
              <a:t> </a:t>
            </a:r>
            <a:r>
              <a:rPr lang="en-US" dirty="0" err="1"/>
              <a:t>upravljački</a:t>
            </a:r>
            <a:r>
              <a:rPr lang="en-US" dirty="0"/>
              <a:t> </a:t>
            </a:r>
            <a:r>
              <a:rPr lang="en-US" dirty="0" err="1"/>
              <a:t>mehanizmi</a:t>
            </a:r>
            <a:r>
              <a:rPr lang="en-US" dirty="0"/>
              <a:t> za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realizacije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„</a:t>
            </a:r>
            <a:r>
              <a:rPr lang="en-US" dirty="0" err="1"/>
              <a:t>proaktivno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ministarstava</a:t>
            </a:r>
            <a:r>
              <a:rPr lang="en-US" dirty="0"/>
              <a:t>, </a:t>
            </a:r>
            <a:r>
              <a:rPr lang="en-US" dirty="0" err="1"/>
              <a:t>industrije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civilnog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- </a:t>
            </a:r>
            <a:r>
              <a:rPr lang="en-US" dirty="0" err="1"/>
              <a:t>nevladinih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“ u </a:t>
            </a:r>
            <a:r>
              <a:rPr lang="en-US" dirty="0" err="1"/>
              <a:t>njenoj</a:t>
            </a:r>
            <a:r>
              <a:rPr lang="en-US" dirty="0"/>
              <a:t> </a:t>
            </a:r>
            <a:r>
              <a:rPr lang="en-US" dirty="0" err="1"/>
              <a:t>praktičnoj</a:t>
            </a:r>
            <a:r>
              <a:rPr lang="en-US" dirty="0"/>
              <a:t> </a:t>
            </a:r>
            <a:r>
              <a:rPr lang="en-US" dirty="0" err="1"/>
              <a:t>realizaciji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21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35776-33C4-4B4E-80D7-F7BDDB717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Faze participatornog upravljanja životnom sredinom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E818A-519D-4A08-BB71-5ADF488FA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sredinom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se </a:t>
            </a:r>
            <a:r>
              <a:rPr lang="en-US" dirty="0" err="1"/>
              <a:t>ni</a:t>
            </a:r>
            <a:r>
              <a:rPr lang="en-US" dirty="0"/>
              <a:t> po </a:t>
            </a:r>
            <a:r>
              <a:rPr lang="en-US" dirty="0" err="1"/>
              <a:t>čemu</a:t>
            </a:r>
            <a:r>
              <a:rPr lang="en-US" dirty="0"/>
              <a:t> ne </a:t>
            </a:r>
            <a:r>
              <a:rPr lang="en-US" dirty="0" err="1"/>
              <a:t>razlikuje</a:t>
            </a:r>
            <a:r>
              <a:rPr lang="en-US" dirty="0"/>
              <a:t> od </a:t>
            </a:r>
            <a:r>
              <a:rPr lang="en-US" dirty="0" err="1"/>
              <a:t>konvencionalnog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sledećih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en-US" dirty="0"/>
              <a:t>: </a:t>
            </a:r>
          </a:p>
          <a:p>
            <a:pPr>
              <a:buAutoNum type="arabicPeriod"/>
            </a:pPr>
            <a:r>
              <a:rPr lang="en-US" dirty="0" err="1"/>
              <a:t>Identifikacija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  </a:t>
            </a:r>
          </a:p>
          <a:p>
            <a:pPr>
              <a:buAutoNum type="arabicPeriod"/>
            </a:pP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donositi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planirati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</a:t>
            </a:r>
          </a:p>
          <a:p>
            <a:pPr>
              <a:buAutoNum type="arabicPeriod"/>
            </a:pP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prikupljenih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.</a:t>
            </a:r>
          </a:p>
          <a:p>
            <a:pPr>
              <a:buAutoNum type="arabicPeriod"/>
            </a:pPr>
            <a:r>
              <a:rPr lang="en-US" dirty="0" err="1"/>
              <a:t>Definisanje</a:t>
            </a:r>
            <a:r>
              <a:rPr lang="en-US" dirty="0"/>
              <a:t> </a:t>
            </a:r>
            <a:r>
              <a:rPr lang="en-US" dirty="0" err="1"/>
              <a:t>vizije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. </a:t>
            </a:r>
          </a:p>
          <a:p>
            <a:pPr>
              <a:buAutoNum type="arabicPeriod"/>
            </a:pPr>
            <a:r>
              <a:rPr lang="en-US" dirty="0" err="1"/>
              <a:t>Izrada</a:t>
            </a:r>
            <a:r>
              <a:rPr lang="en-US" dirty="0"/>
              <a:t> </a:t>
            </a:r>
            <a:r>
              <a:rPr lang="en-US" dirty="0" err="1"/>
              <a:t>akcionog</a:t>
            </a:r>
            <a:r>
              <a:rPr lang="en-US" dirty="0"/>
              <a:t> plana za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postavljenih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vizije</a:t>
            </a:r>
            <a:r>
              <a:rPr lang="en-US" dirty="0"/>
              <a:t>. </a:t>
            </a:r>
          </a:p>
          <a:p>
            <a:pPr>
              <a:buAutoNum type="arabicPeriod"/>
            </a:pPr>
            <a:r>
              <a:rPr lang="en-US" dirty="0" err="1"/>
              <a:t>Implementacija</a:t>
            </a:r>
            <a:r>
              <a:rPr lang="en-US" dirty="0"/>
              <a:t> </a:t>
            </a:r>
            <a:r>
              <a:rPr lang="en-US" dirty="0" err="1"/>
              <a:t>akcionog</a:t>
            </a:r>
            <a:r>
              <a:rPr lang="en-US" dirty="0"/>
              <a:t> plana. </a:t>
            </a:r>
          </a:p>
          <a:p>
            <a:pPr>
              <a:buAutoNum type="arabicPeriod"/>
            </a:pPr>
            <a:r>
              <a:rPr lang="en-US" dirty="0"/>
              <a:t>Monitoring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evaluacija</a:t>
            </a:r>
            <a:r>
              <a:rPr lang="en-US" dirty="0"/>
              <a:t>.  </a:t>
            </a:r>
          </a:p>
          <a:p>
            <a:pPr marL="0" indent="0">
              <a:buNone/>
            </a:pP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u </a:t>
            </a:r>
            <a:r>
              <a:rPr lang="en-US" dirty="0" err="1"/>
              <a:t>ključnim</a:t>
            </a:r>
            <a:r>
              <a:rPr lang="en-US" dirty="0"/>
              <a:t> </a:t>
            </a:r>
            <a:r>
              <a:rPr lang="en-US" dirty="0" err="1"/>
              <a:t>koracima</a:t>
            </a:r>
            <a:r>
              <a:rPr lang="en-US" dirty="0"/>
              <a:t> </a:t>
            </a:r>
            <a:r>
              <a:rPr lang="en-US" dirty="0" err="1"/>
              <a:t>sličan</a:t>
            </a:r>
            <a:r>
              <a:rPr lang="en-US" dirty="0"/>
              <a:t> </a:t>
            </a:r>
            <a:r>
              <a:rPr lang="en-US" dirty="0" err="1"/>
              <a:t>konvencionalnom</a:t>
            </a:r>
            <a:r>
              <a:rPr lang="en-US" dirty="0"/>
              <a:t>, </a:t>
            </a:r>
            <a:r>
              <a:rPr lang="en-US" dirty="0" err="1"/>
              <a:t>tok</a:t>
            </a:r>
            <a:r>
              <a:rPr lang="en-US" dirty="0"/>
              <a:t> </a:t>
            </a:r>
            <a:r>
              <a:rPr lang="en-US" dirty="0" err="1"/>
              <a:t>participativnog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linearan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konsultacije</a:t>
            </a:r>
            <a:r>
              <a:rPr lang="en-US" dirty="0"/>
              <a:t> s </a:t>
            </a:r>
            <a:r>
              <a:rPr lang="en-US" dirty="0" err="1"/>
              <a:t>javnošću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konačnih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(Barrow 2006). Za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konvencionalnog</a:t>
            </a:r>
            <a:r>
              <a:rPr lang="en-US" dirty="0"/>
              <a:t>, </a:t>
            </a:r>
            <a:r>
              <a:rPr lang="en-US" dirty="0" err="1"/>
              <a:t>participtivno</a:t>
            </a:r>
            <a:r>
              <a:rPr lang="en-US" dirty="0"/>
              <a:t> </a:t>
            </a:r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</a:t>
            </a:r>
            <a:r>
              <a:rPr lang="en-US" dirty="0" err="1"/>
              <a:t>identifikacijom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analizom</a:t>
            </a:r>
            <a:r>
              <a:rPr lang="en-US" dirty="0"/>
              <a:t> </a:t>
            </a:r>
            <a:r>
              <a:rPr lang="en-US" dirty="0" err="1"/>
              <a:t>stejkholdera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zaintereovanih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(</a:t>
            </a:r>
            <a:r>
              <a:rPr lang="en-US" dirty="0" err="1"/>
              <a:t>Bartula</a:t>
            </a:r>
            <a:r>
              <a:rPr lang="en-US" dirty="0"/>
              <a:t> 2014). </a:t>
            </a:r>
          </a:p>
        </p:txBody>
      </p:sp>
    </p:spTree>
    <p:extLst>
      <p:ext uri="{BB962C8B-B14F-4D97-AF65-F5344CB8AC3E}">
        <p14:creationId xmlns:p14="http://schemas.microsoft.com/office/powerpoint/2010/main" val="4353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94318-0BD5-444A-ACF1-99826051E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CD1F4-952A-4014-9500-F628C4078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Menadžeri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definišu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ne </a:t>
            </a:r>
            <a:r>
              <a:rPr lang="en-US" dirty="0" err="1"/>
              <a:t>vodeći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 </a:t>
            </a:r>
            <a:r>
              <a:rPr lang="en-US" dirty="0" err="1"/>
              <a:t>trenutnim</a:t>
            </a:r>
            <a:r>
              <a:rPr lang="en-US" dirty="0"/>
              <a:t>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grupacija</a:t>
            </a:r>
            <a:r>
              <a:rPr lang="en-US" dirty="0"/>
              <a:t>.</a:t>
            </a:r>
          </a:p>
          <a:p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upravljati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, </a:t>
            </a:r>
            <a:r>
              <a:rPr lang="en-US" dirty="0" err="1"/>
              <a:t>regionalnom</a:t>
            </a:r>
            <a:r>
              <a:rPr lang="en-US" dirty="0"/>
              <a:t>, </a:t>
            </a:r>
            <a:r>
              <a:rPr lang="en-US" dirty="0" err="1"/>
              <a:t>nacionalnom</a:t>
            </a:r>
            <a:r>
              <a:rPr lang="en-US" dirty="0"/>
              <a:t>,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savetuje</a:t>
            </a:r>
            <a:r>
              <a:rPr lang="en-US" dirty="0"/>
              <a:t> </a:t>
            </a:r>
            <a:r>
              <a:rPr lang="en-US" dirty="0" err="1"/>
              <a:t>Handerson</a:t>
            </a:r>
            <a:r>
              <a:rPr lang="en-US" dirty="0"/>
              <a:t> (1981) </a:t>
            </a:r>
            <a:r>
              <a:rPr lang="en-US" dirty="0" err="1"/>
              <a:t>misliti</a:t>
            </a:r>
            <a:r>
              <a:rPr lang="en-US" dirty="0"/>
              <a:t> </a:t>
            </a:r>
            <a:r>
              <a:rPr lang="en-US" dirty="0" err="1"/>
              <a:t>globalno</a:t>
            </a:r>
            <a:r>
              <a:rPr lang="en-US" dirty="0"/>
              <a:t>, a </a:t>
            </a:r>
            <a:r>
              <a:rPr lang="en-US" dirty="0" err="1"/>
              <a:t>delovati</a:t>
            </a:r>
            <a:r>
              <a:rPr lang="en-US" dirty="0"/>
              <a:t> </a:t>
            </a:r>
            <a:r>
              <a:rPr lang="en-US" dirty="0" err="1"/>
              <a:t>lokalno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10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FEF23-0D6D-41EB-8837-3CE849910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definisanja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adekvatnih</a:t>
            </a:r>
            <a:r>
              <a:rPr lang="en-US" dirty="0"/>
              <a:t> </a:t>
            </a:r>
            <a:r>
              <a:rPr lang="en-US" dirty="0" err="1"/>
              <a:t>mera</a:t>
            </a:r>
            <a:r>
              <a:rPr lang="en-US" dirty="0"/>
              <a:t>, za </a:t>
            </a:r>
            <a:r>
              <a:rPr lang="en-US" dirty="0" err="1"/>
              <a:t>uspeh</a:t>
            </a:r>
            <a:r>
              <a:rPr lang="en-US" dirty="0"/>
              <a:t> u </a:t>
            </a:r>
            <a:r>
              <a:rPr lang="en-US" dirty="0" err="1"/>
              <a:t>menadžentu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DD878-3E35-4D4B-9C6C-A969FEDDA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Izaći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izazovima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korupcija</a:t>
            </a:r>
            <a:r>
              <a:rPr lang="en-US" dirty="0"/>
              <a:t>,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ograničene</a:t>
            </a:r>
            <a:r>
              <a:rPr lang="en-US" dirty="0"/>
              <a:t>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bogatstva</a:t>
            </a:r>
            <a:r>
              <a:rPr lang="en-US" dirty="0"/>
              <a:t>.  </a:t>
            </a:r>
          </a:p>
          <a:p>
            <a:r>
              <a:rPr lang="en-US" dirty="0"/>
              <a:t> </a:t>
            </a:r>
            <a:r>
              <a:rPr lang="en-US" b="1" dirty="0" err="1"/>
              <a:t>Ubrzati</a:t>
            </a:r>
            <a:r>
              <a:rPr lang="en-US" b="1" dirty="0"/>
              <a:t> </a:t>
            </a:r>
            <a:r>
              <a:rPr lang="en-US" b="1" dirty="0" err="1"/>
              <a:t>proces</a:t>
            </a:r>
            <a:r>
              <a:rPr lang="en-US" b="1" dirty="0"/>
              <a:t> </a:t>
            </a:r>
            <a:r>
              <a:rPr lang="en-US" b="1" dirty="0" err="1"/>
              <a:t>upravljanja</a:t>
            </a:r>
            <a:r>
              <a:rPr lang="en-US" dirty="0"/>
              <a:t>.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da se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stvarni</a:t>
            </a:r>
            <a:r>
              <a:rPr lang="en-US" dirty="0"/>
              <a:t> </a:t>
            </a:r>
            <a:r>
              <a:rPr lang="en-US" dirty="0" err="1"/>
              <a:t>napredak</a:t>
            </a:r>
            <a:r>
              <a:rPr lang="en-US" dirty="0"/>
              <a:t> u </a:t>
            </a:r>
            <a:r>
              <a:rPr lang="en-US" dirty="0" err="1"/>
              <a:t>rešavanju</a:t>
            </a:r>
            <a:r>
              <a:rPr lang="en-US" dirty="0"/>
              <a:t>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je </a:t>
            </a:r>
            <a:r>
              <a:rPr lang="en-US" dirty="0" err="1"/>
              <a:t>izazov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celokupan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sredinom</a:t>
            </a:r>
            <a:r>
              <a:rPr lang="en-US" dirty="0"/>
              <a:t> </a:t>
            </a:r>
            <a:r>
              <a:rPr lang="en-US" dirty="0" err="1"/>
              <a:t>spor</a:t>
            </a:r>
            <a:r>
              <a:rPr lang="en-US" dirty="0"/>
              <a:t>. </a:t>
            </a:r>
            <a:r>
              <a:rPr lang="en-US" dirty="0" err="1"/>
              <a:t>Neostvarivanje</a:t>
            </a:r>
            <a:r>
              <a:rPr lang="en-US" dirty="0"/>
              <a:t> </a:t>
            </a:r>
            <a:r>
              <a:rPr lang="en-US" dirty="0" err="1"/>
              <a:t>pozitivnih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u </a:t>
            </a:r>
            <a:r>
              <a:rPr lang="en-US" dirty="0" err="1"/>
              <a:t>kratkom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prepreka</a:t>
            </a:r>
            <a:r>
              <a:rPr lang="en-US" dirty="0"/>
              <a:t> za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od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„ad hoc“ </a:t>
            </a:r>
            <a:r>
              <a:rPr lang="en-US" dirty="0" err="1"/>
              <a:t>načinom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05712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46BA2-5ED9-4352-BAC8-A2F0F15F6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C195F-8442-411B-9349-31F83593B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dirty="0" err="1"/>
              <a:t>optimalno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. </a:t>
            </a:r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.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pokušaja</a:t>
            </a:r>
            <a:r>
              <a:rPr lang="en-US" dirty="0"/>
              <a:t> da </a:t>
            </a:r>
            <a:r>
              <a:rPr lang="en-US" dirty="0" err="1"/>
              <a:t>reše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problem </a:t>
            </a:r>
            <a:r>
              <a:rPr lang="en-US" dirty="0" err="1"/>
              <a:t>menadžeri</a:t>
            </a:r>
            <a:r>
              <a:rPr lang="en-US" dirty="0"/>
              <a:t> se </a:t>
            </a:r>
            <a:r>
              <a:rPr lang="en-US" dirty="0" err="1"/>
              <a:t>suočavaju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dilemama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primer:  </a:t>
            </a:r>
          </a:p>
          <a:p>
            <a:pPr marL="0" indent="0">
              <a:buNone/>
            </a:pPr>
            <a:r>
              <a:rPr lang="en-US" dirty="0" err="1"/>
              <a:t>Etička</a:t>
            </a:r>
            <a:r>
              <a:rPr lang="en-US" dirty="0"/>
              <a:t> </a:t>
            </a:r>
            <a:r>
              <a:rPr lang="en-US" dirty="0" err="1"/>
              <a:t>dilema</a:t>
            </a:r>
            <a:r>
              <a:rPr lang="en-US" dirty="0"/>
              <a:t> –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: </a:t>
            </a:r>
            <a:r>
              <a:rPr lang="en-US" dirty="0" err="1"/>
              <a:t>Eskime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kitove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dirty="0" err="1"/>
              <a:t>Dilema</a:t>
            </a:r>
            <a:r>
              <a:rPr lang="en-US" dirty="0"/>
              <a:t> </a:t>
            </a:r>
            <a:r>
              <a:rPr lang="en-US" dirty="0" err="1"/>
              <a:t>praga</a:t>
            </a:r>
            <a:r>
              <a:rPr lang="en-US" dirty="0"/>
              <a:t> </a:t>
            </a:r>
            <a:r>
              <a:rPr lang="en-US" dirty="0" err="1"/>
              <a:t>tolerancije</a:t>
            </a:r>
            <a:r>
              <a:rPr lang="en-US" dirty="0"/>
              <a:t> – </a:t>
            </a:r>
            <a:r>
              <a:rPr lang="en-US" dirty="0" err="1"/>
              <a:t>koliko</a:t>
            </a:r>
            <a:r>
              <a:rPr lang="en-US" dirty="0"/>
              <a:t> je </a:t>
            </a:r>
            <a:r>
              <a:rPr lang="en-US" dirty="0" err="1"/>
              <a:t>degradacije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prihvatljivo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dirty="0" err="1"/>
              <a:t>Dilema</a:t>
            </a:r>
            <a:r>
              <a:rPr lang="en-US" dirty="0"/>
              <a:t> </a:t>
            </a:r>
            <a:r>
              <a:rPr lang="en-US" dirty="0" err="1"/>
              <a:t>pravičnosti</a:t>
            </a:r>
            <a:r>
              <a:rPr lang="en-US" dirty="0"/>
              <a:t> – ko </a:t>
            </a:r>
            <a:r>
              <a:rPr lang="en-US" dirty="0" err="1"/>
              <a:t>profitira</a:t>
            </a:r>
            <a:r>
              <a:rPr lang="en-US" dirty="0"/>
              <a:t> od </a:t>
            </a:r>
            <a:r>
              <a:rPr lang="en-US" dirty="0" err="1"/>
              <a:t>odluka</a:t>
            </a:r>
            <a:r>
              <a:rPr lang="en-US" dirty="0"/>
              <a:t> o tome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upravljati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sredinom</a:t>
            </a:r>
            <a:r>
              <a:rPr lang="en-US" dirty="0"/>
              <a:t>, ko </a:t>
            </a:r>
            <a:r>
              <a:rPr lang="en-US" dirty="0" err="1"/>
              <a:t>plaća</a:t>
            </a:r>
            <a:r>
              <a:rPr lang="en-US" dirty="0"/>
              <a:t>, a ko </a:t>
            </a:r>
            <a:r>
              <a:rPr lang="en-US" dirty="0" err="1"/>
              <a:t>trpi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dirty="0" err="1"/>
              <a:t>Dilema</a:t>
            </a:r>
            <a:r>
              <a:rPr lang="en-US" dirty="0"/>
              <a:t> </a:t>
            </a:r>
            <a:r>
              <a:rPr lang="en-US" dirty="0" err="1"/>
              <a:t>slobode</a:t>
            </a:r>
            <a:r>
              <a:rPr lang="en-US" dirty="0"/>
              <a:t> – do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ograničavani</a:t>
            </a:r>
            <a:r>
              <a:rPr lang="en-US" dirty="0"/>
              <a:t> u </a:t>
            </a:r>
            <a:r>
              <a:rPr lang="en-US" dirty="0" err="1"/>
              <a:t>zadovoljenju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/</a:t>
            </a:r>
            <a:r>
              <a:rPr lang="en-US" dirty="0" err="1"/>
              <a:t>prohteva</a:t>
            </a:r>
            <a:r>
              <a:rPr lang="en-US" dirty="0"/>
              <a:t> da bi </a:t>
            </a:r>
            <a:r>
              <a:rPr lang="en-US" dirty="0" err="1"/>
              <a:t>zaštitili</a:t>
            </a:r>
            <a:r>
              <a:rPr lang="en-US" dirty="0"/>
              <a:t> </a:t>
            </a:r>
            <a:r>
              <a:rPr lang="en-US" dirty="0" err="1"/>
              <a:t>životnu</a:t>
            </a:r>
            <a:r>
              <a:rPr lang="en-US" dirty="0"/>
              <a:t> </a:t>
            </a:r>
            <a:r>
              <a:rPr lang="en-US" dirty="0" err="1"/>
              <a:t>sredinu</a:t>
            </a:r>
            <a:r>
              <a:rPr lang="en-US" dirty="0"/>
              <a:t>? </a:t>
            </a:r>
          </a:p>
          <a:p>
            <a:pPr marL="0" indent="0">
              <a:buNone/>
            </a:pPr>
            <a:r>
              <a:rPr lang="en-US" dirty="0" err="1"/>
              <a:t>Dilema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–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izabrati</a:t>
            </a:r>
            <a:r>
              <a:rPr lang="en-US" dirty="0"/>
              <a:t> </a:t>
            </a:r>
            <a:r>
              <a:rPr lang="en-US" dirty="0" err="1"/>
              <a:t>adekvatne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bez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?  </a:t>
            </a:r>
          </a:p>
          <a:p>
            <a:pPr marL="0" indent="0">
              <a:buNone/>
            </a:pPr>
            <a:r>
              <a:rPr lang="en-US" dirty="0" err="1"/>
              <a:t>Dilema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evaluacije</a:t>
            </a:r>
            <a:r>
              <a:rPr lang="en-US" dirty="0"/>
              <a:t> –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upoređivati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783293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9E3CD-04DA-4087-A131-9B83AB56B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69B4E-A96F-4FD9-81A5-E292C5BFD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Primenjivati</a:t>
            </a:r>
            <a:r>
              <a:rPr lang="en-US" b="1" dirty="0"/>
              <a:t> </a:t>
            </a:r>
            <a:r>
              <a:rPr lang="en-US" b="1" dirty="0" err="1"/>
              <a:t>načelo</a:t>
            </a:r>
            <a:r>
              <a:rPr lang="en-US" b="1" dirty="0"/>
              <a:t> </a:t>
            </a:r>
            <a:r>
              <a:rPr lang="en-US" b="1" dirty="0" err="1"/>
              <a:t>predostrožnosti</a:t>
            </a:r>
            <a:r>
              <a:rPr lang="en-US" b="1" dirty="0"/>
              <a:t>.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radije</a:t>
            </a:r>
            <a:r>
              <a:rPr lang="en-US" dirty="0"/>
              <a:t> </a:t>
            </a:r>
            <a:r>
              <a:rPr lang="en-US" dirty="0" err="1"/>
              <a:t>čekaju</a:t>
            </a:r>
            <a:r>
              <a:rPr lang="en-US" dirty="0"/>
              <a:t> da </a:t>
            </a:r>
            <a:r>
              <a:rPr lang="en-US" dirty="0" err="1"/>
              <a:t>naiđe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da bi </a:t>
            </a:r>
            <a:r>
              <a:rPr lang="en-US" dirty="0" err="1"/>
              <a:t>reagovali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procenjuju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 </a:t>
            </a:r>
            <a:r>
              <a:rPr lang="en-US" dirty="0" err="1"/>
              <a:t>unapred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deluje</a:t>
            </a:r>
            <a:r>
              <a:rPr lang="en-US" dirty="0"/>
              <a:t> u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pojave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. Sa </a:t>
            </a:r>
            <a:r>
              <a:rPr lang="en-US" dirty="0" err="1"/>
              <a:t>održivim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krajnjim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„</a:t>
            </a:r>
            <a:r>
              <a:rPr lang="en-US" dirty="0" err="1"/>
              <a:t>krizni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“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krajnje</a:t>
            </a:r>
            <a:r>
              <a:rPr lang="en-US" dirty="0"/>
              <a:t> </a:t>
            </a:r>
            <a:r>
              <a:rPr lang="en-US" dirty="0" err="1"/>
              <a:t>nepoželjan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problem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pojavi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je </a:t>
            </a:r>
            <a:r>
              <a:rPr lang="en-US" dirty="0" err="1"/>
              <a:t>rešiti</a:t>
            </a:r>
            <a:r>
              <a:rPr lang="en-US" dirty="0"/>
              <a:t>. </a:t>
            </a:r>
            <a:r>
              <a:rPr lang="en-US" dirty="0" err="1"/>
              <a:t>Rešenje</a:t>
            </a:r>
            <a:r>
              <a:rPr lang="en-US" dirty="0"/>
              <a:t> </a:t>
            </a:r>
            <a:r>
              <a:rPr lang="en-US" dirty="0" err="1"/>
              <a:t>leži</a:t>
            </a:r>
            <a:r>
              <a:rPr lang="en-US" dirty="0"/>
              <a:t> u </a:t>
            </a:r>
            <a:r>
              <a:rPr lang="en-US" dirty="0" err="1"/>
              <a:t>usvajanju</a:t>
            </a:r>
            <a:r>
              <a:rPr lang="en-US" dirty="0"/>
              <a:t> </a:t>
            </a:r>
            <a:r>
              <a:rPr lang="en-US" dirty="0" err="1"/>
              <a:t>načela</a:t>
            </a:r>
            <a:r>
              <a:rPr lang="en-US" dirty="0"/>
              <a:t> </a:t>
            </a:r>
            <a:r>
              <a:rPr lang="en-US" dirty="0" err="1"/>
              <a:t>predostrožnosti</a:t>
            </a:r>
            <a:r>
              <a:rPr lang="en-US" dirty="0"/>
              <a:t>, </a:t>
            </a:r>
            <a:r>
              <a:rPr lang="en-US" dirty="0" err="1"/>
              <a:t>čijom</a:t>
            </a:r>
            <a:r>
              <a:rPr lang="en-US" dirty="0"/>
              <a:t> </a:t>
            </a:r>
            <a:r>
              <a:rPr lang="en-US" dirty="0" err="1"/>
              <a:t>primenom</a:t>
            </a:r>
            <a:r>
              <a:rPr lang="en-US" dirty="0"/>
              <a:t> se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uočava</a:t>
            </a:r>
            <a:r>
              <a:rPr lang="en-US" dirty="0"/>
              <a:t> </a:t>
            </a:r>
            <a:r>
              <a:rPr lang="en-US" dirty="0" err="1"/>
              <a:t>potencijalni</a:t>
            </a:r>
            <a:r>
              <a:rPr lang="en-US" dirty="0"/>
              <a:t> problem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(</a:t>
            </a:r>
            <a:r>
              <a:rPr lang="en-US" dirty="0" err="1"/>
              <a:t>Bodansky</a:t>
            </a:r>
            <a:r>
              <a:rPr lang="en-US" dirty="0"/>
              <a:t>, 1991; Costanza and Cornwell, 1992; </a:t>
            </a:r>
            <a:r>
              <a:rPr lang="en-US" dirty="0" err="1"/>
              <a:t>O’Riordan</a:t>
            </a:r>
            <a:r>
              <a:rPr lang="en-US" dirty="0"/>
              <a:t> and Cameron, 1995; Francis, 1996 in Barrow 2006). </a:t>
            </a:r>
          </a:p>
          <a:p>
            <a:r>
              <a:rPr lang="en-US" b="1" dirty="0" err="1"/>
              <a:t>Izboriti</a:t>
            </a:r>
            <a:r>
              <a:rPr lang="en-US" b="1" dirty="0"/>
              <a:t> se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problemom</a:t>
            </a:r>
            <a:r>
              <a:rPr lang="en-US" b="1" dirty="0"/>
              <a:t> “</a:t>
            </a:r>
            <a:r>
              <a:rPr lang="en-US" b="1" dirty="0" err="1"/>
              <a:t>polarizovane</a:t>
            </a:r>
            <a:r>
              <a:rPr lang="en-US" b="1" dirty="0"/>
              <a:t> </a:t>
            </a:r>
            <a:r>
              <a:rPr lang="en-US" b="1" dirty="0" err="1"/>
              <a:t>percepcije</a:t>
            </a:r>
            <a:r>
              <a:rPr lang="en-US" b="1" dirty="0"/>
              <a:t>” </a:t>
            </a:r>
            <a:r>
              <a:rPr lang="en-US" dirty="0"/>
              <a:t>- </a:t>
            </a:r>
            <a:r>
              <a:rPr lang="en-US" dirty="0" err="1"/>
              <a:t>ideje</a:t>
            </a:r>
            <a:r>
              <a:rPr lang="en-US" dirty="0"/>
              <a:t> </a:t>
            </a:r>
            <a:r>
              <a:rPr lang="en-US" dirty="0" err="1"/>
              <a:t>zasnovane</a:t>
            </a:r>
            <a:r>
              <a:rPr lang="en-US" dirty="0"/>
              <a:t> pre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predrasudama</a:t>
            </a:r>
            <a:r>
              <a:rPr lang="en-US" dirty="0"/>
              <a:t> </a:t>
            </a:r>
            <a:r>
              <a:rPr lang="en-US" dirty="0" err="1"/>
              <a:t>interesnih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, </a:t>
            </a:r>
            <a:r>
              <a:rPr lang="en-US" dirty="0" err="1"/>
              <a:t>pogrešnom</a:t>
            </a:r>
            <a:r>
              <a:rPr lang="en-US" dirty="0"/>
              <a:t> </a:t>
            </a:r>
            <a:r>
              <a:rPr lang="en-US" dirty="0" err="1"/>
              <a:t>razmevanju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pohlepi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objektivnosti</a:t>
            </a:r>
            <a:r>
              <a:rPr lang="en-US" dirty="0"/>
              <a:t> - je ono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menadžmentom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bavi</a:t>
            </a:r>
            <a:r>
              <a:rPr lang="en-US" dirty="0"/>
              <a:t> (</a:t>
            </a:r>
            <a:r>
              <a:rPr lang="en-US" dirty="0" err="1"/>
              <a:t>Baarschers</a:t>
            </a:r>
            <a:r>
              <a:rPr lang="en-US" dirty="0"/>
              <a:t>, 1996; Pratt, 1999).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je </a:t>
            </a:r>
            <a:r>
              <a:rPr lang="en-US" dirty="0" err="1"/>
              <a:t>menadžer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po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objektivan</a:t>
            </a:r>
            <a:r>
              <a:rPr lang="en-US" dirty="0"/>
              <a:t>, </a:t>
            </a:r>
            <a:r>
              <a:rPr lang="en-US" dirty="0" err="1"/>
              <a:t>moćne</a:t>
            </a:r>
            <a:r>
              <a:rPr lang="en-US" dirty="0"/>
              <a:t> </a:t>
            </a:r>
            <a:r>
              <a:rPr lang="en-US" dirty="0" err="1"/>
              <a:t>interesne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bogati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,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NVO, </a:t>
            </a:r>
            <a:r>
              <a:rPr lang="en-US" dirty="0" err="1"/>
              <a:t>industrija</a:t>
            </a:r>
            <a:r>
              <a:rPr lang="en-US" dirty="0"/>
              <a:t>, </a:t>
            </a:r>
            <a:r>
              <a:rPr lang="en-US" dirty="0" err="1"/>
              <a:t>vojska</a:t>
            </a:r>
            <a:r>
              <a:rPr lang="en-US" dirty="0"/>
              <a:t> to po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.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multinacionalne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moćni</a:t>
            </a:r>
            <a:r>
              <a:rPr lang="en-US" dirty="0"/>
              <a:t> </a:t>
            </a:r>
            <a:r>
              <a:rPr lang="en-US" dirty="0" err="1"/>
              <a:t>oponenti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saveznici</a:t>
            </a:r>
            <a:r>
              <a:rPr lang="en-US" dirty="0"/>
              <a:t>.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err="1"/>
              <a:t>menadžer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da </a:t>
            </a:r>
            <a:r>
              <a:rPr lang="en-US" dirty="0" err="1"/>
              <a:t>izađe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percepcijama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snaga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79933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CF3AA-7745-4EDB-9803-0F9A98FF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FB832-F24E-413F-B8D0-6019E4128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Izaći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kraj</a:t>
            </a:r>
            <a:r>
              <a:rPr lang="en-US" b="1" dirty="0"/>
              <a:t> </a:t>
            </a:r>
            <a:r>
              <a:rPr lang="en-US" b="1" dirty="0" err="1"/>
              <a:t>sa</a:t>
            </a:r>
            <a:r>
              <a:rPr lang="en-US" b="1" dirty="0"/>
              <a:t> </a:t>
            </a:r>
            <a:r>
              <a:rPr lang="en-US" b="1" dirty="0" err="1"/>
              <a:t>stalnim</a:t>
            </a:r>
            <a:r>
              <a:rPr lang="en-US" b="1" dirty="0"/>
              <a:t> </a:t>
            </a:r>
            <a:r>
              <a:rPr lang="en-US" b="1" dirty="0" err="1"/>
              <a:t>promenama</a:t>
            </a:r>
            <a:r>
              <a:rPr lang="en-US" b="1" dirty="0"/>
              <a:t>. </a:t>
            </a:r>
            <a:r>
              <a:rPr lang="en-US" dirty="0"/>
              <a:t>Malo toga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stabilno</a:t>
            </a:r>
            <a:r>
              <a:rPr lang="en-US" dirty="0"/>
              <a:t>: </a:t>
            </a:r>
            <a:r>
              <a:rPr lang="en-US" dirty="0" err="1"/>
              <a:t>zahtevi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stejkholdera</a:t>
            </a:r>
            <a:r>
              <a:rPr lang="en-US" dirty="0"/>
              <a:t> se </a:t>
            </a:r>
            <a:r>
              <a:rPr lang="en-US" dirty="0" err="1"/>
              <a:t>menjaju</a:t>
            </a:r>
            <a:r>
              <a:rPr lang="en-US" dirty="0"/>
              <a:t>, </a:t>
            </a:r>
            <a:r>
              <a:rPr lang="en-US" dirty="0" err="1"/>
              <a:t>životna</a:t>
            </a:r>
            <a:r>
              <a:rPr lang="en-US" dirty="0"/>
              <a:t> </a:t>
            </a:r>
            <a:r>
              <a:rPr lang="en-US" dirty="0" err="1"/>
              <a:t>sredina</a:t>
            </a:r>
            <a:r>
              <a:rPr lang="en-US" dirty="0"/>
              <a:t> se </a:t>
            </a:r>
            <a:r>
              <a:rPr lang="en-US" dirty="0" err="1"/>
              <a:t>menja</a:t>
            </a:r>
            <a:r>
              <a:rPr lang="en-US" dirty="0"/>
              <a:t>, </a:t>
            </a:r>
            <a:r>
              <a:rPr lang="en-US" dirty="0" err="1"/>
              <a:t>stavovi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ljudski</a:t>
            </a:r>
            <a:r>
              <a:rPr lang="en-US" dirty="0"/>
              <a:t> </a:t>
            </a:r>
            <a:r>
              <a:rPr lang="en-US" dirty="0" err="1"/>
              <a:t>kapaciteti</a:t>
            </a:r>
            <a:r>
              <a:rPr lang="en-US" dirty="0"/>
              <a:t> </a:t>
            </a:r>
            <a:r>
              <a:rPr lang="en-US" dirty="0" err="1"/>
              <a:t>variraju</a:t>
            </a:r>
            <a:r>
              <a:rPr lang="en-US" dirty="0"/>
              <a:t>.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fleksibilan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adaptivan</a:t>
            </a:r>
            <a:r>
              <a:rPr lang="en-US" dirty="0"/>
              <a:t> (</a:t>
            </a:r>
            <a:r>
              <a:rPr lang="en-US" dirty="0" err="1"/>
              <a:t>Holling</a:t>
            </a:r>
            <a:r>
              <a:rPr lang="en-US" dirty="0"/>
              <a:t>, 1978).  </a:t>
            </a:r>
          </a:p>
          <a:p>
            <a:r>
              <a:rPr lang="en-US" b="1" dirty="0" err="1"/>
              <a:t>Uspešno</a:t>
            </a:r>
            <a:r>
              <a:rPr lang="en-US" b="1" dirty="0"/>
              <a:t> </a:t>
            </a:r>
            <a:r>
              <a:rPr lang="en-US" b="1" dirty="0" err="1"/>
              <a:t>koordinisati</a:t>
            </a:r>
            <a:r>
              <a:rPr lang="en-US" b="1" dirty="0"/>
              <a:t> </a:t>
            </a:r>
            <a:r>
              <a:rPr lang="en-US" b="1" dirty="0" err="1"/>
              <a:t>zaštitu</a:t>
            </a:r>
            <a:r>
              <a:rPr lang="en-US" b="1" dirty="0"/>
              <a:t> </a:t>
            </a:r>
            <a:r>
              <a:rPr lang="en-US" b="1" dirty="0" err="1"/>
              <a:t>životne</a:t>
            </a:r>
            <a:r>
              <a:rPr lang="en-US" b="1" dirty="0"/>
              <a:t> </a:t>
            </a:r>
            <a:r>
              <a:rPr lang="en-US" b="1" dirty="0" err="1"/>
              <a:t>sredine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razvoj</a:t>
            </a:r>
            <a:r>
              <a:rPr lang="en-US" b="1" dirty="0"/>
              <a:t>.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razvijenu</a:t>
            </a:r>
            <a:r>
              <a:rPr lang="en-US" dirty="0"/>
              <a:t> </a:t>
            </a:r>
            <a:r>
              <a:rPr lang="en-US" dirty="0" err="1"/>
              <a:t>svest</a:t>
            </a:r>
            <a:r>
              <a:rPr lang="en-US" dirty="0"/>
              <a:t> o </a:t>
            </a:r>
            <a:r>
              <a:rPr lang="en-US" dirty="0" err="1"/>
              <a:t>limitima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. </a:t>
            </a:r>
            <a:r>
              <a:rPr lang="en-US" dirty="0" err="1"/>
              <a:t>Skoro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ljudske</a:t>
            </a:r>
            <a:r>
              <a:rPr lang="en-US" dirty="0"/>
              <a:t> </a:t>
            </a:r>
            <a:r>
              <a:rPr lang="en-US" dirty="0" err="1"/>
              <a:t>istorije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za </a:t>
            </a:r>
            <a:r>
              <a:rPr lang="en-US" dirty="0" err="1"/>
              <a:t>brigu</a:t>
            </a:r>
            <a:r>
              <a:rPr lang="en-US" dirty="0"/>
              <a:t> bio je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/>
              <a:t>snabdevanje</a:t>
            </a:r>
            <a:r>
              <a:rPr lang="en-US" dirty="0"/>
              <a:t> </a:t>
            </a:r>
            <a:r>
              <a:rPr lang="en-US" dirty="0" err="1"/>
              <a:t>hranom</a:t>
            </a:r>
            <a:r>
              <a:rPr lang="en-US" dirty="0"/>
              <a:t>, </a:t>
            </a:r>
            <a:r>
              <a:rPr lang="en-US" dirty="0" err="1"/>
              <a:t>vodom</a:t>
            </a:r>
            <a:r>
              <a:rPr lang="en-US" dirty="0"/>
              <a:t>, </a:t>
            </a:r>
            <a:r>
              <a:rPr lang="en-US" dirty="0" err="1"/>
              <a:t>gorivom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 </a:t>
            </a:r>
            <a:r>
              <a:rPr lang="en-US" dirty="0" err="1"/>
              <a:t>Međutim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1750-ih </a:t>
            </a:r>
            <a:r>
              <a:rPr lang="en-US" dirty="0" err="1"/>
              <a:t>pojavili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: </a:t>
            </a:r>
            <a:r>
              <a:rPr lang="en-US" dirty="0" err="1"/>
              <a:t>zagađenje</a:t>
            </a:r>
            <a:r>
              <a:rPr lang="en-US" dirty="0"/>
              <a:t>, </a:t>
            </a:r>
            <a:r>
              <a:rPr lang="en-US" dirty="0" err="1"/>
              <a:t>otpad</a:t>
            </a:r>
            <a:r>
              <a:rPr lang="en-US" dirty="0"/>
              <a:t>, </a:t>
            </a:r>
            <a:r>
              <a:rPr lang="en-US" dirty="0" err="1"/>
              <a:t>ekspanzivan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ljudske</a:t>
            </a:r>
            <a:r>
              <a:rPr lang="en-US" dirty="0"/>
              <a:t> </a:t>
            </a:r>
            <a:r>
              <a:rPr lang="en-US" dirty="0" err="1"/>
              <a:t>populacije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negativan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je </a:t>
            </a:r>
            <a:r>
              <a:rPr lang="en-US" dirty="0" err="1"/>
              <a:t>dovelo</a:t>
            </a:r>
            <a:r>
              <a:rPr lang="en-US" dirty="0"/>
              <a:t> do </a:t>
            </a:r>
            <a:r>
              <a:rPr lang="en-US" dirty="0" err="1"/>
              <a:t>izlaska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kapaciteta</a:t>
            </a:r>
            <a:r>
              <a:rPr lang="en-US" dirty="0"/>
              <a:t> </a:t>
            </a:r>
            <a:r>
              <a:rPr lang="en-US" dirty="0" err="1"/>
              <a:t>naše</a:t>
            </a:r>
            <a:r>
              <a:rPr lang="en-US" dirty="0"/>
              <a:t> </a:t>
            </a:r>
            <a:r>
              <a:rPr lang="en-US" dirty="0" err="1"/>
              <a:t>živtne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.  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1773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89FD-C1B8-4453-83B0-4C7B34626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Participativni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3AEC6-120C-485F-BFCE-C22AAEC5B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 bi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sredinom</a:t>
            </a:r>
            <a:r>
              <a:rPr lang="en-US" dirty="0"/>
              <a:t> bio </a:t>
            </a:r>
            <a:r>
              <a:rPr lang="en-US" dirty="0" err="1"/>
              <a:t>legitiman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primeniti</a:t>
            </a:r>
            <a:r>
              <a:rPr lang="en-US" dirty="0"/>
              <a:t> </a:t>
            </a:r>
            <a:r>
              <a:rPr lang="en-US" dirty="0" err="1"/>
              <a:t>participatorni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u </a:t>
            </a:r>
            <a:r>
              <a:rPr lang="en-US" dirty="0" err="1"/>
              <a:t>proces</a:t>
            </a:r>
            <a:r>
              <a:rPr lang="en-US" dirty="0"/>
              <a:t>.  </a:t>
            </a:r>
          </a:p>
          <a:p>
            <a:r>
              <a:rPr lang="en-US" dirty="0" err="1"/>
              <a:t>Participativni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sredinom</a:t>
            </a:r>
            <a:r>
              <a:rPr lang="en-US" dirty="0"/>
              <a:t> u </a:t>
            </a:r>
            <a:r>
              <a:rPr lang="en-US" dirty="0" err="1"/>
              <a:t>najširem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, je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koga</a:t>
            </a:r>
            <a:r>
              <a:rPr lang="en-US" dirty="0"/>
              <a:t> se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(</a:t>
            </a:r>
            <a:r>
              <a:rPr lang="en-US" dirty="0" err="1"/>
              <a:t>pojedinci</a:t>
            </a:r>
            <a:r>
              <a:rPr lang="en-US" dirty="0"/>
              <a:t>,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), </a:t>
            </a:r>
            <a:r>
              <a:rPr lang="en-US" dirty="0" err="1"/>
              <a:t>menadžeri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okupljaju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učešćća</a:t>
            </a:r>
            <a:r>
              <a:rPr lang="en-US" dirty="0"/>
              <a:t> u </a:t>
            </a:r>
            <a:r>
              <a:rPr lang="en-US" dirty="0" err="1"/>
              <a:t>diskusiji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direktan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da </a:t>
            </a:r>
            <a:r>
              <a:rPr lang="en-US" dirty="0" err="1"/>
              <a:t>utiču</a:t>
            </a:r>
            <a:r>
              <a:rPr lang="en-US" dirty="0"/>
              <a:t> (Reed, 2008; Romina, 2008).</a:t>
            </a:r>
          </a:p>
        </p:txBody>
      </p:sp>
    </p:spTree>
    <p:extLst>
      <p:ext uri="{BB962C8B-B14F-4D97-AF65-F5344CB8AC3E}">
        <p14:creationId xmlns:p14="http://schemas.microsoft.com/office/powerpoint/2010/main" val="273836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0F8F-20E7-4880-A156-3BF50B731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71971-D671-46C4-946B-44C1794D8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Participativni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sredinom</a:t>
            </a:r>
            <a:r>
              <a:rPr lang="en-US" dirty="0"/>
              <a:t> </a:t>
            </a:r>
            <a:r>
              <a:rPr lang="en-US" dirty="0" err="1"/>
              <a:t>razvijen</a:t>
            </a:r>
            <a:r>
              <a:rPr lang="en-US" dirty="0"/>
              <a:t> je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ograničenost</a:t>
            </a:r>
            <a:r>
              <a:rPr lang="en-US" dirty="0"/>
              <a:t> </a:t>
            </a:r>
            <a:r>
              <a:rPr lang="en-US" dirty="0" err="1"/>
              <a:t>konvencionalnog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“</a:t>
            </a:r>
            <a:r>
              <a:rPr lang="en-US" dirty="0" err="1"/>
              <a:t>odozgo</a:t>
            </a:r>
            <a:r>
              <a:rPr lang="en-US" dirty="0"/>
              <a:t> – </a:t>
            </a:r>
            <a:r>
              <a:rPr lang="en-US" dirty="0" err="1"/>
              <a:t>nadole</a:t>
            </a:r>
            <a:r>
              <a:rPr lang="en-US" dirty="0"/>
              <a:t>”, za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karakteristično</a:t>
            </a:r>
            <a:r>
              <a:rPr lang="en-US" dirty="0"/>
              <a:t> da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potpunu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marginalizovanje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.   </a:t>
            </a:r>
          </a:p>
          <a:p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konvencionlni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primer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biodiverziteta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priodnih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 u </a:t>
            </a:r>
            <a:r>
              <a:rPr lang="en-US" dirty="0" err="1"/>
              <a:t>naučne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rekreativne</a:t>
            </a:r>
            <a:r>
              <a:rPr lang="en-US" dirty="0"/>
              <a:t> </a:t>
            </a:r>
            <a:r>
              <a:rPr lang="en-US" dirty="0" err="1"/>
              <a:t>svrhe</a:t>
            </a:r>
            <a:r>
              <a:rPr lang="en-US" dirty="0"/>
              <a:t>,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nedostatak</a:t>
            </a:r>
            <a:r>
              <a:rPr lang="en-US" dirty="0"/>
              <a:t> je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ne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ne </a:t>
            </a:r>
            <a:r>
              <a:rPr lang="en-US" dirty="0" err="1"/>
              <a:t>uvažava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zajednice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delom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. </a:t>
            </a:r>
            <a:r>
              <a:rPr lang="en-US" dirty="0" err="1"/>
              <a:t>Osma</a:t>
            </a:r>
            <a:r>
              <a:rPr lang="en-US" dirty="0"/>
              <a:t> toga, </a:t>
            </a:r>
            <a:r>
              <a:rPr lang="en-US" dirty="0" err="1"/>
              <a:t>zastupnici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ne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poseduje</a:t>
            </a:r>
            <a:r>
              <a:rPr lang="en-US" dirty="0"/>
              <a:t> </a:t>
            </a:r>
            <a:r>
              <a:rPr lang="en-US" dirty="0" err="1"/>
              <a:t>lokalna</a:t>
            </a:r>
            <a:r>
              <a:rPr lang="en-US" dirty="0"/>
              <a:t> </a:t>
            </a:r>
            <a:r>
              <a:rPr lang="en-US" dirty="0" err="1"/>
              <a:t>zajednica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34360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ACD27-EB6C-44EE-9055-699611CFA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53AE-9B22-4EC1-87EA-53FB4623A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 bi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efektivno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održivo</a:t>
            </a:r>
            <a:r>
              <a:rPr lang="en-US" dirty="0"/>
              <a:t>,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sredinom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uzme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ljudskog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uspešan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od </a:t>
            </a:r>
            <a:r>
              <a:rPr lang="en-US" dirty="0" err="1"/>
              <a:t>presudne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lokalnom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primer </a:t>
            </a:r>
            <a:r>
              <a:rPr lang="en-US" dirty="0" err="1"/>
              <a:t>poljoprivrednici</a:t>
            </a:r>
            <a:r>
              <a:rPr lang="en-US" dirty="0"/>
              <a:t>,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,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ribolovačka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lovačka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ekološke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biznis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   </a:t>
            </a:r>
          </a:p>
          <a:p>
            <a:r>
              <a:rPr lang="en-US" dirty="0" err="1"/>
              <a:t>Participativni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je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prihvaćena</a:t>
            </a:r>
            <a:r>
              <a:rPr lang="en-US" dirty="0"/>
              <a:t> </a:t>
            </a:r>
            <a:r>
              <a:rPr lang="en-US" dirty="0" err="1"/>
              <a:t>alternativa</a:t>
            </a:r>
            <a:r>
              <a:rPr lang="en-US" dirty="0"/>
              <a:t> </a:t>
            </a:r>
            <a:r>
              <a:rPr lang="en-US" dirty="0" err="1"/>
              <a:t>ograničenom</a:t>
            </a:r>
            <a:r>
              <a:rPr lang="en-US" dirty="0"/>
              <a:t> “</a:t>
            </a:r>
            <a:r>
              <a:rPr lang="en-US" dirty="0" err="1"/>
              <a:t>odozgo</a:t>
            </a:r>
            <a:r>
              <a:rPr lang="en-US" dirty="0"/>
              <a:t> – </a:t>
            </a:r>
            <a:r>
              <a:rPr lang="en-US" dirty="0" err="1"/>
              <a:t>nadole</a:t>
            </a:r>
            <a:r>
              <a:rPr lang="en-US" dirty="0"/>
              <a:t>” </a:t>
            </a:r>
            <a:r>
              <a:rPr lang="en-US" dirty="0" err="1"/>
              <a:t>pristupu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prepoznat</a:t>
            </a:r>
            <a:r>
              <a:rPr lang="en-US" dirty="0"/>
              <a:t> je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ključni</a:t>
            </a:r>
            <a:r>
              <a:rPr lang="en-US" dirty="0"/>
              <a:t> element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ekološki</a:t>
            </a:r>
            <a:r>
              <a:rPr lang="en-US" dirty="0"/>
              <a:t>, </a:t>
            </a:r>
            <a:r>
              <a:rPr lang="en-US" dirty="0" err="1"/>
              <a:t>ekonomski</a:t>
            </a:r>
            <a:r>
              <a:rPr lang="en-US" dirty="0"/>
              <a:t>, </a:t>
            </a:r>
            <a:r>
              <a:rPr lang="en-US" dirty="0" err="1"/>
              <a:t>socijalno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kulturno</a:t>
            </a:r>
            <a:r>
              <a:rPr lang="en-US" dirty="0"/>
              <a:t> </a:t>
            </a:r>
            <a:r>
              <a:rPr lang="en-US" dirty="0" err="1"/>
              <a:t>održiv</a:t>
            </a:r>
            <a:r>
              <a:rPr lang="en-US" dirty="0"/>
              <a:t>. </a:t>
            </a:r>
            <a:r>
              <a:rPr lang="en-US" dirty="0" err="1"/>
              <a:t>Iniciranje</a:t>
            </a:r>
            <a:r>
              <a:rPr lang="en-US" dirty="0"/>
              <a:t> </a:t>
            </a:r>
            <a:r>
              <a:rPr lang="en-US" dirty="0" err="1"/>
              <a:t>partnerstava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nacionalnih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korisničkih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je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da se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prirodnim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 </a:t>
            </a:r>
            <a:r>
              <a:rPr lang="en-US" dirty="0" err="1"/>
              <a:t>usmeri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put </a:t>
            </a:r>
            <a:r>
              <a:rPr lang="en-US" dirty="0" err="1"/>
              <a:t>održivog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369444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1790</Words>
  <Application>Microsoft Office PowerPoint</Application>
  <PresentationFormat>Widescreen</PresentationFormat>
  <Paragraphs>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Participativni pristup upravljanju prirodnim resursima</vt:lpstr>
      <vt:lpstr>PowerPoint Presentation</vt:lpstr>
      <vt:lpstr>Osim definisanja ciljeva i adekvatnih mera, za uspeh u menadžentu životne sredine neophodno je</vt:lpstr>
      <vt:lpstr>PowerPoint Presentation</vt:lpstr>
      <vt:lpstr>PowerPoint Presentation</vt:lpstr>
      <vt:lpstr>PowerPoint Presentation</vt:lpstr>
      <vt:lpstr>Participativni pristup upravljaju prirodnim resursima</vt:lpstr>
      <vt:lpstr>PowerPoint Presentation</vt:lpstr>
      <vt:lpstr>PowerPoint Presentation</vt:lpstr>
      <vt:lpstr>PowerPoint Presentation</vt:lpstr>
      <vt:lpstr>PowerPoint Presentation</vt:lpstr>
      <vt:lpstr> Zašto treba koristiti participativni pristup u planiranju upravljanja prirodnim resursima? </vt:lpstr>
      <vt:lpstr>Kada se participtivni pristup ne koristi? </vt:lpstr>
      <vt:lpstr>Preduslovi za efikasno participativno upravljanje prirodnim resursima </vt:lpstr>
      <vt:lpstr>PowerPoint Presentation</vt:lpstr>
      <vt:lpstr> Faze participatornog upravljanja životnom sredinom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Slobodan ulaz</dc:creator>
  <cp:lastModifiedBy>Slobodan ulaz</cp:lastModifiedBy>
  <cp:revision>8</cp:revision>
  <dcterms:created xsi:type="dcterms:W3CDTF">2020-01-12T22:52:23Z</dcterms:created>
  <dcterms:modified xsi:type="dcterms:W3CDTF">2020-01-13T10:13:42Z</dcterms:modified>
</cp:coreProperties>
</file>