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2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49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7038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21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025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21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51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0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2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0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6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1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0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9AF6-A12A-45EB-A261-102E3D766C55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C78B3B-E455-478E-85D0-9F9878BB1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6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s.m.wikipedia.org/wiki/Grad" TargetMode="External"/><Relationship Id="rId2" Type="http://schemas.openxmlformats.org/officeDocument/2006/relationships/hyperlink" Target="https://bs.m.wikipedia.org/w/index.php?title=Prihod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s.m.wikipedia.org/wiki/%C5%A0kola" TargetMode="External"/><Relationship Id="rId5" Type="http://schemas.openxmlformats.org/officeDocument/2006/relationships/hyperlink" Target="https://bs.m.wikipedia.org/w/index.php?title=Bolnica&amp;action=edit&amp;redlink=1" TargetMode="External"/><Relationship Id="rId4" Type="http://schemas.openxmlformats.org/officeDocument/2006/relationships/hyperlink" Target="https://bs.m.wikipedia.org/wiki/Pozori%C5%A1t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 EKOLO</a:t>
            </a:r>
            <a:r>
              <a:rPr lang="sr-Latn-RS" dirty="0" smtClean="0"/>
              <a:t>Š</a:t>
            </a:r>
            <a:r>
              <a:rPr lang="en-US" dirty="0" smtClean="0"/>
              <a:t>KOG MENAD</a:t>
            </a:r>
            <a:r>
              <a:rPr lang="sr-Latn-RS" dirty="0" smtClean="0"/>
              <a:t>ŽMENTA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13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Procena životne sredine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Procena životne sredine ima dva glavna cilja:</a:t>
            </a:r>
          </a:p>
          <a:p>
            <a:pPr lvl="1"/>
            <a:r>
              <a:rPr lang="sr-Latn-RS" dirty="0" smtClean="0"/>
              <a:t>Da minimizira ili izbegne negativne uticaje na životnu sredinu pre nego što se oni jave</a:t>
            </a:r>
          </a:p>
          <a:p>
            <a:pPr lvl="1"/>
            <a:r>
              <a:rPr lang="sr-Latn-RS" dirty="0" smtClean="0"/>
              <a:t>Da uključe faktore životne sredine u proces donošanja odluka</a:t>
            </a:r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397436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Proces procene životne sredine realizuje se u nekoliko važnih koraka:</a:t>
            </a:r>
          </a:p>
          <a:p>
            <a:pPr lvl="1"/>
            <a:r>
              <a:rPr lang="sr-Latn-RS" dirty="0" smtClean="0"/>
              <a:t>Analiza verovatnih uticaja neke predložene aktivnosti na životnu sredinu</a:t>
            </a:r>
          </a:p>
          <a:p>
            <a:pPr lvl="1"/>
            <a:r>
              <a:rPr lang="sr-Latn-RS" dirty="0" smtClean="0"/>
              <a:t>Priprema izveštaja o proceni mogućih uticaja na životnu sredinu</a:t>
            </a:r>
          </a:p>
          <a:p>
            <a:pPr lvl="1"/>
            <a:r>
              <a:rPr lang="sr-Latn-RS" dirty="0" smtClean="0"/>
              <a:t>Sprovođenja postupka informisanja javnosti i konsultacije</a:t>
            </a:r>
          </a:p>
          <a:p>
            <a:pPr lvl="1"/>
            <a:r>
              <a:rPr lang="sr-Latn-RS" dirty="0" smtClean="0"/>
              <a:t>Uvažavanje izveštaja i rezultata konsultacija</a:t>
            </a:r>
          </a:p>
          <a:p>
            <a:pPr lvl="1"/>
            <a:r>
              <a:rPr lang="sr-Latn-RS" dirty="0" smtClean="0"/>
              <a:t>Pružanje informacija i podataka o </a:t>
            </a:r>
            <a:r>
              <a:rPr lang="sr-Latn-RS" dirty="0" smtClean="0"/>
              <a:t>donetoj</a:t>
            </a:r>
            <a:r>
              <a:rPr lang="en-US" dirty="0" smtClean="0"/>
              <a:t> </a:t>
            </a:r>
            <a:r>
              <a:rPr lang="sr-Latn-RS" dirty="0" smtClean="0"/>
              <a:t>odluci</a:t>
            </a:r>
            <a:endParaRPr lang="sr-Latn-RS" dirty="0" smtClean="0"/>
          </a:p>
          <a:p>
            <a:pPr lvl="1"/>
            <a:endParaRPr lang="sr-Latn-RS" dirty="0" smtClean="0"/>
          </a:p>
          <a:p>
            <a:pPr marL="457200" lvl="1" indent="0">
              <a:buFont typeface="Wingdings 3" charset="2"/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7408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Prema Zakonu o strateškoj proceni uticaja na životnu sredinu Republike Srbije strateška procena uticaja određenih planova i programa na životnu sredinu podrazumeva pripremu izveštaja o stanju životne sredine, sprovođenju postupka konsultacija, uvažavanje izveštaja i rezultata konsultacija u postupku odlučivanja i donošenja određenih planova i programa, kao i pružanje informacija i podataka o donetoj odluci.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383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Strateška procena životne sredine je sistemski proces identifikovanja, predviđanja, izveštavanja i ublažavanja uticaja određenih planova i </a:t>
            </a:r>
            <a:r>
              <a:rPr lang="sr-Latn-RS" dirty="0" smtClean="0"/>
              <a:t>progr</a:t>
            </a:r>
            <a:r>
              <a:rPr lang="en-US" dirty="0" smtClean="0"/>
              <a:t>a</a:t>
            </a:r>
            <a:r>
              <a:rPr lang="sr-Latn-RS" dirty="0" smtClean="0"/>
              <a:t>ma </a:t>
            </a:r>
            <a:r>
              <a:rPr lang="sr-Latn-RS" dirty="0" smtClean="0"/>
              <a:t>na životnu sredinu.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64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Osnovna načela </a:t>
            </a:r>
            <a:r>
              <a:rPr lang="sr-Latn-RS" dirty="0" smtClean="0"/>
              <a:t>str</a:t>
            </a:r>
            <a:r>
              <a:rPr lang="en-US" dirty="0" smtClean="0"/>
              <a:t>a</a:t>
            </a:r>
            <a:r>
              <a:rPr lang="sr-Latn-RS" dirty="0" smtClean="0"/>
              <a:t>teške </a:t>
            </a:r>
            <a:r>
              <a:rPr lang="sr-Latn-RS" dirty="0" smtClean="0"/>
              <a:t>procene životne sredine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Načelo održivog razvoja </a:t>
            </a:r>
            <a:r>
              <a:rPr lang="sr-Latn-RS" dirty="0" smtClean="0"/>
              <a:t>- </a:t>
            </a:r>
            <a:r>
              <a:rPr lang="en-US" dirty="0" err="1" smtClean="0"/>
              <a:t>odr</a:t>
            </a:r>
            <a:r>
              <a:rPr lang="sr-Latn-RS" dirty="0" smtClean="0"/>
              <a:t>živi razvoj jeste </a:t>
            </a:r>
            <a:r>
              <a:rPr lang="sr-Latn-RS" dirty="0" smtClean="0"/>
              <a:t>usklađen</a:t>
            </a:r>
            <a:r>
              <a:rPr lang="en-US" dirty="0" smtClean="0"/>
              <a:t> </a:t>
            </a:r>
            <a:r>
              <a:rPr lang="sr-Latn-RS" dirty="0" smtClean="0"/>
              <a:t>sistem </a:t>
            </a:r>
            <a:r>
              <a:rPr lang="sr-Latn-RS" dirty="0" smtClean="0"/>
              <a:t>tehničko tehnoloških, ekonomskih i društvenih aktivnosti u ukupnom razvoju u kome se na principima ekonomičnosti i razumnosti koriste prirodne i stvorene vrednosti sa ciljem da se sačuva i unapredi kvalitet životne sredine za sadašnje i buduće generacije. </a:t>
            </a:r>
          </a:p>
          <a:p>
            <a:r>
              <a:rPr lang="sr-Latn-RS" b="1" dirty="0" smtClean="0"/>
              <a:t>Načelo integralnosti – politika zaštite životne sredine koja se realizuje donošenjem planova i </a:t>
            </a:r>
            <a:r>
              <a:rPr lang="sr-Latn-RS" b="1" dirty="0" smtClean="0"/>
              <a:t>pro</a:t>
            </a:r>
            <a:r>
              <a:rPr lang="en-US" b="1" dirty="0" smtClean="0"/>
              <a:t>g</a:t>
            </a:r>
            <a:r>
              <a:rPr lang="sr-Latn-RS" b="1" dirty="0" smtClean="0"/>
              <a:t>rama </a:t>
            </a:r>
            <a:r>
              <a:rPr lang="sr-Latn-RS" b="1" dirty="0" smtClean="0"/>
              <a:t>zasniva se na uključivanju uslova zaštite životne sredine, odnosno očuvanja i održivog korišćenja biološke raznovrsnosti u odgovarajuće sektorke i međusektorske programe i planove.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6522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Načelo predostrožnosti </a:t>
            </a:r>
            <a:r>
              <a:rPr lang="sr-Latn-RS" dirty="0" smtClean="0"/>
              <a:t>– svaka aktivnost mora biti sprovedena </a:t>
            </a:r>
            <a:r>
              <a:rPr lang="sr-Latn-RS" dirty="0" smtClean="0"/>
              <a:t>na</a:t>
            </a:r>
            <a:r>
              <a:rPr lang="en-US" dirty="0" smtClean="0"/>
              <a:t> </a:t>
            </a:r>
            <a:r>
              <a:rPr lang="sr-Latn-RS" dirty="0" smtClean="0"/>
              <a:t>način </a:t>
            </a:r>
            <a:r>
              <a:rPr lang="sr-Latn-RS" dirty="0" smtClean="0"/>
              <a:t>da se spreče ili smanje negativni uticaji određenih planova i </a:t>
            </a:r>
            <a:r>
              <a:rPr lang="sr-Latn-RS" dirty="0" smtClean="0"/>
              <a:t>progr</a:t>
            </a:r>
            <a:r>
              <a:rPr lang="en-US" dirty="0" smtClean="0"/>
              <a:t>a</a:t>
            </a:r>
            <a:r>
              <a:rPr lang="sr-Latn-RS" dirty="0" smtClean="0"/>
              <a:t>ma </a:t>
            </a:r>
            <a:r>
              <a:rPr lang="sr-Latn-RS" dirty="0" smtClean="0"/>
              <a:t>na životnu sredinu pre njihovog usvajanja, obezbedi racionalno korišćenje prirodnih resursa i svede na minimum rizik po zdravlje ljudi, životnu sredinu  i materijalna dobra. </a:t>
            </a:r>
          </a:p>
          <a:p>
            <a:r>
              <a:rPr lang="sr-Latn-RS" b="1" dirty="0" smtClean="0"/>
              <a:t>Načelo hijerarhije i koordinacije </a:t>
            </a:r>
            <a:r>
              <a:rPr lang="sr-Latn-RS" dirty="0" smtClean="0"/>
              <a:t>– procena uticaja planova i programa vrši se na različitim hijerarhijskim nivoima sa kojima se donose planovi i programi. </a:t>
            </a:r>
          </a:p>
          <a:p>
            <a:r>
              <a:rPr lang="sr-Latn-RS" b="1" dirty="0" smtClean="0"/>
              <a:t>Načelo javnosti </a:t>
            </a:r>
            <a:r>
              <a:rPr lang="sr-Latn-RS" dirty="0" smtClean="0"/>
              <a:t>– javnost mora pre donošenja bilo kakve odluke imati pristup informacijama koji se odnose na te planove i programe.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690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Faze u postupku strateške procene životne sredine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b="1" dirty="0" smtClean="0"/>
              <a:t>Pripremna faza </a:t>
            </a:r>
            <a:r>
              <a:rPr lang="sr-Latn-RS" dirty="0" smtClean="0"/>
              <a:t>– Odluku o izradi  donosi organ nadležan za pripremu plana i programa po prethodnom pribavljenom mišljenju organa nadležnog za poslove zaštite životne sredine i drugih zainteresovanih organa i organizacija. </a:t>
            </a:r>
          </a:p>
          <a:p>
            <a:r>
              <a:rPr lang="sr-Latn-RS" b="1" dirty="0" smtClean="0"/>
              <a:t>Izveštaj o strateškoj proceni </a:t>
            </a:r>
            <a:r>
              <a:rPr lang="sr-Latn-RS" dirty="0" smtClean="0"/>
              <a:t>– dokument u kom se opisuju, vrednuju i procenjuju mogući značajni uticaji na životnu sredinu do kojih može doći implementacijom plana i programa  i određuju mere za smanjivanje negativnih uticaja na životnu sredinu. </a:t>
            </a:r>
          </a:p>
          <a:p>
            <a:r>
              <a:rPr lang="sr-Latn-RS" b="1" dirty="0" smtClean="0"/>
              <a:t>Postupak odlučivanja – </a:t>
            </a:r>
          </a:p>
          <a:p>
            <a:pPr lvl="1"/>
            <a:r>
              <a:rPr lang="sr-Latn-RS" b="1" dirty="0" smtClean="0"/>
              <a:t>Učešće zainteresovanih organa i organizacija (rok od 30 dana za mišljenje)</a:t>
            </a:r>
          </a:p>
          <a:p>
            <a:pPr lvl="1"/>
            <a:r>
              <a:rPr lang="sr-Latn-RS" b="1" dirty="0" smtClean="0"/>
              <a:t>Učešće javnosti (javni uvid i javna rasprava)</a:t>
            </a:r>
          </a:p>
          <a:p>
            <a:pPr lvl="1"/>
            <a:r>
              <a:rPr lang="sr-Latn-RS" b="1" dirty="0" smtClean="0"/>
              <a:t>Izveštaj o učešću zainteresovanih organa i organizacija </a:t>
            </a:r>
            <a:r>
              <a:rPr lang="sr-Latn-RS" b="1" smtClean="0"/>
              <a:t>i javnosti (rok od 30 dana od dana završetka javne rasprave)</a:t>
            </a:r>
            <a:endParaRPr lang="sr-Latn-RS" b="1" dirty="0" smtClean="0"/>
          </a:p>
          <a:p>
            <a:pPr lvl="1"/>
            <a:r>
              <a:rPr lang="sr-Latn-RS" b="1" dirty="0" smtClean="0"/>
              <a:t>Ocena izveštaja o strateškoj proceni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371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64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PROCESI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Procesi su skup svih aktivnosti kojima se određene ulazne vrednosti pretvaraju u izlazne. </a:t>
            </a:r>
          </a:p>
          <a:p>
            <a:r>
              <a:rPr lang="sr-Latn-RS" dirty="0" smtClean="0"/>
              <a:t>Ekonomske funkcije životne sredine shvatamo na sledeći način:</a:t>
            </a:r>
          </a:p>
          <a:p>
            <a:pPr lvl="1"/>
            <a:r>
              <a:rPr lang="sr-Latn-RS" dirty="0" smtClean="0"/>
              <a:t>Životnu sredinu shvatamo kao set prirodnih uslova koji određuju ljudski životni prostor</a:t>
            </a:r>
          </a:p>
          <a:p>
            <a:pPr lvl="1"/>
            <a:r>
              <a:rPr lang="sr-Latn-RS" dirty="0" smtClean="0"/>
              <a:t>Životna sredina ima 4 osnovne ekonomske funkcije</a:t>
            </a:r>
          </a:p>
          <a:p>
            <a:pPr lvl="2"/>
            <a:r>
              <a:rPr lang="sr-Latn-RS" dirty="0" smtClean="0"/>
              <a:t>Pruža određena dobra i usluge za potrošnju</a:t>
            </a:r>
          </a:p>
          <a:p>
            <a:pPr lvl="2"/>
            <a:r>
              <a:rPr lang="sr-Latn-RS" dirty="0" smtClean="0"/>
              <a:t>Pruža resurse za proizvodnju</a:t>
            </a:r>
          </a:p>
          <a:p>
            <a:pPr lvl="2"/>
            <a:r>
              <a:rPr lang="sr-Latn-RS" dirty="0" smtClean="0"/>
              <a:t>Prima emisije reziduala iz proizvodnje i potrošnje</a:t>
            </a:r>
          </a:p>
          <a:p>
            <a:pPr lvl="2"/>
            <a:r>
              <a:rPr lang="sr-Latn-RS" dirty="0" smtClean="0"/>
              <a:t>Prostor za lokalizaciju ekonomskih sistema (privrede)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2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Prinicipi ekološkog menadžmenta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Princip oportunitetnog troška</a:t>
            </a:r>
          </a:p>
          <a:p>
            <a:r>
              <a:rPr lang="sr-Latn-RS" dirty="0" smtClean="0"/>
              <a:t>Princip dugoročne perspektive</a:t>
            </a:r>
          </a:p>
          <a:p>
            <a:r>
              <a:rPr lang="sr-Latn-RS" dirty="0" smtClean="0"/>
              <a:t>Princip internizacije eksternih troškova</a:t>
            </a:r>
          </a:p>
          <a:p>
            <a:r>
              <a:rPr lang="sr-Latn-RS" dirty="0" smtClean="0"/>
              <a:t>Princip naplate zagađenja</a:t>
            </a:r>
          </a:p>
          <a:p>
            <a:r>
              <a:rPr lang="sr-Latn-RS" dirty="0" smtClean="0"/>
              <a:t>Princip međuzavisnosti</a:t>
            </a:r>
          </a:p>
          <a:p>
            <a:r>
              <a:rPr lang="sr-Latn-RS" dirty="0" smtClean="0"/>
              <a:t>Princip globalizacije</a:t>
            </a:r>
          </a:p>
          <a:p>
            <a:r>
              <a:rPr lang="sr-Latn-RS" dirty="0" smtClean="0"/>
              <a:t>Princip pravednosti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57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Princip oportunitetnog troška</a:t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To je vrednost najpovoljnije neiskorišćene alternative. Ovaj princip podrazumeva da ta vrednost mora biti razmatrana uvek kada se oskudni resursi stavljaju u potrebu. Koristi od njihovog korišćenja moraju biti veće od oportunitetnog troška. </a:t>
            </a:r>
          </a:p>
          <a:p>
            <a:pPr fontAlgn="base"/>
            <a:r>
              <a:rPr lang="en-US" dirty="0" err="1" smtClean="0"/>
              <a:t>Oportunitetni</a:t>
            </a:r>
            <a:r>
              <a:rPr lang="en-US" dirty="0" smtClean="0"/>
              <a:t> </a:t>
            </a:r>
            <a:r>
              <a:rPr lang="en-US" dirty="0" err="1"/>
              <a:t>trošak</a:t>
            </a:r>
            <a:r>
              <a:rPr lang="en-US" dirty="0"/>
              <a:t> mora da se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 smtClean="0"/>
              <a:t>uvek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retkih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oskudnih</a:t>
            </a:r>
            <a:r>
              <a:rPr lang="en-US" dirty="0"/>
              <a:t>)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roba</a:t>
            </a:r>
            <a:r>
              <a:rPr lang="en-US" dirty="0"/>
              <a:t> mora </a:t>
            </a:r>
            <a:r>
              <a:rPr lang="en-US" dirty="0" err="1"/>
              <a:t>praviti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/>
              <a:t>alternativni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. </a:t>
            </a:r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oportunitetni</a:t>
            </a:r>
            <a:r>
              <a:rPr lang="en-US" dirty="0"/>
              <a:t>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 smtClean="0"/>
              <a:t>uvek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neku</a:t>
            </a:r>
            <a:r>
              <a:rPr lang="en-US" dirty="0"/>
              <a:t> </a:t>
            </a:r>
            <a:r>
              <a:rPr lang="en-US" dirty="0" err="1"/>
              <a:t>propuštenu</a:t>
            </a:r>
            <a:r>
              <a:rPr lang="en-US" dirty="0"/>
              <a:t> </a:t>
            </a:r>
            <a:r>
              <a:rPr lang="en-US" dirty="0" err="1"/>
              <a:t>korist</a:t>
            </a:r>
            <a:r>
              <a:rPr lang="en-US" dirty="0"/>
              <a:t>,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propušteni</a:t>
            </a:r>
            <a:r>
              <a:rPr lang="en-US" dirty="0"/>
              <a:t> </a:t>
            </a:r>
            <a:r>
              <a:rPr lang="en-US" dirty="0" err="1">
                <a:hlinkClick r:id="rId2" tooltip="Prihod (stranica ne postoji)"/>
              </a:rPr>
              <a:t>prihod</a:t>
            </a:r>
            <a:r>
              <a:rPr lang="en-US" dirty="0"/>
              <a:t>, </a:t>
            </a:r>
            <a:r>
              <a:rPr lang="en-US" dirty="0" err="1"/>
              <a:t>zaradu</a:t>
            </a:r>
            <a:r>
              <a:rPr lang="en-US" dirty="0"/>
              <a:t> </a:t>
            </a:r>
            <a:r>
              <a:rPr lang="en-US" dirty="0" err="1"/>
              <a:t>nastalu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 smtClean="0"/>
              <a:t>donete</a:t>
            </a:r>
            <a:r>
              <a:rPr lang="en-US" dirty="0" smtClean="0"/>
              <a:t> </a:t>
            </a:r>
            <a:r>
              <a:rPr lang="en-US" dirty="0" err="1"/>
              <a:t>odluke</a:t>
            </a:r>
            <a:r>
              <a:rPr lang="en-US" dirty="0"/>
              <a:t> o </a:t>
            </a:r>
            <a:r>
              <a:rPr lang="en-US" dirty="0" err="1" smtClean="0"/>
              <a:t>koriš</a:t>
            </a:r>
            <a:r>
              <a:rPr lang="sr-Latn-RS" dirty="0" smtClean="0"/>
              <a:t>ć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robe,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alternativni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  <a:p>
            <a:pPr fontAlgn="base"/>
            <a:r>
              <a:rPr lang="en-US" dirty="0"/>
              <a:t>Na </a:t>
            </a:r>
            <a:r>
              <a:rPr lang="en-US" dirty="0" smtClean="0"/>
              <a:t>primer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bi </a:t>
            </a:r>
            <a:r>
              <a:rPr lang="en-US" dirty="0" err="1">
                <a:hlinkClick r:id="rId3" tooltip="Grad"/>
              </a:rPr>
              <a:t>gradske</a:t>
            </a:r>
            <a:r>
              <a:rPr lang="en-US" dirty="0"/>
              <a:t> </a:t>
            </a:r>
            <a:r>
              <a:rPr lang="en-US" dirty="0" err="1"/>
              <a:t>vlasti</a:t>
            </a:r>
            <a:r>
              <a:rPr lang="en-US" dirty="0"/>
              <a:t> </a:t>
            </a:r>
            <a:r>
              <a:rPr lang="en-US" dirty="0" err="1"/>
              <a:t>odlučile</a:t>
            </a:r>
            <a:r>
              <a:rPr lang="en-US" dirty="0"/>
              <a:t> da </a:t>
            </a:r>
            <a:r>
              <a:rPr lang="sr-Latn-RS" dirty="0" smtClean="0"/>
              <a:t>p</a:t>
            </a:r>
            <a:r>
              <a:rPr lang="en-US" dirty="0" smtClean="0"/>
              <a:t>rave</a:t>
            </a:r>
            <a:r>
              <a:rPr lang="en-US" dirty="0"/>
              <a:t> </a:t>
            </a:r>
            <a:r>
              <a:rPr lang="en-US" dirty="0" err="1">
                <a:hlinkClick r:id="rId4" tooltip="Pozorište"/>
              </a:rPr>
              <a:t>pozorište</a:t>
            </a:r>
            <a:r>
              <a:rPr lang="en-US" dirty="0"/>
              <a:t> </a:t>
            </a:r>
            <a:r>
              <a:rPr lang="en-US" dirty="0" err="1"/>
              <a:t>na</a:t>
            </a:r>
            <a:r>
              <a:rPr lang="en-US" dirty="0"/>
              <a:t> </a:t>
            </a:r>
            <a:r>
              <a:rPr lang="en-US" dirty="0" err="1">
                <a:hlinkClick r:id="rId3" tooltip="Grad"/>
              </a:rPr>
              <a:t>gradskom</a:t>
            </a:r>
            <a:r>
              <a:rPr lang="en-US" dirty="0"/>
              <a:t> </a:t>
            </a:r>
            <a:r>
              <a:rPr lang="en-US" dirty="0" err="1"/>
              <a:t>zemljištu</a:t>
            </a:r>
            <a:r>
              <a:rPr lang="en-US" dirty="0"/>
              <a:t>, </a:t>
            </a:r>
            <a:r>
              <a:rPr lang="en-US" dirty="0" err="1"/>
              <a:t>oportunitetni</a:t>
            </a:r>
            <a:r>
              <a:rPr lang="en-US" dirty="0"/>
              <a:t> </a:t>
            </a:r>
            <a:r>
              <a:rPr lang="en-US" dirty="0" err="1"/>
              <a:t>trošak</a:t>
            </a:r>
            <a:r>
              <a:rPr lang="en-US" dirty="0"/>
              <a:t> bi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 </a:t>
            </a:r>
            <a:r>
              <a:rPr lang="en-US" dirty="0" err="1">
                <a:hlinkClick r:id="rId5" tooltip="Bolnica (stranica ne postoji)"/>
              </a:rPr>
              <a:t>bolnica</a:t>
            </a:r>
            <a:r>
              <a:rPr lang="en-US" dirty="0"/>
              <a:t> </a:t>
            </a:r>
            <a:r>
              <a:rPr lang="en-US" dirty="0" err="1"/>
              <a:t>koja</a:t>
            </a:r>
            <a:r>
              <a:rPr lang="en-US" dirty="0"/>
              <a:t> bi se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istom</a:t>
            </a:r>
            <a:r>
              <a:rPr lang="en-US" dirty="0"/>
              <a:t> </a:t>
            </a:r>
            <a:r>
              <a:rPr lang="en-US" dirty="0" err="1"/>
              <a:t>zemljištu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pare,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 </a:t>
            </a:r>
            <a:r>
              <a:rPr lang="en-US" dirty="0" err="1">
                <a:hlinkClick r:id="rId6" tooltip="Škola"/>
              </a:rPr>
              <a:t>škola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sportska</a:t>
            </a:r>
            <a:r>
              <a:rPr lang="en-US" dirty="0"/>
              <a:t> </a:t>
            </a:r>
            <a:r>
              <a:rPr lang="en-US" dirty="0" err="1"/>
              <a:t>dvorana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načinimo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nismo</a:t>
            </a:r>
            <a:r>
              <a:rPr lang="en-US" dirty="0"/>
              <a:t> </a:t>
            </a:r>
            <a:r>
              <a:rPr lang="en-US" dirty="0" err="1"/>
              <a:t>izabrali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je </a:t>
            </a:r>
            <a:r>
              <a:rPr lang="en-US" dirty="0" err="1"/>
              <a:t>oportunitetni</a:t>
            </a:r>
            <a:r>
              <a:rPr lang="en-US" dirty="0"/>
              <a:t> </a:t>
            </a:r>
            <a:r>
              <a:rPr lang="en-US" dirty="0" err="1"/>
              <a:t>trošak</a:t>
            </a:r>
            <a:r>
              <a:rPr lang="en-US" dirty="0" smtClean="0"/>
              <a:t>.</a:t>
            </a:r>
            <a:endParaRPr lang="sr-Latn-RS" dirty="0" smtClean="0"/>
          </a:p>
          <a:p>
            <a:pPr marL="0" indent="0" fontAlgn="base">
              <a:buNone/>
            </a:pPr>
            <a:endParaRPr lang="sr-Latn-RS" dirty="0" smtClean="0"/>
          </a:p>
          <a:p>
            <a:pPr marL="0" indent="0" fontAlgn="base">
              <a:buNone/>
            </a:pPr>
            <a:r>
              <a:rPr lang="sr-Latn-RS" dirty="0" smtClean="0">
                <a:solidFill>
                  <a:srgbClr val="FF0000"/>
                </a:solidFill>
              </a:rPr>
              <a:t>Primer: Djak koji posle srednje škole odluči da studira umesto da radi..šta je oportunitetni trošak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60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Princip dugoročne perspektive</a:t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Uključuje korišćenje dugoročnog pristupa u ocenjivanju ekološke politike. Smanjenje zagađenja zahteva najmanje 5-10 godina za izgradnju sistema za kontrolu smanjenja zagađenja.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44057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RS" smtClean="0"/>
              <a:t>Princip internizacije eksternih troškova</a:t>
            </a:r>
            <a:br>
              <a:rPr lang="sr-Latn-RS" smtClean="0"/>
            </a:b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433116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mtClean="0"/>
              <a:t>Svrha ovog pristupa je da se ekološki ishodi korišćenja inputa i stvaranja outputa, kada se stvaraju štetni efekti, u potpunosti uključe u kalkulaciju troškova i koristi zagađivača.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9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Princip naplate zagađenja</a:t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Ima istu namenu kao i prethodni princip samo je što ovaj princip konfrontiran ekonomskim instrumentima politike životne sredine. Ovaj princip određuje način na koji zagađivač treba da podnese štete koje je prouzrokovao.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367262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RS" dirty="0"/>
              <a:t>Princip </a:t>
            </a:r>
            <a:r>
              <a:rPr lang="sr-Latn-RS" dirty="0" smtClean="0"/>
              <a:t>međuzavisnosti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462494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U sistemu životne sredine svi podsistemi su međusobno povezani i zavisni pa stoga se od kreatora ekonomske politike zahteva uzimanje u obzir interaktivnih odnosa u ekosocijalnom sistemu.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711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Princip globalizacije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8976"/>
            <a:ext cx="8596668" cy="3880773"/>
          </a:xfrm>
        </p:spPr>
        <p:txBody>
          <a:bodyPr/>
          <a:lstStyle/>
          <a:p>
            <a:r>
              <a:rPr lang="sr-Latn-RS" dirty="0" smtClean="0"/>
              <a:t>Veoma aktuelan trend u svim oblastima ljudske delatnosti posebno u </a:t>
            </a:r>
            <a:r>
              <a:rPr lang="sr-Latn-RS" dirty="0" smtClean="0"/>
              <a:t>ekologiji</a:t>
            </a:r>
            <a:r>
              <a:rPr lang="en-US" dirty="0" smtClean="0"/>
              <a:t> </a:t>
            </a:r>
            <a:r>
              <a:rPr lang="sr-Latn-RS" dirty="0" smtClean="0"/>
              <a:t>i </a:t>
            </a:r>
            <a:r>
              <a:rPr lang="sr-Latn-RS" dirty="0" smtClean="0"/>
              <a:t>ekonomiji. Krupni problemi životne sredine zahtevaju globalno razmatranje prilikom </a:t>
            </a:r>
            <a:r>
              <a:rPr lang="sr-Latn-RS" dirty="0" smtClean="0"/>
              <a:t>rešavanja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334" y="289966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RS" dirty="0" smtClean="0"/>
              <a:t>Princip pravednosti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3841995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Trebalo bi korisitti ekološku politiku kao protivtežu tržišnim principima radi ublažavanja njihovog negativnog dejstva. Korišćenje tržišnog mehanizma doprinosi produbljavanju disproporcija u razvoju privrede i produbljivanje socijalnih razlika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07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Ocenjivanje stanja životne sredine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Ocenjivanje stanja životne sredine se vrši etapno u 6 koraka i oni se sastoje od:</a:t>
            </a:r>
          </a:p>
          <a:p>
            <a:pPr lvl="1"/>
            <a:r>
              <a:rPr lang="sr-Latn-RS" dirty="0" smtClean="0"/>
              <a:t>Prvi korak govori da treba identifikovati prošle, tekuće i planirane poslovne aktivnosti koje imaju ili bi mogle imati uticaj na životnu sredinu.</a:t>
            </a:r>
          </a:p>
          <a:p>
            <a:pPr lvl="1"/>
            <a:r>
              <a:rPr lang="sr-Latn-RS" dirty="0" smtClean="0"/>
              <a:t>Dr</a:t>
            </a:r>
            <a:r>
              <a:rPr lang="en-US" dirty="0" smtClean="0"/>
              <a:t>u</a:t>
            </a:r>
            <a:r>
              <a:rPr lang="sr-Latn-RS" dirty="0" smtClean="0"/>
              <a:t>gi </a:t>
            </a:r>
            <a:r>
              <a:rPr lang="sr-Latn-RS" dirty="0" smtClean="0"/>
              <a:t>korak –nakon identifikacije mogućih uticaja poslovnih aktivnosti na životnu sredinu treba proceniti njihov uticaj.</a:t>
            </a:r>
          </a:p>
          <a:p>
            <a:pPr lvl="1"/>
            <a:r>
              <a:rPr lang="sr-Latn-RS" dirty="0" smtClean="0"/>
              <a:t>Treći korak-treba inicirati postojeće i buduće radne standarde. Bitno je znati koje standarde treba zadovoljiti a ti standardi </a:t>
            </a:r>
            <a:r>
              <a:rPr lang="sr-Latn-RS" dirty="0" smtClean="0"/>
              <a:t>mogu</a:t>
            </a:r>
            <a:r>
              <a:rPr lang="en-US" dirty="0" smtClean="0"/>
              <a:t> </a:t>
            </a:r>
            <a:r>
              <a:rPr lang="sr-Latn-RS" dirty="0" smtClean="0"/>
              <a:t>uključivati </a:t>
            </a:r>
            <a:r>
              <a:rPr lang="sr-Latn-RS" dirty="0" smtClean="0"/>
              <a:t>zakonske regulative, interne standarde poslovnog sistema i očekivanja onih koji su na bilo koji način uključeni u delovanje poslovnog sistema.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3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Četvrti korak – treba analizirati pripadajuće rizike i mogućnosti. Pretnje i mogućnosti prisutne su u svakom ekološkom pitanju. Ukoliko im se ne prida odgovarajuća pažnja može doći do zakonskih akcija koje su strogo regulisane.</a:t>
            </a:r>
          </a:p>
          <a:p>
            <a:r>
              <a:rPr lang="sr-Latn-RS" dirty="0" smtClean="0"/>
              <a:t>Peti korak – treba definisati trenutne procene. Da bi se utvrdilo trenutno stanje u poslovnom sistemu </a:t>
            </a:r>
            <a:r>
              <a:rPr lang="sr-Latn-RS" dirty="0" smtClean="0"/>
              <a:t>moraju</a:t>
            </a:r>
            <a:r>
              <a:rPr lang="en-US" dirty="0" smtClean="0"/>
              <a:t> </a:t>
            </a:r>
            <a:r>
              <a:rPr lang="sr-Latn-RS" dirty="0" smtClean="0"/>
              <a:t>se </a:t>
            </a:r>
            <a:r>
              <a:rPr lang="sr-Latn-RS" dirty="0" smtClean="0"/>
              <a:t>ustanoviti elementarni rizici aktivnosti, izvršiti merenje adekvatnosti sistema upravljanja tim rizicima i rangirati poboljšanje na osnovu rizika i sistema koji njima upravljaju. </a:t>
            </a:r>
          </a:p>
          <a:p>
            <a:r>
              <a:rPr lang="sr-Latn-RS" dirty="0" smtClean="0"/>
              <a:t>Šesti korak -  treba planirati i implementirati poboljšanja. Unapređenje bi prioritetno trebalo biti tamo gde je potencijalni rizik visok, a sistem menadžmenta preslab da bi se nosio sa takvim rizikom.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78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192</TotalTime>
  <Words>1061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Facet</vt:lpstr>
      <vt:lpstr>PROCES EKOLOŠKOG MENADŽMENTA</vt:lpstr>
      <vt:lpstr>PROCESI</vt:lpstr>
      <vt:lpstr>Prinicipi ekološkog menadžmenta</vt:lpstr>
      <vt:lpstr>Princip oportunitetnog troška </vt:lpstr>
      <vt:lpstr>Princip dugoročne perspektive </vt:lpstr>
      <vt:lpstr>Princip naplate zagađenja </vt:lpstr>
      <vt:lpstr>Princip globalizacije</vt:lpstr>
      <vt:lpstr>Ocenjivanje stanja životne sredine</vt:lpstr>
      <vt:lpstr>PowerPoint Presentation</vt:lpstr>
      <vt:lpstr>Procena životne sredine</vt:lpstr>
      <vt:lpstr>PowerPoint Presentation</vt:lpstr>
      <vt:lpstr>PowerPoint Presentation</vt:lpstr>
      <vt:lpstr>Osnovna načela strateške procene životne sredine</vt:lpstr>
      <vt:lpstr>PowerPoint Presentation</vt:lpstr>
      <vt:lpstr>Faze u postupku strateške procene životne sredine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EKOLOŠKOG MENADŽMENTA</dc:title>
  <dc:creator>Milica Jevremovic</dc:creator>
  <cp:lastModifiedBy>Milica Jevremovic</cp:lastModifiedBy>
  <cp:revision>19</cp:revision>
  <dcterms:created xsi:type="dcterms:W3CDTF">2019-12-14T22:05:55Z</dcterms:created>
  <dcterms:modified xsi:type="dcterms:W3CDTF">2019-12-16T08:14:04Z</dcterms:modified>
</cp:coreProperties>
</file>