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553E-D45E-4E67-897B-FC71AA39D401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928C-4E34-4855-A76F-782661BA6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14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553E-D45E-4E67-897B-FC71AA39D401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928C-4E34-4855-A76F-782661BA6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9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553E-D45E-4E67-897B-FC71AA39D401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928C-4E34-4855-A76F-782661BA608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2303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553E-D45E-4E67-897B-FC71AA39D401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928C-4E34-4855-A76F-782661BA6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4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553E-D45E-4E67-897B-FC71AA39D401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928C-4E34-4855-A76F-782661BA608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7402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553E-D45E-4E67-897B-FC71AA39D401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928C-4E34-4855-A76F-782661BA6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30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553E-D45E-4E67-897B-FC71AA39D401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928C-4E34-4855-A76F-782661BA6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03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553E-D45E-4E67-897B-FC71AA39D401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928C-4E34-4855-A76F-782661BA6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1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553E-D45E-4E67-897B-FC71AA39D401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928C-4E34-4855-A76F-782661BA6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19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553E-D45E-4E67-897B-FC71AA39D401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928C-4E34-4855-A76F-782661BA6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169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553E-D45E-4E67-897B-FC71AA39D401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928C-4E34-4855-A76F-782661BA6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355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553E-D45E-4E67-897B-FC71AA39D401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928C-4E34-4855-A76F-782661BA6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75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553E-D45E-4E67-897B-FC71AA39D401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928C-4E34-4855-A76F-782661BA6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8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553E-D45E-4E67-897B-FC71AA39D401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928C-4E34-4855-A76F-782661BA6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553E-D45E-4E67-897B-FC71AA39D401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928C-4E34-4855-A76F-782661BA6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553E-D45E-4E67-897B-FC71AA39D401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928C-4E34-4855-A76F-782661BA6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29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B553E-D45E-4E67-897B-FC71AA39D401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1F3928C-4E34-4855-A76F-782661BA6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1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</a:t>
            </a:r>
            <a:r>
              <a:rPr lang="sr-Latn-RS" dirty="0" smtClean="0"/>
              <a:t>uzeto</a:t>
            </a:r>
          </a:p>
          <a:p>
            <a:r>
              <a:rPr lang="en-US" dirty="0"/>
              <a:t>Ana </a:t>
            </a:r>
            <a:r>
              <a:rPr lang="en-US" dirty="0" err="1" smtClean="0"/>
              <a:t>Đorđević</a:t>
            </a:r>
            <a:r>
              <a:rPr lang="sr-Latn-R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 err="1"/>
              <a:t>Asistent</a:t>
            </a:r>
            <a:r>
              <a:rPr lang="en-US" dirty="0"/>
              <a:t> </a:t>
            </a:r>
            <a:r>
              <a:rPr lang="en-US" dirty="0" err="1"/>
              <a:t>Visoka</a:t>
            </a:r>
            <a:r>
              <a:rPr lang="en-US" dirty="0"/>
              <a:t> </a:t>
            </a:r>
            <a:r>
              <a:rPr lang="en-US" dirty="0" err="1"/>
              <a:t>poslovna</a:t>
            </a:r>
            <a:r>
              <a:rPr lang="en-US" dirty="0"/>
              <a:t> </a:t>
            </a:r>
            <a:r>
              <a:rPr lang="en-US" dirty="0" err="1"/>
              <a:t>škola</a:t>
            </a:r>
            <a:r>
              <a:rPr lang="en-US" dirty="0"/>
              <a:t> </a:t>
            </a:r>
            <a:r>
              <a:rPr lang="en-US" dirty="0" err="1"/>
              <a:t>strukovnih</a:t>
            </a:r>
            <a:r>
              <a:rPr lang="en-US" dirty="0"/>
              <a:t> </a:t>
            </a:r>
            <a:r>
              <a:rPr lang="en-US" dirty="0" err="1"/>
              <a:t>studija</a:t>
            </a:r>
            <a:r>
              <a:rPr lang="en-US" dirty="0"/>
              <a:t> Novi </a:t>
            </a:r>
            <a:r>
              <a:rPr lang="en-US" dirty="0" smtClean="0"/>
              <a:t>Sad</a:t>
            </a:r>
            <a:r>
              <a:rPr lang="sr-Latn-RS" dirty="0" smtClean="0"/>
              <a:t>,2012</a:t>
            </a:r>
          </a:p>
        </p:txBody>
      </p:sp>
    </p:spTree>
    <p:extLst>
      <p:ext uri="{BB962C8B-B14F-4D97-AF65-F5344CB8AC3E}">
        <p14:creationId xmlns:p14="http://schemas.microsoft.com/office/powerpoint/2010/main" val="1271066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„</a:t>
            </a:r>
            <a:r>
              <a:rPr lang="en-US" dirty="0" err="1"/>
              <a:t>nijansi</a:t>
            </a:r>
            <a:r>
              <a:rPr lang="en-US" dirty="0"/>
              <a:t> </a:t>
            </a:r>
            <a:r>
              <a:rPr lang="en-US" dirty="0" err="1"/>
              <a:t>zelenog</a:t>
            </a:r>
            <a:r>
              <a:rPr lang="en-US" dirty="0"/>
              <a:t>“ – TAMNOZELENI ILI AKTIVISTIČKI PRISTUP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Pristup</a:t>
            </a:r>
            <a:r>
              <a:rPr lang="en-US" dirty="0"/>
              <a:t> u </a:t>
            </a:r>
            <a:r>
              <a:rPr lang="en-US" dirty="0" err="1"/>
              <a:t>kome</a:t>
            </a:r>
            <a:r>
              <a:rPr lang="en-US" dirty="0"/>
              <a:t> se </a:t>
            </a:r>
            <a:r>
              <a:rPr lang="en-US" dirty="0" err="1"/>
              <a:t>menadžment</a:t>
            </a:r>
            <a:r>
              <a:rPr lang="en-US" dirty="0"/>
              <a:t> u </a:t>
            </a:r>
            <a:r>
              <a:rPr lang="en-US" dirty="0" err="1"/>
              <a:t>potpunosti</a:t>
            </a:r>
            <a:r>
              <a:rPr lang="en-US" dirty="0"/>
              <a:t> </a:t>
            </a:r>
            <a:r>
              <a:rPr lang="en-US" dirty="0" err="1"/>
              <a:t>okreće</a:t>
            </a:r>
            <a:r>
              <a:rPr lang="en-US" dirty="0"/>
              <a:t> </a:t>
            </a:r>
            <a:r>
              <a:rPr lang="en-US" dirty="0" err="1"/>
              <a:t>konceptu</a:t>
            </a:r>
            <a:r>
              <a:rPr lang="en-US" dirty="0"/>
              <a:t> </a:t>
            </a:r>
            <a:r>
              <a:rPr lang="en-US" dirty="0" err="1"/>
              <a:t>održivog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,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prihvata</a:t>
            </a:r>
            <a:r>
              <a:rPr lang="en-US" dirty="0"/>
              <a:t> </a:t>
            </a:r>
            <a:r>
              <a:rPr lang="en-US" dirty="0" err="1"/>
              <a:t>odgovornost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ekološke</a:t>
            </a:r>
            <a:r>
              <a:rPr lang="en-US" dirty="0"/>
              <a:t> mere u </a:t>
            </a:r>
            <a:r>
              <a:rPr lang="en-US" dirty="0" err="1"/>
              <a:t>životnoj</a:t>
            </a:r>
            <a:r>
              <a:rPr lang="en-US" dirty="0"/>
              <a:t> </a:t>
            </a:r>
            <a:r>
              <a:rPr lang="en-US" dirty="0" err="1"/>
              <a:t>sredini</a:t>
            </a:r>
            <a:r>
              <a:rPr lang="en-US" dirty="0"/>
              <a:t>, </a:t>
            </a:r>
            <a:r>
              <a:rPr lang="en-US" dirty="0" err="1"/>
              <a:t>kreira</a:t>
            </a:r>
            <a:r>
              <a:rPr lang="en-US" dirty="0"/>
              <a:t> </a:t>
            </a:r>
            <a:r>
              <a:rPr lang="en-US" dirty="0" err="1"/>
              <a:t>poslovnu</a:t>
            </a:r>
            <a:r>
              <a:rPr lang="en-US" dirty="0"/>
              <a:t> </a:t>
            </a:r>
            <a:r>
              <a:rPr lang="en-US" dirty="0" err="1"/>
              <a:t>strategiju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ekološki</a:t>
            </a:r>
            <a:r>
              <a:rPr lang="en-US" dirty="0"/>
              <a:t> </a:t>
            </a:r>
            <a:r>
              <a:rPr lang="en-US" dirty="0" err="1"/>
              <a:t>prihvatljivim</a:t>
            </a:r>
            <a:r>
              <a:rPr lang="en-US" dirty="0"/>
              <a:t> </a:t>
            </a:r>
            <a:r>
              <a:rPr lang="en-US" dirty="0" err="1"/>
              <a:t>ciljevima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stvara</a:t>
            </a:r>
            <a:r>
              <a:rPr lang="en-US" dirty="0"/>
              <a:t> </a:t>
            </a:r>
            <a:r>
              <a:rPr lang="en-US" dirty="0" err="1"/>
              <a:t>dodatu</a:t>
            </a:r>
            <a:r>
              <a:rPr lang="en-US" dirty="0"/>
              <a:t> </a:t>
            </a:r>
            <a:r>
              <a:rPr lang="en-US" dirty="0" err="1"/>
              <a:t>vrednost</a:t>
            </a:r>
            <a:r>
              <a:rPr lang="en-US" dirty="0"/>
              <a:t> ne </a:t>
            </a:r>
            <a:r>
              <a:rPr lang="en-US" dirty="0" err="1"/>
              <a:t>narušavajući</a:t>
            </a:r>
            <a:r>
              <a:rPr lang="en-US" dirty="0"/>
              <a:t> u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kom</a:t>
            </a:r>
            <a:r>
              <a:rPr lang="en-US" dirty="0"/>
              <a:t> </a:t>
            </a:r>
            <a:r>
              <a:rPr lang="en-US" dirty="0" err="1"/>
              <a:t>smislu</a:t>
            </a:r>
            <a:r>
              <a:rPr lang="en-US" dirty="0"/>
              <a:t> </a:t>
            </a:r>
            <a:r>
              <a:rPr lang="en-US" dirty="0" err="1"/>
              <a:t>ravnotežu</a:t>
            </a:r>
            <a:r>
              <a:rPr lang="en-US" dirty="0"/>
              <a:t> u </a:t>
            </a:r>
            <a:r>
              <a:rPr lang="en-US" dirty="0" err="1"/>
              <a:t>životnoj</a:t>
            </a:r>
            <a:r>
              <a:rPr lang="en-US" dirty="0"/>
              <a:t> </a:t>
            </a:r>
            <a:r>
              <a:rPr lang="en-US" dirty="0" err="1"/>
              <a:t>sredini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Ova </a:t>
            </a:r>
            <a:r>
              <a:rPr lang="en-US" dirty="0" err="1"/>
              <a:t>nijasa</a:t>
            </a:r>
            <a:r>
              <a:rPr lang="en-US" dirty="0"/>
              <a:t> „</a:t>
            </a:r>
            <a:r>
              <a:rPr lang="en-US" dirty="0" err="1"/>
              <a:t>zelenog</a:t>
            </a:r>
            <a:r>
              <a:rPr lang="en-US" dirty="0"/>
              <a:t>“ </a:t>
            </a:r>
            <a:r>
              <a:rPr lang="en-US" dirty="0" err="1"/>
              <a:t>menadžmenta</a:t>
            </a:r>
            <a:r>
              <a:rPr lang="en-US" dirty="0"/>
              <a:t> je ta u </a:t>
            </a:r>
            <a:r>
              <a:rPr lang="en-US" dirty="0" err="1"/>
              <a:t>kojoj</a:t>
            </a:r>
            <a:r>
              <a:rPr lang="en-US" dirty="0"/>
              <a:t> se </a:t>
            </a:r>
            <a:r>
              <a:rPr lang="en-US" dirty="0" err="1"/>
              <a:t>postavljaju</a:t>
            </a:r>
            <a:r>
              <a:rPr lang="en-US" dirty="0"/>
              <a:t>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paradigme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, </a:t>
            </a:r>
            <a:r>
              <a:rPr lang="en-US" dirty="0" err="1"/>
              <a:t>kreiraju</a:t>
            </a:r>
            <a:r>
              <a:rPr lang="en-US" dirty="0"/>
              <a:t> se </a:t>
            </a:r>
            <a:r>
              <a:rPr lang="en-US" dirty="0" err="1"/>
              <a:t>inovacije</a:t>
            </a:r>
            <a:r>
              <a:rPr lang="en-US" dirty="0"/>
              <a:t> u </a:t>
            </a:r>
            <a:r>
              <a:rPr lang="en-US" dirty="0" err="1"/>
              <a:t>procesima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tehnologiji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lideri</a:t>
            </a:r>
            <a:r>
              <a:rPr lang="en-US" dirty="0"/>
              <a:t> u </a:t>
            </a:r>
            <a:r>
              <a:rPr lang="en-US" dirty="0" err="1"/>
              <a:t>promociji</a:t>
            </a:r>
            <a:r>
              <a:rPr lang="en-US" dirty="0"/>
              <a:t> </a:t>
            </a:r>
            <a:r>
              <a:rPr lang="en-US" dirty="0" err="1"/>
              <a:t>ekoloških</a:t>
            </a:r>
            <a:r>
              <a:rPr lang="en-US" dirty="0"/>
              <a:t> </a:t>
            </a:r>
            <a:r>
              <a:rPr lang="en-US" dirty="0" err="1"/>
              <a:t>principa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4276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„</a:t>
            </a:r>
            <a:r>
              <a:rPr lang="en-US" dirty="0" err="1"/>
              <a:t>nijansi</a:t>
            </a:r>
            <a:r>
              <a:rPr lang="en-US" dirty="0"/>
              <a:t> </a:t>
            </a:r>
            <a:r>
              <a:rPr lang="en-US" dirty="0" err="1"/>
              <a:t>zelenog</a:t>
            </a:r>
            <a:r>
              <a:rPr lang="en-US" dirty="0"/>
              <a:t>“ – TAMNOZELENI ILI AKTIVISTIČKI PRISTUP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</a:t>
            </a:r>
            <a:r>
              <a:rPr lang="en-US" dirty="0" err="1"/>
              <a:t>sada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mnoge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usvojile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ekološke</a:t>
            </a:r>
            <a:r>
              <a:rPr lang="en-US" dirty="0"/>
              <a:t> </a:t>
            </a:r>
            <a:r>
              <a:rPr lang="en-US" dirty="0" err="1"/>
              <a:t>okvire</a:t>
            </a:r>
            <a:r>
              <a:rPr lang="en-US" dirty="0"/>
              <a:t> u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err="1"/>
              <a:t>traganju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„</a:t>
            </a:r>
            <a:r>
              <a:rPr lang="en-US" dirty="0" err="1"/>
              <a:t>tamnozelenom</a:t>
            </a:r>
            <a:r>
              <a:rPr lang="en-US" dirty="0"/>
              <a:t> </a:t>
            </a:r>
            <a:r>
              <a:rPr lang="en-US" dirty="0" err="1"/>
              <a:t>nijansom</a:t>
            </a:r>
            <a:r>
              <a:rPr lang="en-US" dirty="0"/>
              <a:t>“. </a:t>
            </a:r>
            <a:endParaRPr lang="en-US" dirty="0" smtClean="0"/>
          </a:p>
          <a:p>
            <a:r>
              <a:rPr lang="en-US" dirty="0" err="1" smtClean="0"/>
              <a:t>Interfejs</a:t>
            </a:r>
            <a:r>
              <a:rPr lang="en-US" dirty="0" smtClean="0"/>
              <a:t> </a:t>
            </a:r>
            <a:r>
              <a:rPr lang="en-US" dirty="0"/>
              <a:t>Carpet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Starbaks</a:t>
            </a:r>
            <a:r>
              <a:rPr lang="en-US" dirty="0"/>
              <a:t> </a:t>
            </a:r>
            <a:r>
              <a:rPr lang="en-US" dirty="0" err="1"/>
              <a:t>kafe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uspešno</a:t>
            </a:r>
            <a:r>
              <a:rPr lang="en-US" dirty="0"/>
              <a:t> </a:t>
            </a:r>
            <a:r>
              <a:rPr lang="en-US" dirty="0" err="1"/>
              <a:t>usvojili</a:t>
            </a:r>
            <a:r>
              <a:rPr lang="en-US" dirty="0"/>
              <a:t> </a:t>
            </a:r>
            <a:r>
              <a:rPr lang="en-US" dirty="0" err="1"/>
              <a:t>Prirodni</a:t>
            </a:r>
            <a:r>
              <a:rPr lang="en-US" dirty="0"/>
              <a:t> </a:t>
            </a:r>
            <a:r>
              <a:rPr lang="en-US" dirty="0" err="1"/>
              <a:t>korak</a:t>
            </a:r>
            <a:r>
              <a:rPr lang="en-US" dirty="0"/>
              <a:t>,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principa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ne </a:t>
            </a:r>
            <a:r>
              <a:rPr lang="en-US" dirty="0" err="1"/>
              <a:t>dozvoljavaju</a:t>
            </a:r>
            <a:r>
              <a:rPr lang="en-US" dirty="0"/>
              <a:t> </a:t>
            </a:r>
            <a:r>
              <a:rPr lang="en-US" dirty="0" err="1"/>
              <a:t>uklanjanje</a:t>
            </a:r>
            <a:r>
              <a:rPr lang="en-US" dirty="0"/>
              <a:t> </a:t>
            </a:r>
            <a:r>
              <a:rPr lang="en-US" dirty="0" err="1"/>
              <a:t>neobnovljivih</a:t>
            </a:r>
            <a:r>
              <a:rPr lang="en-US" dirty="0"/>
              <a:t> </a:t>
            </a:r>
            <a:r>
              <a:rPr lang="en-US" dirty="0" err="1"/>
              <a:t>supstanci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štetu</a:t>
            </a:r>
            <a:r>
              <a:rPr lang="en-US" dirty="0"/>
              <a:t> u </a:t>
            </a:r>
            <a:r>
              <a:rPr lang="en-US" dirty="0" err="1"/>
              <a:t>biosferi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/>
              <a:t>kompanije</a:t>
            </a:r>
            <a:r>
              <a:rPr lang="en-US" dirty="0"/>
              <a:t>, </a:t>
            </a:r>
            <a:r>
              <a:rPr lang="en-US" dirty="0" err="1"/>
              <a:t>poput</a:t>
            </a:r>
            <a:r>
              <a:rPr lang="en-US" dirty="0"/>
              <a:t> Nike, Ford Motor Company,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tekstilni</a:t>
            </a:r>
            <a:r>
              <a:rPr lang="en-US" dirty="0"/>
              <a:t> </a:t>
            </a:r>
            <a:r>
              <a:rPr lang="en-US" dirty="0" err="1"/>
              <a:t>proizvođač</a:t>
            </a:r>
            <a:r>
              <a:rPr lang="en-US" dirty="0"/>
              <a:t> </a:t>
            </a:r>
            <a:r>
              <a:rPr lang="en-US" dirty="0" err="1"/>
              <a:t>DesignTeks</a:t>
            </a:r>
            <a:r>
              <a:rPr lang="en-US" dirty="0"/>
              <a:t> </a:t>
            </a:r>
            <a:r>
              <a:rPr lang="en-US" dirty="0" err="1"/>
              <a:t>usvojili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dizajn</a:t>
            </a:r>
            <a:r>
              <a:rPr lang="en-US" dirty="0"/>
              <a:t> </a:t>
            </a:r>
            <a:r>
              <a:rPr lang="en-US" dirty="0" err="1"/>
              <a:t>ideju</a:t>
            </a:r>
            <a:r>
              <a:rPr lang="en-US" dirty="0"/>
              <a:t> „od </a:t>
            </a:r>
            <a:r>
              <a:rPr lang="en-US" dirty="0" err="1"/>
              <a:t>kolevke</a:t>
            </a:r>
            <a:r>
              <a:rPr lang="en-US" dirty="0"/>
              <a:t> do </a:t>
            </a:r>
            <a:r>
              <a:rPr lang="en-US" dirty="0" err="1"/>
              <a:t>kolevke</a:t>
            </a:r>
            <a:r>
              <a:rPr lang="en-US" dirty="0"/>
              <a:t>“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kojoj</a:t>
            </a:r>
            <a:r>
              <a:rPr lang="en-US" dirty="0"/>
              <a:t> se </a:t>
            </a:r>
            <a:r>
              <a:rPr lang="en-US" dirty="0" err="1"/>
              <a:t>teži</a:t>
            </a:r>
            <a:r>
              <a:rPr lang="en-US" dirty="0"/>
              <a:t> </a:t>
            </a:r>
            <a:r>
              <a:rPr lang="en-US" dirty="0" err="1"/>
              <a:t>korišćenju</a:t>
            </a:r>
            <a:r>
              <a:rPr lang="en-US" dirty="0"/>
              <a:t> </a:t>
            </a:r>
            <a:r>
              <a:rPr lang="en-US" dirty="0" err="1"/>
              <a:t>takvih</a:t>
            </a:r>
            <a:r>
              <a:rPr lang="en-US" dirty="0"/>
              <a:t> </a:t>
            </a:r>
            <a:r>
              <a:rPr lang="en-US" dirty="0" err="1" smtClean="0"/>
              <a:t>materijala</a:t>
            </a:r>
            <a:r>
              <a:rPr lang="en-US" dirty="0" smtClean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višekratni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čije</a:t>
            </a:r>
            <a:r>
              <a:rPr lang="en-US" dirty="0"/>
              <a:t> </a:t>
            </a:r>
            <a:r>
              <a:rPr lang="en-US" dirty="0" err="1"/>
              <a:t>razlagnje</a:t>
            </a:r>
            <a:r>
              <a:rPr lang="en-US" dirty="0"/>
              <a:t> </a:t>
            </a:r>
            <a:r>
              <a:rPr lang="en-US" dirty="0" err="1"/>
              <a:t>neće</a:t>
            </a:r>
            <a:r>
              <a:rPr lang="en-US" dirty="0"/>
              <a:t> </a:t>
            </a:r>
            <a:r>
              <a:rPr lang="en-US" dirty="0" err="1"/>
              <a:t>nanosti</a:t>
            </a:r>
            <a:r>
              <a:rPr lang="en-US" dirty="0"/>
              <a:t> </a:t>
            </a:r>
            <a:r>
              <a:rPr lang="en-US" dirty="0" err="1"/>
              <a:t>štete</a:t>
            </a:r>
            <a:r>
              <a:rPr lang="en-US" dirty="0"/>
              <a:t> </a:t>
            </a:r>
            <a:r>
              <a:rPr lang="en-US" dirty="0" err="1"/>
              <a:t>životnoj</a:t>
            </a:r>
            <a:r>
              <a:rPr lang="en-US" dirty="0"/>
              <a:t> </a:t>
            </a:r>
            <a:r>
              <a:rPr lang="en-US" dirty="0" err="1"/>
              <a:t>sredini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389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EFEKTI EKOLOŠKOG PRISTUPA U KORPORATIVNOJ POLITICI I MENADŽMENTU U PREDUZEĆIMA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Posmatrano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aspekta</a:t>
            </a:r>
            <a:r>
              <a:rPr lang="en-US" dirty="0"/>
              <a:t> </a:t>
            </a:r>
            <a:r>
              <a:rPr lang="en-US" dirty="0" err="1"/>
              <a:t>menadžerskih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, </a:t>
            </a:r>
            <a:r>
              <a:rPr lang="en-US" dirty="0" err="1"/>
              <a:t>ekološki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uzrokovati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promene</a:t>
            </a:r>
            <a:r>
              <a:rPr lang="en-US" dirty="0"/>
              <a:t> u </a:t>
            </a:r>
            <a:r>
              <a:rPr lang="en-US" dirty="0" err="1"/>
              <a:t>funkciji</a:t>
            </a:r>
            <a:r>
              <a:rPr lang="en-US" dirty="0"/>
              <a:t> </a:t>
            </a:r>
            <a:r>
              <a:rPr lang="en-US" dirty="0" err="1"/>
              <a:t>planiranja</a:t>
            </a:r>
            <a:r>
              <a:rPr lang="en-US" dirty="0"/>
              <a:t>, </a:t>
            </a:r>
            <a:r>
              <a:rPr lang="en-US" dirty="0" err="1"/>
              <a:t>organizovanja</a:t>
            </a:r>
            <a:r>
              <a:rPr lang="en-US" dirty="0"/>
              <a:t>, </a:t>
            </a:r>
            <a:r>
              <a:rPr lang="en-US" dirty="0" err="1"/>
              <a:t>vođenja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kontrolisanja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poduhvata</a:t>
            </a:r>
            <a:r>
              <a:rPr lang="en-US" dirty="0"/>
              <a:t> u </a:t>
            </a:r>
            <a:r>
              <a:rPr lang="en-US" dirty="0" err="1"/>
              <a:t>preduzeću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Najveće</a:t>
            </a:r>
            <a:r>
              <a:rPr lang="en-US" dirty="0" smtClean="0"/>
              <a:t> </a:t>
            </a:r>
            <a:r>
              <a:rPr lang="en-US" dirty="0" err="1"/>
              <a:t>promene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prepoznati</a:t>
            </a:r>
            <a:r>
              <a:rPr lang="en-US" dirty="0"/>
              <a:t> </a:t>
            </a:r>
            <a:r>
              <a:rPr lang="en-US" dirty="0" err="1"/>
              <a:t>upravo</a:t>
            </a:r>
            <a:r>
              <a:rPr lang="en-US" dirty="0"/>
              <a:t> u </a:t>
            </a:r>
            <a:r>
              <a:rPr lang="en-US" dirty="0" err="1"/>
              <a:t>domenu</a:t>
            </a:r>
            <a:r>
              <a:rPr lang="en-US" dirty="0"/>
              <a:t> </a:t>
            </a:r>
            <a:r>
              <a:rPr lang="en-US" dirty="0" err="1"/>
              <a:t>planiranja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kontrolisanja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568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EFEKTI EKOLOŠKOG PRISTUPA U KORPORATIVNOJ POLITICI I MENADŽMENTU U PREDUZEĆIMA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Naime</a:t>
            </a:r>
            <a:r>
              <a:rPr lang="en-US" dirty="0"/>
              <a:t>, </a:t>
            </a:r>
            <a:r>
              <a:rPr lang="en-US" dirty="0" err="1"/>
              <a:t>sprovođenje</a:t>
            </a:r>
            <a:r>
              <a:rPr lang="en-US" dirty="0"/>
              <a:t> </a:t>
            </a:r>
            <a:r>
              <a:rPr lang="en-US" dirty="0" err="1"/>
              <a:t>koncepta</a:t>
            </a:r>
            <a:r>
              <a:rPr lang="en-US" dirty="0"/>
              <a:t> </a:t>
            </a:r>
            <a:r>
              <a:rPr lang="en-US" dirty="0" err="1"/>
              <a:t>održivog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ekološki</a:t>
            </a:r>
            <a:r>
              <a:rPr lang="en-US" dirty="0"/>
              <a:t> </a:t>
            </a:r>
            <a:r>
              <a:rPr lang="en-US" dirty="0" err="1"/>
              <a:t>prihvatljivog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podrazumeva</a:t>
            </a:r>
            <a:r>
              <a:rPr lang="en-US" dirty="0"/>
              <a:t> da </a:t>
            </a:r>
            <a:r>
              <a:rPr lang="en-US" dirty="0" err="1"/>
              <a:t>proizvodna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samom</a:t>
            </a:r>
            <a:r>
              <a:rPr lang="en-US" dirty="0"/>
              <a:t> </a:t>
            </a:r>
            <a:r>
              <a:rPr lang="en-US" dirty="0" err="1"/>
              <a:t>početku</a:t>
            </a:r>
            <a:r>
              <a:rPr lang="en-US" dirty="0"/>
              <a:t> </a:t>
            </a:r>
            <a:r>
              <a:rPr lang="en-US" dirty="0" err="1"/>
              <a:t>reprodukcionog</a:t>
            </a:r>
            <a:r>
              <a:rPr lang="en-US" dirty="0"/>
              <a:t> </a:t>
            </a:r>
            <a:r>
              <a:rPr lang="en-US" dirty="0" err="1"/>
              <a:t>ciklusa</a:t>
            </a:r>
            <a:r>
              <a:rPr lang="en-US" dirty="0"/>
              <a:t>,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 </a:t>
            </a:r>
            <a:r>
              <a:rPr lang="en-US" dirty="0" err="1"/>
              <a:t>planiranja</a:t>
            </a:r>
            <a:r>
              <a:rPr lang="en-US" dirty="0"/>
              <a:t> </a:t>
            </a:r>
            <a:r>
              <a:rPr lang="en-US" dirty="0" err="1"/>
              <a:t>uzimaju</a:t>
            </a:r>
            <a:r>
              <a:rPr lang="en-US" dirty="0"/>
              <a:t> u </a:t>
            </a:r>
            <a:r>
              <a:rPr lang="en-US" dirty="0" err="1"/>
              <a:t>razmatranje</a:t>
            </a:r>
            <a:r>
              <a:rPr lang="en-US" dirty="0"/>
              <a:t> </a:t>
            </a:r>
            <a:r>
              <a:rPr lang="en-US" dirty="0" err="1"/>
              <a:t>moguće</a:t>
            </a:r>
            <a:r>
              <a:rPr lang="en-US" dirty="0"/>
              <a:t> </a:t>
            </a:r>
            <a:r>
              <a:rPr lang="en-US" dirty="0" err="1"/>
              <a:t>neželjene</a:t>
            </a:r>
            <a:r>
              <a:rPr lang="en-US" dirty="0"/>
              <a:t> </a:t>
            </a:r>
            <a:r>
              <a:rPr lang="en-US" dirty="0" err="1"/>
              <a:t>efekte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bi </a:t>
            </a:r>
            <a:r>
              <a:rPr lang="en-US" dirty="0" err="1"/>
              <a:t>ugrozili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degradirali</a:t>
            </a:r>
            <a:r>
              <a:rPr lang="en-US" dirty="0"/>
              <a:t> </a:t>
            </a:r>
            <a:r>
              <a:rPr lang="en-US" dirty="0" err="1"/>
              <a:t>životnu</a:t>
            </a:r>
            <a:r>
              <a:rPr lang="en-US" dirty="0"/>
              <a:t> </a:t>
            </a:r>
            <a:r>
              <a:rPr lang="en-US" dirty="0" err="1"/>
              <a:t>sredinu</a:t>
            </a:r>
            <a:r>
              <a:rPr lang="en-US" dirty="0"/>
              <a:t> </a:t>
            </a:r>
            <a:r>
              <a:rPr lang="en-US" dirty="0" err="1"/>
              <a:t>lokalnog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regionalnog</a:t>
            </a:r>
            <a:r>
              <a:rPr lang="en-US" dirty="0"/>
              <a:t> </a:t>
            </a:r>
            <a:r>
              <a:rPr lang="en-US" dirty="0" err="1"/>
              <a:t>područija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/>
              <a:t>se u plan </a:t>
            </a:r>
            <a:r>
              <a:rPr lang="en-US" dirty="0" err="1"/>
              <a:t>proizvodnje</a:t>
            </a:r>
            <a:r>
              <a:rPr lang="en-US" dirty="0"/>
              <a:t> </a:t>
            </a:r>
            <a:r>
              <a:rPr lang="en-US" dirty="0" err="1"/>
              <a:t>određenog</a:t>
            </a:r>
            <a:r>
              <a:rPr lang="en-US" dirty="0"/>
              <a:t> </a:t>
            </a:r>
            <a:r>
              <a:rPr lang="en-US" dirty="0" err="1"/>
              <a:t>perioda</a:t>
            </a:r>
            <a:r>
              <a:rPr lang="en-US" dirty="0"/>
              <a:t> </a:t>
            </a:r>
            <a:r>
              <a:rPr lang="en-US" dirty="0" err="1"/>
              <a:t>uključi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projektovanje</a:t>
            </a:r>
            <a:r>
              <a:rPr lang="en-US" dirty="0"/>
              <a:t> </a:t>
            </a:r>
            <a:r>
              <a:rPr lang="en-US" dirty="0" err="1"/>
              <a:t>reciklaže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preventivno</a:t>
            </a:r>
            <a:r>
              <a:rPr lang="en-US" dirty="0"/>
              <a:t> </a:t>
            </a:r>
            <a:r>
              <a:rPr lang="en-US" dirty="0" err="1"/>
              <a:t>delovati</a:t>
            </a:r>
            <a:r>
              <a:rPr lang="en-US" dirty="0"/>
              <a:t> u </a:t>
            </a:r>
            <a:r>
              <a:rPr lang="en-US" dirty="0" err="1"/>
              <a:t>smislu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zagađenja</a:t>
            </a:r>
            <a:r>
              <a:rPr lang="en-US" dirty="0"/>
              <a:t>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pravcu</a:t>
            </a:r>
            <a:r>
              <a:rPr lang="en-US" dirty="0"/>
              <a:t> </a:t>
            </a:r>
            <a:r>
              <a:rPr lang="en-US" dirty="0" err="1"/>
              <a:t>efikasnog</a:t>
            </a:r>
            <a:r>
              <a:rPr lang="en-US" dirty="0"/>
              <a:t> </a:t>
            </a:r>
            <a:r>
              <a:rPr lang="en-US" dirty="0" err="1"/>
              <a:t>iskorišćavanja</a:t>
            </a:r>
            <a:r>
              <a:rPr lang="en-US" dirty="0"/>
              <a:t> </a:t>
            </a:r>
            <a:r>
              <a:rPr lang="en-US" dirty="0" err="1"/>
              <a:t>ograničenih</a:t>
            </a:r>
            <a:r>
              <a:rPr lang="en-US" dirty="0"/>
              <a:t> </a:t>
            </a:r>
            <a:r>
              <a:rPr lang="en-US" dirty="0" err="1"/>
              <a:t>resusrsa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6252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EFEKTI EKOLOŠKOG PRISTUPA U KORPORATIVNOJ POLITICI I MENADŽMENTU U PREDUZEĆIMA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Planiranje</a:t>
            </a:r>
            <a:r>
              <a:rPr lang="en-US" dirty="0"/>
              <a:t> </a:t>
            </a:r>
            <a:r>
              <a:rPr lang="en-US" dirty="0" err="1"/>
              <a:t>reciklaže</a:t>
            </a:r>
            <a:r>
              <a:rPr lang="en-US" dirty="0"/>
              <a:t> pre </a:t>
            </a:r>
            <a:r>
              <a:rPr lang="en-US" dirty="0" err="1"/>
              <a:t>pokretanja</a:t>
            </a:r>
            <a:r>
              <a:rPr lang="en-US" dirty="0"/>
              <a:t> </a:t>
            </a:r>
            <a:r>
              <a:rPr lang="en-US" dirty="0" err="1"/>
              <a:t>proizvodnih</a:t>
            </a:r>
            <a:r>
              <a:rPr lang="en-US" dirty="0"/>
              <a:t> </a:t>
            </a:r>
            <a:r>
              <a:rPr lang="en-US" dirty="0" err="1"/>
              <a:t>kapaciteta</a:t>
            </a:r>
            <a:r>
              <a:rPr lang="en-US" dirty="0"/>
              <a:t> </a:t>
            </a:r>
            <a:r>
              <a:rPr lang="en-US" dirty="0" err="1"/>
              <a:t>smanjuje</a:t>
            </a:r>
            <a:r>
              <a:rPr lang="en-US" dirty="0"/>
              <a:t> </a:t>
            </a:r>
            <a:r>
              <a:rPr lang="en-US" dirty="0" err="1"/>
              <a:t>reziduale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minimum – </a:t>
            </a:r>
            <a:r>
              <a:rPr lang="en-US" dirty="0" err="1"/>
              <a:t>čuva</a:t>
            </a:r>
            <a:r>
              <a:rPr lang="en-US" dirty="0"/>
              <a:t> </a:t>
            </a:r>
            <a:r>
              <a:rPr lang="en-US" dirty="0" err="1"/>
              <a:t>životnu</a:t>
            </a:r>
            <a:r>
              <a:rPr lang="en-US" dirty="0"/>
              <a:t> </a:t>
            </a:r>
            <a:r>
              <a:rPr lang="en-US" dirty="0" err="1"/>
              <a:t>sredinu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maksimalno</a:t>
            </a:r>
            <a:r>
              <a:rPr lang="en-US" dirty="0"/>
              <a:t> </a:t>
            </a:r>
            <a:r>
              <a:rPr lang="en-US" dirty="0" err="1"/>
              <a:t>iskorišćavanje</a:t>
            </a:r>
            <a:r>
              <a:rPr lang="en-US" dirty="0"/>
              <a:t> </a:t>
            </a:r>
            <a:r>
              <a:rPr lang="en-US" dirty="0" err="1"/>
              <a:t>sirovina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 u </a:t>
            </a:r>
            <a:r>
              <a:rPr lang="en-US" dirty="0" err="1"/>
              <a:t>proizvodnji</a:t>
            </a:r>
            <a:r>
              <a:rPr lang="en-US" dirty="0"/>
              <a:t> u </a:t>
            </a:r>
            <a:r>
              <a:rPr lang="en-US" dirty="0" err="1"/>
              <a:t>smislu</a:t>
            </a:r>
            <a:r>
              <a:rPr lang="en-US" dirty="0"/>
              <a:t> </a:t>
            </a:r>
            <a:r>
              <a:rPr lang="en-US" dirty="0" err="1"/>
              <a:t>kruženja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elemenata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ekonomski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Potencijalni</a:t>
            </a:r>
            <a:r>
              <a:rPr lang="en-US" dirty="0" smtClean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strategije</a:t>
            </a:r>
            <a:r>
              <a:rPr lang="en-US" dirty="0"/>
              <a:t> je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err="1"/>
              <a:t>industrijskih</a:t>
            </a:r>
            <a:r>
              <a:rPr lang="en-US" dirty="0"/>
              <a:t> </a:t>
            </a:r>
            <a:r>
              <a:rPr lang="en-US" dirty="0" err="1"/>
              <a:t>ekosistema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reziduali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inputi</a:t>
            </a:r>
            <a:r>
              <a:rPr lang="en-US" dirty="0"/>
              <a:t> u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sistemu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7962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EFEKTI EKOLOŠKOG PRISTUPA U KORPORATIVNOJ POLITICI I MENADŽMENTU U PREDUZEĆIMA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ekološki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menadžmentu</a:t>
            </a:r>
            <a:r>
              <a:rPr lang="en-US" dirty="0"/>
              <a:t> </a:t>
            </a:r>
            <a:r>
              <a:rPr lang="en-US" dirty="0" err="1"/>
              <a:t>podrazumeva</a:t>
            </a:r>
            <a:r>
              <a:rPr lang="en-US" dirty="0"/>
              <a:t> </a:t>
            </a:r>
            <a:r>
              <a:rPr lang="en-US" dirty="0" err="1"/>
              <a:t>jačanje</a:t>
            </a:r>
            <a:r>
              <a:rPr lang="en-US" dirty="0"/>
              <a:t> </a:t>
            </a:r>
            <a:r>
              <a:rPr lang="en-US" dirty="0" err="1"/>
              <a:t>kontrolne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/>
              <a:t>planovi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/>
              <a:t>implementacija</a:t>
            </a:r>
            <a:r>
              <a:rPr lang="en-US" dirty="0"/>
              <a:t> </a:t>
            </a:r>
            <a:r>
              <a:rPr lang="en-US" dirty="0" err="1"/>
              <a:t>prolaze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monitoring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kontrolu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Veliki</a:t>
            </a:r>
            <a:r>
              <a:rPr lang="en-US" dirty="0" smtClean="0"/>
              <a:t> </a:t>
            </a:r>
            <a:r>
              <a:rPr lang="en-US" dirty="0" err="1"/>
              <a:t>doprinos</a:t>
            </a:r>
            <a:r>
              <a:rPr lang="en-US" dirty="0"/>
              <a:t> </a:t>
            </a:r>
            <a:r>
              <a:rPr lang="en-US" dirty="0" err="1"/>
              <a:t>kontroli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sredine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sprovođenja</a:t>
            </a:r>
            <a:r>
              <a:rPr lang="en-US" dirty="0"/>
              <a:t> </a:t>
            </a:r>
            <a:r>
              <a:rPr lang="en-US" dirty="0" err="1"/>
              <a:t>ekološke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dala</a:t>
            </a:r>
            <a:r>
              <a:rPr lang="en-US" dirty="0"/>
              <a:t> je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sertifikaciju</a:t>
            </a:r>
            <a:r>
              <a:rPr lang="en-US" dirty="0"/>
              <a:t> ISO </a:t>
            </a:r>
            <a:r>
              <a:rPr lang="en-US" dirty="0" err="1"/>
              <a:t>izradom</a:t>
            </a:r>
            <a:r>
              <a:rPr lang="en-US" dirty="0"/>
              <a:t> </a:t>
            </a:r>
            <a:r>
              <a:rPr lang="en-US" dirty="0" err="1"/>
              <a:t>standarda</a:t>
            </a:r>
            <a:r>
              <a:rPr lang="en-US" dirty="0"/>
              <a:t> ISO 14000 u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serija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965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„</a:t>
            </a:r>
            <a:r>
              <a:rPr lang="en-US" dirty="0" err="1"/>
              <a:t>nijansi</a:t>
            </a:r>
            <a:r>
              <a:rPr lang="en-US" dirty="0"/>
              <a:t> </a:t>
            </a:r>
            <a:r>
              <a:rPr lang="en-US" dirty="0" err="1"/>
              <a:t>zelenog</a:t>
            </a:r>
            <a:r>
              <a:rPr lang="en-US" dirty="0"/>
              <a:t>“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pored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dokaza</a:t>
            </a:r>
            <a:r>
              <a:rPr lang="en-US" dirty="0"/>
              <a:t> o </a:t>
            </a:r>
            <a:r>
              <a:rPr lang="en-US" dirty="0" err="1"/>
              <a:t>neophodnosti</a:t>
            </a:r>
            <a:r>
              <a:rPr lang="en-US" dirty="0"/>
              <a:t> </a:t>
            </a:r>
            <a:r>
              <a:rPr lang="en-US" dirty="0" err="1"/>
              <a:t>primene</a:t>
            </a:r>
            <a:r>
              <a:rPr lang="en-US" dirty="0"/>
              <a:t> </a:t>
            </a:r>
            <a:r>
              <a:rPr lang="en-US" dirty="0" err="1"/>
              <a:t>ekološkog</a:t>
            </a:r>
            <a:r>
              <a:rPr lang="en-US" dirty="0"/>
              <a:t> </a:t>
            </a:r>
            <a:r>
              <a:rPr lang="en-US" dirty="0" err="1"/>
              <a:t>menadžmenta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životnoj</a:t>
            </a:r>
            <a:r>
              <a:rPr lang="en-US" dirty="0"/>
              <a:t> </a:t>
            </a:r>
            <a:r>
              <a:rPr lang="en-US" dirty="0" err="1"/>
              <a:t>sredini</a:t>
            </a:r>
            <a:r>
              <a:rPr lang="en-US" dirty="0"/>
              <a:t>,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različiti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nivoi</a:t>
            </a:r>
            <a:r>
              <a:rPr lang="en-US" dirty="0"/>
              <a:t> „</a:t>
            </a:r>
            <a:r>
              <a:rPr lang="en-US" dirty="0" err="1"/>
              <a:t>zelenog</a:t>
            </a:r>
            <a:r>
              <a:rPr lang="en-US" dirty="0"/>
              <a:t>“ </a:t>
            </a:r>
            <a:r>
              <a:rPr lang="en-US" dirty="0" err="1"/>
              <a:t>menadžmenta</a:t>
            </a:r>
            <a:r>
              <a:rPr lang="en-US" dirty="0"/>
              <a:t> u </a:t>
            </a:r>
            <a:r>
              <a:rPr lang="en-US" dirty="0" err="1"/>
              <a:t>organizaciji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Model </a:t>
            </a:r>
            <a:r>
              <a:rPr lang="en-US" dirty="0"/>
              <a:t>„</a:t>
            </a:r>
            <a:r>
              <a:rPr lang="en-US" dirty="0" err="1"/>
              <a:t>nijansi</a:t>
            </a:r>
            <a:r>
              <a:rPr lang="en-US" dirty="0"/>
              <a:t> </a:t>
            </a:r>
            <a:r>
              <a:rPr lang="en-US" dirty="0" err="1"/>
              <a:t>zelenog</a:t>
            </a:r>
            <a:r>
              <a:rPr lang="en-US" dirty="0"/>
              <a:t>“ </a:t>
            </a:r>
            <a:r>
              <a:rPr lang="en-US" dirty="0" err="1"/>
              <a:t>jeste</a:t>
            </a:r>
            <a:r>
              <a:rPr lang="en-US" dirty="0"/>
              <a:t> model </a:t>
            </a:r>
            <a:r>
              <a:rPr lang="en-US" dirty="0" err="1"/>
              <a:t>menadžmenta</a:t>
            </a:r>
            <a:r>
              <a:rPr lang="en-US" dirty="0"/>
              <a:t> u </a:t>
            </a:r>
            <a:r>
              <a:rPr lang="en-US" dirty="0" err="1"/>
              <a:t>kome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nijanse</a:t>
            </a:r>
            <a:r>
              <a:rPr lang="en-US" dirty="0"/>
              <a:t> </a:t>
            </a:r>
            <a:r>
              <a:rPr lang="en-US" dirty="0" err="1"/>
              <a:t>zelenog</a:t>
            </a:r>
            <a:r>
              <a:rPr lang="en-US" dirty="0"/>
              <a:t>, od </a:t>
            </a:r>
            <a:r>
              <a:rPr lang="en-US" dirty="0" err="1"/>
              <a:t>svetlo</a:t>
            </a:r>
            <a:r>
              <a:rPr lang="en-US" dirty="0"/>
              <a:t> do </a:t>
            </a:r>
            <a:r>
              <a:rPr lang="en-US" dirty="0" err="1"/>
              <a:t>tamnozelene</a:t>
            </a:r>
            <a:r>
              <a:rPr lang="en-US" dirty="0"/>
              <a:t> </a:t>
            </a:r>
            <a:r>
              <a:rPr lang="en-US" dirty="0" err="1"/>
              <a:t>boje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odgovora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ekološke</a:t>
            </a:r>
            <a:r>
              <a:rPr lang="en-US" dirty="0"/>
              <a:t> </a:t>
            </a:r>
            <a:r>
              <a:rPr lang="en-US" dirty="0" err="1"/>
              <a:t>osetljivosti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menadžmenta</a:t>
            </a:r>
            <a:r>
              <a:rPr lang="en-US" dirty="0"/>
              <a:t> u </a:t>
            </a:r>
            <a:r>
              <a:rPr lang="en-US" dirty="0" err="1"/>
              <a:t>organizaciji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Četiri</a:t>
            </a:r>
            <a:r>
              <a:rPr lang="en-US" dirty="0" smtClean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nijanse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to: </a:t>
            </a:r>
            <a:r>
              <a:rPr lang="en-US" dirty="0" err="1"/>
              <a:t>zakonski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svetlozeleni</a:t>
            </a:r>
            <a:r>
              <a:rPr lang="en-US" dirty="0"/>
              <a:t>, </a:t>
            </a:r>
            <a:r>
              <a:rPr lang="en-US" dirty="0" err="1"/>
              <a:t>tržišni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,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interesno</a:t>
            </a:r>
            <a:r>
              <a:rPr lang="en-US" dirty="0"/>
              <a:t> – </a:t>
            </a:r>
            <a:r>
              <a:rPr lang="en-US" dirty="0" err="1"/>
              <a:t>uticajnih</a:t>
            </a:r>
            <a:r>
              <a:rPr lang="en-US" dirty="0"/>
              <a:t> </a:t>
            </a:r>
            <a:r>
              <a:rPr lang="en-US" dirty="0" err="1"/>
              <a:t>grupa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tamnozeleni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aktivistički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ekološkom</a:t>
            </a:r>
            <a:r>
              <a:rPr lang="en-US" dirty="0"/>
              <a:t> </a:t>
            </a:r>
            <a:r>
              <a:rPr lang="en-US" dirty="0" err="1"/>
              <a:t>menadžmentu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2305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Nijanse</a:t>
            </a:r>
            <a:r>
              <a:rPr lang="en-US" dirty="0" smtClean="0"/>
              <a:t> </a:t>
            </a:r>
            <a:r>
              <a:rPr lang="en-US" dirty="0" err="1" smtClean="0"/>
              <a:t>modela</a:t>
            </a:r>
            <a:r>
              <a:rPr lang="en-US" dirty="0" smtClean="0"/>
              <a:t> </a:t>
            </a:r>
            <a:r>
              <a:rPr lang="en-US" dirty="0" err="1" smtClean="0"/>
              <a:t>zelenog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nijanse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to: </a:t>
            </a:r>
            <a:endParaRPr lang="en-US" dirty="0" smtClean="0"/>
          </a:p>
          <a:p>
            <a:r>
              <a:rPr lang="en-US" dirty="0" err="1" smtClean="0"/>
              <a:t>zakonski</a:t>
            </a:r>
            <a:r>
              <a:rPr lang="en-US" dirty="0" smtClean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svetlozeleni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tržišni</a:t>
            </a:r>
            <a:r>
              <a:rPr lang="en-US" dirty="0" smtClean="0"/>
              <a:t> </a:t>
            </a:r>
            <a:r>
              <a:rPr lang="en-US" dirty="0" err="1"/>
              <a:t>pristup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pristup</a:t>
            </a:r>
            <a:r>
              <a:rPr lang="en-US" dirty="0" smtClean="0"/>
              <a:t> </a:t>
            </a:r>
            <a:r>
              <a:rPr lang="en-US" dirty="0" err="1"/>
              <a:t>interesno</a:t>
            </a:r>
            <a:r>
              <a:rPr lang="en-US" dirty="0"/>
              <a:t> – </a:t>
            </a:r>
            <a:r>
              <a:rPr lang="en-US" dirty="0" err="1"/>
              <a:t>uticajnih</a:t>
            </a:r>
            <a:r>
              <a:rPr lang="en-US" dirty="0"/>
              <a:t> </a:t>
            </a:r>
            <a:r>
              <a:rPr lang="en-US" dirty="0" err="1"/>
              <a:t>grupa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tamnozeleni</a:t>
            </a:r>
            <a:r>
              <a:rPr lang="en-US" dirty="0" smtClean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aktivistički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ekološkom</a:t>
            </a:r>
            <a:r>
              <a:rPr lang="en-US" dirty="0"/>
              <a:t> </a:t>
            </a:r>
            <a:r>
              <a:rPr lang="en-US" dirty="0" err="1"/>
              <a:t>menadžmentu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04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„</a:t>
            </a:r>
            <a:r>
              <a:rPr lang="en-US" dirty="0" err="1"/>
              <a:t>nijansi</a:t>
            </a:r>
            <a:r>
              <a:rPr lang="en-US" dirty="0"/>
              <a:t> </a:t>
            </a:r>
            <a:r>
              <a:rPr lang="en-US" dirty="0" err="1"/>
              <a:t>zelenog</a:t>
            </a:r>
            <a:r>
              <a:rPr lang="en-US" dirty="0"/>
              <a:t>“ – ZAKONSKI PRISTUP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Najneosetljiviji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ekološke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probleme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Organizacije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vode</a:t>
            </a:r>
            <a:r>
              <a:rPr lang="en-US" dirty="0"/>
              <a:t>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pristupom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nizak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znanja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svesti</a:t>
            </a:r>
            <a:r>
              <a:rPr lang="en-US" dirty="0"/>
              <a:t> o </a:t>
            </a:r>
            <a:r>
              <a:rPr lang="en-US" dirty="0" err="1"/>
              <a:t>neophodnosti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zagađenja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shvataju</a:t>
            </a:r>
            <a:r>
              <a:rPr lang="en-US" dirty="0"/>
              <a:t> „</a:t>
            </a:r>
            <a:r>
              <a:rPr lang="en-US" dirty="0" err="1"/>
              <a:t>zeleni</a:t>
            </a:r>
            <a:r>
              <a:rPr lang="en-US" dirty="0"/>
              <a:t>“ </a:t>
            </a:r>
            <a:r>
              <a:rPr lang="en-US" dirty="0" err="1"/>
              <a:t>menadžment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ispunjavanje</a:t>
            </a:r>
            <a:r>
              <a:rPr lang="en-US" dirty="0"/>
              <a:t> </a:t>
            </a:r>
            <a:r>
              <a:rPr lang="en-US" dirty="0" err="1"/>
              <a:t>zakonskih</a:t>
            </a:r>
            <a:r>
              <a:rPr lang="en-US" dirty="0"/>
              <a:t> </a:t>
            </a:r>
            <a:r>
              <a:rPr lang="en-US" dirty="0" err="1"/>
              <a:t>procedura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regulativa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Ove </a:t>
            </a:r>
            <a:r>
              <a:rPr lang="en-US" dirty="0" err="1"/>
              <a:t>organizacije</a:t>
            </a:r>
            <a:r>
              <a:rPr lang="en-US" dirty="0"/>
              <a:t> se </a:t>
            </a:r>
            <a:r>
              <a:rPr lang="en-US" dirty="0" err="1"/>
              <a:t>ograničavaju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poštovanje</a:t>
            </a:r>
            <a:r>
              <a:rPr lang="en-US" dirty="0"/>
              <a:t> </a:t>
            </a:r>
            <a:r>
              <a:rPr lang="en-US" dirty="0" err="1"/>
              <a:t>zakonskih</a:t>
            </a:r>
            <a:r>
              <a:rPr lang="en-US" dirty="0"/>
              <a:t> </a:t>
            </a:r>
            <a:r>
              <a:rPr lang="en-US" dirty="0" err="1"/>
              <a:t>propisa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domena</a:t>
            </a:r>
            <a:r>
              <a:rPr lang="en-US" dirty="0"/>
              <a:t> </a:t>
            </a:r>
            <a:r>
              <a:rPr lang="en-US" dirty="0" err="1"/>
              <a:t>sigurnosti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sprečavanja</a:t>
            </a:r>
            <a:r>
              <a:rPr lang="en-US" dirty="0"/>
              <a:t> </a:t>
            </a:r>
            <a:r>
              <a:rPr lang="en-US" dirty="0" err="1"/>
              <a:t>onečišćenja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sredine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4535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„</a:t>
            </a:r>
            <a:r>
              <a:rPr lang="en-US" dirty="0" err="1"/>
              <a:t>nijansi</a:t>
            </a:r>
            <a:r>
              <a:rPr lang="en-US" dirty="0"/>
              <a:t> </a:t>
            </a:r>
            <a:r>
              <a:rPr lang="en-US" dirty="0" err="1"/>
              <a:t>zelenog</a:t>
            </a:r>
            <a:r>
              <a:rPr lang="en-US" dirty="0"/>
              <a:t>“ – ZAKONSKI PRISTUP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Zakonski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zagovaraju</a:t>
            </a:r>
            <a:r>
              <a:rPr lang="en-US" dirty="0"/>
              <a:t> </a:t>
            </a:r>
            <a:r>
              <a:rPr lang="en-US" dirty="0" err="1"/>
              <a:t>upravo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menadžeri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viziju</a:t>
            </a:r>
            <a:r>
              <a:rPr lang="en-US" dirty="0"/>
              <a:t> </a:t>
            </a:r>
            <a:r>
              <a:rPr lang="en-US" dirty="0" err="1"/>
              <a:t>održivog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u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strategijama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, </a:t>
            </a:r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nam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primera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/>
              <a:t>ukazuje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 da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stroge</a:t>
            </a:r>
            <a:r>
              <a:rPr lang="en-US" dirty="0"/>
              <a:t> </a:t>
            </a:r>
            <a:r>
              <a:rPr lang="en-US" dirty="0" err="1"/>
              <a:t>ekološke</a:t>
            </a:r>
            <a:r>
              <a:rPr lang="en-US" dirty="0"/>
              <a:t> </a:t>
            </a:r>
            <a:r>
              <a:rPr lang="en-US" dirty="0" err="1"/>
              <a:t>standarde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prihvaćen</a:t>
            </a:r>
            <a:r>
              <a:rPr lang="en-US" dirty="0"/>
              <a:t> </a:t>
            </a:r>
            <a:r>
              <a:rPr lang="en-US" dirty="0" err="1"/>
              <a:t>eko</a:t>
            </a:r>
            <a:r>
              <a:rPr lang="en-US" dirty="0"/>
              <a:t> </a:t>
            </a:r>
            <a:r>
              <a:rPr lang="en-US" dirty="0" err="1"/>
              <a:t>koncept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kreiraju</a:t>
            </a:r>
            <a:r>
              <a:rPr lang="en-US" dirty="0"/>
              <a:t> </a:t>
            </a:r>
            <a:r>
              <a:rPr lang="en-US" dirty="0" err="1"/>
              <a:t>veću</a:t>
            </a:r>
            <a:r>
              <a:rPr lang="en-US" dirty="0"/>
              <a:t> </a:t>
            </a:r>
            <a:r>
              <a:rPr lang="en-US" dirty="0" err="1"/>
              <a:t>dodatu</a:t>
            </a:r>
            <a:r>
              <a:rPr lang="en-US" dirty="0"/>
              <a:t> </a:t>
            </a:r>
            <a:r>
              <a:rPr lang="en-US" dirty="0" err="1"/>
              <a:t>vrednost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stejkholdere</a:t>
            </a:r>
            <a:r>
              <a:rPr lang="en-US" dirty="0"/>
              <a:t>, </a:t>
            </a:r>
            <a:r>
              <a:rPr lang="en-US" dirty="0" err="1"/>
              <a:t>efikasniji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korišćenju</a:t>
            </a:r>
            <a:r>
              <a:rPr lang="en-US" dirty="0"/>
              <a:t> </a:t>
            </a:r>
            <a:r>
              <a:rPr lang="en-US" dirty="0" err="1"/>
              <a:t>resursa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bolje</a:t>
            </a:r>
            <a:r>
              <a:rPr lang="en-US" dirty="0"/>
              <a:t> </a:t>
            </a:r>
            <a:r>
              <a:rPr lang="en-US" dirty="0" err="1"/>
              <a:t>tehnologije</a:t>
            </a:r>
            <a:r>
              <a:rPr lang="en-US" dirty="0"/>
              <a:t> </a:t>
            </a:r>
            <a:r>
              <a:rPr lang="en-US" dirty="0" err="1"/>
              <a:t>praćene</a:t>
            </a:r>
            <a:r>
              <a:rPr lang="en-US" dirty="0"/>
              <a:t> </a:t>
            </a:r>
            <a:r>
              <a:rPr lang="en-US" dirty="0" err="1"/>
              <a:t>inovacijama</a:t>
            </a:r>
            <a:r>
              <a:rPr lang="en-US" dirty="0"/>
              <a:t> . </a:t>
            </a:r>
          </a:p>
        </p:txBody>
      </p:sp>
    </p:spTree>
    <p:extLst>
      <p:ext uri="{BB962C8B-B14F-4D97-AF65-F5344CB8AC3E}">
        <p14:creationId xmlns:p14="http://schemas.microsoft.com/office/powerpoint/2010/main" val="501926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„</a:t>
            </a:r>
            <a:r>
              <a:rPr lang="en-US" dirty="0" err="1"/>
              <a:t>nijansi</a:t>
            </a:r>
            <a:r>
              <a:rPr lang="en-US" dirty="0"/>
              <a:t> </a:t>
            </a:r>
            <a:r>
              <a:rPr lang="en-US" dirty="0" err="1"/>
              <a:t>zelenog</a:t>
            </a:r>
            <a:r>
              <a:rPr lang="en-US" dirty="0"/>
              <a:t>“ – TRŽIŠNI PRISTUP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Pristup</a:t>
            </a:r>
            <a:r>
              <a:rPr lang="en-US" dirty="0"/>
              <a:t> u </a:t>
            </a:r>
            <a:r>
              <a:rPr lang="en-US" dirty="0" err="1"/>
              <a:t>kome</a:t>
            </a:r>
            <a:r>
              <a:rPr lang="en-US" dirty="0"/>
              <a:t> se </a:t>
            </a:r>
            <a:r>
              <a:rPr lang="en-US" dirty="0" err="1"/>
              <a:t>kreira</a:t>
            </a:r>
            <a:r>
              <a:rPr lang="en-US" dirty="0"/>
              <a:t> </a:t>
            </a:r>
            <a:r>
              <a:rPr lang="en-US" dirty="0" err="1"/>
              <a:t>konkurentska</a:t>
            </a:r>
            <a:r>
              <a:rPr lang="en-US" dirty="0"/>
              <a:t> </a:t>
            </a:r>
            <a:r>
              <a:rPr lang="en-US" dirty="0" err="1"/>
              <a:t>prednost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toga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obraća</a:t>
            </a:r>
            <a:r>
              <a:rPr lang="en-US" dirty="0"/>
              <a:t> </a:t>
            </a:r>
            <a:r>
              <a:rPr lang="en-US" dirty="0" err="1"/>
              <a:t>pažnja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uzimaju</a:t>
            </a:r>
            <a:r>
              <a:rPr lang="en-US" dirty="0"/>
              <a:t> se u </a:t>
            </a:r>
            <a:r>
              <a:rPr lang="en-US" dirty="0" err="1"/>
              <a:t>obzir</a:t>
            </a:r>
            <a:r>
              <a:rPr lang="en-US" dirty="0"/>
              <a:t> </a:t>
            </a:r>
            <a:r>
              <a:rPr lang="en-US" dirty="0" err="1"/>
              <a:t>ekološke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preferencije</a:t>
            </a:r>
            <a:r>
              <a:rPr lang="en-US" dirty="0"/>
              <a:t> </a:t>
            </a:r>
            <a:r>
              <a:rPr lang="en-US" dirty="0" err="1"/>
              <a:t>potrošača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/>
              <a:t>životnog</a:t>
            </a:r>
            <a:r>
              <a:rPr lang="en-US" dirty="0"/>
              <a:t> </a:t>
            </a:r>
            <a:r>
              <a:rPr lang="en-US" dirty="0" err="1"/>
              <a:t>standarda</a:t>
            </a:r>
            <a:r>
              <a:rPr lang="en-US" dirty="0"/>
              <a:t> </a:t>
            </a:r>
            <a:r>
              <a:rPr lang="en-US" dirty="0" err="1"/>
              <a:t>podrazumeva</a:t>
            </a:r>
            <a:r>
              <a:rPr lang="en-US" dirty="0"/>
              <a:t> pored </a:t>
            </a:r>
            <a:r>
              <a:rPr lang="en-US" dirty="0" err="1"/>
              <a:t>rasta</a:t>
            </a:r>
            <a:r>
              <a:rPr lang="en-US" dirty="0"/>
              <a:t> </a:t>
            </a:r>
            <a:r>
              <a:rPr lang="en-US" dirty="0" err="1"/>
              <a:t>ličnog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obrazovanja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Period </a:t>
            </a:r>
            <a:r>
              <a:rPr lang="en-US" dirty="0"/>
              <a:t>od </a:t>
            </a:r>
            <a:r>
              <a:rPr lang="en-US" dirty="0" err="1"/>
              <a:t>osamdesetih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dvadesetog</a:t>
            </a:r>
            <a:r>
              <a:rPr lang="en-US" dirty="0"/>
              <a:t> </a:t>
            </a:r>
            <a:r>
              <a:rPr lang="en-US" dirty="0" err="1"/>
              <a:t>veka</a:t>
            </a:r>
            <a:r>
              <a:rPr lang="en-US" dirty="0"/>
              <a:t> pa do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/>
              <a:t>obeležen</a:t>
            </a:r>
            <a:r>
              <a:rPr lang="en-US" dirty="0"/>
              <a:t> je </a:t>
            </a:r>
            <a:r>
              <a:rPr lang="en-US" dirty="0" err="1"/>
              <a:t>difuzijom</a:t>
            </a:r>
            <a:r>
              <a:rPr lang="en-US" dirty="0"/>
              <a:t> </a:t>
            </a:r>
            <a:r>
              <a:rPr lang="en-US" dirty="0" err="1"/>
              <a:t>znanja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o </a:t>
            </a:r>
            <a:r>
              <a:rPr lang="en-US" dirty="0" err="1"/>
              <a:t>degradaciji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sredine</a:t>
            </a:r>
            <a:r>
              <a:rPr lang="en-US" dirty="0"/>
              <a:t>, </a:t>
            </a:r>
            <a:r>
              <a:rPr lang="en-US" dirty="0" err="1"/>
              <a:t>problemima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prete</a:t>
            </a:r>
            <a:r>
              <a:rPr lang="en-US" dirty="0"/>
              <a:t> da </a:t>
            </a:r>
            <a:r>
              <a:rPr lang="en-US" dirty="0" err="1"/>
              <a:t>postanu</a:t>
            </a:r>
            <a:r>
              <a:rPr lang="en-US" dirty="0"/>
              <a:t> </a:t>
            </a:r>
            <a:r>
              <a:rPr lang="en-US" dirty="0" err="1"/>
              <a:t>prirodne</a:t>
            </a:r>
            <a:r>
              <a:rPr lang="en-US" dirty="0"/>
              <a:t> </a:t>
            </a:r>
            <a:r>
              <a:rPr lang="en-US" dirty="0" err="1"/>
              <a:t>katastrofe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uticaju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ljudsku</a:t>
            </a:r>
            <a:r>
              <a:rPr lang="en-US" dirty="0"/>
              <a:t> </a:t>
            </a:r>
            <a:r>
              <a:rPr lang="en-US" dirty="0" err="1"/>
              <a:t>populaciju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34490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„</a:t>
            </a:r>
            <a:r>
              <a:rPr lang="en-US" dirty="0" err="1"/>
              <a:t>nijansi</a:t>
            </a:r>
            <a:r>
              <a:rPr lang="en-US" dirty="0"/>
              <a:t> </a:t>
            </a:r>
            <a:r>
              <a:rPr lang="en-US" dirty="0" err="1"/>
              <a:t>zelenog</a:t>
            </a:r>
            <a:r>
              <a:rPr lang="en-US" dirty="0"/>
              <a:t>“ – TRŽIŠNI PRISTUP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Pod </a:t>
            </a:r>
            <a:r>
              <a:rPr lang="en-US" dirty="0" err="1"/>
              <a:t>pritiskom</a:t>
            </a:r>
            <a:r>
              <a:rPr lang="en-US" dirty="0"/>
              <a:t> </a:t>
            </a:r>
            <a:r>
              <a:rPr lang="en-US" dirty="0" err="1"/>
              <a:t>realnosti</a:t>
            </a:r>
            <a:r>
              <a:rPr lang="en-US" dirty="0"/>
              <a:t>, </a:t>
            </a:r>
            <a:r>
              <a:rPr lang="en-US" dirty="0" err="1"/>
              <a:t>savremen</a:t>
            </a:r>
            <a:r>
              <a:rPr lang="en-US" dirty="0"/>
              <a:t> </a:t>
            </a:r>
            <a:r>
              <a:rPr lang="en-US" dirty="0" err="1"/>
              <a:t>čovek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iskazuje</a:t>
            </a:r>
            <a:r>
              <a:rPr lang="en-US" dirty="0"/>
              <a:t> </a:t>
            </a:r>
            <a:r>
              <a:rPr lang="en-US" dirty="0" err="1"/>
              <a:t>potrebu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zdravim</a:t>
            </a:r>
            <a:r>
              <a:rPr lang="en-US" dirty="0"/>
              <a:t> </a:t>
            </a:r>
            <a:r>
              <a:rPr lang="en-US" dirty="0" err="1"/>
              <a:t>proizvodima</a:t>
            </a:r>
            <a:r>
              <a:rPr lang="en-US" dirty="0"/>
              <a:t>, </a:t>
            </a:r>
            <a:r>
              <a:rPr lang="en-US" dirty="0" err="1"/>
              <a:t>proizvedenim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ekološki</a:t>
            </a:r>
            <a:r>
              <a:rPr lang="en-US" dirty="0"/>
              <a:t> </a:t>
            </a:r>
            <a:r>
              <a:rPr lang="en-US" dirty="0" err="1"/>
              <a:t>prihvatljivim</a:t>
            </a:r>
            <a:r>
              <a:rPr lang="en-US" dirty="0"/>
              <a:t> </a:t>
            </a:r>
            <a:r>
              <a:rPr lang="en-US" dirty="0" err="1"/>
              <a:t>procedurama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tehnologijama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Na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okrenute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potrošaču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centralnoj</a:t>
            </a:r>
            <a:r>
              <a:rPr lang="en-US" dirty="0"/>
              <a:t> </a:t>
            </a:r>
            <a:r>
              <a:rPr lang="en-US" dirty="0" err="1"/>
              <a:t>figuri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, </a:t>
            </a:r>
            <a:r>
              <a:rPr lang="en-US" dirty="0" err="1"/>
              <a:t>moraju</a:t>
            </a:r>
            <a:r>
              <a:rPr lang="en-US" dirty="0"/>
              <a:t> se </a:t>
            </a:r>
            <a:r>
              <a:rPr lang="en-US" dirty="0" err="1"/>
              <a:t>prilagoditi</a:t>
            </a:r>
            <a:r>
              <a:rPr lang="en-US" dirty="0"/>
              <a:t> </a:t>
            </a:r>
            <a:r>
              <a:rPr lang="en-US" dirty="0" err="1"/>
              <a:t>individualnim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društvenim</a:t>
            </a:r>
            <a:r>
              <a:rPr lang="en-US" dirty="0"/>
              <a:t> </a:t>
            </a:r>
            <a:r>
              <a:rPr lang="en-US" dirty="0" err="1"/>
              <a:t>potrebama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sačuvale</a:t>
            </a:r>
            <a:r>
              <a:rPr lang="en-US" dirty="0"/>
              <a:t> </a:t>
            </a:r>
            <a:r>
              <a:rPr lang="en-US" dirty="0" err="1"/>
              <a:t>konkurentsku</a:t>
            </a:r>
            <a:r>
              <a:rPr lang="en-US" dirty="0"/>
              <a:t> </a:t>
            </a:r>
            <a:r>
              <a:rPr lang="en-US" dirty="0" err="1"/>
              <a:t>prednost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opstale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Proizvodnjom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plasmanom</a:t>
            </a:r>
            <a:r>
              <a:rPr lang="en-US" dirty="0"/>
              <a:t> </a:t>
            </a:r>
            <a:r>
              <a:rPr lang="en-US" dirty="0" err="1"/>
              <a:t>ekološki</a:t>
            </a:r>
            <a:r>
              <a:rPr lang="en-US" dirty="0"/>
              <a:t> </a:t>
            </a:r>
            <a:r>
              <a:rPr lang="en-US" dirty="0" err="1"/>
              <a:t>ispravnih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menadžment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tržišno</a:t>
            </a:r>
            <a:r>
              <a:rPr lang="en-US" dirty="0"/>
              <a:t> </a:t>
            </a:r>
            <a:r>
              <a:rPr lang="en-US" dirty="0" err="1"/>
              <a:t>orijentisane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iskazuje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interes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ekološkoj</a:t>
            </a:r>
            <a:r>
              <a:rPr lang="en-US" dirty="0"/>
              <a:t> </a:t>
            </a:r>
            <a:r>
              <a:rPr lang="en-US" dirty="0" err="1"/>
              <a:t>održivosti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životnoj</a:t>
            </a:r>
            <a:r>
              <a:rPr lang="en-US" dirty="0"/>
              <a:t> </a:t>
            </a:r>
            <a:r>
              <a:rPr lang="en-US" dirty="0" err="1"/>
              <a:t>sredini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27315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„</a:t>
            </a:r>
            <a:r>
              <a:rPr lang="en-US" dirty="0" err="1"/>
              <a:t>nijansi</a:t>
            </a:r>
            <a:r>
              <a:rPr lang="en-US" dirty="0"/>
              <a:t> </a:t>
            </a:r>
            <a:r>
              <a:rPr lang="en-US" dirty="0" err="1"/>
              <a:t>zelenog</a:t>
            </a:r>
            <a:r>
              <a:rPr lang="en-US" dirty="0"/>
              <a:t>“ – PRISTUP STEJKHOLDERA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Pristup</a:t>
            </a:r>
            <a:r>
              <a:rPr lang="en-US" dirty="0"/>
              <a:t> „</a:t>
            </a:r>
            <a:r>
              <a:rPr lang="en-US" dirty="0" err="1"/>
              <a:t>zelenog</a:t>
            </a:r>
            <a:r>
              <a:rPr lang="en-US" dirty="0"/>
              <a:t>“ </a:t>
            </a:r>
            <a:r>
              <a:rPr lang="en-US" dirty="0" err="1"/>
              <a:t>menadžmenta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kom</a:t>
            </a:r>
            <a:r>
              <a:rPr lang="en-US" dirty="0"/>
              <a:t> se </a:t>
            </a:r>
            <a:r>
              <a:rPr lang="en-US" dirty="0" err="1"/>
              <a:t>konkurentska</a:t>
            </a:r>
            <a:r>
              <a:rPr lang="en-US" dirty="0"/>
              <a:t> </a:t>
            </a:r>
            <a:r>
              <a:rPr lang="en-US" dirty="0" err="1"/>
              <a:t>prednost</a:t>
            </a:r>
            <a:r>
              <a:rPr lang="en-US" dirty="0"/>
              <a:t> </a:t>
            </a:r>
            <a:r>
              <a:rPr lang="en-US" dirty="0" err="1"/>
              <a:t>postiže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zadovoljavaju</a:t>
            </a:r>
            <a:r>
              <a:rPr lang="en-US" dirty="0"/>
              <a:t> </a:t>
            </a:r>
            <a:r>
              <a:rPr lang="en-US" dirty="0" err="1"/>
              <a:t>ekološki</a:t>
            </a:r>
            <a:r>
              <a:rPr lang="en-US" dirty="0"/>
              <a:t> </a:t>
            </a:r>
            <a:r>
              <a:rPr lang="en-US" dirty="0" err="1"/>
              <a:t>preferencije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zahtevi</a:t>
            </a:r>
            <a:r>
              <a:rPr lang="en-US" dirty="0"/>
              <a:t> </a:t>
            </a:r>
            <a:r>
              <a:rPr lang="en-US" dirty="0" err="1"/>
              <a:t>glavnih</a:t>
            </a:r>
            <a:r>
              <a:rPr lang="en-US" dirty="0"/>
              <a:t> </a:t>
            </a:r>
            <a:r>
              <a:rPr lang="en-US" dirty="0" err="1"/>
              <a:t>stejkholdera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/>
              <a:t>nivo</a:t>
            </a:r>
            <a:r>
              <a:rPr lang="en-US" dirty="0"/>
              <a:t> je </a:t>
            </a:r>
            <a:r>
              <a:rPr lang="en-US" dirty="0" err="1"/>
              <a:t>zeleniji</a:t>
            </a:r>
            <a:r>
              <a:rPr lang="en-US" dirty="0"/>
              <a:t> od </a:t>
            </a:r>
            <a:r>
              <a:rPr lang="en-US" dirty="0" err="1"/>
              <a:t>tržišnog</a:t>
            </a:r>
            <a:r>
              <a:rPr lang="en-US" dirty="0"/>
              <a:t> </a:t>
            </a:r>
            <a:r>
              <a:rPr lang="en-US" dirty="0" err="1"/>
              <a:t>pristupa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U </a:t>
            </a:r>
            <a:r>
              <a:rPr lang="en-US" dirty="0" err="1"/>
              <a:t>njemu</a:t>
            </a:r>
            <a:r>
              <a:rPr lang="en-US" dirty="0"/>
              <a:t> se </a:t>
            </a:r>
            <a:r>
              <a:rPr lang="en-US" dirty="0" err="1"/>
              <a:t>tržišni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proširuje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 </a:t>
            </a:r>
            <a:r>
              <a:rPr lang="en-US" dirty="0" err="1"/>
              <a:t>najznačajnijih</a:t>
            </a:r>
            <a:r>
              <a:rPr lang="en-US" dirty="0"/>
              <a:t> </a:t>
            </a:r>
            <a:r>
              <a:rPr lang="en-US" dirty="0" err="1"/>
              <a:t>stejkholdera</a:t>
            </a:r>
            <a:r>
              <a:rPr lang="en-US" dirty="0"/>
              <a:t> – </a:t>
            </a:r>
            <a:r>
              <a:rPr lang="en-US" dirty="0" err="1"/>
              <a:t>dobavljači</a:t>
            </a:r>
            <a:r>
              <a:rPr lang="en-US" dirty="0"/>
              <a:t>, </a:t>
            </a:r>
            <a:r>
              <a:rPr lang="en-US" dirty="0" err="1"/>
              <a:t>poslovni</a:t>
            </a:r>
            <a:r>
              <a:rPr lang="en-US" dirty="0"/>
              <a:t> </a:t>
            </a:r>
            <a:r>
              <a:rPr lang="en-US" dirty="0" err="1"/>
              <a:t>partneri</a:t>
            </a:r>
            <a:r>
              <a:rPr lang="en-US" dirty="0"/>
              <a:t>, </a:t>
            </a:r>
            <a:r>
              <a:rPr lang="en-US" dirty="0" err="1"/>
              <a:t>zaposleni</a:t>
            </a:r>
            <a:r>
              <a:rPr lang="en-US" dirty="0"/>
              <a:t>, </a:t>
            </a:r>
            <a:r>
              <a:rPr lang="en-US" dirty="0" err="1"/>
              <a:t>akcionari</a:t>
            </a:r>
            <a:r>
              <a:rPr lang="en-US" dirty="0"/>
              <a:t>, </a:t>
            </a:r>
            <a:r>
              <a:rPr lang="en-US" dirty="0" err="1"/>
              <a:t>lokalna</a:t>
            </a:r>
            <a:r>
              <a:rPr lang="en-US" dirty="0"/>
              <a:t> </a:t>
            </a:r>
            <a:r>
              <a:rPr lang="en-US" dirty="0" err="1"/>
              <a:t>društvena</a:t>
            </a:r>
            <a:r>
              <a:rPr lang="en-US" dirty="0"/>
              <a:t> </a:t>
            </a:r>
            <a:r>
              <a:rPr lang="en-US" dirty="0" err="1"/>
              <a:t>zajednica</a:t>
            </a:r>
            <a:r>
              <a:rPr lang="en-US" dirty="0"/>
              <a:t>, </a:t>
            </a:r>
            <a:r>
              <a:rPr lang="en-US" dirty="0" err="1"/>
              <a:t>vlada</a:t>
            </a:r>
            <a:r>
              <a:rPr lang="en-US" dirty="0"/>
              <a:t>, </a:t>
            </a:r>
            <a:r>
              <a:rPr lang="en-US" dirty="0" err="1"/>
              <a:t>prodavci</a:t>
            </a:r>
            <a:r>
              <a:rPr lang="en-US" dirty="0"/>
              <a:t>, </a:t>
            </a:r>
            <a:r>
              <a:rPr lang="en-US" dirty="0" err="1"/>
              <a:t>kupci</a:t>
            </a:r>
            <a:r>
              <a:rPr lang="en-US" dirty="0"/>
              <a:t>, </a:t>
            </a:r>
            <a:r>
              <a:rPr lang="en-US" dirty="0" err="1"/>
              <a:t>potrošači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dr. </a:t>
            </a:r>
          </a:p>
        </p:txBody>
      </p:sp>
    </p:spTree>
    <p:extLst>
      <p:ext uri="{BB962C8B-B14F-4D97-AF65-F5344CB8AC3E}">
        <p14:creationId xmlns:p14="http://schemas.microsoft.com/office/powerpoint/2010/main" val="680418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„</a:t>
            </a:r>
            <a:r>
              <a:rPr lang="en-US" dirty="0" err="1"/>
              <a:t>nijansi</a:t>
            </a:r>
            <a:r>
              <a:rPr lang="en-US" dirty="0"/>
              <a:t> </a:t>
            </a:r>
            <a:r>
              <a:rPr lang="en-US" dirty="0" err="1"/>
              <a:t>zelenog</a:t>
            </a:r>
            <a:r>
              <a:rPr lang="en-US" dirty="0"/>
              <a:t>“ – PRISTUP STEJKHOLDERA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Menadžment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nastojati</a:t>
            </a:r>
            <a:r>
              <a:rPr lang="en-US" dirty="0"/>
              <a:t> da </a:t>
            </a:r>
            <a:r>
              <a:rPr lang="en-US" dirty="0" err="1"/>
              <a:t>balansira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zahteva</a:t>
            </a:r>
            <a:r>
              <a:rPr lang="en-US" dirty="0"/>
              <a:t> </a:t>
            </a:r>
            <a:r>
              <a:rPr lang="en-US" dirty="0" err="1"/>
              <a:t>visokog</a:t>
            </a:r>
            <a:r>
              <a:rPr lang="en-US" dirty="0"/>
              <a:t> </a:t>
            </a:r>
            <a:r>
              <a:rPr lang="en-US" dirty="0" err="1"/>
              <a:t>profita</a:t>
            </a:r>
            <a:r>
              <a:rPr lang="en-US" dirty="0"/>
              <a:t>,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ekološke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,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nevladinih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ostvario</a:t>
            </a:r>
            <a:r>
              <a:rPr lang="en-US" dirty="0"/>
              <a:t> </a:t>
            </a:r>
            <a:r>
              <a:rPr lang="en-US" dirty="0" err="1"/>
              <a:t>konkurentsku</a:t>
            </a:r>
            <a:r>
              <a:rPr lang="en-US" dirty="0"/>
              <a:t> </a:t>
            </a:r>
            <a:r>
              <a:rPr lang="en-US" dirty="0" err="1"/>
              <a:t>prednost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ograničiti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zadovoljavanje</a:t>
            </a:r>
            <a:r>
              <a:rPr lang="en-US" dirty="0"/>
              <a:t> one </a:t>
            </a:r>
            <a:r>
              <a:rPr lang="en-US" dirty="0" err="1"/>
              <a:t>grupe</a:t>
            </a:r>
            <a:r>
              <a:rPr lang="en-US" dirty="0"/>
              <a:t> </a:t>
            </a:r>
            <a:r>
              <a:rPr lang="en-US" dirty="0" err="1"/>
              <a:t>stejkholdera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najuticajniji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/>
              <a:t>pristupu</a:t>
            </a:r>
            <a:r>
              <a:rPr lang="en-US" dirty="0"/>
              <a:t> </a:t>
            </a:r>
            <a:r>
              <a:rPr lang="en-US" dirty="0" err="1"/>
              <a:t>stejkholdera</a:t>
            </a:r>
            <a:r>
              <a:rPr lang="en-US" dirty="0"/>
              <a:t> </a:t>
            </a:r>
            <a:r>
              <a:rPr lang="en-US" dirty="0" err="1"/>
              <a:t>menadžment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usloviti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partnere</a:t>
            </a:r>
            <a:r>
              <a:rPr lang="en-US" dirty="0"/>
              <a:t> da se </a:t>
            </a:r>
            <a:r>
              <a:rPr lang="en-US" dirty="0" err="1"/>
              <a:t>pridržavaju</a:t>
            </a:r>
            <a:r>
              <a:rPr lang="en-US" dirty="0"/>
              <a:t> </a:t>
            </a:r>
            <a:r>
              <a:rPr lang="en-US" dirty="0" err="1"/>
              <a:t>ekoloških</a:t>
            </a:r>
            <a:r>
              <a:rPr lang="en-US" dirty="0"/>
              <a:t> </a:t>
            </a:r>
            <a:r>
              <a:rPr lang="en-US" dirty="0" err="1"/>
              <a:t>standarda</a:t>
            </a:r>
            <a:r>
              <a:rPr lang="en-US" dirty="0"/>
              <a:t>. Na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se </a:t>
            </a:r>
            <a:r>
              <a:rPr lang="en-US" dirty="0" err="1"/>
              <a:t>ostvaruje</a:t>
            </a:r>
            <a:r>
              <a:rPr lang="en-US" dirty="0"/>
              <a:t> </a:t>
            </a:r>
            <a:r>
              <a:rPr lang="en-US" dirty="0" err="1"/>
              <a:t>zadovoljavanje</a:t>
            </a:r>
            <a:r>
              <a:rPr lang="en-US" dirty="0"/>
              <a:t> </a:t>
            </a:r>
            <a:r>
              <a:rPr lang="en-US" dirty="0" err="1"/>
              <a:t>kriterijuma</a:t>
            </a:r>
            <a:r>
              <a:rPr lang="en-US" dirty="0"/>
              <a:t> </a:t>
            </a:r>
            <a:r>
              <a:rPr lang="en-US" dirty="0" err="1"/>
              <a:t>ekološki</a:t>
            </a:r>
            <a:r>
              <a:rPr lang="en-US" dirty="0"/>
              <a:t> </a:t>
            </a:r>
            <a:r>
              <a:rPr lang="en-US" dirty="0" err="1"/>
              <a:t>čiste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poslovnja</a:t>
            </a:r>
            <a:r>
              <a:rPr lang="en-US" dirty="0"/>
              <a:t> u </a:t>
            </a:r>
            <a:r>
              <a:rPr lang="en-US" dirty="0" err="1"/>
              <a:t>čitavom</a:t>
            </a:r>
            <a:r>
              <a:rPr lang="en-US" dirty="0"/>
              <a:t> </a:t>
            </a:r>
            <a:r>
              <a:rPr lang="en-US" dirty="0" err="1"/>
              <a:t>lancu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, od </a:t>
            </a:r>
            <a:r>
              <a:rPr lang="en-US" dirty="0" err="1"/>
              <a:t>nabavke</a:t>
            </a:r>
            <a:r>
              <a:rPr lang="en-US" dirty="0"/>
              <a:t> </a:t>
            </a:r>
            <a:r>
              <a:rPr lang="en-US" dirty="0" err="1"/>
              <a:t>sirovina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,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en-US" dirty="0"/>
              <a:t>, do </a:t>
            </a:r>
            <a:r>
              <a:rPr lang="en-US" dirty="0" err="1"/>
              <a:t>distribucije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kupcima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konačnim</a:t>
            </a:r>
            <a:r>
              <a:rPr lang="en-US" dirty="0"/>
              <a:t> </a:t>
            </a:r>
            <a:r>
              <a:rPr lang="en-US" dirty="0" err="1"/>
              <a:t>potrošačima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891380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200</TotalTime>
  <Words>1057</Words>
  <Application>Microsoft Office PowerPoint</Application>
  <PresentationFormat>Widescreen</PresentationFormat>
  <Paragraphs>54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PowerPoint Presentation</vt:lpstr>
      <vt:lpstr>Model „nijansi zelenog“</vt:lpstr>
      <vt:lpstr>Nijanse modela zelenog</vt:lpstr>
      <vt:lpstr>Model „nijansi zelenog“ – ZAKONSKI PRISTUP</vt:lpstr>
      <vt:lpstr>Model „nijansi zelenog“ – ZAKONSKI PRISTUP</vt:lpstr>
      <vt:lpstr>Model „nijansi zelenog“ – TRŽIŠNI PRISTUP</vt:lpstr>
      <vt:lpstr>Model „nijansi zelenog“ – TRŽIŠNI PRISTUP</vt:lpstr>
      <vt:lpstr>Model „nijansi zelenog“ – PRISTUP STEJKHOLDERA</vt:lpstr>
      <vt:lpstr>Model „nijansi zelenog“ – PRISTUP STEJKHOLDERA</vt:lpstr>
      <vt:lpstr>Model „nijansi zelenog“ – TAMNOZELENI ILI AKTIVISTIČKI PRISTUP</vt:lpstr>
      <vt:lpstr>Model „nijansi zelenog“ – TAMNOZELENI ILI AKTIVISTIČKI PRISTUP</vt:lpstr>
      <vt:lpstr>EFEKTI EKOLOŠKOG PRISTUPA U KORPORATIVNOJ POLITICI I MENADŽMENTU U PREDUZEĆIMA</vt:lpstr>
      <vt:lpstr>EFEKTI EKOLOŠKOG PRISTUPA U KORPORATIVNOJ POLITICI I MENADŽMENTU U PREDUZEĆIMA</vt:lpstr>
      <vt:lpstr>EFEKTI EKOLOŠKOG PRISTUPA U KORPORATIVNOJ POLITICI I MENADŽMENTU U PREDUZEĆIMA</vt:lpstr>
      <vt:lpstr>EFEKTI EKOLOŠKOG PRISTUPA U KORPORATIVNOJ POLITICI I MENADŽMENTU U PREDUZEĆIMA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Milica Jevremovic</dc:creator>
  <cp:lastModifiedBy>Milica Jevremovic</cp:lastModifiedBy>
  <cp:revision>6</cp:revision>
  <dcterms:created xsi:type="dcterms:W3CDTF">2019-11-24T16:39:32Z</dcterms:created>
  <dcterms:modified xsi:type="dcterms:W3CDTF">2019-11-24T22:09:42Z</dcterms:modified>
</cp:coreProperties>
</file>