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8" r:id="rId10"/>
    <p:sldId id="269" r:id="rId11"/>
    <p:sldId id="270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11/24/2019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11/24/2019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Latn-RS" dirty="0" smtClean="0"/>
              <a:t>Podprocesi ekomenadžmenta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198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Definisanje </a:t>
            </a:r>
            <a:r>
              <a:rPr lang="sr-Latn-RS" dirty="0" smtClean="0"/>
              <a:t>alternativa za </a:t>
            </a:r>
            <a:r>
              <a:rPr lang="sr-Latn-RS" dirty="0"/>
              <a:t>donošenje odluka</a:t>
            </a:r>
            <a:br>
              <a:rPr lang="sr-Latn-RS" dirty="0"/>
            </a:br>
            <a:r>
              <a:rPr lang="sr-Latn-RS" dirty="0"/>
              <a:t>- Primer kupovine telefona -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Samsung</a:t>
            </a:r>
          </a:p>
          <a:p>
            <a:r>
              <a:rPr lang="sr-Latn-RS" dirty="0" smtClean="0"/>
              <a:t>Iphone</a:t>
            </a:r>
          </a:p>
          <a:p>
            <a:r>
              <a:rPr lang="sr-Latn-RS" dirty="0" smtClean="0"/>
              <a:t>Nokia</a:t>
            </a:r>
          </a:p>
          <a:p>
            <a:r>
              <a:rPr lang="sr-Latn-RS" dirty="0" smtClean="0"/>
              <a:t>Huawei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559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5336596"/>
              </p:ext>
            </p:extLst>
          </p:nvPr>
        </p:nvGraphicFramePr>
        <p:xfrm>
          <a:off x="639227" y="782549"/>
          <a:ext cx="8596308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8044"/>
                <a:gridCol w="884455"/>
                <a:gridCol w="1114942"/>
                <a:gridCol w="894162"/>
                <a:gridCol w="2018617"/>
                <a:gridCol w="1063787"/>
                <a:gridCol w="1392301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Izgled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Kamera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Cena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/>
                        <a:t>Uslovi kupovine (rate, kupovina na pakete)   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Brzina 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Ukupno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dirty="0" smtClean="0"/>
                        <a:t>Samsung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4x3+4x4+2x5+5x3+3x4= </a:t>
                      </a:r>
                      <a:r>
                        <a:rPr lang="sr-Latn-RS" dirty="0" smtClean="0">
                          <a:solidFill>
                            <a:srgbClr val="FF0000"/>
                          </a:solidFill>
                        </a:rPr>
                        <a:t>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Iphone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5x3+5x4+1x5+5x3+5x4=</a:t>
                      </a:r>
                      <a:r>
                        <a:rPr lang="sr-Latn-RS" dirty="0" smtClean="0">
                          <a:solidFill>
                            <a:srgbClr val="FF0000"/>
                          </a:solidFill>
                        </a:rPr>
                        <a:t>75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Nokia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2x3+3x4+3x5+5x3+3x4=</a:t>
                      </a:r>
                      <a:r>
                        <a:rPr lang="sr-Latn-RS" dirty="0" smtClean="0">
                          <a:solidFill>
                            <a:srgbClr val="FF0000"/>
                          </a:solidFill>
                        </a:rPr>
                        <a:t>60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r-Latn-RS" dirty="0" smtClean="0"/>
                        <a:t>Huawei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dirty="0" smtClean="0"/>
                        <a:t>4x3+4x4+2x5+5x3+3x4=</a:t>
                      </a:r>
                      <a:r>
                        <a:rPr lang="sr-Latn-RS" dirty="0" smtClean="0">
                          <a:solidFill>
                            <a:srgbClr val="FF0000"/>
                          </a:solidFill>
                        </a:rPr>
                        <a:t>65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98120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Zadatak za studente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 smtClean="0"/>
              <a:t>Napraviti primer za donošenje odluka, postavi kriterijuma, alternativa, vrednovanje alternativa i izbor alternative za problem nedovoljnog obrazovanja omladine o zagađivačima životne sredine....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716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54" y="260963"/>
            <a:ext cx="8596668" cy="1320800"/>
          </a:xfrm>
        </p:spPr>
        <p:txBody>
          <a:bodyPr/>
          <a:lstStyle/>
          <a:p>
            <a:r>
              <a:rPr lang="en-US" dirty="0" err="1"/>
              <a:t>Komponente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uopravljanja</a:t>
            </a:r>
            <a:r>
              <a:rPr lang="en-US" dirty="0"/>
              <a:t> </a:t>
            </a:r>
            <a:r>
              <a:rPr lang="en-US" dirty="0" err="1"/>
              <a:t>životnom</a:t>
            </a:r>
            <a:r>
              <a:rPr lang="en-US" dirty="0"/>
              <a:t> </a:t>
            </a:r>
            <a:r>
              <a:rPr lang="en-US" dirty="0" err="1"/>
              <a:t>sredinom</a:t>
            </a:r>
            <a:r>
              <a:rPr lang="en-US" dirty="0"/>
              <a:t> (</a:t>
            </a:r>
            <a:r>
              <a:rPr lang="en-US" dirty="0" err="1"/>
              <a:t>ekomenadžmenta</a:t>
            </a:r>
            <a:r>
              <a:rPr lang="en-US" dirty="0"/>
              <a:t>)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142204" y="1270000"/>
            <a:ext cx="7666928" cy="4372780"/>
            <a:chOff x="1841" y="1356"/>
            <a:chExt cx="9720" cy="3780"/>
          </a:xfrm>
        </p:grpSpPr>
        <p:sp>
          <p:nvSpPr>
            <p:cNvPr id="5" name="Rectangle 4"/>
            <p:cNvSpPr/>
            <p:nvPr/>
          </p:nvSpPr>
          <p:spPr>
            <a:xfrm>
              <a:off x="1841" y="2346"/>
              <a:ext cx="9720" cy="1800"/>
            </a:xfrm>
            <a:prstGeom prst="rect">
              <a:avLst/>
            </a:prstGeom>
            <a:ln w="9525" cap="flat" cmpd="sng" algn="ctr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cxnSp>
          <p:nvCxnSpPr>
            <p:cNvPr id="6" name="Elbow Connector 5"/>
            <p:cNvCxnSpPr/>
            <p:nvPr/>
          </p:nvCxnSpPr>
          <p:spPr>
            <a:xfrm rot="5400000" flipH="1">
              <a:off x="6702" y="3066"/>
              <a:ext cx="3779" cy="360"/>
            </a:xfrm>
            <a:prstGeom prst="bentConnector3">
              <a:avLst/>
            </a:prstGeom>
            <a:solidFill>
              <a:srgbClr val="FFFFFF"/>
            </a:solidFill>
            <a:ln w="28575" cap="flat" cmpd="sng" algn="ctr">
              <a:solidFill>
                <a:srgbClr val="808080"/>
              </a:solidFill>
              <a:miter lim="800000"/>
              <a:headEnd/>
              <a:tailEnd/>
            </a:ln>
          </p:spPr>
        </p:cxnSp>
        <p:cxnSp>
          <p:nvCxnSpPr>
            <p:cNvPr id="7" name="Elbow Connector 6"/>
            <p:cNvCxnSpPr/>
            <p:nvPr/>
          </p:nvCxnSpPr>
          <p:spPr>
            <a:xfrm rot="5400000" flipH="1">
              <a:off x="6702" y="3066"/>
              <a:ext cx="1260" cy="360"/>
            </a:xfrm>
            <a:prstGeom prst="bentConnector3">
              <a:avLst/>
            </a:prstGeom>
            <a:solidFill>
              <a:srgbClr val="FFFFFF"/>
            </a:solidFill>
            <a:ln w="28575" cap="flat" cmpd="sng" algn="ctr">
              <a:solidFill>
                <a:srgbClr val="808080"/>
              </a:solidFill>
              <a:miter lim="800000"/>
              <a:headEnd/>
              <a:tailEnd/>
            </a:ln>
          </p:spPr>
        </p:cxnSp>
        <p:cxnSp>
          <p:nvCxnSpPr>
            <p:cNvPr id="8" name="Elbow Connector 7"/>
            <p:cNvCxnSpPr/>
            <p:nvPr/>
          </p:nvCxnSpPr>
          <p:spPr>
            <a:xfrm rot="16200000">
              <a:off x="5441" y="3066"/>
              <a:ext cx="1261" cy="360"/>
            </a:xfrm>
            <a:prstGeom prst="bentConnector3">
              <a:avLst/>
            </a:prstGeom>
            <a:solidFill>
              <a:srgbClr val="FFFFFF"/>
            </a:solidFill>
            <a:ln w="28575" cap="flat" cmpd="sng" algn="ctr">
              <a:solidFill>
                <a:srgbClr val="808080"/>
              </a:solidFill>
              <a:miter lim="800000"/>
              <a:headEnd/>
              <a:tailEnd/>
            </a:ln>
          </p:spPr>
        </p:cxnSp>
        <p:cxnSp>
          <p:nvCxnSpPr>
            <p:cNvPr id="9" name="Elbow Connector 8"/>
            <p:cNvCxnSpPr/>
            <p:nvPr/>
          </p:nvCxnSpPr>
          <p:spPr>
            <a:xfrm rot="16200000">
              <a:off x="2922" y="3066"/>
              <a:ext cx="3780" cy="360"/>
            </a:xfrm>
            <a:prstGeom prst="bentConnector3">
              <a:avLst/>
            </a:prstGeom>
            <a:solidFill>
              <a:srgbClr val="FFFFFF"/>
            </a:solidFill>
            <a:ln w="28575" cap="flat" cmpd="sng" algn="ctr">
              <a:solidFill>
                <a:srgbClr val="808080"/>
              </a:solidFill>
              <a:miter lim="800000"/>
              <a:headEnd/>
              <a:tailEnd/>
            </a:ln>
          </p:spPr>
        </p:cxnSp>
        <p:sp>
          <p:nvSpPr>
            <p:cNvPr id="10" name="Text Box 31"/>
            <p:cNvSpPr txBox="1"/>
            <p:nvPr/>
          </p:nvSpPr>
          <p:spPr>
            <a:xfrm>
              <a:off x="5621" y="2346"/>
              <a:ext cx="2160" cy="720"/>
            </a:xfrm>
            <a:prstGeom prst="rect">
              <a:avLst/>
            </a:prstGeom>
            <a:gradFill>
              <a:gsLst>
                <a:gs pos="0">
                  <a:srgbClr val="BBE0E3"/>
                </a:gs>
                <a:gs pos="100000">
                  <a:srgbClr val="FFFFFF"/>
                </a:gs>
              </a:gsLst>
              <a:path path="rect">
                <a:fillToRect l="100000" r="100000"/>
              </a:path>
            </a:gradFill>
            <a:ln w="9525" cap="flat" cmpd="sng" algn="ctr">
              <a:solidFill>
                <a:srgbClr val="009999"/>
              </a:solidFill>
              <a:miter lim="800000"/>
              <a:headEnd/>
              <a:tailEnd/>
            </a:ln>
          </p:spPr>
          <p:txBody>
            <a:bodyPr/>
            <a:lstStyle/>
            <a:p>
              <a:pPr indent="-1270" algn="ctr">
                <a:spcAft>
                  <a:spcPts val="0"/>
                </a:spcAft>
              </a:pPr>
              <a:r>
                <a:rPr lang="en-US" sz="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 </a:t>
              </a:r>
              <a:endParaRPr lang="en-US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indent="-1270" algn="ctr">
                <a:spcAft>
                  <a:spcPts val="0"/>
                </a:spcAft>
              </a:pPr>
              <a:r>
                <a:rPr lang="en-US" sz="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ELEMENTI EKOMENADŽMENTA</a:t>
              </a:r>
              <a:endParaRPr lang="en-US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indent="-1270"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1" name="Text Box 32"/>
            <p:cNvSpPr txBox="1"/>
            <p:nvPr/>
          </p:nvSpPr>
          <p:spPr>
            <a:xfrm>
              <a:off x="1841" y="3426"/>
              <a:ext cx="2160" cy="720"/>
            </a:xfrm>
            <a:prstGeom prst="rect">
              <a:avLst/>
            </a:prstGeom>
            <a:gradFill>
              <a:gsLst>
                <a:gs pos="0">
                  <a:srgbClr val="BBE0E3"/>
                </a:gs>
                <a:gs pos="100000">
                  <a:srgbClr val="FFFFFF"/>
                </a:gs>
              </a:gsLst>
              <a:path path="rect">
                <a:fillToRect l="100000" r="100000"/>
              </a:path>
            </a:gradFill>
            <a:ln w="9525" cap="flat" cmpd="sng" algn="ctr">
              <a:solidFill>
                <a:srgbClr val="99CC00"/>
              </a:solidFill>
              <a:miter lim="800000"/>
              <a:headEnd/>
              <a:tailEnd/>
            </a:ln>
          </p:spPr>
          <p:txBody>
            <a:bodyPr/>
            <a:lstStyle/>
            <a:p>
              <a:pPr indent="-1270" algn="ctr">
                <a:spcAft>
                  <a:spcPts val="0"/>
                </a:spcAft>
              </a:pPr>
              <a:r>
                <a:rPr lang="en-US" sz="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 </a:t>
              </a:r>
              <a:endParaRPr lang="en-US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indent="-1270" algn="ctr">
                <a:spcAft>
                  <a:spcPts val="0"/>
                </a:spcAft>
              </a:pPr>
              <a:r>
                <a:rPr lang="en-US" sz="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FAZA </a:t>
              </a:r>
              <a:endParaRPr lang="en-US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indent="-1270" algn="ctr">
                <a:spcAft>
                  <a:spcPts val="0"/>
                </a:spcAft>
              </a:pPr>
              <a:r>
                <a:rPr lang="en-US" sz="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IDENTIFIKACIJE</a:t>
              </a:r>
              <a:endParaRPr lang="en-US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indent="-1270"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2" name="Text Box 33"/>
            <p:cNvSpPr txBox="1"/>
            <p:nvPr/>
          </p:nvSpPr>
          <p:spPr>
            <a:xfrm>
              <a:off x="4361" y="3426"/>
              <a:ext cx="2160" cy="720"/>
            </a:xfrm>
            <a:prstGeom prst="rect">
              <a:avLst/>
            </a:prstGeom>
            <a:gradFill>
              <a:gsLst>
                <a:gs pos="0">
                  <a:srgbClr val="BBE0E3"/>
                </a:gs>
                <a:gs pos="100000">
                  <a:srgbClr val="FFFFFF"/>
                </a:gs>
              </a:gsLst>
              <a:path path="rect">
                <a:fillToRect l="100000" r="100000"/>
              </a:path>
            </a:gradFill>
            <a:ln w="9525" cap="flat" cmpd="sng" algn="ctr">
              <a:solidFill>
                <a:srgbClr val="99CC00"/>
              </a:solidFill>
              <a:miter lim="800000"/>
              <a:headEnd/>
              <a:tailEnd/>
            </a:ln>
          </p:spPr>
          <p:txBody>
            <a:bodyPr/>
            <a:lstStyle/>
            <a:p>
              <a:pPr indent="-1270" algn="ctr">
                <a:spcAft>
                  <a:spcPts val="0"/>
                </a:spcAft>
              </a:pPr>
              <a:r>
                <a:rPr lang="en-US" sz="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 </a:t>
              </a:r>
              <a:endParaRPr lang="en-US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indent="-1270" algn="ctr">
                <a:spcAft>
                  <a:spcPts val="0"/>
                </a:spcAft>
              </a:pPr>
              <a:r>
                <a:rPr lang="en-US" sz="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FAZA</a:t>
              </a:r>
              <a:endParaRPr lang="en-US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indent="-1270" algn="ctr">
                <a:spcAft>
                  <a:spcPts val="0"/>
                </a:spcAft>
              </a:pPr>
              <a:r>
                <a:rPr lang="en-US" sz="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MONITORINGA</a:t>
              </a:r>
              <a:endParaRPr lang="en-US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indent="-1270"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3" name="Text Box 34"/>
            <p:cNvSpPr txBox="1"/>
            <p:nvPr/>
          </p:nvSpPr>
          <p:spPr>
            <a:xfrm>
              <a:off x="6881" y="3426"/>
              <a:ext cx="2160" cy="720"/>
            </a:xfrm>
            <a:prstGeom prst="rect">
              <a:avLst/>
            </a:prstGeom>
            <a:gradFill>
              <a:gsLst>
                <a:gs pos="0">
                  <a:srgbClr val="BBE0E3"/>
                </a:gs>
                <a:gs pos="100000">
                  <a:srgbClr val="FFFFFF"/>
                </a:gs>
              </a:gsLst>
              <a:path path="rect">
                <a:fillToRect l="100000" r="100000"/>
              </a:path>
            </a:gradFill>
            <a:ln w="9525" cap="flat" cmpd="sng" algn="ctr">
              <a:solidFill>
                <a:srgbClr val="99CC00"/>
              </a:solidFill>
              <a:miter lim="800000"/>
              <a:headEnd/>
              <a:tailEnd/>
            </a:ln>
          </p:spPr>
          <p:txBody>
            <a:bodyPr/>
            <a:lstStyle/>
            <a:p>
              <a:pPr indent="-1270" algn="ctr">
                <a:spcAft>
                  <a:spcPts val="0"/>
                </a:spcAft>
              </a:pPr>
              <a:r>
                <a:rPr lang="en-US" sz="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 </a:t>
              </a:r>
              <a:endParaRPr lang="en-US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indent="-1270" algn="ctr">
                <a:spcAft>
                  <a:spcPts val="0"/>
                </a:spcAft>
              </a:pPr>
              <a:r>
                <a:rPr lang="en-US" sz="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FAZA</a:t>
              </a:r>
              <a:endParaRPr lang="en-US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indent="-1270" algn="ctr">
                <a:spcAft>
                  <a:spcPts val="0"/>
                </a:spcAft>
              </a:pPr>
              <a:r>
                <a:rPr lang="en-US" sz="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VALORIZACIJE</a:t>
              </a:r>
              <a:endParaRPr lang="en-US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indent="-1270"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14" name="Text Box 35"/>
            <p:cNvSpPr txBox="1"/>
            <p:nvPr/>
          </p:nvSpPr>
          <p:spPr>
            <a:xfrm>
              <a:off x="9401" y="3426"/>
              <a:ext cx="2160" cy="720"/>
            </a:xfrm>
            <a:prstGeom prst="rect">
              <a:avLst/>
            </a:prstGeom>
            <a:gradFill>
              <a:gsLst>
                <a:gs pos="0">
                  <a:srgbClr val="BBE0E3"/>
                </a:gs>
                <a:gs pos="100000">
                  <a:srgbClr val="FFFFFF"/>
                </a:gs>
              </a:gsLst>
              <a:path path="rect">
                <a:fillToRect l="100000" r="100000"/>
              </a:path>
            </a:gradFill>
            <a:ln w="9525" cap="flat" cmpd="sng" algn="ctr">
              <a:solidFill>
                <a:srgbClr val="99CC00"/>
              </a:solidFill>
              <a:miter lim="800000"/>
              <a:headEnd/>
              <a:tailEnd/>
            </a:ln>
          </p:spPr>
          <p:txBody>
            <a:bodyPr/>
            <a:lstStyle/>
            <a:p>
              <a:pPr indent="-1270" algn="ctr">
                <a:spcAft>
                  <a:spcPts val="0"/>
                </a:spcAft>
              </a:pPr>
              <a:r>
                <a:rPr lang="en-US" sz="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 </a:t>
              </a:r>
              <a:endParaRPr lang="en-US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indent="-1270" algn="ctr">
                <a:spcAft>
                  <a:spcPts val="0"/>
                </a:spcAft>
              </a:pPr>
              <a:r>
                <a:rPr lang="en-US" sz="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FAZA </a:t>
              </a:r>
              <a:endParaRPr lang="en-US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indent="-1270" algn="ctr">
                <a:spcAft>
                  <a:spcPts val="0"/>
                </a:spcAft>
              </a:pPr>
              <a:r>
                <a:rPr lang="en-US" sz="900">
                  <a:solidFill>
                    <a:srgbClr val="000000"/>
                  </a:solidFill>
                  <a:effectLst/>
                  <a:latin typeface="Arial" panose="020B0604020202020204" pitchFamily="34" charset="0"/>
                  <a:ea typeface="Times New Roman" panose="02020603050405020304" pitchFamily="18" charset="0"/>
                </a:rPr>
                <a:t>REGULACIJE</a:t>
              </a:r>
              <a:endParaRPr lang="en-US" sz="1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indent="-1270">
                <a:spcAft>
                  <a:spcPts val="0"/>
                </a:spcAft>
              </a:pPr>
              <a:r>
                <a:rPr lang="en-US" sz="120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 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39870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Faza identifikacije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 </a:t>
            </a:r>
            <a:r>
              <a:rPr lang="en-US" dirty="0" err="1"/>
              <a:t>fazi</a:t>
            </a:r>
            <a:r>
              <a:rPr lang="en-US" dirty="0"/>
              <a:t> </a:t>
            </a:r>
            <a:r>
              <a:rPr lang="en-US" dirty="0" err="1"/>
              <a:t>identifikacije</a:t>
            </a:r>
            <a:r>
              <a:rPr lang="en-US" dirty="0"/>
              <a:t> </a:t>
            </a:r>
            <a:r>
              <a:rPr lang="en-US" dirty="0" err="1"/>
              <a:t>ključni</a:t>
            </a:r>
            <a:r>
              <a:rPr lang="en-US" dirty="0"/>
              <a:t> </a:t>
            </a:r>
            <a:r>
              <a:rPr lang="en-US" dirty="0" err="1"/>
              <a:t>elemenat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dobijanje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osnovu</a:t>
            </a:r>
            <a:r>
              <a:rPr lang="en-US" dirty="0"/>
              <a:t> </a:t>
            </a:r>
            <a:r>
              <a:rPr lang="en-US" dirty="0" err="1"/>
              <a:t>kojih</a:t>
            </a:r>
            <a:r>
              <a:rPr lang="en-US" dirty="0"/>
              <a:t> bi se </a:t>
            </a:r>
            <a:r>
              <a:rPr lang="en-US" dirty="0" err="1"/>
              <a:t>došlo</a:t>
            </a:r>
            <a:r>
              <a:rPr lang="en-US" dirty="0"/>
              <a:t> do </a:t>
            </a:r>
            <a:r>
              <a:rPr lang="en-US" dirty="0" err="1"/>
              <a:t>saznanja</a:t>
            </a:r>
            <a:r>
              <a:rPr lang="en-US" dirty="0"/>
              <a:t> o </a:t>
            </a:r>
            <a:r>
              <a:rPr lang="en-US" dirty="0" err="1"/>
              <a:t>potencijalnim</a:t>
            </a:r>
            <a:r>
              <a:rPr lang="en-US" dirty="0"/>
              <a:t> </a:t>
            </a:r>
            <a:r>
              <a:rPr lang="en-US" dirty="0" err="1"/>
              <a:t>efektima</a:t>
            </a:r>
            <a:r>
              <a:rPr lang="en-US" dirty="0"/>
              <a:t> </a:t>
            </a:r>
            <a:r>
              <a:rPr lang="en-US" dirty="0" err="1"/>
              <a:t>zagađivanja</a:t>
            </a:r>
            <a:r>
              <a:rPr lang="en-US" dirty="0"/>
              <a:t>. </a:t>
            </a:r>
            <a:r>
              <a:rPr lang="en-US" dirty="0" err="1"/>
              <a:t>Identifikacija</a:t>
            </a:r>
            <a:r>
              <a:rPr lang="en-US" dirty="0"/>
              <a:t> u </a:t>
            </a:r>
            <a:r>
              <a:rPr lang="en-US" dirty="0" err="1"/>
              <a:t>suštini</a:t>
            </a:r>
            <a:r>
              <a:rPr lang="en-US" dirty="0"/>
              <a:t>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najznačajniju</a:t>
            </a:r>
            <a:r>
              <a:rPr lang="en-US" dirty="0"/>
              <a:t> </a:t>
            </a:r>
            <a:r>
              <a:rPr lang="en-US" dirty="0" err="1"/>
              <a:t>fazu</a:t>
            </a:r>
            <a:r>
              <a:rPr lang="en-US" dirty="0"/>
              <a:t>, </a:t>
            </a:r>
            <a:r>
              <a:rPr lang="en-US" dirty="0" err="1"/>
              <a:t>jer</a:t>
            </a:r>
            <a:r>
              <a:rPr lang="en-US" dirty="0"/>
              <a:t> je u </a:t>
            </a:r>
            <a:r>
              <a:rPr lang="en-US" dirty="0" err="1"/>
              <a:t>ovoj</a:t>
            </a:r>
            <a:r>
              <a:rPr lang="en-US" dirty="0"/>
              <a:t> </a:t>
            </a:r>
            <a:r>
              <a:rPr lang="en-US" dirty="0" err="1"/>
              <a:t>fazi</a:t>
            </a:r>
            <a:r>
              <a:rPr lang="en-US" dirty="0"/>
              <a:t> </a:t>
            </a:r>
            <a:r>
              <a:rPr lang="en-US" dirty="0" err="1"/>
              <a:t>upravo</a:t>
            </a:r>
            <a:r>
              <a:rPr lang="en-US" dirty="0"/>
              <a:t> </a:t>
            </a:r>
            <a:r>
              <a:rPr lang="en-US" dirty="0" err="1"/>
              <a:t>potrebno</a:t>
            </a:r>
            <a:r>
              <a:rPr lang="en-US" dirty="0"/>
              <a:t> </a:t>
            </a:r>
            <a:r>
              <a:rPr lang="en-US" dirty="0" err="1"/>
              <a:t>prepoznati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popisati</a:t>
            </a:r>
            <a:r>
              <a:rPr lang="en-US" dirty="0"/>
              <a:t> </a:t>
            </a:r>
            <a:r>
              <a:rPr lang="en-US" dirty="0" err="1"/>
              <a:t>sve</a:t>
            </a:r>
            <a:r>
              <a:rPr lang="en-US" dirty="0"/>
              <a:t> </a:t>
            </a:r>
            <a:r>
              <a:rPr lang="en-US" dirty="0" err="1"/>
              <a:t>vrste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zagađenja</a:t>
            </a:r>
            <a:r>
              <a:rPr lang="en-US" dirty="0"/>
              <a:t>, </a:t>
            </a:r>
            <a:r>
              <a:rPr lang="en-US" dirty="0" err="1"/>
              <a:t>mesta</a:t>
            </a:r>
            <a:r>
              <a:rPr lang="en-US" dirty="0"/>
              <a:t>, </a:t>
            </a:r>
            <a:r>
              <a:rPr lang="en-US" dirty="0" err="1"/>
              <a:t>tj.lokacije</a:t>
            </a:r>
            <a:r>
              <a:rPr lang="en-US" dirty="0"/>
              <a:t> </a:t>
            </a:r>
            <a:r>
              <a:rPr lang="en-US" dirty="0" err="1"/>
              <a:t>zagađenja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hemijske</a:t>
            </a:r>
            <a:r>
              <a:rPr lang="en-US" dirty="0"/>
              <a:t> </a:t>
            </a:r>
            <a:r>
              <a:rPr lang="en-US" dirty="0" err="1"/>
              <a:t>materije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u tom </a:t>
            </a:r>
            <a:r>
              <a:rPr lang="en-US" dirty="0" err="1"/>
              <a:t>zagađenju</a:t>
            </a:r>
            <a:r>
              <a:rPr lang="en-US" dirty="0"/>
              <a:t> </a:t>
            </a:r>
            <a:r>
              <a:rPr lang="en-US" dirty="0" err="1"/>
              <a:t>učestvuju</a:t>
            </a:r>
            <a:r>
              <a:rPr lang="en-US" dirty="0"/>
              <a:t>. </a:t>
            </a:r>
            <a:r>
              <a:rPr lang="en-US" dirty="0" err="1"/>
              <a:t>Sastavni</a:t>
            </a:r>
            <a:r>
              <a:rPr lang="en-US" dirty="0"/>
              <a:t> </a:t>
            </a:r>
            <a:r>
              <a:rPr lang="en-US" dirty="0" err="1"/>
              <a:t>deo</a:t>
            </a:r>
            <a:r>
              <a:rPr lang="en-US" dirty="0"/>
              <a:t> </a:t>
            </a:r>
            <a:r>
              <a:rPr lang="en-US" dirty="0" err="1"/>
              <a:t>ove</a:t>
            </a:r>
            <a:r>
              <a:rPr lang="en-US" dirty="0"/>
              <a:t> faze </a:t>
            </a:r>
            <a:r>
              <a:rPr lang="en-US" dirty="0" err="1"/>
              <a:t>trebalo</a:t>
            </a:r>
            <a:r>
              <a:rPr lang="en-US" dirty="0"/>
              <a:t> bi da </a:t>
            </a:r>
            <a:r>
              <a:rPr lang="en-US" dirty="0" err="1"/>
              <a:t>predstavlja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katastar</a:t>
            </a:r>
            <a:r>
              <a:rPr lang="en-US" dirty="0"/>
              <a:t> </a:t>
            </a:r>
            <a:r>
              <a:rPr lang="en-US" dirty="0" err="1"/>
              <a:t>izvora</a:t>
            </a:r>
            <a:r>
              <a:rPr lang="en-US" dirty="0"/>
              <a:t> </a:t>
            </a:r>
            <a:r>
              <a:rPr lang="en-US" dirty="0" err="1"/>
              <a:t>zagađenja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0496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Faza monitoringa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Sastavni</a:t>
            </a:r>
            <a:r>
              <a:rPr lang="en-US" dirty="0"/>
              <a:t> </a:t>
            </a:r>
            <a:r>
              <a:rPr lang="en-US" dirty="0" err="1"/>
              <a:t>deo</a:t>
            </a:r>
            <a:r>
              <a:rPr lang="en-US" dirty="0"/>
              <a:t> </a:t>
            </a:r>
            <a:r>
              <a:rPr lang="en-US" dirty="0" err="1"/>
              <a:t>strategije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je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faza</a:t>
            </a:r>
            <a:r>
              <a:rPr lang="en-US" dirty="0"/>
              <a:t> </a:t>
            </a:r>
            <a:r>
              <a:rPr lang="en-US" dirty="0" err="1"/>
              <a:t>monitoringa</a:t>
            </a:r>
            <a:r>
              <a:rPr lang="en-US" dirty="0"/>
              <a:t>. U </a:t>
            </a:r>
            <a:r>
              <a:rPr lang="en-US" dirty="0" err="1"/>
              <a:t>ovoj</a:t>
            </a:r>
            <a:r>
              <a:rPr lang="en-US" dirty="0"/>
              <a:t> </a:t>
            </a:r>
            <a:r>
              <a:rPr lang="en-US" dirty="0" err="1"/>
              <a:t>fazi</a:t>
            </a:r>
            <a:r>
              <a:rPr lang="en-US" dirty="0"/>
              <a:t> se </a:t>
            </a:r>
            <a:r>
              <a:rPr lang="en-US" dirty="0" err="1"/>
              <a:t>sprovode</a:t>
            </a:r>
            <a:r>
              <a:rPr lang="en-US" dirty="0"/>
              <a:t> </a:t>
            </a:r>
            <a:r>
              <a:rPr lang="en-US" dirty="0" err="1"/>
              <a:t>neposredna</a:t>
            </a:r>
            <a:r>
              <a:rPr lang="en-US" dirty="0"/>
              <a:t> </a:t>
            </a:r>
            <a:r>
              <a:rPr lang="en-US" dirty="0" err="1"/>
              <a:t>praćenja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merenja</a:t>
            </a:r>
            <a:r>
              <a:rPr lang="en-US" dirty="0"/>
              <a:t> </a:t>
            </a:r>
            <a:r>
              <a:rPr lang="en-US" dirty="0" err="1"/>
              <a:t>zagađujućih</a:t>
            </a:r>
            <a:r>
              <a:rPr lang="en-US" dirty="0"/>
              <a:t> </a:t>
            </a:r>
            <a:r>
              <a:rPr lang="en-US" dirty="0" err="1"/>
              <a:t>materija</a:t>
            </a:r>
            <a:r>
              <a:rPr lang="en-US" dirty="0"/>
              <a:t>, </a:t>
            </a:r>
            <a:r>
              <a:rPr lang="en-US" dirty="0" err="1"/>
              <a:t>njihovo</a:t>
            </a:r>
            <a:r>
              <a:rPr lang="en-US" dirty="0"/>
              <a:t> </a:t>
            </a:r>
            <a:r>
              <a:rPr lang="en-US" dirty="0" err="1"/>
              <a:t>rasprostiranje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lokalizacija</a:t>
            </a:r>
            <a:r>
              <a:rPr lang="en-US" dirty="0"/>
              <a:t>. </a:t>
            </a:r>
            <a:r>
              <a:rPr lang="en-US" dirty="0" err="1"/>
              <a:t>Cilj</a:t>
            </a:r>
            <a:r>
              <a:rPr lang="en-US" dirty="0"/>
              <a:t> </a:t>
            </a:r>
            <a:r>
              <a:rPr lang="en-US" dirty="0" err="1"/>
              <a:t>sistema</a:t>
            </a:r>
            <a:r>
              <a:rPr lang="en-US" dirty="0"/>
              <a:t> </a:t>
            </a:r>
            <a:r>
              <a:rPr lang="en-US" dirty="0" err="1"/>
              <a:t>monitoringa</a:t>
            </a:r>
            <a:r>
              <a:rPr lang="en-US" dirty="0"/>
              <a:t> je da se </a:t>
            </a:r>
            <a:r>
              <a:rPr lang="en-US" dirty="0" err="1"/>
              <a:t>dobije</a:t>
            </a:r>
            <a:r>
              <a:rPr lang="en-US" dirty="0"/>
              <a:t> </a:t>
            </a:r>
            <a:r>
              <a:rPr lang="en-US" dirty="0" err="1"/>
              <a:t>što</a:t>
            </a:r>
            <a:r>
              <a:rPr lang="en-US" dirty="0"/>
              <a:t> </a:t>
            </a:r>
            <a:r>
              <a:rPr lang="en-US" dirty="0" err="1"/>
              <a:t>preciznija</a:t>
            </a:r>
            <a:r>
              <a:rPr lang="en-US" dirty="0"/>
              <a:t> </a:t>
            </a:r>
            <a:r>
              <a:rPr lang="en-US" dirty="0" err="1"/>
              <a:t>slika</a:t>
            </a:r>
            <a:r>
              <a:rPr lang="en-US" dirty="0"/>
              <a:t> </a:t>
            </a:r>
            <a:r>
              <a:rPr lang="en-US" dirty="0" err="1"/>
              <a:t>zagađenja</a:t>
            </a:r>
            <a:r>
              <a:rPr lang="en-US" dirty="0"/>
              <a:t> urbane </a:t>
            </a:r>
            <a:r>
              <a:rPr lang="en-US" dirty="0" err="1"/>
              <a:t>oblasti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da se </a:t>
            </a:r>
            <a:r>
              <a:rPr lang="en-US" dirty="0" err="1"/>
              <a:t>postavi</a:t>
            </a:r>
            <a:r>
              <a:rPr lang="en-US" dirty="0"/>
              <a:t> </a:t>
            </a:r>
            <a:r>
              <a:rPr lang="en-US" dirty="0" err="1"/>
              <a:t>mreža</a:t>
            </a:r>
            <a:r>
              <a:rPr lang="en-US" dirty="0"/>
              <a:t> </a:t>
            </a:r>
            <a:r>
              <a:rPr lang="en-US" dirty="0" err="1"/>
              <a:t>kontrolinih</a:t>
            </a:r>
            <a:r>
              <a:rPr lang="en-US" dirty="0"/>
              <a:t> </a:t>
            </a:r>
            <a:r>
              <a:rPr lang="en-US" dirty="0" err="1"/>
              <a:t>mernih</a:t>
            </a:r>
            <a:r>
              <a:rPr lang="en-US" dirty="0"/>
              <a:t> </a:t>
            </a:r>
            <a:r>
              <a:rPr lang="en-US" dirty="0" err="1"/>
              <a:t>stanica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ugroženoj</a:t>
            </a:r>
            <a:r>
              <a:rPr lang="en-US" dirty="0"/>
              <a:t> </a:t>
            </a:r>
            <a:r>
              <a:rPr lang="en-US" dirty="0" err="1"/>
              <a:t>teritoriji</a:t>
            </a:r>
            <a:r>
              <a:rPr lang="en-US" dirty="0"/>
              <a:t>. </a:t>
            </a:r>
          </a:p>
          <a:p>
            <a:r>
              <a:rPr lang="en-US" dirty="0" smtClean="0"/>
              <a:t>U </a:t>
            </a:r>
            <a:r>
              <a:rPr lang="en-US" dirty="0" err="1"/>
              <a:t>fazi</a:t>
            </a:r>
            <a:r>
              <a:rPr lang="en-US" dirty="0"/>
              <a:t> </a:t>
            </a:r>
            <a:r>
              <a:rPr lang="en-US" dirty="0" err="1"/>
              <a:t>monitoringa</a:t>
            </a:r>
            <a:r>
              <a:rPr lang="en-US" dirty="0"/>
              <a:t> se </a:t>
            </a:r>
            <a:r>
              <a:rPr lang="en-US" dirty="0" err="1"/>
              <a:t>definišu</a:t>
            </a:r>
            <a:r>
              <a:rPr lang="en-US" dirty="0"/>
              <a:t> </a:t>
            </a:r>
            <a:r>
              <a:rPr lang="en-US" dirty="0" err="1"/>
              <a:t>jedinstveni</a:t>
            </a:r>
            <a:r>
              <a:rPr lang="en-US" dirty="0"/>
              <a:t> </a:t>
            </a:r>
            <a:r>
              <a:rPr lang="en-US" dirty="0" err="1"/>
              <a:t>pokazatelji</a:t>
            </a:r>
            <a:r>
              <a:rPr lang="en-US" dirty="0"/>
              <a:t>, </a:t>
            </a:r>
            <a:r>
              <a:rPr lang="en-US" dirty="0" err="1"/>
              <a:t>jedinice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merenja</a:t>
            </a:r>
            <a:r>
              <a:rPr lang="en-US" dirty="0"/>
              <a:t>, period </a:t>
            </a:r>
            <a:r>
              <a:rPr lang="en-US" dirty="0" err="1"/>
              <a:t>praćenja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obrade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prikazivanja</a:t>
            </a:r>
            <a:r>
              <a:rPr lang="en-US" dirty="0"/>
              <a:t> </a:t>
            </a:r>
            <a:r>
              <a:rPr lang="en-US" dirty="0" err="1" smtClean="0"/>
              <a:t>rezultata</a:t>
            </a:r>
            <a:r>
              <a:rPr lang="sr-Latn-RS" dirty="0" smtClean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9730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Faza valorizacije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Treća</a:t>
            </a:r>
            <a:r>
              <a:rPr lang="en-US" dirty="0"/>
              <a:t> </a:t>
            </a:r>
            <a:r>
              <a:rPr lang="en-US" dirty="0" err="1"/>
              <a:t>faza</a:t>
            </a:r>
            <a:r>
              <a:rPr lang="en-US" dirty="0"/>
              <a:t>,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definisana</a:t>
            </a:r>
            <a:r>
              <a:rPr lang="en-US" dirty="0"/>
              <a:t>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faza</a:t>
            </a:r>
            <a:r>
              <a:rPr lang="en-US" dirty="0"/>
              <a:t> </a:t>
            </a:r>
            <a:r>
              <a:rPr lang="en-US" dirty="0" err="1"/>
              <a:t>valorizacije</a:t>
            </a:r>
            <a:r>
              <a:rPr lang="en-US" dirty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ocene</a:t>
            </a:r>
            <a:r>
              <a:rPr lang="en-US" dirty="0"/>
              <a:t>, </a:t>
            </a:r>
            <a:r>
              <a:rPr lang="en-US" dirty="0" err="1"/>
              <a:t>završava</a:t>
            </a:r>
            <a:r>
              <a:rPr lang="en-US" dirty="0"/>
              <a:t> se u </a:t>
            </a:r>
            <a:r>
              <a:rPr lang="en-US" dirty="0" err="1"/>
              <a:t>zbiru</a:t>
            </a:r>
            <a:r>
              <a:rPr lang="en-US" dirty="0"/>
              <a:t> </a:t>
            </a:r>
            <a:r>
              <a:rPr lang="en-US" dirty="0" err="1"/>
              <a:t>svih</a:t>
            </a:r>
            <a:r>
              <a:rPr lang="en-US" dirty="0"/>
              <a:t> </a:t>
            </a:r>
            <a:r>
              <a:rPr lang="en-US" dirty="0" err="1"/>
              <a:t>informacija</a:t>
            </a:r>
            <a:r>
              <a:rPr lang="en-US" dirty="0"/>
              <a:t> u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životnom</a:t>
            </a:r>
            <a:r>
              <a:rPr lang="en-US" dirty="0"/>
              <a:t> </a:t>
            </a:r>
            <a:r>
              <a:rPr lang="en-US" dirty="0" err="1"/>
              <a:t>sredinom</a:t>
            </a:r>
            <a:r>
              <a:rPr lang="en-US" dirty="0"/>
              <a:t> </a:t>
            </a:r>
            <a:r>
              <a:rPr lang="en-US" dirty="0" err="1"/>
              <a:t>koje</a:t>
            </a:r>
            <a:r>
              <a:rPr lang="en-US" dirty="0"/>
              <a:t>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dobijene</a:t>
            </a:r>
            <a:r>
              <a:rPr lang="en-US" dirty="0"/>
              <a:t> u </a:t>
            </a:r>
            <a:r>
              <a:rPr lang="en-US" dirty="0" err="1"/>
              <a:t>ranijim</a:t>
            </a:r>
            <a:r>
              <a:rPr lang="en-US" dirty="0"/>
              <a:t> </a:t>
            </a:r>
            <a:r>
              <a:rPr lang="en-US" dirty="0" err="1"/>
              <a:t>fazama</a:t>
            </a:r>
            <a:r>
              <a:rPr lang="en-US" dirty="0"/>
              <a:t>. Na </a:t>
            </a:r>
            <a:r>
              <a:rPr lang="en-US" dirty="0" err="1"/>
              <a:t>taj</a:t>
            </a:r>
            <a:r>
              <a:rPr lang="en-US" dirty="0"/>
              <a:t> </a:t>
            </a:r>
            <a:r>
              <a:rPr lang="en-US" dirty="0" err="1"/>
              <a:t>način</a:t>
            </a:r>
            <a:r>
              <a:rPr lang="en-US" dirty="0"/>
              <a:t> se </a:t>
            </a:r>
            <a:r>
              <a:rPr lang="en-US" dirty="0" err="1"/>
              <a:t>određuje</a:t>
            </a:r>
            <a:r>
              <a:rPr lang="en-US" dirty="0"/>
              <a:t> </a:t>
            </a:r>
            <a:r>
              <a:rPr lang="en-US" dirty="0" err="1"/>
              <a:t>stvarni</a:t>
            </a:r>
            <a:r>
              <a:rPr lang="en-US" dirty="0"/>
              <a:t> </a:t>
            </a:r>
            <a:r>
              <a:rPr lang="en-US" dirty="0" err="1"/>
              <a:t>nivo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. Kao </a:t>
            </a:r>
            <a:r>
              <a:rPr lang="en-US" dirty="0" err="1"/>
              <a:t>posebna</a:t>
            </a:r>
            <a:r>
              <a:rPr lang="en-US" dirty="0"/>
              <a:t> </a:t>
            </a:r>
            <a:r>
              <a:rPr lang="en-US" dirty="0" err="1"/>
              <a:t>grupa</a:t>
            </a:r>
            <a:r>
              <a:rPr lang="en-US" dirty="0"/>
              <a:t>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izdavaja</a:t>
            </a:r>
            <a:r>
              <a:rPr lang="en-US" dirty="0"/>
              <a:t> se </a:t>
            </a:r>
            <a:r>
              <a:rPr lang="en-US" dirty="0" err="1"/>
              <a:t>metoda</a:t>
            </a:r>
            <a:r>
              <a:rPr lang="en-US" dirty="0"/>
              <a:t> </a:t>
            </a:r>
            <a:r>
              <a:rPr lang="en-US" dirty="0" err="1"/>
              <a:t>valorizacije</a:t>
            </a:r>
            <a:r>
              <a:rPr lang="en-US" dirty="0"/>
              <a:t> </a:t>
            </a:r>
            <a:r>
              <a:rPr lang="en-US" dirty="0" err="1"/>
              <a:t>koja</a:t>
            </a:r>
            <a:r>
              <a:rPr lang="en-US" dirty="0"/>
              <a:t> je </a:t>
            </a:r>
            <a:r>
              <a:rPr lang="en-US" dirty="0" err="1"/>
              <a:t>posebno</a:t>
            </a:r>
            <a:r>
              <a:rPr lang="en-US" dirty="0"/>
              <a:t> </a:t>
            </a:r>
            <a:r>
              <a:rPr lang="en-US" dirty="0" err="1"/>
              <a:t>značajna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potrebe</a:t>
            </a:r>
            <a:r>
              <a:rPr lang="en-US" dirty="0"/>
              <a:t> </a:t>
            </a:r>
            <a:r>
              <a:rPr lang="en-US" dirty="0" err="1"/>
              <a:t>prostornog</a:t>
            </a:r>
            <a:r>
              <a:rPr lang="en-US" dirty="0"/>
              <a:t>,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urbanističkog</a:t>
            </a:r>
            <a:r>
              <a:rPr lang="en-US" dirty="0"/>
              <a:t> </a:t>
            </a:r>
            <a:r>
              <a:rPr lang="en-US" dirty="0" err="1"/>
              <a:t>planiranja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32538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Faza regulacije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Poslednja</a:t>
            </a:r>
            <a:r>
              <a:rPr lang="en-US" dirty="0"/>
              <a:t> </a:t>
            </a:r>
            <a:r>
              <a:rPr lang="en-US" dirty="0" err="1"/>
              <a:t>faza</a:t>
            </a:r>
            <a:r>
              <a:rPr lang="en-US" dirty="0"/>
              <a:t> je </a:t>
            </a:r>
            <a:r>
              <a:rPr lang="en-US" dirty="0" err="1"/>
              <a:t>faza</a:t>
            </a:r>
            <a:r>
              <a:rPr lang="en-US" dirty="0"/>
              <a:t> </a:t>
            </a:r>
            <a:r>
              <a:rPr lang="en-US" dirty="0" err="1"/>
              <a:t>regulacije</a:t>
            </a:r>
            <a:r>
              <a:rPr lang="en-US" dirty="0"/>
              <a:t> </a:t>
            </a:r>
            <a:r>
              <a:rPr lang="en-US" dirty="0" err="1"/>
              <a:t>odnosno</a:t>
            </a:r>
            <a:r>
              <a:rPr lang="en-US" dirty="0"/>
              <a:t> </a:t>
            </a:r>
            <a:r>
              <a:rPr lang="en-US" dirty="0" err="1"/>
              <a:t>primena</a:t>
            </a:r>
            <a:r>
              <a:rPr lang="en-US" dirty="0"/>
              <a:t> </a:t>
            </a:r>
            <a:r>
              <a:rPr lang="en-US" dirty="0" err="1"/>
              <a:t>raznih</a:t>
            </a:r>
            <a:r>
              <a:rPr lang="en-US" dirty="0"/>
              <a:t> </a:t>
            </a:r>
            <a:r>
              <a:rPr lang="en-US" dirty="0" err="1"/>
              <a:t>instrumenata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mera</a:t>
            </a:r>
            <a:r>
              <a:rPr lang="en-US" dirty="0"/>
              <a:t> u </a:t>
            </a:r>
            <a:r>
              <a:rPr lang="en-US" dirty="0" err="1"/>
              <a:t>cilju</a:t>
            </a:r>
            <a:r>
              <a:rPr lang="en-US" dirty="0"/>
              <a:t> </a:t>
            </a:r>
            <a:r>
              <a:rPr lang="en-US" dirty="0" err="1"/>
              <a:t>efikasnog</a:t>
            </a:r>
            <a:r>
              <a:rPr lang="en-US" dirty="0"/>
              <a:t> </a:t>
            </a:r>
            <a:r>
              <a:rPr lang="en-US" dirty="0" err="1"/>
              <a:t>upravljanja</a:t>
            </a:r>
            <a:r>
              <a:rPr lang="en-US" dirty="0"/>
              <a:t> </a:t>
            </a:r>
            <a:r>
              <a:rPr lang="en-US" dirty="0" err="1"/>
              <a:t>životnom</a:t>
            </a:r>
            <a:r>
              <a:rPr lang="en-US" dirty="0"/>
              <a:t> </a:t>
            </a:r>
            <a:r>
              <a:rPr lang="en-US" dirty="0" err="1"/>
              <a:t>sredinom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190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MODELI  EKOMENADŽMENTA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Dosadašnji</a:t>
            </a:r>
            <a:r>
              <a:rPr lang="en-US" dirty="0"/>
              <a:t> </a:t>
            </a:r>
            <a:r>
              <a:rPr lang="en-US" dirty="0" err="1"/>
              <a:t>pristup</a:t>
            </a:r>
            <a:r>
              <a:rPr lang="en-US" dirty="0"/>
              <a:t> </a:t>
            </a:r>
            <a:r>
              <a:rPr lang="en-US" dirty="0" err="1"/>
              <a:t>zaštiti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 </a:t>
            </a:r>
            <a:r>
              <a:rPr lang="en-US" dirty="0" err="1"/>
              <a:t>nije</a:t>
            </a:r>
            <a:r>
              <a:rPr lang="en-US" dirty="0"/>
              <a:t> </a:t>
            </a:r>
            <a:r>
              <a:rPr lang="en-US" dirty="0" err="1"/>
              <a:t>dao</a:t>
            </a:r>
            <a:r>
              <a:rPr lang="en-US" dirty="0"/>
              <a:t> </a:t>
            </a:r>
            <a:r>
              <a:rPr lang="en-US" dirty="0" err="1"/>
              <a:t>zadovoljavajuće</a:t>
            </a:r>
            <a:r>
              <a:rPr lang="en-US" dirty="0"/>
              <a:t> </a:t>
            </a:r>
            <a:r>
              <a:rPr lang="en-US" dirty="0" err="1"/>
              <a:t>rezultate</a:t>
            </a:r>
            <a:r>
              <a:rPr lang="en-US" dirty="0"/>
              <a:t> u </a:t>
            </a:r>
            <a:r>
              <a:rPr lang="en-US" dirty="0" err="1" smtClean="0"/>
              <a:t>unapređenju</a:t>
            </a:r>
            <a:r>
              <a:rPr lang="en-US" dirty="0" smtClean="0"/>
              <a:t> </a:t>
            </a:r>
            <a:r>
              <a:rPr lang="en-US" dirty="0" err="1"/>
              <a:t>stanja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. </a:t>
            </a:r>
            <a:r>
              <a:rPr lang="en-US" dirty="0" err="1"/>
              <a:t>Budući</a:t>
            </a:r>
            <a:r>
              <a:rPr lang="en-US" dirty="0"/>
              <a:t> da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korišćenje</a:t>
            </a:r>
            <a:r>
              <a:rPr lang="en-US" dirty="0"/>
              <a:t> </a:t>
            </a:r>
            <a:r>
              <a:rPr lang="en-US" dirty="0" err="1"/>
              <a:t>zemljišta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prirodnih</a:t>
            </a:r>
            <a:r>
              <a:rPr lang="en-US" dirty="0"/>
              <a:t> </a:t>
            </a:r>
            <a:r>
              <a:rPr lang="en-US" dirty="0" err="1"/>
              <a:t>resursa</a:t>
            </a:r>
            <a:r>
              <a:rPr lang="en-US" dirty="0"/>
              <a:t> u </a:t>
            </a:r>
            <a:r>
              <a:rPr lang="en-US" dirty="0" err="1"/>
              <a:t>uskoj</a:t>
            </a:r>
            <a:r>
              <a:rPr lang="en-US" dirty="0"/>
              <a:t> </a:t>
            </a:r>
            <a:r>
              <a:rPr lang="en-US" dirty="0" err="1"/>
              <a:t>vezi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stanjem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, </a:t>
            </a:r>
            <a:r>
              <a:rPr lang="en-US" dirty="0" err="1"/>
              <a:t>primena</a:t>
            </a:r>
            <a:r>
              <a:rPr lang="en-US" dirty="0"/>
              <a:t> </a:t>
            </a:r>
            <a:r>
              <a:rPr lang="en-US" dirty="0" err="1"/>
              <a:t>kriterijuma</a:t>
            </a:r>
            <a:r>
              <a:rPr lang="en-US" dirty="0"/>
              <a:t> </a:t>
            </a:r>
            <a:r>
              <a:rPr lang="en-US" dirty="0" err="1"/>
              <a:t>zaštite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 u </a:t>
            </a:r>
            <a:r>
              <a:rPr lang="en-US" dirty="0" err="1"/>
              <a:t>planiranju</a:t>
            </a:r>
            <a:r>
              <a:rPr lang="en-US" dirty="0"/>
              <a:t> </a:t>
            </a:r>
            <a:r>
              <a:rPr lang="en-US" dirty="0" err="1"/>
              <a:t>namene</a:t>
            </a:r>
            <a:r>
              <a:rPr lang="en-US" dirty="0"/>
              <a:t> </a:t>
            </a:r>
            <a:r>
              <a:rPr lang="en-US" dirty="0" err="1"/>
              <a:t>zemljišta</a:t>
            </a:r>
            <a:r>
              <a:rPr lang="en-US" dirty="0"/>
              <a:t>, </a:t>
            </a:r>
            <a:r>
              <a:rPr lang="en-US" dirty="0" err="1"/>
              <a:t>industrijskih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, </a:t>
            </a:r>
            <a:r>
              <a:rPr lang="en-US" dirty="0" err="1"/>
              <a:t>energetike</a:t>
            </a:r>
            <a:r>
              <a:rPr lang="en-US" dirty="0"/>
              <a:t>, </a:t>
            </a:r>
            <a:r>
              <a:rPr lang="en-US" dirty="0" err="1"/>
              <a:t>saobraćaja</a:t>
            </a:r>
            <a:r>
              <a:rPr lang="en-US" dirty="0"/>
              <a:t>, </a:t>
            </a:r>
            <a:r>
              <a:rPr lang="en-US" dirty="0" err="1"/>
              <a:t>turizma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drugih</a:t>
            </a:r>
            <a:r>
              <a:rPr lang="en-US" dirty="0"/>
              <a:t> </a:t>
            </a:r>
            <a:r>
              <a:rPr lang="en-US" dirty="0" err="1"/>
              <a:t>sektora</a:t>
            </a:r>
            <a:r>
              <a:rPr lang="en-US" dirty="0"/>
              <a:t>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postanu</a:t>
            </a:r>
            <a:r>
              <a:rPr lang="en-US" dirty="0"/>
              <a:t> </a:t>
            </a:r>
            <a:r>
              <a:rPr lang="en-US" dirty="0" err="1"/>
              <a:t>ključni</a:t>
            </a:r>
            <a:r>
              <a:rPr lang="en-US" dirty="0"/>
              <a:t> </a:t>
            </a:r>
            <a:r>
              <a:rPr lang="en-US" dirty="0" err="1"/>
              <a:t>faktor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obezbeđivanje</a:t>
            </a:r>
            <a:r>
              <a:rPr lang="en-US" dirty="0"/>
              <a:t> </a:t>
            </a:r>
            <a:r>
              <a:rPr lang="en-US" dirty="0" err="1"/>
              <a:t>kvaliteta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. </a:t>
            </a:r>
            <a:r>
              <a:rPr lang="en-US" dirty="0" err="1"/>
              <a:t>Stoga</a:t>
            </a:r>
            <a:r>
              <a:rPr lang="en-US" dirty="0"/>
              <a:t> </a:t>
            </a:r>
            <a:r>
              <a:rPr lang="en-US" dirty="0" err="1"/>
              <a:t>planiranje</a:t>
            </a:r>
            <a:r>
              <a:rPr lang="en-US" dirty="0"/>
              <a:t>, a </a:t>
            </a:r>
            <a:r>
              <a:rPr lang="en-US" dirty="0" err="1"/>
              <a:t>naročito</a:t>
            </a:r>
            <a:r>
              <a:rPr lang="en-US" dirty="0"/>
              <a:t> </a:t>
            </a:r>
            <a:r>
              <a:rPr lang="en-US" dirty="0" err="1"/>
              <a:t>kontrola</a:t>
            </a:r>
            <a:r>
              <a:rPr lang="en-US" dirty="0"/>
              <a:t> </a:t>
            </a:r>
            <a:r>
              <a:rPr lang="en-US" dirty="0" err="1"/>
              <a:t>planske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investicione</a:t>
            </a:r>
            <a:r>
              <a:rPr lang="en-US" dirty="0"/>
              <a:t> </a:t>
            </a:r>
            <a:r>
              <a:rPr lang="en-US" dirty="0" err="1"/>
              <a:t>dokumentacije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aktivnosti</a:t>
            </a:r>
            <a:r>
              <a:rPr lang="en-US" dirty="0"/>
              <a:t>, </a:t>
            </a:r>
            <a:r>
              <a:rPr lang="en-US" dirty="0" err="1"/>
              <a:t>treba</a:t>
            </a:r>
            <a:r>
              <a:rPr lang="en-US" dirty="0"/>
              <a:t> da </a:t>
            </a:r>
            <a:r>
              <a:rPr lang="en-US" dirty="0" err="1"/>
              <a:t>postanu</a:t>
            </a:r>
            <a:r>
              <a:rPr lang="en-US" dirty="0"/>
              <a:t> </a:t>
            </a:r>
            <a:r>
              <a:rPr lang="en-US" dirty="0" err="1"/>
              <a:t>glavno</a:t>
            </a:r>
            <a:r>
              <a:rPr lang="en-US" dirty="0"/>
              <a:t> </a:t>
            </a:r>
            <a:r>
              <a:rPr lang="en-US" dirty="0" err="1"/>
              <a:t>sredstvo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unapređenje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.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postizanje</a:t>
            </a:r>
            <a:r>
              <a:rPr lang="en-US" dirty="0"/>
              <a:t> tog </a:t>
            </a:r>
            <a:r>
              <a:rPr lang="en-US" dirty="0" err="1"/>
              <a:t>cilja</a:t>
            </a:r>
            <a:r>
              <a:rPr lang="en-US" dirty="0"/>
              <a:t> </a:t>
            </a:r>
            <a:r>
              <a:rPr lang="en-US" dirty="0" err="1"/>
              <a:t>neophodno</a:t>
            </a:r>
            <a:r>
              <a:rPr lang="en-US" dirty="0"/>
              <a:t> je </a:t>
            </a:r>
            <a:r>
              <a:rPr lang="en-US" dirty="0" err="1"/>
              <a:t>razviti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usavršiti</a:t>
            </a:r>
            <a:r>
              <a:rPr lang="en-US" dirty="0"/>
              <a:t> </a:t>
            </a:r>
            <a:r>
              <a:rPr lang="en-US" dirty="0" err="1"/>
              <a:t>instrumente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upravljanje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zaštitu</a:t>
            </a:r>
            <a:r>
              <a:rPr lang="en-US" dirty="0"/>
              <a:t> </a:t>
            </a:r>
            <a:r>
              <a:rPr lang="en-US" dirty="0" err="1"/>
              <a:t>životne</a:t>
            </a:r>
            <a:r>
              <a:rPr lang="en-US" dirty="0"/>
              <a:t> </a:t>
            </a:r>
            <a:r>
              <a:rPr lang="en-US" dirty="0" err="1"/>
              <a:t>sredine</a:t>
            </a:r>
            <a:r>
              <a:rPr lang="en-US" dirty="0"/>
              <a:t> 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planiranja</a:t>
            </a:r>
            <a:r>
              <a:rPr lang="en-US" dirty="0"/>
              <a:t>, </a:t>
            </a:r>
            <a:r>
              <a:rPr lang="en-US" dirty="0" err="1"/>
              <a:t>kao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u </a:t>
            </a:r>
            <a:r>
              <a:rPr lang="en-US" dirty="0" err="1"/>
              <a:t>procesu</a:t>
            </a:r>
            <a:r>
              <a:rPr lang="en-US" dirty="0"/>
              <a:t> </a:t>
            </a:r>
            <a:r>
              <a:rPr lang="en-US" dirty="0" err="1"/>
              <a:t>sprovođenja</a:t>
            </a:r>
            <a:r>
              <a:rPr lang="en-US" dirty="0"/>
              <a:t> </a:t>
            </a:r>
            <a:r>
              <a:rPr lang="en-US" dirty="0" err="1"/>
              <a:t>planova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b="1" dirty="0" err="1" smtClean="0"/>
              <a:t>Akcije</a:t>
            </a:r>
            <a:r>
              <a:rPr lang="en-US" b="1" dirty="0" smtClean="0"/>
              <a:t> </a:t>
            </a:r>
            <a:r>
              <a:rPr lang="en-US" b="1" dirty="0"/>
              <a:t>se </a:t>
            </a:r>
            <a:r>
              <a:rPr lang="en-US" b="1" dirty="0" err="1"/>
              <a:t>sastoje</a:t>
            </a:r>
            <a:r>
              <a:rPr lang="en-US" b="1" dirty="0"/>
              <a:t> u </a:t>
            </a:r>
            <a:r>
              <a:rPr lang="en-US" b="1" dirty="0" err="1"/>
              <a:t>donošenju</a:t>
            </a:r>
            <a:r>
              <a:rPr lang="en-US" b="1" dirty="0"/>
              <a:t> </a:t>
            </a:r>
            <a:r>
              <a:rPr lang="en-US" b="1" dirty="0" err="1"/>
              <a:t>odluka</a:t>
            </a:r>
            <a:r>
              <a:rPr lang="en-US" b="1" dirty="0"/>
              <a:t>, </a:t>
            </a:r>
            <a:r>
              <a:rPr lang="en-US" b="1" dirty="0" err="1"/>
              <a:t>izboru</a:t>
            </a:r>
            <a:r>
              <a:rPr lang="en-US" b="1" dirty="0"/>
              <a:t> </a:t>
            </a:r>
            <a:r>
              <a:rPr lang="en-US" b="1" dirty="0" err="1"/>
              <a:t>varijanti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nastojanju</a:t>
            </a:r>
            <a:r>
              <a:rPr lang="en-US" b="1" dirty="0"/>
              <a:t> da se </a:t>
            </a:r>
            <a:r>
              <a:rPr lang="en-US" b="1" dirty="0" err="1"/>
              <a:t>izbor</a:t>
            </a:r>
            <a:r>
              <a:rPr lang="en-US" b="1" dirty="0"/>
              <a:t> </a:t>
            </a:r>
            <a:r>
              <a:rPr lang="en-US" b="1" dirty="0" err="1"/>
              <a:t>učini</a:t>
            </a:r>
            <a:r>
              <a:rPr lang="en-US" b="1" dirty="0"/>
              <a:t> </a:t>
            </a:r>
            <a:r>
              <a:rPr lang="en-US" b="1" dirty="0" err="1"/>
              <a:t>efikasnim</a:t>
            </a:r>
            <a:r>
              <a:rPr lang="en-US" b="1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7455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 smtClean="0"/>
              <a:t>Proces donošenja odluka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 smtClean="0"/>
              <a:t>Sastoji se od sledećih faza:</a:t>
            </a:r>
          </a:p>
          <a:p>
            <a:r>
              <a:rPr lang="sr-Latn-RS" dirty="0" smtClean="0"/>
              <a:t>Definisanje kriterijuma za donošenje odluka</a:t>
            </a:r>
          </a:p>
          <a:p>
            <a:r>
              <a:rPr lang="sr-Latn-RS" dirty="0" smtClean="0"/>
              <a:t>Vrednovanje kriterijuma za donošenje odluka</a:t>
            </a:r>
          </a:p>
          <a:p>
            <a:r>
              <a:rPr lang="sr-Latn-RS" dirty="0" smtClean="0"/>
              <a:t>Definisanje alternativa za donošenje odluka</a:t>
            </a:r>
          </a:p>
          <a:p>
            <a:r>
              <a:rPr lang="sr-Latn-RS" dirty="0" smtClean="0"/>
              <a:t>Vrednovanje alternativa</a:t>
            </a:r>
          </a:p>
          <a:p>
            <a:r>
              <a:rPr lang="sr-Latn-RS" dirty="0" smtClean="0"/>
              <a:t>Izbor alternative</a:t>
            </a:r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sr-Latn-R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10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Definisanje kriterijuma za donošenje </a:t>
            </a:r>
            <a:r>
              <a:rPr lang="sr-Latn-RS" dirty="0" smtClean="0"/>
              <a:t>odluka</a:t>
            </a:r>
            <a:br>
              <a:rPr lang="sr-Latn-RS" dirty="0" smtClean="0"/>
            </a:br>
            <a:r>
              <a:rPr lang="sr-Latn-RS" dirty="0" smtClean="0"/>
              <a:t>- Primer </a:t>
            </a:r>
            <a:r>
              <a:rPr lang="sr-Latn-RS" dirty="0"/>
              <a:t>kupovine </a:t>
            </a:r>
            <a:r>
              <a:rPr lang="sr-Latn-RS" dirty="0" smtClean="0"/>
              <a:t>telefona -</a:t>
            </a:r>
            <a:r>
              <a:rPr lang="en-US" dirty="0"/>
              <a:t/>
            </a:r>
            <a:br>
              <a:rPr lang="en-US" dirty="0"/>
            </a:br>
            <a:r>
              <a:rPr lang="sr-Latn-RS" dirty="0"/>
              <a:t/>
            </a:r>
            <a:br>
              <a:rPr lang="sr-Latn-R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r-Latn-RS" dirty="0" smtClean="0"/>
              <a:t>Kriterijumi:</a:t>
            </a:r>
          </a:p>
          <a:p>
            <a:pPr marL="0" indent="0">
              <a:buNone/>
            </a:pPr>
            <a:r>
              <a:rPr lang="sr-Latn-RS" dirty="0" smtClean="0"/>
              <a:t>Izgled                 3           </a:t>
            </a:r>
          </a:p>
          <a:p>
            <a:pPr marL="0" indent="0">
              <a:buNone/>
            </a:pPr>
            <a:r>
              <a:rPr lang="sr-Latn-RS" dirty="0" smtClean="0"/>
              <a:t>Kamera              4</a:t>
            </a:r>
          </a:p>
          <a:p>
            <a:pPr marL="0" indent="0">
              <a:buNone/>
            </a:pPr>
            <a:r>
              <a:rPr lang="sr-Latn-RS" dirty="0" smtClean="0"/>
              <a:t>Cena                  5</a:t>
            </a:r>
          </a:p>
          <a:p>
            <a:pPr marL="0" indent="0">
              <a:buNone/>
            </a:pPr>
            <a:r>
              <a:rPr lang="sr-Latn-RS" dirty="0" smtClean="0"/>
              <a:t>Uslovi kupovine (rate, kupovina na pakete)    3</a:t>
            </a:r>
          </a:p>
          <a:p>
            <a:pPr marL="0" indent="0">
              <a:buNone/>
            </a:pPr>
            <a:r>
              <a:rPr lang="sr-Latn-RS" dirty="0" smtClean="0"/>
              <a:t>Brzina               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27007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59</TotalTime>
  <Words>518</Words>
  <Application>Microsoft Office PowerPoint</Application>
  <PresentationFormat>Widescreen</PresentationFormat>
  <Paragraphs>89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Times New Roman</vt:lpstr>
      <vt:lpstr>Trebuchet MS</vt:lpstr>
      <vt:lpstr>Wingdings 3</vt:lpstr>
      <vt:lpstr>Facet</vt:lpstr>
      <vt:lpstr>Podprocesi ekomenadžmenta</vt:lpstr>
      <vt:lpstr>Komponente sistema uopravljanja životnom sredinom (ekomenadžmenta)</vt:lpstr>
      <vt:lpstr>Faza identifikacije</vt:lpstr>
      <vt:lpstr>Faza monitoringa</vt:lpstr>
      <vt:lpstr>Faza valorizacije</vt:lpstr>
      <vt:lpstr>Faza regulacije</vt:lpstr>
      <vt:lpstr>MODELI  EKOMENADŽMENTA </vt:lpstr>
      <vt:lpstr>Proces donošenja odluka</vt:lpstr>
      <vt:lpstr>Definisanje kriterijuma za donošenje odluka - Primer kupovine telefona -  </vt:lpstr>
      <vt:lpstr>Definisanje alternativa za donošenje odluka - Primer kupovine telefona - </vt:lpstr>
      <vt:lpstr>PowerPoint Presentation</vt:lpstr>
      <vt:lpstr>Zadatak za studente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Podprocesi ekomenadžmenta</dc:title>
  <dc:creator>Milica Jevremovic</dc:creator>
  <cp:lastModifiedBy>Milica Jevremovic</cp:lastModifiedBy>
  <cp:revision>9</cp:revision>
  <dcterms:created xsi:type="dcterms:W3CDTF">2019-11-24T16:58:30Z</dcterms:created>
  <dcterms:modified xsi:type="dcterms:W3CDTF">2019-11-24T19:51:44Z</dcterms:modified>
</cp:coreProperties>
</file>