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2" r:id="rId1"/>
  </p:sldMasterIdLst>
  <p:sldIdLst>
    <p:sldId id="256" r:id="rId2"/>
    <p:sldId id="294" r:id="rId3"/>
    <p:sldId id="295" r:id="rId4"/>
    <p:sldId id="296" r:id="rId5"/>
    <p:sldId id="297" r:id="rId6"/>
    <p:sldId id="298" r:id="rId7"/>
    <p:sldId id="257" r:id="rId8"/>
    <p:sldId id="258" r:id="rId9"/>
    <p:sldId id="260" r:id="rId10"/>
    <p:sldId id="261" r:id="rId11"/>
    <p:sldId id="264" r:id="rId12"/>
    <p:sldId id="265" r:id="rId13"/>
    <p:sldId id="277" r:id="rId14"/>
    <p:sldId id="267" r:id="rId15"/>
    <p:sldId id="268" r:id="rId16"/>
    <p:sldId id="269" r:id="rId17"/>
    <p:sldId id="278" r:id="rId18"/>
    <p:sldId id="271" r:id="rId19"/>
    <p:sldId id="272" r:id="rId20"/>
    <p:sldId id="273" r:id="rId21"/>
    <p:sldId id="274" r:id="rId22"/>
    <p:sldId id="275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360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380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023942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761383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12420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9765853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C1C18-307B-4F68-A007-B5B542270E8D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66189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40556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045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030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036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879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464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642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0530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262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446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C1C18-307B-4F68-A007-B5B542270E8D}" type="datetimeFigureOut">
              <a:rPr lang="en-US" smtClean="0"/>
              <a:t>10/14/2019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189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359B447-388C-419F-A2AA-D1BF4EF39BE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EKOLOŠKI MENADŽMENT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575CA98-CA8F-46FC-BA6D-F9DA06D52A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UVODNO PREDAVANJE</a:t>
            </a:r>
          </a:p>
        </p:txBody>
      </p:sp>
    </p:spTree>
    <p:extLst>
      <p:ext uri="{BB962C8B-B14F-4D97-AF65-F5344CB8AC3E}">
        <p14:creationId xmlns:p14="http://schemas.microsoft.com/office/powerpoint/2010/main" val="823431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4F133D4-6D7D-43AF-92A2-FF51DDB31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/>
              <a:t>NASTANAK I RAZVOJ EKOLOŠKOG MENADŽMENTA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11F7DA8-DBB2-46FC-B92B-EEE83723C7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err="1"/>
              <a:t>Dalji</a:t>
            </a:r>
            <a:r>
              <a:rPr lang="sr-Cyrl-RS" dirty="0"/>
              <a:t> “</a:t>
            </a:r>
            <a:r>
              <a:rPr lang="sr-Cyrl-RS" dirty="0" err="1"/>
              <a:t>razvoji</a:t>
            </a:r>
            <a:r>
              <a:rPr lang="sr-Cyrl-RS" dirty="0"/>
              <a:t>” </a:t>
            </a:r>
            <a:r>
              <a:rPr lang="sr-Cyrl-RS" dirty="0" err="1"/>
              <a:t>civilizacije</a:t>
            </a:r>
            <a:r>
              <a:rPr lang="sr-Cyrl-RS" dirty="0"/>
              <a:t> </a:t>
            </a:r>
            <a:r>
              <a:rPr lang="sr-Cyrl-RS" dirty="0" err="1"/>
              <a:t>posebno</a:t>
            </a:r>
            <a:r>
              <a:rPr lang="sr-Cyrl-RS" dirty="0"/>
              <a:t> </a:t>
            </a:r>
            <a:r>
              <a:rPr lang="sr-Cyrl-RS" dirty="0" err="1"/>
              <a:t>industrijska</a:t>
            </a:r>
            <a:r>
              <a:rPr lang="sr-Cyrl-RS" dirty="0"/>
              <a:t> </a:t>
            </a:r>
            <a:r>
              <a:rPr lang="sr-Cyrl-RS" dirty="0" err="1"/>
              <a:t>revolucija</a:t>
            </a:r>
            <a:r>
              <a:rPr lang="sr-Cyrl-RS" dirty="0"/>
              <a:t>, </a:t>
            </a:r>
            <a:r>
              <a:rPr lang="sr-Cyrl-RS" dirty="0" err="1"/>
              <a:t>rast</a:t>
            </a:r>
            <a:r>
              <a:rPr lang="sr-Cyrl-RS" dirty="0"/>
              <a:t> </a:t>
            </a:r>
            <a:r>
              <a:rPr lang="sr-Cyrl-RS" dirty="0" err="1"/>
              <a:t>hemijske</a:t>
            </a:r>
            <a:r>
              <a:rPr lang="sr-Cyrl-RS" dirty="0"/>
              <a:t> </a:t>
            </a:r>
            <a:r>
              <a:rPr lang="sr-Cyrl-RS" dirty="0" err="1"/>
              <a:t>industrije</a:t>
            </a:r>
            <a:r>
              <a:rPr lang="en-US" dirty="0"/>
              <a:t> </a:t>
            </a:r>
            <a:r>
              <a:rPr lang="sr-Cyrl-RS" dirty="0" err="1"/>
              <a:t>kao</a:t>
            </a:r>
            <a:r>
              <a:rPr lang="sr-Cyrl-RS" dirty="0"/>
              <a:t> i </a:t>
            </a:r>
            <a:r>
              <a:rPr lang="sr-Cyrl-RS" dirty="0" err="1"/>
              <a:t>oni</a:t>
            </a:r>
            <a:r>
              <a:rPr lang="sr-Cyrl-RS" dirty="0"/>
              <a:t> u </a:t>
            </a:r>
            <a:r>
              <a:rPr lang="sr-Cyrl-RS" dirty="0" err="1"/>
              <a:t>kasnom</a:t>
            </a:r>
            <a:r>
              <a:rPr lang="sr-Cyrl-RS" dirty="0"/>
              <a:t> </a:t>
            </a:r>
            <a:r>
              <a:rPr lang="sr-Cyrl-RS" dirty="0" err="1"/>
              <a:t>dvadesetom</a:t>
            </a:r>
            <a:r>
              <a:rPr lang="sr-Cyrl-RS" dirty="0"/>
              <a:t> </a:t>
            </a:r>
            <a:r>
              <a:rPr lang="sr-Cyrl-RS" dirty="0" err="1"/>
              <a:t>veku</a:t>
            </a:r>
            <a:r>
              <a:rPr lang="sr-Cyrl-RS" dirty="0"/>
              <a:t> </a:t>
            </a:r>
            <a:r>
              <a:rPr lang="sr-Cyrl-RS" dirty="0" err="1"/>
              <a:t>sa</a:t>
            </a:r>
            <a:r>
              <a:rPr lang="sr-Cyrl-RS" dirty="0"/>
              <a:t> </a:t>
            </a:r>
            <a:r>
              <a:rPr lang="sr-Cyrl-RS" dirty="0" err="1"/>
              <a:t>posledičnim</a:t>
            </a:r>
            <a:r>
              <a:rPr lang="sr-Cyrl-RS" dirty="0"/>
              <a:t>: </a:t>
            </a:r>
            <a:r>
              <a:rPr lang="sr-Cyrl-RS" dirty="0" err="1"/>
              <a:t>globalnim</a:t>
            </a:r>
            <a:r>
              <a:rPr lang="sr-Cyrl-RS" dirty="0"/>
              <a:t> </a:t>
            </a:r>
            <a:r>
              <a:rPr lang="sr-Cyrl-RS" dirty="0" err="1"/>
              <a:t>zagađenjem</a:t>
            </a:r>
            <a:r>
              <a:rPr lang="sr-Cyrl-RS" dirty="0"/>
              <a:t>, </a:t>
            </a:r>
            <a:r>
              <a:rPr lang="sr-Cyrl-RS" dirty="0" err="1"/>
              <a:t>smanjenjem</a:t>
            </a:r>
            <a:r>
              <a:rPr lang="sr-Cyrl-RS" dirty="0"/>
              <a:t> </a:t>
            </a:r>
            <a:r>
              <a:rPr lang="sr-Cyrl-RS" dirty="0" err="1"/>
              <a:t>biodiverziteta</a:t>
            </a:r>
            <a:r>
              <a:rPr lang="sr-Cyrl-RS" dirty="0"/>
              <a:t>, </a:t>
            </a:r>
            <a:r>
              <a:rPr lang="sr-Cyrl-RS" dirty="0" err="1"/>
              <a:t>degradacijom</a:t>
            </a:r>
            <a:r>
              <a:rPr lang="sr-Cyrl-RS" dirty="0"/>
              <a:t> </a:t>
            </a:r>
            <a:r>
              <a:rPr lang="sr-Cyrl-RS" dirty="0" err="1"/>
              <a:t>medijuma</a:t>
            </a:r>
            <a:r>
              <a:rPr lang="sr-Cyrl-RS" dirty="0"/>
              <a:t> </a:t>
            </a:r>
            <a:r>
              <a:rPr lang="sr-Cyrl-RS" dirty="0" err="1"/>
              <a:t>životne</a:t>
            </a:r>
            <a:r>
              <a:rPr lang="sr-Cyrl-RS" dirty="0"/>
              <a:t> </a:t>
            </a:r>
            <a:r>
              <a:rPr lang="sr-Cyrl-RS" dirty="0" err="1"/>
              <a:t>sredine</a:t>
            </a:r>
            <a:r>
              <a:rPr lang="sr-Cyrl-RS" dirty="0"/>
              <a:t> i </a:t>
            </a:r>
            <a:r>
              <a:rPr lang="sr-Cyrl-RS" dirty="0" err="1"/>
              <a:t>urbanim</a:t>
            </a:r>
            <a:r>
              <a:rPr lang="sr-Cyrl-RS" dirty="0"/>
              <a:t> </a:t>
            </a:r>
            <a:r>
              <a:rPr lang="sr-Cyrl-RS" dirty="0" err="1"/>
              <a:t>rastom</a:t>
            </a:r>
            <a:r>
              <a:rPr lang="sr-Cyrl-RS" dirty="0"/>
              <a:t> </a:t>
            </a:r>
            <a:r>
              <a:rPr lang="sr-Cyrl-RS" dirty="0" err="1"/>
              <a:t>doveli</a:t>
            </a:r>
            <a:r>
              <a:rPr lang="sr-Cyrl-RS" dirty="0"/>
              <a:t> </a:t>
            </a:r>
            <a:r>
              <a:rPr lang="sr-Cyrl-RS" dirty="0" err="1"/>
              <a:t>su</a:t>
            </a:r>
            <a:r>
              <a:rPr lang="sr-Cyrl-RS" dirty="0"/>
              <a:t> </a:t>
            </a:r>
            <a:r>
              <a:rPr lang="sr-Cyrl-RS" dirty="0" err="1"/>
              <a:t>do</a:t>
            </a:r>
            <a:r>
              <a:rPr lang="en-US" dirty="0"/>
              <a:t> </a:t>
            </a:r>
            <a:r>
              <a:rPr lang="sr-Cyrl-RS" dirty="0" err="1"/>
              <a:t>neophodnosti</a:t>
            </a:r>
            <a:r>
              <a:rPr lang="sr-Cyrl-RS" dirty="0"/>
              <a:t> </a:t>
            </a:r>
            <a:r>
              <a:rPr lang="sr-Cyrl-RS" dirty="0" err="1"/>
              <a:t>razumevanja</a:t>
            </a:r>
            <a:r>
              <a:rPr lang="sr-Cyrl-RS" dirty="0"/>
              <a:t> </a:t>
            </a:r>
            <a:r>
              <a:rPr lang="sr-Cyrl-RS" dirty="0" err="1"/>
              <a:t>strukture</a:t>
            </a:r>
            <a:r>
              <a:rPr lang="sr-Cyrl-RS" dirty="0"/>
              <a:t> i </a:t>
            </a:r>
            <a:r>
              <a:rPr lang="sr-Cyrl-RS" dirty="0" err="1"/>
              <a:t>funkcije</a:t>
            </a:r>
            <a:r>
              <a:rPr lang="sr-Cyrl-RS" dirty="0"/>
              <a:t> </a:t>
            </a:r>
            <a:r>
              <a:rPr lang="sr-Cyrl-RS" dirty="0" err="1"/>
              <a:t>životne</a:t>
            </a:r>
            <a:r>
              <a:rPr lang="sr-Cyrl-RS" dirty="0"/>
              <a:t> </a:t>
            </a:r>
            <a:r>
              <a:rPr lang="sr-Cyrl-RS" dirty="0" err="1"/>
              <a:t>sredine</a:t>
            </a:r>
            <a:r>
              <a:rPr lang="sr-Cyrl-RS" dirty="0"/>
              <a:t>, </a:t>
            </a:r>
            <a:r>
              <a:rPr lang="sr-Cyrl-RS" dirty="0" err="1"/>
              <a:t>monitoringa</a:t>
            </a:r>
            <a:r>
              <a:rPr lang="sr-Cyrl-RS" dirty="0"/>
              <a:t> </a:t>
            </a:r>
            <a:r>
              <a:rPr lang="sr-Cyrl-RS" dirty="0" err="1"/>
              <a:t>uticaja,korišćenja</a:t>
            </a:r>
            <a:r>
              <a:rPr lang="sr-Cyrl-RS" dirty="0"/>
              <a:t> i </a:t>
            </a:r>
            <a:r>
              <a:rPr lang="sr-Cyrl-RS" dirty="0" err="1"/>
              <a:t>analize</a:t>
            </a:r>
            <a:r>
              <a:rPr lang="sr-Cyrl-RS" dirty="0"/>
              <a:t> </a:t>
            </a:r>
            <a:r>
              <a:rPr lang="sr-Cyrl-RS" dirty="0" err="1"/>
              <a:t>podataka</a:t>
            </a:r>
            <a:r>
              <a:rPr lang="sr-Cyrl-RS" dirty="0"/>
              <a:t>, </a:t>
            </a:r>
            <a:r>
              <a:rPr lang="sr-Cyrl-RS" dirty="0" err="1"/>
              <a:t>modeliranja</a:t>
            </a:r>
            <a:r>
              <a:rPr lang="sr-Cyrl-RS" dirty="0"/>
              <a:t>, </a:t>
            </a:r>
            <a:r>
              <a:rPr lang="sr-Cyrl-RS" dirty="0" err="1"/>
              <a:t>ocenjivanja</a:t>
            </a:r>
            <a:r>
              <a:rPr lang="sr-Cyrl-RS" dirty="0"/>
              <a:t> i </a:t>
            </a:r>
            <a:r>
              <a:rPr lang="sr-Cyrl-RS" dirty="0" err="1"/>
              <a:t>planiranja</a:t>
            </a:r>
            <a:r>
              <a:rPr lang="sr-Cyrl-RS" dirty="0"/>
              <a:t> </a:t>
            </a:r>
            <a:r>
              <a:rPr lang="sr-Cyrl-RS" dirty="0" err="1"/>
              <a:t>sa</a:t>
            </a:r>
            <a:r>
              <a:rPr lang="sr-Cyrl-RS" dirty="0"/>
              <a:t> </a:t>
            </a:r>
            <a:r>
              <a:rPr lang="sr-Cyrl-RS" dirty="0" err="1"/>
              <a:t>ekološkog</a:t>
            </a:r>
            <a:r>
              <a:rPr lang="sr-Cyrl-RS" dirty="0"/>
              <a:t> </a:t>
            </a:r>
            <a:r>
              <a:rPr lang="sr-Cyrl-RS" dirty="0" err="1"/>
              <a:t>stanovišta</a:t>
            </a:r>
            <a:r>
              <a:rPr lang="sr-Cyrl-RS" dirty="0"/>
              <a:t> </a:t>
            </a:r>
            <a:r>
              <a:rPr lang="sr-Cyrl-RS" dirty="0" err="1"/>
              <a:t>uz</a:t>
            </a:r>
            <a:r>
              <a:rPr lang="en-US" dirty="0"/>
              <a:t> </a:t>
            </a:r>
            <a:r>
              <a:rPr lang="sr-Cyrl-RS" dirty="0" err="1"/>
              <a:t>naglašavanje</a:t>
            </a:r>
            <a:r>
              <a:rPr lang="sr-Cyrl-RS" dirty="0"/>
              <a:t> </a:t>
            </a:r>
            <a:r>
              <a:rPr lang="sr-Cyrl-RS" dirty="0" err="1"/>
              <a:t>uloge</a:t>
            </a:r>
            <a:r>
              <a:rPr lang="sr-Cyrl-RS" dirty="0"/>
              <a:t> </a:t>
            </a:r>
            <a:r>
              <a:rPr lang="sr-Cyrl-RS" dirty="0" err="1"/>
              <a:t>ekološkog</a:t>
            </a:r>
            <a:r>
              <a:rPr lang="sr-Cyrl-RS" dirty="0"/>
              <a:t> </a:t>
            </a:r>
            <a:r>
              <a:rPr lang="sr-Cyrl-RS" dirty="0" err="1"/>
              <a:t>menadžmenta</a:t>
            </a:r>
            <a:r>
              <a:rPr lang="sr-Cyrl-RS" dirty="0"/>
              <a:t> </a:t>
            </a:r>
            <a:r>
              <a:rPr lang="sr-Cyrl-RS" dirty="0" err="1"/>
              <a:t>čiji</a:t>
            </a:r>
            <a:r>
              <a:rPr lang="sr-Cyrl-RS" dirty="0"/>
              <a:t> </a:t>
            </a:r>
            <a:r>
              <a:rPr lang="sr-Cyrl-RS" dirty="0" err="1"/>
              <a:t>je</a:t>
            </a:r>
            <a:r>
              <a:rPr lang="sr-Cyrl-RS" dirty="0"/>
              <a:t> </a:t>
            </a:r>
            <a:r>
              <a:rPr lang="sr-Cyrl-RS" dirty="0" err="1"/>
              <a:t>zadatak</a:t>
            </a:r>
            <a:r>
              <a:rPr lang="sr-Cyrl-RS" dirty="0"/>
              <a:t> </a:t>
            </a:r>
            <a:r>
              <a:rPr lang="sr-Cyrl-RS" dirty="0" err="1"/>
              <a:t>da</a:t>
            </a:r>
            <a:r>
              <a:rPr lang="sr-Cyrl-RS" dirty="0"/>
              <a:t> </a:t>
            </a:r>
            <a:r>
              <a:rPr lang="sr-Cyrl-RS" dirty="0" err="1"/>
              <a:t>koordinira</a:t>
            </a:r>
            <a:r>
              <a:rPr lang="sr-Cyrl-RS" dirty="0"/>
              <a:t> i </a:t>
            </a:r>
            <a:r>
              <a:rPr lang="sr-Cyrl-RS" dirty="0" err="1"/>
              <a:t>fokusira</a:t>
            </a:r>
            <a:r>
              <a:rPr lang="sr-Cyrl-RS" dirty="0"/>
              <a:t> “</a:t>
            </a:r>
            <a:r>
              <a:rPr lang="sr-Cyrl-RS" dirty="0" err="1"/>
              <a:t>dobre”razvoje</a:t>
            </a:r>
            <a:r>
              <a:rPr lang="sr-Cyrl-RS" dirty="0"/>
              <a:t> </a:t>
            </a:r>
            <a:r>
              <a:rPr lang="sr-Cyrl-RS" dirty="0" err="1"/>
              <a:t>sa</a:t>
            </a:r>
            <a:r>
              <a:rPr lang="sr-Cyrl-RS" dirty="0"/>
              <a:t> </a:t>
            </a:r>
            <a:r>
              <a:rPr lang="sr-Cyrl-RS" dirty="0" err="1"/>
              <a:t>stanovišta</a:t>
            </a:r>
            <a:r>
              <a:rPr lang="sr-Cyrl-RS" dirty="0"/>
              <a:t> </a:t>
            </a:r>
            <a:r>
              <a:rPr lang="sr-Cyrl-RS" dirty="0" err="1"/>
              <a:t>životne</a:t>
            </a:r>
            <a:r>
              <a:rPr lang="sr-Cyrl-RS" dirty="0"/>
              <a:t> </a:t>
            </a:r>
            <a:r>
              <a:rPr lang="sr-Cyrl-RS" dirty="0" err="1"/>
              <a:t>sredine</a:t>
            </a:r>
            <a:r>
              <a:rPr lang="sr-Cyrl-RS" dirty="0"/>
              <a:t>, </a:t>
            </a:r>
            <a:r>
              <a:rPr lang="sr-Cyrl-RS" dirty="0" err="1"/>
              <a:t>poboljšava</a:t>
            </a:r>
            <a:r>
              <a:rPr lang="sr-Cyrl-RS" dirty="0"/>
              <a:t> </a:t>
            </a:r>
            <a:r>
              <a:rPr lang="sr-Cyrl-RS" dirty="0" err="1"/>
              <a:t>dobrobit</a:t>
            </a:r>
            <a:r>
              <a:rPr lang="sr-Cyrl-RS" dirty="0"/>
              <a:t> </a:t>
            </a:r>
            <a:r>
              <a:rPr lang="sr-Cyrl-RS" dirty="0" err="1"/>
              <a:t>ljudi</a:t>
            </a:r>
            <a:r>
              <a:rPr lang="sr-Cyrl-RS" dirty="0"/>
              <a:t>, </a:t>
            </a:r>
            <a:r>
              <a:rPr lang="sr-Cyrl-RS" dirty="0" err="1"/>
              <a:t>te</a:t>
            </a:r>
            <a:r>
              <a:rPr lang="sr-Cyrl-RS" dirty="0"/>
              <a:t> </a:t>
            </a:r>
            <a:r>
              <a:rPr lang="sr-Cyrl-RS" dirty="0" err="1"/>
              <a:t>ublažava</a:t>
            </a:r>
            <a:r>
              <a:rPr lang="sr-Cyrl-RS" dirty="0"/>
              <a:t> </a:t>
            </a:r>
            <a:r>
              <a:rPr lang="sr-Cyrl-RS" dirty="0" err="1"/>
              <a:t>ili</a:t>
            </a:r>
            <a:r>
              <a:rPr lang="sr-Cyrl-RS" dirty="0"/>
              <a:t> </a:t>
            </a:r>
            <a:r>
              <a:rPr lang="sr-Cyrl-RS" dirty="0" err="1"/>
              <a:t>sprečava</a:t>
            </a:r>
            <a:r>
              <a:rPr lang="sr-Cyrl-RS" dirty="0"/>
              <a:t> </a:t>
            </a:r>
            <a:r>
              <a:rPr lang="sr-Cyrl-RS" dirty="0" err="1"/>
              <a:t>dalja</a:t>
            </a:r>
            <a:r>
              <a:rPr lang="en-US" dirty="0"/>
              <a:t> </a:t>
            </a:r>
            <a:r>
              <a:rPr lang="sr-Cyrl-RS" dirty="0" err="1"/>
              <a:t>oštećenja</a:t>
            </a:r>
            <a:r>
              <a:rPr lang="sr-Cyrl-RS" dirty="0"/>
              <a:t> </a:t>
            </a:r>
            <a:r>
              <a:rPr lang="sr-Cyrl-RS" dirty="0" err="1"/>
              <a:t>planete</a:t>
            </a:r>
            <a:r>
              <a:rPr lang="sr-Cyrl-RS" dirty="0"/>
              <a:t> </a:t>
            </a:r>
            <a:r>
              <a:rPr lang="sr-Cyrl-RS" dirty="0" err="1"/>
              <a:t>Zemlje</a:t>
            </a:r>
            <a:r>
              <a:rPr lang="sr-Cyrl-RS" dirty="0"/>
              <a:t> i </a:t>
            </a:r>
            <a:r>
              <a:rPr lang="sr-Cyrl-RS" dirty="0" err="1"/>
              <a:t>njenih</a:t>
            </a:r>
            <a:r>
              <a:rPr lang="sr-Cyrl-RS" dirty="0"/>
              <a:t> </a:t>
            </a:r>
            <a:r>
              <a:rPr lang="sr-Cyrl-RS" dirty="0" err="1"/>
              <a:t>organizama</a:t>
            </a:r>
            <a:r>
              <a:rPr lang="sr-Cyrl-R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066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015E59A-764F-4D70-9A89-91BD5D933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NASTANAK I RAZVOJ EKOLOŠKOG MENADŽMENTA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B0AA217-3182-4AF3-ADB2-5C9166F37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P</a:t>
            </a:r>
            <a:r>
              <a:rPr lang="sr-Cyrl-RS" dirty="0" err="1"/>
              <a:t>ružanjem</a:t>
            </a:r>
            <a:r>
              <a:rPr lang="sr-Cyrl-RS" dirty="0"/>
              <a:t> </a:t>
            </a:r>
            <a:r>
              <a:rPr lang="sr-Cyrl-RS" dirty="0" err="1"/>
              <a:t>odgovora</a:t>
            </a:r>
            <a:r>
              <a:rPr lang="sr-Cyrl-RS" dirty="0"/>
              <a:t> </a:t>
            </a:r>
            <a:r>
              <a:rPr lang="sr-Cyrl-RS" dirty="0" err="1"/>
              <a:t>na</a:t>
            </a:r>
            <a:r>
              <a:rPr lang="en-US" dirty="0"/>
              <a:t> </a:t>
            </a:r>
            <a:r>
              <a:rPr lang="sr-Cyrl-RS" dirty="0" err="1"/>
              <a:t>zahteve</a:t>
            </a:r>
            <a:r>
              <a:rPr lang="sr-Cyrl-RS" dirty="0"/>
              <a:t> </a:t>
            </a:r>
            <a:r>
              <a:rPr lang="sr-Cyrl-RS" dirty="0" err="1"/>
              <a:t>potrošača</a:t>
            </a:r>
            <a:r>
              <a:rPr lang="sr-Cyrl-RS" dirty="0"/>
              <a:t> </a:t>
            </a:r>
            <a:r>
              <a:rPr lang="sr-Cyrl-RS" dirty="0" err="1"/>
              <a:t>da</a:t>
            </a:r>
            <a:r>
              <a:rPr lang="sr-Cyrl-RS" dirty="0"/>
              <a:t> </a:t>
            </a:r>
            <a:r>
              <a:rPr lang="sr-Cyrl-RS" dirty="0" err="1"/>
              <a:t>se</a:t>
            </a:r>
            <a:r>
              <a:rPr lang="sr-Cyrl-RS" dirty="0"/>
              <a:t> </a:t>
            </a:r>
            <a:r>
              <a:rPr lang="sr-Cyrl-RS" dirty="0" err="1"/>
              <a:t>nešto</a:t>
            </a:r>
            <a:r>
              <a:rPr lang="sr-Cyrl-RS" dirty="0"/>
              <a:t> </a:t>
            </a:r>
            <a:r>
              <a:rPr lang="sr-Cyrl-RS" dirty="0" err="1"/>
              <a:t>učini</a:t>
            </a:r>
            <a:r>
              <a:rPr lang="sr-Cyrl-RS" dirty="0"/>
              <a:t> </a:t>
            </a:r>
            <a:r>
              <a:rPr lang="sr-Cyrl-RS" dirty="0" err="1"/>
              <a:t>na</a:t>
            </a:r>
            <a:r>
              <a:rPr lang="sr-Cyrl-RS" dirty="0"/>
              <a:t> </a:t>
            </a:r>
            <a:r>
              <a:rPr lang="sr-Cyrl-RS" dirty="0" err="1"/>
              <a:t>zaštiti</a:t>
            </a:r>
            <a:r>
              <a:rPr lang="sr-Cyrl-RS" dirty="0"/>
              <a:t> </a:t>
            </a:r>
            <a:r>
              <a:rPr lang="sr-Cyrl-RS" dirty="0" err="1"/>
              <a:t>životne</a:t>
            </a:r>
            <a:r>
              <a:rPr lang="sr-Cyrl-RS" dirty="0"/>
              <a:t> </a:t>
            </a:r>
            <a:r>
              <a:rPr lang="sr-Cyrl-RS" dirty="0" err="1"/>
              <a:t>sredine</a:t>
            </a:r>
            <a:r>
              <a:rPr lang="en-US" dirty="0"/>
              <a:t> </a:t>
            </a:r>
            <a:r>
              <a:rPr lang="sr-Cyrl-RS" dirty="0" err="1"/>
              <a:t>preduzeća</a:t>
            </a:r>
            <a:r>
              <a:rPr lang="sr-Cyrl-RS" dirty="0"/>
              <a:t> </a:t>
            </a:r>
            <a:r>
              <a:rPr lang="sr-Cyrl-RS" dirty="0" err="1"/>
              <a:t>su</a:t>
            </a:r>
            <a:r>
              <a:rPr lang="sr-Cyrl-RS" dirty="0"/>
              <a:t> </a:t>
            </a:r>
            <a:r>
              <a:rPr lang="sr-Cyrl-RS" dirty="0" err="1"/>
              <a:t>prepoznala</a:t>
            </a:r>
            <a:r>
              <a:rPr lang="sr-Cyrl-RS" dirty="0"/>
              <a:t> i </a:t>
            </a:r>
            <a:r>
              <a:rPr lang="sr-Cyrl-RS" dirty="0" err="1"/>
              <a:t>mogućnost</a:t>
            </a:r>
            <a:r>
              <a:rPr lang="sr-Cyrl-RS" dirty="0"/>
              <a:t> </a:t>
            </a:r>
            <a:r>
              <a:rPr lang="sr-Cyrl-RS" dirty="0" err="1"/>
              <a:t>za</a:t>
            </a:r>
            <a:r>
              <a:rPr lang="sr-Cyrl-RS" dirty="0"/>
              <a:t> </a:t>
            </a:r>
            <a:r>
              <a:rPr lang="sr-Cyrl-RS" dirty="0" err="1"/>
              <a:t>sticanje</a:t>
            </a:r>
            <a:r>
              <a:rPr lang="sr-Cyrl-RS" dirty="0"/>
              <a:t> </a:t>
            </a:r>
            <a:r>
              <a:rPr lang="sr-Cyrl-RS" dirty="0" err="1"/>
              <a:t>profita</a:t>
            </a:r>
            <a:r>
              <a:rPr lang="sr-Cyrl-RS" dirty="0"/>
              <a:t>, </a:t>
            </a:r>
            <a:r>
              <a:rPr lang="sr-Cyrl-RS" dirty="0" err="1"/>
              <a:t>smanjenje</a:t>
            </a:r>
            <a:r>
              <a:rPr lang="sr-Cyrl-RS" dirty="0"/>
              <a:t> </a:t>
            </a:r>
            <a:r>
              <a:rPr lang="sr-Cyrl-RS" dirty="0" err="1"/>
              <a:t>troškova</a:t>
            </a:r>
            <a:r>
              <a:rPr lang="en-US" dirty="0"/>
              <a:t> </a:t>
            </a:r>
            <a:r>
              <a:rPr lang="sr-Cyrl-RS" dirty="0"/>
              <a:t>i</a:t>
            </a:r>
            <a:r>
              <a:rPr lang="en-US" dirty="0"/>
              <a:t> </a:t>
            </a:r>
            <a:r>
              <a:rPr lang="sr-Cyrl-RS" dirty="0" err="1"/>
              <a:t>sprečavanje</a:t>
            </a:r>
            <a:r>
              <a:rPr lang="sr-Cyrl-RS" dirty="0"/>
              <a:t> </a:t>
            </a:r>
            <a:r>
              <a:rPr lang="sr-Cyrl-RS" dirty="0" err="1"/>
              <a:t>primene</a:t>
            </a:r>
            <a:r>
              <a:rPr lang="sr-Cyrl-RS" dirty="0"/>
              <a:t> </a:t>
            </a:r>
            <a:r>
              <a:rPr lang="sr-Cyrl-RS" dirty="0" err="1"/>
              <a:t>zakonodavnih</a:t>
            </a:r>
            <a:r>
              <a:rPr lang="sr-Cyrl-RS" dirty="0"/>
              <a:t> </a:t>
            </a:r>
            <a:r>
              <a:rPr lang="sr-Cyrl-RS" dirty="0" err="1"/>
              <a:t>mera</a:t>
            </a:r>
            <a:r>
              <a:rPr lang="sr-Cyrl-RS" dirty="0"/>
              <a:t> (</a:t>
            </a:r>
            <a:r>
              <a:rPr lang="sr-Cyrl-RS" dirty="0" err="1"/>
              <a:t>npr</a:t>
            </a:r>
            <a:r>
              <a:rPr lang="sr-Cyrl-RS" dirty="0"/>
              <a:t>. </a:t>
            </a:r>
            <a:r>
              <a:rPr lang="sr-Cyrl-RS" dirty="0" err="1"/>
              <a:t>plaćanje</a:t>
            </a:r>
            <a:r>
              <a:rPr lang="sr-Cyrl-RS" dirty="0"/>
              <a:t> </a:t>
            </a:r>
            <a:r>
              <a:rPr lang="sr-Cyrl-RS" dirty="0" err="1"/>
              <a:t>kazni</a:t>
            </a:r>
            <a:r>
              <a:rPr lang="sr-Cyrl-RS" dirty="0"/>
              <a:t>). </a:t>
            </a:r>
            <a:endParaRPr lang="en-US" dirty="0"/>
          </a:p>
          <a:p>
            <a:r>
              <a:rPr lang="sr-Cyrl-RS" dirty="0"/>
              <a:t>U </a:t>
            </a:r>
            <a:r>
              <a:rPr lang="sr-Cyrl-RS" dirty="0" err="1"/>
              <a:t>to</a:t>
            </a:r>
            <a:r>
              <a:rPr lang="sr-Cyrl-RS" dirty="0"/>
              <a:t> </a:t>
            </a:r>
            <a:r>
              <a:rPr lang="sr-Cyrl-RS" dirty="0" err="1"/>
              <a:t>vreme</a:t>
            </a:r>
            <a:r>
              <a:rPr lang="sr-Cyrl-RS" dirty="0"/>
              <a:t> </a:t>
            </a:r>
            <a:r>
              <a:rPr lang="sr-Cyrl-RS" dirty="0" err="1"/>
              <a:t>se</a:t>
            </a:r>
            <a:r>
              <a:rPr lang="sr-Cyrl-RS" dirty="0"/>
              <a:t> </a:t>
            </a:r>
            <a:r>
              <a:rPr lang="sr-Cyrl-RS" dirty="0" err="1"/>
              <a:t>javljaju</a:t>
            </a:r>
            <a:r>
              <a:rPr lang="sr-Cyrl-RS" dirty="0"/>
              <a:t> </a:t>
            </a:r>
            <a:r>
              <a:rPr lang="sr-Cyrl-RS" dirty="0" err="1"/>
              <a:t>prvi</a:t>
            </a:r>
            <a:r>
              <a:rPr lang="sr-Cyrl-RS" dirty="0"/>
              <a:t> </a:t>
            </a:r>
            <a:r>
              <a:rPr lang="sr-Cyrl-RS" dirty="0" err="1"/>
              <a:t>tzv.zeleni</a:t>
            </a:r>
            <a:r>
              <a:rPr lang="sr-Cyrl-RS" dirty="0"/>
              <a:t> </a:t>
            </a:r>
            <a:r>
              <a:rPr lang="sr-Cyrl-RS" dirty="0" err="1"/>
              <a:t>proizvodi</a:t>
            </a:r>
            <a:r>
              <a:rPr lang="sr-Cyrl-RS" dirty="0"/>
              <a:t> i </a:t>
            </a:r>
            <a:r>
              <a:rPr lang="sr-Cyrl-RS" dirty="0" err="1"/>
              <a:t>tehnologije</a:t>
            </a:r>
            <a:r>
              <a:rPr lang="sr-Cyrl-RS" dirty="0"/>
              <a:t>. U </a:t>
            </a:r>
            <a:r>
              <a:rPr lang="sr-Cyrl-RS" dirty="0" err="1"/>
              <a:t>praksi</a:t>
            </a:r>
            <a:r>
              <a:rPr lang="sr-Cyrl-RS" dirty="0"/>
              <a:t>, </a:t>
            </a:r>
            <a:r>
              <a:rPr lang="sr-Cyrl-RS" dirty="0" err="1"/>
              <a:t>svaka</a:t>
            </a:r>
            <a:r>
              <a:rPr lang="sr-Cyrl-RS" dirty="0"/>
              <a:t> </a:t>
            </a:r>
            <a:r>
              <a:rPr lang="sr-Cyrl-RS" dirty="0" err="1"/>
              <a:t>kompanija</a:t>
            </a:r>
            <a:r>
              <a:rPr lang="sr-Cyrl-RS" dirty="0"/>
              <a:t> </a:t>
            </a:r>
            <a:r>
              <a:rPr lang="sr-Cyrl-RS" dirty="0" err="1"/>
              <a:t>koja</a:t>
            </a:r>
            <a:r>
              <a:rPr lang="sr-Cyrl-RS" dirty="0"/>
              <a:t> </a:t>
            </a:r>
            <a:r>
              <a:rPr lang="sr-Cyrl-RS" dirty="0" err="1"/>
              <a:t>se</a:t>
            </a:r>
            <a:r>
              <a:rPr lang="sr-Cyrl-RS" dirty="0"/>
              <a:t> </a:t>
            </a:r>
            <a:r>
              <a:rPr lang="sr-Cyrl-RS" dirty="0" err="1"/>
              <a:t>opredelila</a:t>
            </a:r>
            <a:r>
              <a:rPr lang="sr-Cyrl-RS" dirty="0"/>
              <a:t> </a:t>
            </a:r>
            <a:r>
              <a:rPr lang="sr-Cyrl-RS" dirty="0" err="1"/>
              <a:t>za</a:t>
            </a:r>
            <a:r>
              <a:rPr lang="en-US" dirty="0"/>
              <a:t> </a:t>
            </a:r>
            <a:r>
              <a:rPr lang="sr-Cyrl-RS" dirty="0" err="1"/>
              <a:t>sprovođenje</a:t>
            </a:r>
            <a:r>
              <a:rPr lang="sr-Cyrl-RS" dirty="0"/>
              <a:t> </a:t>
            </a:r>
            <a:r>
              <a:rPr lang="sr-Cyrl-RS" dirty="0" err="1"/>
              <a:t>ovakvih</a:t>
            </a:r>
            <a:r>
              <a:rPr lang="sr-Cyrl-RS" dirty="0"/>
              <a:t> </a:t>
            </a:r>
            <a:r>
              <a:rPr lang="sr-Cyrl-RS" dirty="0" err="1"/>
              <a:t>izmena</a:t>
            </a:r>
            <a:r>
              <a:rPr lang="sr-Cyrl-RS" dirty="0"/>
              <a:t> </a:t>
            </a:r>
            <a:r>
              <a:rPr lang="sr-Cyrl-RS" dirty="0" err="1"/>
              <a:t>to</a:t>
            </a:r>
            <a:r>
              <a:rPr lang="sr-Cyrl-RS" dirty="0"/>
              <a:t> </a:t>
            </a:r>
            <a:r>
              <a:rPr lang="sr-Cyrl-RS" dirty="0" err="1"/>
              <a:t>je</a:t>
            </a:r>
            <a:r>
              <a:rPr lang="sr-Cyrl-RS" dirty="0"/>
              <a:t> </a:t>
            </a:r>
            <a:r>
              <a:rPr lang="sr-Cyrl-RS" dirty="0" err="1"/>
              <a:t>sprovodila</a:t>
            </a:r>
            <a:r>
              <a:rPr lang="sr-Cyrl-RS" dirty="0"/>
              <a:t> </a:t>
            </a:r>
            <a:r>
              <a:rPr lang="sr-Cyrl-RS" dirty="0" err="1"/>
              <a:t>na</a:t>
            </a:r>
            <a:r>
              <a:rPr lang="sr-Cyrl-RS" dirty="0"/>
              <a:t> </a:t>
            </a:r>
            <a:r>
              <a:rPr lang="sr-Cyrl-RS" dirty="0" err="1"/>
              <a:t>dobrovoljnoj</a:t>
            </a:r>
            <a:r>
              <a:rPr lang="sr-Cyrl-RS" dirty="0"/>
              <a:t> </a:t>
            </a:r>
            <a:r>
              <a:rPr lang="sr-Cyrl-RS" dirty="0" err="1"/>
              <a:t>bazi</a:t>
            </a:r>
            <a:r>
              <a:rPr lang="sr-Cyrl-RS" dirty="0"/>
              <a:t>, </a:t>
            </a:r>
            <a:r>
              <a:rPr lang="sr-Cyrl-RS" dirty="0" err="1"/>
              <a:t>primenom</a:t>
            </a:r>
            <a:r>
              <a:rPr lang="sr-Cyrl-RS" dirty="0"/>
              <a:t> </a:t>
            </a:r>
            <a:r>
              <a:rPr lang="sr-Cyrl-RS" dirty="0" err="1"/>
              <a:t>najčešće</a:t>
            </a:r>
            <a:r>
              <a:rPr lang="en-US" dirty="0"/>
              <a:t> </a:t>
            </a:r>
            <a:r>
              <a:rPr lang="sr-Cyrl-RS" dirty="0" err="1"/>
              <a:t>metoda</a:t>
            </a:r>
            <a:r>
              <a:rPr lang="sr-Cyrl-RS" dirty="0"/>
              <a:t> </a:t>
            </a:r>
            <a:r>
              <a:rPr lang="sr-Cyrl-RS" dirty="0" err="1"/>
              <a:t>analize</a:t>
            </a:r>
            <a:r>
              <a:rPr lang="sr-Cyrl-RS" dirty="0"/>
              <a:t> </a:t>
            </a:r>
            <a:r>
              <a:rPr lang="sr-Cyrl-RS" dirty="0" err="1"/>
              <a:t>životnog</a:t>
            </a:r>
            <a:r>
              <a:rPr lang="sr-Cyrl-RS" dirty="0"/>
              <a:t> </a:t>
            </a:r>
            <a:r>
              <a:rPr lang="sr-Cyrl-RS" dirty="0" err="1"/>
              <a:t>ciklusa</a:t>
            </a:r>
            <a:r>
              <a:rPr lang="sr-Cyrl-RS" dirty="0"/>
              <a:t> </a:t>
            </a:r>
            <a:r>
              <a:rPr lang="sr-Cyrl-RS" dirty="0" err="1"/>
              <a:t>proizvoda</a:t>
            </a:r>
            <a:r>
              <a:rPr lang="en-US" dirty="0"/>
              <a:t>.</a:t>
            </a:r>
          </a:p>
          <a:p>
            <a:r>
              <a:rPr lang="sr-Cyrl-RS" dirty="0" err="1"/>
              <a:t>Od</a:t>
            </a:r>
            <a:r>
              <a:rPr lang="sr-Cyrl-RS" dirty="0"/>
              <a:t> </a:t>
            </a:r>
            <a:r>
              <a:rPr lang="sr-Cyrl-RS" dirty="0" err="1"/>
              <a:t>početaka</a:t>
            </a:r>
            <a:r>
              <a:rPr lang="sr-Cyrl-RS" dirty="0"/>
              <a:t> </a:t>
            </a:r>
            <a:r>
              <a:rPr lang="sr-Cyrl-RS" dirty="0" err="1"/>
              <a:t>do</a:t>
            </a:r>
            <a:r>
              <a:rPr lang="sr-Cyrl-RS" dirty="0"/>
              <a:t> </a:t>
            </a:r>
            <a:r>
              <a:rPr lang="sr-Cyrl-RS" dirty="0" err="1"/>
              <a:t>danas</a:t>
            </a:r>
            <a:r>
              <a:rPr lang="sr-Cyrl-RS" dirty="0"/>
              <a:t> </a:t>
            </a:r>
            <a:r>
              <a:rPr lang="sr-Cyrl-RS" dirty="0" err="1"/>
              <a:t>razvio</a:t>
            </a:r>
            <a:r>
              <a:rPr lang="sr-Cyrl-RS" dirty="0"/>
              <a:t> </a:t>
            </a:r>
            <a:r>
              <a:rPr lang="sr-Cyrl-RS" dirty="0" err="1"/>
              <a:t>se</a:t>
            </a:r>
            <a:r>
              <a:rPr lang="sr-Cyrl-RS" dirty="0"/>
              <a:t> </a:t>
            </a:r>
            <a:r>
              <a:rPr lang="sr-Cyrl-RS" dirty="0" err="1"/>
              <a:t>poseban</a:t>
            </a:r>
            <a:r>
              <a:rPr lang="sr-Cyrl-RS" dirty="0"/>
              <a:t> </a:t>
            </a:r>
            <a:r>
              <a:rPr lang="sr-Cyrl-RS" dirty="0" err="1"/>
              <a:t>sistemski</a:t>
            </a:r>
            <a:r>
              <a:rPr lang="sr-Cyrl-RS" dirty="0"/>
              <a:t> </a:t>
            </a:r>
            <a:r>
              <a:rPr lang="sr-Cyrl-RS" dirty="0" err="1"/>
              <a:t>pristup</a:t>
            </a:r>
            <a:r>
              <a:rPr lang="sr-Cyrl-RS" dirty="0"/>
              <a:t> </a:t>
            </a:r>
            <a:r>
              <a:rPr lang="sr-Cyrl-RS" dirty="0" err="1"/>
              <a:t>poslovanju</a:t>
            </a:r>
            <a:r>
              <a:rPr lang="sr-Cyrl-RS" dirty="0"/>
              <a:t> </a:t>
            </a:r>
            <a:r>
              <a:rPr lang="sr-Cyrl-RS" dirty="0" err="1"/>
              <a:t>koje</a:t>
            </a:r>
            <a:r>
              <a:rPr lang="sr-Cyrl-RS" dirty="0"/>
              <a:t> </a:t>
            </a:r>
            <a:r>
              <a:rPr lang="sr-Cyrl-RS" dirty="0" err="1"/>
              <a:t>uvažava</a:t>
            </a:r>
            <a:r>
              <a:rPr lang="sr-Cyrl-RS" dirty="0"/>
              <a:t> </a:t>
            </a:r>
            <a:r>
              <a:rPr lang="sr-Cyrl-RS" dirty="0" err="1"/>
              <a:t>koncept</a:t>
            </a:r>
            <a:r>
              <a:rPr lang="sr-Cyrl-RS" dirty="0"/>
              <a:t> </a:t>
            </a:r>
            <a:r>
              <a:rPr lang="sr-Cyrl-RS" dirty="0" err="1"/>
              <a:t>održivog</a:t>
            </a:r>
            <a:r>
              <a:rPr lang="sr-Cyrl-RS" dirty="0"/>
              <a:t> </a:t>
            </a:r>
            <a:r>
              <a:rPr lang="sr-Cyrl-RS" dirty="0" err="1"/>
              <a:t>razvoja</a:t>
            </a:r>
            <a:r>
              <a:rPr lang="sr-Cyrl-RS" dirty="0"/>
              <a:t> – </a:t>
            </a:r>
            <a:r>
              <a:rPr lang="sr-Cyrl-RS" dirty="0" err="1"/>
              <a:t>ekološki</a:t>
            </a:r>
            <a:r>
              <a:rPr lang="sr-Cyrl-RS" dirty="0"/>
              <a:t> </a:t>
            </a:r>
            <a:r>
              <a:rPr lang="sr-Cyrl-RS" dirty="0" err="1"/>
              <a:t>menadžment</a:t>
            </a:r>
            <a:r>
              <a:rPr lang="sr-Cyrl-RS" dirty="0"/>
              <a:t>.</a:t>
            </a:r>
            <a:r>
              <a:rPr lang="en-US" dirty="0"/>
              <a:t> </a:t>
            </a:r>
            <a:r>
              <a:rPr lang="sr-Cyrl-RS" dirty="0" err="1"/>
              <a:t>Danas</a:t>
            </a:r>
            <a:r>
              <a:rPr lang="sr-Cyrl-RS" dirty="0"/>
              <a:t> </a:t>
            </a:r>
            <a:r>
              <a:rPr lang="sr-Cyrl-RS" dirty="0" err="1"/>
              <a:t>je</a:t>
            </a:r>
            <a:r>
              <a:rPr lang="sr-Cyrl-RS" dirty="0"/>
              <a:t> u </a:t>
            </a:r>
            <a:r>
              <a:rPr lang="sr-Cyrl-RS" dirty="0" err="1"/>
              <a:t>većini</a:t>
            </a:r>
            <a:r>
              <a:rPr lang="sr-Cyrl-RS" dirty="0"/>
              <a:t> </a:t>
            </a:r>
            <a:r>
              <a:rPr lang="sr-Cyrl-RS" dirty="0" err="1"/>
              <a:t>zemalja</a:t>
            </a:r>
            <a:r>
              <a:rPr lang="sr-Cyrl-RS" dirty="0"/>
              <a:t> </a:t>
            </a:r>
            <a:r>
              <a:rPr lang="sr-Cyrl-RS" dirty="0" err="1"/>
              <a:t>primena</a:t>
            </a:r>
            <a:r>
              <a:rPr lang="sr-Cyrl-RS" dirty="0"/>
              <a:t> </a:t>
            </a:r>
            <a:r>
              <a:rPr lang="sr-Cyrl-RS" dirty="0" err="1"/>
              <a:t>ekomenadžemnta</a:t>
            </a:r>
            <a:r>
              <a:rPr lang="sr-Cyrl-RS" dirty="0"/>
              <a:t> i </a:t>
            </a:r>
            <a:r>
              <a:rPr lang="sr-Cyrl-RS" dirty="0" err="1"/>
              <a:t>dalje</a:t>
            </a:r>
            <a:r>
              <a:rPr lang="sr-Cyrl-RS" dirty="0"/>
              <a:t> </a:t>
            </a:r>
            <a:r>
              <a:rPr lang="sr-Cyrl-RS" dirty="0" err="1"/>
              <a:t>dobrovoljna</a:t>
            </a:r>
            <a:r>
              <a:rPr lang="sr-Cyrl-RS" dirty="0"/>
              <a:t>, </a:t>
            </a:r>
            <a:r>
              <a:rPr lang="sr-Cyrl-RS" dirty="0" err="1"/>
              <a:t>ali</a:t>
            </a:r>
            <a:r>
              <a:rPr lang="sr-Cyrl-RS" dirty="0"/>
              <a:t> </a:t>
            </a:r>
            <a:r>
              <a:rPr lang="sr-Cyrl-RS" dirty="0" err="1"/>
              <a:t>sve</a:t>
            </a:r>
            <a:r>
              <a:rPr lang="sr-Cyrl-RS" dirty="0"/>
              <a:t> </a:t>
            </a:r>
            <a:r>
              <a:rPr lang="sr-Cyrl-RS" dirty="0" err="1"/>
              <a:t>više</a:t>
            </a:r>
            <a:r>
              <a:rPr lang="en-US" dirty="0"/>
              <a:t> </a:t>
            </a:r>
            <a:r>
              <a:rPr lang="sr-Cyrl-RS" dirty="0" err="1"/>
              <a:t>kompanija</a:t>
            </a:r>
            <a:r>
              <a:rPr lang="sr-Cyrl-RS" dirty="0"/>
              <a:t> </a:t>
            </a:r>
            <a:r>
              <a:rPr lang="sr-Cyrl-RS" dirty="0" err="1"/>
              <a:t>uviđa</a:t>
            </a:r>
            <a:r>
              <a:rPr lang="sr-Cyrl-RS" dirty="0"/>
              <a:t> </a:t>
            </a:r>
            <a:r>
              <a:rPr lang="sr-Cyrl-RS" dirty="0" err="1"/>
              <a:t>da</a:t>
            </a:r>
            <a:r>
              <a:rPr lang="sr-Cyrl-RS" dirty="0"/>
              <a:t> </a:t>
            </a:r>
            <a:r>
              <a:rPr lang="sr-Cyrl-RS" dirty="0" err="1"/>
              <a:t>im</a:t>
            </a:r>
            <a:r>
              <a:rPr lang="sr-Cyrl-RS" dirty="0"/>
              <a:t> </a:t>
            </a:r>
            <a:r>
              <a:rPr lang="sr-Cyrl-RS" dirty="0" err="1"/>
              <a:t>primena</a:t>
            </a:r>
            <a:r>
              <a:rPr lang="sr-Cyrl-RS" dirty="0"/>
              <a:t> </a:t>
            </a:r>
            <a:r>
              <a:rPr lang="sr-Cyrl-RS" dirty="0" err="1"/>
              <a:t>ekomenadžmenta</a:t>
            </a:r>
            <a:r>
              <a:rPr lang="sr-Cyrl-RS" dirty="0"/>
              <a:t> u </a:t>
            </a:r>
            <a:r>
              <a:rPr lang="sr-Cyrl-RS" dirty="0" err="1"/>
              <a:t>znatnoj</a:t>
            </a:r>
            <a:r>
              <a:rPr lang="sr-Cyrl-RS" dirty="0"/>
              <a:t> </a:t>
            </a:r>
            <a:r>
              <a:rPr lang="sr-Cyrl-RS" dirty="0" err="1"/>
              <a:t>meri</a:t>
            </a:r>
            <a:r>
              <a:rPr lang="sr-Cyrl-RS" dirty="0"/>
              <a:t> </a:t>
            </a:r>
            <a:r>
              <a:rPr lang="sr-Cyrl-RS" dirty="0" err="1"/>
              <a:t>unapređuje</a:t>
            </a:r>
            <a:r>
              <a:rPr lang="sr-Cyrl-RS" dirty="0"/>
              <a:t> </a:t>
            </a:r>
            <a:r>
              <a:rPr lang="sr-Cyrl-RS" dirty="0" err="1"/>
              <a:t>poslovanje</a:t>
            </a:r>
            <a:r>
              <a:rPr lang="sr-Cyrl-RS" dirty="0"/>
              <a:t> i</a:t>
            </a:r>
            <a:r>
              <a:rPr lang="sr-Latn-RS" dirty="0"/>
              <a:t> kreira pozitivan imidž.</a:t>
            </a:r>
            <a:endParaRPr lang="en-US" dirty="0"/>
          </a:p>
          <a:p>
            <a:r>
              <a:rPr lang="sr-Latn-RS" dirty="0" err="1"/>
              <a:t>Ekomenadžment</a:t>
            </a:r>
            <a:r>
              <a:rPr lang="sr-Latn-RS" dirty="0"/>
              <a:t> postaje svojevrsna poslovna filozofija i ravnopravno</a:t>
            </a:r>
            <a:r>
              <a:rPr lang="en-US" dirty="0"/>
              <a:t> </a:t>
            </a:r>
            <a:r>
              <a:rPr lang="sr-Latn-RS" dirty="0"/>
              <a:t>zauzima svoje mesto u odnosu na ostale sektore u preduzeću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181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41468C8-6916-4653-B9D6-251C72E85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MENADŽMENT PRIRODNIH RESURSA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6F5C754-FDE3-43DA-988D-59D46F1C3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Menadžment prirodnih resursa (u poređenju sa ekološkim menadžmentom) je više</a:t>
            </a:r>
            <a:r>
              <a:rPr lang="en-US" dirty="0"/>
              <a:t> </a:t>
            </a:r>
            <a:r>
              <a:rPr lang="sr-Latn-RS" dirty="0"/>
              <a:t>usmeren na specifične komponente Zemlje - resurse, koji imaju svoju korisnost i mogu biti eksploatisani, uglavnom za kratkoročnu dobit i korist posebnih interesnih grupa, kompanija ili vlada. </a:t>
            </a:r>
            <a:endParaRPr lang="en-US" dirty="0"/>
          </a:p>
          <a:p>
            <a:r>
              <a:rPr lang="sr-Latn-RS" dirty="0"/>
              <a:t>Takođe, menadžment prirodnih resursa se odnosi na probleme koji imaju tendenciju da budu reaktivni, često se oslanjajući na tehnološke mogućnosti “popravke na brzinu”, uz pristup “projekat po projekat”.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433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41468C8-6916-4653-B9D6-251C72E85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MENADŽMENT PRIRODNIH RESURSA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6F5C754-FDE3-43DA-988D-59D46F1C36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Ovakav menadžment stoga može da bude autoritaran i bez dovoljno uključenja</a:t>
            </a:r>
            <a:r>
              <a:rPr lang="en-US" dirty="0"/>
              <a:t> </a:t>
            </a:r>
            <a:r>
              <a:rPr lang="sr-Latn-RS" dirty="0"/>
              <a:t>mišljenja javnosti kao i sa odloženim uticajima. </a:t>
            </a:r>
            <a:endParaRPr lang="en-US" dirty="0"/>
          </a:p>
          <a:p>
            <a:r>
              <a:rPr lang="sr-Latn-RS" dirty="0"/>
              <a:t>Iz razloga ovih propusta logično je da je</a:t>
            </a:r>
            <a:r>
              <a:rPr lang="en-US" dirty="0"/>
              <a:t> </a:t>
            </a:r>
            <a:r>
              <a:rPr lang="sr-Latn-RS" dirty="0"/>
              <a:t>menadžment prirodnih resursa “izgubio bitku” sa ekološkim menadžmentom u poslednjih 40godina</a:t>
            </a:r>
            <a:endParaRPr lang="en-US" dirty="0"/>
          </a:p>
          <a:p>
            <a:r>
              <a:rPr lang="sr-Latn-RS" dirty="0"/>
              <a:t>Postoje mišljenja da ekološki menadžment ima ili razvija fleksibilniji i osećajniji stav</a:t>
            </a:r>
            <a:r>
              <a:rPr lang="en-US" dirty="0"/>
              <a:t> </a:t>
            </a:r>
            <a:r>
              <a:rPr lang="sr-Latn-RS" dirty="0"/>
              <a:t>nego menadžment prirodnih resursa s obzirom da ocenjivanje situacije životne sredine vod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sr-Latn-RS" dirty="0"/>
              <a:t>do odgovarajućeg ekološkog prilaza sa naglašenim upravljanjem, a ne eksploatacijom.</a:t>
            </a:r>
            <a:endParaRPr lang="en-US" dirty="0"/>
          </a:p>
          <a:p>
            <a:r>
              <a:rPr lang="sr-Latn-RS" dirty="0"/>
              <a:t>Upravljanje implicira menadžment čiji je cilj pažljiva, dugoročna upotreba i održiva korist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9034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3B5C90D-F0BC-4FB5-B333-07A434285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</a:t>
            </a:r>
            <a:r>
              <a:rPr lang="sr-Latn-RS" dirty="0"/>
              <a:t>KOLOŠK</a:t>
            </a:r>
            <a:r>
              <a:rPr lang="en-US" dirty="0"/>
              <a:t>I</a:t>
            </a:r>
            <a:r>
              <a:rPr lang="sr-Latn-RS" dirty="0"/>
              <a:t> MENADŽMENT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EF2C5F2-B12A-4772-ACAD-6D7E359C0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b="1" dirty="0"/>
              <a:t>ekološki menadžment se odnosi na ekološko planiranje, a njegov fokus je na implementaciji, monitoringu, proveravanju i kontroli, kao i na praktičnom suočavanju sa problematikom realnih svetskih ciljeva u pogledu očuvanja životne</a:t>
            </a:r>
            <a:r>
              <a:rPr lang="en-US" b="1" dirty="0"/>
              <a:t> </a:t>
            </a:r>
            <a:r>
              <a:rPr lang="sr-Latn-RS" b="1" dirty="0"/>
              <a:t>sredine (kao što je npr. modifikovanje ljudskih navika koje štete prirodi), mnogo više nego na</a:t>
            </a:r>
            <a:r>
              <a:rPr lang="en-US" b="1" dirty="0"/>
              <a:t> </a:t>
            </a:r>
            <a:r>
              <a:rPr lang="sr-Latn-RS" b="1" dirty="0"/>
              <a:t>teoretskom planiranju.</a:t>
            </a:r>
            <a:endParaRPr lang="en-US" b="1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803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28B0B7A-DAA8-4D25-BC8F-A4C8BEE63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POJAM I DEFINISANJE EKOLOŠKOG MENADŽMENTA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F46D2CB-6380-4AC2-AD62-B7D7536C80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Ekološki menadžment je mlada naučna disciplina nastala u okviru ekologije krajem prošlog veka sa zadatkom svođenja, na minimalne dimenzije, uticaja tehničko-tehnološkog razvoja na biosferu kao i na opstanak živih bića.</a:t>
            </a:r>
            <a:endParaRPr lang="en-US" dirty="0"/>
          </a:p>
          <a:p>
            <a:r>
              <a:rPr lang="sr-Latn-RS" dirty="0"/>
              <a:t>Reč „Menadžment“ znači upravljanje, rukovođenje, a pošto je reč o životnoj sredini, ovaj vid menadžmenta značio bi upravljanje zaštitom životne sredine </a:t>
            </a:r>
            <a:r>
              <a:rPr lang="sr-Latn-RS" dirty="0" smtClean="0"/>
              <a:t>od raznih </a:t>
            </a:r>
            <a:r>
              <a:rPr lang="sr-Latn-RS" dirty="0"/>
              <a:t>vidova zagađenja. Predmet ekološkog menadžmenta je u sveobuhvatnom proučavanju svih posledica uticaja privrednog i tehnološkog razvoja na ekosisteme. </a:t>
            </a:r>
            <a:endParaRPr lang="en-US" dirty="0"/>
          </a:p>
          <a:p>
            <a:r>
              <a:rPr lang="sr-Latn-RS" dirty="0"/>
              <a:t>Cilj ekološkog menadžmenta je da promeni postojeće stanje zagađenja i degradacije životne sredine, koristeći metode ekološkog inženjeringa i pravno-ekonomske instrumente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7922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8CC9087-8488-42EE-8268-9E604045F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Fenomen ekološkog menadžmenta ima sledeće karakteristike: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8F4C746-D370-46BE-9DFF-2C8AEA562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r-Latn-RS" dirty="0"/>
              <a:t>često se koristi kao opšti termin;</a:t>
            </a:r>
            <a:endParaRPr lang="en-US" dirty="0"/>
          </a:p>
          <a:p>
            <a:r>
              <a:rPr lang="sr-Latn-RS" dirty="0"/>
              <a:t>podržava održivi razvoj;</a:t>
            </a:r>
            <a:endParaRPr lang="en-US" dirty="0"/>
          </a:p>
          <a:p>
            <a:r>
              <a:rPr lang="sr-Latn-RS" dirty="0"/>
              <a:t>bavi se svetom pod uticajem čoveka (danas ima svega nekoliko, ukoliko ih uopšte</a:t>
            </a:r>
            <a:r>
              <a:rPr lang="en-US" dirty="0"/>
              <a:t> </a:t>
            </a:r>
            <a:r>
              <a:rPr lang="sr-Latn-RS" dirty="0"/>
              <a:t>ima, potpuno prirodnih okruženja);</a:t>
            </a:r>
            <a:endParaRPr lang="en-US" dirty="0"/>
          </a:p>
          <a:p>
            <a:r>
              <a:rPr lang="sr-Latn-RS" dirty="0"/>
              <a:t>zahteva </a:t>
            </a:r>
            <a:r>
              <a:rPr lang="sr-Latn-RS" dirty="0" err="1"/>
              <a:t>multidisciplinaran</a:t>
            </a:r>
            <a:r>
              <a:rPr lang="sr-Latn-RS" dirty="0"/>
              <a:t> ili interdisciplinaran pristup;</a:t>
            </a:r>
            <a:endParaRPr lang="en-US" dirty="0"/>
          </a:p>
          <a:p>
            <a:r>
              <a:rPr lang="sr-Latn-RS" dirty="0"/>
              <a:t>mora da integriše različite stavove o razvoju;</a:t>
            </a:r>
            <a:endParaRPr lang="en-US" dirty="0"/>
          </a:p>
          <a:p>
            <a:r>
              <a:rPr lang="sr-Latn-RS" dirty="0"/>
              <a:t>traži integraciju nauke, društvenih nauka, političkog odlučivanja i planiranja;</a:t>
            </a:r>
            <a:endParaRPr lang="en-US" dirty="0"/>
          </a:p>
          <a:p>
            <a:r>
              <a:rPr lang="sr-Latn-RS" dirty="0"/>
              <a:t>prepoznaje, i ako je moguće prevazilazi osnovne ljudske potrebe;</a:t>
            </a:r>
            <a:endParaRPr lang="en-US" dirty="0"/>
          </a:p>
          <a:p>
            <a:r>
              <a:rPr lang="sr-Latn-RS" dirty="0"/>
              <a:t>vremenska skala uključuje prevazilaženje kratkih rokova i bavi se rangiranjem od</a:t>
            </a:r>
            <a:r>
              <a:rPr lang="en-US" dirty="0"/>
              <a:t> </a:t>
            </a:r>
            <a:r>
              <a:rPr lang="sr-Latn-RS" dirty="0"/>
              <a:t>lokalnog do globalnog;</a:t>
            </a:r>
            <a:endParaRPr lang="en-US" dirty="0"/>
          </a:p>
          <a:p>
            <a:r>
              <a:rPr lang="sr-Latn-RS" dirty="0"/>
              <a:t>kao što prepoznaje pretnje i probleme tako treba i da omogući njihovo prevazilaženje;</a:t>
            </a:r>
            <a:endParaRPr lang="en-US" dirty="0"/>
          </a:p>
          <a:p>
            <a:r>
              <a:rPr lang="sr-Latn-RS" dirty="0"/>
              <a:t>naglašava upravljanje, a ne eksploataciju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660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C2F5346-AA39-4891-9D42-237D7154B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DEFINICIJE EKOLOŠKOG MENADŽMENTA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0619DB0-6B96-4362-AEA3-9B0594374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dirty="0"/>
              <a:t>Kontrola svih ljudskih aktivnosti koje imaju značajan uticaj na životnu sredinu</a:t>
            </a:r>
            <a:endParaRPr lang="en-US" dirty="0"/>
          </a:p>
          <a:p>
            <a:r>
              <a:rPr lang="sr-Latn-RS" dirty="0"/>
              <a:t>Proces donošenja odluka koji reguliše uticaj ljudskih aktivnosti na životnu sredinu</a:t>
            </a:r>
            <a:r>
              <a:rPr lang="en-US" dirty="0"/>
              <a:t> </a:t>
            </a:r>
            <a:r>
              <a:rPr lang="sr-Latn-RS" dirty="0"/>
              <a:t>na takav način da kapacitet životne sredine za održivi ljudski razvoj ne bude narušen</a:t>
            </a:r>
            <a:r>
              <a:rPr lang="en-US" dirty="0" smtClean="0"/>
              <a:t>.</a:t>
            </a:r>
            <a:endParaRPr lang="sr-Latn-RS" dirty="0" smtClean="0"/>
          </a:p>
          <a:p>
            <a:r>
              <a:rPr lang="sr-Latn-RS" dirty="0"/>
              <a:t>Proces alociranja prirodnih i veštačkih resursa tako da se dostigne optimum</a:t>
            </a:r>
            <a:r>
              <a:rPr lang="en-US" dirty="0"/>
              <a:t> </a:t>
            </a:r>
            <a:r>
              <a:rPr lang="sr-Latn-RS" dirty="0"/>
              <a:t>upotrebe životne sredine u zadovoljenju osnovnih ljudskih potreba na minimumu, i ako je</a:t>
            </a:r>
            <a:r>
              <a:rPr lang="en-US" dirty="0"/>
              <a:t> </a:t>
            </a:r>
            <a:r>
              <a:rPr lang="sr-Latn-RS" dirty="0"/>
              <a:t>moguće, na održivim osnovama.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87822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4CE237F-FF7F-49D0-B035-2D7F58464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sr-Latn-RS" dirty="0"/>
              <a:t>a ekološkom menadžmentu je da: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5B779EB-8466-4330-85B0-6FD9E7C29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sr-Latn-RS" dirty="0"/>
              <a:t>Identifikuje ciljeve.</a:t>
            </a:r>
            <a:endParaRPr lang="en-US" dirty="0"/>
          </a:p>
          <a:p>
            <a:pPr>
              <a:buAutoNum type="arabicPeriod"/>
            </a:pPr>
            <a:r>
              <a:rPr lang="sr-Latn-RS" dirty="0"/>
              <a:t>Utvrdi mogućnost ostvarivanja postavljenih ciljeva.</a:t>
            </a:r>
            <a:endParaRPr lang="en-US" dirty="0"/>
          </a:p>
          <a:p>
            <a:pPr>
              <a:buAutoNum type="arabicPeriod"/>
            </a:pPr>
            <a:r>
              <a:rPr lang="sr-Latn-RS" dirty="0"/>
              <a:t>Razvije i implementira sredstva za realizaciju procenjeno ostvarivih ciljeva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075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4CBCB18-A30C-4404-B5C9-E022F0646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3F362108-A822-4054-9F02-FA2B02B8F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/>
              <a:t>Prvi zahtev je retko kada jednostavan, s obzirom da društvo nema uvek jasnu sliku o tome šta želi (neki npr. mogu da žele stvari koje njima štete, dok drugi žele ono što šteti životnoj sredini). Zato je na ekološkim menadžerima da identifikuju ciljeve, a potom pridobiju javnost i posebne interesne grupe. </a:t>
            </a:r>
            <a:endParaRPr lang="en-US" dirty="0"/>
          </a:p>
          <a:p>
            <a:pPr marL="0" indent="0">
              <a:buNone/>
            </a:pPr>
            <a:r>
              <a:rPr lang="en-US" dirty="0" err="1">
                <a:solidFill>
                  <a:srgbClr val="FF0000"/>
                </a:solidFill>
              </a:rPr>
              <a:t>Studenti</a:t>
            </a:r>
            <a:r>
              <a:rPr lang="en-US" dirty="0">
                <a:solidFill>
                  <a:srgbClr val="FF0000"/>
                </a:solidFill>
              </a:rPr>
              <a:t> da </a:t>
            </a:r>
            <a:r>
              <a:rPr lang="en-US" dirty="0" err="1">
                <a:solidFill>
                  <a:srgbClr val="FF0000"/>
                </a:solidFill>
              </a:rPr>
              <a:t>daju</a:t>
            </a:r>
            <a:r>
              <a:rPr lang="en-US" dirty="0">
                <a:solidFill>
                  <a:srgbClr val="FF0000"/>
                </a:solidFill>
              </a:rPr>
              <a:t> primer!</a:t>
            </a:r>
          </a:p>
          <a:p>
            <a:r>
              <a:rPr lang="sr-Latn-RS" dirty="0"/>
              <a:t>Drugi i treći zahtev iziskuju od ekološkog menadžera uspostavljanje interfejsa između ekologije, ekonomije, prava, politike, ljudi itd. radi koordiniranja razvoja. Koordinacija ovolikog diverziteta je otežana, s obzirom da razvoj napreduje po delovima i na kratkoročnoj osnovi - na način i po merilima po kojima većina ljudi funkcioniše. Činjenica je da većina uticaja ljudske vrste na prirodu (u zadatoj tački u vremenu</a:t>
            </a:r>
            <a:r>
              <a:rPr lang="en-US" dirty="0"/>
              <a:t> </a:t>
            </a:r>
            <a:r>
              <a:rPr lang="sr-Latn-RS" dirty="0"/>
              <a:t>i prostoru) ima šire i dugoročnije posledice na životnu sredinu, te stoga zahteva da se</a:t>
            </a:r>
            <a:r>
              <a:rPr lang="en-US" dirty="0"/>
              <a:t> </a:t>
            </a:r>
            <a:r>
              <a:rPr lang="sr-Latn-RS" dirty="0"/>
              <a:t>razvojem upravlja i koordinira na svim nivoima: regionalnom, nacionalnom i međunarodnom.</a:t>
            </a:r>
            <a:r>
              <a:rPr lang="en-US" dirty="0"/>
              <a:t> </a:t>
            </a:r>
            <a:r>
              <a:rPr lang="sr-Latn-RS" dirty="0"/>
              <a:t>Zato ekološki menadžer mora, kako predlaže Henderson (1981) da “misli globalno, a deluje</a:t>
            </a:r>
            <a:r>
              <a:rPr lang="en-US" dirty="0"/>
              <a:t> </a:t>
            </a:r>
            <a:r>
              <a:rPr lang="sr-Latn-RS" dirty="0"/>
              <a:t>lokalno”, te da usvoji dugoročne perspektive.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707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UVOD</a:t>
            </a:r>
            <a:endParaRPr lang="sr-Cyrl-RS" dirty="0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1400" dirty="0"/>
              <a:t>Zemlja – planeta ograničenih prirodnih resursa i neograničenog rasta stanovništva, degradacije </a:t>
            </a:r>
            <a:r>
              <a:rPr lang="sr-Latn-RS" sz="1400" dirty="0" err="1"/>
              <a:t>biosfere</a:t>
            </a:r>
            <a:r>
              <a:rPr lang="sr-Latn-RS" sz="1400" dirty="0"/>
              <a:t>, narušenih </a:t>
            </a:r>
            <a:r>
              <a:rPr lang="sr-Latn-RS" sz="1400" dirty="0" err="1"/>
              <a:t>ekosistema</a:t>
            </a:r>
            <a:r>
              <a:rPr lang="sr-Latn-RS" sz="1400" dirty="0"/>
              <a:t>, nagomilanih otpada i globalizacije ekoloških problema.</a:t>
            </a:r>
          </a:p>
          <a:p>
            <a:r>
              <a:rPr lang="sr-Latn-RS" sz="1400" dirty="0"/>
              <a:t>Pet problema čovečanstva (Samit o održivom razvoju – </a:t>
            </a:r>
            <a:r>
              <a:rPr lang="sr-Latn-RS" sz="1400" dirty="0" err="1"/>
              <a:t>Johanesburg</a:t>
            </a:r>
            <a:r>
              <a:rPr lang="sr-Latn-RS" sz="1400" dirty="0"/>
              <a:t> 2002):</a:t>
            </a:r>
          </a:p>
          <a:p>
            <a:pPr lvl="1"/>
            <a:r>
              <a:rPr lang="sr-Latn-RS" sz="1200" dirty="0"/>
              <a:t>Problem čiste pitke vode</a:t>
            </a:r>
          </a:p>
          <a:p>
            <a:pPr lvl="1"/>
            <a:r>
              <a:rPr lang="sr-Latn-RS" sz="1200" dirty="0"/>
              <a:t>Problem energetskih resursa</a:t>
            </a:r>
          </a:p>
          <a:p>
            <a:pPr lvl="1"/>
            <a:r>
              <a:rPr lang="sr-Latn-RS" sz="1200" dirty="0"/>
              <a:t>Očuvanje </a:t>
            </a:r>
            <a:r>
              <a:rPr lang="sr-Latn-RS" sz="1200" dirty="0" err="1"/>
              <a:t>biodiverziteta</a:t>
            </a:r>
            <a:endParaRPr lang="sr-Latn-RS" sz="1200" dirty="0"/>
          </a:p>
          <a:p>
            <a:pPr lvl="1"/>
            <a:r>
              <a:rPr lang="sr-Latn-RS" sz="1200" dirty="0"/>
              <a:t>Povećanje produktivnosti useva</a:t>
            </a:r>
          </a:p>
          <a:p>
            <a:pPr lvl="1"/>
            <a:r>
              <a:rPr lang="sr-Latn-RS" sz="1200" dirty="0"/>
              <a:t>Poboljšanje zdravstvene zaštite i ljudskog zdravlja.</a:t>
            </a:r>
            <a:endParaRPr lang="sr-Cyrl-RS" sz="1200" dirty="0"/>
          </a:p>
        </p:txBody>
      </p:sp>
    </p:spTree>
    <p:extLst>
      <p:ext uri="{BB962C8B-B14F-4D97-AF65-F5344CB8AC3E}">
        <p14:creationId xmlns:p14="http://schemas.microsoft.com/office/powerpoint/2010/main" val="4448726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0F80BB3-343F-478F-A3BD-60CEA92BB7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KARAKTERISTIKE EKOLOŠKOG MENADŽMENTA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7FD3FF3-633F-4383-9AE4-50F4944435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Ekološki menadžment polako ali sigurno postaje profesija i vrlo značajan činilac poslovanja. </a:t>
            </a:r>
            <a:endParaRPr lang="en-US" dirty="0"/>
          </a:p>
          <a:p>
            <a:r>
              <a:rPr lang="sr-Latn-RS" dirty="0"/>
              <a:t>održivi razvoj predstavlja onaj razvitak koji ne dovodi do propadanja i iscrpljivanja resursa što razvoj čine mogućim i dopustivim.</a:t>
            </a:r>
            <a:endParaRPr lang="en-US" dirty="0"/>
          </a:p>
          <a:p>
            <a:r>
              <a:rPr lang="sr-Latn-RS" dirty="0"/>
              <a:t>Takav rast uslovljen je i praćen razvojem svesti o potrebi čuvanja i unapređivanja okoline koji doprinosi održivom privrednom razvoju.</a:t>
            </a:r>
            <a:r>
              <a:rPr lang="en-US" dirty="0"/>
              <a:t> </a:t>
            </a:r>
          </a:p>
          <a:p>
            <a:r>
              <a:rPr lang="sr-Latn-RS" dirty="0"/>
              <a:t>Ekološki menadžment predstavlja pristup ekološkom upravljanju koji integriše</a:t>
            </a:r>
            <a:r>
              <a:rPr lang="en-US" dirty="0"/>
              <a:t> </a:t>
            </a:r>
            <a:r>
              <a:rPr lang="sr-Latn-RS" dirty="0"/>
              <a:t>ekologiju, politiku, planiranje i društveni razvoj.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6476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BF29C65-A672-4C47-A3B9-95484A0283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CILJEVI EKOLOŠKOG MENADŽMENTA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86403F1-A542-466A-B77F-20837AADB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prevenciju i rešavanje ekoloških problema;</a:t>
            </a:r>
            <a:endParaRPr lang="en-US" dirty="0"/>
          </a:p>
          <a:p>
            <a:r>
              <a:rPr lang="sr-Latn-RS" dirty="0"/>
              <a:t>uspostavljanje granica;</a:t>
            </a:r>
            <a:endParaRPr lang="en-US" dirty="0"/>
          </a:p>
          <a:p>
            <a:r>
              <a:rPr lang="sr-Latn-RS" dirty="0"/>
              <a:t>uspostavljanje i održavanje institucija koje efektivno pomažu ekološka istraživanja,</a:t>
            </a:r>
            <a:r>
              <a:rPr lang="en-US" dirty="0"/>
              <a:t> </a:t>
            </a:r>
            <a:r>
              <a:rPr lang="sr-Latn-RS" dirty="0"/>
              <a:t>monitoring i menadžment;</a:t>
            </a:r>
            <a:endParaRPr lang="en-US" dirty="0"/>
          </a:p>
          <a:p>
            <a:r>
              <a:rPr lang="sr-Latn-RS" dirty="0"/>
              <a:t>upozorenje na opasnosti i identifikovanje mogućnosti za njihovo</a:t>
            </a:r>
            <a:r>
              <a:rPr lang="en-US" dirty="0"/>
              <a:t> </a:t>
            </a:r>
            <a:r>
              <a:rPr lang="sr-Latn-RS" dirty="0"/>
              <a:t>prevazilaženje;</a:t>
            </a:r>
            <a:endParaRPr lang="en-US" dirty="0"/>
          </a:p>
          <a:p>
            <a:r>
              <a:rPr lang="sr-Latn-RS" dirty="0"/>
              <a:t>održavanje i ako je moguće poboljšanje postojećih resursa;</a:t>
            </a:r>
            <a:endParaRPr lang="en-US" dirty="0"/>
          </a:p>
          <a:p>
            <a:r>
              <a:rPr lang="sr-Latn-RS" dirty="0"/>
              <a:t>gde je moguće poboljšanje “kvaliteta života”;</a:t>
            </a:r>
            <a:endParaRPr lang="en-US" dirty="0"/>
          </a:p>
          <a:p>
            <a:r>
              <a:rPr lang="sr-Latn-RS" dirty="0"/>
              <a:t>identifikovanje korisnih novih tehnologija ili politika.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13411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B1C1275-513B-47B6-BD1C-99BBF134B9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BA1CDD3-150A-4526-9821-C10C4EB1BC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Bilo koji uticaj na prirodu ima brojne efekte, od kojih su mnogi nepredvidivi</a:t>
            </a:r>
            <a:r>
              <a:rPr lang="en-US" dirty="0"/>
              <a:t> </a:t>
            </a:r>
            <a:r>
              <a:rPr lang="sr-Latn-RS" dirty="0"/>
              <a:t>(ekološki menadžment mora da se izbori sa neočekivanim).</a:t>
            </a:r>
            <a:endParaRPr lang="en-US" dirty="0"/>
          </a:p>
          <a:p>
            <a:r>
              <a:rPr lang="sr-Latn-RS" dirty="0"/>
              <a:t>Zbog činjenice da je “sve povezano” i ljudi i priroda su neraskidivo međusobno povezani (ekološki menadžment mora da razmatra lanac posledica, prevazilazeći lokalno i</a:t>
            </a:r>
            <a:r>
              <a:rPr lang="en-US" dirty="0"/>
              <a:t> </a:t>
            </a:r>
            <a:r>
              <a:rPr lang="sr-Latn-RS" dirty="0"/>
              <a:t>kratkoročno).</a:t>
            </a:r>
            <a:endParaRPr lang="en-US" dirty="0"/>
          </a:p>
          <a:p>
            <a:r>
              <a:rPr lang="sr-Latn-RS" dirty="0"/>
              <a:t>Treba voditi računa da se supstance koje su proizveli ljudi ne mešaju sa biohemijskim procesima u prirodi (ekološki menadžment mora da vrši monitoring prirodnih procesa i ljudskih aktivnosti radi obezbeđenja </a:t>
            </a:r>
            <a:r>
              <a:rPr lang="sr-Latn-RS" dirty="0" err="1"/>
              <a:t>nenarušavanja</a:t>
            </a:r>
            <a:r>
              <a:rPr lang="sr-Latn-RS" dirty="0"/>
              <a:t> nijednog vitalnog procesa od</a:t>
            </a:r>
            <a:r>
              <a:rPr lang="en-US" dirty="0"/>
              <a:t> </a:t>
            </a:r>
            <a:r>
              <a:rPr lang="sr-Latn-RS" dirty="0"/>
              <a:t>krucijalnog značaja).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4121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>
          <a:xfrm>
            <a:off x="677334" y="2220092"/>
            <a:ext cx="8596668" cy="3508977"/>
          </a:xfrm>
        </p:spPr>
        <p:txBody>
          <a:bodyPr>
            <a:normAutofit lnSpcReduction="10000"/>
          </a:bodyPr>
          <a:lstStyle/>
          <a:p>
            <a:r>
              <a:rPr lang="sr-Latn-RS" sz="1400" dirty="0"/>
              <a:t>Ekologija (od grčke reči </a:t>
            </a:r>
            <a:r>
              <a:rPr lang="sr-Latn-RS" sz="1400" dirty="0" err="1"/>
              <a:t>oikos</a:t>
            </a:r>
            <a:r>
              <a:rPr lang="sr-Latn-RS" sz="1400" dirty="0"/>
              <a:t> – stanište, mesto boravka i logos  - nauka), je sociološka nauka koja proučava organizaciju i funkcionisanje sistema različitih nivoa: populacija, vrsta, </a:t>
            </a:r>
            <a:r>
              <a:rPr lang="sr-Latn-RS" sz="1400" dirty="0" err="1"/>
              <a:t>biocenoza</a:t>
            </a:r>
            <a:r>
              <a:rPr lang="sr-Latn-RS" sz="1400" dirty="0"/>
              <a:t>, </a:t>
            </a:r>
            <a:r>
              <a:rPr lang="sr-Latn-RS" sz="1400" dirty="0" err="1"/>
              <a:t>ekosistema</a:t>
            </a:r>
            <a:r>
              <a:rPr lang="sr-Latn-RS" sz="1400" dirty="0"/>
              <a:t>, </a:t>
            </a:r>
            <a:r>
              <a:rPr lang="sr-Latn-RS" sz="1400" dirty="0" err="1"/>
              <a:t>biogenocenoza</a:t>
            </a:r>
            <a:r>
              <a:rPr lang="sr-Latn-RS" sz="1400" dirty="0"/>
              <a:t> i </a:t>
            </a:r>
            <a:r>
              <a:rPr lang="sr-Latn-RS" sz="1400" dirty="0" err="1"/>
              <a:t>biosfere</a:t>
            </a:r>
            <a:r>
              <a:rPr lang="sr-Latn-RS" sz="1400" dirty="0"/>
              <a:t>. Ekologija se često definiše i kao nauka o međusobnim odnosima organizama i njihovim odnosima sa životnom sredinom. Savremena ekologija, takođe proučava interakciju čoveka i </a:t>
            </a:r>
            <a:r>
              <a:rPr lang="sr-Latn-RS" sz="1400" dirty="0" err="1"/>
              <a:t>biosfere</a:t>
            </a:r>
            <a:r>
              <a:rPr lang="sr-Latn-RS" sz="1400" dirty="0"/>
              <a:t>. </a:t>
            </a:r>
          </a:p>
          <a:p>
            <a:r>
              <a:rPr lang="sr-Latn-RS" sz="1400" dirty="0"/>
              <a:t>Ekologija je nauka o životnoj okolini. Pojam ekologija potiče od nemačkog biologa Ernesta </a:t>
            </a:r>
            <a:r>
              <a:rPr lang="sr-Latn-RS" sz="1400" dirty="0" err="1"/>
              <a:t>Hekela</a:t>
            </a:r>
            <a:r>
              <a:rPr lang="sr-Latn-RS" sz="1400" dirty="0"/>
              <a:t> 1866. godine.</a:t>
            </a:r>
          </a:p>
          <a:p>
            <a:r>
              <a:rPr lang="sr-Latn-RS" sz="1400" dirty="0"/>
              <a:t>Ekološka svest je novo razumevanje životne sredine. Ta svest ne sadrži samo saznanje o promenama u prirodi koja nastaju odnosom društva prema njoj, već i shvatanja o mogućim putevima i načinima rešavanja ekoloških problema. </a:t>
            </a:r>
          </a:p>
          <a:p>
            <a:endParaRPr lang="sr-Latn-RS" sz="1400" dirty="0"/>
          </a:p>
          <a:p>
            <a:endParaRPr lang="sr-Latn-RS" sz="1400" dirty="0"/>
          </a:p>
          <a:p>
            <a:pPr marL="0" indent="0">
              <a:buNone/>
            </a:pPr>
            <a:r>
              <a:rPr lang="sr-Latn-RS" sz="1400" dirty="0" smtClean="0"/>
              <a:t>Biocenoza (životna zajednica) predstavlja biološki sistem obrazovan od populacija različitih vrsta biljaka, životinja, gljiva i mikroorganizama. </a:t>
            </a:r>
            <a:endParaRPr lang="sr-Latn-RS" sz="1400" dirty="0"/>
          </a:p>
          <a:p>
            <a:pPr marL="68580" indent="0">
              <a:buNone/>
            </a:pPr>
            <a:endParaRPr lang="sr-Cyrl-RS" sz="1400" dirty="0"/>
          </a:p>
        </p:txBody>
      </p:sp>
    </p:spTree>
    <p:extLst>
      <p:ext uri="{BB962C8B-B14F-4D97-AF65-F5344CB8AC3E}">
        <p14:creationId xmlns:p14="http://schemas.microsoft.com/office/powerpoint/2010/main" val="1875696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1400" dirty="0"/>
              <a:t>Čovek je postao glavni neprijatelj čovečanstva. </a:t>
            </a:r>
          </a:p>
          <a:p>
            <a:r>
              <a:rPr lang="sr-Latn-RS" sz="1400" dirty="0"/>
              <a:t>Ekološki menadžment, ekološko upravljanje ili upravljanje zaštitom životne sredine sa tačke gledišta terminologije identični su pojmovi, koji predstavljaju suštinski nove koncepte za rešavanje ekoloških problema u vremenu mnogobrojnih lokalnih i globalnih ekoloških katastrofa, koje prete globalnim uništenjem zdrave životne sredine i </a:t>
            </a:r>
            <a:r>
              <a:rPr lang="sr-Latn-RS" sz="1400" dirty="0" err="1"/>
              <a:t>biosfere</a:t>
            </a:r>
            <a:r>
              <a:rPr lang="sr-Latn-RS" sz="1400" dirty="0"/>
              <a:t> u celini. (</a:t>
            </a:r>
            <a:r>
              <a:rPr lang="sr-Latn-RS" sz="1400" dirty="0" err="1"/>
              <a:t>Jovanovic</a:t>
            </a:r>
            <a:r>
              <a:rPr lang="sr-Latn-RS" sz="1400" dirty="0"/>
              <a:t>-</a:t>
            </a:r>
            <a:r>
              <a:rPr lang="sr-Latn-RS" sz="1400" dirty="0" err="1"/>
              <a:t>Kolomejceva</a:t>
            </a:r>
            <a:r>
              <a:rPr lang="sr-Latn-RS" sz="1400" dirty="0"/>
              <a:t>, 2002) </a:t>
            </a:r>
          </a:p>
          <a:p>
            <a:r>
              <a:rPr lang="sr-Latn-RS" sz="1400" dirty="0"/>
              <a:t>Osnovni zadatak ekološkog menadžmenta je pokušaj svođenja na minimalne dimenzije uticaja tehnološkog i privrednog razvoja na </a:t>
            </a:r>
            <a:r>
              <a:rPr lang="sr-Latn-RS" sz="1400" dirty="0" err="1"/>
              <a:t>biosferu</a:t>
            </a:r>
            <a:r>
              <a:rPr lang="sr-Latn-RS" sz="1400" dirty="0"/>
              <a:t>, kao uslov opstanka biljnog i životinjskog sveta. </a:t>
            </a:r>
            <a:endParaRPr lang="sr-Cyrl-RS" sz="1400" dirty="0"/>
          </a:p>
        </p:txBody>
      </p:sp>
    </p:spTree>
    <p:extLst>
      <p:ext uri="{BB962C8B-B14F-4D97-AF65-F5344CB8AC3E}">
        <p14:creationId xmlns:p14="http://schemas.microsoft.com/office/powerpoint/2010/main" val="538873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sz="1400" dirty="0"/>
              <a:t>Ekološki menadžment je vrlo kompleksna nauka koja spaja domene različitih nauka:</a:t>
            </a:r>
          </a:p>
          <a:p>
            <a:pPr lvl="1"/>
            <a:r>
              <a:rPr lang="sr-Latn-RS" sz="1400" dirty="0"/>
              <a:t>Nauku o </a:t>
            </a:r>
            <a:r>
              <a:rPr lang="sr-Latn-RS" sz="1400" dirty="0" err="1"/>
              <a:t>menadžmentu</a:t>
            </a:r>
            <a:r>
              <a:rPr lang="sr-Latn-RS" sz="1400" dirty="0"/>
              <a:t> sa ekologijom</a:t>
            </a:r>
          </a:p>
          <a:p>
            <a:pPr lvl="1"/>
            <a:r>
              <a:rPr lang="sr-Latn-RS" sz="1400" dirty="0"/>
              <a:t>Nauke o </a:t>
            </a:r>
            <a:r>
              <a:rPr lang="sr-Latn-RS" sz="1400" dirty="0" smtClean="0"/>
              <a:t>okolini </a:t>
            </a:r>
            <a:r>
              <a:rPr lang="sr-Latn-RS" sz="1400" dirty="0"/>
              <a:t>- biogeohemiju, geohemiju, biologiju sa naukama o pravnoj zaštiti okoline</a:t>
            </a:r>
          </a:p>
          <a:p>
            <a:pPr lvl="1"/>
            <a:r>
              <a:rPr lang="sr-Latn-RS" sz="1400" dirty="0"/>
              <a:t>Nauke o tehnološkom razvoju i </a:t>
            </a:r>
            <a:r>
              <a:rPr lang="sr-Latn-RS" sz="1400" dirty="0" err="1"/>
              <a:t>ekotehnologiju</a:t>
            </a:r>
            <a:r>
              <a:rPr lang="sr-Latn-RS" sz="1400" dirty="0"/>
              <a:t> sa biološkim naukama i pravnim naukama (zakonodavstvom u tom domenu)</a:t>
            </a:r>
          </a:p>
          <a:p>
            <a:pPr lvl="1"/>
            <a:r>
              <a:rPr lang="sr-Latn-RS" sz="1400" dirty="0"/>
              <a:t>Nauke o životnoj sredini sa sociologijom i etikom.</a:t>
            </a:r>
          </a:p>
          <a:p>
            <a:pPr lvl="1"/>
            <a:endParaRPr lang="sr-Latn-RS" sz="1400" dirty="0"/>
          </a:p>
          <a:p>
            <a:pPr lvl="1"/>
            <a:endParaRPr lang="sr-Latn-RS" sz="1400" dirty="0"/>
          </a:p>
          <a:p>
            <a:pPr lvl="1"/>
            <a:endParaRPr lang="sr-Latn-RS" sz="1400" dirty="0"/>
          </a:p>
          <a:p>
            <a:pPr marL="365760" lvl="1" indent="0">
              <a:buNone/>
            </a:pPr>
            <a:r>
              <a:rPr lang="sr-Latn-RS" sz="1400" dirty="0"/>
              <a:t>Biohemija je hibridni deo hemije koji konkretno proučava hemijske procese u živim organizmima</a:t>
            </a:r>
          </a:p>
          <a:p>
            <a:pPr marL="365760" lvl="1" indent="0">
              <a:buNone/>
            </a:pPr>
            <a:r>
              <a:rPr lang="en-US" sz="1400" dirty="0"/>
              <a:t>Pod </a:t>
            </a:r>
            <a:r>
              <a:rPr lang="en-US" sz="1400" dirty="0" err="1"/>
              <a:t>nazivom</a:t>
            </a:r>
            <a:r>
              <a:rPr lang="en-US" sz="1400" dirty="0"/>
              <a:t> </a:t>
            </a:r>
            <a:r>
              <a:rPr lang="en-US" sz="1400" dirty="0" err="1"/>
              <a:t>geohemija</a:t>
            </a:r>
            <a:r>
              <a:rPr lang="en-US" sz="1400" dirty="0"/>
              <a:t> </a:t>
            </a:r>
            <a:r>
              <a:rPr lang="en-US" sz="1400" dirty="0" err="1"/>
              <a:t>podrazumeva</a:t>
            </a:r>
            <a:r>
              <a:rPr lang="en-US" sz="1400" dirty="0"/>
              <a:t> se </a:t>
            </a:r>
            <a:r>
              <a:rPr lang="en-US" sz="1400" dirty="0" err="1"/>
              <a:t>izučavanje</a:t>
            </a:r>
            <a:r>
              <a:rPr lang="en-US" sz="1400" dirty="0"/>
              <a:t> </a:t>
            </a:r>
            <a:r>
              <a:rPr lang="en-US" sz="1400" dirty="0" err="1"/>
              <a:t>sastava</a:t>
            </a:r>
            <a:r>
              <a:rPr lang="en-US" sz="1400" dirty="0"/>
              <a:t> </a:t>
            </a:r>
            <a:r>
              <a:rPr lang="en-US" sz="1400" dirty="0" err="1"/>
              <a:t>Zemlje</a:t>
            </a:r>
            <a:r>
              <a:rPr lang="en-US" sz="1400" dirty="0"/>
              <a:t> 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drugih</a:t>
            </a:r>
            <a:r>
              <a:rPr lang="en-US" sz="1400" dirty="0"/>
              <a:t> </a:t>
            </a:r>
            <a:r>
              <a:rPr lang="en-US" sz="1400" dirty="0" err="1"/>
              <a:t>planeta</a:t>
            </a:r>
            <a:r>
              <a:rPr lang="en-US" sz="1400" dirty="0"/>
              <a:t>, </a:t>
            </a:r>
            <a:r>
              <a:rPr lang="en-US" sz="1400" dirty="0" err="1"/>
              <a:t>hemijskih</a:t>
            </a:r>
            <a:r>
              <a:rPr lang="en-US" sz="1400" dirty="0"/>
              <a:t> </a:t>
            </a:r>
            <a:r>
              <a:rPr lang="en-US" sz="1400" dirty="0" err="1"/>
              <a:t>procesa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reakcija</a:t>
            </a:r>
            <a:r>
              <a:rPr lang="en-US" sz="1400" dirty="0"/>
              <a:t> </a:t>
            </a:r>
            <a:r>
              <a:rPr lang="en-US" sz="1400" dirty="0" err="1"/>
              <a:t>koje</a:t>
            </a:r>
            <a:r>
              <a:rPr lang="en-US" sz="1400" dirty="0"/>
              <a:t> </a:t>
            </a:r>
            <a:r>
              <a:rPr lang="en-US" sz="1400" dirty="0" err="1"/>
              <a:t>su</a:t>
            </a:r>
            <a:r>
              <a:rPr lang="en-US" sz="1400" dirty="0"/>
              <a:t> </a:t>
            </a:r>
            <a:r>
              <a:rPr lang="en-US" sz="1400" dirty="0" err="1"/>
              <a:t>odgovorne</a:t>
            </a:r>
            <a:r>
              <a:rPr lang="en-US" sz="1400" dirty="0"/>
              <a:t> </a:t>
            </a:r>
            <a:r>
              <a:rPr lang="en-US" sz="1400" dirty="0" err="1"/>
              <a:t>za</a:t>
            </a:r>
            <a:r>
              <a:rPr lang="en-US" sz="1400" dirty="0"/>
              <a:t> </a:t>
            </a:r>
            <a:r>
              <a:rPr lang="en-US" sz="1400" dirty="0" err="1"/>
              <a:t>sastav</a:t>
            </a:r>
            <a:r>
              <a:rPr lang="en-US" sz="1400" dirty="0"/>
              <a:t> </a:t>
            </a:r>
            <a:r>
              <a:rPr lang="en-US" sz="1400" dirty="0" err="1"/>
              <a:t>stena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tla</a:t>
            </a:r>
            <a:r>
              <a:rPr lang="en-US" sz="1400" dirty="0"/>
              <a:t>, </a:t>
            </a:r>
            <a:r>
              <a:rPr lang="en-US" sz="1400" dirty="0" err="1"/>
              <a:t>kao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kruženje</a:t>
            </a:r>
            <a:r>
              <a:rPr lang="en-US" sz="1400" dirty="0"/>
              <a:t> (</a:t>
            </a:r>
            <a:r>
              <a:rPr lang="en-US" sz="1400" dirty="0" err="1"/>
              <a:t>migracija</a:t>
            </a:r>
            <a:r>
              <a:rPr lang="en-US" sz="1400" dirty="0"/>
              <a:t>) </a:t>
            </a:r>
            <a:r>
              <a:rPr lang="en-US" sz="1400" dirty="0" err="1"/>
              <a:t>materije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energije</a:t>
            </a:r>
            <a:r>
              <a:rPr lang="en-US" sz="1400" dirty="0"/>
              <a:t> </a:t>
            </a:r>
            <a:r>
              <a:rPr lang="en-US" sz="1400" dirty="0" err="1"/>
              <a:t>koje</a:t>
            </a:r>
            <a:r>
              <a:rPr lang="en-US" sz="1400" dirty="0"/>
              <a:t> </a:t>
            </a:r>
            <a:r>
              <a:rPr lang="en-US" sz="1400" dirty="0" err="1"/>
              <a:t>transportuju</a:t>
            </a:r>
            <a:r>
              <a:rPr lang="en-US" sz="1400" dirty="0"/>
              <a:t> </a:t>
            </a:r>
            <a:r>
              <a:rPr lang="en-US" sz="1400" dirty="0" err="1"/>
              <a:t>Zemljine</a:t>
            </a:r>
            <a:r>
              <a:rPr lang="en-US" sz="1400" dirty="0"/>
              <a:t> </a:t>
            </a:r>
            <a:r>
              <a:rPr lang="en-US" sz="1400" dirty="0" err="1"/>
              <a:t>hemijske</a:t>
            </a:r>
            <a:r>
              <a:rPr lang="en-US" sz="1400" dirty="0"/>
              <a:t> </a:t>
            </a:r>
            <a:r>
              <a:rPr lang="en-US" sz="1400" dirty="0" err="1"/>
              <a:t>komponente</a:t>
            </a:r>
            <a:r>
              <a:rPr lang="en-US" sz="1400" dirty="0"/>
              <a:t> u </a:t>
            </a:r>
            <a:r>
              <a:rPr lang="en-US" sz="1400" dirty="0" err="1"/>
              <a:t>vremenu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prostoru</a:t>
            </a:r>
            <a:r>
              <a:rPr lang="en-US" sz="1400" dirty="0"/>
              <a:t>,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njihovu</a:t>
            </a:r>
            <a:r>
              <a:rPr lang="en-US" sz="1400" dirty="0"/>
              <a:t> </a:t>
            </a:r>
            <a:r>
              <a:rPr lang="en-US" sz="1400" dirty="0" err="1"/>
              <a:t>interakciju</a:t>
            </a:r>
            <a:r>
              <a:rPr lang="en-US" sz="1400" dirty="0"/>
              <a:t> </a:t>
            </a:r>
            <a:r>
              <a:rPr lang="en-US" sz="1400" dirty="0" err="1"/>
              <a:t>sa</a:t>
            </a:r>
            <a:r>
              <a:rPr lang="en-US" sz="1400" dirty="0"/>
              <a:t> </a:t>
            </a:r>
            <a:r>
              <a:rPr lang="en-US" sz="1400" dirty="0" err="1"/>
              <a:t>hidrosferom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atmosferom</a:t>
            </a:r>
            <a:r>
              <a:rPr lang="en-US" sz="1400" dirty="0"/>
              <a:t>. U </a:t>
            </a:r>
            <a:r>
              <a:rPr lang="en-US" sz="1400" dirty="0" err="1"/>
              <a:t>okviru</a:t>
            </a:r>
            <a:r>
              <a:rPr lang="en-US" sz="1400" dirty="0"/>
              <a:t> </a:t>
            </a:r>
            <a:r>
              <a:rPr lang="en-US" sz="1400" dirty="0" err="1"/>
              <a:t>geografije</a:t>
            </a:r>
            <a:r>
              <a:rPr lang="en-US" sz="1400" dirty="0"/>
              <a:t>, </a:t>
            </a:r>
            <a:r>
              <a:rPr lang="en-US" sz="1400" dirty="0" err="1"/>
              <a:t>geohemija</a:t>
            </a:r>
            <a:r>
              <a:rPr lang="en-US" sz="1400" dirty="0"/>
              <a:t> se </a:t>
            </a:r>
            <a:r>
              <a:rPr lang="en-US" sz="1400" dirty="0" err="1"/>
              <a:t>proučava</a:t>
            </a:r>
            <a:r>
              <a:rPr lang="en-US" sz="1400" dirty="0"/>
              <a:t> </a:t>
            </a:r>
            <a:r>
              <a:rPr lang="en-US" sz="1400" dirty="0" err="1"/>
              <a:t>kao</a:t>
            </a:r>
            <a:r>
              <a:rPr lang="en-US" sz="1400" dirty="0"/>
              <a:t> </a:t>
            </a:r>
            <a:r>
              <a:rPr lang="en-US" sz="1400" dirty="0" err="1"/>
              <a:t>granična</a:t>
            </a:r>
            <a:r>
              <a:rPr lang="en-US" sz="1400" dirty="0"/>
              <a:t> </a:t>
            </a:r>
            <a:r>
              <a:rPr lang="en-US" sz="1400" dirty="0" err="1"/>
              <a:t>disciplina</a:t>
            </a:r>
            <a:r>
              <a:rPr lang="en-US" sz="1400" dirty="0"/>
              <a:t>, </a:t>
            </a:r>
            <a:r>
              <a:rPr lang="en-US" sz="1400" dirty="0" err="1"/>
              <a:t>na</a:t>
            </a:r>
            <a:r>
              <a:rPr lang="en-US" sz="1400" dirty="0"/>
              <a:t> </a:t>
            </a:r>
            <a:r>
              <a:rPr lang="en-US" sz="1400" dirty="0" err="1"/>
              <a:t>međi</a:t>
            </a:r>
            <a:r>
              <a:rPr lang="en-US" sz="1400" dirty="0"/>
              <a:t> </a:t>
            </a:r>
            <a:r>
              <a:rPr lang="en-US" sz="1400" dirty="0" err="1"/>
              <a:t>sa</a:t>
            </a:r>
            <a:r>
              <a:rPr lang="en-US" sz="1400" dirty="0"/>
              <a:t> </a:t>
            </a:r>
            <a:r>
              <a:rPr lang="en-US" sz="1400" dirty="0" err="1"/>
              <a:t>hemijom</a:t>
            </a:r>
            <a:r>
              <a:rPr lang="en-US" sz="1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9706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Cyrl-RS"/>
          </a:p>
        </p:txBody>
      </p:sp>
      <p:sp>
        <p:nvSpPr>
          <p:cNvPr id="3" name="Čuvar mesta za sadržaj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Latn-RS" sz="1400" b="1" dirty="0"/>
              <a:t>Ekološki menadžment</a:t>
            </a:r>
            <a:r>
              <a:rPr lang="sr-Latn-RS" sz="1400" dirty="0"/>
              <a:t> je nova naučna disciplina čiji je </a:t>
            </a:r>
            <a:r>
              <a:rPr lang="sr-Latn-RS" sz="1400" b="1" dirty="0"/>
              <a:t>cilj</a:t>
            </a:r>
            <a:r>
              <a:rPr lang="sr-Latn-RS" sz="1400" dirty="0"/>
              <a:t> da na bazi saznanja i činjenica o ekološkim uslovima </a:t>
            </a:r>
            <a:r>
              <a:rPr lang="sr-Latn-RS" sz="1400" b="1" dirty="0"/>
              <a:t>promeni postojeće stanje zagađenja i degradacije čovekove okoline </a:t>
            </a:r>
            <a:r>
              <a:rPr lang="sr-Latn-RS" sz="1400" dirty="0"/>
              <a:t>koristeći metode ekološkog inženjeringa i pravno ekonomske instrumente u skladu sa postojećim zakonima, propisima i međunarodnim standardima. </a:t>
            </a:r>
          </a:p>
          <a:p>
            <a:endParaRPr lang="sr-Cyrl-RS" sz="1400" dirty="0"/>
          </a:p>
        </p:txBody>
      </p:sp>
    </p:spTree>
    <p:extLst>
      <p:ext uri="{BB962C8B-B14F-4D97-AF65-F5344CB8AC3E}">
        <p14:creationId xmlns:p14="http://schemas.microsoft.com/office/powerpoint/2010/main" val="3975813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405CF2A-041C-4265-B164-F053B4E6A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RS" dirty="0"/>
              <a:t>UVOD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1E598F7-152A-4584-A682-3758F8D178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err="1"/>
              <a:t>Ekološki</a:t>
            </a:r>
            <a:r>
              <a:rPr lang="sr-Cyrl-RS" dirty="0"/>
              <a:t> </a:t>
            </a:r>
            <a:r>
              <a:rPr lang="sr-Cyrl-RS" dirty="0" err="1"/>
              <a:t>menadžment</a:t>
            </a:r>
            <a:r>
              <a:rPr lang="sr-Cyrl-RS" dirty="0"/>
              <a:t> </a:t>
            </a:r>
            <a:r>
              <a:rPr lang="sr-Cyrl-RS" dirty="0" err="1"/>
              <a:t>je</a:t>
            </a:r>
            <a:r>
              <a:rPr lang="sr-Cyrl-RS" dirty="0"/>
              <a:t> </a:t>
            </a:r>
            <a:r>
              <a:rPr lang="sr-Cyrl-RS" dirty="0" err="1"/>
              <a:t>menadžment</a:t>
            </a:r>
            <a:r>
              <a:rPr lang="sr-Cyrl-RS" dirty="0"/>
              <a:t> </a:t>
            </a:r>
            <a:r>
              <a:rPr lang="sr-Cyrl-RS" dirty="0" err="1"/>
              <a:t>čije</a:t>
            </a:r>
            <a:r>
              <a:rPr lang="sr-Cyrl-RS" dirty="0"/>
              <a:t> </a:t>
            </a:r>
            <a:r>
              <a:rPr lang="sr-Cyrl-RS" dirty="0" err="1"/>
              <a:t>aktivnosti</a:t>
            </a:r>
            <a:r>
              <a:rPr lang="sr-Cyrl-RS" dirty="0"/>
              <a:t> </a:t>
            </a:r>
            <a:r>
              <a:rPr lang="sr-Cyrl-RS" dirty="0" err="1"/>
              <a:t>imaju</a:t>
            </a:r>
            <a:r>
              <a:rPr lang="sr-Cyrl-RS" dirty="0"/>
              <a:t> </a:t>
            </a:r>
            <a:r>
              <a:rPr lang="sr-Cyrl-RS" dirty="0" err="1"/>
              <a:t>ili</a:t>
            </a:r>
            <a:r>
              <a:rPr lang="sr-Cyrl-RS" dirty="0"/>
              <a:t> </a:t>
            </a:r>
            <a:r>
              <a:rPr lang="sr-Cyrl-RS" dirty="0" err="1"/>
              <a:t>mogu</a:t>
            </a:r>
            <a:r>
              <a:rPr lang="sr-Cyrl-RS" dirty="0"/>
              <a:t> </a:t>
            </a:r>
            <a:r>
              <a:rPr lang="sr-Cyrl-RS" dirty="0" err="1"/>
              <a:t>imati</a:t>
            </a:r>
            <a:r>
              <a:rPr lang="sr-Cyrl-RS" dirty="0"/>
              <a:t> </a:t>
            </a:r>
            <a:r>
              <a:rPr lang="sr-Cyrl-RS" dirty="0" err="1"/>
              <a:t>uticaj</a:t>
            </a:r>
            <a:r>
              <a:rPr lang="sr-Cyrl-RS" dirty="0"/>
              <a:t> </a:t>
            </a:r>
            <a:r>
              <a:rPr lang="sr-Cyrl-RS" dirty="0" err="1"/>
              <a:t>na</a:t>
            </a:r>
            <a:r>
              <a:rPr lang="sr-Cyrl-RS" dirty="0"/>
              <a:t> </a:t>
            </a:r>
            <a:r>
              <a:rPr lang="sr-Cyrl-RS" dirty="0" err="1"/>
              <a:t>zaštitu</a:t>
            </a:r>
            <a:r>
              <a:rPr lang="sr-Cyrl-RS" dirty="0"/>
              <a:t> </a:t>
            </a:r>
            <a:r>
              <a:rPr lang="sr-Cyrl-RS" dirty="0" err="1"/>
              <a:t>životne</a:t>
            </a:r>
            <a:r>
              <a:rPr lang="sr-Cyrl-RS" dirty="0"/>
              <a:t> </a:t>
            </a:r>
            <a:r>
              <a:rPr lang="sr-Cyrl-RS" dirty="0" err="1"/>
              <a:t>sredine</a:t>
            </a:r>
            <a:r>
              <a:rPr lang="sr-Cyrl-RS" dirty="0"/>
              <a:t>, a </a:t>
            </a:r>
            <a:r>
              <a:rPr lang="sr-Cyrl-RS" dirty="0" err="1"/>
              <a:t>definiše</a:t>
            </a:r>
            <a:r>
              <a:rPr lang="sr-Cyrl-RS" dirty="0"/>
              <a:t> </a:t>
            </a:r>
            <a:r>
              <a:rPr lang="sr-Cyrl-RS" dirty="0" err="1"/>
              <a:t>se</a:t>
            </a:r>
            <a:r>
              <a:rPr lang="sr-Cyrl-RS" dirty="0"/>
              <a:t> i </a:t>
            </a:r>
            <a:r>
              <a:rPr lang="sr-Cyrl-RS" dirty="0" err="1"/>
              <a:t>kao</a:t>
            </a:r>
            <a:r>
              <a:rPr lang="sr-Cyrl-RS" dirty="0"/>
              <a:t> </a:t>
            </a:r>
            <a:r>
              <a:rPr lang="sr-Cyrl-RS" dirty="0" err="1"/>
              <a:t>kontrola</a:t>
            </a:r>
            <a:r>
              <a:rPr lang="sr-Cyrl-RS" dirty="0"/>
              <a:t> </a:t>
            </a:r>
            <a:r>
              <a:rPr lang="sr-Cyrl-RS" dirty="0" err="1"/>
              <a:t>svih</a:t>
            </a:r>
            <a:r>
              <a:rPr lang="sr-Cyrl-RS" dirty="0"/>
              <a:t> </a:t>
            </a:r>
            <a:r>
              <a:rPr lang="sr-Cyrl-RS" dirty="0" err="1"/>
              <a:t>ljudskih</a:t>
            </a:r>
            <a:r>
              <a:rPr lang="sr-Cyrl-RS" dirty="0"/>
              <a:t> </a:t>
            </a:r>
            <a:r>
              <a:rPr lang="sr-Cyrl-RS" dirty="0" err="1"/>
              <a:t>aktivnosti</a:t>
            </a:r>
            <a:r>
              <a:rPr lang="sr-Cyrl-RS" dirty="0"/>
              <a:t> </a:t>
            </a:r>
            <a:r>
              <a:rPr lang="sr-Cyrl-RS" dirty="0" err="1"/>
              <a:t>koje</a:t>
            </a:r>
            <a:r>
              <a:rPr lang="sr-Cyrl-RS" dirty="0"/>
              <a:t> </a:t>
            </a:r>
            <a:r>
              <a:rPr lang="sr-Cyrl-RS" dirty="0" err="1"/>
              <a:t>mogu</a:t>
            </a:r>
            <a:r>
              <a:rPr lang="sr-Cyrl-RS" dirty="0"/>
              <a:t> </a:t>
            </a:r>
            <a:r>
              <a:rPr lang="sr-Cyrl-RS" dirty="0" err="1"/>
              <a:t>imati</a:t>
            </a:r>
            <a:r>
              <a:rPr lang="sr-Cyrl-RS" dirty="0"/>
              <a:t> </a:t>
            </a:r>
            <a:r>
              <a:rPr lang="sr-Cyrl-RS" dirty="0" err="1"/>
              <a:t>uticaj</a:t>
            </a:r>
            <a:r>
              <a:rPr lang="sr-Cyrl-RS" dirty="0"/>
              <a:t> </a:t>
            </a:r>
            <a:r>
              <a:rPr lang="sr-Cyrl-RS" dirty="0" err="1"/>
              <a:t>na</a:t>
            </a:r>
            <a:r>
              <a:rPr lang="sr-Cyrl-RS" dirty="0"/>
              <a:t> </a:t>
            </a:r>
            <a:r>
              <a:rPr lang="sr-Cyrl-RS" dirty="0" err="1"/>
              <a:t>životnu</a:t>
            </a:r>
            <a:r>
              <a:rPr lang="sr-Cyrl-RS" dirty="0"/>
              <a:t> </a:t>
            </a:r>
            <a:r>
              <a:rPr lang="sr-Cyrl-RS" dirty="0" err="1"/>
              <a:t>sredinu</a:t>
            </a:r>
            <a:r>
              <a:rPr lang="sr-Cyrl-RS" dirty="0"/>
              <a:t> i </a:t>
            </a:r>
            <a:r>
              <a:rPr lang="sr-Cyrl-RS" dirty="0" err="1"/>
              <a:t>na</a:t>
            </a:r>
            <a:r>
              <a:rPr lang="sr-Cyrl-RS" dirty="0"/>
              <a:t> </a:t>
            </a:r>
            <a:r>
              <a:rPr lang="sr-Cyrl-RS" dirty="0" err="1"/>
              <a:t>kvalitet</a:t>
            </a:r>
            <a:r>
              <a:rPr lang="sr-Cyrl-RS" dirty="0"/>
              <a:t> </a:t>
            </a:r>
            <a:r>
              <a:rPr lang="sr-Cyrl-RS" dirty="0" err="1"/>
              <a:t>životne</a:t>
            </a:r>
            <a:r>
              <a:rPr lang="sr-Cyrl-RS" dirty="0"/>
              <a:t> </a:t>
            </a:r>
            <a:r>
              <a:rPr lang="sr-Cyrl-RS" dirty="0" err="1"/>
              <a:t>sredine</a:t>
            </a:r>
            <a:r>
              <a:rPr lang="sr-Cyrl-RS" dirty="0"/>
              <a:t>. </a:t>
            </a:r>
            <a:endParaRPr lang="en-US" dirty="0"/>
          </a:p>
          <a:p>
            <a:r>
              <a:rPr lang="sr-Cyrl-RS" dirty="0" err="1"/>
              <a:t>Unošenje</a:t>
            </a:r>
            <a:r>
              <a:rPr lang="sr-Cyrl-RS" dirty="0"/>
              <a:t> </a:t>
            </a:r>
            <a:r>
              <a:rPr lang="sr-Cyrl-RS" dirty="0" err="1"/>
              <a:t>zagađujućih</a:t>
            </a:r>
            <a:r>
              <a:rPr lang="sr-Cyrl-RS" dirty="0"/>
              <a:t> </a:t>
            </a:r>
            <a:r>
              <a:rPr lang="sr-Cyrl-RS" dirty="0" err="1"/>
              <a:t>materija</a:t>
            </a:r>
            <a:r>
              <a:rPr lang="sr-Cyrl-RS" dirty="0"/>
              <a:t> i </a:t>
            </a:r>
            <a:r>
              <a:rPr lang="sr-Cyrl-RS" dirty="0" err="1"/>
              <a:t>energije</a:t>
            </a:r>
            <a:r>
              <a:rPr lang="sr-Cyrl-RS" dirty="0"/>
              <a:t> u </a:t>
            </a:r>
            <a:r>
              <a:rPr lang="sr-Cyrl-RS" dirty="0" err="1"/>
              <a:t>životnu</a:t>
            </a:r>
            <a:r>
              <a:rPr lang="sr-Cyrl-RS" dirty="0"/>
              <a:t> </a:t>
            </a:r>
            <a:r>
              <a:rPr lang="sr-Cyrl-RS" dirty="0" err="1"/>
              <a:t>sredinu</a:t>
            </a:r>
            <a:r>
              <a:rPr lang="sr-Cyrl-RS" dirty="0"/>
              <a:t> </a:t>
            </a:r>
            <a:r>
              <a:rPr lang="sr-Cyrl-RS" dirty="0" err="1"/>
              <a:t>izazvano</a:t>
            </a:r>
            <a:r>
              <a:rPr lang="sr-Cyrl-RS" dirty="0"/>
              <a:t> </a:t>
            </a:r>
            <a:r>
              <a:rPr lang="sr-Cyrl-RS" dirty="0" err="1"/>
              <a:t>prirodnim</a:t>
            </a:r>
            <a:r>
              <a:rPr lang="sr-Cyrl-RS" dirty="0"/>
              <a:t> </a:t>
            </a:r>
            <a:r>
              <a:rPr lang="sr-Cyrl-RS" dirty="0" err="1"/>
              <a:t>procesima</a:t>
            </a:r>
            <a:r>
              <a:rPr lang="sr-Cyrl-RS" dirty="0"/>
              <a:t> </a:t>
            </a:r>
            <a:r>
              <a:rPr lang="sr-Cyrl-RS" dirty="0" err="1"/>
              <a:t>ili</a:t>
            </a:r>
            <a:r>
              <a:rPr lang="sr-Cyrl-RS" dirty="0"/>
              <a:t> </a:t>
            </a:r>
            <a:r>
              <a:rPr lang="sr-Cyrl-RS" dirty="0" err="1"/>
              <a:t>ljudskom</a:t>
            </a:r>
            <a:r>
              <a:rPr lang="sr-Cyrl-RS" dirty="0"/>
              <a:t> </a:t>
            </a:r>
            <a:r>
              <a:rPr lang="sr-Cyrl-RS" dirty="0" err="1"/>
              <a:t>delatnošću</a:t>
            </a:r>
            <a:r>
              <a:rPr lang="sr-Cyrl-RS" dirty="0"/>
              <a:t> </a:t>
            </a:r>
            <a:r>
              <a:rPr lang="sr-Cyrl-RS" dirty="0" err="1"/>
              <a:t>može</a:t>
            </a:r>
            <a:r>
              <a:rPr lang="sr-Cyrl-RS" dirty="0"/>
              <a:t> </a:t>
            </a:r>
            <a:r>
              <a:rPr lang="sr-Cyrl-RS" dirty="0" err="1"/>
              <a:t>imati</a:t>
            </a:r>
            <a:r>
              <a:rPr lang="sr-Cyrl-RS" dirty="0"/>
              <a:t> </a:t>
            </a:r>
            <a:r>
              <a:rPr lang="sr-Cyrl-RS" dirty="0" err="1"/>
              <a:t>štetno</a:t>
            </a:r>
            <a:r>
              <a:rPr lang="sr-Cyrl-RS" dirty="0"/>
              <a:t> </a:t>
            </a:r>
            <a:r>
              <a:rPr lang="sr-Cyrl-RS" dirty="0" err="1"/>
              <a:t>delovanje</a:t>
            </a:r>
            <a:r>
              <a:rPr lang="sr-Cyrl-RS" dirty="0"/>
              <a:t> </a:t>
            </a:r>
            <a:r>
              <a:rPr lang="sr-Cyrl-RS" dirty="0" err="1"/>
              <a:t>na</a:t>
            </a:r>
            <a:r>
              <a:rPr lang="sr-Cyrl-RS" dirty="0"/>
              <a:t> </a:t>
            </a:r>
            <a:r>
              <a:rPr lang="sr-Cyrl-RS" dirty="0" err="1"/>
              <a:t>kvalitet</a:t>
            </a:r>
            <a:r>
              <a:rPr lang="sr-Cyrl-RS" dirty="0"/>
              <a:t> </a:t>
            </a:r>
            <a:r>
              <a:rPr lang="sr-Cyrl-RS" dirty="0" err="1"/>
              <a:t>životne</a:t>
            </a:r>
            <a:r>
              <a:rPr lang="sr-Cyrl-RS" dirty="0"/>
              <a:t> </a:t>
            </a:r>
            <a:r>
              <a:rPr lang="sr-Cyrl-RS" dirty="0" err="1"/>
              <a:t>sredine</a:t>
            </a:r>
            <a:r>
              <a:rPr lang="sr-Cyrl-RS" dirty="0"/>
              <a:t> </a:t>
            </a:r>
            <a:r>
              <a:rPr lang="sr-Cyrl-RS" dirty="0" err="1"/>
              <a:t>kao</a:t>
            </a:r>
            <a:r>
              <a:rPr lang="sr-Cyrl-RS" dirty="0"/>
              <a:t> i </a:t>
            </a:r>
            <a:r>
              <a:rPr lang="sr-Cyrl-RS" dirty="0" err="1"/>
              <a:t>na</a:t>
            </a:r>
            <a:r>
              <a:rPr lang="sr-Cyrl-RS" dirty="0"/>
              <a:t> </a:t>
            </a:r>
            <a:r>
              <a:rPr lang="sr-Cyrl-RS" dirty="0" err="1"/>
              <a:t>zdravlje</a:t>
            </a:r>
            <a:r>
              <a:rPr lang="sr-Cyrl-RS" dirty="0"/>
              <a:t> </a:t>
            </a:r>
            <a:r>
              <a:rPr lang="sr-Cyrl-RS" dirty="0" err="1"/>
              <a:t>ljudi</a:t>
            </a:r>
            <a:r>
              <a:rPr lang="sr-Cyrl-RS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642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F692AF0-1D0F-4296-A998-3D5DBBF50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UVOD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7B9092D5-9371-4756-A035-7C55DC65F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err="1"/>
              <a:t>Jedan</a:t>
            </a:r>
            <a:r>
              <a:rPr lang="sr-Cyrl-RS" dirty="0"/>
              <a:t> </a:t>
            </a:r>
            <a:r>
              <a:rPr lang="sr-Cyrl-RS" dirty="0" err="1"/>
              <a:t>od</a:t>
            </a:r>
            <a:r>
              <a:rPr lang="sr-Cyrl-RS" dirty="0"/>
              <a:t> </a:t>
            </a:r>
            <a:r>
              <a:rPr lang="sr-Cyrl-RS" dirty="0" err="1"/>
              <a:t>zagađivača</a:t>
            </a:r>
            <a:r>
              <a:rPr lang="sr-Cyrl-RS" dirty="0"/>
              <a:t> </a:t>
            </a:r>
            <a:r>
              <a:rPr lang="sr-Cyrl-RS" dirty="0" err="1"/>
              <a:t>životne</a:t>
            </a:r>
            <a:r>
              <a:rPr lang="sr-Cyrl-RS" dirty="0"/>
              <a:t> </a:t>
            </a:r>
            <a:r>
              <a:rPr lang="sr-Cyrl-RS" dirty="0" err="1"/>
              <a:t>sredine</a:t>
            </a:r>
            <a:r>
              <a:rPr lang="sr-Cyrl-RS" dirty="0"/>
              <a:t> </a:t>
            </a:r>
            <a:r>
              <a:rPr lang="sr-Cyrl-RS" dirty="0" err="1"/>
              <a:t>jeste</a:t>
            </a:r>
            <a:r>
              <a:rPr lang="sr-Cyrl-RS" dirty="0"/>
              <a:t> i </a:t>
            </a:r>
            <a:r>
              <a:rPr lang="sr-Cyrl-RS" dirty="0" err="1"/>
              <a:t>otpad</a:t>
            </a:r>
            <a:r>
              <a:rPr lang="sr-Cyrl-RS" dirty="0"/>
              <a:t> – </a:t>
            </a:r>
            <a:r>
              <a:rPr lang="sr-Cyrl-RS" dirty="0" err="1"/>
              <a:t>neželjeni</a:t>
            </a:r>
            <a:r>
              <a:rPr lang="sr-Cyrl-RS" dirty="0"/>
              <a:t> </a:t>
            </a:r>
            <a:r>
              <a:rPr lang="sr-Cyrl-RS" dirty="0" err="1"/>
              <a:t>materijal</a:t>
            </a:r>
            <a:r>
              <a:rPr lang="sr-Cyrl-RS" dirty="0"/>
              <a:t> </a:t>
            </a:r>
            <a:r>
              <a:rPr lang="sr-Cyrl-RS" dirty="0" err="1"/>
              <a:t>koji</a:t>
            </a:r>
            <a:r>
              <a:rPr lang="sr-Cyrl-RS" dirty="0"/>
              <a:t> </a:t>
            </a:r>
            <a:r>
              <a:rPr lang="sr-Cyrl-RS" dirty="0" err="1"/>
              <a:t>nastaje</a:t>
            </a:r>
            <a:r>
              <a:rPr lang="sr-Cyrl-RS" dirty="0"/>
              <a:t> </a:t>
            </a:r>
            <a:r>
              <a:rPr lang="sr-Cyrl-RS" dirty="0" err="1"/>
              <a:t>kao</a:t>
            </a:r>
            <a:r>
              <a:rPr lang="sr-Cyrl-RS" dirty="0"/>
              <a:t> </a:t>
            </a:r>
            <a:r>
              <a:rPr lang="sr-Cyrl-RS" dirty="0" err="1"/>
              <a:t>rezultat</a:t>
            </a:r>
            <a:r>
              <a:rPr lang="sr-Cyrl-RS" dirty="0"/>
              <a:t> </a:t>
            </a:r>
            <a:r>
              <a:rPr lang="sr-Cyrl-RS" dirty="0" err="1"/>
              <a:t>određene</a:t>
            </a:r>
            <a:r>
              <a:rPr lang="sr-Cyrl-RS" dirty="0"/>
              <a:t> </a:t>
            </a:r>
            <a:r>
              <a:rPr lang="sr-Cyrl-RS" dirty="0" err="1"/>
              <a:t>industrijske</a:t>
            </a:r>
            <a:r>
              <a:rPr lang="sr-Cyrl-RS" dirty="0"/>
              <a:t> </a:t>
            </a:r>
            <a:r>
              <a:rPr lang="sr-Cyrl-RS" dirty="0" err="1"/>
              <a:t>operacije</a:t>
            </a:r>
            <a:r>
              <a:rPr lang="sr-Cyrl-RS" dirty="0"/>
              <a:t> </a:t>
            </a:r>
            <a:r>
              <a:rPr lang="sr-Cyrl-RS" dirty="0" err="1"/>
              <a:t>ili</a:t>
            </a:r>
            <a:r>
              <a:rPr lang="sr-Cyrl-RS" dirty="0"/>
              <a:t> </a:t>
            </a:r>
            <a:r>
              <a:rPr lang="sr-Cyrl-RS" dirty="0" err="1"/>
              <a:t>kao</a:t>
            </a:r>
            <a:r>
              <a:rPr lang="sr-Cyrl-RS" dirty="0"/>
              <a:t> </a:t>
            </a:r>
            <a:r>
              <a:rPr lang="sr-Cyrl-RS" dirty="0" err="1"/>
              <a:t>output</a:t>
            </a:r>
            <a:r>
              <a:rPr lang="sr-Cyrl-RS" dirty="0"/>
              <a:t> </a:t>
            </a:r>
            <a:r>
              <a:rPr lang="sr-Cyrl-RS" dirty="0" err="1"/>
              <a:t>procesa</a:t>
            </a:r>
            <a:r>
              <a:rPr lang="sr-Cyrl-RS" dirty="0"/>
              <a:t> </a:t>
            </a:r>
            <a:r>
              <a:rPr lang="sr-Cyrl-RS" dirty="0" err="1"/>
              <a:t>potrošnje</a:t>
            </a:r>
            <a:r>
              <a:rPr lang="sr-Cyrl-RS" dirty="0"/>
              <a:t> </a:t>
            </a:r>
            <a:r>
              <a:rPr lang="sr-Cyrl-RS" dirty="0" err="1"/>
              <a:t>energije</a:t>
            </a:r>
            <a:r>
              <a:rPr lang="sr-Cyrl-RS" dirty="0"/>
              <a:t> i </a:t>
            </a:r>
            <a:r>
              <a:rPr lang="sr-Cyrl-RS" dirty="0" err="1"/>
              <a:t>dobara</a:t>
            </a:r>
            <a:r>
              <a:rPr lang="sr-Cyrl-RS" dirty="0"/>
              <a:t> u </a:t>
            </a:r>
            <a:r>
              <a:rPr lang="sr-Cyrl-RS" dirty="0" err="1"/>
              <a:t>domaćinstvima</a:t>
            </a:r>
            <a:r>
              <a:rPr lang="sr-Cyrl-RS" dirty="0"/>
              <a:t> i </a:t>
            </a:r>
            <a:r>
              <a:rPr lang="sr-Cyrl-RS" dirty="0" err="1"/>
              <a:t>drugim</a:t>
            </a:r>
            <a:r>
              <a:rPr lang="sr-Cyrl-RS" dirty="0"/>
              <a:t> </a:t>
            </a:r>
            <a:r>
              <a:rPr lang="sr-Cyrl-RS" dirty="0" err="1"/>
              <a:t>institucijama</a:t>
            </a:r>
            <a:r>
              <a:rPr lang="sr-Cyrl-RS" dirty="0"/>
              <a:t> </a:t>
            </a:r>
            <a:r>
              <a:rPr lang="sr-Cyrl-RS" dirty="0" err="1"/>
              <a:t>za</a:t>
            </a:r>
            <a:r>
              <a:rPr lang="sr-Cyrl-RS" dirty="0"/>
              <a:t> </a:t>
            </a:r>
            <a:r>
              <a:rPr lang="sr-Cyrl-RS" dirty="0" err="1"/>
              <a:t>kojim</a:t>
            </a:r>
            <a:r>
              <a:rPr lang="sr-Cyrl-RS" dirty="0"/>
              <a:t> </a:t>
            </a:r>
            <a:r>
              <a:rPr lang="sr-Cyrl-RS" dirty="0" err="1"/>
              <a:t>ne</a:t>
            </a:r>
            <a:r>
              <a:rPr lang="sr-Cyrl-RS" dirty="0"/>
              <a:t> </a:t>
            </a:r>
            <a:r>
              <a:rPr lang="sr-Cyrl-RS" dirty="0" err="1"/>
              <a:t>postoji</a:t>
            </a:r>
            <a:r>
              <a:rPr lang="sr-Cyrl-RS" dirty="0"/>
              <a:t> </a:t>
            </a:r>
            <a:r>
              <a:rPr lang="sr-Cyrl-RS" dirty="0" err="1"/>
              <a:t>ekonomska</a:t>
            </a:r>
            <a:r>
              <a:rPr lang="sr-Cyrl-RS" dirty="0"/>
              <a:t> </a:t>
            </a:r>
            <a:r>
              <a:rPr lang="sr-Cyrl-RS" dirty="0" err="1"/>
              <a:t>potražnja</a:t>
            </a:r>
            <a:r>
              <a:rPr lang="sr-Cyrl-RS" dirty="0"/>
              <a:t> i </a:t>
            </a:r>
            <a:r>
              <a:rPr lang="sr-Cyrl-RS" dirty="0" err="1"/>
              <a:t>koji</a:t>
            </a:r>
            <a:r>
              <a:rPr lang="sr-Cyrl-RS" dirty="0"/>
              <a:t> </a:t>
            </a:r>
            <a:r>
              <a:rPr lang="sr-Cyrl-RS" dirty="0" err="1"/>
              <a:t>mora</a:t>
            </a:r>
            <a:r>
              <a:rPr lang="sr-Cyrl-RS" dirty="0"/>
              <a:t> </a:t>
            </a:r>
            <a:r>
              <a:rPr lang="sr-Cyrl-RS" dirty="0" err="1"/>
              <a:t>biti</a:t>
            </a:r>
            <a:r>
              <a:rPr lang="sr-Cyrl-RS" dirty="0"/>
              <a:t> </a:t>
            </a:r>
            <a:r>
              <a:rPr lang="sr-Cyrl-RS" dirty="0" err="1"/>
              <a:t>odbačen</a:t>
            </a:r>
            <a:r>
              <a:rPr lang="sr-Latn-RS" dirty="0"/>
              <a:t>. </a:t>
            </a:r>
            <a:endParaRPr lang="en-US" dirty="0"/>
          </a:p>
          <a:p>
            <a:r>
              <a:rPr lang="sr-Cyrl-RS" dirty="0" err="1"/>
              <a:t>Vazdušna</a:t>
            </a:r>
            <a:r>
              <a:rPr lang="sr-Cyrl-RS" dirty="0"/>
              <a:t> </a:t>
            </a:r>
            <a:r>
              <a:rPr lang="sr-Cyrl-RS" dirty="0" err="1"/>
              <a:t>sredina</a:t>
            </a:r>
            <a:r>
              <a:rPr lang="sr-Cyrl-RS" dirty="0"/>
              <a:t> </a:t>
            </a:r>
            <a:r>
              <a:rPr lang="sr-Cyrl-RS" dirty="0" err="1"/>
              <a:t>za</a:t>
            </a:r>
            <a:r>
              <a:rPr lang="sr-Cyrl-RS" dirty="0"/>
              <a:t> </a:t>
            </a:r>
            <a:r>
              <a:rPr lang="sr-Cyrl-RS" dirty="0" err="1"/>
              <a:t>životnu</a:t>
            </a:r>
            <a:r>
              <a:rPr lang="sr-Cyrl-RS" dirty="0"/>
              <a:t> </a:t>
            </a:r>
            <a:r>
              <a:rPr lang="sr-Cyrl-RS" dirty="0" err="1"/>
              <a:t>delatnost</a:t>
            </a:r>
            <a:r>
              <a:rPr lang="sr-Cyrl-RS" dirty="0"/>
              <a:t> </a:t>
            </a:r>
            <a:r>
              <a:rPr lang="sr-Cyrl-RS" dirty="0" err="1"/>
              <a:t>čoveka</a:t>
            </a:r>
            <a:r>
              <a:rPr lang="sr-Cyrl-RS" dirty="0"/>
              <a:t> </a:t>
            </a:r>
            <a:r>
              <a:rPr lang="sr-Cyrl-RS" dirty="0" err="1"/>
              <a:t>mora</a:t>
            </a:r>
            <a:r>
              <a:rPr lang="sr-Cyrl-RS" dirty="0"/>
              <a:t> </a:t>
            </a:r>
            <a:r>
              <a:rPr lang="sr-Cyrl-RS" dirty="0" err="1"/>
              <a:t>biti</a:t>
            </a:r>
            <a:r>
              <a:rPr lang="sr-Cyrl-RS" dirty="0"/>
              <a:t> </a:t>
            </a:r>
            <a:r>
              <a:rPr lang="sr-Cyrl-RS" dirty="0" err="1"/>
              <a:t>čista</a:t>
            </a:r>
            <a:r>
              <a:rPr lang="sr-Cyrl-RS" dirty="0"/>
              <a:t>. S </a:t>
            </a:r>
            <a:r>
              <a:rPr lang="sr-Cyrl-RS" dirty="0" err="1"/>
              <a:t>druge</a:t>
            </a:r>
            <a:r>
              <a:rPr lang="sr-Cyrl-RS" dirty="0"/>
              <a:t> </a:t>
            </a:r>
            <a:r>
              <a:rPr lang="sr-Cyrl-RS" dirty="0" err="1"/>
              <a:t>strane</a:t>
            </a:r>
            <a:r>
              <a:rPr lang="sr-Cyrl-RS" dirty="0"/>
              <a:t>, u </a:t>
            </a:r>
            <a:r>
              <a:rPr lang="sr-Cyrl-RS" dirty="0" err="1"/>
              <a:t>svojoj</a:t>
            </a:r>
            <a:r>
              <a:rPr lang="sr-Cyrl-RS" dirty="0"/>
              <a:t> </a:t>
            </a:r>
            <a:r>
              <a:rPr lang="sr-Cyrl-RS" dirty="0" err="1"/>
              <a:t>životnoj</a:t>
            </a:r>
            <a:r>
              <a:rPr lang="sr-Cyrl-RS" dirty="0"/>
              <a:t> </a:t>
            </a:r>
            <a:r>
              <a:rPr lang="sr-Cyrl-RS" dirty="0" err="1"/>
              <a:t>delatnosti</a:t>
            </a:r>
            <a:r>
              <a:rPr lang="sr-Cyrl-RS" dirty="0"/>
              <a:t> </a:t>
            </a:r>
            <a:r>
              <a:rPr lang="sr-Cyrl-RS" dirty="0" err="1"/>
              <a:t>čovek</a:t>
            </a:r>
            <a:r>
              <a:rPr lang="sr-Cyrl-RS" dirty="0"/>
              <a:t> </a:t>
            </a:r>
            <a:r>
              <a:rPr lang="sr-Cyrl-RS" dirty="0" err="1"/>
              <a:t>narušava</a:t>
            </a:r>
            <a:r>
              <a:rPr lang="sr-Cyrl-RS" dirty="0"/>
              <a:t> </a:t>
            </a:r>
            <a:r>
              <a:rPr lang="sr-Cyrl-RS" dirty="0" err="1"/>
              <a:t>tok</a:t>
            </a:r>
            <a:r>
              <a:rPr lang="sr-Cyrl-RS" dirty="0"/>
              <a:t> </a:t>
            </a:r>
            <a:r>
              <a:rPr lang="sr-Cyrl-RS" dirty="0" err="1"/>
              <a:t>prirodnog</a:t>
            </a:r>
            <a:r>
              <a:rPr lang="sr-Cyrl-RS" dirty="0"/>
              <a:t> </a:t>
            </a:r>
            <a:r>
              <a:rPr lang="sr-Cyrl-RS" dirty="0" err="1"/>
              <a:t>kruženja</a:t>
            </a:r>
            <a:r>
              <a:rPr lang="sr-Cyrl-RS" dirty="0"/>
              <a:t> </a:t>
            </a:r>
            <a:r>
              <a:rPr lang="sr-Cyrl-RS" dirty="0" err="1"/>
              <a:t>elemenata</a:t>
            </a:r>
            <a:r>
              <a:rPr lang="sr-Cyrl-RS" dirty="0"/>
              <a:t>. </a:t>
            </a:r>
            <a:r>
              <a:rPr lang="sr-Cyrl-RS" dirty="0" err="1"/>
              <a:t>Spoljašnju</a:t>
            </a:r>
            <a:r>
              <a:rPr lang="sr-Cyrl-RS" dirty="0"/>
              <a:t> </a:t>
            </a:r>
            <a:r>
              <a:rPr lang="sr-Cyrl-RS" dirty="0" err="1"/>
              <a:t>sredinu</a:t>
            </a:r>
            <a:r>
              <a:rPr lang="sr-Cyrl-RS" dirty="0"/>
              <a:t> </a:t>
            </a:r>
            <a:r>
              <a:rPr lang="sr-Cyrl-RS" dirty="0" err="1"/>
              <a:t>zagađuju</a:t>
            </a:r>
            <a:r>
              <a:rPr lang="sr-Cyrl-RS" dirty="0"/>
              <a:t> </a:t>
            </a:r>
            <a:r>
              <a:rPr lang="sr-Cyrl-RS" dirty="0" err="1"/>
              <a:t>mnoge</a:t>
            </a:r>
            <a:r>
              <a:rPr lang="sr-Cyrl-RS" dirty="0"/>
              <a:t> </a:t>
            </a:r>
            <a:r>
              <a:rPr lang="sr-Cyrl-RS" dirty="0" err="1"/>
              <a:t>industrijske</a:t>
            </a:r>
            <a:r>
              <a:rPr lang="sr-Cyrl-RS" dirty="0"/>
              <a:t> </a:t>
            </a:r>
            <a:r>
              <a:rPr lang="sr-Cyrl-RS" dirty="0" err="1"/>
              <a:t>grane</a:t>
            </a:r>
            <a:r>
              <a:rPr lang="sr-Cyrl-RS" dirty="0"/>
              <a:t>, </a:t>
            </a:r>
            <a:r>
              <a:rPr lang="sr-Cyrl-RS" dirty="0" err="1"/>
              <a:t>pa</a:t>
            </a:r>
            <a:r>
              <a:rPr lang="sr-Cyrl-RS" dirty="0"/>
              <a:t> </a:t>
            </a:r>
            <a:r>
              <a:rPr lang="sr-Cyrl-RS" dirty="0" err="1"/>
              <a:t>čak</a:t>
            </a:r>
            <a:r>
              <a:rPr lang="sr-Cyrl-RS" dirty="0"/>
              <a:t> i </a:t>
            </a:r>
            <a:r>
              <a:rPr lang="sr-Cyrl-RS" dirty="0" err="1"/>
              <a:t>otpaci</a:t>
            </a:r>
            <a:r>
              <a:rPr lang="sr-Cyrl-RS" dirty="0"/>
              <a:t> </a:t>
            </a:r>
            <a:r>
              <a:rPr lang="sr-Cyrl-RS" dirty="0" err="1"/>
              <a:t>iz</a:t>
            </a:r>
            <a:r>
              <a:rPr lang="sr-Cyrl-RS" dirty="0"/>
              <a:t> </a:t>
            </a:r>
            <a:r>
              <a:rPr lang="sr-Cyrl-RS" dirty="0" err="1"/>
              <a:t>domaćinstva</a:t>
            </a:r>
            <a:r>
              <a:rPr lang="sr-Cyrl-RS" dirty="0"/>
              <a:t>. </a:t>
            </a:r>
            <a:r>
              <a:rPr lang="sr-Cyrl-RS" dirty="0" err="1"/>
              <a:t>Vazduh</a:t>
            </a:r>
            <a:r>
              <a:rPr lang="sr-Cyrl-RS" dirty="0"/>
              <a:t> </a:t>
            </a:r>
            <a:r>
              <a:rPr lang="sr-Cyrl-RS" dirty="0" err="1"/>
              <a:t>nad</a:t>
            </a:r>
            <a:r>
              <a:rPr lang="sr-Cyrl-RS" dirty="0"/>
              <a:t> </a:t>
            </a:r>
            <a:r>
              <a:rPr lang="sr-Cyrl-RS" dirty="0" err="1"/>
              <a:t>njima</a:t>
            </a:r>
            <a:r>
              <a:rPr lang="sr-Cyrl-RS" dirty="0"/>
              <a:t> </a:t>
            </a:r>
            <a:r>
              <a:rPr lang="sr-Cyrl-RS" dirty="0" err="1"/>
              <a:t>je</a:t>
            </a:r>
            <a:r>
              <a:rPr lang="sr-Cyrl-RS" dirty="0"/>
              <a:t> </a:t>
            </a:r>
            <a:r>
              <a:rPr lang="sr-Cyrl-RS" dirty="0" err="1"/>
              <a:t>pun</a:t>
            </a:r>
            <a:r>
              <a:rPr lang="sr-Cyrl-RS" dirty="0"/>
              <a:t> </a:t>
            </a:r>
            <a:r>
              <a:rPr lang="sr-Cyrl-RS" dirty="0" err="1"/>
              <a:t>sitnih</a:t>
            </a:r>
            <a:r>
              <a:rPr lang="sr-Cyrl-RS" dirty="0"/>
              <a:t> </a:t>
            </a:r>
            <a:r>
              <a:rPr lang="sr-Cyrl-RS" dirty="0" err="1"/>
              <a:t>čvrst</a:t>
            </a:r>
            <a:r>
              <a:rPr lang="sr-Latn-RS" dirty="0"/>
              <a:t>i</a:t>
            </a:r>
            <a:r>
              <a:rPr lang="sr-Cyrl-RS" dirty="0"/>
              <a:t>h </a:t>
            </a:r>
            <a:r>
              <a:rPr lang="sr-Cyrl-RS" dirty="0" err="1"/>
              <a:t>čestica</a:t>
            </a:r>
            <a:r>
              <a:rPr lang="sr-Cyrl-RS" dirty="0"/>
              <a:t> i </a:t>
            </a:r>
            <a:r>
              <a:rPr lang="sr-Cyrl-RS" dirty="0" err="1"/>
              <a:t>otrovnih</a:t>
            </a:r>
            <a:r>
              <a:rPr lang="sr-Cyrl-RS" dirty="0"/>
              <a:t> </a:t>
            </a:r>
            <a:r>
              <a:rPr lang="sr-Cyrl-RS" dirty="0" err="1"/>
              <a:t>gasova</a:t>
            </a:r>
            <a:r>
              <a:rPr lang="sr-Cyrl-RS" dirty="0"/>
              <a:t>. </a:t>
            </a:r>
            <a:r>
              <a:rPr lang="sr-Cyrl-RS" dirty="0" err="1"/>
              <a:t>Sve</a:t>
            </a:r>
            <a:r>
              <a:rPr lang="sr-Cyrl-RS" dirty="0"/>
              <a:t> </a:t>
            </a:r>
            <a:r>
              <a:rPr lang="sr-Cyrl-RS" dirty="0" err="1"/>
              <a:t>veće</a:t>
            </a:r>
            <a:r>
              <a:rPr lang="sr-Cyrl-RS" dirty="0"/>
              <a:t> </a:t>
            </a:r>
            <a:r>
              <a:rPr lang="sr-Cyrl-RS" dirty="0" err="1"/>
              <a:t>korišće</a:t>
            </a:r>
            <a:r>
              <a:rPr lang="sr-Latn-RS" dirty="0"/>
              <a:t>n</a:t>
            </a:r>
            <a:r>
              <a:rPr lang="sr-Cyrl-RS" dirty="0" err="1"/>
              <a:t>je</a:t>
            </a:r>
            <a:r>
              <a:rPr lang="sr-Cyrl-RS" dirty="0"/>
              <a:t> u </a:t>
            </a:r>
            <a:r>
              <a:rPr lang="sr-Cyrl-RS" dirty="0" err="1"/>
              <a:t>hemijskoj</a:t>
            </a:r>
            <a:r>
              <a:rPr lang="sr-Cyrl-RS" dirty="0"/>
              <a:t> </a:t>
            </a:r>
            <a:r>
              <a:rPr lang="sr-Cyrl-RS" dirty="0" err="1"/>
              <a:t>industriji</a:t>
            </a:r>
            <a:r>
              <a:rPr lang="sr-Cyrl-RS" dirty="0"/>
              <a:t> i </a:t>
            </a:r>
            <a:r>
              <a:rPr lang="sr-Cyrl-RS" dirty="0" err="1"/>
              <a:t>poljoprivredi</a:t>
            </a:r>
            <a:r>
              <a:rPr lang="sr-Cyrl-RS" dirty="0"/>
              <a:t> </a:t>
            </a:r>
            <a:r>
              <a:rPr lang="sr-Cyrl-RS" dirty="0" err="1"/>
              <a:t>hemijskih</a:t>
            </a:r>
            <a:r>
              <a:rPr lang="sr-Cyrl-RS" dirty="0"/>
              <a:t> </a:t>
            </a:r>
            <a:r>
              <a:rPr lang="sr-Cyrl-RS" dirty="0" err="1"/>
              <a:t>jedinjenja</a:t>
            </a:r>
            <a:r>
              <a:rPr lang="sr-Cyrl-RS" dirty="0"/>
              <a:t> </a:t>
            </a:r>
            <a:r>
              <a:rPr lang="sr-Cyrl-RS" dirty="0" err="1"/>
              <a:t>koja</a:t>
            </a:r>
            <a:r>
              <a:rPr lang="sr-Cyrl-RS" dirty="0"/>
              <a:t> </a:t>
            </a:r>
            <a:r>
              <a:rPr lang="sr-Cyrl-RS" dirty="0" err="1"/>
              <a:t>vezuju</a:t>
            </a:r>
            <a:r>
              <a:rPr lang="sr-Cyrl-RS" dirty="0"/>
              <a:t> </a:t>
            </a:r>
            <a:r>
              <a:rPr lang="sr-Cyrl-RS" dirty="0" err="1"/>
              <a:t>jone</a:t>
            </a:r>
            <a:r>
              <a:rPr lang="sr-Cyrl-RS" dirty="0"/>
              <a:t> </a:t>
            </a:r>
            <a:r>
              <a:rPr lang="sr-Cyrl-RS" dirty="0" err="1"/>
              <a:t>metala</a:t>
            </a:r>
            <a:r>
              <a:rPr lang="sr-Cyrl-RS" dirty="0"/>
              <a:t> </a:t>
            </a:r>
            <a:r>
              <a:rPr lang="sr-Cyrl-RS" dirty="0" err="1"/>
              <a:t>može</a:t>
            </a:r>
            <a:r>
              <a:rPr lang="sr-Cyrl-RS" dirty="0"/>
              <a:t> </a:t>
            </a:r>
            <a:r>
              <a:rPr lang="sr-Cyrl-RS" dirty="0" err="1"/>
              <a:t>izazvati</a:t>
            </a:r>
            <a:r>
              <a:rPr lang="sr-Cyrl-RS" dirty="0"/>
              <a:t> </a:t>
            </a:r>
            <a:r>
              <a:rPr lang="sr-Cyrl-RS" dirty="0" err="1"/>
              <a:t>neželjenje</a:t>
            </a:r>
            <a:r>
              <a:rPr lang="sr-Cyrl-RS" dirty="0"/>
              <a:t> </a:t>
            </a:r>
            <a:r>
              <a:rPr lang="sr-Cyrl-RS" dirty="0" err="1"/>
              <a:t>poremećaje</a:t>
            </a:r>
            <a:r>
              <a:rPr lang="sr-Cyrl-RS" dirty="0"/>
              <a:t> </a:t>
            </a:r>
            <a:r>
              <a:rPr lang="sr-Cyrl-RS" dirty="0" err="1"/>
              <a:t>prirodne</a:t>
            </a:r>
            <a:r>
              <a:rPr lang="sr-Cyrl-RS" dirty="0"/>
              <a:t> </a:t>
            </a:r>
            <a:r>
              <a:rPr lang="sr-Cyrl-RS" dirty="0" err="1"/>
              <a:t>ravnoteže</a:t>
            </a:r>
            <a:r>
              <a:rPr lang="sr-Cyrl-RS" dirty="0"/>
              <a:t>. </a:t>
            </a:r>
            <a:r>
              <a:rPr lang="sr-Cyrl-RS" dirty="0" err="1"/>
              <a:t>Na</a:t>
            </a:r>
            <a:r>
              <a:rPr lang="sr-Cyrl-RS" dirty="0"/>
              <a:t> </a:t>
            </a:r>
            <a:r>
              <a:rPr lang="sr-Cyrl-RS" dirty="0" err="1"/>
              <a:t>taj</a:t>
            </a:r>
            <a:r>
              <a:rPr lang="sr-Cyrl-RS" dirty="0"/>
              <a:t> </a:t>
            </a:r>
            <a:r>
              <a:rPr lang="sr-Cyrl-RS" dirty="0" err="1"/>
              <a:t>način</a:t>
            </a:r>
            <a:r>
              <a:rPr lang="sr-Cyrl-RS" dirty="0"/>
              <a:t>, </a:t>
            </a:r>
            <a:r>
              <a:rPr lang="sr-Cyrl-RS" dirty="0" err="1"/>
              <a:t>privredne</a:t>
            </a:r>
            <a:r>
              <a:rPr lang="sr-Cyrl-RS" dirty="0"/>
              <a:t> </a:t>
            </a:r>
            <a:r>
              <a:rPr lang="sr-Cyrl-RS" dirty="0" err="1"/>
              <a:t>aktivnosti</a:t>
            </a:r>
            <a:r>
              <a:rPr lang="sr-Cyrl-RS" dirty="0"/>
              <a:t> </a:t>
            </a:r>
            <a:r>
              <a:rPr lang="sr-Cyrl-RS" dirty="0" err="1"/>
              <a:t>čoveka</a:t>
            </a:r>
            <a:r>
              <a:rPr lang="sr-Cyrl-RS" dirty="0"/>
              <a:t> </a:t>
            </a:r>
            <a:r>
              <a:rPr lang="sr-Cyrl-RS" dirty="0" err="1"/>
              <a:t>menjaju</a:t>
            </a:r>
            <a:r>
              <a:rPr lang="sr-Cyrl-RS" dirty="0"/>
              <a:t> </a:t>
            </a:r>
            <a:r>
              <a:rPr lang="sr-Cyrl-RS" dirty="0" err="1"/>
              <a:t>spoljašnju</a:t>
            </a:r>
            <a:r>
              <a:rPr lang="sr-Cyrl-RS" dirty="0"/>
              <a:t> </a:t>
            </a:r>
            <a:r>
              <a:rPr lang="sr-Cyrl-RS" dirty="0" err="1"/>
              <a:t>sredinu</a:t>
            </a:r>
            <a:r>
              <a:rPr lang="sr-Cyrl-RS" dirty="0"/>
              <a:t> </a:t>
            </a:r>
            <a:r>
              <a:rPr lang="sr-Cyrl-RS" dirty="0" err="1"/>
              <a:t>koja</a:t>
            </a:r>
            <a:r>
              <a:rPr lang="sr-Cyrl-RS" dirty="0"/>
              <a:t> </a:t>
            </a:r>
            <a:r>
              <a:rPr lang="sr-Cyrl-RS" dirty="0" err="1"/>
              <a:t>postaje</a:t>
            </a:r>
            <a:r>
              <a:rPr lang="sr-Cyrl-RS" dirty="0"/>
              <a:t> </a:t>
            </a:r>
            <a:r>
              <a:rPr lang="sr-Cyrl-RS" dirty="0" err="1"/>
              <a:t>opasna</a:t>
            </a:r>
            <a:r>
              <a:rPr lang="sr-Cyrl-RS" dirty="0"/>
              <a:t> </a:t>
            </a:r>
            <a:r>
              <a:rPr lang="sr-Cyrl-RS" dirty="0" err="1"/>
              <a:t>za</a:t>
            </a:r>
            <a:r>
              <a:rPr lang="sr-Cyrl-RS" dirty="0"/>
              <a:t> </a:t>
            </a:r>
            <a:r>
              <a:rPr lang="sr-Cyrl-RS" dirty="0" err="1"/>
              <a:t>samog</a:t>
            </a:r>
            <a:r>
              <a:rPr lang="sr-Cyrl-RS" dirty="0"/>
              <a:t> </a:t>
            </a:r>
            <a:r>
              <a:rPr lang="sr-Cyrl-RS" dirty="0" err="1"/>
              <a:t>čoveka</a:t>
            </a:r>
            <a:r>
              <a:rPr lang="sr-Cyrl-RS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2043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3E0DA6B-F2D6-48D6-90BA-581548F53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dirty="0"/>
              <a:t>NASTANAK I RAZVOJ EKOLOŠKOG MENADŽMENTA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D89F3A0-D02D-4295-8A5A-085B3AE22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Cyrl-RS" dirty="0" err="1"/>
              <a:t>Još</a:t>
            </a:r>
            <a:r>
              <a:rPr lang="sr-Cyrl-RS" dirty="0"/>
              <a:t> </a:t>
            </a:r>
            <a:r>
              <a:rPr lang="sr-Cyrl-RS" dirty="0" err="1"/>
              <a:t>od</a:t>
            </a:r>
            <a:r>
              <a:rPr lang="sr-Cyrl-RS" dirty="0"/>
              <a:t> </a:t>
            </a:r>
            <a:r>
              <a:rPr lang="sr-Cyrl-RS" dirty="0" err="1"/>
              <a:t>praistorijskog</a:t>
            </a:r>
            <a:r>
              <a:rPr lang="sr-Cyrl-RS" dirty="0"/>
              <a:t> </a:t>
            </a:r>
            <a:r>
              <a:rPr lang="sr-Cyrl-RS" dirty="0" err="1"/>
              <a:t>doba</a:t>
            </a:r>
            <a:r>
              <a:rPr lang="sr-Cyrl-RS" dirty="0"/>
              <a:t> </a:t>
            </a:r>
            <a:r>
              <a:rPr lang="sr-Cyrl-RS" dirty="0" err="1"/>
              <a:t>ljudska</a:t>
            </a:r>
            <a:r>
              <a:rPr lang="sr-Cyrl-RS" dirty="0"/>
              <a:t> </a:t>
            </a:r>
            <a:r>
              <a:rPr lang="sr-Cyrl-RS" dirty="0" err="1"/>
              <a:t>vrsta</a:t>
            </a:r>
            <a:r>
              <a:rPr lang="sr-Cyrl-RS" dirty="0"/>
              <a:t> </a:t>
            </a:r>
            <a:r>
              <a:rPr lang="sr-Cyrl-RS" dirty="0" err="1"/>
              <a:t>se</a:t>
            </a:r>
            <a:r>
              <a:rPr lang="sr-Cyrl-RS" dirty="0"/>
              <a:t> </a:t>
            </a:r>
            <a:r>
              <a:rPr lang="sr-Cyrl-RS" dirty="0" err="1"/>
              <a:t>bavila</a:t>
            </a:r>
            <a:r>
              <a:rPr lang="sr-Cyrl-RS" dirty="0"/>
              <a:t> </a:t>
            </a:r>
            <a:r>
              <a:rPr lang="sr-Cyrl-RS" dirty="0" err="1"/>
              <a:t>razvijanjem</a:t>
            </a:r>
            <a:r>
              <a:rPr lang="sr-Cyrl-RS" dirty="0"/>
              <a:t> </a:t>
            </a:r>
            <a:r>
              <a:rPr lang="sr-Cyrl-RS" dirty="0" err="1"/>
              <a:t>strategija</a:t>
            </a:r>
            <a:r>
              <a:rPr lang="sr-Cyrl-RS" dirty="0"/>
              <a:t> </a:t>
            </a:r>
            <a:r>
              <a:rPr lang="sr-Cyrl-RS" dirty="0" err="1"/>
              <a:t>za</a:t>
            </a:r>
            <a:r>
              <a:rPr lang="sr-Cyrl-RS" dirty="0"/>
              <a:t> </a:t>
            </a:r>
            <a:r>
              <a:rPr lang="sr-Cyrl-RS" dirty="0" err="1"/>
              <a:t>eksploataciju</a:t>
            </a:r>
            <a:r>
              <a:rPr lang="sr-Cyrl-RS" dirty="0"/>
              <a:t> </a:t>
            </a:r>
            <a:r>
              <a:rPr lang="sr-Cyrl-RS" dirty="0" err="1"/>
              <a:t>prirode</a:t>
            </a:r>
            <a:r>
              <a:rPr lang="sr-Cyrl-RS" dirty="0"/>
              <a:t>. </a:t>
            </a:r>
            <a:r>
              <a:rPr lang="sr-Cyrl-RS" dirty="0" err="1"/>
              <a:t>Radi</a:t>
            </a:r>
            <a:r>
              <a:rPr lang="sr-Cyrl-RS" dirty="0"/>
              <a:t> </a:t>
            </a:r>
            <a:r>
              <a:rPr lang="sr-Cyrl-RS" dirty="0" err="1"/>
              <a:t>poboljšanja</a:t>
            </a:r>
            <a:r>
              <a:rPr lang="sr-Cyrl-RS" dirty="0"/>
              <a:t> </a:t>
            </a:r>
            <a:r>
              <a:rPr lang="sr-Cyrl-RS" dirty="0" err="1"/>
              <a:t>regulisanja</a:t>
            </a:r>
            <a:r>
              <a:rPr lang="sr-Cyrl-RS" dirty="0"/>
              <a:t> </a:t>
            </a:r>
            <a:r>
              <a:rPr lang="sr-Cyrl-RS" dirty="0" err="1"/>
              <a:t>prirodnih</a:t>
            </a:r>
            <a:r>
              <a:rPr lang="sr-Cyrl-RS" dirty="0"/>
              <a:t> </a:t>
            </a:r>
            <a:r>
              <a:rPr lang="sr-Cyrl-RS" dirty="0" err="1"/>
              <a:t>resursa</a:t>
            </a:r>
            <a:r>
              <a:rPr lang="sr-Cyrl-RS" dirty="0"/>
              <a:t> </a:t>
            </a:r>
            <a:r>
              <a:rPr lang="sr-Cyrl-RS" dirty="0" err="1"/>
              <a:t>razvijeni</a:t>
            </a:r>
            <a:r>
              <a:rPr lang="sr-Cyrl-RS" dirty="0"/>
              <a:t> </a:t>
            </a:r>
            <a:r>
              <a:rPr lang="sr-Cyrl-RS" dirty="0" err="1"/>
              <a:t>su</a:t>
            </a:r>
            <a:r>
              <a:rPr lang="sr-Cyrl-RS" dirty="0"/>
              <a:t> </a:t>
            </a:r>
            <a:r>
              <a:rPr lang="sr-Cyrl-RS" dirty="0" err="1"/>
              <a:t>tabui</a:t>
            </a:r>
            <a:r>
              <a:rPr lang="sr-Cyrl-RS" dirty="0"/>
              <a:t>, </a:t>
            </a:r>
            <a:r>
              <a:rPr lang="sr-Cyrl-RS" dirty="0" err="1"/>
              <a:t>sujeverja</a:t>
            </a:r>
            <a:r>
              <a:rPr lang="sr-Cyrl-RS" dirty="0"/>
              <a:t> i </a:t>
            </a:r>
            <a:r>
              <a:rPr lang="sr-Cyrl-RS" dirty="0" err="1"/>
              <a:t>narodni</a:t>
            </a:r>
            <a:r>
              <a:rPr lang="sr-Cyrl-RS" dirty="0"/>
              <a:t> </a:t>
            </a:r>
            <a:r>
              <a:rPr lang="sr-Cyrl-RS" dirty="0" err="1"/>
              <a:t>običaji</a:t>
            </a:r>
            <a:r>
              <a:rPr lang="sr-Cyrl-RS" dirty="0"/>
              <a:t>, </a:t>
            </a:r>
            <a:r>
              <a:rPr lang="sr-Cyrl-RS" dirty="0" err="1"/>
              <a:t>ali</a:t>
            </a:r>
            <a:r>
              <a:rPr lang="sr-Cyrl-RS" dirty="0"/>
              <a:t> i </a:t>
            </a:r>
            <a:r>
              <a:rPr lang="sr-Cyrl-RS" dirty="0" err="1"/>
              <a:t>formulisani</a:t>
            </a:r>
            <a:r>
              <a:rPr lang="sr-Cyrl-RS" dirty="0"/>
              <a:t> </a:t>
            </a:r>
            <a:r>
              <a:rPr lang="sr-Cyrl-RS" dirty="0" err="1"/>
              <a:t>zakoni</a:t>
            </a:r>
            <a:r>
              <a:rPr lang="sr-Cyrl-RS" dirty="0"/>
              <a:t> </a:t>
            </a:r>
            <a:r>
              <a:rPr lang="sr-Cyrl-RS" dirty="0" err="1"/>
              <a:t>za</a:t>
            </a:r>
            <a:r>
              <a:rPr lang="sr-Cyrl-RS" dirty="0"/>
              <a:t> </a:t>
            </a:r>
            <a:r>
              <a:rPr lang="sr-Cyrl-RS" dirty="0" err="1"/>
              <a:t>poboljšanje</a:t>
            </a:r>
            <a:r>
              <a:rPr lang="sr-Cyrl-RS" dirty="0"/>
              <a:t> </a:t>
            </a:r>
            <a:r>
              <a:rPr lang="sr-Cyrl-RS" dirty="0" err="1"/>
              <a:t>nadgledanja</a:t>
            </a:r>
            <a:r>
              <a:rPr lang="sr-Cyrl-RS" dirty="0"/>
              <a:t>, </a:t>
            </a:r>
            <a:r>
              <a:rPr lang="sr-Cyrl-RS" dirty="0" err="1"/>
              <a:t>kontrole</a:t>
            </a:r>
            <a:r>
              <a:rPr lang="sr-Cyrl-RS" dirty="0"/>
              <a:t>, </a:t>
            </a:r>
            <a:r>
              <a:rPr lang="sr-Cyrl-RS" dirty="0" err="1"/>
              <a:t>pa</a:t>
            </a:r>
            <a:r>
              <a:rPr lang="sr-Cyrl-RS" dirty="0"/>
              <a:t> </a:t>
            </a:r>
            <a:r>
              <a:rPr lang="sr-Cyrl-RS" dirty="0" err="1"/>
              <a:t>čak</a:t>
            </a:r>
            <a:r>
              <a:rPr lang="sr-Cyrl-RS" dirty="0"/>
              <a:t> i </a:t>
            </a:r>
            <a:r>
              <a:rPr lang="sr-Cyrl-RS" dirty="0" err="1"/>
              <a:t>pravljeni</a:t>
            </a:r>
            <a:r>
              <a:rPr lang="sr-Cyrl-RS" dirty="0"/>
              <a:t> </a:t>
            </a:r>
            <a:r>
              <a:rPr lang="sr-Cyrl-RS" dirty="0" err="1"/>
              <a:t>inventari</a:t>
            </a:r>
            <a:r>
              <a:rPr lang="sr-Cyrl-RS" dirty="0"/>
              <a:t> </a:t>
            </a:r>
            <a:r>
              <a:rPr lang="sr-Cyrl-RS" dirty="0" err="1"/>
              <a:t>nacionalnih</a:t>
            </a:r>
            <a:r>
              <a:rPr lang="sr-Cyrl-RS" dirty="0"/>
              <a:t> </a:t>
            </a:r>
            <a:r>
              <a:rPr lang="sr-Cyrl-RS" dirty="0" err="1"/>
              <a:t>resursa</a:t>
            </a:r>
            <a:r>
              <a:rPr lang="sr-Cyrl-RS" dirty="0"/>
              <a:t>.</a:t>
            </a:r>
            <a:endParaRPr lang="en-US" dirty="0"/>
          </a:p>
          <a:p>
            <a:r>
              <a:rPr lang="sr-Cyrl-RS" dirty="0" err="1"/>
              <a:t>Ideja</a:t>
            </a:r>
            <a:r>
              <a:rPr lang="sr-Cyrl-RS" dirty="0"/>
              <a:t> </a:t>
            </a:r>
            <a:r>
              <a:rPr lang="sr-Cyrl-RS" dirty="0" err="1"/>
              <a:t>da</a:t>
            </a:r>
            <a:r>
              <a:rPr lang="sr-Cyrl-RS" dirty="0"/>
              <a:t> </a:t>
            </a:r>
            <a:r>
              <a:rPr lang="sr-Cyrl-RS" dirty="0" err="1"/>
              <a:t>su</a:t>
            </a:r>
            <a:r>
              <a:rPr lang="sr-Cyrl-RS" dirty="0"/>
              <a:t> </a:t>
            </a:r>
            <a:r>
              <a:rPr lang="sr-Cyrl-RS" dirty="0" err="1"/>
              <a:t>ljudi</a:t>
            </a:r>
            <a:r>
              <a:rPr lang="sr-Cyrl-RS" dirty="0"/>
              <a:t> “</a:t>
            </a:r>
            <a:r>
              <a:rPr lang="sr-Cyrl-RS" dirty="0" err="1"/>
              <a:t>pre-modernog</a:t>
            </a:r>
            <a:r>
              <a:rPr lang="sr-Cyrl-RS" dirty="0"/>
              <a:t>” </a:t>
            </a:r>
            <a:r>
              <a:rPr lang="sr-Cyrl-RS" dirty="0" err="1"/>
              <a:t>vremena</a:t>
            </a:r>
            <a:r>
              <a:rPr lang="sr-Cyrl-RS" dirty="0"/>
              <a:t> </a:t>
            </a:r>
            <a:r>
              <a:rPr lang="sr-Cyrl-RS" dirty="0" err="1"/>
              <a:t>bili</a:t>
            </a:r>
            <a:r>
              <a:rPr lang="sr-Cyrl-RS" dirty="0"/>
              <a:t> </a:t>
            </a:r>
            <a:r>
              <a:rPr lang="sr-Cyrl-RS" dirty="0" err="1"/>
              <a:t>bliski</a:t>
            </a:r>
            <a:r>
              <a:rPr lang="sr-Cyrl-RS" dirty="0"/>
              <a:t> </a:t>
            </a:r>
            <a:r>
              <a:rPr lang="sr-Cyrl-RS" dirty="0" err="1"/>
              <a:t>prirodi</a:t>
            </a:r>
            <a:r>
              <a:rPr lang="sr-Cyrl-RS" dirty="0"/>
              <a:t> </a:t>
            </a:r>
            <a:r>
              <a:rPr lang="sr-Cyrl-RS" dirty="0" err="1"/>
              <a:t>te</a:t>
            </a:r>
            <a:r>
              <a:rPr lang="sr-Cyrl-RS" dirty="0"/>
              <a:t> </a:t>
            </a:r>
            <a:r>
              <a:rPr lang="sr-Cyrl-RS" dirty="0" err="1"/>
              <a:t>stoga</a:t>
            </a:r>
            <a:r>
              <a:rPr lang="sr-Cyrl-RS" dirty="0"/>
              <a:t> </a:t>
            </a:r>
            <a:r>
              <a:rPr lang="sr-Cyrl-RS" dirty="0" err="1"/>
              <a:t>nisu</a:t>
            </a:r>
            <a:r>
              <a:rPr lang="sr-Cyrl-RS" dirty="0"/>
              <a:t> </a:t>
            </a:r>
            <a:r>
              <a:rPr lang="sr-Cyrl-RS" dirty="0" err="1"/>
              <a:t>prouzrokovali</a:t>
            </a:r>
            <a:r>
              <a:rPr lang="sr-Cyrl-RS" dirty="0"/>
              <a:t> </a:t>
            </a:r>
            <a:r>
              <a:rPr lang="sr-Cyrl-RS" dirty="0" err="1"/>
              <a:t>veća</a:t>
            </a:r>
            <a:r>
              <a:rPr lang="sr-Cyrl-RS" dirty="0"/>
              <a:t> </a:t>
            </a:r>
            <a:r>
              <a:rPr lang="sr-Cyrl-RS" dirty="0" err="1"/>
              <a:t>oštećenja</a:t>
            </a:r>
            <a:r>
              <a:rPr lang="sr-Cyrl-RS" dirty="0"/>
              <a:t> </a:t>
            </a:r>
            <a:r>
              <a:rPr lang="sr-Cyrl-RS" dirty="0" err="1"/>
              <a:t>životne</a:t>
            </a:r>
            <a:r>
              <a:rPr lang="sr-Cyrl-RS" dirty="0"/>
              <a:t> </a:t>
            </a:r>
            <a:r>
              <a:rPr lang="sr-Cyrl-RS" dirty="0" err="1"/>
              <a:t>sredine</a:t>
            </a:r>
            <a:r>
              <a:rPr lang="sr-Cyrl-RS" dirty="0"/>
              <a:t>, </a:t>
            </a:r>
            <a:r>
              <a:rPr lang="sr-Cyrl-RS" dirty="0" err="1"/>
              <a:t>predstavlja</a:t>
            </a:r>
            <a:r>
              <a:rPr lang="sr-Cyrl-RS" dirty="0"/>
              <a:t> </a:t>
            </a:r>
            <a:r>
              <a:rPr lang="sr-Cyrl-RS" dirty="0" err="1"/>
              <a:t>samo</a:t>
            </a:r>
            <a:r>
              <a:rPr lang="sr-Cyrl-RS" dirty="0"/>
              <a:t> </a:t>
            </a:r>
            <a:r>
              <a:rPr lang="sr-Cyrl-RS" dirty="0" err="1"/>
              <a:t>naivni</a:t>
            </a:r>
            <a:r>
              <a:rPr lang="sr-Cyrl-RS" dirty="0"/>
              <a:t> </a:t>
            </a:r>
            <a:r>
              <a:rPr lang="sr-Cyrl-RS" dirty="0" err="1"/>
              <a:t>mit</a:t>
            </a:r>
            <a:r>
              <a:rPr lang="sr-Cyrl-RS" dirty="0"/>
              <a:t>.</a:t>
            </a:r>
            <a:endParaRPr lang="en-US" dirty="0"/>
          </a:p>
          <a:p>
            <a:r>
              <a:rPr lang="sr-Cyrl-RS" dirty="0"/>
              <a:t> </a:t>
            </a:r>
            <a:r>
              <a:rPr lang="sr-Cyrl-RS" dirty="0" err="1"/>
              <a:t>Praistorijski</a:t>
            </a:r>
            <a:r>
              <a:rPr lang="sr-Cyrl-RS" dirty="0"/>
              <a:t> </a:t>
            </a:r>
            <a:r>
              <a:rPr lang="sr-Cyrl-RS" dirty="0" err="1"/>
              <a:t>ljudi</a:t>
            </a:r>
            <a:r>
              <a:rPr lang="sr-Cyrl-RS" dirty="0"/>
              <a:t>,(</a:t>
            </a:r>
            <a:r>
              <a:rPr lang="sr-Cyrl-RS" dirty="0" err="1"/>
              <a:t>iako</a:t>
            </a:r>
            <a:r>
              <a:rPr lang="sr-Cyrl-RS" dirty="0"/>
              <a:t> </a:t>
            </a:r>
            <a:r>
              <a:rPr lang="sr-Cyrl-RS" dirty="0" err="1"/>
              <a:t>malobrojni</a:t>
            </a:r>
            <a:r>
              <a:rPr lang="sr-Cyrl-RS" dirty="0"/>
              <a:t> u </a:t>
            </a:r>
            <a:r>
              <a:rPr lang="sr-Cyrl-RS" dirty="0" err="1"/>
              <a:t>odnosu</a:t>
            </a:r>
            <a:r>
              <a:rPr lang="sr-Cyrl-RS" dirty="0"/>
              <a:t> </a:t>
            </a:r>
            <a:r>
              <a:rPr lang="sr-Cyrl-RS" dirty="0" err="1"/>
              <a:t>na</a:t>
            </a:r>
            <a:r>
              <a:rPr lang="sr-Cyrl-RS" dirty="0"/>
              <a:t> </a:t>
            </a:r>
            <a:r>
              <a:rPr lang="sr-Cyrl-RS" dirty="0" err="1"/>
              <a:t>današnju</a:t>
            </a:r>
            <a:r>
              <a:rPr lang="sr-Cyrl-RS" dirty="0"/>
              <a:t> </a:t>
            </a:r>
            <a:r>
              <a:rPr lang="sr-Cyrl-RS" dirty="0" err="1"/>
              <a:t>populaciju</a:t>
            </a:r>
            <a:r>
              <a:rPr lang="sr-Cyrl-RS" dirty="0"/>
              <a:t> </a:t>
            </a:r>
            <a:r>
              <a:rPr lang="sr-Cyrl-RS" dirty="0" err="1"/>
              <a:t>svetskog</a:t>
            </a:r>
            <a:r>
              <a:rPr lang="sr-Cyrl-RS" dirty="0"/>
              <a:t> </a:t>
            </a:r>
            <a:r>
              <a:rPr lang="sr-Cyrl-RS" dirty="0" err="1"/>
              <a:t>stanovništva</a:t>
            </a:r>
            <a:r>
              <a:rPr lang="sr-Cyrl-RS" dirty="0"/>
              <a:t>), </a:t>
            </a:r>
            <a:r>
              <a:rPr lang="sr-Cyrl-RS" dirty="0" err="1"/>
              <a:t>koristeći</a:t>
            </a:r>
            <a:r>
              <a:rPr lang="sr-Cyrl-RS" dirty="0"/>
              <a:t> </a:t>
            </a:r>
            <a:r>
              <a:rPr lang="sr-Cyrl-RS" dirty="0" err="1"/>
              <a:t>samo</a:t>
            </a:r>
            <a:r>
              <a:rPr lang="en-US" dirty="0"/>
              <a:t> </a:t>
            </a:r>
            <a:r>
              <a:rPr lang="sr-Cyrl-RS" dirty="0" err="1"/>
              <a:t>vatru</a:t>
            </a:r>
            <a:r>
              <a:rPr lang="sr-Cyrl-RS" dirty="0"/>
              <a:t> i </a:t>
            </a:r>
            <a:r>
              <a:rPr lang="sr-Cyrl-RS" dirty="0" err="1"/>
              <a:t>oružje</a:t>
            </a:r>
            <a:r>
              <a:rPr lang="sr-Cyrl-RS" dirty="0"/>
              <a:t> </a:t>
            </a:r>
            <a:r>
              <a:rPr lang="sr-Cyrl-RS" dirty="0" err="1"/>
              <a:t>napravljeno</a:t>
            </a:r>
            <a:r>
              <a:rPr lang="sr-Cyrl-RS" dirty="0"/>
              <a:t> </a:t>
            </a:r>
            <a:r>
              <a:rPr lang="sr-Cyrl-RS" dirty="0" err="1"/>
              <a:t>od</a:t>
            </a:r>
            <a:r>
              <a:rPr lang="sr-Cyrl-RS" dirty="0"/>
              <a:t> </a:t>
            </a:r>
            <a:r>
              <a:rPr lang="sr-Cyrl-RS" dirty="0" err="1"/>
              <a:t>kamena</a:t>
            </a:r>
            <a:r>
              <a:rPr lang="sr-Cyrl-RS" dirty="0"/>
              <a:t>, </a:t>
            </a:r>
            <a:r>
              <a:rPr lang="sr-Cyrl-RS" dirty="0" err="1"/>
              <a:t>kosti</a:t>
            </a:r>
            <a:r>
              <a:rPr lang="sr-Cyrl-RS" dirty="0"/>
              <a:t>, </a:t>
            </a:r>
            <a:r>
              <a:rPr lang="sr-Cyrl-RS" dirty="0" err="1"/>
              <a:t>drveta</a:t>
            </a:r>
            <a:r>
              <a:rPr lang="sr-Cyrl-RS" dirty="0"/>
              <a:t> i </a:t>
            </a:r>
            <a:r>
              <a:rPr lang="sr-Cyrl-RS" dirty="0" err="1"/>
              <a:t>kože</a:t>
            </a:r>
            <a:r>
              <a:rPr lang="sr-Cyrl-RS" dirty="0"/>
              <a:t>, </a:t>
            </a:r>
            <a:r>
              <a:rPr lang="sr-Cyrl-RS" dirty="0" err="1"/>
              <a:t>uspeli</a:t>
            </a:r>
            <a:r>
              <a:rPr lang="sr-Cyrl-RS" dirty="0"/>
              <a:t> </a:t>
            </a:r>
            <a:r>
              <a:rPr lang="sr-Cyrl-RS" dirty="0" err="1"/>
              <a:t>su</a:t>
            </a:r>
            <a:r>
              <a:rPr lang="sr-Cyrl-RS" dirty="0"/>
              <a:t> </a:t>
            </a:r>
            <a:r>
              <a:rPr lang="sr-Cyrl-RS" dirty="0" err="1"/>
              <a:t>da</a:t>
            </a:r>
            <a:r>
              <a:rPr lang="sr-Cyrl-RS" dirty="0"/>
              <a:t> </a:t>
            </a:r>
            <a:r>
              <a:rPr lang="sr-Cyrl-RS" dirty="0" err="1"/>
              <a:t>izmene</a:t>
            </a:r>
            <a:r>
              <a:rPr lang="sr-Cyrl-RS" dirty="0"/>
              <a:t> </a:t>
            </a:r>
            <a:r>
              <a:rPr lang="sr-Cyrl-RS" dirty="0" err="1"/>
              <a:t>vegetaciju</a:t>
            </a:r>
            <a:r>
              <a:rPr lang="en-US" dirty="0"/>
              <a:t> </a:t>
            </a:r>
            <a:r>
              <a:rPr lang="sr-Cyrl-RS" dirty="0" err="1"/>
              <a:t>većine</a:t>
            </a:r>
            <a:r>
              <a:rPr lang="sr-Cyrl-RS" dirty="0"/>
              <a:t> </a:t>
            </a:r>
            <a:r>
              <a:rPr lang="sr-Cyrl-RS" dirty="0" err="1"/>
              <a:t>kontinenta</a:t>
            </a:r>
            <a:r>
              <a:rPr lang="sr-Cyrl-RS" dirty="0"/>
              <a:t> i </a:t>
            </a:r>
            <a:r>
              <a:rPr lang="sr-Cyrl-RS" dirty="0" err="1"/>
              <a:t>verovatno</a:t>
            </a:r>
            <a:r>
              <a:rPr lang="sr-Cyrl-RS" dirty="0"/>
              <a:t> </a:t>
            </a:r>
            <a:r>
              <a:rPr lang="sr-Cyrl-RS" dirty="0" err="1"/>
              <a:t>istrebe</a:t>
            </a:r>
            <a:r>
              <a:rPr lang="sr-Cyrl-RS" dirty="0"/>
              <a:t> </a:t>
            </a:r>
            <a:r>
              <a:rPr lang="sr-Cyrl-RS" dirty="0" err="1"/>
              <a:t>mnoge</a:t>
            </a:r>
            <a:r>
              <a:rPr lang="sr-Cyrl-RS" dirty="0"/>
              <a:t> </a:t>
            </a:r>
            <a:r>
              <a:rPr lang="sr-Cyrl-RS" dirty="0" err="1"/>
              <a:t>vrste</a:t>
            </a:r>
            <a:r>
              <a:rPr lang="sr-Cyrl-RS" dirty="0"/>
              <a:t> </a:t>
            </a:r>
            <a:r>
              <a:rPr lang="sr-Cyrl-RS" dirty="0" err="1"/>
              <a:t>velikih</a:t>
            </a:r>
            <a:r>
              <a:rPr lang="sr-Cyrl-RS" dirty="0"/>
              <a:t> </a:t>
            </a:r>
            <a:r>
              <a:rPr lang="sr-Cyrl-RS" dirty="0" err="1"/>
              <a:t>sisara</a:t>
            </a:r>
            <a:r>
              <a:rPr lang="sr-Cyrl-RS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330551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1172</TotalTime>
  <Words>1942</Words>
  <Application>Microsoft Office PowerPoint</Application>
  <PresentationFormat>Widescreen</PresentationFormat>
  <Paragraphs>99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Trebuchet MS</vt:lpstr>
      <vt:lpstr>Wingdings 3</vt:lpstr>
      <vt:lpstr>Facet</vt:lpstr>
      <vt:lpstr>EKOLOŠKI MENADŽMENT</vt:lpstr>
      <vt:lpstr>UVOD</vt:lpstr>
      <vt:lpstr>PowerPoint Presentation</vt:lpstr>
      <vt:lpstr>PowerPoint Presentation</vt:lpstr>
      <vt:lpstr>PowerPoint Presentation</vt:lpstr>
      <vt:lpstr>PowerPoint Presentation</vt:lpstr>
      <vt:lpstr>UVOD</vt:lpstr>
      <vt:lpstr>UVOD</vt:lpstr>
      <vt:lpstr>NASTANAK I RAZVOJ EKOLOŠKOG MENADŽMENTA </vt:lpstr>
      <vt:lpstr>NASTANAK I RAZVOJ EKOLOŠKOG MENADŽMENTA </vt:lpstr>
      <vt:lpstr>NASTANAK I RAZVOJ EKOLOŠKOG MENADŽMENTA</vt:lpstr>
      <vt:lpstr>MENADŽMENT PRIRODNIH RESURSA</vt:lpstr>
      <vt:lpstr>MENADŽMENT PRIRODNIH RESURSA</vt:lpstr>
      <vt:lpstr>EKOLOŠKI MENADŽMENT</vt:lpstr>
      <vt:lpstr>POJAM I DEFINISANJE EKOLOŠKOG MENADŽMENTA </vt:lpstr>
      <vt:lpstr>Fenomen ekološkog menadžmenta ima sledeće karakteristike: </vt:lpstr>
      <vt:lpstr>DEFINICIJE EKOLOŠKOG MENADŽMENTA</vt:lpstr>
      <vt:lpstr>Na ekološkom menadžmentu je da: </vt:lpstr>
      <vt:lpstr>PowerPoint Presentation</vt:lpstr>
      <vt:lpstr>KARAKTERISTIKE EKOLOŠKOG MENADŽMENTA</vt:lpstr>
      <vt:lpstr>CILJEVI EKOLOŠKOG MENADŽMENTA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EKOLOŠKI MENADŽMENT</dc:title>
  <dc:creator>Slobodan ulaz</dc:creator>
  <cp:lastModifiedBy>Milica Jevremovic</cp:lastModifiedBy>
  <cp:revision>34</cp:revision>
  <dcterms:created xsi:type="dcterms:W3CDTF">2018-10-09T08:00:39Z</dcterms:created>
  <dcterms:modified xsi:type="dcterms:W3CDTF">2019-10-14T12:32:29Z</dcterms:modified>
</cp:coreProperties>
</file>