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676" r:id="rId2"/>
  </p:sldMasterIdLst>
  <p:notesMasterIdLst>
    <p:notesMasterId r:id="rId16"/>
  </p:notesMasterIdLst>
  <p:sldIdLst>
    <p:sldId id="305" r:id="rId3"/>
    <p:sldId id="262" r:id="rId4"/>
    <p:sldId id="268" r:id="rId5"/>
    <p:sldId id="259" r:id="rId6"/>
    <p:sldId id="276" r:id="rId7"/>
    <p:sldId id="280" r:id="rId8"/>
    <p:sldId id="283" r:id="rId9"/>
    <p:sldId id="289" r:id="rId10"/>
    <p:sldId id="287" r:id="rId11"/>
    <p:sldId id="296" r:id="rId12"/>
    <p:sldId id="290" r:id="rId13"/>
    <p:sldId id="301" r:id="rId14"/>
    <p:sldId id="303" r:id="rId1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5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emf"/><Relationship Id="rId4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sr-Latn-C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DF2615A-4E41-4CFA-B1BF-03306625699A}" type="datetimeFigureOut">
              <a:rPr lang="sr-Latn-CS"/>
              <a:pPr/>
              <a:t>9.12.2019.</a:t>
            </a:fld>
            <a:endParaRPr lang="sr-Latn-C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smtClean="0"/>
              <a:t>Click to edit Master text styles</a:t>
            </a:r>
          </a:p>
          <a:p>
            <a:pPr lvl="1"/>
            <a:r>
              <a:rPr lang="sr-Latn-CS" smtClean="0"/>
              <a:t>Second level</a:t>
            </a:r>
          </a:p>
          <a:p>
            <a:pPr lvl="2"/>
            <a:r>
              <a:rPr lang="sr-Latn-CS" smtClean="0"/>
              <a:t>Third level</a:t>
            </a:r>
          </a:p>
          <a:p>
            <a:pPr lvl="3"/>
            <a:r>
              <a:rPr lang="sr-Latn-CS" smtClean="0"/>
              <a:t>Fourth level</a:t>
            </a:r>
          </a:p>
          <a:p>
            <a:pPr lvl="4"/>
            <a:r>
              <a:rPr lang="sr-Latn-C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sr-Latn-C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FF6BDB1-0411-43CA-8954-68A406AD9DE5}" type="slidenum">
              <a:rPr lang="sr-Latn-CS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221066-15F4-474A-89B4-A266BEAEDBE1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6587F-EBB7-44A5-8E65-C2BF9F3F13DE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EC8E84-7C58-49BC-9E5D-5EC4A8203923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0908F-83B9-4DFD-8E7E-BAACBA3A4A16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F1F1F2-748E-45A7-ACF4-6B199DCBE297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6402C-7662-4F55-AACD-5C55676786A5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914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7" name="Rectangle 2"/>
              <p:cNvSpPr>
                <a:spLocks noChangeArrowheads="1"/>
              </p:cNvSpPr>
              <p:nvPr userDrawn="1"/>
            </p:nvSpPr>
            <p:spPr bwMode="ltGray">
              <a:xfrm>
                <a:off x="0" y="1248"/>
                <a:ext cx="5760" cy="11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Rectangle 4" descr="Cacback"/>
              <p:cNvSpPr>
                <a:spLocks noChangeArrowheads="1"/>
              </p:cNvSpPr>
              <p:nvPr userDrawn="1"/>
            </p:nvSpPr>
            <p:spPr bwMode="ltGray">
              <a:xfrm>
                <a:off x="0" y="0"/>
                <a:ext cx="1119" cy="4320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Rectangle 904"/>
            <p:cNvSpPr>
              <a:spLocks noChangeArrowheads="1"/>
            </p:cNvSpPr>
            <p:nvPr/>
          </p:nvSpPr>
          <p:spPr bwMode="white">
            <a:xfrm>
              <a:off x="816" y="2592"/>
              <a:ext cx="701" cy="172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912"/>
          <p:cNvGrpSpPr>
            <a:grpSpLocks/>
          </p:cNvGrpSpPr>
          <p:nvPr/>
        </p:nvGrpSpPr>
        <p:grpSpPr bwMode="auto">
          <a:xfrm>
            <a:off x="0" y="1371600"/>
            <a:ext cx="8405813" cy="1246188"/>
            <a:chOff x="0" y="864"/>
            <a:chExt cx="5295" cy="785"/>
          </a:xfrm>
        </p:grpSpPr>
        <p:sp>
          <p:nvSpPr>
            <p:cNvPr id="10" name="Freeform 892"/>
            <p:cNvSpPr>
              <a:spLocks/>
            </p:cNvSpPr>
            <p:nvPr userDrawn="1"/>
          </p:nvSpPr>
          <p:spPr bwMode="auto">
            <a:xfrm rot="-507431">
              <a:off x="0" y="1477"/>
              <a:ext cx="1059" cy="172"/>
            </a:xfrm>
            <a:custGeom>
              <a:avLst/>
              <a:gdLst/>
              <a:ahLst/>
              <a:cxnLst>
                <a:cxn ang="0">
                  <a:pos x="1059" y="0"/>
                </a:cxn>
                <a:cxn ang="0">
                  <a:pos x="147" y="144"/>
                </a:cxn>
                <a:cxn ang="0">
                  <a:pos x="177" y="171"/>
                </a:cxn>
                <a:cxn ang="0">
                  <a:pos x="1059" y="24"/>
                </a:cxn>
                <a:cxn ang="0">
                  <a:pos x="1059" y="0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893"/>
            <p:cNvSpPr>
              <a:spLocks/>
            </p:cNvSpPr>
            <p:nvPr userDrawn="1"/>
          </p:nvSpPr>
          <p:spPr bwMode="auto">
            <a:xfrm rot="-507431">
              <a:off x="1173" y="864"/>
              <a:ext cx="4122" cy="630"/>
            </a:xfrm>
            <a:custGeom>
              <a:avLst/>
              <a:gdLst/>
              <a:ahLst/>
              <a:cxnLst>
                <a:cxn ang="0">
                  <a:pos x="0" y="204"/>
                </a:cxn>
                <a:cxn ang="0">
                  <a:pos x="3544" y="348"/>
                </a:cxn>
                <a:cxn ang="0">
                  <a:pos x="3680" y="630"/>
                </a:cxn>
                <a:cxn ang="0">
                  <a:pos x="3616" y="624"/>
                </a:cxn>
                <a:cxn ang="0">
                  <a:pos x="3534" y="368"/>
                </a:cxn>
                <a:cxn ang="0">
                  <a:pos x="17" y="231"/>
                </a:cxn>
                <a:cxn ang="0">
                  <a:pos x="0" y="204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2" name="Group 894"/>
            <p:cNvGrpSpPr>
              <a:grpSpLocks/>
            </p:cNvGrpSpPr>
            <p:nvPr userDrawn="1"/>
          </p:nvGrpSpPr>
          <p:grpSpPr bwMode="auto">
            <a:xfrm>
              <a:off x="1008" y="1248"/>
              <a:ext cx="288" cy="288"/>
              <a:chOff x="1033" y="326"/>
              <a:chExt cx="192" cy="192"/>
            </a:xfrm>
          </p:grpSpPr>
          <p:sp>
            <p:nvSpPr>
              <p:cNvPr id="13" name="Oval 895"/>
              <p:cNvSpPr>
                <a:spLocks noChangeArrowheads="1"/>
              </p:cNvSpPr>
              <p:nvPr/>
            </p:nvSpPr>
            <p:spPr bwMode="auto">
              <a:xfrm>
                <a:off x="1033" y="326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Oval 896"/>
              <p:cNvSpPr>
                <a:spLocks noChangeArrowheads="1"/>
              </p:cNvSpPr>
              <p:nvPr/>
            </p:nvSpPr>
            <p:spPr bwMode="auto">
              <a:xfrm>
                <a:off x="1129" y="377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Oval 897"/>
              <p:cNvSpPr>
                <a:spLocks noChangeArrowheads="1"/>
              </p:cNvSpPr>
              <p:nvPr/>
            </p:nvSpPr>
            <p:spPr bwMode="auto">
              <a:xfrm>
                <a:off x="1063" y="350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Oval 898"/>
              <p:cNvSpPr>
                <a:spLocks noChangeArrowheads="1"/>
              </p:cNvSpPr>
              <p:nvPr/>
            </p:nvSpPr>
            <p:spPr bwMode="auto">
              <a:xfrm>
                <a:off x="1063" y="404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Oval 899"/>
              <p:cNvSpPr>
                <a:spLocks noChangeArrowheads="1"/>
              </p:cNvSpPr>
              <p:nvPr/>
            </p:nvSpPr>
            <p:spPr bwMode="auto">
              <a:xfrm>
                <a:off x="1108" y="42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Oval 900"/>
              <p:cNvSpPr>
                <a:spLocks noChangeArrowheads="1"/>
              </p:cNvSpPr>
              <p:nvPr/>
            </p:nvSpPr>
            <p:spPr bwMode="auto">
              <a:xfrm>
                <a:off x="1168" y="416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Oval 901"/>
              <p:cNvSpPr>
                <a:spLocks noChangeArrowheads="1"/>
              </p:cNvSpPr>
              <p:nvPr/>
            </p:nvSpPr>
            <p:spPr bwMode="auto">
              <a:xfrm>
                <a:off x="1120" y="461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Oval 902"/>
              <p:cNvSpPr>
                <a:spLocks noChangeArrowheads="1"/>
              </p:cNvSpPr>
              <p:nvPr/>
            </p:nvSpPr>
            <p:spPr bwMode="auto">
              <a:xfrm>
                <a:off x="1063" y="45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Oval 903"/>
              <p:cNvSpPr>
                <a:spLocks noChangeArrowheads="1"/>
              </p:cNvSpPr>
              <p:nvPr/>
            </p:nvSpPr>
            <p:spPr bwMode="auto">
              <a:xfrm>
                <a:off x="1117" y="329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6745" name="Rectangle 905"/>
          <p:cNvSpPr>
            <a:spLocks noGrp="1" noChangeArrowheads="1"/>
          </p:cNvSpPr>
          <p:nvPr>
            <p:ph type="ctrTitle"/>
          </p:nvPr>
        </p:nvSpPr>
        <p:spPr>
          <a:xfrm>
            <a:off x="1828800" y="2133600"/>
            <a:ext cx="7315200" cy="1600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6746" name="Rectangle 90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2" name="Rectangle 90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5D5318-451F-4A81-A46B-B76799FE8087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23" name="Rectangle 90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24" name="Rectangle 90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AAF900-69A1-4A2E-A105-5BF1CA5A74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D911C5-68FC-412E-8DAD-51459FDD7A36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A308F-1EED-444D-A141-E2039BFBE6C3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2F3CC0-F4F7-40C5-9BAF-6EF6F7E72076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D71F4-3072-487C-9756-6CEF2DEAA5EF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DD4BFC-2017-4F88-ABB7-2AC9FF4E56A6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08868F-83E2-45B9-BEB6-4F2F5E1FE0D9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578D8D-1850-4CDF-90D7-F94C245CB9DB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B90C7-35CF-4C4C-ACF5-15F4678214DE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3CAE6D-99CD-4733-B93C-D12D938B7A6A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E6ED0-C16A-46E9-B505-CF79D56CACE3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8E691-AB58-4204-92CA-8D3E3C9C60AF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42F8D-491A-4815-8926-F9697CBE47CC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30590A-0F01-4782-B987-1C7BF64DF471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2D5B1-9E29-4B0B-9271-FB2F53D562E4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81FED2-2423-41B0-8EB6-DE25FE3B5A02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CDDC5-1A38-4F95-8115-6ED0075A3B89}" type="slidenum">
              <a:rPr lang="sr-Latn-CS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smtClean="0"/>
              <a:t>Click to edit Master title style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smtClean="0"/>
              <a:t>Click to edit Master text styles</a:t>
            </a:r>
          </a:p>
          <a:p>
            <a:pPr lvl="1"/>
            <a:r>
              <a:rPr lang="sr-Latn-CS" smtClean="0"/>
              <a:t>Second level</a:t>
            </a:r>
          </a:p>
          <a:p>
            <a:pPr lvl="2"/>
            <a:r>
              <a:rPr lang="sr-Latn-CS" smtClean="0"/>
              <a:t>Third level</a:t>
            </a:r>
          </a:p>
          <a:p>
            <a:pPr lvl="3"/>
            <a:r>
              <a:rPr lang="sr-Latn-CS" smtClean="0"/>
              <a:t>Fourth level</a:t>
            </a:r>
          </a:p>
          <a:p>
            <a:pPr lvl="4"/>
            <a:r>
              <a:rPr lang="sr-Latn-CS" smtClean="0"/>
              <a:t>Fifth level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fld id="{3AA84D26-F5A0-4C5A-957D-18D761463D1E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endParaRPr lang="sr-Latn-CS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fld id="{A529C43C-B458-49D0-BFAA-03C6BC045F8D}" type="slidenum">
              <a:rPr lang="sr-Latn-CS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905"/>
          <p:cNvSpPr>
            <a:spLocks noGrp="1" noChangeArrowheads="1"/>
          </p:cNvSpPr>
          <p:nvPr>
            <p:ph type="title"/>
          </p:nvPr>
        </p:nvSpPr>
        <p:spPr bwMode="auto">
          <a:xfrm>
            <a:off x="115411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9701" name="Rectangle 90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2" name="Rectangle 90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 Narrow" pitchFamily="34" charset="0"/>
              </a:defRPr>
            </a:lvl1pPr>
          </a:lstStyle>
          <a:p>
            <a:fld id="{1888AB17-3689-47ED-88A5-5F6DC697D8C2}" type="datetime1">
              <a:rPr lang="sr-Latn-CS"/>
              <a:pPr/>
              <a:t>9.12.2019.</a:t>
            </a:fld>
            <a:endParaRPr lang="sr-Latn-CS"/>
          </a:p>
        </p:txBody>
      </p:sp>
      <p:sp>
        <p:nvSpPr>
          <p:cNvPr id="43" name="Rectangle 90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 Narrow" pitchFamily="34" charset="0"/>
              </a:defRPr>
            </a:lvl1pPr>
          </a:lstStyle>
          <a:p>
            <a:endParaRPr lang="sr-Latn-CS"/>
          </a:p>
        </p:txBody>
      </p:sp>
      <p:sp>
        <p:nvSpPr>
          <p:cNvPr id="44" name="Rectangle 90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29445966-CE99-4F27-A8A3-64B7DF3AC0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Office_Excel_97-2003_Worksheet1.xls"/><Relationship Id="rId3" Type="http://schemas.openxmlformats.org/officeDocument/2006/relationships/oleObject" Target="../embeddings/oleObject26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3.jpeg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8806E-2EFF-4B67-A027-C0B5FA0246A8}" type="slidenum">
              <a:rPr lang="sr-Latn-CS"/>
              <a:pPr/>
              <a:t>1</a:t>
            </a:fld>
            <a:endParaRPr lang="sr-Latn-CS"/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4267200"/>
            <a:ext cx="8382000" cy="1752600"/>
          </a:xfrm>
        </p:spPr>
        <p:txBody>
          <a:bodyPr/>
          <a:lstStyle/>
          <a:p>
            <a:pPr marL="0" indent="0" algn="r">
              <a:buFontTx/>
              <a:buNone/>
            </a:pPr>
            <a:r>
              <a:rPr lang="en-US" dirty="0" err="1"/>
              <a:t>dr</a:t>
            </a:r>
            <a:r>
              <a:rPr lang="en-US" dirty="0"/>
              <a:t> Aleksandra </a:t>
            </a:r>
            <a:r>
              <a:rPr lang="en-US" dirty="0" err="1" smtClean="0"/>
              <a:t>Grujić</a:t>
            </a:r>
            <a:endParaRPr lang="sr-Latn-RS" dirty="0" smtClean="0"/>
          </a:p>
          <a:p>
            <a:pPr marL="0" indent="0" algn="r">
              <a:buNone/>
            </a:pPr>
            <a:r>
              <a:rPr lang="sr-Latn-RS" dirty="0" smtClean="0"/>
              <a:t>dr </a:t>
            </a:r>
            <a:r>
              <a:rPr lang="sr-Latn-RS" smtClean="0"/>
              <a:t>Aleksandra </a:t>
            </a:r>
            <a:r>
              <a:rPr lang="sr-Latn-RS" smtClean="0"/>
              <a:t>Pavlović</a:t>
            </a:r>
            <a:endParaRPr lang="en-US"/>
          </a:p>
          <a:p>
            <a:pPr marL="0" indent="0" algn="r">
              <a:buFontTx/>
              <a:buNone/>
            </a:pPr>
            <a:r>
              <a:rPr lang="en-US" dirty="0" err="1"/>
              <a:t>mast.inž.Marko</a:t>
            </a:r>
            <a:r>
              <a:rPr lang="en-US" dirty="0"/>
              <a:t> </a:t>
            </a:r>
            <a:r>
              <a:rPr lang="en-US" dirty="0" err="1"/>
              <a:t>Milivojčević</a:t>
            </a:r>
            <a:endParaRPr lang="en-US" dirty="0"/>
          </a:p>
        </p:txBody>
      </p:sp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738188" y="2057400"/>
            <a:ext cx="840581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sl-SI" sz="3200" b="1"/>
              <a:t>ELEKTRIČNE MREŽE SA </a:t>
            </a:r>
          </a:p>
          <a:p>
            <a:pPr algn="ctr"/>
            <a:r>
              <a:rPr lang="sl-SI" sz="3200" b="1"/>
              <a:t>VREMENSKI PROMENLJIVIM</a:t>
            </a:r>
            <a:r>
              <a:rPr lang="sl-SI"/>
              <a:t> </a:t>
            </a:r>
            <a:r>
              <a:rPr lang="sl-SI" sz="3200" b="1"/>
              <a:t>STRUJAMA</a:t>
            </a:r>
            <a:r>
              <a:rPr lang="sr-Cyrl-CS"/>
              <a:t/>
            </a:r>
            <a:br>
              <a:rPr lang="sr-Cyrl-CS"/>
            </a:br>
            <a:endParaRPr lang="en-US"/>
          </a:p>
        </p:txBody>
      </p:sp>
      <p:pic>
        <p:nvPicPr>
          <p:cNvPr id="53252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30480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9C4C-D500-4871-A482-CA2DA3C87E26}" type="slidenum">
              <a:rPr lang="sr-Latn-CS"/>
              <a:pPr/>
              <a:t>10</a:t>
            </a:fld>
            <a:endParaRPr lang="sr-Latn-CS"/>
          </a:p>
        </p:txBody>
      </p:sp>
      <p:sp>
        <p:nvSpPr>
          <p:cNvPr id="20486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sr-Latn-CS" sz="3600"/>
              <a:t>ADMITANSA</a:t>
            </a:r>
            <a:endParaRPr lang="en-US" sz="3600"/>
          </a:p>
        </p:txBody>
      </p:sp>
      <p:sp>
        <p:nvSpPr>
          <p:cNvPr id="20487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5029200"/>
          </a:xfrm>
        </p:spPr>
        <p:txBody>
          <a:bodyPr/>
          <a:lstStyle/>
          <a:p>
            <a:pPr marL="358775" lvl="2" indent="0" algn="just">
              <a:buFontTx/>
              <a:buNone/>
            </a:pPr>
            <a:r>
              <a:rPr lang="sl-SI" sz="3200"/>
              <a:t>  </a:t>
            </a:r>
            <a:r>
              <a:rPr lang="sl-SI"/>
              <a:t>Jednostavnim trigonometrijskim relacijama se može pokazati da admitansa i razlika faza struje i napona zadovoljavaju relacije:</a:t>
            </a:r>
            <a:endParaRPr lang="en-US"/>
          </a:p>
        </p:txBody>
      </p:sp>
      <p:sp>
        <p:nvSpPr>
          <p:cNvPr id="20488" name="Rectangle 10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482" name="Object 1024"/>
          <p:cNvGraphicFramePr>
            <a:graphicFrameLocks noChangeAspect="1"/>
          </p:cNvGraphicFramePr>
          <p:nvPr/>
        </p:nvGraphicFramePr>
        <p:xfrm>
          <a:off x="1905000" y="3124200"/>
          <a:ext cx="1828800" cy="515938"/>
        </p:xfrm>
        <a:graphic>
          <a:graphicData uri="http://schemas.openxmlformats.org/presentationml/2006/ole">
            <p:oleObj spid="_x0000_s20482" name="Equation" r:id="rId3" imgW="812447" imgH="228501" progId="Equation.3">
              <p:embed/>
            </p:oleObj>
          </a:graphicData>
        </a:graphic>
      </p:graphicFrame>
      <p:graphicFrame>
        <p:nvGraphicFramePr>
          <p:cNvPr id="20483" name="Object 1025"/>
          <p:cNvGraphicFramePr>
            <a:graphicFrameLocks noChangeAspect="1"/>
          </p:cNvGraphicFramePr>
          <p:nvPr/>
        </p:nvGraphicFramePr>
        <p:xfrm>
          <a:off x="5105400" y="2286000"/>
          <a:ext cx="990600" cy="687388"/>
        </p:xfrm>
        <a:graphic>
          <a:graphicData uri="http://schemas.openxmlformats.org/presentationml/2006/ole">
            <p:oleObj spid="_x0000_s20483" name="Equation" r:id="rId4" imgW="495085" imgH="342751" progId="Equation.3">
              <p:embed/>
            </p:oleObj>
          </a:graphicData>
        </a:graphic>
      </p:graphicFrame>
      <p:sp>
        <p:nvSpPr>
          <p:cNvPr id="20490" name="Rectangle 1033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484" name="Object 1026"/>
          <p:cNvGraphicFramePr>
            <a:graphicFrameLocks noChangeAspect="1"/>
          </p:cNvGraphicFramePr>
          <p:nvPr/>
        </p:nvGraphicFramePr>
        <p:xfrm>
          <a:off x="1905000" y="3733800"/>
          <a:ext cx="1600200" cy="376238"/>
        </p:xfrm>
        <a:graphic>
          <a:graphicData uri="http://schemas.openxmlformats.org/presentationml/2006/ole">
            <p:oleObj spid="_x0000_s20484" name="Equation" r:id="rId5" imgW="647419" imgH="152334" progId="Equation.3">
              <p:embed/>
            </p:oleObj>
          </a:graphicData>
        </a:graphic>
      </p:graphicFrame>
      <p:graphicFrame>
        <p:nvGraphicFramePr>
          <p:cNvPr id="20485" name="Object 1027"/>
          <p:cNvGraphicFramePr>
            <a:graphicFrameLocks noChangeAspect="1"/>
          </p:cNvGraphicFramePr>
          <p:nvPr/>
        </p:nvGraphicFramePr>
        <p:xfrm>
          <a:off x="4953000" y="3124200"/>
          <a:ext cx="1371600" cy="328613"/>
        </p:xfrm>
        <a:graphic>
          <a:graphicData uri="http://schemas.openxmlformats.org/presentationml/2006/ole">
            <p:oleObj spid="_x0000_s20485" name="Equation" r:id="rId6" imgW="634725" imgH="152334" progId="Equation.3">
              <p:embed/>
            </p:oleObj>
          </a:graphicData>
        </a:graphic>
      </p:graphicFrame>
      <p:pic>
        <p:nvPicPr>
          <p:cNvPr id="20493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494" name="Object 1024"/>
          <p:cNvGraphicFramePr>
            <a:graphicFrameLocks noChangeAspect="1"/>
          </p:cNvGraphicFramePr>
          <p:nvPr/>
        </p:nvGraphicFramePr>
        <p:xfrm>
          <a:off x="3276600" y="4191000"/>
          <a:ext cx="3200400" cy="2428875"/>
        </p:xfrm>
        <a:graphic>
          <a:graphicData uri="http://schemas.openxmlformats.org/presentationml/2006/ole">
            <p:oleObj spid="_x0000_s20494" name="Worksheet" r:id="rId8" imgW="3220161" imgH="2366847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5112-7021-4CC7-BCE2-02FD361C6613}" type="slidenum">
              <a:rPr lang="sr-Latn-CS"/>
              <a:pPr/>
              <a:t>11</a:t>
            </a:fld>
            <a:endParaRPr lang="sr-Latn-C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lang="sr-Latn-CS" sz="3600"/>
              <a:t>ADMITANSA</a:t>
            </a:r>
            <a:endParaRPr lang="en-US" sz="360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358775" lvl="2" indent="0">
              <a:buFontTx/>
              <a:buNone/>
            </a:pPr>
            <a:r>
              <a:rPr lang="sr-Latn-CS"/>
              <a:t>Na osnovu poznate početne faze napona i određene  razlike faze struje i napona, određuje se početna faza struje:</a:t>
            </a:r>
          </a:p>
          <a:p>
            <a:pPr marL="358775" lvl="2" indent="0">
              <a:buFontTx/>
              <a:buNone/>
            </a:pPr>
            <a:endParaRPr lang="sr-Latn-CS"/>
          </a:p>
          <a:p>
            <a:pPr marL="358775" lvl="2" indent="0">
              <a:buFontTx/>
              <a:buNone/>
            </a:pPr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2530" name="Object 1024"/>
          <p:cNvGraphicFramePr>
            <a:graphicFrameLocks noChangeAspect="1"/>
          </p:cNvGraphicFramePr>
          <p:nvPr/>
        </p:nvGraphicFramePr>
        <p:xfrm>
          <a:off x="1981201" y="1805724"/>
          <a:ext cx="3962400" cy="1275613"/>
        </p:xfrm>
        <a:graphic>
          <a:graphicData uri="http://schemas.openxmlformats.org/presentationml/2006/ole">
            <p:oleObj spid="_x0000_s22530" name="Equation" r:id="rId3" imgW="1892160" imgH="609480" progId="Equation.3">
              <p:embed/>
            </p:oleObj>
          </a:graphicData>
        </a:graphic>
      </p:graphicFrame>
      <p:pic>
        <p:nvPicPr>
          <p:cNvPr id="22535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838200" y="2819400"/>
            <a:ext cx="6772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58775" lvl="2">
              <a:spcBef>
                <a:spcPct val="20000"/>
              </a:spcBef>
            </a:pPr>
            <a:r>
              <a:rPr lang="sr-Latn-CS"/>
              <a:t>Trenutna vrednost jačine struje u napojnoj grani je:</a:t>
            </a:r>
            <a:endParaRPr lang="en-US"/>
          </a:p>
        </p:txBody>
      </p:sp>
      <p:graphicFrame>
        <p:nvGraphicFramePr>
          <p:cNvPr id="22537" name="Object 0"/>
          <p:cNvGraphicFramePr>
            <a:graphicFrameLocks noChangeAspect="1"/>
          </p:cNvGraphicFramePr>
          <p:nvPr/>
        </p:nvGraphicFramePr>
        <p:xfrm>
          <a:off x="2514600" y="3352800"/>
          <a:ext cx="3581400" cy="474663"/>
        </p:xfrm>
        <a:graphic>
          <a:graphicData uri="http://schemas.openxmlformats.org/presentationml/2006/ole">
            <p:oleObj spid="_x0000_s22537" name="Equation" r:id="rId5" imgW="1727200" imgH="228600" progId="Equation.3">
              <p:embed/>
            </p:oleObj>
          </a:graphicData>
        </a:graphic>
      </p:graphicFrame>
      <p:graphicFrame>
        <p:nvGraphicFramePr>
          <p:cNvPr id="22538" name="Object 6"/>
          <p:cNvGraphicFramePr>
            <a:graphicFrameLocks noChangeAspect="1"/>
          </p:cNvGraphicFramePr>
          <p:nvPr/>
        </p:nvGraphicFramePr>
        <p:xfrm>
          <a:off x="990600" y="3733800"/>
          <a:ext cx="5334000" cy="2808288"/>
        </p:xfrm>
        <a:graphic>
          <a:graphicData uri="http://schemas.openxmlformats.org/presentationml/2006/ole">
            <p:oleObj spid="_x0000_s22538" name="Picture" r:id="rId6" imgW="3981600" imgH="2095560" progId="Word.Picture.8">
              <p:embed/>
            </p:oleObj>
          </a:graphicData>
        </a:graphic>
      </p:graphicFrame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5068888" y="3810000"/>
            <a:ext cx="4075112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58775" lvl="2">
              <a:lnSpc>
                <a:spcPct val="80000"/>
              </a:lnSpc>
              <a:spcBef>
                <a:spcPct val="20000"/>
              </a:spcBef>
            </a:pPr>
            <a:r>
              <a:rPr lang="sr-Latn-CS"/>
              <a:t>Talasni oblici struje i napona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2612-6E2A-424E-BF86-9EB8E13C548A}" type="slidenum">
              <a:rPr lang="sr-Latn-CS"/>
              <a:pPr/>
              <a:t>12</a:t>
            </a:fld>
            <a:endParaRPr lang="sr-Latn-C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3600"/>
              <a:t>ADMITANSA</a:t>
            </a:r>
            <a:endParaRPr lang="en-US" sz="360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358775" lvl="2" indent="0" algn="just">
              <a:buFontTx/>
              <a:buNone/>
            </a:pPr>
            <a:r>
              <a:rPr lang="sr-Latn-CS" sz="3200" dirty="0"/>
              <a:t>  </a:t>
            </a:r>
            <a:r>
              <a:rPr lang="sr-Latn-CS" dirty="0"/>
              <a:t>Ako se sve veličine predstave u kompleksnom obliku,</a:t>
            </a:r>
            <a:r>
              <a:rPr lang="sl-SI" dirty="0"/>
              <a:t> za paralelnu vezu se dobija relacija:</a:t>
            </a:r>
          </a:p>
          <a:p>
            <a:pPr marL="358775" lvl="2" indent="0">
              <a:buFontTx/>
              <a:buNone/>
            </a:pPr>
            <a:r>
              <a:rPr lang="sl-SI" b="1" i="1" u="sng" dirty="0"/>
              <a:t>I</a:t>
            </a:r>
            <a:r>
              <a:rPr lang="sl-SI" dirty="0"/>
              <a:t> = </a:t>
            </a:r>
            <a:r>
              <a:rPr lang="sl-SI" b="1" dirty="0"/>
              <a:t>(</a:t>
            </a:r>
            <a:r>
              <a:rPr lang="sl-SI" b="1" i="1" dirty="0"/>
              <a:t>G + </a:t>
            </a:r>
            <a:r>
              <a:rPr lang="sl-SI" b="1" dirty="0" smtClean="0"/>
              <a:t>j</a:t>
            </a:r>
            <a:r>
              <a:rPr lang="sl-SI" b="1" i="1" dirty="0" smtClean="0"/>
              <a:t>B</a:t>
            </a:r>
            <a:r>
              <a:rPr lang="sl-SI" b="1" dirty="0" smtClean="0"/>
              <a:t>)</a:t>
            </a:r>
            <a:r>
              <a:rPr lang="sl-SI" b="1" u="sng" dirty="0" smtClean="0"/>
              <a:t>U</a:t>
            </a:r>
            <a:endParaRPr lang="en-US" b="1" i="1" u="sng" dirty="0"/>
          </a:p>
        </p:txBody>
      </p:sp>
      <p:pic>
        <p:nvPicPr>
          <p:cNvPr id="35845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685800" y="2667000"/>
            <a:ext cx="76755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r-Latn-CS" dirty="0"/>
              <a:t>Veličina (</a:t>
            </a:r>
            <a:r>
              <a:rPr lang="sr-Latn-CS" b="1" i="1" dirty="0"/>
              <a:t>G</a:t>
            </a:r>
            <a:r>
              <a:rPr lang="sr-Latn-CS" dirty="0"/>
              <a:t> + j</a:t>
            </a:r>
            <a:r>
              <a:rPr lang="sr-Latn-CS" b="1" i="1" dirty="0"/>
              <a:t>B</a:t>
            </a:r>
            <a:r>
              <a:rPr lang="sr-Latn-CS" dirty="0"/>
              <a:t>) naziva se kompleksni izraz za admitansu ili kompleksna </a:t>
            </a:r>
            <a:r>
              <a:rPr lang="sr-Latn-CS" dirty="0" smtClean="0"/>
              <a:t>admitansa</a:t>
            </a:r>
            <a:endParaRPr lang="sr-Latn-CS" dirty="0"/>
          </a:p>
        </p:txBody>
      </p:sp>
      <p:graphicFrame>
        <p:nvGraphicFramePr>
          <p:cNvPr id="35847" name="Object 5"/>
          <p:cNvGraphicFramePr>
            <a:graphicFrameLocks noChangeAspect="1"/>
          </p:cNvGraphicFramePr>
          <p:nvPr/>
        </p:nvGraphicFramePr>
        <p:xfrm>
          <a:off x="2433638" y="3481388"/>
          <a:ext cx="4352925" cy="622300"/>
        </p:xfrm>
        <a:graphic>
          <a:graphicData uri="http://schemas.openxmlformats.org/presentationml/2006/ole">
            <p:oleObj spid="_x0000_s35847" name="Equation" r:id="rId4" imgW="2311200" imgH="330120" progId="Equation.3">
              <p:embed/>
            </p:oleObj>
          </a:graphicData>
        </a:graphic>
      </p:graphicFrame>
      <p:sp>
        <p:nvSpPr>
          <p:cNvPr id="35848" name="Rectangle 3"/>
          <p:cNvSpPr>
            <a:spLocks noChangeArrowheads="1"/>
          </p:cNvSpPr>
          <p:nvPr/>
        </p:nvSpPr>
        <p:spPr bwMode="auto">
          <a:xfrm>
            <a:off x="304800" y="4114800"/>
            <a:ext cx="8077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58775" lvl="2" algn="just">
              <a:spcBef>
                <a:spcPct val="20000"/>
              </a:spcBef>
            </a:pPr>
            <a:r>
              <a:rPr lang="sl-SI" sz="3200">
                <a:latin typeface="Arial" charset="0"/>
                <a:cs typeface="Arial" charset="0"/>
              </a:rPr>
              <a:t> </a:t>
            </a:r>
            <a:r>
              <a:rPr lang="sl-SI" sz="2000">
                <a:latin typeface="Arial" charset="0"/>
                <a:cs typeface="Arial" charset="0"/>
              </a:rPr>
              <a:t>Veza između parametara redne i paralelne</a:t>
            </a:r>
            <a:r>
              <a:rPr lang="en-US" sz="2000">
                <a:latin typeface="Arial" charset="0"/>
                <a:cs typeface="Arial" charset="0"/>
              </a:rPr>
              <a:t> </a:t>
            </a:r>
            <a:r>
              <a:rPr lang="sl-SI" sz="2000">
                <a:latin typeface="Arial" charset="0"/>
                <a:cs typeface="Arial" charset="0"/>
              </a:rPr>
              <a:t>veze prijemnika izražena kompleksnim brojevima:</a:t>
            </a:r>
            <a:endParaRPr lang="en-US" sz="2000">
              <a:latin typeface="Arial" charset="0"/>
              <a:cs typeface="Arial" charset="0"/>
            </a:endParaRPr>
          </a:p>
        </p:txBody>
      </p:sp>
      <p:graphicFrame>
        <p:nvGraphicFramePr>
          <p:cNvPr id="35849" name="Object 5"/>
          <p:cNvGraphicFramePr>
            <a:graphicFrameLocks noChangeAspect="1"/>
          </p:cNvGraphicFramePr>
          <p:nvPr/>
        </p:nvGraphicFramePr>
        <p:xfrm>
          <a:off x="1752600" y="5181600"/>
          <a:ext cx="811212" cy="823912"/>
        </p:xfrm>
        <a:graphic>
          <a:graphicData uri="http://schemas.openxmlformats.org/presentationml/2006/ole">
            <p:oleObj spid="_x0000_s35849" name="Equation" r:id="rId5" imgW="419040" imgH="419040" progId="Equation.3">
              <p:embed/>
            </p:oleObj>
          </a:graphicData>
        </a:graphic>
      </p:graphicFrame>
      <p:graphicFrame>
        <p:nvGraphicFramePr>
          <p:cNvPr id="35850" name="Object 7"/>
          <p:cNvGraphicFramePr>
            <a:graphicFrameLocks noChangeAspect="1"/>
          </p:cNvGraphicFramePr>
          <p:nvPr/>
        </p:nvGraphicFramePr>
        <p:xfrm>
          <a:off x="3048000" y="5257800"/>
          <a:ext cx="2743200" cy="676275"/>
        </p:xfrm>
        <a:graphic>
          <a:graphicData uri="http://schemas.openxmlformats.org/presentationml/2006/ole">
            <p:oleObj spid="_x0000_s35850" name="Equation" r:id="rId6" imgW="1511280" imgH="368280" progId="Equation.3">
              <p:embed/>
            </p:oleObj>
          </a:graphicData>
        </a:graphic>
      </p:graphicFrame>
      <p:graphicFrame>
        <p:nvGraphicFramePr>
          <p:cNvPr id="35851" name="Object 9"/>
          <p:cNvGraphicFramePr>
            <a:graphicFrameLocks noChangeAspect="1"/>
          </p:cNvGraphicFramePr>
          <p:nvPr/>
        </p:nvGraphicFramePr>
        <p:xfrm>
          <a:off x="6096000" y="4724400"/>
          <a:ext cx="1371600" cy="641350"/>
        </p:xfrm>
        <a:graphic>
          <a:graphicData uri="http://schemas.openxmlformats.org/presentationml/2006/ole">
            <p:oleObj spid="_x0000_s35851" name="Equation" r:id="rId7" imgW="748975" imgH="355446" progId="Equation.3">
              <p:embed/>
            </p:oleObj>
          </a:graphicData>
        </a:graphic>
      </p:graphicFrame>
      <p:graphicFrame>
        <p:nvGraphicFramePr>
          <p:cNvPr id="35852" name="Object 11"/>
          <p:cNvGraphicFramePr>
            <a:graphicFrameLocks noChangeAspect="1"/>
          </p:cNvGraphicFramePr>
          <p:nvPr/>
        </p:nvGraphicFramePr>
        <p:xfrm>
          <a:off x="6096000" y="5562600"/>
          <a:ext cx="1447800" cy="606425"/>
        </p:xfrm>
        <a:graphic>
          <a:graphicData uri="http://schemas.openxmlformats.org/presentationml/2006/ole">
            <p:oleObj spid="_x0000_s35852" name="Equation" r:id="rId8" imgW="838080" imgH="35532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8359-F43E-4511-AB1F-B108160F2EDB}" type="slidenum">
              <a:rPr lang="sr-Latn-CS"/>
              <a:pPr/>
              <a:t>13</a:t>
            </a:fld>
            <a:endParaRPr lang="sr-Latn-C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3600"/>
              <a:t>ADMITANSA</a:t>
            </a:r>
            <a:endParaRPr lang="en-US" sz="3600"/>
          </a:p>
        </p:txBody>
      </p:sp>
      <p:graphicFrame>
        <p:nvGraphicFramePr>
          <p:cNvPr id="26626" name="Object 3"/>
          <p:cNvGraphicFramePr>
            <a:graphicFrameLocks noChangeAspect="1"/>
          </p:cNvGraphicFramePr>
          <p:nvPr>
            <p:ph idx="4294967295"/>
          </p:nvPr>
        </p:nvGraphicFramePr>
        <p:xfrm>
          <a:off x="1143000" y="1676400"/>
          <a:ext cx="6937375" cy="4111625"/>
        </p:xfrm>
        <a:graphic>
          <a:graphicData uri="http://schemas.openxmlformats.org/presentationml/2006/ole">
            <p:oleObj spid="_x0000_s26626" name="Document" r:id="rId3" imgW="5643491" imgH="3345005" progId="Word.Document.8">
              <p:embed/>
            </p:oleObj>
          </a:graphicData>
        </a:graphic>
      </p:graphicFrame>
      <p:pic>
        <p:nvPicPr>
          <p:cNvPr id="26629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0DE77-960A-4C59-9EF4-605B8D990C3E}" type="slidenum">
              <a:rPr lang="sr-Latn-CS"/>
              <a:pPr/>
              <a:t>2</a:t>
            </a:fld>
            <a:endParaRPr lang="sr-Latn-C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l-SI" sz="2400"/>
              <a:t>PARALELNA VEZA OTPORNIKA, KALEMA I KONDENZARORA U KOLU PROSTOPERIODIČNE STRUJE</a:t>
            </a:r>
            <a:endParaRPr lang="en-US" sz="240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419600"/>
            <a:ext cx="8229600" cy="1706563"/>
          </a:xfrm>
        </p:spPr>
        <p:txBody>
          <a:bodyPr/>
          <a:lstStyle/>
          <a:p>
            <a:pPr marL="358775" lvl="2" indent="0" algn="just">
              <a:buFontTx/>
              <a:buNone/>
            </a:pPr>
            <a:r>
              <a:rPr lang="sl-SI"/>
              <a:t>Idealni otpornik, idealni kalem i idealni kondenzator vezani su paralelno i priključeni na prostoperiodičan napon:                </a:t>
            </a:r>
          </a:p>
          <a:p>
            <a:pPr marL="358775" lvl="2" indent="0" algn="just">
              <a:buFontTx/>
              <a:buNone/>
            </a:pPr>
            <a:r>
              <a:rPr lang="sr-Latn-CS" sz="2800" b="1" i="1"/>
              <a:t>                    </a:t>
            </a:r>
            <a:r>
              <a:rPr lang="sr-Cyrl-CS" sz="2800" b="1" i="1"/>
              <a:t>u</a:t>
            </a:r>
            <a:r>
              <a:rPr lang="sr-Cyrl-CS" sz="2800" b="1"/>
              <a:t>(</a:t>
            </a:r>
            <a:r>
              <a:rPr lang="sr-Cyrl-CS" sz="2800" b="1" i="1"/>
              <a:t>t</a:t>
            </a:r>
            <a:r>
              <a:rPr lang="sr-Cyrl-CS" sz="2800" b="1"/>
              <a:t>) = </a:t>
            </a:r>
            <a:r>
              <a:rPr lang="sr-Cyrl-CS" sz="2800" b="1" i="1"/>
              <a:t>U</a:t>
            </a:r>
            <a:r>
              <a:rPr lang="sr-Cyrl-CS" sz="2000" b="1"/>
              <a:t>m</a:t>
            </a:r>
            <a:r>
              <a:rPr lang="sr-Cyrl-CS" sz="2800" b="1"/>
              <a:t> sin (</a:t>
            </a:r>
            <a:r>
              <a:rPr lang="sr-Cyrl-CS" sz="2800" b="1" i="1">
                <a:sym typeface="Symbol" pitchFamily="18" charset="2"/>
              </a:rPr>
              <a:t></a:t>
            </a:r>
            <a:r>
              <a:rPr lang="sr-Cyrl-CS" sz="2800" b="1" i="1"/>
              <a:t> t</a:t>
            </a:r>
            <a:r>
              <a:rPr lang="sr-Cyrl-CS" sz="2800" b="1"/>
              <a:t> +</a:t>
            </a:r>
            <a:r>
              <a:rPr lang="sr-Cyrl-CS" sz="2800" b="1" i="1"/>
              <a:t> </a:t>
            </a:r>
            <a:r>
              <a:rPr lang="sr-Cyrl-CS" sz="2800" b="1" i="1">
                <a:sym typeface="Symbol" pitchFamily="18" charset="2"/>
              </a:rPr>
              <a:t></a:t>
            </a:r>
            <a:r>
              <a:rPr lang="sr-Cyrl-CS" sz="2800" b="1"/>
              <a:t>)</a:t>
            </a:r>
            <a:endParaRPr lang="sl-SI" sz="2800"/>
          </a:p>
          <a:p>
            <a:pPr marL="0" indent="0"/>
            <a:endParaRPr lang="en-US" sz="2800"/>
          </a:p>
        </p:txBody>
      </p:sp>
      <p:sp>
        <p:nvSpPr>
          <p:cNvPr id="1029" name="Rectangle 10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1031"/>
          <p:cNvGraphicFramePr>
            <a:graphicFrameLocks noChangeAspect="1"/>
          </p:cNvGraphicFramePr>
          <p:nvPr/>
        </p:nvGraphicFramePr>
        <p:xfrm>
          <a:off x="2286000" y="1371600"/>
          <a:ext cx="5181600" cy="3167063"/>
        </p:xfrm>
        <a:graphic>
          <a:graphicData uri="http://schemas.openxmlformats.org/presentationml/2006/ole">
            <p:oleObj spid="_x0000_s1026" name="Picture" r:id="rId3" imgW="4142141" imgH="2538144" progId="Word.Picture.8">
              <p:embed/>
            </p:oleObj>
          </a:graphicData>
        </a:graphic>
      </p:graphicFrame>
      <p:pic>
        <p:nvPicPr>
          <p:cNvPr id="1031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39CFA-D765-46E7-ADBD-EA7834661B11}" type="slidenum">
              <a:rPr lang="sr-Latn-CS"/>
              <a:pPr/>
              <a:t>3</a:t>
            </a:fld>
            <a:endParaRPr lang="sr-Latn-CS"/>
          </a:p>
        </p:txBody>
      </p:sp>
      <p:sp>
        <p:nvSpPr>
          <p:cNvPr id="31746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3600"/>
              <a:t>ADMITANSA</a:t>
            </a:r>
            <a:endParaRPr lang="en-US" sz="36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62000" y="1219200"/>
            <a:ext cx="7924800" cy="3962400"/>
          </a:xfrm>
        </p:spPr>
        <p:txBody>
          <a:bodyPr/>
          <a:lstStyle/>
          <a:p>
            <a:pPr marL="358775" lvl="2" indent="0" algn="just">
              <a:buFontTx/>
              <a:buNone/>
            </a:pPr>
            <a:r>
              <a:rPr lang="sl-SI" sz="3200" dirty="0"/>
              <a:t>   </a:t>
            </a:r>
            <a:r>
              <a:rPr lang="sl-SI" dirty="0"/>
              <a:t>Svi elementi u kolu su linearni pa će u stacionarnom stanju i trenutna vrednost struje u napojnoj grani da se menja po prostoperiodičnom zakonu:</a:t>
            </a:r>
          </a:p>
          <a:p>
            <a:pPr marL="358775" lvl="2" indent="0">
              <a:buFontTx/>
              <a:buNone/>
            </a:pPr>
            <a:endParaRPr lang="sl-SI" dirty="0"/>
          </a:p>
          <a:p>
            <a:pPr marL="358775" lvl="2" indent="0">
              <a:buFontTx/>
              <a:buNone/>
            </a:pPr>
            <a:endParaRPr lang="en-US" dirty="0"/>
          </a:p>
        </p:txBody>
      </p:sp>
      <p:pic>
        <p:nvPicPr>
          <p:cNvPr id="31748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3276600" y="2590800"/>
            <a:ext cx="3048000" cy="471488"/>
          </a:xfrm>
          <a:noFill/>
        </p:spPr>
      </p:pic>
      <p:pic>
        <p:nvPicPr>
          <p:cNvPr id="31750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103313" y="3200400"/>
            <a:ext cx="773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dirty="0">
                <a:latin typeface="+mj-lt"/>
              </a:rPr>
              <a:t>Trenutne vrednosti struja u pojedinim granama kola su:</a:t>
            </a:r>
            <a:endParaRPr lang="sr-Latn-CS" dirty="0">
              <a:latin typeface="+mj-lt"/>
            </a:endParaRPr>
          </a:p>
        </p:txBody>
      </p:sp>
      <p:graphicFrame>
        <p:nvGraphicFramePr>
          <p:cNvPr id="31752" name="Object 6"/>
          <p:cNvGraphicFramePr>
            <a:graphicFrameLocks noChangeAspect="1"/>
          </p:cNvGraphicFramePr>
          <p:nvPr/>
        </p:nvGraphicFramePr>
        <p:xfrm>
          <a:off x="4037013" y="4038600"/>
          <a:ext cx="2060575" cy="460375"/>
        </p:xfrm>
        <a:graphic>
          <a:graphicData uri="http://schemas.openxmlformats.org/presentationml/2006/ole">
            <p:oleObj spid="_x0000_s31752" name="Equation" r:id="rId5" imgW="876240" imgH="215640" progId="Equation.3">
              <p:embed/>
            </p:oleObj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4024313" y="4584700"/>
          <a:ext cx="2084387" cy="785813"/>
        </p:xfrm>
        <a:graphic>
          <a:graphicData uri="http://schemas.openxmlformats.org/presentationml/2006/ole">
            <p:oleObj spid="_x0000_s31753" name="Equation" r:id="rId6" imgW="1054080" imgH="393480" progId="Equation.3">
              <p:embed/>
            </p:oleObj>
          </a:graphicData>
        </a:graphic>
      </p:graphicFrame>
      <p:graphicFrame>
        <p:nvGraphicFramePr>
          <p:cNvPr id="31754" name="Object 8"/>
          <p:cNvGraphicFramePr>
            <a:graphicFrameLocks noChangeAspect="1"/>
          </p:cNvGraphicFramePr>
          <p:nvPr/>
        </p:nvGraphicFramePr>
        <p:xfrm>
          <a:off x="4076700" y="5422900"/>
          <a:ext cx="1903413" cy="800100"/>
        </p:xfrm>
        <a:graphic>
          <a:graphicData uri="http://schemas.openxmlformats.org/presentationml/2006/ole">
            <p:oleObj spid="_x0000_s31754" name="Equation" r:id="rId7" imgW="9396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0E14C-CDA3-4C22-AFA7-6DC1BE7EBE63}" type="slidenum">
              <a:rPr lang="sr-Latn-CS"/>
              <a:pPr/>
              <a:t>4</a:t>
            </a:fld>
            <a:endParaRPr lang="sr-Latn-C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3600"/>
              <a:t>ADMITANSA</a:t>
            </a:r>
            <a:endParaRPr lang="en-US" sz="360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358775" lvl="2" indent="0" algn="just">
              <a:buFontTx/>
              <a:buNone/>
            </a:pPr>
            <a:r>
              <a:rPr lang="sl-SI" dirty="0"/>
              <a:t>   Na osnovu prvog Krhofovog zakona koji važi za trenutne vrednosti struja, prema usvojenim referentnim smerovima, jačina struje u napojnoj grani jednaka je zbiru jačina struja u pojedinim granama:</a:t>
            </a:r>
            <a:endParaRPr lang="en-US" dirty="0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4" name="Object 0"/>
          <p:cNvGraphicFramePr>
            <a:graphicFrameLocks noChangeAspect="1"/>
          </p:cNvGraphicFramePr>
          <p:nvPr/>
        </p:nvGraphicFramePr>
        <p:xfrm>
          <a:off x="2971800" y="3276600"/>
          <a:ext cx="3225800" cy="447675"/>
        </p:xfrm>
        <a:graphic>
          <a:graphicData uri="http://schemas.openxmlformats.org/presentationml/2006/ole">
            <p:oleObj spid="_x0000_s3074" name="Equation" r:id="rId3" imgW="1371600" imgH="190440" progId="Equation.3">
              <p:embed/>
            </p:oleObj>
          </a:graphicData>
        </a:graphic>
      </p:graphicFrame>
      <p:pic>
        <p:nvPicPr>
          <p:cNvPr id="3079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457200" y="3886200"/>
            <a:ext cx="84439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8775" lvl="2">
              <a:spcBef>
                <a:spcPct val="20000"/>
              </a:spcBef>
            </a:pPr>
            <a:r>
              <a:rPr lang="sl-SI" dirty="0">
                <a:latin typeface="+mj-lt"/>
              </a:rPr>
              <a:t>Zamenom odgovarajućih izraza dobija se osnovna integralno-diferncijalna jednačina (jednačina stanja) iz koje se određuje nepoznata struja:</a:t>
            </a:r>
          </a:p>
        </p:txBody>
      </p:sp>
      <p:graphicFrame>
        <p:nvGraphicFramePr>
          <p:cNvPr id="3081" name="Object 1024"/>
          <p:cNvGraphicFramePr>
            <a:graphicFrameLocks noChangeAspect="1"/>
          </p:cNvGraphicFramePr>
          <p:nvPr/>
        </p:nvGraphicFramePr>
        <p:xfrm>
          <a:off x="1676400" y="5410200"/>
          <a:ext cx="2441575" cy="363538"/>
        </p:xfrm>
        <a:graphic>
          <a:graphicData uri="http://schemas.openxmlformats.org/presentationml/2006/ole">
            <p:oleObj spid="_x0000_s3081" name="Equation" r:id="rId5" imgW="1536700" imgH="228600" progId="Equation.3">
              <p:embed/>
            </p:oleObj>
          </a:graphicData>
        </a:graphic>
      </p:graphicFrame>
      <p:graphicFrame>
        <p:nvGraphicFramePr>
          <p:cNvPr id="3082" name="Object 1025"/>
          <p:cNvGraphicFramePr>
            <a:graphicFrameLocks noChangeAspect="1"/>
          </p:cNvGraphicFramePr>
          <p:nvPr/>
        </p:nvGraphicFramePr>
        <p:xfrm>
          <a:off x="4191000" y="5181600"/>
          <a:ext cx="1071563" cy="687388"/>
        </p:xfrm>
        <a:graphic>
          <a:graphicData uri="http://schemas.openxmlformats.org/presentationml/2006/ole">
            <p:oleObj spid="_x0000_s3082" name="Equation" r:id="rId6" imgW="634725" imgH="406224" progId="Equation.3">
              <p:embed/>
            </p:oleObj>
          </a:graphicData>
        </a:graphic>
      </p:graphicFrame>
      <p:graphicFrame>
        <p:nvGraphicFramePr>
          <p:cNvPr id="3083" name="Object 1026"/>
          <p:cNvGraphicFramePr>
            <a:graphicFrameLocks noChangeAspect="1"/>
          </p:cNvGraphicFramePr>
          <p:nvPr/>
        </p:nvGraphicFramePr>
        <p:xfrm>
          <a:off x="5257800" y="5181600"/>
          <a:ext cx="1371600" cy="711200"/>
        </p:xfrm>
        <a:graphic>
          <a:graphicData uri="http://schemas.openxmlformats.org/presentationml/2006/ole">
            <p:oleObj spid="_x0000_s3083" name="Equation" r:id="rId7" imgW="787058" imgH="406224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F6912-B96C-4C80-A2F5-BF2505DA66E6}" type="slidenum">
              <a:rPr lang="sr-Latn-CS"/>
              <a:pPr/>
              <a:t>5</a:t>
            </a:fld>
            <a:endParaRPr lang="sr-Latn-CS" dirty="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3600" dirty="0"/>
              <a:t>ADMITANSA</a:t>
            </a:r>
            <a:endParaRPr lang="en-US" sz="3600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358775" lvl="2" indent="0">
              <a:buFontTx/>
              <a:buNone/>
            </a:pPr>
            <a:r>
              <a:rPr lang="sl-SI" dirty="0"/>
              <a:t>    Dve sinusne funkcije su jednake u svakom trenutku ako su im amplitude i faze jednake</a:t>
            </a:r>
            <a:endParaRPr lang="en-US" dirty="0"/>
          </a:p>
        </p:txBody>
      </p:sp>
      <p:pic>
        <p:nvPicPr>
          <p:cNvPr id="33797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3798" name="Object 4"/>
          <p:cNvGraphicFramePr>
            <a:graphicFrameLocks noChangeAspect="1"/>
          </p:cNvGraphicFramePr>
          <p:nvPr/>
        </p:nvGraphicFramePr>
        <p:xfrm>
          <a:off x="2598738" y="2049463"/>
          <a:ext cx="3336925" cy="1052512"/>
        </p:xfrm>
        <a:graphic>
          <a:graphicData uri="http://schemas.openxmlformats.org/presentationml/2006/ole">
            <p:oleObj spid="_x0000_s33798" name="Equation" r:id="rId4" imgW="1765080" imgH="558720" progId="Equation.3">
              <p:embed/>
            </p:oleObj>
          </a:graphicData>
        </a:graphic>
      </p:graphicFrame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685800" y="3048000"/>
            <a:ext cx="7848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8775" lvl="2">
              <a:spcBef>
                <a:spcPct val="20000"/>
              </a:spcBef>
            </a:pPr>
            <a:r>
              <a:rPr lang="sl-SI" dirty="0">
                <a:latin typeface="+mj-lt"/>
              </a:rPr>
              <a:t>Odnos maksimalnih ili efektivnih vrednosti struje i napona predstavlja</a:t>
            </a:r>
            <a:r>
              <a:rPr lang="sl-SI" b="1" dirty="0">
                <a:latin typeface="+mj-lt"/>
              </a:rPr>
              <a:t> admitansu kola -Y</a:t>
            </a:r>
            <a:endParaRPr lang="en-US" b="1" dirty="0">
              <a:latin typeface="+mj-lt"/>
            </a:endParaRPr>
          </a:p>
        </p:txBody>
      </p:sp>
      <p:graphicFrame>
        <p:nvGraphicFramePr>
          <p:cNvPr id="33800" name="Object 4"/>
          <p:cNvGraphicFramePr>
            <a:graphicFrameLocks noChangeAspect="1"/>
          </p:cNvGraphicFramePr>
          <p:nvPr/>
        </p:nvGraphicFramePr>
        <p:xfrm>
          <a:off x="3733800" y="3886200"/>
          <a:ext cx="1524000" cy="782638"/>
        </p:xfrm>
        <a:graphic>
          <a:graphicData uri="http://schemas.openxmlformats.org/presentationml/2006/ole">
            <p:oleObj spid="_x0000_s33800" name="Equation" r:id="rId5" imgW="838080" imgH="431640" progId="Equation.3">
              <p:embed/>
            </p:oleObj>
          </a:graphicData>
        </a:graphic>
      </p:graphicFrame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457200" y="4800600"/>
            <a:ext cx="81454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58775" lvl="2">
              <a:spcBef>
                <a:spcPct val="20000"/>
              </a:spcBef>
            </a:pPr>
            <a:r>
              <a:rPr lang="sl-SI" dirty="0">
                <a:latin typeface="+mj-lt"/>
              </a:rPr>
              <a:t>Admitansa</a:t>
            </a:r>
            <a:r>
              <a:rPr lang="en-US" dirty="0">
                <a:latin typeface="+mj-lt"/>
              </a:rPr>
              <a:t>  </a:t>
            </a:r>
            <a:r>
              <a:rPr lang="sl-SI" dirty="0">
                <a:latin typeface="+mj-lt"/>
              </a:rPr>
              <a:t>predstavlja recipročnu </a:t>
            </a:r>
            <a:r>
              <a:rPr lang="en-US" dirty="0">
                <a:latin typeface="+mj-lt"/>
              </a:rPr>
              <a:t> </a:t>
            </a:r>
            <a:r>
              <a:rPr lang="sl-SI" dirty="0">
                <a:latin typeface="+mj-lt"/>
              </a:rPr>
              <a:t>vrednost impedans</a:t>
            </a:r>
            <a:r>
              <a:rPr lang="en-US" dirty="0">
                <a:latin typeface="+mj-lt"/>
              </a:rPr>
              <a:t>e  </a:t>
            </a:r>
            <a:r>
              <a:rPr lang="sl-SI" dirty="0">
                <a:latin typeface="+mj-lt"/>
              </a:rPr>
              <a:t>kola</a:t>
            </a:r>
          </a:p>
        </p:txBody>
      </p:sp>
      <p:graphicFrame>
        <p:nvGraphicFramePr>
          <p:cNvPr id="33802" name="Object 4"/>
          <p:cNvGraphicFramePr>
            <a:graphicFrameLocks noChangeAspect="1"/>
          </p:cNvGraphicFramePr>
          <p:nvPr/>
        </p:nvGraphicFramePr>
        <p:xfrm>
          <a:off x="1428750" y="5486400"/>
          <a:ext cx="933450" cy="869950"/>
        </p:xfrm>
        <a:graphic>
          <a:graphicData uri="http://schemas.openxmlformats.org/presentationml/2006/ole">
            <p:oleObj spid="_x0000_s33802" name="Equation" r:id="rId6" imgW="419040" imgH="393480" progId="Equation.3">
              <p:embed/>
            </p:oleObj>
          </a:graphicData>
        </a:graphic>
      </p:graphicFrame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124200" y="5562600"/>
            <a:ext cx="553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2">
              <a:spcBef>
                <a:spcPct val="20000"/>
              </a:spcBef>
            </a:pPr>
            <a:r>
              <a:rPr lang="sl-SI" dirty="0"/>
              <a:t>Jedinica za admitansu je simens – </a:t>
            </a:r>
            <a:r>
              <a:rPr lang="sl-SI" dirty="0" smtClean="0"/>
              <a:t>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DF36-B340-42CF-8807-B3B11CD9B9E2}" type="slidenum">
              <a:rPr lang="sr-Latn-CS"/>
              <a:pPr/>
              <a:t>6</a:t>
            </a:fld>
            <a:endParaRPr lang="sr-Latn-C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3600"/>
              <a:t>ADMITANSA</a:t>
            </a:r>
            <a:endParaRPr lang="en-US" sz="360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pPr marL="358775" lvl="2" indent="0">
              <a:buFontTx/>
              <a:buNone/>
            </a:pPr>
            <a:r>
              <a:rPr lang="sl-SI" sz="3200"/>
              <a:t>  </a:t>
            </a:r>
            <a:r>
              <a:rPr lang="sl-SI"/>
              <a:t>Za paralelnu </a:t>
            </a:r>
            <a:r>
              <a:rPr lang="sl-SI" b="1" i="1"/>
              <a:t>R,L,C</a:t>
            </a:r>
            <a:r>
              <a:rPr lang="sl-SI"/>
              <a:t> vezu admitansa je:</a:t>
            </a:r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42" name="Object 0"/>
          <p:cNvGraphicFramePr>
            <a:graphicFrameLocks noChangeAspect="1"/>
          </p:cNvGraphicFramePr>
          <p:nvPr/>
        </p:nvGraphicFramePr>
        <p:xfrm>
          <a:off x="2133600" y="1752600"/>
          <a:ext cx="4343400" cy="1030288"/>
        </p:xfrm>
        <a:graphic>
          <a:graphicData uri="http://schemas.openxmlformats.org/presentationml/2006/ole">
            <p:oleObj spid="_x0000_s10242" name="Equation" r:id="rId3" imgW="2286000" imgH="546100" progId="Equation.3">
              <p:embed/>
            </p:oleObj>
          </a:graphicData>
        </a:graphic>
      </p:graphicFrame>
      <p:pic>
        <p:nvPicPr>
          <p:cNvPr id="10247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143000" y="2895600"/>
            <a:ext cx="6781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8775" lvl="2"/>
            <a:r>
              <a:rPr lang="sl-SI" b="1" i="1"/>
              <a:t>G</a:t>
            </a:r>
            <a:r>
              <a:rPr lang="sl-SI"/>
              <a:t> je konduktanasa (aktivna provodnost) paralelne </a:t>
            </a:r>
            <a:r>
              <a:rPr lang="sl-SI" b="1" i="1"/>
              <a:t>R,L,C</a:t>
            </a:r>
            <a:r>
              <a:rPr lang="sl-SI"/>
              <a:t> veze.</a:t>
            </a:r>
          </a:p>
          <a:p>
            <a:pPr marL="358775" lvl="2"/>
            <a:r>
              <a:rPr lang="sl-SI"/>
              <a:t>  Jedinica za konduktansu je simens</a:t>
            </a:r>
            <a:endParaRPr lang="sr-Latn-CS"/>
          </a:p>
        </p:txBody>
      </p:sp>
      <p:graphicFrame>
        <p:nvGraphicFramePr>
          <p:cNvPr id="10249" name="Object 1024"/>
          <p:cNvGraphicFramePr>
            <a:graphicFrameLocks noChangeAspect="1"/>
          </p:cNvGraphicFramePr>
          <p:nvPr/>
        </p:nvGraphicFramePr>
        <p:xfrm>
          <a:off x="2133600" y="4267200"/>
          <a:ext cx="1219200" cy="457200"/>
        </p:xfrm>
        <a:graphic>
          <a:graphicData uri="http://schemas.openxmlformats.org/presentationml/2006/ole">
            <p:oleObj spid="_x0000_s10249" name="Equation" r:id="rId5" imgW="609600" imgH="228600" progId="Equation.3">
              <p:embed/>
            </p:oleObj>
          </a:graphicData>
        </a:graphic>
      </p:graphicFrame>
      <p:graphicFrame>
        <p:nvGraphicFramePr>
          <p:cNvPr id="10250" name="Object 1025"/>
          <p:cNvGraphicFramePr>
            <a:graphicFrameLocks noChangeAspect="1"/>
          </p:cNvGraphicFramePr>
          <p:nvPr/>
        </p:nvGraphicFramePr>
        <p:xfrm>
          <a:off x="2209800" y="4953000"/>
          <a:ext cx="1143000" cy="768350"/>
        </p:xfrm>
        <a:graphic>
          <a:graphicData uri="http://schemas.openxmlformats.org/presentationml/2006/ole">
            <p:oleObj spid="_x0000_s10250" name="Equation" r:id="rId6" imgW="609336" imgH="406224" progId="Equation.3">
              <p:embed/>
            </p:oleObj>
          </a:graphicData>
        </a:graphic>
      </p:graphicFrame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4038600" y="41910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r-Latn-CS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267200" y="41910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8775" lvl="2">
              <a:spcBef>
                <a:spcPct val="20000"/>
              </a:spcBef>
            </a:pPr>
            <a:r>
              <a:rPr lang="sl-SI"/>
              <a:t>susceptansa kondenzatora</a:t>
            </a:r>
            <a:endParaRPr lang="sr-Latn-CS"/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419600" y="48768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8775" lvl="2">
              <a:spcBef>
                <a:spcPct val="20000"/>
              </a:spcBef>
            </a:pPr>
            <a:r>
              <a:rPr lang="sl-SI"/>
              <a:t>susceptansa kalema</a:t>
            </a:r>
            <a:endParaRPr lang="sr-Latn-C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A32BF-5CA9-44AF-8F95-D2A210303453}" type="slidenum">
              <a:rPr lang="sr-Latn-CS"/>
              <a:pPr/>
              <a:t>7</a:t>
            </a:fld>
            <a:endParaRPr lang="sr-Latn-C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sr-Latn-CS" sz="3600"/>
              <a:t>ADMITANSA</a:t>
            </a:r>
            <a:endParaRPr lang="en-US" sz="360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95400"/>
            <a:ext cx="8229600" cy="4525963"/>
          </a:xfrm>
        </p:spPr>
        <p:txBody>
          <a:bodyPr/>
          <a:lstStyle/>
          <a:p>
            <a:pPr marL="358775" lvl="2" indent="0">
              <a:lnSpc>
                <a:spcPct val="90000"/>
              </a:lnSpc>
              <a:buFontTx/>
              <a:buNone/>
            </a:pPr>
            <a:r>
              <a:rPr lang="sl-SI" dirty="0"/>
              <a:t>   Razlika susceptansi kondenzatora i kalema predstavlja susceptansu paralelne </a:t>
            </a:r>
            <a:r>
              <a:rPr lang="sl-SI" b="1" i="1" dirty="0"/>
              <a:t>R,L,C </a:t>
            </a:r>
            <a:r>
              <a:rPr lang="sl-SI" dirty="0"/>
              <a:t>veze:</a:t>
            </a:r>
          </a:p>
          <a:p>
            <a:pPr marL="358775" lvl="2" indent="0">
              <a:lnSpc>
                <a:spcPct val="90000"/>
              </a:lnSpc>
              <a:buFontTx/>
              <a:buNone/>
            </a:pPr>
            <a:endParaRPr lang="sl-SI" dirty="0"/>
          </a:p>
          <a:p>
            <a:pPr marL="358775" lvl="2" indent="0">
              <a:lnSpc>
                <a:spcPct val="90000"/>
              </a:lnSpc>
              <a:buFontTx/>
              <a:buNone/>
            </a:pPr>
            <a:r>
              <a:rPr lang="sl-SI" dirty="0"/>
              <a:t>Jedinica za susceptansu je simens</a:t>
            </a:r>
          </a:p>
          <a:p>
            <a:pPr marL="358775" lvl="2" indent="0">
              <a:lnSpc>
                <a:spcPct val="90000"/>
              </a:lnSpc>
              <a:buFontTx/>
              <a:buNone/>
            </a:pPr>
            <a:endParaRPr lang="sl-SI" dirty="0"/>
          </a:p>
          <a:p>
            <a:pPr marL="358775" lvl="2" indent="0">
              <a:lnSpc>
                <a:spcPct val="90000"/>
              </a:lnSpc>
              <a:buFontTx/>
              <a:buNone/>
            </a:pPr>
            <a:endParaRPr lang="en-US" sz="3200" dirty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290" name="Object 1024"/>
          <p:cNvGraphicFramePr>
            <a:graphicFrameLocks noChangeAspect="1"/>
          </p:cNvGraphicFramePr>
          <p:nvPr/>
        </p:nvGraphicFramePr>
        <p:xfrm>
          <a:off x="3578225" y="1849438"/>
          <a:ext cx="2673350" cy="763587"/>
        </p:xfrm>
        <a:graphic>
          <a:graphicData uri="http://schemas.openxmlformats.org/presentationml/2006/ole">
            <p:oleObj spid="_x0000_s12290" name="Equation" r:id="rId3" imgW="1498320" imgH="431640" progId="Equation.3">
              <p:embed/>
            </p:oleObj>
          </a:graphicData>
        </a:graphic>
      </p:graphicFrame>
      <p:pic>
        <p:nvPicPr>
          <p:cNvPr id="12295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04800" y="29718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/>
            <a:r>
              <a:rPr lang="sl-SI" dirty="0"/>
              <a:t>Susceptansa može biti pozitivna: </a:t>
            </a:r>
            <a:r>
              <a:rPr lang="sl-SI" b="1" i="1" dirty="0"/>
              <a:t>B</a:t>
            </a:r>
            <a:r>
              <a:rPr lang="sl-SI" b="1" dirty="0"/>
              <a:t> </a:t>
            </a:r>
            <a:r>
              <a:rPr lang="en-US" b="1" dirty="0"/>
              <a:t>&gt;</a:t>
            </a:r>
            <a:r>
              <a:rPr lang="sr-Latn-CS" b="1" dirty="0"/>
              <a:t> </a:t>
            </a:r>
            <a:r>
              <a:rPr lang="en-US" b="1" dirty="0"/>
              <a:t>0</a:t>
            </a:r>
            <a:r>
              <a:rPr lang="sr-Latn-CS" b="1" dirty="0"/>
              <a:t>, </a:t>
            </a:r>
            <a:r>
              <a:rPr lang="sr-Latn-CS" dirty="0"/>
              <a:t>kada je</a:t>
            </a:r>
          </a:p>
          <a:p>
            <a:pPr lvl="2"/>
            <a:endParaRPr lang="sr-Latn-CS" dirty="0"/>
          </a:p>
        </p:txBody>
      </p:sp>
      <p:graphicFrame>
        <p:nvGraphicFramePr>
          <p:cNvPr id="12297" name="Object 1024"/>
          <p:cNvGraphicFramePr>
            <a:graphicFrameLocks noChangeAspect="1"/>
          </p:cNvGraphicFramePr>
          <p:nvPr/>
        </p:nvGraphicFramePr>
        <p:xfrm>
          <a:off x="7086600" y="2819400"/>
          <a:ext cx="1143000" cy="735013"/>
        </p:xfrm>
        <a:graphic>
          <a:graphicData uri="http://schemas.openxmlformats.org/presentationml/2006/ole">
            <p:oleObj spid="_x0000_s12297" name="Equation" r:id="rId5" imgW="634725" imgH="406224" progId="Equation.3">
              <p:embed/>
            </p:oleObj>
          </a:graphicData>
        </a:graphic>
      </p:graphicFrame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609600" y="3505200"/>
            <a:ext cx="8077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/>
            <a:r>
              <a:rPr lang="sr-Latn-CS" dirty="0"/>
              <a:t>i tada kolo ima pretežno kapacitivni </a:t>
            </a:r>
            <a:r>
              <a:rPr lang="sr-Latn-CS" dirty="0" smtClean="0"/>
              <a:t>karakter</a:t>
            </a:r>
            <a:endParaRPr lang="en-US" dirty="0" smtClean="0"/>
          </a:p>
          <a:p>
            <a:pPr lvl="2"/>
            <a:r>
              <a:rPr lang="sr-Latn-CS" dirty="0" smtClean="0"/>
              <a:t> </a:t>
            </a:r>
            <a:r>
              <a:rPr lang="sr-Latn-CS" dirty="0"/>
              <a:t>ili negativna:</a:t>
            </a:r>
          </a:p>
          <a:p>
            <a:pPr lvl="2"/>
            <a:r>
              <a:rPr lang="sr-Latn-CS" dirty="0"/>
              <a:t>  </a:t>
            </a:r>
            <a:r>
              <a:rPr lang="sr-Latn-CS" b="1" i="1" dirty="0"/>
              <a:t>B</a:t>
            </a:r>
            <a:r>
              <a:rPr lang="sr-Latn-CS" b="1" dirty="0"/>
              <a:t> </a:t>
            </a:r>
            <a:r>
              <a:rPr lang="en-US" b="1" dirty="0"/>
              <a:t>&lt;</a:t>
            </a:r>
            <a:r>
              <a:rPr lang="sr-Latn-CS" b="1" dirty="0"/>
              <a:t> 0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endParaRPr lang="sr-Latn-CS" dirty="0"/>
          </a:p>
          <a:p>
            <a:pPr lvl="2"/>
            <a:r>
              <a:rPr lang="sr-Latn-CS" dirty="0"/>
              <a:t>  tada kolo ima induktivni </a:t>
            </a:r>
            <a:r>
              <a:rPr lang="sr-Latn-CS" dirty="0" smtClean="0"/>
              <a:t>karakter</a:t>
            </a:r>
            <a:endParaRPr lang="sr-Latn-CS" dirty="0"/>
          </a:p>
        </p:txBody>
      </p:sp>
      <p:graphicFrame>
        <p:nvGraphicFramePr>
          <p:cNvPr id="12299" name="Object 1025"/>
          <p:cNvGraphicFramePr>
            <a:graphicFrameLocks noChangeAspect="1"/>
          </p:cNvGraphicFramePr>
          <p:nvPr/>
        </p:nvGraphicFramePr>
        <p:xfrm>
          <a:off x="3581400" y="4114800"/>
          <a:ext cx="1143000" cy="657225"/>
        </p:xfrm>
        <a:graphic>
          <a:graphicData uri="http://schemas.openxmlformats.org/presentationml/2006/ole">
            <p:oleObj spid="_x0000_s12299" name="Equation" r:id="rId6" imgW="596880" imgH="342720" progId="Equation.3">
              <p:embed/>
            </p:oleObj>
          </a:graphicData>
        </a:graphic>
      </p:graphicFrame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609600" y="5105400"/>
            <a:ext cx="8224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8775" lvl="2">
              <a:spcBef>
                <a:spcPct val="20000"/>
              </a:spcBef>
            </a:pPr>
            <a:r>
              <a:rPr lang="sl-SI"/>
              <a:t>Admitansa kod paralelne </a:t>
            </a:r>
            <a:r>
              <a:rPr lang="sl-SI" b="1" i="1"/>
              <a:t>R, L, C</a:t>
            </a:r>
            <a:r>
              <a:rPr lang="sl-SI"/>
              <a:t> veze se može izraziti preko konduktanse i susceptanse:</a:t>
            </a:r>
          </a:p>
        </p:txBody>
      </p:sp>
      <p:graphicFrame>
        <p:nvGraphicFramePr>
          <p:cNvPr id="12301" name="Object 1024"/>
          <p:cNvGraphicFramePr>
            <a:graphicFrameLocks noChangeAspect="1"/>
          </p:cNvGraphicFramePr>
          <p:nvPr/>
        </p:nvGraphicFramePr>
        <p:xfrm>
          <a:off x="4630738" y="5607050"/>
          <a:ext cx="2246312" cy="636588"/>
        </p:xfrm>
        <a:graphic>
          <a:graphicData uri="http://schemas.openxmlformats.org/presentationml/2006/ole">
            <p:oleObj spid="_x0000_s12301" name="Equation" r:id="rId7" imgW="90144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1FDFD-EFBF-4E05-8571-DC13198696CC}" type="slidenum">
              <a:rPr lang="sr-Latn-CS"/>
              <a:pPr/>
              <a:t>8</a:t>
            </a:fld>
            <a:endParaRPr lang="sr-Latn-CS"/>
          </a:p>
        </p:txBody>
      </p:sp>
      <p:sp>
        <p:nvSpPr>
          <p:cNvPr id="15363" name="Rectangle 102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3600"/>
              <a:t>ADMITANSA</a:t>
            </a:r>
            <a:endParaRPr lang="en-US" sz="3600"/>
          </a:p>
        </p:txBody>
      </p:sp>
      <p:sp>
        <p:nvSpPr>
          <p:cNvPr id="15364" name="Rectangle 102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358775" lvl="2" indent="0">
              <a:buFontTx/>
              <a:buNone/>
            </a:pPr>
            <a:r>
              <a:rPr lang="sr-Latn-CS"/>
              <a:t>  Kako su najčešće poznati parametri kola može se odrediti admitansa kola, pa se nepoznata maksimalna vrednost struje određuje iz relacije:</a:t>
            </a:r>
          </a:p>
          <a:p>
            <a:pPr marL="358775" lvl="2" indent="0">
              <a:buFontTx/>
              <a:buNone/>
            </a:pPr>
            <a:endParaRPr lang="en-US"/>
          </a:p>
        </p:txBody>
      </p:sp>
      <p:sp>
        <p:nvSpPr>
          <p:cNvPr id="15365" name="Rectangle 10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2" name="Object 1024"/>
          <p:cNvGraphicFramePr>
            <a:graphicFrameLocks noChangeAspect="1"/>
          </p:cNvGraphicFramePr>
          <p:nvPr/>
        </p:nvGraphicFramePr>
        <p:xfrm>
          <a:off x="4038600" y="2895600"/>
          <a:ext cx="1447800" cy="428625"/>
        </p:xfrm>
        <a:graphic>
          <a:graphicData uri="http://schemas.openxmlformats.org/presentationml/2006/ole">
            <p:oleObj spid="_x0000_s15362" name="Equation" r:id="rId3" imgW="774364" imgH="228501" progId="Equation.3">
              <p:embed/>
            </p:oleObj>
          </a:graphicData>
        </a:graphic>
      </p:graphicFrame>
      <p:pic>
        <p:nvPicPr>
          <p:cNvPr id="15367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368" name="Object 1025"/>
          <p:cNvGraphicFramePr>
            <a:graphicFrameLocks noChangeAspect="1"/>
          </p:cNvGraphicFramePr>
          <p:nvPr/>
        </p:nvGraphicFramePr>
        <p:xfrm>
          <a:off x="2879725" y="3349625"/>
          <a:ext cx="2622550" cy="1104900"/>
        </p:xfrm>
        <a:graphic>
          <a:graphicData uri="http://schemas.openxmlformats.org/presentationml/2006/ole">
            <p:oleObj spid="_x0000_s15368" name="Equation" r:id="rId5" imgW="1447560" imgH="609480" progId="Equation.3">
              <p:embed/>
            </p:oleObj>
          </a:graphicData>
        </a:graphic>
      </p:graphicFrame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990600" y="4572000"/>
            <a:ext cx="7704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58775" lvl="2">
              <a:spcBef>
                <a:spcPct val="20000"/>
              </a:spcBef>
            </a:pPr>
            <a:r>
              <a:rPr lang="sr-Latn-CS"/>
              <a:t>Razlika faza struje i napona obeležava se sa      i kod paralelne </a:t>
            </a:r>
            <a:r>
              <a:rPr lang="sr-Latn-CS" b="1" i="1"/>
              <a:t>R,L,C</a:t>
            </a:r>
            <a:r>
              <a:rPr lang="sr-Latn-CS"/>
              <a:t> veze je:</a:t>
            </a:r>
            <a:endParaRPr lang="en-US"/>
          </a:p>
        </p:txBody>
      </p:sp>
      <p:graphicFrame>
        <p:nvGraphicFramePr>
          <p:cNvPr id="15370" name="Object 1025"/>
          <p:cNvGraphicFramePr>
            <a:graphicFrameLocks noChangeAspect="1"/>
          </p:cNvGraphicFramePr>
          <p:nvPr/>
        </p:nvGraphicFramePr>
        <p:xfrm>
          <a:off x="6781800" y="4648200"/>
          <a:ext cx="329406" cy="381000"/>
        </p:xfrm>
        <a:graphic>
          <a:graphicData uri="http://schemas.openxmlformats.org/presentationml/2006/ole">
            <p:oleObj spid="_x0000_s15370" name="Equation" r:id="rId6" imgW="126835" imgH="139518" progId="Equation.3">
              <p:embed/>
            </p:oleObj>
          </a:graphicData>
        </a:graphic>
      </p:graphicFrame>
      <p:graphicFrame>
        <p:nvGraphicFramePr>
          <p:cNvPr id="15371" name="Object 1024"/>
          <p:cNvGraphicFramePr>
            <a:graphicFrameLocks noChangeAspect="1"/>
          </p:cNvGraphicFramePr>
          <p:nvPr/>
        </p:nvGraphicFramePr>
        <p:xfrm>
          <a:off x="2590800" y="5486400"/>
          <a:ext cx="3886200" cy="966788"/>
        </p:xfrm>
        <a:graphic>
          <a:graphicData uri="http://schemas.openxmlformats.org/presentationml/2006/ole">
            <p:oleObj spid="_x0000_s15371" name="Equation" r:id="rId7" imgW="2095200" imgH="52056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0FF3-9AF6-4037-A401-D9CF8A1B13BC}" type="slidenum">
              <a:rPr lang="sr-Latn-CS"/>
              <a:pPr/>
              <a:t>9</a:t>
            </a:fld>
            <a:endParaRPr lang="sr-Latn-C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sr-Latn-CS" sz="3600"/>
              <a:t>ADMITANSA</a:t>
            </a:r>
            <a:endParaRPr lang="en-US" sz="360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358775" lvl="2" indent="0">
              <a:lnSpc>
                <a:spcPct val="80000"/>
              </a:lnSpc>
              <a:buFontTx/>
              <a:buNone/>
            </a:pPr>
            <a:r>
              <a:rPr lang="sr-Latn-CS" sz="2800" dirty="0"/>
              <a:t>   </a:t>
            </a:r>
            <a:r>
              <a:rPr lang="sr-Latn-CS" dirty="0"/>
              <a:t>Kada je kolo pretežno kapacitivno </a:t>
            </a:r>
            <a:r>
              <a:rPr lang="sr-Latn-CS" sz="2000" dirty="0" smtClean="0"/>
              <a:t> </a:t>
            </a:r>
            <a:r>
              <a:rPr lang="sr-Latn-CS" sz="2000" dirty="0"/>
              <a:t>(</a:t>
            </a:r>
            <a:r>
              <a:rPr lang="sr-Latn-CS" sz="2000" b="1" i="1" dirty="0"/>
              <a:t>B</a:t>
            </a:r>
            <a:r>
              <a:rPr lang="sr-Latn-CS" sz="2000" dirty="0"/>
              <a:t> </a:t>
            </a:r>
            <a:r>
              <a:rPr lang="en-US" sz="2000" b="1" dirty="0"/>
              <a:t>&gt;</a:t>
            </a:r>
            <a:r>
              <a:rPr lang="sr-Latn-CS" sz="2000" b="1" dirty="0"/>
              <a:t> 0</a:t>
            </a:r>
            <a:r>
              <a:rPr lang="en-US" dirty="0"/>
              <a:t>, </a:t>
            </a:r>
            <a:r>
              <a:rPr lang="sr-Latn-CS" dirty="0"/>
              <a:t>                </a:t>
            </a:r>
            <a:r>
              <a:rPr lang="en-US" dirty="0"/>
              <a:t>) </a:t>
            </a:r>
            <a:endParaRPr lang="en-US" dirty="0" smtClean="0"/>
          </a:p>
          <a:p>
            <a:pPr marL="358775" lvl="2" indent="0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marL="358775" lvl="2" indent="0">
              <a:lnSpc>
                <a:spcPct val="80000"/>
              </a:lnSpc>
              <a:buFontTx/>
              <a:buNone/>
            </a:pPr>
            <a:r>
              <a:rPr lang="sr-Latn-CS" dirty="0" smtClean="0"/>
              <a:t> </a:t>
            </a:r>
            <a:r>
              <a:rPr lang="en-US" dirty="0" err="1"/>
              <a:t>struja</a:t>
            </a:r>
            <a:r>
              <a:rPr lang="en-US" dirty="0"/>
              <a:t> </a:t>
            </a:r>
            <a:r>
              <a:rPr lang="en-US" dirty="0" err="1"/>
              <a:t>prednja</a:t>
            </a:r>
            <a:r>
              <a:rPr lang="sr-Latn-CS" dirty="0"/>
              <a:t>či</a:t>
            </a:r>
            <a:r>
              <a:rPr lang="en-US" dirty="0"/>
              <a:t> </a:t>
            </a:r>
            <a:r>
              <a:rPr lang="en-US" dirty="0" err="1"/>
              <a:t>naponu</a:t>
            </a:r>
            <a:r>
              <a:rPr lang="en-US" dirty="0"/>
              <a:t> </a:t>
            </a:r>
            <a:r>
              <a:rPr lang="sr-Latn-CS" dirty="0"/>
              <a:t>i razlika faza struje  i napona je pozitivna:</a:t>
            </a:r>
          </a:p>
          <a:p>
            <a:pPr marL="358775" lvl="2" indent="0">
              <a:lnSpc>
                <a:spcPct val="80000"/>
              </a:lnSpc>
              <a:buFontTx/>
              <a:buNone/>
            </a:pPr>
            <a:endParaRPr lang="en-US" i="1" dirty="0" smtClean="0"/>
          </a:p>
          <a:p>
            <a:pPr marL="358775" lvl="2" indent="0">
              <a:lnSpc>
                <a:spcPct val="80000"/>
              </a:lnSpc>
              <a:buFontTx/>
              <a:buNone/>
            </a:pPr>
            <a:r>
              <a:rPr lang="en-US" i="1" dirty="0" smtClean="0"/>
              <a:t>				</a:t>
            </a:r>
            <a:r>
              <a:rPr lang="sr-Cyrl-CS" i="1" dirty="0" smtClean="0"/>
              <a:t>0</a:t>
            </a:r>
            <a:r>
              <a:rPr lang="sr-Cyrl-CS" i="1" dirty="0"/>
              <a:t> &lt;  ≤ π/2</a:t>
            </a:r>
            <a:endParaRPr lang="sr-Latn-CS" dirty="0"/>
          </a:p>
          <a:p>
            <a:pPr marL="358775" lvl="2" indent="0">
              <a:lnSpc>
                <a:spcPct val="80000"/>
              </a:lnSpc>
              <a:buFontTx/>
              <a:buNone/>
            </a:pPr>
            <a:endParaRPr lang="en-US" dirty="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34" name="Object 1024"/>
          <p:cNvGraphicFramePr>
            <a:graphicFrameLocks noChangeAspect="1"/>
          </p:cNvGraphicFramePr>
          <p:nvPr/>
        </p:nvGraphicFramePr>
        <p:xfrm>
          <a:off x="6858000" y="1066800"/>
          <a:ext cx="1066800" cy="685800"/>
        </p:xfrm>
        <a:graphic>
          <a:graphicData uri="http://schemas.openxmlformats.org/presentationml/2006/ole">
            <p:oleObj spid="_x0000_s18434" name="Equation" r:id="rId3" imgW="634725" imgH="406224" progId="Equation.3">
              <p:embed/>
            </p:oleObj>
          </a:graphicData>
        </a:graphic>
      </p:graphicFrame>
      <p:pic>
        <p:nvPicPr>
          <p:cNvPr id="18439" name="Picture 4" descr="C:\Users\Aleksandra\Desktop\LogoSkoleJPG10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2775" y="0"/>
            <a:ext cx="911225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440" name="Object 1025"/>
          <p:cNvGraphicFramePr>
            <a:graphicFrameLocks noChangeAspect="1"/>
          </p:cNvGraphicFramePr>
          <p:nvPr/>
        </p:nvGraphicFramePr>
        <p:xfrm>
          <a:off x="4572000" y="3048000"/>
          <a:ext cx="263525" cy="304800"/>
        </p:xfrm>
        <a:graphic>
          <a:graphicData uri="http://schemas.openxmlformats.org/presentationml/2006/ole">
            <p:oleObj spid="_x0000_s18440" name="Equation" r:id="rId5" imgW="126835" imgH="139518" progId="Equation.3">
              <p:embed/>
            </p:oleObj>
          </a:graphicData>
        </a:graphic>
      </p:graphicFrame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914400" y="2590800"/>
            <a:ext cx="7620000" cy="356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r>
              <a:rPr lang="sr-Latn-CS" dirty="0" smtClean="0"/>
              <a:t>Kada </a:t>
            </a:r>
            <a:r>
              <a:rPr lang="sr-Latn-CS" dirty="0"/>
              <a:t>je kolo pretežno induktivno:</a:t>
            </a:r>
          </a:p>
          <a:p>
            <a:pPr lvl="2"/>
            <a:r>
              <a:rPr lang="sr-Latn-CS" dirty="0"/>
              <a:t>  ( </a:t>
            </a:r>
            <a:r>
              <a:rPr lang="sr-Latn-CS" b="1" i="1" dirty="0"/>
              <a:t>B</a:t>
            </a:r>
            <a:r>
              <a:rPr lang="en-US" b="1" dirty="0"/>
              <a:t> &lt;</a:t>
            </a:r>
            <a:r>
              <a:rPr lang="sr-Latn-CS" b="1" dirty="0"/>
              <a:t> 0,</a:t>
            </a:r>
            <a:r>
              <a:rPr lang="sr-Latn-CS" dirty="0"/>
              <a:t>                     )</a:t>
            </a:r>
          </a:p>
          <a:p>
            <a:pPr lvl="2"/>
            <a:r>
              <a:rPr lang="sr-Latn-CS" dirty="0"/>
              <a:t>   struja kasni za naponom i razlika faza struje i napona je negativna:</a:t>
            </a:r>
          </a:p>
          <a:p>
            <a:pPr lvl="2"/>
            <a:r>
              <a:rPr lang="sr-Latn-CS" dirty="0"/>
              <a:t>   </a:t>
            </a:r>
            <a:endParaRPr lang="en-US" dirty="0" smtClean="0"/>
          </a:p>
          <a:p>
            <a:pPr lvl="2"/>
            <a:r>
              <a:rPr lang="en-US" dirty="0" smtClean="0"/>
              <a:t>		</a:t>
            </a:r>
            <a:r>
              <a:rPr lang="sr-Latn-CS" dirty="0" smtClean="0"/>
              <a:t> </a:t>
            </a:r>
            <a:r>
              <a:rPr lang="sr-Cyrl-CS" b="1" dirty="0"/>
              <a:t>(‑ π/2 ≤ </a:t>
            </a:r>
            <a:r>
              <a:rPr lang="sr-Cyrl-CS" b="1" i="1" dirty="0"/>
              <a:t>ν </a:t>
            </a:r>
            <a:r>
              <a:rPr lang="sr-Cyrl-CS" b="1" dirty="0"/>
              <a:t>&lt; 0</a:t>
            </a:r>
            <a:r>
              <a:rPr lang="sr-Cyrl-CS" b="1" dirty="0" smtClean="0"/>
              <a:t>)</a:t>
            </a:r>
            <a:r>
              <a:rPr lang="en-US" dirty="0" smtClean="0"/>
              <a:t> </a:t>
            </a:r>
            <a:endParaRPr lang="sr-Latn-CS" dirty="0"/>
          </a:p>
          <a:p>
            <a:pPr lvl="2">
              <a:lnSpc>
                <a:spcPct val="90000"/>
              </a:lnSpc>
              <a:spcBef>
                <a:spcPct val="50000"/>
              </a:spcBef>
            </a:pPr>
            <a:r>
              <a:rPr lang="sr-Latn-CS" dirty="0"/>
              <a:t>  </a:t>
            </a:r>
            <a:endParaRPr lang="en-US" dirty="0"/>
          </a:p>
        </p:txBody>
      </p:sp>
      <p:graphicFrame>
        <p:nvGraphicFramePr>
          <p:cNvPr id="18442" name="Object 1024"/>
          <p:cNvGraphicFramePr>
            <a:graphicFrameLocks noChangeAspect="1"/>
          </p:cNvGraphicFramePr>
          <p:nvPr/>
        </p:nvGraphicFramePr>
        <p:xfrm>
          <a:off x="3276600" y="3581400"/>
          <a:ext cx="1066800" cy="685800"/>
        </p:xfrm>
        <a:graphic>
          <a:graphicData uri="http://schemas.openxmlformats.org/presentationml/2006/ole">
            <p:oleObj spid="_x0000_s18442" name="Equation" r:id="rId6" imgW="634725" imgH="406224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actus">
  <a:themeElements>
    <a:clrScheme name="Cactus 2">
      <a:dk1>
        <a:srgbClr val="000000"/>
      </a:dk1>
      <a:lt1>
        <a:srgbClr val="FFFFFF"/>
      </a:lt1>
      <a:dk2>
        <a:srgbClr val="000000"/>
      </a:dk2>
      <a:lt2>
        <a:srgbClr val="006600"/>
      </a:lt2>
      <a:accent1>
        <a:srgbClr val="F5EBC1"/>
      </a:accent1>
      <a:accent2>
        <a:srgbClr val="FFCC00"/>
      </a:accent2>
      <a:accent3>
        <a:srgbClr val="FFFFFF"/>
      </a:accent3>
      <a:accent4>
        <a:srgbClr val="000000"/>
      </a:accent4>
      <a:accent5>
        <a:srgbClr val="F9F3DD"/>
      </a:accent5>
      <a:accent6>
        <a:srgbClr val="E7B900"/>
      </a:accent6>
      <a:hlink>
        <a:srgbClr val="D4876C"/>
      </a:hlink>
      <a:folHlink>
        <a:srgbClr val="B2B2B2"/>
      </a:folHlink>
    </a:clrScheme>
    <a:fontScheme name="2_Cactus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ctus 1">
        <a:dk1>
          <a:srgbClr val="FF9900"/>
        </a:dk1>
        <a:lt1>
          <a:srgbClr val="FFFFCC"/>
        </a:lt1>
        <a:dk2>
          <a:srgbClr val="000000"/>
        </a:dk2>
        <a:lt2>
          <a:srgbClr val="FFCC00"/>
        </a:lt2>
        <a:accent1>
          <a:srgbClr val="6B6253"/>
        </a:accent1>
        <a:accent2>
          <a:srgbClr val="72543E"/>
        </a:accent2>
        <a:accent3>
          <a:srgbClr val="AAAAAA"/>
        </a:accent3>
        <a:accent4>
          <a:srgbClr val="DADAAE"/>
        </a:accent4>
        <a:accent5>
          <a:srgbClr val="BAB7B3"/>
        </a:accent5>
        <a:accent6>
          <a:srgbClr val="674B37"/>
        </a:accent6>
        <a:hlink>
          <a:srgbClr val="DA988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ctus 2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F5EBC1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9F3DD"/>
        </a:accent5>
        <a:accent6>
          <a:srgbClr val="E7B900"/>
        </a:accent6>
        <a:hlink>
          <a:srgbClr val="D4876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3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4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D8EBB3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E9F3D6"/>
        </a:accent5>
        <a:accent6>
          <a:srgbClr val="B9B900"/>
        </a:accent6>
        <a:hlink>
          <a:srgbClr val="FFBE7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5">
        <a:dk1>
          <a:srgbClr val="000000"/>
        </a:dk1>
        <a:lt1>
          <a:srgbClr val="E5D3B3"/>
        </a:lt1>
        <a:dk2>
          <a:srgbClr val="800000"/>
        </a:dk2>
        <a:lt2>
          <a:srgbClr val="009900"/>
        </a:lt2>
        <a:accent1>
          <a:srgbClr val="D5B095"/>
        </a:accent1>
        <a:accent2>
          <a:srgbClr val="E28666"/>
        </a:accent2>
        <a:accent3>
          <a:srgbClr val="F0E6D6"/>
        </a:accent3>
        <a:accent4>
          <a:srgbClr val="000000"/>
        </a:accent4>
        <a:accent5>
          <a:srgbClr val="E7D4C8"/>
        </a:accent5>
        <a:accent6>
          <a:srgbClr val="CD795C"/>
        </a:accent6>
        <a:hlink>
          <a:srgbClr val="B7573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6">
        <a:dk1>
          <a:srgbClr val="99CC00"/>
        </a:dk1>
        <a:lt1>
          <a:srgbClr val="FFFFFF"/>
        </a:lt1>
        <a:dk2>
          <a:srgbClr val="51399D"/>
        </a:dk2>
        <a:lt2>
          <a:srgbClr val="FFFFCC"/>
        </a:lt2>
        <a:accent1>
          <a:srgbClr val="877CAA"/>
        </a:accent1>
        <a:accent2>
          <a:srgbClr val="000058"/>
        </a:accent2>
        <a:accent3>
          <a:srgbClr val="B3AECC"/>
        </a:accent3>
        <a:accent4>
          <a:srgbClr val="DADADA"/>
        </a:accent4>
        <a:accent5>
          <a:srgbClr val="C3BFD2"/>
        </a:accent5>
        <a:accent6>
          <a:srgbClr val="00004F"/>
        </a:accent6>
        <a:hlink>
          <a:srgbClr val="FF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Designs\Cactus.pot</Template>
  <TotalTime>783</TotalTime>
  <Words>500</Words>
  <Application>Microsoft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Default Design</vt:lpstr>
      <vt:lpstr>2_Cactus</vt:lpstr>
      <vt:lpstr>Picture</vt:lpstr>
      <vt:lpstr>Equation</vt:lpstr>
      <vt:lpstr>Worksheet</vt:lpstr>
      <vt:lpstr>Document</vt:lpstr>
      <vt:lpstr>Slide 1</vt:lpstr>
      <vt:lpstr>PARALELNA VEZA OTPORNIKA, KALEMA I KONDENZARORA U KOLU PROSTOPERIODIČNE STRUJE</vt:lpstr>
      <vt:lpstr>ADMITANSA</vt:lpstr>
      <vt:lpstr>ADMITANSA</vt:lpstr>
      <vt:lpstr>ADMITANSA</vt:lpstr>
      <vt:lpstr>ADMITANSA</vt:lpstr>
      <vt:lpstr>ADMITANSA</vt:lpstr>
      <vt:lpstr>ADMITANSA</vt:lpstr>
      <vt:lpstr>ADMITANSA</vt:lpstr>
      <vt:lpstr>ADMITANSA</vt:lpstr>
      <vt:lpstr>ADMITANSA</vt:lpstr>
      <vt:lpstr>ADMITANSA</vt:lpstr>
      <vt:lpstr>ADMITANSA</vt:lpstr>
    </vt:vector>
  </TitlesOfParts>
  <Company>vets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KOLO KOJE SADRŽI SAMO INDUKTIVNI ELEMENT – PROST KALEM</dc:title>
  <dc:creator>gavrilovica</dc:creator>
  <cp:lastModifiedBy>Aleksandra Grujic</cp:lastModifiedBy>
  <cp:revision>53</cp:revision>
  <cp:lastPrinted>1601-01-01T00:00:00Z</cp:lastPrinted>
  <dcterms:created xsi:type="dcterms:W3CDTF">2005-03-24T10:32:06Z</dcterms:created>
  <dcterms:modified xsi:type="dcterms:W3CDTF">2019-12-09T12:11:45Z</dcterms:modified>
</cp:coreProperties>
</file>