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9"/>
  </p:notesMasterIdLst>
  <p:sldIdLst>
    <p:sldId id="256" r:id="rId2"/>
    <p:sldId id="266" r:id="rId3"/>
    <p:sldId id="259" r:id="rId4"/>
    <p:sldId id="268" r:id="rId5"/>
    <p:sldId id="262" r:id="rId6"/>
    <p:sldId id="271" r:id="rId7"/>
    <p:sldId id="27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7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88EC9B3-EF86-4609-8685-55A78308A51F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8B1B812-3CE1-4E37-9FC5-803209950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97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r-Latn-R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EBEBA0-C361-45AC-94F2-9ED03F8937D3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147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9CF445-F685-4024-BD48-226115F32227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E5EEEC-C093-47A4-B6E0-CE037764F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96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339201-7326-4D64-974D-2660001EB26F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81FFC7-81D7-4CF1-99D3-B3C915E9B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2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967804-8897-4C74-B6D7-49AF5D27A642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972CD5-8707-4A40-8C8F-1DC0358D0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9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3F4C97-0B97-471C-998F-8D06C3FC6F37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88D4D7-6A8F-469D-9CF9-E2027EC95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9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ABF062-0FAA-42CE-A4F0-2FE20A7808B5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1A2B8E-8793-44E3-B602-D7C497280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4C28B2-1074-4A05-AC0B-B9818EEF0021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B99884-0F18-4A5C-8E22-8616978EA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2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5003B7-2153-486D-8D63-EED4E60FBA3B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D0CF65-156E-4890-A48B-362194C47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AEB33F-2C9F-42B6-B203-65C60877EDA1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DF5D4A-EFEA-4D5F-89C7-5FB9A9F52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20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E6CA6D-85E8-4EFB-9A4A-488896CFF9D3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6AA297-FDA8-488D-931A-E811FA37C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14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EF060B-4860-4818-B0FD-B05C53132A47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4E2CC7-E176-4EE3-B5A0-E759BF261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7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A52836-1BE6-4BDA-A7BB-3C1C0437FFAD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D18025-70C3-4892-BD5E-185E89790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6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A553D58-6F6D-4E06-B874-7297FCCE169A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E86A439-42D6-4CEE-9890-55C2BD3CF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082" r:id="rId4"/>
    <p:sldLayoutId id="2147484083" r:id="rId5"/>
    <p:sldLayoutId id="2147484084" r:id="rId6"/>
    <p:sldLayoutId id="2147484085" r:id="rId7"/>
    <p:sldLayoutId id="2147484086" r:id="rId8"/>
    <p:sldLayoutId id="2147484087" r:id="rId9"/>
    <p:sldLayoutId id="2147484088" r:id="rId10"/>
    <p:sldLayoutId id="21474840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2000240"/>
            <a:ext cx="8467874" cy="128588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3200" b="0" dirty="0" smtClean="0">
                <a:solidFill>
                  <a:schemeClr val="tx2">
                    <a:satMod val="200000"/>
                  </a:schemeClr>
                </a:solidFill>
              </a:rPr>
              <a:t>Технике визуелног програмирања</a:t>
            </a:r>
            <a:r>
              <a:rPr lang="en-US" sz="3200" b="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n-US" sz="3200" b="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n-US" sz="1600" b="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914400" y="3500438"/>
            <a:ext cx="7772400" cy="84296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sr-Cyrl-RS" dirty="0" smtClean="0"/>
              <a:t>Семестар: </a:t>
            </a:r>
            <a:r>
              <a:rPr lang="en-US" dirty="0" smtClean="0">
                <a:solidFill>
                  <a:srgbClr val="FFFF00"/>
                </a:solidFill>
              </a:rPr>
              <a:t>V</a:t>
            </a:r>
            <a:r>
              <a:rPr lang="sr-Cyrl-RS" dirty="0" smtClean="0"/>
              <a:t>   Шифра: </a:t>
            </a:r>
            <a:r>
              <a:rPr lang="sr-Cyrl-RS" dirty="0" smtClean="0">
                <a:solidFill>
                  <a:srgbClr val="FFFF00"/>
                </a:solidFill>
              </a:rPr>
              <a:t>151307</a:t>
            </a:r>
            <a:r>
              <a:rPr lang="sr-Cyrl-RS" dirty="0" smtClean="0"/>
              <a:t>   Мнемо: </a:t>
            </a:r>
            <a:r>
              <a:rPr lang="sr-Cyrl-RS" dirty="0" smtClean="0">
                <a:solidFill>
                  <a:srgbClr val="FFFF00"/>
                </a:solidFill>
              </a:rPr>
              <a:t>ТВП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914400" y="5373216"/>
            <a:ext cx="7772400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584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3" pitchFamily="18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spcBef>
                <a:spcPct val="0"/>
              </a:spcBef>
            </a:pPr>
            <a:r>
              <a:rPr lang="sr-Cyrl-RS" smtClean="0"/>
              <a:t>Проф. Др Зоран Ћировић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3201987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>Курс </a:t>
            </a:r>
            <a:r>
              <a:rPr lang="sr-Cyrl-RS" dirty="0" smtClean="0">
                <a:solidFill>
                  <a:srgbClr val="FFFF00"/>
                </a:solidFill>
              </a:rPr>
              <a:t>омогућава </a:t>
            </a:r>
            <a:r>
              <a:rPr lang="sr-Cyrl-CS" dirty="0" smtClean="0">
                <a:solidFill>
                  <a:srgbClr val="FFFF00"/>
                </a:solidFill>
              </a:rPr>
              <a:t>стицање</a:t>
            </a:r>
            <a:r>
              <a:rPr lang="sr-Latn-CS" dirty="0" smtClean="0">
                <a:solidFill>
                  <a:srgbClr val="FFFF00"/>
                </a:solidFill>
              </a:rPr>
              <a:t> </a:t>
            </a:r>
            <a:r>
              <a:rPr lang="sr-Cyrl-CS" dirty="0" smtClean="0">
                <a:solidFill>
                  <a:srgbClr val="FFFF00"/>
                </a:solidFill>
              </a:rPr>
              <a:t>практичних вештина у</a:t>
            </a:r>
            <a:r>
              <a:rPr lang="sr-Latn-CS" dirty="0" smtClean="0">
                <a:solidFill>
                  <a:srgbClr val="FFFF00"/>
                </a:solidFill>
              </a:rPr>
              <a:t> </a:t>
            </a:r>
            <a:r>
              <a:rPr lang="sr-Cyrl-CS" dirty="0" smtClean="0">
                <a:solidFill>
                  <a:srgbClr val="FFFF00"/>
                </a:solidFill>
              </a:rPr>
              <a:t>програмирању</a:t>
            </a:r>
            <a:r>
              <a:rPr lang="sr-Latn-CS" dirty="0" smtClean="0">
                <a:solidFill>
                  <a:srgbClr val="FFFF00"/>
                </a:solidFill>
              </a:rPr>
              <a:t> </a:t>
            </a:r>
            <a:r>
              <a:rPr lang="sr-Cyrl-CS" dirty="0" smtClean="0">
                <a:solidFill>
                  <a:srgbClr val="FFFF00"/>
                </a:solidFill>
              </a:rPr>
              <a:t>апликација у графичком окружењу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3929063"/>
            <a:ext cx="8429625" cy="2427287"/>
          </a:xfrm>
        </p:spPr>
        <p:txBody>
          <a:bodyPr>
            <a:normAutofit/>
          </a:bodyPr>
          <a:lstStyle/>
          <a:p>
            <a:pPr marL="740664" lvl="1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latin typeface="+mj-lt"/>
            </a:endParaRPr>
          </a:p>
          <a:p>
            <a:pPr marL="740664" lvl="1" fontAlgn="auto">
              <a:spcAft>
                <a:spcPts val="0"/>
              </a:spcAft>
              <a:buFont typeface="Wingdings"/>
              <a:buNone/>
              <a:defRPr/>
            </a:pPr>
            <a:r>
              <a:rPr lang="sr-Cyrl-CS" dirty="0" smtClean="0">
                <a:latin typeface="+mj-lt"/>
              </a:rPr>
              <a:t>Програмски језик: </a:t>
            </a:r>
            <a:r>
              <a:rPr lang="en-US" dirty="0" smtClean="0">
                <a:latin typeface="+mj-lt"/>
              </a:rPr>
              <a:t>C#</a:t>
            </a:r>
            <a:endParaRPr lang="sr-Cyrl-CS" dirty="0" smtClean="0">
              <a:latin typeface="+mj-lt"/>
            </a:endParaRPr>
          </a:p>
          <a:p>
            <a:pPr marL="740664" lvl="1" fontAlgn="auto">
              <a:spcAft>
                <a:spcPts val="0"/>
              </a:spcAft>
              <a:buFont typeface="Wingdings"/>
              <a:buNone/>
              <a:defRPr/>
            </a:pPr>
            <a:r>
              <a:rPr lang="sr-Cyrl-CS" dirty="0" smtClean="0">
                <a:latin typeface="+mj-lt"/>
              </a:rPr>
              <a:t>Развојно окружење: </a:t>
            </a:r>
            <a:r>
              <a:rPr lang="en-US" dirty="0" smtClean="0">
                <a:latin typeface="+mj-lt"/>
              </a:rPr>
              <a:t>Visual Studio</a:t>
            </a:r>
            <a:endParaRPr lang="sr-Cyrl-CS" dirty="0" smtClean="0">
              <a:latin typeface="+mj-lt"/>
            </a:endParaRPr>
          </a:p>
          <a:p>
            <a:pPr marL="740664" lvl="1" fontAlgn="auto">
              <a:spcAft>
                <a:spcPts val="0"/>
              </a:spcAft>
              <a:buFont typeface="Wingdings"/>
              <a:buNone/>
              <a:defRPr/>
            </a:pPr>
            <a:endParaRPr lang="sr-Cyrl-C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47248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>Програм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57028"/>
            <a:ext cx="4758248" cy="5408039"/>
          </a:xfrm>
        </p:spPr>
        <p:txBody>
          <a:bodyPr>
            <a:normAutofit fontScale="85000" lnSpcReduction="20000"/>
          </a:bodyPr>
          <a:lstStyle/>
          <a:p>
            <a:pPr marL="411480" fontAlgn="auto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Основе програмског језика</a:t>
            </a:r>
            <a:endParaRPr lang="en-US" dirty="0">
              <a:latin typeface="+mj-lt"/>
            </a:endParaRPr>
          </a:p>
          <a:p>
            <a:pPr marL="411480" fontAlgn="auto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Графичко окружење и технике програмирања.</a:t>
            </a:r>
            <a:r>
              <a:rPr lang="sr-Cyrl-CS" b="1" dirty="0" smtClean="0">
                <a:latin typeface="+mj-lt"/>
              </a:rPr>
              <a:t> </a:t>
            </a:r>
            <a:endParaRPr lang="en-US" b="1" dirty="0">
              <a:latin typeface="+mj-lt"/>
            </a:endParaRPr>
          </a:p>
          <a:p>
            <a:pPr marL="411480" fontAlgn="auto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Вишепроцесни и вишекориснички принципи кроз праксу.</a:t>
            </a:r>
            <a:endParaRPr lang="sr-Latn-CS" b="1" dirty="0" smtClean="0">
              <a:latin typeface="+mj-lt"/>
            </a:endParaRPr>
          </a:p>
          <a:p>
            <a:pPr marL="411480" fontAlgn="auto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Обрада догађаја. Форме, контроле. </a:t>
            </a:r>
          </a:p>
          <a:p>
            <a:pPr marL="411480" fontAlgn="auto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Израда комплетне апликације</a:t>
            </a:r>
            <a:r>
              <a:rPr lang="sr-Latn-CS" b="1" dirty="0" smtClean="0">
                <a:latin typeface="+mj-lt"/>
              </a:rPr>
              <a:t>.</a:t>
            </a:r>
            <a:r>
              <a:rPr lang="sr-Cyrl-RS" b="1" dirty="0" smtClean="0">
                <a:latin typeface="+mj-lt"/>
              </a:rPr>
              <a:t> </a:t>
            </a:r>
          </a:p>
          <a:p>
            <a:pPr marL="411480" fontAlgn="auto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Повезивање </a:t>
            </a:r>
            <a:r>
              <a:rPr lang="sr-Cyrl-CS" dirty="0" smtClean="0">
                <a:latin typeface="+mj-lt"/>
              </a:rPr>
              <a:t>са изворима података.</a:t>
            </a:r>
            <a:endParaRPr lang="en-US" b="1" dirty="0" smtClean="0">
              <a:latin typeface="+mj-lt"/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en-US" sz="36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340" y="692696"/>
            <a:ext cx="4143289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515" y="1628800"/>
            <a:ext cx="4157114" cy="292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515" y="2636912"/>
            <a:ext cx="425767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0829" y="3861048"/>
            <a:ext cx="425767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>Вежбе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357313"/>
            <a:ext cx="8043863" cy="2428875"/>
          </a:xfrm>
        </p:spPr>
        <p:txBody>
          <a:bodyPr>
            <a:normAutofit/>
          </a:bodyPr>
          <a:lstStyle/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>
                <a:latin typeface="+mj-lt"/>
              </a:rPr>
              <a:t>Обавезно је присуство на 80% вежби</a:t>
            </a:r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Раде </a:t>
            </a:r>
            <a:r>
              <a:rPr lang="sr-Cyrl-CS" dirty="0">
                <a:latin typeface="+mj-lt"/>
              </a:rPr>
              <a:t>се у </a:t>
            </a:r>
            <a:r>
              <a:rPr lang="sr-Cyrl-RS" dirty="0" smtClean="0">
                <a:latin typeface="+mj-lt"/>
              </a:rPr>
              <a:t>новим </a:t>
            </a:r>
            <a:r>
              <a:rPr lang="sr-Cyrl-CS" dirty="0" smtClean="0">
                <a:latin typeface="+mj-lt"/>
              </a:rPr>
              <a:t>лабораторијама</a:t>
            </a:r>
            <a:endParaRPr lang="sr-Cyrl-CS" dirty="0">
              <a:latin typeface="+mj-lt"/>
            </a:endParaRPr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Теме на вежбама прате лекције са предавања.</a:t>
            </a:r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sr-Cyrl-CS" dirty="0" smtClean="0"/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endParaRPr lang="sr-Cyrl-CS" dirty="0" smtClean="0"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85813" y="5000626"/>
            <a:ext cx="8043862" cy="13589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11480" indent="-342900" fontAlgn="auto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sr-Cyrl-CS" sz="3000" dirty="0">
                <a:latin typeface="+mn-lt"/>
                <a:cs typeface="+mn-cs"/>
              </a:rPr>
              <a:t>ЗАДАЦИ ЗА ПРОЈЕКТЕ И ДИПЛОМСКЕ РАДОВЕ </a:t>
            </a:r>
            <a:r>
              <a:rPr lang="sr-Cyrl-CS" sz="3000">
                <a:latin typeface="+mn-lt"/>
                <a:cs typeface="+mn-cs"/>
              </a:rPr>
              <a:t>СУ </a:t>
            </a:r>
            <a:r>
              <a:rPr lang="sr-Cyrl-CS" sz="3000" smtClean="0">
                <a:latin typeface="+mn-lt"/>
                <a:cs typeface="+mn-cs"/>
              </a:rPr>
              <a:t>ПРИЛАГОЂЕНИ СТУДЕНТИМА</a:t>
            </a:r>
            <a:endParaRPr lang="sr-Cyrl-CS" sz="3000" dirty="0">
              <a:latin typeface="+mn-lt"/>
              <a:cs typeface="+mn-cs"/>
            </a:endParaRPr>
          </a:p>
          <a:p>
            <a:pPr marL="411480" indent="-342900" fontAlgn="auto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defRPr/>
            </a:pPr>
            <a:endParaRPr lang="sr-Cyrl-CS" sz="3000" dirty="0">
              <a:latin typeface="+mj-lt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57250" y="4000500"/>
            <a:ext cx="7772400" cy="9144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Cyrl-CS" sz="4000" spc="-1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... Дипломски и пројекти</a:t>
            </a:r>
            <a:endParaRPr lang="en-US" sz="4000" spc="-1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>Начин полагања испита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sr-Latn-CS" dirty="0" smtClean="0">
                <a:latin typeface="+mj-lt"/>
              </a:rPr>
              <a:t>2 </a:t>
            </a:r>
            <a:r>
              <a:rPr lang="sr-Cyrl-CS" dirty="0" smtClean="0">
                <a:latin typeface="+mj-lt"/>
              </a:rPr>
              <a:t>начина полагања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sr-Cyrl-CS" dirty="0" smtClean="0">
              <a:latin typeface="+mj-lt"/>
            </a:endParaRPr>
          </a:p>
          <a:p>
            <a:pPr marL="971550" lvl="1" indent="-514350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sr-Cyrl-CS" dirty="0" smtClean="0">
                <a:latin typeface="+mj-lt"/>
              </a:rPr>
              <a:t>У испитном року – класично</a:t>
            </a:r>
            <a:endParaRPr lang="sr-Latn-CS" dirty="0" smtClean="0">
              <a:latin typeface="+mj-lt"/>
            </a:endParaRPr>
          </a:p>
          <a:p>
            <a:pPr marL="1371600" lvl="2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 smtClean="0">
                <a:latin typeface="+mj-lt"/>
              </a:rPr>
              <a:t>Оцена са испита</a:t>
            </a:r>
          </a:p>
          <a:p>
            <a:pPr marL="1371600" lvl="2" indent="-514350" fontAlgn="auto">
              <a:spcAft>
                <a:spcPts val="0"/>
              </a:spcAft>
              <a:buFont typeface="Wingdings 2"/>
              <a:buNone/>
              <a:defRPr/>
            </a:pPr>
            <a:endParaRPr lang="sr-Cyrl-CS" dirty="0" smtClean="0">
              <a:latin typeface="+mj-lt"/>
            </a:endParaRPr>
          </a:p>
          <a:p>
            <a:pPr marL="971550" lvl="1" indent="-514350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sr-Cyrl-CS" dirty="0" smtClean="0">
                <a:latin typeface="+mj-lt"/>
              </a:rPr>
              <a:t>Кроз рад у семестру</a:t>
            </a:r>
            <a:endParaRPr lang="sr-Latn-CS" dirty="0" smtClean="0">
              <a:latin typeface="+mj-lt"/>
            </a:endParaRPr>
          </a:p>
          <a:p>
            <a:pPr marL="1371600" lvl="2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 smtClean="0">
                <a:latin typeface="+mj-lt"/>
              </a:rPr>
              <a:t>Одбрана два </a:t>
            </a:r>
            <a:r>
              <a:rPr lang="sr-Cyrl-RS" dirty="0" smtClean="0">
                <a:latin typeface="+mj-lt"/>
              </a:rPr>
              <a:t>пројеката</a:t>
            </a:r>
            <a:endParaRPr lang="sr-Latn-CS" dirty="0" smtClean="0">
              <a:latin typeface="+mj-lt"/>
            </a:endParaRPr>
          </a:p>
          <a:p>
            <a:pPr marL="1371600" lvl="2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 smtClean="0">
                <a:latin typeface="+mj-lt"/>
              </a:rPr>
              <a:t>Активност на предавању и вежбама</a:t>
            </a:r>
            <a:endParaRPr lang="sr-Latn-C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Cyrl-CS" smtClean="0">
                <a:solidFill>
                  <a:srgbClr val="FFFF00"/>
                </a:solidFill>
              </a:rPr>
              <a:t>Литература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sr-Cyrl-RS" sz="2800" dirty="0" smtClean="0">
                <a:solidFill>
                  <a:srgbClr val="FFFF00"/>
                </a:solidFill>
              </a:rPr>
              <a:t>Сви материјали су доступни преко странице предмета!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sr-Cyrl-RS" sz="2800" b="1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sr-Cyrl-RS" sz="2600" dirty="0" smtClean="0">
                <a:solidFill>
                  <a:srgbClr val="FFC000"/>
                </a:solidFill>
              </a:rPr>
              <a:t>Допунска литература:</a:t>
            </a:r>
            <a:endParaRPr lang="en-US" sz="2600" dirty="0" smtClean="0">
              <a:solidFill>
                <a:srgbClr val="FFC000"/>
              </a:solidFill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sr-Cyrl-CS" sz="2600" dirty="0" smtClean="0"/>
          </a:p>
          <a:p>
            <a:r>
              <a:rPr lang="en-US" sz="2300" dirty="0" smtClean="0"/>
              <a:t>Ben Watson, </a:t>
            </a:r>
            <a:r>
              <a:rPr lang="en-US" sz="2300" i="1" dirty="0" smtClean="0"/>
              <a:t>C</a:t>
            </a:r>
            <a:r>
              <a:rPr lang="en-US" sz="2300" i="1" dirty="0"/>
              <a:t># 4.0: </a:t>
            </a:r>
            <a:r>
              <a:rPr lang="sr-Cyrl-CS" sz="2300" i="1" dirty="0" smtClean="0"/>
              <a:t>КАКО ДО РЕШЕЊА, Микро књига</a:t>
            </a:r>
            <a:r>
              <a:rPr lang="en-US" sz="2300" dirty="0" smtClean="0"/>
              <a:t> 2011</a:t>
            </a:r>
            <a:endParaRPr lang="sr-Cyrl-CS" sz="2300" dirty="0" smtClean="0"/>
          </a:p>
          <a:p>
            <a:pPr lvl="0"/>
            <a:r>
              <a:rPr lang="sr-Latn-RS" sz="2300" dirty="0" smtClean="0"/>
              <a:t>J</a:t>
            </a:r>
            <a:r>
              <a:rPr lang="sr-Latn-RS" sz="2300" dirty="0"/>
              <a:t>. Allwork, „C# Programiranje za Windows i Android”, 2016 InfoElektronika</a:t>
            </a:r>
          </a:p>
          <a:p>
            <a:pPr lvl="0"/>
            <a:r>
              <a:rPr lang="sr-Latn-RS" sz="2300" dirty="0"/>
              <a:t>M. Price, „C# 6 i .NET Core 1.0 moderno međuplatformsko programiranje“, Kompjuter biblioteka 2016</a:t>
            </a:r>
          </a:p>
          <a:p>
            <a:pPr lvl="0"/>
            <a:r>
              <a:rPr lang="sr-Latn-RS" sz="2300" dirty="0"/>
              <a:t>Joseph Albahari, Ben Albahari, „C# 5.0 za programere sveobuhvatan referentni priručnik“, 2015 Mikro knjiga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300" dirty="0" smtClean="0"/>
              <a:t>З. Ћировић, И. Дунђерски, </a:t>
            </a:r>
            <a:r>
              <a:rPr lang="sr-Cyrl-CS" sz="2300" i="1" dirty="0" smtClean="0"/>
              <a:t>Технике визуелног програмирања С#, </a:t>
            </a:r>
            <a:r>
              <a:rPr lang="sr-Cyrl-CS" sz="2300" dirty="0" smtClean="0"/>
              <a:t>ВЕТШ,  Београд, 2005.</a:t>
            </a:r>
            <a:endParaRPr lang="en-US" sz="2300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300" dirty="0" smtClean="0"/>
              <a:t>Краус Л. Решени задаци из програмског језика </a:t>
            </a:r>
            <a:r>
              <a:rPr lang="en-US" sz="2300" i="1" dirty="0"/>
              <a:t>C </a:t>
            </a:r>
            <a:r>
              <a:rPr lang="sr-Cyrl-CS" sz="2300" dirty="0" smtClean="0"/>
              <a:t>#, Академска мисао 2007.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2000240"/>
            <a:ext cx="7772400" cy="85269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3600" dirty="0" smtClean="0">
                <a:solidFill>
                  <a:schemeClr val="tx2">
                    <a:satMod val="200000"/>
                  </a:schemeClr>
                </a:solidFill>
              </a:rPr>
              <a:t>Технике визуелног програмирања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n-US" sz="20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928662" y="3500438"/>
            <a:ext cx="7758138" cy="84296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sr-Cyrl-CS" sz="2400" b="1" smtClean="0"/>
              <a:t>ПИТАЊА?</a:t>
            </a:r>
            <a:endParaRPr lang="en-US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3">
      <a:majorFont>
        <a:latin typeface="Segoe UI Light"/>
        <a:ea typeface=""/>
        <a:cs typeface=""/>
      </a:majorFont>
      <a:minorFont>
        <a:latin typeface="Segoe UI Light"/>
        <a:ea typeface="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190</TotalTime>
  <Words>251</Words>
  <Application>Microsoft Office PowerPoint</Application>
  <PresentationFormat>On-screen Show (4:3)</PresentationFormat>
  <Paragraphs>43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Consolas</vt:lpstr>
      <vt:lpstr>Segoe UI Light</vt:lpstr>
      <vt:lpstr>Wingdings</vt:lpstr>
      <vt:lpstr>Wingdings 2</vt:lpstr>
      <vt:lpstr>Wingdings 3</vt:lpstr>
      <vt:lpstr>Metro</vt:lpstr>
      <vt:lpstr>Технике визуелног програмирања </vt:lpstr>
      <vt:lpstr>Курс омогућава стицање практичних вештина у програмирању апликација у графичком окружењу</vt:lpstr>
      <vt:lpstr>Програм</vt:lpstr>
      <vt:lpstr>Вежбе</vt:lpstr>
      <vt:lpstr>Начин полагања испита</vt:lpstr>
      <vt:lpstr>Литература</vt:lpstr>
      <vt:lpstr>Технике визуелног програмирања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INTERAKCIJA ČOVEK-RAČUNAR (Human-Computer Interaction)</dc:title>
  <dc:creator>zoran</dc:creator>
  <cp:lastModifiedBy>admin</cp:lastModifiedBy>
  <cp:revision>41</cp:revision>
  <dcterms:created xsi:type="dcterms:W3CDTF">2008-09-14T21:11:26Z</dcterms:created>
  <dcterms:modified xsi:type="dcterms:W3CDTF">2019-10-01T13:26:30Z</dcterms:modified>
</cp:coreProperties>
</file>