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56" r:id="rId1"/>
  </p:sldMasterIdLst>
  <p:notesMasterIdLst>
    <p:notesMasterId r:id="rId9"/>
  </p:notesMasterIdLst>
  <p:sldIdLst>
    <p:sldId id="256" r:id="rId2"/>
    <p:sldId id="266" r:id="rId3"/>
    <p:sldId id="259" r:id="rId4"/>
    <p:sldId id="268" r:id="rId5"/>
    <p:sldId id="262" r:id="rId6"/>
    <p:sldId id="271" r:id="rId7"/>
    <p:sldId id="270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07" autoAdjust="0"/>
  </p:normalViewPr>
  <p:slideViewPr>
    <p:cSldViewPr>
      <p:cViewPr varScale="1">
        <p:scale>
          <a:sx n="110" d="100"/>
          <a:sy n="110" d="100"/>
        </p:scale>
        <p:origin x="164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88EC9B3-EF86-4609-8685-55A78308A51F}" type="datetimeFigureOut">
              <a:rPr lang="en-US"/>
              <a:pPr>
                <a:defRPr/>
              </a:pPr>
              <a:t>10/1/2019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8B1B812-3CE1-4E37-9FC5-8032099509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0973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r-Latn-RS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9EBEBA0-C361-45AC-94F2-9ED03F8937D3}" type="slidenum">
              <a:rPr lang="en-US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2147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B9CF445-F685-4024-BD48-226115F32227}" type="datetimeFigureOut">
              <a:rPr lang="en-US"/>
              <a:pPr>
                <a:defRPr/>
              </a:pPr>
              <a:t>10/1/2019</a:t>
            </a:fld>
            <a:endParaRPr lang="en-US"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EE5EEEC-C093-47A4-B6E0-CE037764FE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2967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1339201-7326-4D64-974D-2660001EB26F}" type="datetimeFigureOut">
              <a:rPr lang="en-US"/>
              <a:pPr>
                <a:defRPr/>
              </a:pPr>
              <a:t>10/1/2019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981FFC7-81D7-4CF1-99D3-B3C915E9B8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827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A967804-8897-4C74-B6D7-49AF5D27A642}" type="datetimeFigureOut">
              <a:rPr lang="en-US"/>
              <a:pPr>
                <a:defRPr/>
              </a:pPr>
              <a:t>10/1/2019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8972CD5-8707-4A40-8C8F-1DC0358D07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496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F3F4C97-0B97-471C-998F-8D06C3FC6F37}" type="datetimeFigureOut">
              <a:rPr lang="en-US"/>
              <a:pPr>
                <a:defRPr/>
              </a:pPr>
              <a:t>10/1/2019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388D4D7-6A8F-469D-9CF9-E2027EC955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896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4829175" y="1073150"/>
            <a:ext cx="4321175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374650" y="0"/>
            <a:ext cx="5513388" cy="661511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 rot="5236414">
            <a:off x="4461669" y="1483519"/>
            <a:ext cx="4114800" cy="118903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Freeform 13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366713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366713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63538" y="401638"/>
            <a:ext cx="8504237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" name="Rectangle 19"/>
          <p:cNvSpPr/>
          <p:nvPr/>
        </p:nvSpPr>
        <p:spPr>
          <a:xfrm flipH="1">
            <a:off x="371475" y="681038"/>
            <a:ext cx="2698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411163" y="681038"/>
            <a:ext cx="2698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447675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Rectangle 22"/>
          <p:cNvSpPr/>
          <p:nvPr/>
        </p:nvSpPr>
        <p:spPr>
          <a:xfrm flipH="1">
            <a:off x="476250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500063" y="681038"/>
            <a:ext cx="36512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bIns="0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9ABF062-0FAA-42CE-A4F0-2FE20A7808B5}" type="datetimeFigureOut">
              <a:rPr lang="en-US"/>
              <a:pPr>
                <a:defRPr/>
              </a:pPr>
              <a:t>10/1/2019</a:t>
            </a:fld>
            <a:endParaRPr lang="en-US"/>
          </a:p>
        </p:txBody>
      </p:sp>
      <p:sp>
        <p:nvSpPr>
          <p:cNvPr id="2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51A2B8E-8793-44E3-B602-D7C4972809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656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F4C28B2-1074-4A05-AC0B-B9818EEF0021}" type="datetimeFigureOut">
              <a:rPr lang="en-US"/>
              <a:pPr>
                <a:defRPr/>
              </a:pPr>
              <a:t>10/1/2019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CB99884-0F18-4A5C-8E22-8616978EAD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227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01638"/>
            <a:ext cx="8867775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7313" y="681038"/>
            <a:ext cx="460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7625" y="681038"/>
            <a:ext cx="26988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8575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 flipH="1">
            <a:off x="149225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 flipH="1">
            <a:off x="188913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 flipH="1">
            <a:off x="227013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 flipH="1">
            <a:off x="255588" y="681038"/>
            <a:ext cx="79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79400" y="681038"/>
            <a:ext cx="36513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/>
          <a:lstStyle>
            <a:lvl1pPr>
              <a:defRPr sz="400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05003B7-2153-486D-8D63-EED4E60FBA3B}" type="datetimeFigureOut">
              <a:rPr lang="en-US"/>
              <a:pPr>
                <a:defRPr/>
              </a:pPr>
              <a:t>10/1/2019</a:t>
            </a:fld>
            <a:endParaRPr lang="en-US"/>
          </a:p>
        </p:txBody>
      </p:sp>
      <p:sp>
        <p:nvSpPr>
          <p:cNvPr id="1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CD0CF65-156E-4890-A48B-362194C476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83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CAEB33F-2C9F-42B6-B203-65C60877EDA1}" type="datetimeFigureOut">
              <a:rPr lang="en-US"/>
              <a:pPr>
                <a:defRPr/>
              </a:pPr>
              <a:t>10/1/2019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4DF5D4A-EFEA-4D5F-89C7-5FB9A9F524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720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2E6CA6D-85E8-4EFB-9A4A-488896CFF9D3}" type="datetimeFigureOut">
              <a:rPr lang="en-US"/>
              <a:pPr>
                <a:defRPr/>
              </a:pPr>
              <a:t>10/1/2019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E6AA297-FDA8-488D-931A-E811FA37C4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714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9EF060B-4860-4818-B0FD-B05C53132A47}" type="datetimeFigureOut">
              <a:rPr lang="en-US"/>
              <a:pPr>
                <a:defRPr/>
              </a:pPr>
              <a:t>10/1/2019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B4E2CC7-E176-4EE3-B5A0-E759BF2617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679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68300" y="0"/>
            <a:ext cx="8777288" cy="187801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363538" y="1884363"/>
            <a:ext cx="8782050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19"/>
          <p:cNvGrpSpPr>
            <a:grpSpLocks/>
          </p:cNvGrpSpPr>
          <p:nvPr/>
        </p:nvGrpSpPr>
        <p:grpSpPr bwMode="auto">
          <a:xfrm rot="5400000">
            <a:off x="8515351" y="1219200"/>
            <a:ext cx="131762" cy="128587"/>
            <a:chOff x="6668087" y="1297746"/>
            <a:chExt cx="161840" cy="156602"/>
          </a:xfrm>
        </p:grpSpPr>
        <p:cxnSp>
          <p:nvCxnSpPr>
            <p:cNvPr id="8" name="Straight Connector 7"/>
            <p:cNvCxnSpPr/>
            <p:nvPr/>
          </p:nvCxnSpPr>
          <p:spPr>
            <a:xfrm rot="16200000">
              <a:off x="6663593" y="1300308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 flipH="1">
              <a:off x="6744513" y="1299332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25"/>
          <p:cNvGrpSpPr>
            <a:grpSpLocks/>
          </p:cNvGrpSpPr>
          <p:nvPr/>
        </p:nvGrpSpPr>
        <p:grpSpPr bwMode="auto">
          <a:xfrm rot="5400000">
            <a:off x="8667751" y="1371600"/>
            <a:ext cx="131762" cy="128587"/>
            <a:chOff x="6668087" y="1297746"/>
            <a:chExt cx="161840" cy="156602"/>
          </a:xfrm>
        </p:grpSpPr>
        <p:cxnSp>
          <p:nvCxnSpPr>
            <p:cNvPr id="12" name="Straight Connector 11"/>
            <p:cNvCxnSpPr/>
            <p:nvPr/>
          </p:nvCxnSpPr>
          <p:spPr>
            <a:xfrm rot="16200000">
              <a:off x="6663593" y="1300308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 flipH="1">
              <a:off x="6744513" y="1299332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29"/>
          <p:cNvGrpSpPr>
            <a:grpSpLocks/>
          </p:cNvGrpSpPr>
          <p:nvPr/>
        </p:nvGrpSpPr>
        <p:grpSpPr bwMode="auto">
          <a:xfrm rot="5400000">
            <a:off x="8320087" y="1474788"/>
            <a:ext cx="131763" cy="128588"/>
            <a:chOff x="6668087" y="1297746"/>
            <a:chExt cx="161840" cy="156602"/>
          </a:xfrm>
        </p:grpSpPr>
        <p:cxnSp>
          <p:nvCxnSpPr>
            <p:cNvPr id="16" name="Straight Connector 15"/>
            <p:cNvCxnSpPr/>
            <p:nvPr/>
          </p:nvCxnSpPr>
          <p:spPr>
            <a:xfrm rot="16200000">
              <a:off x="6663592" y="1300307"/>
              <a:ext cx="88934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V="1">
              <a:off x="6685198" y="1391513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 flipH="1">
              <a:off x="6744512" y="1299332"/>
              <a:ext cx="88934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563"/>
            <a:ext cx="21336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1A52836-1BE6-4BDA-A7BB-3C1C0437FFAD}" type="datetimeFigureOut">
              <a:rPr lang="en-US"/>
              <a:pPr>
                <a:defRPr/>
              </a:pPr>
              <a:t>10/1/2019</a:t>
            </a:fld>
            <a:endParaRPr lang="en-US"/>
          </a:p>
        </p:txBody>
      </p:sp>
      <p:sp>
        <p:nvSpPr>
          <p:cNvPr id="2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563"/>
            <a:ext cx="55626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563"/>
            <a:ext cx="4572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ED18025-70C3-4892-BD5E-185E897906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065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763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6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784350"/>
            <a:ext cx="77724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 smtClean="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7A553D58-6F6D-4E06-B874-7297FCCE169A}" type="datetimeFigureOut">
              <a:rPr lang="en-US"/>
              <a:pPr>
                <a:defRPr/>
              </a:pPr>
              <a:t>10/1/2019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6E86A439-42D6-4CEE-9890-55C2BD3CFC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79" r:id="rId1"/>
    <p:sldLayoutId id="2147484080" r:id="rId2"/>
    <p:sldLayoutId id="2147484081" r:id="rId3"/>
    <p:sldLayoutId id="2147484082" r:id="rId4"/>
    <p:sldLayoutId id="2147484083" r:id="rId5"/>
    <p:sldLayoutId id="2147484084" r:id="rId6"/>
    <p:sldLayoutId id="2147484085" r:id="rId7"/>
    <p:sldLayoutId id="2147484086" r:id="rId8"/>
    <p:sldLayoutId id="2147484087" r:id="rId9"/>
    <p:sldLayoutId id="2147484088" r:id="rId10"/>
    <p:sldLayoutId id="214748408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000" kern="1200" spc="-100">
          <a:solidFill>
            <a:srgbClr val="C1EEFF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9pPr>
      <a:extLst/>
    </p:titleStyle>
    <p:bodyStyle>
      <a:lvl1pPr marL="411163" indent="-342900" algn="l" rtl="0" fontAlgn="base">
        <a:spcBef>
          <a:spcPts val="700"/>
        </a:spcBef>
        <a:spcAft>
          <a:spcPct val="0"/>
        </a:spcAft>
        <a:buClr>
          <a:schemeClr val="tx2"/>
        </a:buClr>
        <a:buSzPct val="95000"/>
        <a:buFont typeface="Wingdings" pitchFamily="2" charset="2"/>
        <a:buChar char="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39775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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0475" indent="-228600" algn="l" rtl="0" fontAlgn="base">
        <a:spcBef>
          <a:spcPct val="20000"/>
        </a:spcBef>
        <a:spcAft>
          <a:spcPct val="0"/>
        </a:spcAft>
        <a:buClr>
          <a:srgbClr val="FEB80A"/>
        </a:buClr>
        <a:buFont typeface="Wingdings 3" pitchFamily="18" charset="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138" indent="-209550" algn="l" rtl="0" fontAlgn="base">
        <a:spcBef>
          <a:spcPct val="20000"/>
        </a:spcBef>
        <a:spcAft>
          <a:spcPct val="0"/>
        </a:spcAft>
        <a:buClr>
          <a:srgbClr val="FEB80A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28662" y="2000240"/>
            <a:ext cx="8467874" cy="1285884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r-Cyrl-CS" sz="3200" b="0" dirty="0" smtClean="0">
                <a:solidFill>
                  <a:schemeClr val="tx2">
                    <a:satMod val="200000"/>
                  </a:schemeClr>
                </a:solidFill>
              </a:rPr>
              <a:t>Технике визуелног програмирања</a:t>
            </a:r>
            <a:r>
              <a:rPr lang="en-US" sz="3200" b="0" dirty="0" smtClean="0">
                <a:solidFill>
                  <a:schemeClr val="tx2">
                    <a:satMod val="200000"/>
                  </a:schemeClr>
                </a:solidFill>
              </a:rPr>
              <a:t/>
            </a:r>
            <a:br>
              <a:rPr lang="en-US" sz="3200" b="0" dirty="0" smtClean="0">
                <a:solidFill>
                  <a:schemeClr val="tx2">
                    <a:satMod val="200000"/>
                  </a:schemeClr>
                </a:solidFill>
              </a:rPr>
            </a:br>
            <a:endParaRPr lang="en-US" sz="1600" b="0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3315" name="Subtitle 2"/>
          <p:cNvSpPr>
            <a:spLocks noGrp="1"/>
          </p:cNvSpPr>
          <p:nvPr>
            <p:ph type="subTitle" idx="1"/>
          </p:nvPr>
        </p:nvSpPr>
        <p:spPr>
          <a:xfrm>
            <a:off x="914400" y="3500438"/>
            <a:ext cx="7772400" cy="842962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sr-Cyrl-RS" dirty="0" smtClean="0"/>
              <a:t>Семестар: </a:t>
            </a:r>
            <a:r>
              <a:rPr lang="en-US" dirty="0" smtClean="0">
                <a:solidFill>
                  <a:srgbClr val="FFFF00"/>
                </a:solidFill>
              </a:rPr>
              <a:t>V</a:t>
            </a:r>
            <a:r>
              <a:rPr lang="sr-Cyrl-RS" dirty="0" smtClean="0"/>
              <a:t>   Шифра: </a:t>
            </a:r>
            <a:r>
              <a:rPr lang="sr-Cyrl-RS" dirty="0" smtClean="0">
                <a:solidFill>
                  <a:srgbClr val="FFFF00"/>
                </a:solidFill>
              </a:rPr>
              <a:t>151307</a:t>
            </a:r>
            <a:r>
              <a:rPr lang="sr-Cyrl-RS" dirty="0" smtClean="0"/>
              <a:t>   Мнемо: </a:t>
            </a:r>
            <a:r>
              <a:rPr lang="sr-Cyrl-RS" dirty="0" smtClean="0">
                <a:solidFill>
                  <a:srgbClr val="FFFF00"/>
                </a:solidFill>
              </a:rPr>
              <a:t>ТВП</a:t>
            </a:r>
            <a:endParaRPr lang="en-US" dirty="0" smtClean="0">
              <a:solidFill>
                <a:srgbClr val="FFFF00"/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 bwMode="auto">
          <a:xfrm>
            <a:off x="914400" y="5373216"/>
            <a:ext cx="7772400" cy="842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584" tIns="45720" rIns="91440" bIns="45720" numCol="1" anchor="b" anchorCtr="0" compatLnSpc="1">
            <a:prstTxWarp prst="textNoShape">
              <a:avLst/>
            </a:prstTxWarp>
          </a:bodyPr>
          <a:lstStyle>
            <a:lvl1pPr marL="0" indent="0" algn="l" rtl="0" fontAlgn="base"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9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itchFamily="2" charset="2"/>
              <a:buNone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3" pitchFamily="18" charset="2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spcBef>
                <a:spcPct val="0"/>
              </a:spcBef>
            </a:pPr>
            <a:r>
              <a:rPr lang="sr-Cyrl-RS" smtClean="0"/>
              <a:t>Проф. Др Зоран Ћировић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763"/>
            <a:ext cx="7772400" cy="3201987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sr-Cyrl-CS" dirty="0" smtClean="0">
                <a:solidFill>
                  <a:srgbClr val="FFFF00"/>
                </a:solidFill>
              </a:rPr>
              <a:t>Курс </a:t>
            </a:r>
            <a:r>
              <a:rPr lang="sr-Cyrl-RS" dirty="0" smtClean="0">
                <a:solidFill>
                  <a:srgbClr val="FFFF00"/>
                </a:solidFill>
              </a:rPr>
              <a:t>омогућава </a:t>
            </a:r>
            <a:r>
              <a:rPr lang="sr-Cyrl-CS" dirty="0" smtClean="0">
                <a:solidFill>
                  <a:srgbClr val="FFFF00"/>
                </a:solidFill>
              </a:rPr>
              <a:t>стицање</a:t>
            </a:r>
            <a:r>
              <a:rPr lang="sr-Latn-CS" dirty="0" smtClean="0">
                <a:solidFill>
                  <a:srgbClr val="FFFF00"/>
                </a:solidFill>
              </a:rPr>
              <a:t> </a:t>
            </a:r>
            <a:r>
              <a:rPr lang="sr-Cyrl-CS" dirty="0" smtClean="0">
                <a:solidFill>
                  <a:srgbClr val="FFFF00"/>
                </a:solidFill>
              </a:rPr>
              <a:t>практичних вештина у</a:t>
            </a:r>
            <a:r>
              <a:rPr lang="sr-Latn-CS" dirty="0" smtClean="0">
                <a:solidFill>
                  <a:srgbClr val="FFFF00"/>
                </a:solidFill>
              </a:rPr>
              <a:t> </a:t>
            </a:r>
            <a:r>
              <a:rPr lang="sr-Cyrl-CS" dirty="0" smtClean="0">
                <a:solidFill>
                  <a:srgbClr val="FFFF00"/>
                </a:solidFill>
              </a:rPr>
              <a:t>програмирању</a:t>
            </a:r>
            <a:r>
              <a:rPr lang="sr-Latn-CS" dirty="0" smtClean="0">
                <a:solidFill>
                  <a:srgbClr val="FFFF00"/>
                </a:solidFill>
              </a:rPr>
              <a:t> </a:t>
            </a:r>
            <a:r>
              <a:rPr lang="sr-Cyrl-CS" dirty="0" smtClean="0">
                <a:solidFill>
                  <a:srgbClr val="FFFF00"/>
                </a:solidFill>
              </a:rPr>
              <a:t>апликација у графичком окружењу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3929063"/>
            <a:ext cx="8429625" cy="2427287"/>
          </a:xfrm>
        </p:spPr>
        <p:txBody>
          <a:bodyPr>
            <a:normAutofit/>
          </a:bodyPr>
          <a:lstStyle/>
          <a:p>
            <a:pPr marL="740664" lvl="1" fontAlgn="auto">
              <a:spcAft>
                <a:spcPts val="0"/>
              </a:spcAft>
              <a:buFont typeface="Wingdings"/>
              <a:buNone/>
              <a:defRPr/>
            </a:pPr>
            <a:endParaRPr lang="en-US" dirty="0" smtClean="0">
              <a:latin typeface="+mj-lt"/>
            </a:endParaRPr>
          </a:p>
          <a:p>
            <a:pPr marL="740664" lvl="1" fontAlgn="auto">
              <a:spcAft>
                <a:spcPts val="0"/>
              </a:spcAft>
              <a:buFont typeface="Wingdings"/>
              <a:buNone/>
              <a:defRPr/>
            </a:pPr>
            <a:r>
              <a:rPr lang="sr-Cyrl-CS" dirty="0" smtClean="0">
                <a:latin typeface="+mj-lt"/>
              </a:rPr>
              <a:t>Програмски језик: </a:t>
            </a:r>
            <a:r>
              <a:rPr lang="en-US" dirty="0" smtClean="0">
                <a:latin typeface="+mj-lt"/>
              </a:rPr>
              <a:t>C#</a:t>
            </a:r>
            <a:endParaRPr lang="sr-Cyrl-CS" dirty="0" smtClean="0">
              <a:latin typeface="+mj-lt"/>
            </a:endParaRPr>
          </a:p>
          <a:p>
            <a:pPr marL="740664" lvl="1" fontAlgn="auto">
              <a:spcAft>
                <a:spcPts val="0"/>
              </a:spcAft>
              <a:buFont typeface="Wingdings"/>
              <a:buNone/>
              <a:defRPr/>
            </a:pPr>
            <a:r>
              <a:rPr lang="sr-Cyrl-CS" dirty="0" smtClean="0">
                <a:latin typeface="+mj-lt"/>
              </a:rPr>
              <a:t>Развојно окружење: </a:t>
            </a:r>
            <a:r>
              <a:rPr lang="en-US" dirty="0" smtClean="0">
                <a:latin typeface="+mj-lt"/>
              </a:rPr>
              <a:t>Visual Studio</a:t>
            </a:r>
            <a:endParaRPr lang="sr-Cyrl-CS" dirty="0" smtClean="0">
              <a:latin typeface="+mj-lt"/>
            </a:endParaRPr>
          </a:p>
          <a:p>
            <a:pPr marL="740664" lvl="1" fontAlgn="auto">
              <a:spcAft>
                <a:spcPts val="0"/>
              </a:spcAft>
              <a:buFont typeface="Wingdings"/>
              <a:buNone/>
              <a:defRPr/>
            </a:pPr>
            <a:endParaRPr lang="sr-Cyrl-CS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147248" cy="9144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r-Cyrl-CS" dirty="0" smtClean="0">
                <a:solidFill>
                  <a:srgbClr val="FFFF00"/>
                </a:solidFill>
              </a:rPr>
              <a:t>Програм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57028"/>
            <a:ext cx="4758248" cy="5408039"/>
          </a:xfrm>
        </p:spPr>
        <p:txBody>
          <a:bodyPr>
            <a:normAutofit fontScale="85000" lnSpcReduction="20000"/>
          </a:bodyPr>
          <a:lstStyle/>
          <a:p>
            <a:pPr marL="411480" fontAlgn="auto">
              <a:lnSpc>
                <a:spcPct val="120000"/>
              </a:lnSpc>
              <a:spcAft>
                <a:spcPts val="0"/>
              </a:spcAft>
              <a:buFont typeface="Wingdings"/>
              <a:buChar char=""/>
              <a:defRPr/>
            </a:pPr>
            <a:r>
              <a:rPr lang="sr-Cyrl-CS" dirty="0" smtClean="0">
                <a:latin typeface="+mj-lt"/>
              </a:rPr>
              <a:t>Основе програмског језика</a:t>
            </a:r>
            <a:endParaRPr lang="en-US" dirty="0">
              <a:latin typeface="+mj-lt"/>
            </a:endParaRPr>
          </a:p>
          <a:p>
            <a:pPr marL="411480" fontAlgn="auto">
              <a:lnSpc>
                <a:spcPct val="120000"/>
              </a:lnSpc>
              <a:spcAft>
                <a:spcPts val="0"/>
              </a:spcAft>
              <a:buFont typeface="Wingdings"/>
              <a:buChar char=""/>
              <a:defRPr/>
            </a:pPr>
            <a:r>
              <a:rPr lang="sr-Cyrl-CS" dirty="0" smtClean="0">
                <a:latin typeface="+mj-lt"/>
              </a:rPr>
              <a:t>Графичко окружење и технике програмирања.</a:t>
            </a:r>
            <a:r>
              <a:rPr lang="sr-Cyrl-CS" b="1" dirty="0" smtClean="0">
                <a:latin typeface="+mj-lt"/>
              </a:rPr>
              <a:t> </a:t>
            </a:r>
            <a:endParaRPr lang="en-US" b="1" dirty="0">
              <a:latin typeface="+mj-lt"/>
            </a:endParaRPr>
          </a:p>
          <a:p>
            <a:pPr marL="411480" fontAlgn="auto">
              <a:lnSpc>
                <a:spcPct val="120000"/>
              </a:lnSpc>
              <a:spcAft>
                <a:spcPts val="0"/>
              </a:spcAft>
              <a:buFont typeface="Wingdings"/>
              <a:buChar char=""/>
              <a:defRPr/>
            </a:pPr>
            <a:r>
              <a:rPr lang="sr-Cyrl-CS" dirty="0" smtClean="0">
                <a:latin typeface="+mj-lt"/>
              </a:rPr>
              <a:t>Вишепроцесни и вишекориснички принципи кроз праксу.</a:t>
            </a:r>
            <a:endParaRPr lang="sr-Latn-CS" b="1" dirty="0" smtClean="0">
              <a:latin typeface="+mj-lt"/>
            </a:endParaRPr>
          </a:p>
          <a:p>
            <a:pPr marL="411480" fontAlgn="auto">
              <a:lnSpc>
                <a:spcPct val="120000"/>
              </a:lnSpc>
              <a:spcAft>
                <a:spcPts val="0"/>
              </a:spcAft>
              <a:buFont typeface="Wingdings"/>
              <a:buChar char=""/>
              <a:defRPr/>
            </a:pPr>
            <a:r>
              <a:rPr lang="sr-Cyrl-CS" dirty="0" smtClean="0">
                <a:latin typeface="+mj-lt"/>
              </a:rPr>
              <a:t>Обрада догађаја. Форме, контроле. </a:t>
            </a:r>
          </a:p>
          <a:p>
            <a:pPr marL="411480" fontAlgn="auto">
              <a:lnSpc>
                <a:spcPct val="120000"/>
              </a:lnSpc>
              <a:spcAft>
                <a:spcPts val="0"/>
              </a:spcAft>
              <a:buFont typeface="Wingdings"/>
              <a:buChar char=""/>
              <a:defRPr/>
            </a:pPr>
            <a:r>
              <a:rPr lang="sr-Cyrl-CS" dirty="0" smtClean="0">
                <a:latin typeface="+mj-lt"/>
              </a:rPr>
              <a:t>Израда комплетне апликације</a:t>
            </a:r>
            <a:r>
              <a:rPr lang="sr-Latn-CS" b="1" dirty="0" smtClean="0">
                <a:latin typeface="+mj-lt"/>
              </a:rPr>
              <a:t>.</a:t>
            </a:r>
            <a:r>
              <a:rPr lang="sr-Cyrl-RS" b="1" dirty="0" smtClean="0">
                <a:latin typeface="+mj-lt"/>
              </a:rPr>
              <a:t> </a:t>
            </a:r>
          </a:p>
          <a:p>
            <a:pPr marL="411480" fontAlgn="auto">
              <a:lnSpc>
                <a:spcPct val="120000"/>
              </a:lnSpc>
              <a:spcAft>
                <a:spcPts val="0"/>
              </a:spcAft>
              <a:buFont typeface="Wingdings"/>
              <a:buChar char=""/>
              <a:defRPr/>
            </a:pPr>
            <a:r>
              <a:rPr lang="sr-Cyrl-CS" dirty="0" smtClean="0">
                <a:latin typeface="+mj-lt"/>
              </a:rPr>
              <a:t>Повезивање </a:t>
            </a:r>
            <a:r>
              <a:rPr lang="sr-Cyrl-CS" dirty="0" smtClean="0">
                <a:latin typeface="+mj-lt"/>
              </a:rPr>
              <a:t>са изворима података.</a:t>
            </a:r>
            <a:endParaRPr lang="en-US" b="1" dirty="0" smtClean="0">
              <a:latin typeface="+mj-lt"/>
            </a:endParaRP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endParaRPr lang="en-US" sz="3600" b="1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2340" y="692696"/>
            <a:ext cx="4143289" cy="280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36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8515" y="1628800"/>
            <a:ext cx="4157114" cy="29235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366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8515" y="2636912"/>
            <a:ext cx="4257675" cy="275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367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0829" y="3861048"/>
            <a:ext cx="4257675" cy="275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r-Cyrl-CS" dirty="0" smtClean="0">
                <a:solidFill>
                  <a:srgbClr val="FFFF00"/>
                </a:solidFill>
              </a:rPr>
              <a:t>Вежбе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571500" y="1357313"/>
            <a:ext cx="8043863" cy="2428875"/>
          </a:xfrm>
        </p:spPr>
        <p:txBody>
          <a:bodyPr>
            <a:normAutofit/>
          </a:bodyPr>
          <a:lstStyle/>
          <a:p>
            <a:pPr marL="411480" fontAlgn="auto">
              <a:lnSpc>
                <a:spcPct val="90000"/>
              </a:lnSpc>
              <a:spcAft>
                <a:spcPts val="0"/>
              </a:spcAft>
              <a:buFont typeface="Wingdings"/>
              <a:buChar char=""/>
              <a:defRPr/>
            </a:pPr>
            <a:r>
              <a:rPr lang="sr-Cyrl-CS" dirty="0">
                <a:latin typeface="+mj-lt"/>
              </a:rPr>
              <a:t>Обавезно је присуство на 80% вежби</a:t>
            </a:r>
          </a:p>
          <a:p>
            <a:pPr marL="411480" fontAlgn="auto">
              <a:lnSpc>
                <a:spcPct val="90000"/>
              </a:lnSpc>
              <a:spcAft>
                <a:spcPts val="0"/>
              </a:spcAft>
              <a:buFont typeface="Wingdings"/>
              <a:buChar char=""/>
              <a:defRPr/>
            </a:pPr>
            <a:r>
              <a:rPr lang="sr-Cyrl-CS" dirty="0" smtClean="0">
                <a:latin typeface="+mj-lt"/>
              </a:rPr>
              <a:t>Раде </a:t>
            </a:r>
            <a:r>
              <a:rPr lang="sr-Cyrl-CS" dirty="0">
                <a:latin typeface="+mj-lt"/>
              </a:rPr>
              <a:t>се у </a:t>
            </a:r>
            <a:r>
              <a:rPr lang="sr-Cyrl-RS" dirty="0" smtClean="0">
                <a:latin typeface="+mj-lt"/>
              </a:rPr>
              <a:t>новим </a:t>
            </a:r>
            <a:r>
              <a:rPr lang="sr-Cyrl-CS" dirty="0" smtClean="0">
                <a:latin typeface="+mj-lt"/>
              </a:rPr>
              <a:t>лабораторијама</a:t>
            </a:r>
            <a:endParaRPr lang="sr-Cyrl-CS" dirty="0">
              <a:latin typeface="+mj-lt"/>
            </a:endParaRPr>
          </a:p>
          <a:p>
            <a:pPr marL="411480" fontAlgn="auto">
              <a:lnSpc>
                <a:spcPct val="90000"/>
              </a:lnSpc>
              <a:spcAft>
                <a:spcPts val="0"/>
              </a:spcAft>
              <a:buFont typeface="Wingdings"/>
              <a:buChar char=""/>
              <a:defRPr/>
            </a:pPr>
            <a:r>
              <a:rPr lang="sr-Cyrl-CS" dirty="0" smtClean="0">
                <a:latin typeface="+mj-lt"/>
              </a:rPr>
              <a:t>Теме на вежбама прате лекције са предавања.</a:t>
            </a:r>
          </a:p>
          <a:p>
            <a:pPr marL="411480" fontAlgn="auto">
              <a:lnSpc>
                <a:spcPct val="90000"/>
              </a:lnSpc>
              <a:spcAft>
                <a:spcPts val="0"/>
              </a:spcAft>
              <a:buFont typeface="Wingdings"/>
              <a:buChar char=""/>
              <a:defRPr/>
            </a:pPr>
            <a:endParaRPr lang="sr-Cyrl-CS" dirty="0" smtClean="0"/>
          </a:p>
          <a:p>
            <a:pPr marL="411480" fontAlgn="auto">
              <a:lnSpc>
                <a:spcPct val="90000"/>
              </a:lnSpc>
              <a:spcAft>
                <a:spcPts val="0"/>
              </a:spcAft>
              <a:buFont typeface="Wingdings"/>
              <a:buNone/>
              <a:defRPr/>
            </a:pPr>
            <a:endParaRPr lang="sr-Cyrl-CS" dirty="0" smtClean="0">
              <a:latin typeface="+mj-lt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785813" y="5000626"/>
            <a:ext cx="8043862" cy="13589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11480" indent="-342900" fontAlgn="auto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Char char=""/>
              <a:defRPr/>
            </a:pPr>
            <a:r>
              <a:rPr lang="sr-Cyrl-CS" sz="3000" dirty="0">
                <a:latin typeface="+mn-lt"/>
                <a:cs typeface="+mn-cs"/>
              </a:rPr>
              <a:t>ЗАДАЦИ ЗА ПРОЈЕКТЕ И ДИПЛОМСКЕ РАДОВЕ </a:t>
            </a:r>
            <a:r>
              <a:rPr lang="sr-Cyrl-CS" sz="3000">
                <a:latin typeface="+mn-lt"/>
                <a:cs typeface="+mn-cs"/>
              </a:rPr>
              <a:t>СУ </a:t>
            </a:r>
            <a:r>
              <a:rPr lang="sr-Cyrl-CS" sz="3000" smtClean="0">
                <a:latin typeface="+mn-lt"/>
                <a:cs typeface="+mn-cs"/>
              </a:rPr>
              <a:t>ПРИЛАГОЂЕНИ СТУДЕНТИМА</a:t>
            </a:r>
            <a:endParaRPr lang="sr-Cyrl-CS" sz="3000" dirty="0">
              <a:latin typeface="+mn-lt"/>
              <a:cs typeface="+mn-cs"/>
            </a:endParaRPr>
          </a:p>
          <a:p>
            <a:pPr marL="411480" indent="-342900" fontAlgn="auto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Char char=""/>
              <a:defRPr/>
            </a:pPr>
            <a:endParaRPr lang="sr-Cyrl-CS" sz="3000" dirty="0">
              <a:latin typeface="+mj-lt"/>
              <a:cs typeface="+mn-cs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857250" y="4000500"/>
            <a:ext cx="7772400" cy="914400"/>
          </a:xfrm>
          <a:prstGeom prst="rect">
            <a:avLst/>
          </a:prstGeo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r-Cyrl-CS" sz="4000" spc="-100" dirty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 ... Дипломски и пројекти</a:t>
            </a:r>
            <a:endParaRPr lang="en-US" sz="4000" spc="-100" dirty="0">
              <a:solidFill>
                <a:srgbClr val="FFFF00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r-Cyrl-CS" dirty="0" smtClean="0">
                <a:solidFill>
                  <a:srgbClr val="FFFF00"/>
                </a:solidFill>
              </a:rPr>
              <a:t>Начин полагања испита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sr-Latn-CS" dirty="0" smtClean="0">
                <a:latin typeface="+mj-lt"/>
              </a:rPr>
              <a:t>2 </a:t>
            </a:r>
            <a:r>
              <a:rPr lang="sr-Cyrl-CS" dirty="0" smtClean="0">
                <a:latin typeface="+mj-lt"/>
              </a:rPr>
              <a:t>начина полагања</a:t>
            </a:r>
          </a:p>
          <a:p>
            <a:pPr marL="411480" fontAlgn="auto">
              <a:spcAft>
                <a:spcPts val="0"/>
              </a:spcAft>
              <a:buFont typeface="Wingdings"/>
              <a:buNone/>
              <a:defRPr/>
            </a:pPr>
            <a:endParaRPr lang="sr-Cyrl-CS" dirty="0" smtClean="0">
              <a:latin typeface="+mj-lt"/>
            </a:endParaRPr>
          </a:p>
          <a:p>
            <a:pPr marL="971550" lvl="1" indent="-514350" fontAlgn="auto">
              <a:spcAft>
                <a:spcPts val="0"/>
              </a:spcAft>
              <a:buFont typeface="Wingdings"/>
              <a:buAutoNum type="arabicPeriod"/>
              <a:defRPr/>
            </a:pPr>
            <a:r>
              <a:rPr lang="sr-Cyrl-CS" dirty="0" smtClean="0">
                <a:latin typeface="+mj-lt"/>
              </a:rPr>
              <a:t>У испитном року – класично</a:t>
            </a:r>
            <a:endParaRPr lang="sr-Latn-CS" dirty="0" smtClean="0">
              <a:latin typeface="+mj-lt"/>
            </a:endParaRPr>
          </a:p>
          <a:p>
            <a:pPr marL="1371600" lvl="2" indent="-514350" fontAlgn="auto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sr-Cyrl-CS" dirty="0" smtClean="0">
                <a:latin typeface="+mj-lt"/>
              </a:rPr>
              <a:t>Оцена са испита</a:t>
            </a:r>
          </a:p>
          <a:p>
            <a:pPr marL="1371600" lvl="2" indent="-514350" fontAlgn="auto">
              <a:spcAft>
                <a:spcPts val="0"/>
              </a:spcAft>
              <a:buFont typeface="Wingdings 2"/>
              <a:buNone/>
              <a:defRPr/>
            </a:pPr>
            <a:endParaRPr lang="sr-Cyrl-CS" dirty="0" smtClean="0">
              <a:latin typeface="+mj-lt"/>
            </a:endParaRPr>
          </a:p>
          <a:p>
            <a:pPr marL="971550" lvl="1" indent="-514350" fontAlgn="auto">
              <a:spcAft>
                <a:spcPts val="0"/>
              </a:spcAft>
              <a:buFont typeface="Wingdings"/>
              <a:buAutoNum type="arabicPeriod"/>
              <a:defRPr/>
            </a:pPr>
            <a:r>
              <a:rPr lang="sr-Cyrl-CS" dirty="0" smtClean="0">
                <a:latin typeface="+mj-lt"/>
              </a:rPr>
              <a:t>Кроз рад у семестру</a:t>
            </a:r>
            <a:endParaRPr lang="sr-Latn-CS" dirty="0" smtClean="0">
              <a:latin typeface="+mj-lt"/>
            </a:endParaRPr>
          </a:p>
          <a:p>
            <a:pPr marL="1371600" lvl="2" indent="-514350" fontAlgn="auto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sr-Cyrl-CS" dirty="0" smtClean="0">
                <a:latin typeface="+mj-lt"/>
              </a:rPr>
              <a:t>Одбрана два </a:t>
            </a:r>
            <a:r>
              <a:rPr lang="sr-Cyrl-RS" dirty="0" smtClean="0">
                <a:latin typeface="+mj-lt"/>
              </a:rPr>
              <a:t>пројеката</a:t>
            </a:r>
            <a:endParaRPr lang="sr-Latn-CS" dirty="0" smtClean="0">
              <a:latin typeface="+mj-lt"/>
            </a:endParaRPr>
          </a:p>
          <a:p>
            <a:pPr marL="1371600" lvl="2" indent="-514350" fontAlgn="auto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sr-Cyrl-CS" dirty="0" smtClean="0">
                <a:latin typeface="+mj-lt"/>
              </a:rPr>
              <a:t>Активност на предавању и вежбама</a:t>
            </a:r>
            <a:endParaRPr lang="sr-Latn-CS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r-Cyrl-CS" smtClean="0">
                <a:solidFill>
                  <a:srgbClr val="FFFF00"/>
                </a:solidFill>
              </a:rPr>
              <a:t>Литература</a:t>
            </a:r>
            <a:endParaRPr lang="en-US" dirty="0" smtClean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sr-Cyrl-RS" sz="2800" dirty="0" smtClean="0">
                <a:solidFill>
                  <a:srgbClr val="FFFF00"/>
                </a:solidFill>
              </a:rPr>
              <a:t>Сви материјали су доступни преко странице предмета!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endParaRPr lang="sr-Cyrl-RS" sz="2800" b="1" dirty="0" smtClean="0"/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sr-Cyrl-RS" sz="2600" dirty="0" smtClean="0">
                <a:solidFill>
                  <a:srgbClr val="FFC000"/>
                </a:solidFill>
              </a:rPr>
              <a:t>Допунска литература:</a:t>
            </a:r>
            <a:endParaRPr lang="en-US" sz="2600" dirty="0" smtClean="0">
              <a:solidFill>
                <a:srgbClr val="FFC000"/>
              </a:solidFill>
            </a:endParaRP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endParaRPr lang="sr-Cyrl-CS" sz="2600" dirty="0" smtClean="0"/>
          </a:p>
          <a:p>
            <a:r>
              <a:rPr lang="en-US" sz="2300" dirty="0" smtClean="0"/>
              <a:t>Ben Watson, </a:t>
            </a:r>
            <a:r>
              <a:rPr lang="en-US" sz="2300" i="1" dirty="0" smtClean="0"/>
              <a:t>C</a:t>
            </a:r>
            <a:r>
              <a:rPr lang="en-US" sz="2300" i="1" dirty="0"/>
              <a:t># 4.0: </a:t>
            </a:r>
            <a:r>
              <a:rPr lang="sr-Cyrl-CS" sz="2300" i="1" dirty="0" smtClean="0"/>
              <a:t>КАКО ДО РЕШЕЊА, Микро књига</a:t>
            </a:r>
            <a:r>
              <a:rPr lang="en-US" sz="2300" dirty="0" smtClean="0"/>
              <a:t> 2011</a:t>
            </a:r>
            <a:endParaRPr lang="sr-Cyrl-CS" sz="2300" dirty="0" smtClean="0"/>
          </a:p>
          <a:p>
            <a:pPr lvl="0"/>
            <a:r>
              <a:rPr lang="sr-Latn-RS" sz="2300" dirty="0" smtClean="0"/>
              <a:t>J</a:t>
            </a:r>
            <a:r>
              <a:rPr lang="sr-Latn-RS" sz="2300" dirty="0"/>
              <a:t>. Allwork, „C# Programiranje za Windows i Android”, 2016 InfoElektronika</a:t>
            </a:r>
          </a:p>
          <a:p>
            <a:pPr lvl="0"/>
            <a:r>
              <a:rPr lang="sr-Latn-RS" sz="2300" dirty="0"/>
              <a:t>M. Price, „C# 6 i .NET Core 1.0 moderno međuplatformsko programiranje“, Kompjuter biblioteka 2016</a:t>
            </a:r>
          </a:p>
          <a:p>
            <a:pPr lvl="0"/>
            <a:r>
              <a:rPr lang="sr-Latn-RS" sz="2300" dirty="0"/>
              <a:t>Joseph Albahari, Ben Albahari, „C# 5.0 za programere sveobuhvatan referentni priručnik“, 2015 Mikro knjiga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sr-Cyrl-CS" sz="2300" dirty="0" smtClean="0"/>
              <a:t>З. Ћировић, И. Дунђерски, </a:t>
            </a:r>
            <a:r>
              <a:rPr lang="sr-Cyrl-CS" sz="2300" i="1" dirty="0" smtClean="0"/>
              <a:t>Технике визуелног програмирања С#, </a:t>
            </a:r>
            <a:r>
              <a:rPr lang="sr-Cyrl-CS" sz="2300" dirty="0" smtClean="0"/>
              <a:t>ВЕТШ,  Београд, 2005.</a:t>
            </a:r>
            <a:endParaRPr lang="en-US" sz="2300" dirty="0" smtClean="0"/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sr-Cyrl-CS" sz="2300" dirty="0" smtClean="0"/>
              <a:t>Краус Л. Решени задаци из програмског језика </a:t>
            </a:r>
            <a:r>
              <a:rPr lang="en-US" sz="2300" i="1" dirty="0"/>
              <a:t>C </a:t>
            </a:r>
            <a:r>
              <a:rPr lang="sr-Cyrl-CS" sz="2300" dirty="0" smtClean="0"/>
              <a:t>#, Академска мисао 2007.</a:t>
            </a:r>
            <a:endParaRPr lang="en-US" sz="2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28662" y="2000240"/>
            <a:ext cx="7772400" cy="852696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r-Cyrl-CS" sz="3600" dirty="0" smtClean="0">
                <a:solidFill>
                  <a:schemeClr val="tx2">
                    <a:satMod val="200000"/>
                  </a:schemeClr>
                </a:solidFill>
              </a:rPr>
              <a:t>Технике визуелног програмирања</a:t>
            </a: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/>
            </a:r>
            <a:br>
              <a:rPr lang="en-US" dirty="0" smtClean="0">
                <a:solidFill>
                  <a:schemeClr val="tx2">
                    <a:satMod val="200000"/>
                  </a:schemeClr>
                </a:solidFill>
              </a:rPr>
            </a:br>
            <a:endParaRPr lang="en-US" sz="2000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9459" name="Subtitle 2"/>
          <p:cNvSpPr>
            <a:spLocks noGrp="1"/>
          </p:cNvSpPr>
          <p:nvPr>
            <p:ph type="subTitle" idx="1"/>
          </p:nvPr>
        </p:nvSpPr>
        <p:spPr>
          <a:xfrm>
            <a:off x="928662" y="3500438"/>
            <a:ext cx="7758138" cy="842962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sr-Cyrl-CS" sz="2400" b="1" smtClean="0"/>
              <a:t>ПИТАЊА?</a:t>
            </a:r>
            <a:endParaRPr lang="en-US" sz="32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Custom 3">
      <a:majorFont>
        <a:latin typeface="Segoe UI Light"/>
        <a:ea typeface=""/>
        <a:cs typeface=""/>
      </a:majorFont>
      <a:minorFont>
        <a:latin typeface="Segoe UI Light"/>
        <a:ea typeface=""/>
        <a:cs typeface="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190</TotalTime>
  <Words>251</Words>
  <Application>Microsoft Office PowerPoint</Application>
  <PresentationFormat>On-screen Show (4:3)</PresentationFormat>
  <Paragraphs>43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Calibri</vt:lpstr>
      <vt:lpstr>Consolas</vt:lpstr>
      <vt:lpstr>Segoe UI Light</vt:lpstr>
      <vt:lpstr>Wingdings</vt:lpstr>
      <vt:lpstr>Wingdings 2</vt:lpstr>
      <vt:lpstr>Wingdings 3</vt:lpstr>
      <vt:lpstr>Metro</vt:lpstr>
      <vt:lpstr>Технике визуелног програмирања </vt:lpstr>
      <vt:lpstr>Курс омогућава стицање практичних вештина у програмирању апликација у графичком окружењу</vt:lpstr>
      <vt:lpstr>Програм</vt:lpstr>
      <vt:lpstr>Вежбе</vt:lpstr>
      <vt:lpstr>Начин полагања испита</vt:lpstr>
      <vt:lpstr>Литература</vt:lpstr>
      <vt:lpstr>Технике визуелног програмирања 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INTERAKCIJA ČOVEK-RAČUNAR (Human-Computer Interaction)</dc:title>
  <dc:creator>zoran</dc:creator>
  <cp:lastModifiedBy>admin</cp:lastModifiedBy>
  <cp:revision>41</cp:revision>
  <dcterms:created xsi:type="dcterms:W3CDTF">2008-09-14T21:11:26Z</dcterms:created>
  <dcterms:modified xsi:type="dcterms:W3CDTF">2019-10-01T13:26:30Z</dcterms:modified>
</cp:coreProperties>
</file>