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56" r:id="rId3"/>
    <p:sldId id="257" r:id="rId4"/>
    <p:sldId id="262" r:id="rId5"/>
    <p:sldId id="263" r:id="rId6"/>
    <p:sldId id="260" r:id="rId7"/>
    <p:sldId id="264" r:id="rId8"/>
    <p:sldId id="258" r:id="rId9"/>
    <p:sldId id="261" r:id="rId10"/>
    <p:sldId id="265" r:id="rId1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sr-Latn-CS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r-Latn-C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2851B3E4-6B59-4FD4-B1FE-86A408C9459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24E0E-E8FC-477F-A501-03EACB504C76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6BBDC-0E47-4825-ADE7-24A9707C4059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95AEB-6195-4542-9529-3AB75314A88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71313-07FC-41FF-B710-B293110A8346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AC3BB-DC4D-48A5-AB8B-2921ECD910C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A16CB-A292-4922-85AB-B53100F3E8D3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118EB-2201-42F3-9672-601142B067D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F5E7-5276-4470-A124-BDC77A4B15F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DEEE4-A580-4241-841F-3382BD992DC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08D85-FE3E-4DD4-8BC4-4BFBA8E81D8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86B23E-A26D-4D42-8026-02C1FEDEA04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228600" y="6858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CS" smtClean="0"/>
              <a:t>Нове енергетске технологије</a:t>
            </a:r>
            <a:endParaRPr lang="sr-Latn-CS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24800" cy="3724275"/>
          </a:xfrm>
          <a:noFill/>
        </p:spPr>
        <p:txBody>
          <a:bodyPr/>
          <a:lstStyle/>
          <a:p>
            <a:pPr eaLnBrk="1" hangingPunct="1"/>
            <a:r>
              <a:rPr lang="sr-Cyrl-CS" dirty="0" smtClean="0"/>
              <a:t>Мнемо:  НЕТ</a:t>
            </a:r>
          </a:p>
          <a:p>
            <a:pPr eaLnBrk="1" hangingPunct="1"/>
            <a:r>
              <a:rPr lang="sr-Cyrl-CS" dirty="0" smtClean="0"/>
              <a:t>Шифра: </a:t>
            </a:r>
            <a:r>
              <a:rPr lang="sr-Latn-CS" dirty="0" smtClean="0"/>
              <a:t>120607</a:t>
            </a:r>
            <a:endParaRPr lang="sr-Cyrl-CS" dirty="0" smtClean="0"/>
          </a:p>
          <a:p>
            <a:pPr eaLnBrk="1" hangingPunct="1"/>
            <a:r>
              <a:rPr lang="sr-Cyrl-CS" dirty="0" smtClean="0"/>
              <a:t>Фонд часова: 3+</a:t>
            </a:r>
            <a:r>
              <a:rPr lang="sr-Latn-RS" dirty="0" smtClean="0"/>
              <a:t>0</a:t>
            </a:r>
            <a:r>
              <a:rPr lang="sr-Cyrl-CS" dirty="0" smtClean="0"/>
              <a:t>+</a:t>
            </a:r>
            <a:r>
              <a:rPr lang="sr-Latn-RS" dirty="0" smtClean="0"/>
              <a:t>2</a:t>
            </a:r>
            <a:endParaRPr lang="sr-Cyrl-CS" dirty="0" smtClean="0"/>
          </a:p>
          <a:p>
            <a:pPr eaLnBrk="1" hangingPunct="1"/>
            <a:r>
              <a:rPr lang="sr-Cyrl-CS" dirty="0" smtClean="0"/>
              <a:t>ЕСПБ: 6 </a:t>
            </a:r>
            <a:endParaRPr lang="en-US" dirty="0" smtClean="0"/>
          </a:p>
          <a:p>
            <a:pPr eaLnBrk="1" hangingPunct="1"/>
            <a:r>
              <a:rPr lang="sr-Cyrl-CS" dirty="0" smtClean="0"/>
              <a:t>Професор: </a:t>
            </a:r>
            <a:r>
              <a:rPr lang="en-US" dirty="0" smtClean="0"/>
              <a:t>Д</a:t>
            </a:r>
            <a:r>
              <a:rPr lang="sr-Cyrl-CS" dirty="0" smtClean="0"/>
              <a:t>р Александра Грујић</a:t>
            </a:r>
            <a:r>
              <a:rPr lang="sr-Latn-CS" dirty="0" smtClean="0"/>
              <a:t>, </a:t>
            </a:r>
            <a:r>
              <a:rPr lang="sr-Cyrl-CS" dirty="0" smtClean="0"/>
              <a:t>канц. 601</a:t>
            </a:r>
          </a:p>
          <a:p>
            <a:pPr eaLnBrk="1" hangingPunct="1"/>
            <a:r>
              <a:rPr lang="sr-Cyrl-RS" dirty="0" smtClean="0"/>
              <a:t>Сарадник у настави: Добривоје Тарабић</a:t>
            </a:r>
            <a:r>
              <a:rPr lang="sr-Cyrl-CS" dirty="0" smtClean="0"/>
              <a:t> канц. 606</a:t>
            </a:r>
            <a:endParaRPr lang="sr-Latn-C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/>
          <p:cNvPicPr>
            <a:picLocks noChangeAspect="1" noChangeArrowheads="1"/>
          </p:cNvPicPr>
          <p:nvPr/>
        </p:nvPicPr>
        <p:blipFill>
          <a:blip r:embed="rId2">
            <a:lum bright="42000"/>
          </a:blip>
          <a:srcRect/>
          <a:stretch>
            <a:fillRect/>
          </a:stretch>
        </p:blipFill>
        <p:spPr bwMode="auto">
          <a:xfrm>
            <a:off x="228600" y="6858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AutoShap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mtClean="0"/>
              <a:t>Нове енергетске технологије</a:t>
            </a:r>
            <a:endParaRPr lang="sr-Latn-CS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r-Cyrl-CS" smtClean="0"/>
          </a:p>
          <a:p>
            <a:pPr eaLnBrk="1" hangingPunct="1"/>
            <a:endParaRPr lang="sr-Cyrl-CS" smtClean="0"/>
          </a:p>
          <a:p>
            <a:pPr eaLnBrk="1" hangingPunct="1"/>
            <a:endParaRPr lang="sr-Cyrl-CS" smtClean="0"/>
          </a:p>
          <a:p>
            <a:pPr algn="ctr" eaLnBrk="1" hangingPunct="1"/>
            <a:r>
              <a:rPr lang="sr-Cyrl-CS" smtClean="0"/>
              <a:t>ХВАЛА НА ПАЖЊИ</a:t>
            </a:r>
            <a:endParaRPr lang="sr-Latn-C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228600" y="6858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r-Cyrl-CS" smtClean="0"/>
              <a:t>Нове енергетске технологије</a:t>
            </a:r>
            <a:endParaRPr lang="sr-Latn-C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927350"/>
            <a:ext cx="7696200" cy="182245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Циљ наставе је упознавање студената са </a:t>
            </a:r>
            <a:r>
              <a:rPr lang="sr-Cyrl-CS" smtClean="0">
                <a:solidFill>
                  <a:schemeClr val="tx1"/>
                </a:solidFill>
              </a:rPr>
              <a:t>новим енергетским технологијама и добијањем ел.енергије из обновљивих извора енергије </a:t>
            </a:r>
            <a:endParaRPr lang="sr-Latn-C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228600" y="6858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mtClean="0"/>
              <a:t>Нове енергетске технологије</a:t>
            </a:r>
            <a:endParaRPr lang="sr-Latn-C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Студенти ће бити оспособљени да примењују основна знања из енергетике и нових енергетских</a:t>
            </a:r>
            <a:r>
              <a:rPr lang="en-US" smtClean="0"/>
              <a:t> </a:t>
            </a:r>
            <a:r>
              <a:rPr lang="ru-RU" smtClean="0"/>
              <a:t>технологија и да савладавају наставу из уже стручних предмета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mtClean="0"/>
              <a:t>Нове енергетске технологије</a:t>
            </a:r>
            <a:endParaRPr lang="sr-Latn-C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Cyrl-CS" sz="2000" smtClean="0"/>
              <a:t>Велика потрошња енергије и пораст броја становника у свету приморава земље да се суоче са проблемима критичног смањења залиха домаћих фосилних енергетских извора</a:t>
            </a:r>
          </a:p>
          <a:p>
            <a:pPr eaLnBrk="1" hangingPunct="1"/>
            <a:r>
              <a:rPr lang="sr-Cyrl-CS" sz="2000" smtClean="0"/>
              <a:t>Залихе фосилних горива брзо нестају и процена је да их за неколико деценија неће бити</a:t>
            </a:r>
          </a:p>
          <a:p>
            <a:pPr eaLnBrk="1" hangingPunct="1"/>
            <a:endParaRPr lang="sr-Latn-CS" sz="2000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4343400"/>
            <a:ext cx="57150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mtClean="0"/>
              <a:t>Нове енергетске технологије</a:t>
            </a:r>
            <a:endParaRPr lang="sr-Latn-C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Cyrl-CS" sz="2000" smtClean="0"/>
              <a:t>Производњом електричне енергије из обновљивих извора енергије човечанство ће имати многоструке користи</a:t>
            </a:r>
          </a:p>
          <a:p>
            <a:pPr eaLnBrk="1" hangingPunct="1"/>
            <a:r>
              <a:rPr lang="sr-Cyrl-CS" sz="2000" smtClean="0"/>
              <a:t>Најважнија корист је смањење емисије штетних гасова у атмосферу и очувања животне средине</a:t>
            </a:r>
          </a:p>
          <a:p>
            <a:pPr eaLnBrk="1" hangingPunct="1"/>
            <a:endParaRPr lang="sr-Latn-CS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810000"/>
            <a:ext cx="586740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228600" y="6858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3200" smtClean="0"/>
              <a:t>Нове енергетске технологије</a:t>
            </a:r>
            <a:r>
              <a:rPr lang="en-US" sz="3200" smtClean="0"/>
              <a:t>, </a:t>
            </a:r>
            <a:r>
              <a:rPr lang="sr-Cyrl-CS" sz="3200" smtClean="0"/>
              <a:t>Садржај предмета</a:t>
            </a:r>
            <a:endParaRPr lang="sr-Latn-CS" sz="32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b="1" smtClean="0"/>
              <a:t>Теоријска настава: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1. Уводно предавање (организација и садржај курса). Основне величине: брзина, брзина обртања,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сила, моменат, рад, енергија, снага. Јединице за енергију и снагу.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2. Класификација облика енергије. Примарни, трансформисани и корисни облици енергије.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3. Електрична енергија. Електроенергетски систем.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4. Увод у обновљиве изворе енергије: енергија сунца, воде, ветра, биомасе, биодизела и биогаса.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5. Необновљиви облици енергије: угаљ, нафта, гас, нуклеарно гориво, геотермална енергија.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6. Неконвенционални облици енергије.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2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228600" y="6858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z="3200" smtClean="0"/>
              <a:t>Нове енергетске технологије</a:t>
            </a:r>
            <a:r>
              <a:rPr lang="en-US" sz="3200" smtClean="0"/>
              <a:t>, </a:t>
            </a:r>
            <a:r>
              <a:rPr lang="sr-Cyrl-CS" sz="3200" smtClean="0"/>
              <a:t>Садржај предмета</a:t>
            </a:r>
            <a:endParaRPr lang="sr-Latn-CS" sz="320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smtClean="0"/>
              <a:t>7. Трансформације примарних облика енергије у погодније облике енергије.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8. Припрема и прерада угља, рафинеријска обрада нафте, циклус нуклеарног горива.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9. Транспорт енергије.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10. Дистрибуција енергије.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11. Тршиште енергије. Основни појмови. Регулаторна агенција.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12. Енергетика и екологија.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13. Енергетска ефикасност.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14. Сигурност снабдевања енергијом.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15. Енергетика и одрживи развој.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Практична настава: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Практична настава прати програм предавања.</a:t>
            </a:r>
            <a:endParaRPr lang="sr-Latn-CS" sz="1800" smtClean="0"/>
          </a:p>
          <a:p>
            <a:pPr eaLnBrk="1" hangingPunct="1">
              <a:lnSpc>
                <a:spcPct val="80000"/>
              </a:lnSpc>
            </a:pPr>
            <a:endParaRPr lang="sr-Latn-C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2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228600" y="6858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CS" smtClean="0"/>
              <a:t>Нове енергетске технологије</a:t>
            </a:r>
            <a:endParaRPr lang="sr-Latn-C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Cyrl-CS" dirty="0" smtClean="0"/>
              <a:t>Полагање испита се састоји из</a:t>
            </a:r>
            <a:r>
              <a:rPr lang="sr-Latn-CS" dirty="0" smtClean="0"/>
              <a:t> 2 </a:t>
            </a:r>
            <a:r>
              <a:rPr lang="sr-Cyrl-CS" dirty="0" smtClean="0"/>
              <a:t>колоквијума:</a:t>
            </a:r>
            <a:endParaRPr lang="sr-Latn-CS" dirty="0" smtClean="0"/>
          </a:p>
          <a:p>
            <a:pPr lvl="1" eaLnBrk="1" hangingPunct="1"/>
            <a:r>
              <a:rPr lang="sr-Latn-CS" dirty="0" smtClean="0"/>
              <a:t>I </a:t>
            </a:r>
            <a:r>
              <a:rPr lang="sr-Cyrl-CS" dirty="0" smtClean="0"/>
              <a:t>колоквијум: задаци 2</a:t>
            </a:r>
            <a:r>
              <a:rPr lang="sr-Latn-CS" dirty="0" smtClean="0"/>
              <a:t>0</a:t>
            </a:r>
            <a:r>
              <a:rPr lang="sr-Cyrl-CS" dirty="0" smtClean="0"/>
              <a:t> поена, моодл-е тестирање 1</a:t>
            </a:r>
            <a:r>
              <a:rPr lang="sr-Latn-CS" dirty="0" smtClean="0"/>
              <a:t>0</a:t>
            </a:r>
            <a:r>
              <a:rPr lang="sr-Cyrl-CS" dirty="0" smtClean="0"/>
              <a:t> поена</a:t>
            </a:r>
            <a:r>
              <a:rPr lang="sr-Latn-RS" dirty="0" smtClean="0"/>
              <a:t>, 18.11.2019.</a:t>
            </a:r>
            <a:endParaRPr lang="sr-Cyrl-CS" dirty="0" smtClean="0"/>
          </a:p>
          <a:p>
            <a:pPr lvl="1" eaLnBrk="1" hangingPunct="1"/>
            <a:r>
              <a:rPr lang="sr-Latn-CS" dirty="0" smtClean="0"/>
              <a:t>II</a:t>
            </a:r>
            <a:r>
              <a:rPr lang="sr-Cyrl-CS" dirty="0" smtClean="0"/>
              <a:t> колоквијум задаци 2</a:t>
            </a:r>
            <a:r>
              <a:rPr lang="sr-Latn-CS" dirty="0" smtClean="0"/>
              <a:t>0</a:t>
            </a:r>
            <a:r>
              <a:rPr lang="sr-Cyrl-CS" dirty="0" smtClean="0"/>
              <a:t> поена, моодл-е тестирање 1</a:t>
            </a:r>
            <a:r>
              <a:rPr lang="sr-Latn-CS" dirty="0" smtClean="0"/>
              <a:t>0</a:t>
            </a:r>
            <a:r>
              <a:rPr lang="sr-Cyrl-CS" dirty="0" smtClean="0"/>
              <a:t> поена</a:t>
            </a:r>
            <a:r>
              <a:rPr lang="sr-Latn-RS" dirty="0" smtClean="0"/>
              <a:t> </a:t>
            </a:r>
            <a:r>
              <a:rPr lang="sr-Cyrl-RS" smtClean="0"/>
              <a:t>23</a:t>
            </a:r>
            <a:r>
              <a:rPr lang="sr-Latn-RS" smtClean="0"/>
              <a:t>.12.2018</a:t>
            </a:r>
            <a:r>
              <a:rPr lang="sr-Latn-RS" dirty="0" smtClean="0"/>
              <a:t>.</a:t>
            </a:r>
          </a:p>
          <a:p>
            <a:pPr lvl="1" eaLnBrk="1" hangingPunct="1"/>
            <a:r>
              <a:rPr lang="sr-Cyrl-CS" dirty="0" smtClean="0"/>
              <a:t>Семинарски рад 20 поена</a:t>
            </a:r>
          </a:p>
          <a:p>
            <a:pPr lvl="1" eaLnBrk="1" hangingPunct="1"/>
            <a:r>
              <a:rPr lang="sr-Cyrl-CS" dirty="0" smtClean="0"/>
              <a:t>Лабораторијске вежбе</a:t>
            </a:r>
            <a:r>
              <a:rPr lang="sr-Latn-RS" dirty="0" smtClean="0"/>
              <a:t> 10 </a:t>
            </a:r>
            <a:r>
              <a:rPr lang="sr-Cyrl-RS" dirty="0" smtClean="0"/>
              <a:t>поена</a:t>
            </a:r>
            <a:endParaRPr lang="sr-Cyrl-CS" dirty="0" smtClean="0"/>
          </a:p>
          <a:p>
            <a:pPr lvl="1" eaLnBrk="1" hangingPunct="1"/>
            <a:r>
              <a:rPr lang="sr-Cyrl-CS" dirty="0" smtClean="0"/>
              <a:t>Присуство на настави </a:t>
            </a:r>
            <a:r>
              <a:rPr lang="sr-Latn-RS" dirty="0" smtClean="0"/>
              <a:t>10 </a:t>
            </a:r>
            <a:r>
              <a:rPr lang="sr-Cyrl-RS" dirty="0" smtClean="0"/>
              <a:t>поена</a:t>
            </a:r>
            <a:endParaRPr lang="sr-Cyrl-CS" dirty="0" smtClean="0"/>
          </a:p>
          <a:p>
            <a:pPr lvl="1" eaLnBrk="1" hangingPunct="1"/>
            <a:endParaRPr lang="sr-Cyrl-C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2"/>
          <p:cNvPicPr>
            <a:picLocks noChangeAspect="1" noChangeArrowheads="1"/>
          </p:cNvPicPr>
          <p:nvPr/>
        </p:nvPicPr>
        <p:blipFill>
          <a:blip r:embed="rId2">
            <a:lum bright="42000"/>
          </a:blip>
          <a:srcRect/>
          <a:stretch>
            <a:fillRect/>
          </a:stretch>
        </p:blipFill>
        <p:spPr bwMode="auto">
          <a:xfrm>
            <a:off x="228600" y="6858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Cyrl-CS" smtClean="0"/>
              <a:t>Нове енергетске технологије</a:t>
            </a:r>
            <a:endParaRPr lang="sr-Latn-CS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Cyrl-CS" dirty="0" smtClean="0"/>
              <a:t>Професор: Др Александра Грујић, канц.</a:t>
            </a:r>
            <a:r>
              <a:rPr lang="sr-Latn-CS" dirty="0" smtClean="0"/>
              <a:t> </a:t>
            </a:r>
            <a:r>
              <a:rPr lang="sr-Cyrl-CS" dirty="0" smtClean="0"/>
              <a:t>601</a:t>
            </a:r>
          </a:p>
          <a:p>
            <a:pPr eaLnBrk="1" hangingPunct="1"/>
            <a:r>
              <a:rPr lang="sr-Cyrl-CS" dirty="0" smtClean="0"/>
              <a:t>Сарадник: Добривоје Тарабић канц.</a:t>
            </a:r>
            <a:r>
              <a:rPr lang="sr-Latn-CS" dirty="0" smtClean="0"/>
              <a:t> </a:t>
            </a:r>
            <a:r>
              <a:rPr lang="sr-Cyrl-CS" dirty="0" smtClean="0"/>
              <a:t>606</a:t>
            </a:r>
          </a:p>
          <a:p>
            <a:pPr eaLnBrk="1" hangingPunct="1"/>
            <a:endParaRPr lang="sr-Cyrl-CS" sz="2000" dirty="0" smtClean="0"/>
          </a:p>
          <a:p>
            <a:pPr eaLnBrk="1" hangingPunct="1">
              <a:buFont typeface="Wingdings" pitchFamily="2" charset="2"/>
              <a:buNone/>
            </a:pPr>
            <a:endParaRPr lang="sr-Latn-C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230</TotalTime>
  <Words>427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Capsules</vt:lpstr>
      <vt:lpstr>Нове енергетске технологије</vt:lpstr>
      <vt:lpstr>Нове енергетске технологије</vt:lpstr>
      <vt:lpstr>Нове енергетске технологије</vt:lpstr>
      <vt:lpstr>Нове енергетске технологије</vt:lpstr>
      <vt:lpstr>Нове енергетске технологије</vt:lpstr>
      <vt:lpstr>Нове енергетске технологије, Садржај предмета</vt:lpstr>
      <vt:lpstr>Нове енергетске технологије, Садржај предмета</vt:lpstr>
      <vt:lpstr>Нове енергетске технологије</vt:lpstr>
      <vt:lpstr>Нове енергетске технологије</vt:lpstr>
      <vt:lpstr>Нове енергетске технологије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Дистрибуција и тржиште електричне енергије</dc:title>
  <dc:creator>aleksandrag</dc:creator>
  <cp:lastModifiedBy>Aleksandra Grujic</cp:lastModifiedBy>
  <cp:revision>29</cp:revision>
  <dcterms:created xsi:type="dcterms:W3CDTF">2008-12-24T13:30:26Z</dcterms:created>
  <dcterms:modified xsi:type="dcterms:W3CDTF">2019-10-07T12:08:10Z</dcterms:modified>
</cp:coreProperties>
</file>