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11"/>
  </p:notesMasterIdLst>
  <p:sldIdLst>
    <p:sldId id="256" r:id="rId2"/>
    <p:sldId id="259" r:id="rId3"/>
    <p:sldId id="270" r:id="rId4"/>
    <p:sldId id="275" r:id="rId5"/>
    <p:sldId id="276" r:id="rId6"/>
    <p:sldId id="268" r:id="rId7"/>
    <p:sldId id="262" r:id="rId8"/>
    <p:sldId id="269" r:id="rId9"/>
    <p:sldId id="27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7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34188A-46BC-40DE-90EB-0B869642E986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7504D1C-807F-4BE6-82F8-30794DD89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34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53AF18-39EF-4A9D-9BFA-7D7E9AEC5AB3}" type="slidenum">
              <a:rPr lang="en-US" altLang="sr-Latn-RS"/>
              <a:pPr>
                <a:spcBef>
                  <a:spcPct val="0"/>
                </a:spcBef>
              </a:pPr>
              <a:t>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69290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D99EFF-6CF7-4F58-9734-26F01B22DFBB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59698C-9B22-411E-8880-93596B2EE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1613E-308A-4C32-B473-5B4F38DD7E66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E5952-A66B-47A6-A4E6-CEC0B2E51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8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C5AEB-1063-4C3E-8A77-B374EB27140B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5899B-7ECD-470E-9D86-B670BB1D8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2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C94AD-60D3-4AC3-8F3F-D0666C950F33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BB24-E30A-4F8C-A2A9-0DEF0D221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1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7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3648 h 3648"/>
              <a:gd name="T2" fmla="*/ 720 w 2736"/>
              <a:gd name="T3" fmla="*/ 2016 h 3648"/>
              <a:gd name="T4" fmla="*/ 2736 w 2736"/>
              <a:gd name="T5" fmla="*/ 0 h 3648"/>
              <a:gd name="T6" fmla="*/ 2736 w 2736"/>
              <a:gd name="T7" fmla="*/ 96 h 3648"/>
              <a:gd name="T8" fmla="*/ 744 w 2736"/>
              <a:gd name="T9" fmla="*/ 2038 h 3648"/>
              <a:gd name="T10" fmla="*/ 48 w 2736"/>
              <a:gd name="T11" fmla="*/ 3648 h 3648"/>
              <a:gd name="T12" fmla="*/ 0 w 2736"/>
              <a:gd name="T13" fmla="*/ 3648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5" name="Freeform 18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4080 h 4128"/>
              <a:gd name="T2" fmla="*/ 0 w 3504"/>
              <a:gd name="T3" fmla="*/ 4128 h 4128"/>
              <a:gd name="T4" fmla="*/ 3504 w 3504"/>
              <a:gd name="T5" fmla="*/ 2640 h 4128"/>
              <a:gd name="T6" fmla="*/ 2880 w 3504"/>
              <a:gd name="T7" fmla="*/ 0 h 4128"/>
              <a:gd name="T8" fmla="*/ 2832 w 3504"/>
              <a:gd name="T9" fmla="*/ 0 h 4128"/>
              <a:gd name="T10" fmla="*/ 3465 w 3504"/>
              <a:gd name="T11" fmla="*/ 2619 h 4128"/>
              <a:gd name="T12" fmla="*/ 0 w 3504"/>
              <a:gd name="T13" fmla="*/ 4080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429969-B06F-4D19-8AF2-7697E731A62C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7495C8-A12F-4A0C-9F28-62FDC2E1C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4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CBDD3D-CDAA-4EBD-A618-03F9A339C5EB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C86EA2-1B48-4950-B926-76D1EE780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76CEBA-0EF7-44D7-A080-69D5EB04C24B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265651-90A9-4BF4-9158-29F9C03D9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6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0631F-7CEC-46BB-8FD8-C766BA9EFE68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94B2C-5F75-48D9-BFAD-BB07D36BF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4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6D3F81-A13D-4194-9175-FFA049269E6D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361B5D-A1FF-4C4E-AF96-5B9896424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3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0F68E-0ACF-49DF-A07D-995971317BD0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90744-3521-4911-A533-B852DCF119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3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288707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877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288707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877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2887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877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2FF780-EBC3-4831-8D17-77FF9AEE6B6A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FF0497-0A3B-4C86-8962-3D499FED5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37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64999">
              <a:srgbClr val="000000"/>
            </a:gs>
            <a:gs pos="100000">
              <a:srgbClr val="5A77A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618AFC-ACC8-430C-9432-D6E9898D1379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pPr>
              <a:defRPr/>
            </a:pPr>
            <a:fld id="{BE6A7E89-378D-4C16-A050-87100A998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73" r:id="rId1"/>
    <p:sldLayoutId id="2147484368" r:id="rId2"/>
    <p:sldLayoutId id="2147484374" r:id="rId3"/>
    <p:sldLayoutId id="2147484375" r:id="rId4"/>
    <p:sldLayoutId id="2147484376" r:id="rId5"/>
    <p:sldLayoutId id="2147484369" r:id="rId6"/>
    <p:sldLayoutId id="2147484377" r:id="rId7"/>
    <p:sldLayoutId id="2147484370" r:id="rId8"/>
    <p:sldLayoutId id="2147484378" r:id="rId9"/>
    <p:sldLayoutId id="2147484371" r:id="rId10"/>
    <p:sldLayoutId id="21474843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anose="05000000000000000000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2000240"/>
            <a:ext cx="7772400" cy="1285884"/>
          </a:xfrm>
          <a:effectLst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chemeClr val="tx2">
                    <a:satMod val="200000"/>
                  </a:schemeClr>
                </a:solidFill>
              </a:rPr>
              <a:t>ИНТЕГРАЦИЈА СОФТВЕРСКИХ ТЕХНОЛОГИЈА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n-US" sz="20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914400" y="3861048"/>
            <a:ext cx="7772400" cy="48235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sr-Cyrl-RS" altLang="sr-Latn-RS" dirty="0" smtClean="0"/>
              <a:t>Семестар: </a:t>
            </a:r>
            <a:r>
              <a:rPr lang="en-US" altLang="sr-Latn-RS" dirty="0" smtClean="0">
                <a:solidFill>
                  <a:srgbClr val="FFFF00"/>
                </a:solidFill>
              </a:rPr>
              <a:t>VI</a:t>
            </a:r>
            <a:r>
              <a:rPr lang="sr-Cyrl-RS" altLang="sr-Latn-RS" dirty="0" smtClean="0"/>
              <a:t>    Шифра: </a:t>
            </a:r>
            <a:r>
              <a:rPr lang="sr-Cyrl-RS" altLang="sr-Latn-RS" dirty="0" smtClean="0">
                <a:solidFill>
                  <a:srgbClr val="FFFF00"/>
                </a:solidFill>
              </a:rPr>
              <a:t>151407</a:t>
            </a:r>
            <a:r>
              <a:rPr lang="sr-Cyrl-RS" altLang="sr-Latn-RS" dirty="0" smtClean="0"/>
              <a:t>     Мнемо: </a:t>
            </a:r>
            <a:r>
              <a:rPr lang="sr-Cyrl-RS" altLang="sr-Latn-RS" dirty="0" smtClean="0">
                <a:solidFill>
                  <a:srgbClr val="FFFF00"/>
                </a:solidFill>
              </a:rPr>
              <a:t>ИСТ</a:t>
            </a:r>
            <a:endParaRPr lang="en-US" altLang="sr-Latn-RS" dirty="0" smtClean="0">
              <a:solidFill>
                <a:srgbClr val="FFFF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928662" y="5805264"/>
            <a:ext cx="777240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584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3" panose="05040102010807070707" pitchFamily="18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hangingPunct="1">
              <a:spcBef>
                <a:spcPct val="0"/>
              </a:spcBef>
            </a:pPr>
            <a:r>
              <a:rPr lang="sr-Cyrl-RS" altLang="sr-Latn-RS" smtClean="0"/>
              <a:t>Проф. Др Зоран Ћировић</a:t>
            </a:r>
            <a:endParaRPr lang="en-US" altLang="sr-Latn-RS" smtClean="0"/>
          </a:p>
          <a:p>
            <a:pPr eaLnBrk="1" hangingPunct="1">
              <a:spcBef>
                <a:spcPct val="0"/>
              </a:spcBef>
            </a:pPr>
            <a:endParaRPr lang="sr-Cyrl-CS" altLang="sr-Latn-RS" smtClean="0"/>
          </a:p>
          <a:p>
            <a:pPr eaLnBrk="1" hangingPunct="1">
              <a:spcBef>
                <a:spcPct val="0"/>
              </a:spcBef>
            </a:pPr>
            <a:endParaRPr lang="en-US" alt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mtClean="0">
                <a:solidFill>
                  <a:srgbClr val="FFFF00"/>
                </a:solidFill>
              </a:rPr>
              <a:t>Програм</a:t>
            </a:r>
            <a:r>
              <a:rPr lang="sr-Cyrl-RS">
                <a:solidFill>
                  <a:srgbClr val="FFFF00"/>
                </a:solidFill>
              </a:rPr>
              <a:t>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572000"/>
          </a:xfrm>
        </p:spPr>
        <p:txBody>
          <a:bodyPr>
            <a:normAutofit fontScale="70000" lnSpcReduction="20000"/>
          </a:bodyPr>
          <a:lstStyle/>
          <a:p>
            <a:pPr marL="1197864" lvl="1" indent="-742950" eaLnBrk="1" fontAlgn="auto" hangingPunct="1">
              <a:spcAft>
                <a:spcPts val="0"/>
              </a:spcAft>
              <a:buAutoNum type="arabicPeriod"/>
              <a:defRPr/>
            </a:pPr>
            <a:r>
              <a:rPr lang="sr-Latn-C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XML</a:t>
            </a:r>
            <a:r>
              <a:rPr lang="sr-Cyrl-C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технологије</a:t>
            </a:r>
          </a:p>
          <a:p>
            <a:pPr marL="1453452" lvl="2" indent="-742950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XPATH,XSL,XSLT,SOAP...</a:t>
            </a:r>
            <a:r>
              <a:rPr lang="sr-Cyrl-R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r-Cyrl-RS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453452" lvl="2" indent="-742950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sr-Cyrl-R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Тестови: </a:t>
            </a:r>
            <a:r>
              <a:rPr lang="sr-Cyrl-C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(затворена форма питања, а-б-в</a:t>
            </a:r>
            <a:r>
              <a:rPr lang="sr-Cyrl-C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453452" lvl="2" indent="-742950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sr-Cyrl-C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97864" lvl="1" indent="-742950" eaLnBrk="1" fontAlgn="auto" hangingPunct="1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n-U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JSON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формат података</a:t>
            </a:r>
          </a:p>
          <a:p>
            <a:pPr marL="1453452" lvl="2" indent="-742950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sr-Cyrl-R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Примена, предности и недостаци у односу на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XML</a:t>
            </a:r>
          </a:p>
          <a:p>
            <a:pPr marL="1453452" lvl="2" indent="-742950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sr-Cyrl-R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97864" lvl="1" indent="-742950" eaLnBrk="1" fontAlgn="auto" hangingPunct="1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sr-Latn-RS" sz="3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JavaScript</a:t>
            </a:r>
            <a:r>
              <a:rPr lang="sr-Latn-R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</a:t>
            </a:r>
            <a:r>
              <a:rPr lang="sr-Latn-RS" sz="3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jQuery</a:t>
            </a:r>
            <a:r>
              <a:rPr lang="sr-Latn-R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 са </a:t>
            </a:r>
            <a:r>
              <a:rPr lang="sr-Latn-R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XML/JSON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podacima</a:t>
            </a:r>
            <a:endParaRPr lang="sr-Cyrl-R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453452" lvl="2" indent="-742950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sr-Cyrl-R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Примена у скрипт језицима 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0502" lvl="2" indent="0" eaLnBrk="1" fontAlgn="auto" hangingPunct="1">
              <a:spcAft>
                <a:spcPts val="0"/>
              </a:spcAft>
              <a:buNone/>
              <a:defRPr/>
            </a:pPr>
            <a:endParaRPr lang="sr-Cyrl-R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97864" lvl="1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sr-Cyrl-C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Повезивање клијенских апликација са </a:t>
            </a:r>
            <a:r>
              <a:rPr lang="sr-Cyrl-C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сервисима</a:t>
            </a:r>
          </a:p>
          <a:p>
            <a:pPr marL="1453452" lvl="2" indent="-742950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sr-Cyrl-C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Употреба </a:t>
            </a:r>
            <a:r>
              <a:rPr lang="sr-Latn-R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API i WS</a:t>
            </a:r>
            <a:r>
              <a:rPr lang="sr-Cyrl-C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страни клијента </a:t>
            </a:r>
            <a:r>
              <a:rPr lang="sr-Cyrl-C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sr-Latn-R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JavaScript i C#)</a:t>
            </a:r>
            <a:r>
              <a:rPr lang="sr-Cyrl-C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</a:p>
          <a:p>
            <a:pPr marL="1453452" lvl="2" indent="-742950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sr-Cyrl-R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97864" lvl="1" indent="-742950" eaLnBrk="1" fontAlgn="auto" hangingPunct="1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 </a:t>
            </a:r>
            <a:r>
              <a:rPr lang="sr-Cyrl-R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 (Web Services)</a:t>
            </a:r>
            <a:r>
              <a:rPr lang="sr-Cyrl-R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сервиси</a:t>
            </a:r>
            <a:endParaRPr lang="en-US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97864" lvl="1" indent="-742950" eaLnBrk="1" fontAlgn="auto" hangingPunct="1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endParaRPr lang="sr-Cyrl-CS" sz="1600" dirty="0"/>
          </a:p>
          <a:p>
            <a:pPr marL="1197864" lvl="1" indent="-742950" eaLnBrk="1" fontAlgn="auto" hangingPunct="1">
              <a:spcAft>
                <a:spcPts val="0"/>
              </a:spcAft>
              <a:buAutoNum type="arabicPeriod"/>
              <a:defRPr/>
            </a:pPr>
            <a:endParaRPr lang="sr-Cyrl-R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4914" lvl="1" indent="0" eaLnBrk="1" fontAlgn="auto" hangingPunct="1">
              <a:spcAft>
                <a:spcPts val="0"/>
              </a:spcAft>
              <a:buNone/>
              <a:defRPr/>
            </a:pPr>
            <a:endParaRPr lang="sr-Cyrl-R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67702" lvl="2" indent="-457200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sr-Cyrl-R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97864" lvl="1" indent="-74295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sr-Cyrl-CS" sz="30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b="1" dirty="0" smtClean="0">
              <a:latin typeface="+mj-lt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FFFF00"/>
                </a:solidFill>
              </a:rPr>
              <a:t>Ba</a:t>
            </a:r>
            <a:r>
              <a:rPr lang="sr-Cyrl-CS" smtClean="0">
                <a:solidFill>
                  <a:srgbClr val="FFFF00"/>
                </a:solidFill>
              </a:rPr>
              <a:t>жно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5" y="1784350"/>
            <a:ext cx="7972425" cy="4572000"/>
          </a:xfrm>
        </p:spPr>
        <p:txBody>
          <a:bodyPr>
            <a:normAutofit fontScale="62500" lnSpcReduction="20000"/>
          </a:bodyPr>
          <a:lstStyle/>
          <a:p>
            <a:pPr marL="525780" indent="-457200" eaLnBrk="1" fontAlgn="auto" hangingPunct="1">
              <a:spcAft>
                <a:spcPts val="0"/>
              </a:spcAft>
              <a:defRPr/>
            </a:pPr>
            <a:r>
              <a:rPr lang="sr-Cyrl-CS" sz="3900" dirty="0" smtClean="0">
                <a:latin typeface="+mj-lt"/>
              </a:rPr>
              <a:t>Препоруке</a:t>
            </a:r>
            <a:r>
              <a:rPr lang="sr-Cyrl-CS" sz="3900" dirty="0" smtClean="0">
                <a:solidFill>
                  <a:srgbClr val="FFFF00"/>
                </a:solidFill>
                <a:latin typeface="+mj-lt"/>
              </a:rPr>
              <a:t>*</a:t>
            </a:r>
            <a:r>
              <a:rPr lang="sr-Latn-CS" sz="3900" dirty="0" smtClean="0">
                <a:latin typeface="+mj-lt"/>
              </a:rPr>
              <a:t> IEEE </a:t>
            </a:r>
            <a:r>
              <a:rPr lang="sr-Cyrl-CS" sz="3900" dirty="0" smtClean="0">
                <a:latin typeface="+mj-lt"/>
              </a:rPr>
              <a:t>о стеченим основним знањима </a:t>
            </a:r>
            <a:r>
              <a:rPr lang="sr-Cyrl-RS" sz="3900" dirty="0" smtClean="0">
                <a:latin typeface="+mj-lt"/>
              </a:rPr>
              <a:t>у областима:</a:t>
            </a:r>
            <a:endParaRPr lang="sr-Latn-CS" sz="3900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sz="2000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CS" dirty="0" smtClean="0">
                <a:latin typeface="+mj-lt"/>
              </a:rPr>
              <a:t>	</a:t>
            </a:r>
            <a:r>
              <a:rPr lang="sr-Latn-CS" sz="3100" dirty="0" smtClean="0">
                <a:latin typeface="+mj-lt"/>
              </a:rPr>
              <a:t>1.</a:t>
            </a:r>
            <a:r>
              <a:rPr lang="sr-Cyrl-RS" sz="3100" dirty="0" smtClean="0">
                <a:latin typeface="+mj-lt"/>
              </a:rPr>
              <a:t> </a:t>
            </a:r>
            <a:r>
              <a:rPr lang="sr-Cyrl-CS" sz="3100" dirty="0" smtClean="0">
                <a:latin typeface="+mj-lt"/>
              </a:rPr>
              <a:t>Информационе технологије</a:t>
            </a:r>
            <a:r>
              <a:rPr lang="sr-Latn-CS" sz="3100" dirty="0" smtClean="0">
                <a:latin typeface="+mj-lt"/>
              </a:rPr>
              <a:t> </a:t>
            </a:r>
            <a:r>
              <a:rPr lang="sr-Latn-CS" sz="3100" i="1" dirty="0" smtClean="0">
                <a:latin typeface="+mj-lt"/>
              </a:rPr>
              <a:t>(</a:t>
            </a:r>
            <a:r>
              <a:rPr lang="en-US" sz="3100" i="1" dirty="0">
                <a:latin typeface="+mj-lt"/>
              </a:rPr>
              <a:t>Information Technology</a:t>
            </a:r>
            <a:r>
              <a:rPr lang="sr-Latn-CS" sz="3100" i="1" dirty="0" smtClean="0">
                <a:latin typeface="+mj-lt"/>
              </a:rPr>
              <a:t>)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CS" sz="3100" dirty="0" smtClean="0">
                <a:latin typeface="+mj-lt"/>
              </a:rPr>
              <a:t>	</a:t>
            </a:r>
            <a:r>
              <a:rPr lang="sr-Latn-CS" sz="3100" dirty="0" smtClean="0">
                <a:latin typeface="+mj-lt"/>
              </a:rPr>
              <a:t>2.</a:t>
            </a:r>
            <a:r>
              <a:rPr lang="sr-Cyrl-RS" sz="3100" dirty="0" smtClean="0">
                <a:latin typeface="+mj-lt"/>
              </a:rPr>
              <a:t> </a:t>
            </a:r>
            <a:r>
              <a:rPr lang="sr-Cyrl-CS" sz="3100" dirty="0" smtClean="0">
                <a:latin typeface="+mj-lt"/>
              </a:rPr>
              <a:t>Рачунарска техника</a:t>
            </a:r>
            <a:r>
              <a:rPr lang="sr-Latn-CS" sz="3100" dirty="0" smtClean="0">
                <a:latin typeface="+mj-lt"/>
              </a:rPr>
              <a:t> </a:t>
            </a:r>
            <a:r>
              <a:rPr lang="sr-Latn-CS" sz="3100" i="1" dirty="0" smtClean="0">
                <a:latin typeface="+mj-lt"/>
              </a:rPr>
              <a:t>(</a:t>
            </a:r>
            <a:r>
              <a:rPr lang="en-US" sz="3100" i="1" dirty="0">
                <a:latin typeface="+mj-lt"/>
              </a:rPr>
              <a:t>Computer Science</a:t>
            </a:r>
            <a:r>
              <a:rPr lang="sr-Latn-CS" sz="3100" i="1" dirty="0" smtClean="0">
                <a:latin typeface="+mj-lt"/>
              </a:rPr>
              <a:t>)</a:t>
            </a:r>
            <a:endParaRPr lang="sr-Cyrl-CS" sz="3100" i="1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sz="2000" i="1" dirty="0" smtClean="0">
              <a:latin typeface="+mj-lt"/>
            </a:endParaRPr>
          </a:p>
          <a:p>
            <a:pPr marL="397192" lvl="1" indent="0" eaLnBrk="1" fontAlgn="auto" hangingPunct="1">
              <a:spcAft>
                <a:spcPts val="0"/>
              </a:spcAft>
              <a:buNone/>
              <a:defRPr/>
            </a:pPr>
            <a:r>
              <a:rPr lang="sr-Cyrl-CS" sz="3800" dirty="0" smtClean="0">
                <a:latin typeface="+mj-lt"/>
              </a:rPr>
              <a:t>подразумевају стечена знања из лекција које се слушају на овом курсу,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sz="3900" dirty="0" smtClean="0">
              <a:latin typeface="+mj-lt"/>
            </a:endParaRPr>
          </a:p>
          <a:p>
            <a:pPr marL="640080" indent="-571500" eaLnBrk="1" fontAlgn="auto" hangingPunct="1">
              <a:spcAft>
                <a:spcPts val="0"/>
              </a:spcAft>
              <a:defRPr/>
            </a:pPr>
            <a:r>
              <a:rPr lang="sr-Cyrl-CS" sz="3900" b="1" dirty="0" smtClean="0">
                <a:latin typeface="+mj-lt"/>
              </a:rPr>
              <a:t>Курс је прилагођен практичном раду на рачунару и пројектовању апликација.</a:t>
            </a:r>
            <a:endParaRPr lang="sr-Latn-CS" sz="3900" b="1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CS" i="1" dirty="0" smtClean="0">
                <a:solidFill>
                  <a:srgbClr val="FFFF00"/>
                </a:solidFill>
                <a:latin typeface="+mj-lt"/>
              </a:rPr>
              <a:t>*Значајно у случају признавања дипломе ВШЕРа на другим факултетима.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dirty="0" smtClean="0">
                <a:solidFill>
                  <a:srgbClr val="FFFF00"/>
                </a:solidFill>
              </a:rPr>
              <a:t>Чему служе стечена знања?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67544" y="1427163"/>
            <a:ext cx="8233544" cy="4716462"/>
          </a:xfrm>
        </p:spPr>
        <p:txBody>
          <a:bodyPr/>
          <a:lstStyle/>
          <a:p>
            <a:pPr eaLnBrk="1" hangingPunct="1"/>
            <a:r>
              <a:rPr lang="sr-Cyrl-CS" altLang="sr-Latn-RS" sz="2800" dirty="0" smtClean="0"/>
              <a:t>За интеграцију апликација различитих оперативних система и окружења:</a:t>
            </a:r>
          </a:p>
          <a:p>
            <a:pPr lvl="1" eaLnBrk="1" hangingPunct="1"/>
            <a:r>
              <a:rPr lang="en-US" altLang="sr-Latn-RS" sz="2400" i="1" dirty="0" smtClean="0"/>
              <a:t>Linux,</a:t>
            </a:r>
            <a:r>
              <a:rPr lang="sr-Cyrl-RS" altLang="sr-Latn-RS" sz="2400" i="1" dirty="0" smtClean="0"/>
              <a:t> </a:t>
            </a:r>
            <a:r>
              <a:rPr lang="en-US" altLang="sr-Latn-RS" sz="2400" i="1" dirty="0" smtClean="0"/>
              <a:t>Windows,</a:t>
            </a:r>
            <a:r>
              <a:rPr lang="sr-Cyrl-RS" altLang="sr-Latn-RS" sz="2400" i="1" dirty="0" smtClean="0"/>
              <a:t> мобилне платформе, језици </a:t>
            </a:r>
            <a:r>
              <a:rPr lang="en-US" altLang="sr-Latn-RS" sz="2400" i="1" dirty="0" smtClean="0"/>
              <a:t>Java </a:t>
            </a:r>
            <a:r>
              <a:rPr lang="en-US" altLang="sr-Latn-RS" sz="2400" i="1" dirty="0" err="1" smtClean="0"/>
              <a:t>ili</a:t>
            </a:r>
            <a:r>
              <a:rPr lang="en-US" altLang="sr-Latn-RS" sz="2400" i="1" dirty="0" smtClean="0"/>
              <a:t> .NET</a:t>
            </a:r>
            <a:r>
              <a:rPr lang="sr-Cyrl-CS" altLang="sr-Latn-RS" sz="2400" dirty="0" smtClean="0"/>
              <a:t> </a:t>
            </a:r>
          </a:p>
          <a:p>
            <a:pPr lvl="1" eaLnBrk="1" hangingPunct="1"/>
            <a:r>
              <a:rPr lang="sr-Cyrl-CS" altLang="sr-Latn-RS" sz="2400" i="1" dirty="0" smtClean="0"/>
              <a:t>Интернет, Интранет или локално.</a:t>
            </a:r>
          </a:p>
          <a:p>
            <a:pPr marL="454025" lvl="1" indent="0" eaLnBrk="1" hangingPunct="1">
              <a:buNone/>
            </a:pPr>
            <a:endParaRPr lang="sr-Cyrl-CS" altLang="sr-Latn-RS" sz="2400" i="1" dirty="0" smtClean="0"/>
          </a:p>
          <a:p>
            <a:pPr eaLnBrk="1" hangingPunct="1"/>
            <a:r>
              <a:rPr lang="sr-Cyrl-CS" altLang="sr-Latn-RS" sz="2800" dirty="0" smtClean="0"/>
              <a:t>Добра интеграција треба да буде флексибилна и велике поузданости.</a:t>
            </a:r>
          </a:p>
          <a:p>
            <a:pPr eaLnBrk="1" hangingPunct="1"/>
            <a:r>
              <a:rPr lang="sr-Cyrl-CS" altLang="sr-Latn-RS" sz="2800" dirty="0" smtClean="0"/>
              <a:t>Зато се на овом курсу проучава </a:t>
            </a:r>
            <a:r>
              <a:rPr lang="en-US" altLang="sr-Latn-RS" sz="2800" dirty="0" smtClean="0"/>
              <a:t>XML </a:t>
            </a:r>
            <a:r>
              <a:rPr lang="sr-Cyrl-CS" altLang="sr-Latn-RS" sz="2800" dirty="0" smtClean="0"/>
              <a:t>стандард и интеграција заснована на том стандарду.</a:t>
            </a:r>
            <a:endParaRPr lang="en-US" altLang="sr-Latn-R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dirty="0" smtClean="0">
                <a:solidFill>
                  <a:srgbClr val="FFFF00"/>
                </a:solidFill>
              </a:rPr>
              <a:t>Чему служе стечена знања?</a:t>
            </a:r>
            <a:endParaRPr lang="en-US" dirty="0"/>
          </a:p>
        </p:txBody>
      </p:sp>
      <p:pic>
        <p:nvPicPr>
          <p:cNvPr id="13315" name="Content Placeholder 4" descr="istSlika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25" y="1201738"/>
            <a:ext cx="7286625" cy="54991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Вежбе су обавезне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sr-Cyrl-CS" sz="2000" dirty="0" smtClean="0">
                <a:solidFill>
                  <a:srgbClr val="FFFF00"/>
                </a:solidFill>
              </a:rPr>
              <a:t>Сарадни</a:t>
            </a:r>
            <a:r>
              <a:rPr lang="en-US" sz="2000" dirty="0" smtClean="0">
                <a:solidFill>
                  <a:srgbClr val="FFFF00"/>
                </a:solidFill>
              </a:rPr>
              <a:t>k</a:t>
            </a:r>
            <a:r>
              <a:rPr lang="sr-Cyrl-CS" sz="2000" dirty="0" smtClean="0">
                <a:solidFill>
                  <a:srgbClr val="FFFF00"/>
                </a:solidFill>
              </a:rPr>
              <a:t>: </a:t>
            </a:r>
            <a:r>
              <a:rPr lang="sr-Cyrl-CS" sz="2000" dirty="0" smtClean="0">
                <a:solidFill>
                  <a:srgbClr val="FFFF00"/>
                </a:solidFill>
              </a:rPr>
              <a:t>Н</a:t>
            </a:r>
            <a:r>
              <a:rPr lang="sr-Cyrl-CS" sz="2000" dirty="0" smtClean="0">
                <a:solidFill>
                  <a:srgbClr val="FFFF00"/>
                </a:solidFill>
              </a:rPr>
              <a:t>. Цвијан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Раде </a:t>
            </a:r>
            <a:r>
              <a:rPr lang="sr-Cyrl-CS" dirty="0">
                <a:latin typeface="+mj-lt"/>
              </a:rPr>
              <a:t>се </a:t>
            </a:r>
            <a:r>
              <a:rPr lang="sr-Cyrl-CS">
                <a:latin typeface="+mj-lt"/>
              </a:rPr>
              <a:t>у </a:t>
            </a:r>
            <a:r>
              <a:rPr lang="sr-Cyrl-CS" smtClean="0">
                <a:latin typeface="+mj-lt"/>
              </a:rPr>
              <a:t>новим лабораторијама!</a:t>
            </a:r>
            <a:endParaRPr lang="sr-Cyrl-CS" dirty="0" smtClean="0">
              <a:latin typeface="+mj-lt"/>
            </a:endParaRP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mtClean="0">
                <a:latin typeface="+mj-lt"/>
              </a:rPr>
              <a:t>Прате предавања.</a:t>
            </a:r>
            <a:endParaRPr lang="sr-Cyrl-CS" dirty="0" smtClean="0">
              <a:latin typeface="+mj-lt"/>
            </a:endParaRP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Пружа се студентима могућност и самосталног проширења знања путем већих задатака</a:t>
            </a:r>
            <a:r>
              <a:rPr lang="en-US" dirty="0" smtClean="0">
                <a:latin typeface="+mj-lt"/>
              </a:rPr>
              <a:t> </a:t>
            </a:r>
            <a:r>
              <a:rPr lang="sr-Latn-CS" dirty="0" smtClean="0">
                <a:latin typeface="+mj-lt"/>
              </a:rPr>
              <a:t>tj</a:t>
            </a:r>
            <a:r>
              <a:rPr lang="sr-Latn-CS" smtClean="0">
                <a:latin typeface="+mj-lt"/>
              </a:rPr>
              <a:t>. </a:t>
            </a:r>
            <a:r>
              <a:rPr lang="sr-Cyrl-CS" smtClean="0">
                <a:latin typeface="+mj-lt"/>
              </a:rPr>
              <a:t>пројеката.</a:t>
            </a:r>
            <a:endParaRPr lang="sr-Cyrl-C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mtClean="0">
                <a:solidFill>
                  <a:srgbClr val="FFFF00"/>
                </a:solidFill>
              </a:rPr>
              <a:t>Испит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Услов</a:t>
            </a:r>
            <a:r>
              <a:rPr lang="sr-Latn-CS" dirty="0" smtClean="0">
                <a:latin typeface="+mj-lt"/>
              </a:rPr>
              <a:t>: </a:t>
            </a:r>
            <a:r>
              <a:rPr lang="sr-Cyrl-RS" dirty="0" smtClean="0">
                <a:latin typeface="+mj-lt"/>
              </a:rPr>
              <a:t>успешно </a:t>
            </a:r>
            <a:r>
              <a:rPr lang="sr-Cyrl-CS" dirty="0" smtClean="0">
                <a:latin typeface="+mj-lt"/>
              </a:rPr>
              <a:t>урађене вежбе</a:t>
            </a:r>
            <a:endParaRPr lang="sr-Latn-CS" dirty="0" smtClean="0">
              <a:latin typeface="+mj-lt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Latn-CS" dirty="0" smtClean="0">
                <a:latin typeface="+mj-lt"/>
              </a:rPr>
              <a:t>2 </a:t>
            </a:r>
            <a:r>
              <a:rPr lang="sr-Cyrl-CS" dirty="0" smtClean="0">
                <a:latin typeface="+mj-lt"/>
              </a:rPr>
              <a:t>начина полагања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sr-Cyrl-CS" dirty="0" smtClean="0">
                <a:latin typeface="+mj-lt"/>
              </a:rPr>
              <a:t>У испитном року – класично</a:t>
            </a:r>
            <a:endParaRPr lang="sr-Latn-CS" dirty="0" smtClean="0"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latin typeface="+mj-lt"/>
              </a:rPr>
              <a:t>Оцена са испита</a:t>
            </a:r>
            <a:endParaRPr lang="sr-Latn-CS" dirty="0" smtClean="0"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endParaRPr lang="sr-Cyrl-CS" dirty="0" smtClean="0">
              <a:latin typeface="+mj-lt"/>
            </a:endParaRPr>
          </a:p>
          <a:p>
            <a:pPr marL="971550" lvl="1" indent="-51435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sr-Cyrl-CS" dirty="0" smtClean="0">
                <a:solidFill>
                  <a:srgbClr val="FFFF00"/>
                </a:solidFill>
                <a:latin typeface="+mj-lt"/>
              </a:rPr>
              <a:t>Кроз рад у семестру</a:t>
            </a:r>
            <a:endParaRPr lang="sr-Latn-CS" dirty="0" smtClean="0">
              <a:solidFill>
                <a:srgbClr val="FFFF00"/>
              </a:solidFill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sz="2600" smtClean="0">
                <a:solidFill>
                  <a:srgbClr val="FFFF00"/>
                </a:solidFill>
                <a:latin typeface="+mj-lt"/>
              </a:rPr>
              <a:t>Оцене </a:t>
            </a:r>
            <a:r>
              <a:rPr lang="sr-Cyrl-CS" sz="2600" smtClean="0">
                <a:solidFill>
                  <a:srgbClr val="FFFF00"/>
                </a:solidFill>
                <a:latin typeface="+mj-lt"/>
              </a:rPr>
              <a:t>са </a:t>
            </a:r>
            <a:r>
              <a:rPr lang="sr-Cyrl-CS" sz="2600" smtClean="0">
                <a:solidFill>
                  <a:srgbClr val="FFFF00"/>
                </a:solidFill>
                <a:latin typeface="+mj-lt"/>
              </a:rPr>
              <a:t>пројеката</a:t>
            </a:r>
            <a:endParaRPr lang="sr-Latn-CS" sz="2600" dirty="0" smtClean="0">
              <a:solidFill>
                <a:srgbClr val="FFFF00"/>
              </a:solidFill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sz="2600" dirty="0" smtClean="0">
                <a:solidFill>
                  <a:srgbClr val="FFFF00"/>
                </a:solidFill>
                <a:latin typeface="+mj-lt"/>
              </a:rPr>
              <a:t>Активност на предавању и вежбама</a:t>
            </a:r>
            <a:endParaRPr lang="sr-Latn-CS" sz="2600" dirty="0" smtClean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chemeClr val="tx2">
                    <a:satMod val="200000"/>
                  </a:schemeClr>
                </a:solidFill>
              </a:rPr>
              <a:t>Литература</a:t>
            </a:r>
            <a:r>
              <a:rPr lang="sr-Latn-CS" dirty="0" smtClean="0">
                <a:solidFill>
                  <a:schemeClr val="tx2">
                    <a:satMod val="200000"/>
                  </a:schemeClr>
                </a:solidFill>
              </a:rPr>
              <a:t>: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Cyrl-CS" altLang="sr-Latn-RS" smtClean="0">
                <a:solidFill>
                  <a:srgbClr val="FFFF00"/>
                </a:solidFill>
              </a:rPr>
              <a:t>Сви материјали потребни за испит су доступни после предавања односно вежби.</a:t>
            </a:r>
          </a:p>
          <a:p>
            <a:pPr eaLnBrk="1" hangingPunct="1"/>
            <a:endParaRPr lang="sr-Cyrl-CS" altLang="sr-Latn-RS" smtClean="0"/>
          </a:p>
          <a:p>
            <a:pPr eaLnBrk="1" hangingPunct="1"/>
            <a:r>
              <a:rPr lang="sr-Cyrl-CS" altLang="sr-Latn-RS" smtClean="0"/>
              <a:t>Није неопходна додатна литература....</a:t>
            </a:r>
            <a:endParaRPr lang="sr-Latn-CS" altLang="sr-Latn-RS" smtClean="0"/>
          </a:p>
          <a:p>
            <a:pPr eaLnBrk="1" hangingPunct="1"/>
            <a:endParaRPr lang="en-US" altLang="sr-Latn-RS" smtClean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825" y="4597400"/>
            <a:ext cx="1169988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4643438"/>
            <a:ext cx="1214437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4572000"/>
            <a:ext cx="1228725" cy="183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2000240"/>
            <a:ext cx="7772400" cy="128588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chemeClr val="tx2">
                    <a:satMod val="200000"/>
                  </a:schemeClr>
                </a:solidFill>
              </a:rPr>
              <a:t>ИНТЕГРАЦИЈА СОФТВЕРСКИХ ТЕХНОЛОГИЈА 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n-US" sz="20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928688" y="3857625"/>
            <a:ext cx="7772400" cy="842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sr-Cyrl-CS" altLang="sr-Latn-RS" sz="3200" smtClean="0"/>
              <a:t>ПИТАЊА?</a:t>
            </a:r>
            <a:endParaRPr lang="en-US" altLang="sr-Latn-RS" sz="3200" smtClean="0"/>
          </a:p>
          <a:p>
            <a:pPr eaLnBrk="1" hangingPunct="1">
              <a:spcBef>
                <a:spcPct val="0"/>
              </a:spcBef>
            </a:pPr>
            <a:endParaRPr lang="sr-Cyrl-CS" altLang="sr-Latn-RS" smtClean="0"/>
          </a:p>
          <a:p>
            <a:pPr eaLnBrk="1" hangingPunct="1">
              <a:spcBef>
                <a:spcPct val="0"/>
              </a:spcBef>
            </a:pPr>
            <a:endParaRPr lang="en-US" alt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3">
      <a:majorFont>
        <a:latin typeface="Segoe UI Light"/>
        <a:ea typeface=""/>
        <a:cs typeface=""/>
      </a:majorFont>
      <a:minorFont>
        <a:latin typeface="Segoe UI Light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268</TotalTime>
  <Words>236</Words>
  <Application>Microsoft Office PowerPoint</Application>
  <PresentationFormat>On-screen Show (4:3)</PresentationFormat>
  <Paragraphs>64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Consolas</vt:lpstr>
      <vt:lpstr>Corbel</vt:lpstr>
      <vt:lpstr>Courier New</vt:lpstr>
      <vt:lpstr>Segoe UI Light</vt:lpstr>
      <vt:lpstr>Wingdings</vt:lpstr>
      <vt:lpstr>Wingdings 2</vt:lpstr>
      <vt:lpstr>Wingdings 3</vt:lpstr>
      <vt:lpstr>Metro</vt:lpstr>
      <vt:lpstr>ИНТЕГРАЦИЈА СОФТВЕРСКИХ ТЕХНОЛОГИЈА </vt:lpstr>
      <vt:lpstr>Програм:</vt:lpstr>
      <vt:lpstr>Baжно</vt:lpstr>
      <vt:lpstr>Чему служе стечена знања?</vt:lpstr>
      <vt:lpstr>Чему служе стечена знања?</vt:lpstr>
      <vt:lpstr>Вежбе су обавезне Сарадниk: Н. Цвијан</vt:lpstr>
      <vt:lpstr>Испит</vt:lpstr>
      <vt:lpstr>Литература:</vt:lpstr>
      <vt:lpstr>ИНТЕГРАЦИЈА СОФТВЕРСКИХ ТЕХНОЛОГИЈА 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INTERAKCIJA ČOVEK-RAČUNAR (Human-Computer Interaction)</dc:title>
  <dc:creator>zoran</dc:creator>
  <cp:lastModifiedBy>admin</cp:lastModifiedBy>
  <cp:revision>53</cp:revision>
  <dcterms:created xsi:type="dcterms:W3CDTF">2008-09-14T21:11:26Z</dcterms:created>
  <dcterms:modified xsi:type="dcterms:W3CDTF">2019-10-01T13:24:37Z</dcterms:modified>
</cp:coreProperties>
</file>