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48" r:id="rId1"/>
  </p:sldMasterIdLst>
  <p:notesMasterIdLst>
    <p:notesMasterId r:id="rId11"/>
  </p:notesMasterIdLst>
  <p:sldIdLst>
    <p:sldId id="256" r:id="rId2"/>
    <p:sldId id="259" r:id="rId3"/>
    <p:sldId id="270" r:id="rId4"/>
    <p:sldId id="275" r:id="rId5"/>
    <p:sldId id="276" r:id="rId6"/>
    <p:sldId id="268" r:id="rId7"/>
    <p:sldId id="262" r:id="rId8"/>
    <p:sldId id="269" r:id="rId9"/>
    <p:sldId id="274" r:id="rId1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07" autoAdjust="0"/>
  </p:normalViewPr>
  <p:slideViewPr>
    <p:cSldViewPr>
      <p:cViewPr varScale="1">
        <p:scale>
          <a:sx n="110" d="100"/>
          <a:sy n="110" d="100"/>
        </p:scale>
        <p:origin x="1644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6334188A-46BC-40DE-90EB-0B869642E986}" type="datetimeFigureOut">
              <a:rPr lang="en-US"/>
              <a:pPr>
                <a:defRPr/>
              </a:pPr>
              <a:t>10/1/2019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57504D1C-807F-4BE6-82F8-30794DD891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03406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sr-Latn-RS" altLang="sr-Latn-RS" smtClean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C53AF18-39EF-4A9D-9BFA-7D7E9AEC5AB3}" type="slidenum">
              <a:rPr lang="en-US" altLang="sr-Latn-RS"/>
              <a:pPr>
                <a:spcBef>
                  <a:spcPct val="0"/>
                </a:spcBef>
              </a:pPr>
              <a:t>6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33692908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365125" cy="6854825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09563" y="681038"/>
            <a:ext cx="46037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68288" y="681038"/>
            <a:ext cx="2857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49238" y="681038"/>
            <a:ext cx="952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22250" y="681038"/>
            <a:ext cx="7938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55588" y="5046663"/>
            <a:ext cx="73025" cy="16922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255588" y="4797425"/>
            <a:ext cx="73025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255588" y="4637088"/>
            <a:ext cx="73025" cy="138112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255588" y="4541838"/>
            <a:ext cx="73025" cy="7461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5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7D99EFF-6CF7-4F58-9734-26F01B22DFBB}" type="datetimeFigureOut">
              <a:rPr lang="en-US"/>
              <a:pPr>
                <a:defRPr/>
              </a:pPr>
              <a:t>10/1/2019</a:t>
            </a:fld>
            <a:endParaRPr lang="en-US"/>
          </a:p>
        </p:txBody>
      </p:sp>
      <p:sp>
        <p:nvSpPr>
          <p:cNvPr id="16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7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959698C-9B22-411E-8880-93596B2EEB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533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71613E-308A-4C32-B473-5B4F38DD7E66}" type="datetimeFigureOut">
              <a:rPr lang="en-US"/>
              <a:pPr>
                <a:defRPr/>
              </a:pPr>
              <a:t>10/1/2019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DE5952-A66B-47A6-A4E6-CEC0B2E512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1804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6C5AEB-1063-4C3E-8A77-B374EB27140B}" type="datetimeFigureOut">
              <a:rPr lang="en-US"/>
              <a:pPr>
                <a:defRPr/>
              </a:pPr>
              <a:t>10/1/2019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25899B-7ECD-470E-9D86-B670BB1D89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93263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BC94AD-60D3-4AC3-8F3F-D0666C950F33}" type="datetimeFigureOut">
              <a:rPr lang="en-US"/>
              <a:pPr>
                <a:defRPr/>
              </a:pPr>
              <a:t>10/1/2019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D7BB24-E30A-4F8C-A2A9-0DEF0D2215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10170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7"/>
          <p:cNvSpPr>
            <a:spLocks/>
          </p:cNvSpPr>
          <p:nvPr/>
        </p:nvSpPr>
        <p:spPr bwMode="auto">
          <a:xfrm>
            <a:off x="4829175" y="1073150"/>
            <a:ext cx="4321175" cy="5791200"/>
          </a:xfrm>
          <a:custGeom>
            <a:avLst/>
            <a:gdLst>
              <a:gd name="T0" fmla="*/ 0 w 2736"/>
              <a:gd name="T1" fmla="*/ 3648 h 3648"/>
              <a:gd name="T2" fmla="*/ 720 w 2736"/>
              <a:gd name="T3" fmla="*/ 2016 h 3648"/>
              <a:gd name="T4" fmla="*/ 2736 w 2736"/>
              <a:gd name="T5" fmla="*/ 0 h 3648"/>
              <a:gd name="T6" fmla="*/ 2736 w 2736"/>
              <a:gd name="T7" fmla="*/ 96 h 3648"/>
              <a:gd name="T8" fmla="*/ 744 w 2736"/>
              <a:gd name="T9" fmla="*/ 2038 h 3648"/>
              <a:gd name="T10" fmla="*/ 48 w 2736"/>
              <a:gd name="T11" fmla="*/ 3648 h 3648"/>
              <a:gd name="T12" fmla="*/ 0 w 2736"/>
              <a:gd name="T13" fmla="*/ 3648 h 364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736"/>
              <a:gd name="T22" fmla="*/ 0 h 3648"/>
              <a:gd name="T23" fmla="*/ 2736 w 2736"/>
              <a:gd name="T24" fmla="*/ 3648 h 3648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0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2940"/>
              </a:schemeClr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sr-Latn-RS"/>
          </a:p>
        </p:txBody>
      </p:sp>
      <p:sp>
        <p:nvSpPr>
          <p:cNvPr id="5" name="Freeform 18"/>
          <p:cNvSpPr>
            <a:spLocks/>
          </p:cNvSpPr>
          <p:nvPr/>
        </p:nvSpPr>
        <p:spPr bwMode="auto">
          <a:xfrm>
            <a:off x="374650" y="0"/>
            <a:ext cx="5513388" cy="6615113"/>
          </a:xfrm>
          <a:custGeom>
            <a:avLst/>
            <a:gdLst>
              <a:gd name="T0" fmla="*/ 0 w 3504"/>
              <a:gd name="T1" fmla="*/ 4080 h 4128"/>
              <a:gd name="T2" fmla="*/ 0 w 3504"/>
              <a:gd name="T3" fmla="*/ 4128 h 4128"/>
              <a:gd name="T4" fmla="*/ 3504 w 3504"/>
              <a:gd name="T5" fmla="*/ 2640 h 4128"/>
              <a:gd name="T6" fmla="*/ 2880 w 3504"/>
              <a:gd name="T7" fmla="*/ 0 h 4128"/>
              <a:gd name="T8" fmla="*/ 2832 w 3504"/>
              <a:gd name="T9" fmla="*/ 0 h 4128"/>
              <a:gd name="T10" fmla="*/ 3465 w 3504"/>
              <a:gd name="T11" fmla="*/ 2619 h 4128"/>
              <a:gd name="T12" fmla="*/ 0 w 3504"/>
              <a:gd name="T13" fmla="*/ 4080 h 412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3504"/>
              <a:gd name="T22" fmla="*/ 0 h 4128"/>
              <a:gd name="T23" fmla="*/ 3504 w 3504"/>
              <a:gd name="T24" fmla="*/ 4128 h 4128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2940"/>
              </a:schemeClr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sr-Latn-RS"/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 rot="5236414">
            <a:off x="4461669" y="1483519"/>
            <a:ext cx="4114800" cy="118903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4" name="Freeform 13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366713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366713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63538" y="401638"/>
            <a:ext cx="8504237" cy="887412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0" name="Rectangle 19"/>
          <p:cNvSpPr/>
          <p:nvPr/>
        </p:nvSpPr>
        <p:spPr>
          <a:xfrm flipH="1">
            <a:off x="371475" y="681038"/>
            <a:ext cx="26988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411163" y="681038"/>
            <a:ext cx="26987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447675" y="681038"/>
            <a:ext cx="952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Rectangle 22"/>
          <p:cNvSpPr/>
          <p:nvPr/>
        </p:nvSpPr>
        <p:spPr>
          <a:xfrm flipH="1">
            <a:off x="476250" y="681038"/>
            <a:ext cx="952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500063" y="681038"/>
            <a:ext cx="36512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bIns="0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D429969-B06F-4D19-8AF2-7697E731A62C}" type="datetimeFigureOut">
              <a:rPr lang="en-US"/>
              <a:pPr>
                <a:defRPr/>
              </a:pPr>
              <a:t>10/1/2019</a:t>
            </a:fld>
            <a:endParaRPr lang="en-US"/>
          </a:p>
        </p:txBody>
      </p:sp>
      <p:sp>
        <p:nvSpPr>
          <p:cNvPr id="2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B7495C8-A12F-4A0C-9F28-62FDC2E1C7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80492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ACBDD3D-CDAA-4EBD-A618-03F9A339C5EB}" type="datetimeFigureOut">
              <a:rPr lang="en-US"/>
              <a:pPr>
                <a:defRPr/>
              </a:pPr>
              <a:t>10/1/2019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3C86EA2-1B48-4950-B926-76D1EE780E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0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01638"/>
            <a:ext cx="8867775" cy="887412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7313" y="681038"/>
            <a:ext cx="46037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7625" y="681038"/>
            <a:ext cx="26988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28575" y="681038"/>
            <a:ext cx="952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0" y="681038"/>
            <a:ext cx="952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 flipH="1">
            <a:off x="149225" y="681038"/>
            <a:ext cx="2857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 flipH="1">
            <a:off x="188913" y="681038"/>
            <a:ext cx="2857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 flipH="1">
            <a:off x="227013" y="681038"/>
            <a:ext cx="952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Rectangle 14"/>
          <p:cNvSpPr/>
          <p:nvPr/>
        </p:nvSpPr>
        <p:spPr>
          <a:xfrm flipH="1">
            <a:off x="255588" y="681038"/>
            <a:ext cx="7937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79400" y="681038"/>
            <a:ext cx="36513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/>
          <a:lstStyle>
            <a:lvl1pPr>
              <a:defRPr sz="400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E76CEBA-0EF7-44D7-A080-69D5EB04C24B}" type="datetimeFigureOut">
              <a:rPr lang="en-US"/>
              <a:pPr>
                <a:defRPr/>
              </a:pPr>
              <a:t>10/1/2019</a:t>
            </a:fld>
            <a:endParaRPr lang="en-US"/>
          </a:p>
        </p:txBody>
      </p:sp>
      <p:sp>
        <p:nvSpPr>
          <p:cNvPr id="1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D265651-90A9-4BF4-9158-29F9C03D9D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0612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30631F-7CEC-46BB-8FD8-C766BA9EFE68}" type="datetimeFigureOut">
              <a:rPr lang="en-US"/>
              <a:pPr>
                <a:defRPr/>
              </a:pPr>
              <a:t>10/1/2019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094B2C-5F75-48D9-BFAD-BB07D36BFF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25413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D6D3F81-A13D-4194-9175-FFA049269E6D}" type="datetimeFigureOut">
              <a:rPr lang="en-US"/>
              <a:pPr>
                <a:defRPr/>
              </a:pPr>
              <a:t>10/1/2019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3361B5D-A1FF-4C4E-AF96-5B98964246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56381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A0F68E-0ACF-49DF-A07D-995971317BD0}" type="datetimeFigureOut">
              <a:rPr lang="en-US"/>
              <a:pPr>
                <a:defRPr/>
              </a:pPr>
              <a:t>10/1/2019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090744-3521-4911-A533-B852DCF119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2537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68300" y="0"/>
            <a:ext cx="8777288" cy="1878013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363538" y="1884363"/>
            <a:ext cx="8782050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Group 19"/>
          <p:cNvGrpSpPr>
            <a:grpSpLocks/>
          </p:cNvGrpSpPr>
          <p:nvPr/>
        </p:nvGrpSpPr>
        <p:grpSpPr bwMode="auto">
          <a:xfrm rot="5400000">
            <a:off x="8515351" y="1219200"/>
            <a:ext cx="131762" cy="128587"/>
            <a:chOff x="6668087" y="1297746"/>
            <a:chExt cx="161840" cy="156602"/>
          </a:xfrm>
        </p:grpSpPr>
        <p:cxnSp>
          <p:nvCxnSpPr>
            <p:cNvPr id="8" name="Straight Connector 7"/>
            <p:cNvCxnSpPr/>
            <p:nvPr/>
          </p:nvCxnSpPr>
          <p:spPr>
            <a:xfrm rot="16200000">
              <a:off x="6663593" y="1288707"/>
              <a:ext cx="88935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V="1">
              <a:off x="6685198" y="1391515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 flipH="1">
              <a:off x="6744513" y="1287732"/>
              <a:ext cx="88935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oup 25"/>
          <p:cNvGrpSpPr>
            <a:grpSpLocks/>
          </p:cNvGrpSpPr>
          <p:nvPr/>
        </p:nvGrpSpPr>
        <p:grpSpPr bwMode="auto">
          <a:xfrm rot="5400000">
            <a:off x="8667751" y="1371600"/>
            <a:ext cx="131762" cy="128587"/>
            <a:chOff x="6668087" y="1297746"/>
            <a:chExt cx="161840" cy="156602"/>
          </a:xfrm>
        </p:grpSpPr>
        <p:cxnSp>
          <p:nvCxnSpPr>
            <p:cNvPr id="12" name="Straight Connector 11"/>
            <p:cNvCxnSpPr/>
            <p:nvPr/>
          </p:nvCxnSpPr>
          <p:spPr>
            <a:xfrm rot="16200000">
              <a:off x="6663593" y="1288707"/>
              <a:ext cx="88935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V="1">
              <a:off x="6685198" y="1391515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5400000" flipH="1">
              <a:off x="6744513" y="1287732"/>
              <a:ext cx="88935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Group 29"/>
          <p:cNvGrpSpPr>
            <a:grpSpLocks/>
          </p:cNvGrpSpPr>
          <p:nvPr/>
        </p:nvGrpSpPr>
        <p:grpSpPr bwMode="auto">
          <a:xfrm rot="5400000">
            <a:off x="8320087" y="1474788"/>
            <a:ext cx="131763" cy="128588"/>
            <a:chOff x="6668087" y="1297746"/>
            <a:chExt cx="161840" cy="156602"/>
          </a:xfrm>
        </p:grpSpPr>
        <p:cxnSp>
          <p:nvCxnSpPr>
            <p:cNvPr id="16" name="Straight Connector 15"/>
            <p:cNvCxnSpPr/>
            <p:nvPr/>
          </p:nvCxnSpPr>
          <p:spPr>
            <a:xfrm rot="16200000">
              <a:off x="6663592" y="1288707"/>
              <a:ext cx="88934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V="1">
              <a:off x="6685198" y="1391513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5400000" flipH="1">
              <a:off x="6744512" y="1287732"/>
              <a:ext cx="88934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563"/>
            <a:ext cx="2133600" cy="365125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F2FF780-EBC3-4831-8D17-77FF9AEE6B6A}" type="datetimeFigureOut">
              <a:rPr lang="en-US"/>
              <a:pPr>
                <a:defRPr/>
              </a:pPr>
              <a:t>10/1/2019</a:t>
            </a:fld>
            <a:endParaRPr lang="en-US"/>
          </a:p>
        </p:txBody>
      </p:sp>
      <p:sp>
        <p:nvSpPr>
          <p:cNvPr id="20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563"/>
            <a:ext cx="5562600" cy="365125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563"/>
            <a:ext cx="457200" cy="3651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0FF0497-0A3B-4C86-8962-3D499FED5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68371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000000"/>
            </a:gs>
            <a:gs pos="64999">
              <a:srgbClr val="000000"/>
            </a:gs>
            <a:gs pos="100000">
              <a:srgbClr val="5A77A9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365125" cy="6854825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55588" y="5046663"/>
            <a:ext cx="73025" cy="16922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55588" y="4797425"/>
            <a:ext cx="73025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55588" y="4637088"/>
            <a:ext cx="73025" cy="138112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55588" y="4541838"/>
            <a:ext cx="73025" cy="7461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63" y="681038"/>
            <a:ext cx="46037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8288" y="681038"/>
            <a:ext cx="28575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49238" y="681038"/>
            <a:ext cx="9525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222250" y="681038"/>
            <a:ext cx="7938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763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6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914400" y="1784350"/>
            <a:ext cx="77724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r-Latn-RS" smtClean="0"/>
              <a:t>Click to edit Master text styles</a:t>
            </a:r>
          </a:p>
          <a:p>
            <a:pPr lvl="1"/>
            <a:r>
              <a:rPr lang="en-US" altLang="sr-Latn-RS" smtClean="0"/>
              <a:t>Second level</a:t>
            </a:r>
          </a:p>
          <a:p>
            <a:pPr lvl="2"/>
            <a:r>
              <a:rPr lang="en-US" altLang="sr-Latn-RS" smtClean="0"/>
              <a:t>Third level</a:t>
            </a:r>
          </a:p>
          <a:p>
            <a:pPr lvl="3"/>
            <a:r>
              <a:rPr lang="en-US" altLang="sr-Latn-RS" smtClean="0"/>
              <a:t>Fourth level</a:t>
            </a:r>
          </a:p>
          <a:p>
            <a:pPr lvl="4"/>
            <a:r>
              <a:rPr lang="en-US" altLang="sr-Latn-R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100">
                <a:solidFill>
                  <a:schemeClr val="tx2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88618AFC-ACC8-430C-9432-D6E9898D1379}" type="datetimeFigureOut">
              <a:rPr lang="en-US"/>
              <a:pPr>
                <a:defRPr/>
              </a:pPr>
              <a:t>10/1/2019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100">
                <a:solidFill>
                  <a:schemeClr val="tx2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solidFill>
                  <a:schemeClr val="tx2"/>
                </a:solidFill>
                <a:latin typeface="Corbel" panose="020B0503020204020204" pitchFamily="34" charset="0"/>
              </a:defRPr>
            </a:lvl1pPr>
          </a:lstStyle>
          <a:p>
            <a:pPr>
              <a:defRPr/>
            </a:pPr>
            <a:fld id="{BE6A7E89-378D-4C16-A050-87100A998D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373" r:id="rId1"/>
    <p:sldLayoutId id="2147484368" r:id="rId2"/>
    <p:sldLayoutId id="2147484374" r:id="rId3"/>
    <p:sldLayoutId id="2147484375" r:id="rId4"/>
    <p:sldLayoutId id="2147484376" r:id="rId5"/>
    <p:sldLayoutId id="2147484369" r:id="rId6"/>
    <p:sldLayoutId id="2147484377" r:id="rId7"/>
    <p:sldLayoutId id="2147484370" r:id="rId8"/>
    <p:sldLayoutId id="2147484378" r:id="rId9"/>
    <p:sldLayoutId id="2147484371" r:id="rId10"/>
    <p:sldLayoutId id="2147484372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 spc="-100">
          <a:solidFill>
            <a:srgbClr val="C1EEFF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9pPr>
      <a:extLst/>
    </p:titleStyle>
    <p:bodyStyle>
      <a:lvl1pPr marL="411163" indent="-342900" algn="l" rtl="0" eaLnBrk="0" fontAlgn="base" hangingPunct="0">
        <a:spcBef>
          <a:spcPts val="700"/>
        </a:spcBef>
        <a:spcAft>
          <a:spcPct val="0"/>
        </a:spcAft>
        <a:buClr>
          <a:schemeClr val="tx2"/>
        </a:buClr>
        <a:buSzPct val="95000"/>
        <a:buFont typeface="Wingdings" panose="05000000000000000000" pitchFamily="2" charset="2"/>
        <a:buChar char="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39775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anose="05000000000000000000" pitchFamily="2" charset="2"/>
        <a:buChar char="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5363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anose="05020102010507070707" pitchFamily="18" charset="2"/>
        <a:buChar char="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0475" indent="-228600" algn="l" rtl="0" eaLnBrk="0" fontAlgn="base" hangingPunct="0">
        <a:spcBef>
          <a:spcPct val="20000"/>
        </a:spcBef>
        <a:spcAft>
          <a:spcPct val="0"/>
        </a:spcAft>
        <a:buClr>
          <a:srgbClr val="FEB80A"/>
        </a:buClr>
        <a:buFont typeface="Wingdings 3" panose="05040102010807070707" pitchFamily="18" charset="2"/>
        <a:buChar char="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138" indent="-209550" algn="l" rtl="0" eaLnBrk="0" fontAlgn="base" hangingPunct="0">
        <a:spcBef>
          <a:spcPct val="20000"/>
        </a:spcBef>
        <a:spcAft>
          <a:spcPct val="0"/>
        </a:spcAft>
        <a:buClr>
          <a:srgbClr val="FEB80A"/>
        </a:buClr>
        <a:buFont typeface="Wingdings 2" panose="05020102010507070707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28662" y="2000240"/>
            <a:ext cx="7772400" cy="1285884"/>
          </a:xfrm>
          <a:effectLst/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r-Cyrl-CS" b="0" dirty="0" smtClean="0">
                <a:solidFill>
                  <a:schemeClr val="tx2">
                    <a:satMod val="200000"/>
                  </a:schemeClr>
                </a:solidFill>
              </a:rPr>
              <a:t>ИНТЕГРАЦИЈА СОФТВЕРСКИХ ТЕХНОЛОГИЈА</a:t>
            </a:r>
            <a:r>
              <a:rPr lang="en-US" dirty="0" smtClean="0">
                <a:solidFill>
                  <a:schemeClr val="tx2">
                    <a:satMod val="200000"/>
                  </a:schemeClr>
                </a:solidFill>
              </a:rPr>
              <a:t/>
            </a:r>
            <a:br>
              <a:rPr lang="en-US" dirty="0" smtClean="0">
                <a:solidFill>
                  <a:schemeClr val="tx2">
                    <a:satMod val="200000"/>
                  </a:schemeClr>
                </a:solidFill>
              </a:rPr>
            </a:br>
            <a:endParaRPr lang="en-US" sz="2000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9219" name="Subtitle 2"/>
          <p:cNvSpPr>
            <a:spLocks noGrp="1"/>
          </p:cNvSpPr>
          <p:nvPr>
            <p:ph type="subTitle" idx="1"/>
          </p:nvPr>
        </p:nvSpPr>
        <p:spPr>
          <a:xfrm>
            <a:off x="914400" y="3861048"/>
            <a:ext cx="7772400" cy="482352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sr-Cyrl-RS" altLang="sr-Latn-RS" dirty="0" smtClean="0"/>
              <a:t>Семестар: </a:t>
            </a:r>
            <a:r>
              <a:rPr lang="en-US" altLang="sr-Latn-RS" dirty="0" smtClean="0">
                <a:solidFill>
                  <a:srgbClr val="FFFF00"/>
                </a:solidFill>
              </a:rPr>
              <a:t>VI</a:t>
            </a:r>
            <a:r>
              <a:rPr lang="sr-Cyrl-RS" altLang="sr-Latn-RS" dirty="0" smtClean="0"/>
              <a:t>    Шифра: </a:t>
            </a:r>
            <a:r>
              <a:rPr lang="sr-Cyrl-RS" altLang="sr-Latn-RS" dirty="0" smtClean="0">
                <a:solidFill>
                  <a:srgbClr val="FFFF00"/>
                </a:solidFill>
              </a:rPr>
              <a:t>151407</a:t>
            </a:r>
            <a:r>
              <a:rPr lang="sr-Cyrl-RS" altLang="sr-Latn-RS" dirty="0" smtClean="0"/>
              <a:t>     Мнемо: </a:t>
            </a:r>
            <a:r>
              <a:rPr lang="sr-Cyrl-RS" altLang="sr-Latn-RS" dirty="0" smtClean="0">
                <a:solidFill>
                  <a:srgbClr val="FFFF00"/>
                </a:solidFill>
              </a:rPr>
              <a:t>ИСТ</a:t>
            </a:r>
            <a:endParaRPr lang="en-US" altLang="sr-Latn-RS" dirty="0" smtClean="0">
              <a:solidFill>
                <a:srgbClr val="FFFF00"/>
              </a:solidFill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 bwMode="auto">
          <a:xfrm>
            <a:off x="928662" y="5805264"/>
            <a:ext cx="7772400" cy="842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0584" tIns="45720" rIns="91440" bIns="45720" numCol="1" anchor="b" anchorCtr="0" compatLnSpc="1">
            <a:prstTxWarp prst="textNoShape">
              <a:avLst/>
            </a:prstTxWarp>
          </a:bodyPr>
          <a:lstStyle>
            <a:lvl1pPr marL="0" indent="0" algn="l" rtl="0" eaLnBrk="0" fontAlgn="base" hangingPunct="0"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95000"/>
              <a:buFont typeface="Wingdings" panose="05000000000000000000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Wingdings" panose="05000000000000000000" pitchFamily="2" charset="2"/>
              <a:buNone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3" panose="05040102010807070707" pitchFamily="18" charset="2"/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anose="05020102010507070707" pitchFamily="18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eaLnBrk="1" hangingPunct="1">
              <a:spcBef>
                <a:spcPct val="0"/>
              </a:spcBef>
            </a:pPr>
            <a:r>
              <a:rPr lang="sr-Cyrl-RS" altLang="sr-Latn-RS" smtClean="0"/>
              <a:t>Проф. Др Зоран Ћировић</a:t>
            </a:r>
            <a:endParaRPr lang="en-US" altLang="sr-Latn-RS" smtClean="0"/>
          </a:p>
          <a:p>
            <a:pPr eaLnBrk="1" hangingPunct="1">
              <a:spcBef>
                <a:spcPct val="0"/>
              </a:spcBef>
            </a:pPr>
            <a:endParaRPr lang="sr-Cyrl-CS" altLang="sr-Latn-RS" smtClean="0"/>
          </a:p>
          <a:p>
            <a:pPr eaLnBrk="1" hangingPunct="1">
              <a:spcBef>
                <a:spcPct val="0"/>
              </a:spcBef>
            </a:pPr>
            <a:endParaRPr lang="en-US" altLang="sr-Latn-R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r-Cyrl-CS" smtClean="0">
                <a:solidFill>
                  <a:srgbClr val="FFFF00"/>
                </a:solidFill>
              </a:rPr>
              <a:t>Програм</a:t>
            </a:r>
            <a:r>
              <a:rPr lang="sr-Cyrl-RS">
                <a:solidFill>
                  <a:srgbClr val="FFFF00"/>
                </a:solidFill>
              </a:rPr>
              <a:t>: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772816"/>
            <a:ext cx="7772400" cy="4572000"/>
          </a:xfrm>
        </p:spPr>
        <p:txBody>
          <a:bodyPr>
            <a:normAutofit fontScale="70000" lnSpcReduction="20000"/>
          </a:bodyPr>
          <a:lstStyle/>
          <a:p>
            <a:pPr marL="1197864" lvl="1" indent="-742950" eaLnBrk="1" fontAlgn="auto" hangingPunct="1">
              <a:spcAft>
                <a:spcPts val="0"/>
              </a:spcAft>
              <a:buAutoNum type="arabicPeriod"/>
              <a:defRPr/>
            </a:pPr>
            <a:r>
              <a:rPr lang="sr-Latn-CS" sz="3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XML</a:t>
            </a:r>
            <a:r>
              <a:rPr lang="sr-Cyrl-CS" sz="3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sr-Cyrl-R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технологије</a:t>
            </a:r>
          </a:p>
          <a:p>
            <a:pPr marL="1453452" lvl="2" indent="-742950" eaLnBrk="1" fontAlgn="auto" hangingPunct="1"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r>
              <a:rPr lang="en-US" sz="2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XPATH,XSL,XSLT,SOAP...</a:t>
            </a:r>
            <a:r>
              <a:rPr lang="sr-Cyrl-RS" sz="2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sr-Cyrl-RS" sz="25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453452" lvl="2" indent="-742950" eaLnBrk="1" fontAlgn="auto" hangingPunct="1"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r>
              <a:rPr lang="sr-Cyrl-RS" sz="2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Тестови: </a:t>
            </a:r>
            <a:r>
              <a:rPr lang="sr-Cyrl-CS" sz="2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(затворена форма питања, а-б-в</a:t>
            </a:r>
            <a:r>
              <a:rPr lang="sr-Cyrl-CS" sz="2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en-US" sz="25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453452" lvl="2" indent="-742950" eaLnBrk="1" fontAlgn="auto" hangingPunct="1"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endParaRPr lang="sr-Cyrl-CS" sz="25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197864" lvl="1" indent="-742950" eaLnBrk="1" fontAlgn="auto" hangingPunct="1">
              <a:spcAft>
                <a:spcPts val="0"/>
              </a:spcAft>
              <a:buFont typeface="Wingdings" panose="05000000000000000000" pitchFamily="2" charset="2"/>
              <a:buAutoNum type="arabicPeriod"/>
              <a:defRPr/>
            </a:pPr>
            <a:r>
              <a:rPr lang="en-US" sz="3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JSON</a:t>
            </a:r>
            <a:r>
              <a:rPr lang="en-US" sz="2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sr-Cyrl-R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формат података</a:t>
            </a:r>
          </a:p>
          <a:p>
            <a:pPr marL="1453452" lvl="2" indent="-742950" eaLnBrk="1" fontAlgn="auto" hangingPunct="1"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r>
              <a:rPr lang="sr-Cyrl-R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Примена, предности и недостаци у односу на </a:t>
            </a:r>
            <a:r>
              <a:rPr lang="en-U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XML</a:t>
            </a:r>
          </a:p>
          <a:p>
            <a:pPr marL="1453452" lvl="2" indent="-742950" eaLnBrk="1" fontAlgn="auto" hangingPunct="1"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endParaRPr lang="sr-Cyrl-RS" sz="2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197864" lvl="1" indent="-742950" eaLnBrk="1" fontAlgn="auto" hangingPunct="1">
              <a:spcAft>
                <a:spcPts val="0"/>
              </a:spcAft>
              <a:buFont typeface="Wingdings" panose="05000000000000000000" pitchFamily="2" charset="2"/>
              <a:buAutoNum type="arabicPeriod"/>
              <a:defRPr/>
            </a:pPr>
            <a:r>
              <a:rPr lang="sr-Latn-RS" sz="33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JavaScript</a:t>
            </a:r>
            <a:r>
              <a:rPr lang="sr-Latn-RS" sz="3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 </a:t>
            </a:r>
            <a:r>
              <a:rPr lang="sr-Latn-RS" sz="33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jQuery</a:t>
            </a:r>
            <a:r>
              <a:rPr lang="sr-Latn-RS" sz="3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sr-Cyrl-R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рад са </a:t>
            </a:r>
            <a:r>
              <a:rPr lang="sr-Latn-R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XML/JSON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podacima</a:t>
            </a:r>
            <a:endParaRPr lang="sr-Cyrl-R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453452" lvl="2" indent="-742950" eaLnBrk="1" fontAlgn="auto" hangingPunct="1"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r>
              <a:rPr lang="sr-Cyrl-R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Примена у скрипт језицима </a:t>
            </a:r>
            <a:endParaRPr lang="en-US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710502" lvl="2" indent="0" eaLnBrk="1" fontAlgn="auto" hangingPunct="1">
              <a:spcAft>
                <a:spcPts val="0"/>
              </a:spcAft>
              <a:buNone/>
              <a:defRPr/>
            </a:pPr>
            <a:endParaRPr lang="sr-Cyrl-RS" sz="2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197864" lvl="1" indent="-7429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sr-Cyrl-CS" sz="3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Повезивање клијенских апликација са </a:t>
            </a:r>
            <a:r>
              <a:rPr lang="sr-Cyrl-CS" sz="3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сервисима</a:t>
            </a:r>
          </a:p>
          <a:p>
            <a:pPr marL="1453452" lvl="2" indent="-742950" eaLnBrk="1" fontAlgn="auto" hangingPunct="1"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r>
              <a:rPr lang="sr-Cyrl-CS" sz="2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Употреба </a:t>
            </a:r>
            <a:r>
              <a:rPr lang="sr-Latn-RS" sz="2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API i WS</a:t>
            </a:r>
            <a:r>
              <a:rPr lang="sr-Cyrl-CS" sz="2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sr-Latn-RS" sz="2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sr-Cyrl-RS" sz="2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 страни клијента </a:t>
            </a:r>
            <a:r>
              <a:rPr lang="sr-Cyrl-CS" sz="2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sr-Latn-RS" sz="2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JavaScript i C#)</a:t>
            </a:r>
            <a:r>
              <a:rPr lang="sr-Cyrl-CS" sz="2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 </a:t>
            </a:r>
          </a:p>
          <a:p>
            <a:pPr marL="1453452" lvl="2" indent="-742950" eaLnBrk="1" fontAlgn="auto" hangingPunct="1"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endParaRPr lang="sr-Cyrl-RS" sz="2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197864" lvl="1" indent="-742950" eaLnBrk="1" fontAlgn="auto" hangingPunct="1">
              <a:spcAft>
                <a:spcPts val="0"/>
              </a:spcAft>
              <a:buFont typeface="Wingdings" panose="05000000000000000000" pitchFamily="2" charset="2"/>
              <a:buAutoNum type="arabicPeriod"/>
              <a:defRPr/>
            </a:pPr>
            <a:r>
              <a:rPr lang="en-US" sz="3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REST </a:t>
            </a:r>
            <a:r>
              <a:rPr lang="sr-Cyrl-RS" sz="3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 </a:t>
            </a:r>
            <a:r>
              <a:rPr lang="en-US" sz="3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WS (Web Services)</a:t>
            </a:r>
            <a:r>
              <a:rPr lang="sr-Cyrl-RS" sz="3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сервиси</a:t>
            </a:r>
            <a:endParaRPr lang="en-US" sz="3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197864" lvl="1" indent="-742950" eaLnBrk="1" fontAlgn="auto" hangingPunct="1">
              <a:spcAft>
                <a:spcPts val="0"/>
              </a:spcAft>
              <a:buFont typeface="Wingdings" panose="05000000000000000000" pitchFamily="2" charset="2"/>
              <a:buAutoNum type="arabicPeriod"/>
              <a:defRPr/>
            </a:pPr>
            <a:endParaRPr lang="sr-Cyrl-CS" sz="1600" dirty="0"/>
          </a:p>
          <a:p>
            <a:pPr marL="1197864" lvl="1" indent="-742950" eaLnBrk="1" fontAlgn="auto" hangingPunct="1">
              <a:spcAft>
                <a:spcPts val="0"/>
              </a:spcAft>
              <a:buAutoNum type="arabicPeriod"/>
              <a:defRPr/>
            </a:pPr>
            <a:endParaRPr lang="sr-Cyrl-R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4914" lvl="1" indent="0" eaLnBrk="1" fontAlgn="auto" hangingPunct="1">
              <a:spcAft>
                <a:spcPts val="0"/>
              </a:spcAft>
              <a:buNone/>
              <a:defRPr/>
            </a:pPr>
            <a:endParaRPr lang="sr-Cyrl-RS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167702" lvl="2" indent="-457200" eaLnBrk="1" fontAlgn="auto" hangingPunct="1"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endParaRPr lang="sr-Cyrl-RS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197864" lvl="1" indent="-742950" eaLnBrk="1" fontAlgn="auto" hangingPunct="1"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endParaRPr lang="sr-Cyrl-CS" sz="3000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11480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en-US" b="1" dirty="0" smtClean="0">
              <a:latin typeface="+mj-lt"/>
            </a:endParaRP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endParaRPr lang="en-US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>
                <a:solidFill>
                  <a:srgbClr val="FFFF00"/>
                </a:solidFill>
              </a:rPr>
              <a:t>Ba</a:t>
            </a:r>
            <a:r>
              <a:rPr lang="sr-Cyrl-CS" smtClean="0">
                <a:solidFill>
                  <a:srgbClr val="FFFF00"/>
                </a:solidFill>
              </a:rPr>
              <a:t>жно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4375" y="1784350"/>
            <a:ext cx="7972425" cy="4572000"/>
          </a:xfrm>
        </p:spPr>
        <p:txBody>
          <a:bodyPr>
            <a:normAutofit fontScale="62500" lnSpcReduction="20000"/>
          </a:bodyPr>
          <a:lstStyle/>
          <a:p>
            <a:pPr marL="525780" indent="-457200" eaLnBrk="1" fontAlgn="auto" hangingPunct="1">
              <a:spcAft>
                <a:spcPts val="0"/>
              </a:spcAft>
              <a:defRPr/>
            </a:pPr>
            <a:r>
              <a:rPr lang="sr-Cyrl-CS" sz="3900" dirty="0" smtClean="0">
                <a:latin typeface="+mj-lt"/>
              </a:rPr>
              <a:t>Препоруке</a:t>
            </a:r>
            <a:r>
              <a:rPr lang="sr-Cyrl-CS" sz="3900" dirty="0" smtClean="0">
                <a:solidFill>
                  <a:srgbClr val="FFFF00"/>
                </a:solidFill>
                <a:latin typeface="+mj-lt"/>
              </a:rPr>
              <a:t>*</a:t>
            </a:r>
            <a:r>
              <a:rPr lang="sr-Latn-CS" sz="3900" dirty="0" smtClean="0">
                <a:latin typeface="+mj-lt"/>
              </a:rPr>
              <a:t> IEEE </a:t>
            </a:r>
            <a:r>
              <a:rPr lang="sr-Cyrl-CS" sz="3900" dirty="0" smtClean="0">
                <a:latin typeface="+mj-lt"/>
              </a:rPr>
              <a:t>о стеченим основним знањима </a:t>
            </a:r>
            <a:r>
              <a:rPr lang="sr-Cyrl-RS" sz="3900" dirty="0" smtClean="0">
                <a:latin typeface="+mj-lt"/>
              </a:rPr>
              <a:t>у областима:</a:t>
            </a:r>
            <a:endParaRPr lang="sr-Latn-CS" sz="3900" dirty="0" smtClean="0">
              <a:latin typeface="+mj-lt"/>
            </a:endParaRPr>
          </a:p>
          <a:p>
            <a:pPr marL="740664" lvl="1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sr-Cyrl-CS" sz="2000" dirty="0" smtClean="0">
              <a:latin typeface="+mj-lt"/>
            </a:endParaRPr>
          </a:p>
          <a:p>
            <a:pPr marL="740664" lvl="1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sr-Cyrl-CS" dirty="0" smtClean="0">
                <a:latin typeface="+mj-lt"/>
              </a:rPr>
              <a:t>	</a:t>
            </a:r>
            <a:r>
              <a:rPr lang="sr-Latn-CS" sz="3100" dirty="0" smtClean="0">
                <a:latin typeface="+mj-lt"/>
              </a:rPr>
              <a:t>1.</a:t>
            </a:r>
            <a:r>
              <a:rPr lang="sr-Cyrl-RS" sz="3100" dirty="0" smtClean="0">
                <a:latin typeface="+mj-lt"/>
              </a:rPr>
              <a:t> </a:t>
            </a:r>
            <a:r>
              <a:rPr lang="sr-Cyrl-CS" sz="3100" dirty="0" smtClean="0">
                <a:latin typeface="+mj-lt"/>
              </a:rPr>
              <a:t>Информационе технологије</a:t>
            </a:r>
            <a:r>
              <a:rPr lang="sr-Latn-CS" sz="3100" dirty="0" smtClean="0">
                <a:latin typeface="+mj-lt"/>
              </a:rPr>
              <a:t> </a:t>
            </a:r>
            <a:r>
              <a:rPr lang="sr-Latn-CS" sz="3100" i="1" dirty="0" smtClean="0">
                <a:latin typeface="+mj-lt"/>
              </a:rPr>
              <a:t>(</a:t>
            </a:r>
            <a:r>
              <a:rPr lang="en-US" sz="3100" i="1" dirty="0">
                <a:latin typeface="+mj-lt"/>
              </a:rPr>
              <a:t>Information Technology</a:t>
            </a:r>
            <a:r>
              <a:rPr lang="sr-Latn-CS" sz="3100" i="1" dirty="0" smtClean="0">
                <a:latin typeface="+mj-lt"/>
              </a:rPr>
              <a:t>)</a:t>
            </a:r>
          </a:p>
          <a:p>
            <a:pPr marL="740664" lvl="1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sr-Cyrl-CS" sz="3100" dirty="0" smtClean="0">
                <a:latin typeface="+mj-lt"/>
              </a:rPr>
              <a:t>	</a:t>
            </a:r>
            <a:r>
              <a:rPr lang="sr-Latn-CS" sz="3100" dirty="0" smtClean="0">
                <a:latin typeface="+mj-lt"/>
              </a:rPr>
              <a:t>2.</a:t>
            </a:r>
            <a:r>
              <a:rPr lang="sr-Cyrl-RS" sz="3100" dirty="0" smtClean="0">
                <a:latin typeface="+mj-lt"/>
              </a:rPr>
              <a:t> </a:t>
            </a:r>
            <a:r>
              <a:rPr lang="sr-Cyrl-CS" sz="3100" dirty="0" smtClean="0">
                <a:latin typeface="+mj-lt"/>
              </a:rPr>
              <a:t>Рачунарска техника</a:t>
            </a:r>
            <a:r>
              <a:rPr lang="sr-Latn-CS" sz="3100" dirty="0" smtClean="0">
                <a:latin typeface="+mj-lt"/>
              </a:rPr>
              <a:t> </a:t>
            </a:r>
            <a:r>
              <a:rPr lang="sr-Latn-CS" sz="3100" i="1" dirty="0" smtClean="0">
                <a:latin typeface="+mj-lt"/>
              </a:rPr>
              <a:t>(</a:t>
            </a:r>
            <a:r>
              <a:rPr lang="en-US" sz="3100" i="1" dirty="0">
                <a:latin typeface="+mj-lt"/>
              </a:rPr>
              <a:t>Computer Science</a:t>
            </a:r>
            <a:r>
              <a:rPr lang="sr-Latn-CS" sz="3100" i="1" dirty="0" smtClean="0">
                <a:latin typeface="+mj-lt"/>
              </a:rPr>
              <a:t>)</a:t>
            </a:r>
            <a:endParaRPr lang="sr-Cyrl-CS" sz="3100" i="1" dirty="0" smtClean="0">
              <a:latin typeface="+mj-lt"/>
            </a:endParaRPr>
          </a:p>
          <a:p>
            <a:pPr marL="740664" lvl="1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sr-Cyrl-CS" sz="2000" i="1" dirty="0" smtClean="0">
              <a:latin typeface="+mj-lt"/>
            </a:endParaRPr>
          </a:p>
          <a:p>
            <a:pPr marL="397192" lvl="1" indent="0" eaLnBrk="1" fontAlgn="auto" hangingPunct="1">
              <a:spcAft>
                <a:spcPts val="0"/>
              </a:spcAft>
              <a:buNone/>
              <a:defRPr/>
            </a:pPr>
            <a:r>
              <a:rPr lang="sr-Cyrl-CS" sz="3800" dirty="0" smtClean="0">
                <a:latin typeface="+mj-lt"/>
              </a:rPr>
              <a:t>подразумевају стечена знања из лекција које се слушају на овом курсу,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sr-Cyrl-CS" sz="3900" dirty="0" smtClean="0">
              <a:latin typeface="+mj-lt"/>
            </a:endParaRPr>
          </a:p>
          <a:p>
            <a:pPr marL="640080" indent="-571500" eaLnBrk="1" fontAlgn="auto" hangingPunct="1">
              <a:spcAft>
                <a:spcPts val="0"/>
              </a:spcAft>
              <a:defRPr/>
            </a:pPr>
            <a:r>
              <a:rPr lang="sr-Cyrl-CS" sz="3900" b="1" dirty="0" smtClean="0">
                <a:latin typeface="+mj-lt"/>
              </a:rPr>
              <a:t>Курс је прилагођен практичном раду на рачунару и пројектовању апликација.</a:t>
            </a:r>
            <a:endParaRPr lang="sr-Latn-CS" sz="3900" b="1" dirty="0" smtClean="0">
              <a:latin typeface="+mj-lt"/>
            </a:endParaRPr>
          </a:p>
          <a:p>
            <a:pPr marL="740664" lvl="1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sr-Cyrl-CS" dirty="0" smtClean="0">
              <a:latin typeface="+mj-lt"/>
            </a:endParaRPr>
          </a:p>
          <a:p>
            <a:pPr marL="740664" lvl="1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sr-Cyrl-CS" dirty="0" smtClean="0">
              <a:latin typeface="+mj-lt"/>
            </a:endParaRPr>
          </a:p>
          <a:p>
            <a:pPr marL="740664" lvl="1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sr-Cyrl-CS" dirty="0" smtClean="0">
              <a:latin typeface="+mj-lt"/>
            </a:endParaRPr>
          </a:p>
          <a:p>
            <a:pPr marL="740664" lvl="1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sr-Cyrl-CS" i="1" dirty="0" smtClean="0">
                <a:solidFill>
                  <a:srgbClr val="FFFF00"/>
                </a:solidFill>
                <a:latin typeface="+mj-lt"/>
              </a:rPr>
              <a:t>*Значајно у случају признавања дипломе ВШЕРа на другим факултетима.</a:t>
            </a:r>
            <a:endParaRPr lang="en-US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r-Cyrl-CS" dirty="0" smtClean="0">
                <a:solidFill>
                  <a:srgbClr val="FFFF00"/>
                </a:solidFill>
              </a:rPr>
              <a:t>Чему служе стечена знања?</a:t>
            </a:r>
            <a:endParaRPr lang="en-US" dirty="0"/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467544" y="1427163"/>
            <a:ext cx="8233544" cy="4716462"/>
          </a:xfrm>
        </p:spPr>
        <p:txBody>
          <a:bodyPr/>
          <a:lstStyle/>
          <a:p>
            <a:pPr eaLnBrk="1" hangingPunct="1"/>
            <a:r>
              <a:rPr lang="sr-Cyrl-CS" altLang="sr-Latn-RS" sz="2800" dirty="0" smtClean="0"/>
              <a:t>За интеграцију апликација различитих оперативних система и окружења:</a:t>
            </a:r>
          </a:p>
          <a:p>
            <a:pPr lvl="1" eaLnBrk="1" hangingPunct="1"/>
            <a:r>
              <a:rPr lang="en-US" altLang="sr-Latn-RS" sz="2400" i="1" dirty="0" smtClean="0"/>
              <a:t>Linux,</a:t>
            </a:r>
            <a:r>
              <a:rPr lang="sr-Cyrl-RS" altLang="sr-Latn-RS" sz="2400" i="1" dirty="0" smtClean="0"/>
              <a:t> </a:t>
            </a:r>
            <a:r>
              <a:rPr lang="en-US" altLang="sr-Latn-RS" sz="2400" i="1" dirty="0" smtClean="0"/>
              <a:t>Windows,</a:t>
            </a:r>
            <a:r>
              <a:rPr lang="sr-Cyrl-RS" altLang="sr-Latn-RS" sz="2400" i="1" dirty="0" smtClean="0"/>
              <a:t> мобилне платформе, језици </a:t>
            </a:r>
            <a:r>
              <a:rPr lang="en-US" altLang="sr-Latn-RS" sz="2400" i="1" dirty="0" smtClean="0"/>
              <a:t>Java </a:t>
            </a:r>
            <a:r>
              <a:rPr lang="en-US" altLang="sr-Latn-RS" sz="2400" i="1" dirty="0" err="1" smtClean="0"/>
              <a:t>ili</a:t>
            </a:r>
            <a:r>
              <a:rPr lang="en-US" altLang="sr-Latn-RS" sz="2400" i="1" dirty="0" smtClean="0"/>
              <a:t> .NET</a:t>
            </a:r>
            <a:r>
              <a:rPr lang="sr-Cyrl-CS" altLang="sr-Latn-RS" sz="2400" dirty="0" smtClean="0"/>
              <a:t> </a:t>
            </a:r>
          </a:p>
          <a:p>
            <a:pPr lvl="1" eaLnBrk="1" hangingPunct="1"/>
            <a:r>
              <a:rPr lang="sr-Cyrl-CS" altLang="sr-Latn-RS" sz="2400" i="1" dirty="0" smtClean="0"/>
              <a:t>Интернет, Интранет или локално.</a:t>
            </a:r>
          </a:p>
          <a:p>
            <a:pPr marL="454025" lvl="1" indent="0" eaLnBrk="1" hangingPunct="1">
              <a:buNone/>
            </a:pPr>
            <a:endParaRPr lang="sr-Cyrl-CS" altLang="sr-Latn-RS" sz="2400" i="1" dirty="0" smtClean="0"/>
          </a:p>
          <a:p>
            <a:pPr eaLnBrk="1" hangingPunct="1"/>
            <a:r>
              <a:rPr lang="sr-Cyrl-CS" altLang="sr-Latn-RS" sz="2800" dirty="0" smtClean="0"/>
              <a:t>Добра интеграција треба да буде флексибилна и велике поузданости.</a:t>
            </a:r>
          </a:p>
          <a:p>
            <a:pPr eaLnBrk="1" hangingPunct="1"/>
            <a:r>
              <a:rPr lang="sr-Cyrl-CS" altLang="sr-Latn-RS" sz="2800" dirty="0" smtClean="0"/>
              <a:t>Зато се на овом курсу проучава </a:t>
            </a:r>
            <a:r>
              <a:rPr lang="en-US" altLang="sr-Latn-RS" sz="2800" dirty="0" smtClean="0"/>
              <a:t>XML </a:t>
            </a:r>
            <a:r>
              <a:rPr lang="sr-Cyrl-CS" altLang="sr-Latn-RS" sz="2800" dirty="0" smtClean="0"/>
              <a:t>стандард и интеграција заснована на том стандарду.</a:t>
            </a:r>
            <a:endParaRPr lang="en-US" altLang="sr-Latn-R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r-Cyrl-CS" dirty="0" smtClean="0">
                <a:solidFill>
                  <a:srgbClr val="FFFF00"/>
                </a:solidFill>
              </a:rPr>
              <a:t>Чему служе стечена знања?</a:t>
            </a:r>
            <a:endParaRPr lang="en-US" dirty="0"/>
          </a:p>
        </p:txBody>
      </p:sp>
      <p:pic>
        <p:nvPicPr>
          <p:cNvPr id="13315" name="Content Placeholder 4" descr="istSlika1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00125" y="1201738"/>
            <a:ext cx="7286625" cy="54991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r-Cyrl-CS" dirty="0" smtClean="0">
                <a:solidFill>
                  <a:srgbClr val="FFFF00"/>
                </a:solidFill>
              </a:rPr>
              <a:t>Вежбе су обавезне</a:t>
            </a:r>
            <a:r>
              <a:rPr lang="en-US" dirty="0" smtClean="0">
                <a:solidFill>
                  <a:srgbClr val="FFFF00"/>
                </a:solidFill>
              </a:rPr>
              <a:t/>
            </a:r>
            <a:br>
              <a:rPr lang="en-US" dirty="0" smtClean="0">
                <a:solidFill>
                  <a:srgbClr val="FFFF00"/>
                </a:solidFill>
              </a:rPr>
            </a:br>
            <a:r>
              <a:rPr lang="sr-Cyrl-CS" sz="2000" dirty="0" smtClean="0">
                <a:solidFill>
                  <a:srgbClr val="FFFF00"/>
                </a:solidFill>
              </a:rPr>
              <a:t>Сарадни</a:t>
            </a:r>
            <a:r>
              <a:rPr lang="en-US" sz="2000" dirty="0" smtClean="0">
                <a:solidFill>
                  <a:srgbClr val="FFFF00"/>
                </a:solidFill>
              </a:rPr>
              <a:t>k</a:t>
            </a:r>
            <a:r>
              <a:rPr lang="sr-Cyrl-CS" sz="2000" dirty="0" smtClean="0">
                <a:solidFill>
                  <a:srgbClr val="FFFF00"/>
                </a:solidFill>
              </a:rPr>
              <a:t>: </a:t>
            </a:r>
            <a:r>
              <a:rPr lang="sr-Cyrl-CS" sz="2000" dirty="0" smtClean="0">
                <a:solidFill>
                  <a:srgbClr val="FFFF00"/>
                </a:solidFill>
              </a:rPr>
              <a:t>Н</a:t>
            </a:r>
            <a:r>
              <a:rPr lang="sr-Cyrl-CS" sz="2000" dirty="0" smtClean="0">
                <a:solidFill>
                  <a:srgbClr val="FFFF00"/>
                </a:solidFill>
              </a:rPr>
              <a:t>. Цвијан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11480" eaLnBrk="1" fontAlgn="auto" hangingPunct="1">
              <a:lnSpc>
                <a:spcPct val="90000"/>
              </a:lnSpc>
              <a:spcAft>
                <a:spcPts val="0"/>
              </a:spcAft>
              <a:buFont typeface="Wingdings"/>
              <a:buChar char=""/>
              <a:defRPr/>
            </a:pPr>
            <a:r>
              <a:rPr lang="sr-Cyrl-CS" dirty="0" smtClean="0">
                <a:latin typeface="+mj-lt"/>
              </a:rPr>
              <a:t>Раде </a:t>
            </a:r>
            <a:r>
              <a:rPr lang="sr-Cyrl-CS" dirty="0">
                <a:latin typeface="+mj-lt"/>
              </a:rPr>
              <a:t>се </a:t>
            </a:r>
            <a:r>
              <a:rPr lang="sr-Cyrl-CS">
                <a:latin typeface="+mj-lt"/>
              </a:rPr>
              <a:t>у </a:t>
            </a:r>
            <a:r>
              <a:rPr lang="sr-Cyrl-CS" smtClean="0">
                <a:latin typeface="+mj-lt"/>
              </a:rPr>
              <a:t>новим лабораторијама!</a:t>
            </a:r>
            <a:endParaRPr lang="sr-Cyrl-CS" dirty="0" smtClean="0">
              <a:latin typeface="+mj-lt"/>
            </a:endParaRPr>
          </a:p>
          <a:p>
            <a:pPr marL="411480" eaLnBrk="1" fontAlgn="auto" hangingPunct="1">
              <a:lnSpc>
                <a:spcPct val="90000"/>
              </a:lnSpc>
              <a:spcAft>
                <a:spcPts val="0"/>
              </a:spcAft>
              <a:buFont typeface="Wingdings"/>
              <a:buChar char=""/>
              <a:defRPr/>
            </a:pPr>
            <a:r>
              <a:rPr lang="sr-Cyrl-CS" smtClean="0">
                <a:latin typeface="+mj-lt"/>
              </a:rPr>
              <a:t>Прате предавања.</a:t>
            </a:r>
            <a:endParaRPr lang="sr-Cyrl-CS" dirty="0" smtClean="0">
              <a:latin typeface="+mj-lt"/>
            </a:endParaRPr>
          </a:p>
          <a:p>
            <a:pPr marL="411480" eaLnBrk="1" fontAlgn="auto" hangingPunct="1">
              <a:lnSpc>
                <a:spcPct val="90000"/>
              </a:lnSpc>
              <a:spcAft>
                <a:spcPts val="0"/>
              </a:spcAft>
              <a:buFont typeface="Wingdings"/>
              <a:buChar char=""/>
              <a:defRPr/>
            </a:pPr>
            <a:r>
              <a:rPr lang="sr-Cyrl-CS" dirty="0" smtClean="0">
                <a:latin typeface="+mj-lt"/>
              </a:rPr>
              <a:t>Пружа се студентима могућност и самосталног проширења знања путем већих задатака</a:t>
            </a:r>
            <a:r>
              <a:rPr lang="en-US" dirty="0" smtClean="0">
                <a:latin typeface="+mj-lt"/>
              </a:rPr>
              <a:t> </a:t>
            </a:r>
            <a:r>
              <a:rPr lang="sr-Latn-CS" dirty="0" smtClean="0">
                <a:latin typeface="+mj-lt"/>
              </a:rPr>
              <a:t>tj</a:t>
            </a:r>
            <a:r>
              <a:rPr lang="sr-Latn-CS" smtClean="0">
                <a:latin typeface="+mj-lt"/>
              </a:rPr>
              <a:t>. </a:t>
            </a:r>
            <a:r>
              <a:rPr lang="sr-Cyrl-CS" smtClean="0">
                <a:latin typeface="+mj-lt"/>
              </a:rPr>
              <a:t>пројеката.</a:t>
            </a:r>
            <a:endParaRPr lang="sr-Cyrl-CS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r-Cyrl-CS" smtClean="0">
                <a:solidFill>
                  <a:srgbClr val="FFFF00"/>
                </a:solidFill>
              </a:rPr>
              <a:t>Испит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sr-Cyrl-CS" dirty="0" smtClean="0">
                <a:latin typeface="+mj-lt"/>
              </a:rPr>
              <a:t>Услов</a:t>
            </a:r>
            <a:r>
              <a:rPr lang="sr-Latn-CS" dirty="0" smtClean="0">
                <a:latin typeface="+mj-lt"/>
              </a:rPr>
              <a:t>: </a:t>
            </a:r>
            <a:r>
              <a:rPr lang="sr-Cyrl-RS" dirty="0" smtClean="0">
                <a:latin typeface="+mj-lt"/>
              </a:rPr>
              <a:t>успешно </a:t>
            </a:r>
            <a:r>
              <a:rPr lang="sr-Cyrl-CS" dirty="0" smtClean="0">
                <a:latin typeface="+mj-lt"/>
              </a:rPr>
              <a:t>урађене вежбе</a:t>
            </a:r>
            <a:endParaRPr lang="sr-Latn-CS" dirty="0" smtClean="0">
              <a:latin typeface="+mj-lt"/>
            </a:endParaRP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sr-Latn-CS" dirty="0" smtClean="0">
                <a:latin typeface="+mj-lt"/>
              </a:rPr>
              <a:t>2 </a:t>
            </a:r>
            <a:r>
              <a:rPr lang="sr-Cyrl-CS" dirty="0" smtClean="0">
                <a:latin typeface="+mj-lt"/>
              </a:rPr>
              <a:t>начина полагања</a:t>
            </a:r>
          </a:p>
          <a:p>
            <a:pPr marL="971550" lvl="1" indent="-514350" eaLnBrk="1" fontAlgn="auto" hangingPunct="1">
              <a:spcAft>
                <a:spcPts val="0"/>
              </a:spcAft>
              <a:buFont typeface="Wingdings"/>
              <a:buAutoNum type="arabicPeriod"/>
              <a:defRPr/>
            </a:pPr>
            <a:r>
              <a:rPr lang="sr-Cyrl-CS" dirty="0" smtClean="0">
                <a:latin typeface="+mj-lt"/>
              </a:rPr>
              <a:t>У испитном року – класично</a:t>
            </a:r>
            <a:endParaRPr lang="sr-Latn-CS" dirty="0" smtClean="0">
              <a:latin typeface="+mj-lt"/>
            </a:endParaRPr>
          </a:p>
          <a:p>
            <a:pPr marL="1371600" lvl="2" indent="-514350" eaLnBrk="1" fontAlgn="auto" hangingPunct="1">
              <a:spcAft>
                <a:spcPts val="0"/>
              </a:spcAft>
              <a:buFont typeface="Wingdings 2"/>
              <a:buAutoNum type="arabicPeriod"/>
              <a:defRPr/>
            </a:pPr>
            <a:r>
              <a:rPr lang="sr-Cyrl-CS" dirty="0" smtClean="0">
                <a:latin typeface="+mj-lt"/>
              </a:rPr>
              <a:t>Оцена са испита</a:t>
            </a:r>
            <a:endParaRPr lang="sr-Latn-CS" dirty="0" smtClean="0">
              <a:latin typeface="+mj-lt"/>
            </a:endParaRPr>
          </a:p>
          <a:p>
            <a:pPr marL="1371600" lvl="2" indent="-514350" eaLnBrk="1" fontAlgn="auto" hangingPunct="1">
              <a:spcAft>
                <a:spcPts val="0"/>
              </a:spcAft>
              <a:buFont typeface="Wingdings 2"/>
              <a:buAutoNum type="arabicPeriod"/>
              <a:defRPr/>
            </a:pPr>
            <a:endParaRPr lang="sr-Cyrl-CS" dirty="0" smtClean="0">
              <a:latin typeface="+mj-lt"/>
            </a:endParaRPr>
          </a:p>
          <a:p>
            <a:pPr marL="971550" lvl="1" indent="-514350" eaLnBrk="1" fontAlgn="auto" hangingPunct="1">
              <a:spcAft>
                <a:spcPts val="0"/>
              </a:spcAft>
              <a:buFont typeface="Wingdings"/>
              <a:buAutoNum type="arabicPeriod"/>
              <a:defRPr/>
            </a:pPr>
            <a:r>
              <a:rPr lang="sr-Cyrl-CS" dirty="0" smtClean="0">
                <a:solidFill>
                  <a:srgbClr val="FFFF00"/>
                </a:solidFill>
                <a:latin typeface="+mj-lt"/>
              </a:rPr>
              <a:t>Кроз рад у семестру</a:t>
            </a:r>
            <a:endParaRPr lang="sr-Latn-CS" dirty="0" smtClean="0">
              <a:solidFill>
                <a:srgbClr val="FFFF00"/>
              </a:solidFill>
              <a:latin typeface="+mj-lt"/>
            </a:endParaRPr>
          </a:p>
          <a:p>
            <a:pPr marL="1371600" lvl="2" indent="-514350" eaLnBrk="1" fontAlgn="auto" hangingPunct="1">
              <a:spcAft>
                <a:spcPts val="0"/>
              </a:spcAft>
              <a:buFont typeface="Wingdings 2"/>
              <a:buAutoNum type="arabicPeriod"/>
              <a:defRPr/>
            </a:pPr>
            <a:r>
              <a:rPr lang="sr-Cyrl-CS" sz="2600" smtClean="0">
                <a:solidFill>
                  <a:srgbClr val="FFFF00"/>
                </a:solidFill>
                <a:latin typeface="+mj-lt"/>
              </a:rPr>
              <a:t>Оцене </a:t>
            </a:r>
            <a:r>
              <a:rPr lang="sr-Cyrl-CS" sz="2600" smtClean="0">
                <a:solidFill>
                  <a:srgbClr val="FFFF00"/>
                </a:solidFill>
                <a:latin typeface="+mj-lt"/>
              </a:rPr>
              <a:t>са </a:t>
            </a:r>
            <a:r>
              <a:rPr lang="sr-Cyrl-CS" sz="2600" smtClean="0">
                <a:solidFill>
                  <a:srgbClr val="FFFF00"/>
                </a:solidFill>
                <a:latin typeface="+mj-lt"/>
              </a:rPr>
              <a:t>пројеката</a:t>
            </a:r>
            <a:endParaRPr lang="sr-Latn-CS" sz="2600" dirty="0" smtClean="0">
              <a:solidFill>
                <a:srgbClr val="FFFF00"/>
              </a:solidFill>
              <a:latin typeface="+mj-lt"/>
            </a:endParaRPr>
          </a:p>
          <a:p>
            <a:pPr marL="1371600" lvl="2" indent="-514350" eaLnBrk="1" fontAlgn="auto" hangingPunct="1">
              <a:spcAft>
                <a:spcPts val="0"/>
              </a:spcAft>
              <a:buFont typeface="Wingdings 2"/>
              <a:buAutoNum type="arabicPeriod"/>
              <a:defRPr/>
            </a:pPr>
            <a:r>
              <a:rPr lang="sr-Cyrl-CS" sz="2600" dirty="0" smtClean="0">
                <a:solidFill>
                  <a:srgbClr val="FFFF00"/>
                </a:solidFill>
                <a:latin typeface="+mj-lt"/>
              </a:rPr>
              <a:t>Активност на предавању и вежбама</a:t>
            </a:r>
            <a:endParaRPr lang="sr-Latn-CS" sz="2600" dirty="0" smtClean="0">
              <a:solidFill>
                <a:srgbClr val="FFFF00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r-Cyrl-CS" dirty="0" smtClean="0">
                <a:solidFill>
                  <a:schemeClr val="tx2">
                    <a:satMod val="200000"/>
                  </a:schemeClr>
                </a:solidFill>
              </a:rPr>
              <a:t>Литература</a:t>
            </a:r>
            <a:r>
              <a:rPr lang="sr-Latn-CS" dirty="0" smtClean="0">
                <a:solidFill>
                  <a:schemeClr val="tx2">
                    <a:satMod val="200000"/>
                  </a:schemeClr>
                </a:solidFill>
              </a:rPr>
              <a:t>:</a:t>
            </a:r>
            <a:endParaRPr lang="en-US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sr-Cyrl-CS" altLang="sr-Latn-RS" smtClean="0">
                <a:solidFill>
                  <a:srgbClr val="FFFF00"/>
                </a:solidFill>
              </a:rPr>
              <a:t>Сви материјали потребни за испит су доступни после предавања односно вежби.</a:t>
            </a:r>
          </a:p>
          <a:p>
            <a:pPr eaLnBrk="1" hangingPunct="1"/>
            <a:endParaRPr lang="sr-Cyrl-CS" altLang="sr-Latn-RS" smtClean="0"/>
          </a:p>
          <a:p>
            <a:pPr eaLnBrk="1" hangingPunct="1"/>
            <a:r>
              <a:rPr lang="sr-Cyrl-CS" altLang="sr-Latn-RS" smtClean="0"/>
              <a:t>Није неопходна додатна литература....</a:t>
            </a:r>
            <a:endParaRPr lang="sr-Latn-CS" altLang="sr-Latn-RS" smtClean="0"/>
          </a:p>
          <a:p>
            <a:pPr eaLnBrk="1" hangingPunct="1"/>
            <a:endParaRPr lang="en-US" altLang="sr-Latn-RS" smtClean="0"/>
          </a:p>
        </p:txBody>
      </p:sp>
      <p:pic>
        <p:nvPicPr>
          <p:cNvPr id="1741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1825" y="4597400"/>
            <a:ext cx="1169988" cy="177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1938" y="4643438"/>
            <a:ext cx="1214437" cy="171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5063" y="4572000"/>
            <a:ext cx="1228725" cy="1835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28662" y="2000240"/>
            <a:ext cx="7772400" cy="1285884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r-Cyrl-CS" b="0" dirty="0" smtClean="0">
                <a:solidFill>
                  <a:schemeClr val="tx2">
                    <a:satMod val="200000"/>
                  </a:schemeClr>
                </a:solidFill>
              </a:rPr>
              <a:t>ИНТЕГРАЦИЈА СОФТВЕРСКИХ ТЕХНОЛОГИЈА </a:t>
            </a:r>
            <a:r>
              <a:rPr lang="en-US" dirty="0" smtClean="0">
                <a:solidFill>
                  <a:schemeClr val="tx2">
                    <a:satMod val="200000"/>
                  </a:schemeClr>
                </a:solidFill>
              </a:rPr>
              <a:t/>
            </a:r>
            <a:br>
              <a:rPr lang="en-US" dirty="0" smtClean="0">
                <a:solidFill>
                  <a:schemeClr val="tx2">
                    <a:satMod val="200000"/>
                  </a:schemeClr>
                </a:solidFill>
              </a:rPr>
            </a:br>
            <a:endParaRPr lang="en-US" sz="2000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18435" name="Subtitle 2"/>
          <p:cNvSpPr>
            <a:spLocks noGrp="1"/>
          </p:cNvSpPr>
          <p:nvPr>
            <p:ph type="subTitle" idx="1"/>
          </p:nvPr>
        </p:nvSpPr>
        <p:spPr>
          <a:xfrm>
            <a:off x="928688" y="3857625"/>
            <a:ext cx="7772400" cy="842963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sr-Cyrl-CS" altLang="sr-Latn-RS" sz="3200" smtClean="0"/>
              <a:t>ПИТАЊА?</a:t>
            </a:r>
            <a:endParaRPr lang="en-US" altLang="sr-Latn-RS" sz="3200" smtClean="0"/>
          </a:p>
          <a:p>
            <a:pPr eaLnBrk="1" hangingPunct="1">
              <a:spcBef>
                <a:spcPct val="0"/>
              </a:spcBef>
            </a:pPr>
            <a:endParaRPr lang="sr-Cyrl-CS" altLang="sr-Latn-RS" smtClean="0"/>
          </a:p>
          <a:p>
            <a:pPr eaLnBrk="1" hangingPunct="1">
              <a:spcBef>
                <a:spcPct val="0"/>
              </a:spcBef>
            </a:pPr>
            <a:endParaRPr lang="en-US" altLang="sr-Latn-R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Custom 3">
      <a:majorFont>
        <a:latin typeface="Segoe UI Light"/>
        <a:ea typeface=""/>
        <a:cs typeface=""/>
      </a:majorFont>
      <a:minorFont>
        <a:latin typeface="Segoe UI Light"/>
        <a:ea typeface=""/>
        <a:cs typeface="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268</TotalTime>
  <Words>236</Words>
  <Application>Microsoft Office PowerPoint</Application>
  <PresentationFormat>On-screen Show (4:3)</PresentationFormat>
  <Paragraphs>64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9" baseType="lpstr">
      <vt:lpstr>Arial</vt:lpstr>
      <vt:lpstr>Calibri</vt:lpstr>
      <vt:lpstr>Consolas</vt:lpstr>
      <vt:lpstr>Corbel</vt:lpstr>
      <vt:lpstr>Courier New</vt:lpstr>
      <vt:lpstr>Segoe UI Light</vt:lpstr>
      <vt:lpstr>Wingdings</vt:lpstr>
      <vt:lpstr>Wingdings 2</vt:lpstr>
      <vt:lpstr>Wingdings 3</vt:lpstr>
      <vt:lpstr>Metro</vt:lpstr>
      <vt:lpstr>ИНТЕГРАЦИЈА СОФТВЕРСКИХ ТЕХНОЛОГИЈА </vt:lpstr>
      <vt:lpstr>Програм:</vt:lpstr>
      <vt:lpstr>Baжно</vt:lpstr>
      <vt:lpstr>Чему служе стечена знања?</vt:lpstr>
      <vt:lpstr>Чему служе стечена знања?</vt:lpstr>
      <vt:lpstr>Вежбе су обавезне Сарадниk: Н. Цвијан</vt:lpstr>
      <vt:lpstr>Испит</vt:lpstr>
      <vt:lpstr>Литература:</vt:lpstr>
      <vt:lpstr>ИНТЕГРАЦИЈА СОФТВЕРСКИХ ТЕХНОЛОГИЈА  </vt:lpstr>
    </vt:vector>
  </TitlesOfParts>
  <Company>home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INTERAKCIJA ČOVEK-RAČUNAR (Human-Computer Interaction)</dc:title>
  <dc:creator>zoran</dc:creator>
  <cp:lastModifiedBy>admin</cp:lastModifiedBy>
  <cp:revision>53</cp:revision>
  <dcterms:created xsi:type="dcterms:W3CDTF">2008-09-14T21:11:26Z</dcterms:created>
  <dcterms:modified xsi:type="dcterms:W3CDTF">2019-10-01T13:24:37Z</dcterms:modified>
</cp:coreProperties>
</file>