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9"/>
  </p:notesMasterIdLst>
  <p:sldIdLst>
    <p:sldId id="256" r:id="rId2"/>
    <p:sldId id="259" r:id="rId3"/>
    <p:sldId id="266" r:id="rId4"/>
    <p:sldId id="268" r:id="rId5"/>
    <p:sldId id="270" r:id="rId6"/>
    <p:sldId id="262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7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9B84D5-F0E2-4D08-A1A8-162243A70057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66B7705-CC78-4525-90AD-58CD5CC4D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20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392014-5CF4-487C-8145-3B92F30483C0}" type="slidenum">
              <a:rPr lang="en-US" altLang="sr-Latn-RS" smtClean="0"/>
              <a:pPr>
                <a:spcBef>
                  <a:spcPct val="0"/>
                </a:spcBef>
              </a:pPr>
              <a:t>4</a:t>
            </a:fld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359703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9904D0-F6F0-40F3-BDE4-00509776F562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800BB-A5D3-4752-8F40-9F5BE3A14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8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994C02-92D6-4269-ADFF-F58796A051A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835D9-5409-493B-9DB2-105E2FBF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8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777785-EABD-4C04-8D34-EC0D85A4AC81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DD4D9-88A3-440A-B742-134C8AA9F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3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8BA116-82DE-487A-9F3F-5C18E5125AF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9C284-38E9-46DA-AC26-C99F786DD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5791200 h 3648"/>
              <a:gd name="T2" fmla="*/ 1137151 w 2736"/>
              <a:gd name="T3" fmla="*/ 3200400 h 3648"/>
              <a:gd name="T4" fmla="*/ 4321175 w 2736"/>
              <a:gd name="T5" fmla="*/ 0 h 3648"/>
              <a:gd name="T6" fmla="*/ 4321175 w 2736"/>
              <a:gd name="T7" fmla="*/ 152400 h 3648"/>
              <a:gd name="T8" fmla="*/ 1175056 w 2736"/>
              <a:gd name="T9" fmla="*/ 3235325 h 3648"/>
              <a:gd name="T10" fmla="*/ 75810 w 2736"/>
              <a:gd name="T11" fmla="*/ 5791200 h 3648"/>
              <a:gd name="T12" fmla="*/ 0 w 2736"/>
              <a:gd name="T13" fmla="*/ 5791200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6538193 h 4128"/>
              <a:gd name="T2" fmla="*/ 0 w 3504"/>
              <a:gd name="T3" fmla="*/ 6615113 h 4128"/>
              <a:gd name="T4" fmla="*/ 5513388 w 3504"/>
              <a:gd name="T5" fmla="*/ 4230596 h 4128"/>
              <a:gd name="T6" fmla="*/ 4531552 w 3504"/>
              <a:gd name="T7" fmla="*/ 0 h 4128"/>
              <a:gd name="T8" fmla="*/ 4456026 w 3504"/>
              <a:gd name="T9" fmla="*/ 0 h 4128"/>
              <a:gd name="T10" fmla="*/ 5452023 w 3504"/>
              <a:gd name="T11" fmla="*/ 4196943 h 4128"/>
              <a:gd name="T12" fmla="*/ 0 w 3504"/>
              <a:gd name="T13" fmla="*/ 6538193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E96257-5E09-4989-9A6C-B5553A17552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24B77-32CA-45DD-8AA1-C11E178DA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3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30B59-3AA5-4DA5-A3A6-F35158F0224C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E5C9-3344-45C4-97F7-B4F88E340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18BE71-1AA8-469E-8EE7-5DB02BB080B8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AB739-01F5-4D2D-BA56-5FBBF73C4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8A327E-DAFB-401E-9F3E-ED100C667079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797BD-1308-4987-8C99-54968BA0A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6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092919-6B6A-431D-80D2-4D125EE052D1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01FB-2D3D-4BEB-B221-8C62952DA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6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FC55BA-8F26-444F-85F0-20D449FB612B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6CCE3-1E16-439B-9893-A5D10D6D0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1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887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877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29BB81-9E21-4B2E-91C6-7911C9929BE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80A4C-0221-4F61-856F-A4D347BC0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5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B092EB7-00C5-4467-85EC-CA72899EAE1F}" type="datetimeFigureOut">
              <a:rPr lang="en-US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pPr>
              <a:defRPr/>
            </a:pPr>
            <a:fld id="{07B91310-93AF-429B-A6AD-B0CE51BF4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71" r:id="rId1"/>
    <p:sldLayoutId id="2147484272" r:id="rId2"/>
    <p:sldLayoutId id="2147484273" r:id="rId3"/>
    <p:sldLayoutId id="2147484274" r:id="rId4"/>
    <p:sldLayoutId id="2147484275" r:id="rId5"/>
    <p:sldLayoutId id="2147484276" r:id="rId6"/>
    <p:sldLayoutId id="2147484277" r:id="rId7"/>
    <p:sldLayoutId id="2147484278" r:id="rId8"/>
    <p:sldLayoutId id="2147484279" r:id="rId9"/>
    <p:sldLayoutId id="2147484280" r:id="rId10"/>
    <p:sldLayoutId id="21474842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Segoe UI Light" panose="020B05020402040202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Segoe UI Light" panose="020B05020402040202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Segoe UI Light" panose="020B05020402040202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Segoe UI Light" panose="020B05020402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704856" cy="1788800"/>
          </a:xfrm>
        </p:spPr>
        <p:txBody>
          <a:bodyPr>
            <a:normAutofit fontScale="90000"/>
          </a:bodyPr>
          <a:lstStyle/>
          <a:p>
            <a:pPr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sr-Cyrl-CS" sz="4400" smtClean="0">
                <a:solidFill>
                  <a:schemeClr val="tx2">
                    <a:satMod val="200000"/>
                  </a:schemeClr>
                </a:solidFill>
              </a:rPr>
              <a:t>ИНТЕРАКЦИЈА ЧОВЕК-РАЧУНАР</a:t>
            </a:r>
            <a:r>
              <a:rPr lang="en-US" sz="440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sr-Cyrl-RS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sr-Cyrl-RS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20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914400" y="3500438"/>
            <a:ext cx="77724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3" panose="05040102010807070707" pitchFamily="18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eaLnBrk="1" hangingPunct="1">
              <a:spcBef>
                <a:spcPct val="0"/>
              </a:spcBef>
            </a:pPr>
            <a:r>
              <a:rPr lang="sr-Cyrl-CS" altLang="sr-Latn-RS" dirty="0" smtClean="0"/>
              <a:t>Семестар: </a:t>
            </a:r>
            <a:r>
              <a:rPr lang="en-US" altLang="sr-Latn-RS" dirty="0" smtClean="0">
                <a:solidFill>
                  <a:srgbClr val="FFFF00"/>
                </a:solidFill>
              </a:rPr>
              <a:t>I</a:t>
            </a:r>
            <a:r>
              <a:rPr lang="sr-Latn-RS" altLang="sr-Latn-RS" dirty="0" smtClean="0">
                <a:solidFill>
                  <a:srgbClr val="FFFF00"/>
                </a:solidFill>
              </a:rPr>
              <a:t>V    </a:t>
            </a:r>
            <a:r>
              <a:rPr lang="sr-Cyrl-RS" altLang="sr-Latn-RS" dirty="0" smtClean="0"/>
              <a:t>Шифра: </a:t>
            </a:r>
            <a:r>
              <a:rPr lang="sr-Cyrl-RS" altLang="sr-Latn-RS" dirty="0" smtClean="0">
                <a:solidFill>
                  <a:srgbClr val="FFFF00"/>
                </a:solidFill>
              </a:rPr>
              <a:t>130907</a:t>
            </a:r>
            <a:r>
              <a:rPr lang="sr-Cyrl-CS" altLang="sr-Latn-RS" dirty="0" smtClean="0"/>
              <a:t>	Мнемо: </a:t>
            </a:r>
            <a:r>
              <a:rPr lang="sr-Cyrl-CS" altLang="sr-Latn-RS" dirty="0" smtClean="0">
                <a:solidFill>
                  <a:srgbClr val="FFFF00"/>
                </a:solidFill>
              </a:rPr>
              <a:t>ИЧР</a:t>
            </a:r>
            <a:endParaRPr lang="en-US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827088" y="5084763"/>
            <a:ext cx="4824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Cyrl-CS" altLang="sr-Latn-RS"/>
              <a:t>Проф. Др Зоран Ћировић</a:t>
            </a:r>
            <a:endParaRPr lang="en-US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Програм курса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Принципи добро пројектованих апл</a:t>
            </a:r>
            <a:r>
              <a:rPr lang="sr-Cyrl-CS" b="1" dirty="0" smtClean="0">
                <a:latin typeface="+mj-lt"/>
              </a:rPr>
              <a:t>. </a:t>
            </a:r>
            <a:endParaRPr lang="en-US" b="1" dirty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Поступак израде </a:t>
            </a:r>
            <a:r>
              <a:rPr lang="sr-Latn-CS" b="1" dirty="0" smtClean="0">
                <a:latin typeface="+mj-lt"/>
              </a:rPr>
              <a:t>GUI-a.</a:t>
            </a:r>
            <a:r>
              <a:rPr lang="sr-Cyrl-CS" b="1" dirty="0" smtClean="0">
                <a:latin typeface="+mj-lt"/>
              </a:rPr>
              <a:t> </a:t>
            </a:r>
            <a:r>
              <a:rPr lang="sr-Cyrl-CS" dirty="0" smtClean="0">
                <a:latin typeface="+mj-lt"/>
              </a:rPr>
              <a:t>Развојни процеси</a:t>
            </a:r>
            <a:r>
              <a:rPr lang="sr-Latn-CS" b="1" dirty="0" smtClean="0">
                <a:latin typeface="+mj-lt"/>
              </a:rPr>
              <a:t>.</a:t>
            </a:r>
            <a:r>
              <a:rPr lang="sr-Cyrl-CS" dirty="0" smtClean="0">
                <a:latin typeface="+mj-lt"/>
              </a:rPr>
              <a:t>И/О</a:t>
            </a:r>
            <a:r>
              <a:rPr lang="en-US" b="1" dirty="0" smtClean="0">
                <a:latin typeface="+mj-lt"/>
              </a:rPr>
              <a:t> </a:t>
            </a:r>
            <a:r>
              <a:rPr lang="sr-Cyrl-CS" dirty="0" smtClean="0">
                <a:latin typeface="+mj-lt"/>
              </a:rPr>
              <a:t>технологије.</a:t>
            </a:r>
            <a:endParaRPr lang="sr-Cyrl-CS" b="1" dirty="0" smtClean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Стилови интеракције</a:t>
            </a:r>
            <a:r>
              <a:rPr lang="sr-Latn-CS" dirty="0" smtClean="0">
                <a:latin typeface="+mj-lt"/>
              </a:rPr>
              <a:t>.</a:t>
            </a:r>
            <a:endParaRPr lang="sr-Cyrl-C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sr-Cyrl-CS" dirty="0" smtClean="0">
                <a:latin typeface="+mj-lt"/>
              </a:rPr>
              <a:t>Директна манипулација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sr-Cyrl-CS" dirty="0" smtClean="0">
                <a:latin typeface="+mj-lt"/>
              </a:rPr>
              <a:t>Командни и природни језици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sr-Cyrl-CS" dirty="0" smtClean="0">
                <a:latin typeface="+mj-lt"/>
              </a:rPr>
              <a:t>Уређаји за интеракцију</a:t>
            </a:r>
            <a:endParaRPr lang="en-US" dirty="0" smtClean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Проблематика дизајна</a:t>
            </a:r>
            <a:r>
              <a:rPr lang="en-US" b="1" dirty="0" smtClean="0">
                <a:latin typeface="+mj-lt"/>
              </a:rPr>
              <a:t>, </a:t>
            </a:r>
            <a:r>
              <a:rPr lang="sr-Cyrl-CS" dirty="0" smtClean="0">
                <a:latin typeface="+mj-lt"/>
              </a:rPr>
              <a:t>модели. Употребљивост.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Корисничко искуство и дизајн Интернет апликација.</a:t>
            </a: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3000" dirty="0">
                <a:latin typeface="+mj-lt"/>
              </a:rPr>
              <a:t>Практична примена алата </a:t>
            </a:r>
            <a:r>
              <a:rPr lang="sr-Latn-RS" sz="3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WordPress</a:t>
            </a:r>
            <a:r>
              <a:rPr lang="sr-Cyrl-RS" sz="3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.</a:t>
            </a:r>
            <a:endParaRPr lang="en-US" sz="3000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3000" dirty="0">
                <a:latin typeface="+mj-lt"/>
              </a:rPr>
              <a:t>Практична примена алата </a:t>
            </a:r>
            <a:r>
              <a:rPr lang="en-US" sz="30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Bootstrap</a:t>
            </a:r>
            <a:r>
              <a:rPr lang="sr-Cyrl-RS" sz="3000" dirty="0">
                <a:latin typeface="+mj-lt"/>
              </a:rPr>
              <a:t>.</a:t>
            </a:r>
            <a:endParaRPr lang="sr-Cyrl-CS" sz="3000" dirty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>
                <a:latin typeface="+mj-lt"/>
              </a:rPr>
              <a:t>Корисничко искуство и дизајн мобилних апликација.</a:t>
            </a:r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3000" dirty="0">
                <a:latin typeface="+mj-lt"/>
              </a:rPr>
              <a:t>Практична примена </a:t>
            </a:r>
            <a:r>
              <a:rPr lang="sr-Cyrl-CS" sz="3000" dirty="0" smtClean="0">
                <a:latin typeface="+mj-lt"/>
              </a:rPr>
              <a:t>алата за израду прототипова моб. апликација</a:t>
            </a:r>
            <a:r>
              <a:rPr lang="sr-Cyrl-RS" sz="3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.</a:t>
            </a:r>
            <a:endParaRPr lang="en-US" sz="3000" dirty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72759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FFFF00"/>
                </a:solidFill>
              </a:rPr>
              <a:t>Ba</a:t>
            </a:r>
            <a:r>
              <a:rPr lang="sr-Cyrl-CS" dirty="0" smtClean="0">
                <a:solidFill>
                  <a:srgbClr val="FFFF00"/>
                </a:solidFill>
              </a:rPr>
              <a:t>жно</a:t>
            </a:r>
            <a:r>
              <a:rPr lang="sr-Latn-CS" dirty="0" smtClean="0">
                <a:solidFill>
                  <a:srgbClr val="FFFF00"/>
                </a:solidFill>
              </a:rPr>
              <a:t>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784350"/>
            <a:ext cx="7972425" cy="4572000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Latn-CS" sz="3500" b="1" dirty="0">
                <a:latin typeface="+mj-lt"/>
              </a:rPr>
              <a:t> </a:t>
            </a:r>
            <a:r>
              <a:rPr lang="sr-Latn-CS" sz="3500" b="1" dirty="0" smtClean="0">
                <a:latin typeface="+mj-lt"/>
              </a:rPr>
              <a:t> </a:t>
            </a:r>
            <a:r>
              <a:rPr lang="sr-Cyrl-CS" sz="3900" dirty="0" smtClean="0">
                <a:latin typeface="+mj-lt"/>
              </a:rPr>
              <a:t>Препоруке</a:t>
            </a:r>
            <a:r>
              <a:rPr lang="sr-Latn-CS" sz="3900" dirty="0" smtClean="0">
                <a:latin typeface="+mj-lt"/>
              </a:rPr>
              <a:t> IEEE </a:t>
            </a:r>
            <a:r>
              <a:rPr lang="sr-Cyrl-CS" sz="3900" dirty="0" smtClean="0">
                <a:latin typeface="+mj-lt"/>
              </a:rPr>
              <a:t>о стеченим основним   знањима з</a:t>
            </a:r>
            <a:r>
              <a:rPr lang="sr-Cyrl-RS" sz="3900" dirty="0">
                <a:latin typeface="+mj-lt"/>
              </a:rPr>
              <a:t>а</a:t>
            </a:r>
            <a:r>
              <a:rPr lang="sr-Cyrl-CS" sz="3900" dirty="0" smtClean="0">
                <a:latin typeface="+mj-lt"/>
              </a:rPr>
              <a:t> области</a:t>
            </a:r>
            <a:endParaRPr lang="sr-Latn-CS" sz="3900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2000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dirty="0" smtClean="0">
                <a:latin typeface="+mj-lt"/>
              </a:rPr>
              <a:t>	</a:t>
            </a:r>
            <a:r>
              <a:rPr lang="sr-Latn-CS" sz="3100" dirty="0" smtClean="0">
                <a:latin typeface="+mj-lt"/>
              </a:rPr>
              <a:t>1.</a:t>
            </a:r>
            <a:r>
              <a:rPr lang="sr-Cyrl-CS" sz="3100" dirty="0" smtClean="0">
                <a:latin typeface="+mj-lt"/>
              </a:rPr>
              <a:t>Информационе технологије</a:t>
            </a:r>
            <a:r>
              <a:rPr lang="sr-Latn-CS" sz="3100" dirty="0" smtClean="0">
                <a:latin typeface="+mj-lt"/>
              </a:rPr>
              <a:t> </a:t>
            </a:r>
            <a:r>
              <a:rPr lang="sr-Latn-CS" sz="3100" i="1" dirty="0" smtClean="0">
                <a:latin typeface="+mj-lt"/>
              </a:rPr>
              <a:t>(</a:t>
            </a:r>
            <a:r>
              <a:rPr lang="en-US" sz="3100" i="1" dirty="0">
                <a:latin typeface="+mj-lt"/>
              </a:rPr>
              <a:t>Information Technology</a:t>
            </a:r>
            <a:r>
              <a:rPr lang="sr-Latn-CS" sz="3100" i="1" dirty="0" smtClean="0">
                <a:latin typeface="+mj-lt"/>
              </a:rPr>
              <a:t>)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sz="3100" dirty="0" smtClean="0">
                <a:latin typeface="+mj-lt"/>
              </a:rPr>
              <a:t>	</a:t>
            </a:r>
            <a:r>
              <a:rPr lang="sr-Latn-CS" sz="3100" dirty="0" smtClean="0">
                <a:latin typeface="+mj-lt"/>
              </a:rPr>
              <a:t>2.</a:t>
            </a:r>
            <a:r>
              <a:rPr lang="sr-Cyrl-CS" sz="3100" dirty="0" smtClean="0">
                <a:latin typeface="+mj-lt"/>
              </a:rPr>
              <a:t>Рачунарска техника</a:t>
            </a:r>
            <a:r>
              <a:rPr lang="sr-Latn-CS" sz="3100" dirty="0" smtClean="0">
                <a:latin typeface="+mj-lt"/>
              </a:rPr>
              <a:t> </a:t>
            </a:r>
            <a:r>
              <a:rPr lang="sr-Latn-CS" sz="3100" i="1" dirty="0" smtClean="0">
                <a:latin typeface="+mj-lt"/>
              </a:rPr>
              <a:t>(</a:t>
            </a:r>
            <a:r>
              <a:rPr lang="en-US" sz="3100" i="1" dirty="0">
                <a:latin typeface="+mj-lt"/>
              </a:rPr>
              <a:t>Computer Science</a:t>
            </a:r>
            <a:r>
              <a:rPr lang="sr-Latn-CS" sz="3100" i="1" dirty="0" smtClean="0">
                <a:latin typeface="+mj-lt"/>
              </a:rPr>
              <a:t>)</a:t>
            </a:r>
            <a:endParaRPr lang="sr-Cyrl-CS" sz="3100" i="1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sz="2000" i="1" dirty="0" smtClean="0">
              <a:latin typeface="+mj-lt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CS" sz="3900" dirty="0" smtClean="0">
                <a:latin typeface="+mj-lt"/>
              </a:rPr>
              <a:t>  подразумевају стечена знања из области </a:t>
            </a:r>
            <a:r>
              <a:rPr lang="en-US" sz="3900" dirty="0" smtClean="0">
                <a:latin typeface="+mj-lt"/>
              </a:rPr>
              <a:t>“</a:t>
            </a:r>
            <a:r>
              <a:rPr lang="sr-Cyrl-CS" sz="3900" dirty="0" smtClean="0">
                <a:latin typeface="+mj-lt"/>
              </a:rPr>
              <a:t>интеракци</a:t>
            </a:r>
            <a:r>
              <a:rPr lang="en-US" sz="3900" dirty="0" smtClean="0">
                <a:latin typeface="+mj-lt"/>
              </a:rPr>
              <a:t>j</a:t>
            </a:r>
            <a:r>
              <a:rPr lang="sr-Cyrl-CS" sz="3900" dirty="0" smtClean="0">
                <a:latin typeface="+mj-lt"/>
              </a:rPr>
              <a:t>а човек-рачунар</a:t>
            </a:r>
            <a:r>
              <a:rPr lang="en-US" sz="3900" dirty="0" smtClean="0">
                <a:latin typeface="+mj-lt"/>
              </a:rPr>
              <a:t>”</a:t>
            </a:r>
            <a:r>
              <a:rPr lang="sr-Cyrl-CS" sz="3900" dirty="0" smtClean="0">
                <a:latin typeface="+mj-lt"/>
              </a:rPr>
              <a:t>.</a:t>
            </a:r>
            <a:endParaRPr lang="sr-Latn-CS" sz="3900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Latn-CS" dirty="0" smtClean="0">
                <a:latin typeface="+mj-lt"/>
              </a:rPr>
              <a:t>(</a:t>
            </a:r>
            <a:r>
              <a:rPr lang="sr-Cyrl-CS" i="1" dirty="0" smtClean="0">
                <a:solidFill>
                  <a:srgbClr val="FFFF00"/>
                </a:solidFill>
                <a:latin typeface="+mj-lt"/>
              </a:rPr>
              <a:t>Другим речима</a:t>
            </a:r>
            <a:r>
              <a:rPr lang="sr-Latn-CS" i="1" dirty="0" smtClean="0">
                <a:solidFill>
                  <a:srgbClr val="FFFF00"/>
                </a:solidFill>
                <a:latin typeface="+mj-lt"/>
              </a:rPr>
              <a:t>: </a:t>
            </a:r>
            <a:r>
              <a:rPr lang="sr-Cyrl-CS" i="1" dirty="0" smtClean="0">
                <a:solidFill>
                  <a:srgbClr val="FFFF00"/>
                </a:solidFill>
                <a:latin typeface="+mj-lt"/>
              </a:rPr>
              <a:t>ваша диплома са овим курсом више вреди</a:t>
            </a:r>
            <a:r>
              <a:rPr lang="sr-Latn-CS" i="1" dirty="0" smtClean="0">
                <a:solidFill>
                  <a:srgbClr val="FFFF00"/>
                </a:solidFill>
                <a:latin typeface="+mj-lt"/>
              </a:rPr>
              <a:t>.</a:t>
            </a:r>
            <a:r>
              <a:rPr lang="sr-Latn-C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Вежбе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285875"/>
            <a:ext cx="7772400" cy="5214938"/>
          </a:xfrm>
        </p:spPr>
        <p:txBody>
          <a:bodyPr>
            <a:normAutofit/>
          </a:bodyPr>
          <a:lstStyle/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Раде </a:t>
            </a:r>
            <a:r>
              <a:rPr lang="sr-Cyrl-CS" dirty="0">
                <a:latin typeface="+mj-lt"/>
              </a:rPr>
              <a:t>се у лабораторији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dirty="0" smtClean="0">
                <a:latin typeface="+mj-lt"/>
              </a:rPr>
              <a:t>Вежбе прате предавања:</a:t>
            </a:r>
            <a:endParaRPr lang="sr-Cyrl-CS" dirty="0">
              <a:latin typeface="+mj-lt"/>
            </a:endParaRPr>
          </a:p>
          <a:p>
            <a:pPr marL="740664" lv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sr-Cyrl-CS" sz="2400" dirty="0">
                <a:latin typeface="+mj-lt"/>
              </a:rPr>
              <a:t>Улазно-излазни уређаји и њихове карактеристике, </a:t>
            </a:r>
            <a:r>
              <a:rPr lang="sr-Latn-CS" sz="2400" dirty="0">
                <a:latin typeface="+mj-lt"/>
              </a:rPr>
              <a:t>Fitts-</a:t>
            </a:r>
            <a:r>
              <a:rPr lang="sr-Cyrl-CS" sz="2400" dirty="0">
                <a:latin typeface="+mj-lt"/>
              </a:rPr>
              <a:t>ов закон</a:t>
            </a:r>
          </a:p>
          <a:p>
            <a:pPr marL="740664" lv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sr-Cyrl-CS" sz="2400" dirty="0" smtClean="0">
                <a:latin typeface="+mj-lt"/>
              </a:rPr>
              <a:t>Кориснички </a:t>
            </a:r>
            <a:r>
              <a:rPr lang="sr-Cyrl-CS" sz="2400" dirty="0">
                <a:latin typeface="+mj-lt"/>
              </a:rPr>
              <a:t>инт.  </a:t>
            </a:r>
            <a:r>
              <a:rPr lang="sr-Latn-CS" sz="2400" dirty="0">
                <a:latin typeface="+mj-lt"/>
              </a:rPr>
              <a:t>Web </a:t>
            </a:r>
            <a:r>
              <a:rPr lang="sr-Cyrl-CS" sz="2400" dirty="0">
                <a:latin typeface="+mj-lt"/>
              </a:rPr>
              <a:t>апликација</a:t>
            </a:r>
          </a:p>
          <a:p>
            <a:pPr marL="740664" lv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sr-Cyrl-CS" sz="2400" dirty="0">
                <a:latin typeface="+mj-lt"/>
              </a:rPr>
              <a:t>Кориснички инт. апликација за мобилне уређаје</a:t>
            </a:r>
          </a:p>
          <a:p>
            <a:pPr marL="740664" lv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sr-Cyrl-RS" sz="2400" dirty="0" smtClean="0">
                <a:latin typeface="+mj-lt"/>
              </a:rPr>
              <a:t>Тестови за употребљивост</a:t>
            </a:r>
            <a:endParaRPr lang="sr-Cyrl-RS" sz="2400" dirty="0">
              <a:latin typeface="+mj-lt"/>
            </a:endParaRPr>
          </a:p>
          <a:p>
            <a:pPr marL="740664" lvl="1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sr-Cyrl-RS" sz="2400" dirty="0">
                <a:latin typeface="+mj-lt"/>
              </a:rPr>
              <a:t>...</a:t>
            </a:r>
            <a:endParaRPr lang="en-US" sz="2400" dirty="0">
              <a:latin typeface="+mj-lt"/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solidFill>
                  <a:srgbClr val="FFFF00"/>
                </a:solidFill>
                <a:latin typeface="+mj-lt"/>
              </a:rPr>
              <a:t>Сарадници: </a:t>
            </a:r>
            <a:r>
              <a:rPr lang="sr-Cyrl-RS" sz="2800" dirty="0" smtClean="0">
                <a:solidFill>
                  <a:srgbClr val="FFFF00"/>
                </a:solidFill>
                <a:latin typeface="+mj-lt"/>
              </a:rPr>
              <a:t>С. Голубовић и </a:t>
            </a:r>
            <a:r>
              <a:rPr lang="sr-Cyrl-RS" sz="2800" dirty="0">
                <a:solidFill>
                  <a:srgbClr val="FFFF00"/>
                </a:solidFill>
                <a:latin typeface="+mj-lt"/>
              </a:rPr>
              <a:t>Б</a:t>
            </a:r>
            <a:r>
              <a:rPr lang="sr-Cyrl-RS" sz="2800" dirty="0" smtClean="0">
                <a:solidFill>
                  <a:srgbClr val="FFFF00"/>
                </a:solidFill>
                <a:latin typeface="+mj-lt"/>
              </a:rPr>
              <a:t>. </a:t>
            </a:r>
            <a:r>
              <a:rPr lang="sr-Cyrl-RS" sz="2800" dirty="0" err="1" smtClean="0">
                <a:solidFill>
                  <a:srgbClr val="FFFF00"/>
                </a:solidFill>
                <a:latin typeface="+mj-lt"/>
              </a:rPr>
              <a:t>Бојичић</a:t>
            </a:r>
            <a:endParaRPr lang="en-US" sz="2800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Литература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57250" y="1357313"/>
            <a:ext cx="7443788" cy="2287587"/>
          </a:xfrm>
        </p:spPr>
        <p:txBody>
          <a:bodyPr/>
          <a:lstStyle/>
          <a:p>
            <a:pPr eaLnBrk="1" hangingPunct="1">
              <a:defRPr/>
            </a:pPr>
            <a:r>
              <a:rPr lang="sr-Cyrl-CS" altLang="sr-Latn-RS" dirty="0" smtClean="0">
                <a:latin typeface="+mj-lt"/>
              </a:rPr>
              <a:t>Сви материјали са предавања и вежби као и испитна питања су на стр. пред.</a:t>
            </a:r>
          </a:p>
          <a:p>
            <a:pPr eaLnBrk="1" hangingPunct="1">
              <a:defRPr/>
            </a:pPr>
            <a:r>
              <a:rPr lang="sr-Cyrl-CS" altLang="sr-Latn-RS" dirty="0" smtClean="0">
                <a:latin typeface="+mj-lt"/>
              </a:rPr>
              <a:t>Додатна литература за израду семестралног рада.</a:t>
            </a:r>
          </a:p>
          <a:p>
            <a:pPr eaLnBrk="1" hangingPunct="1">
              <a:defRPr/>
            </a:pPr>
            <a:endParaRPr lang="sr-Cyrl-CS" altLang="sr-Latn-RS" dirty="0" smtClean="0"/>
          </a:p>
          <a:p>
            <a:pPr eaLnBrk="1" hangingPunct="1">
              <a:defRPr/>
            </a:pPr>
            <a:endParaRPr lang="en-US" altLang="sr-Latn-R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00" y="4072457"/>
            <a:ext cx="1953857" cy="2448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741" y="4087289"/>
            <a:ext cx="1728192" cy="2420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940" y="4072457"/>
            <a:ext cx="1701756" cy="24485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8983" y="3954090"/>
            <a:ext cx="1737433" cy="25712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Начин полагања испита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Latn-CS" dirty="0" smtClean="0">
                <a:latin typeface="+mj-lt"/>
              </a:rPr>
              <a:t>2 </a:t>
            </a:r>
            <a:r>
              <a:rPr lang="sr-Cyrl-CS" dirty="0" smtClean="0">
                <a:latin typeface="+mj-lt"/>
              </a:rPr>
              <a:t>начина полагања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latin typeface="+mj-lt"/>
              </a:rPr>
              <a:t>У испитном року – класично</a:t>
            </a:r>
            <a:endParaRPr lang="sr-Latn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u="sng" dirty="0" smtClean="0">
                <a:latin typeface="+mj-lt"/>
              </a:rPr>
              <a:t>Кроз рад у семестру</a:t>
            </a:r>
            <a:endParaRPr lang="sr-Latn-CS" u="sng" dirty="0" smtClean="0"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Оцене са два </a:t>
            </a:r>
            <a:r>
              <a:rPr lang="sr-Cyrl-RS" dirty="0" smtClean="0">
                <a:latin typeface="+mj-lt"/>
              </a:rPr>
              <a:t>колоквијума</a:t>
            </a:r>
            <a:r>
              <a:rPr lang="sr-Cyrl-CS" dirty="0" smtClean="0">
                <a:latin typeface="+mj-lt"/>
              </a:rPr>
              <a:t> (затворена форма питања, а-б-в)</a:t>
            </a:r>
            <a:endParaRPr lang="sr-Latn-CS" dirty="0" smtClean="0"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Активност на предавању и вежбама</a:t>
            </a: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Пројекат</a:t>
            </a:r>
            <a:endParaRPr lang="sr-Latn-C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12858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chemeClr val="tx2">
                    <a:satMod val="200000"/>
                  </a:schemeClr>
                </a:solidFill>
              </a:rPr>
              <a:t>ИНТЕРАКЦИЈА </a:t>
            </a:r>
            <a:r>
              <a:rPr lang="sr-Cyrl-CS" smtClean="0">
                <a:solidFill>
                  <a:schemeClr val="tx2">
                    <a:satMod val="200000"/>
                  </a:schemeClr>
                </a:solidFill>
              </a:rPr>
              <a:t>ЧОВЕК-РАЧУНАР</a:t>
            </a: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endParaRPr lang="en-US" sz="20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914400" y="3500438"/>
            <a:ext cx="7772400" cy="84296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CS" altLang="sr-Latn-RS" sz="320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ПИТАЊА...</a:t>
            </a:r>
          </a:p>
          <a:p>
            <a:pPr eaLnBrk="1" hangingPunct="1">
              <a:spcBef>
                <a:spcPct val="0"/>
              </a:spcBef>
            </a:pPr>
            <a:endParaRPr lang="en-US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Segoe UI Light"/>
        <a:ea typeface=""/>
        <a:cs typeface=""/>
      </a:majorFont>
      <a:minorFont>
        <a:latin typeface="Corbel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166</TotalTime>
  <Words>201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Consolas</vt:lpstr>
      <vt:lpstr>Corbel</vt:lpstr>
      <vt:lpstr>Segoe UI Black</vt:lpstr>
      <vt:lpstr>Segoe UI Light</vt:lpstr>
      <vt:lpstr>Wingdings</vt:lpstr>
      <vt:lpstr>Wingdings 2</vt:lpstr>
      <vt:lpstr>Wingdings 3</vt:lpstr>
      <vt:lpstr>Metro</vt:lpstr>
      <vt:lpstr>ИНТЕРАКЦИЈА ЧОВЕК-РАЧУНАР  </vt:lpstr>
      <vt:lpstr>Програм курса</vt:lpstr>
      <vt:lpstr>Baжно!</vt:lpstr>
      <vt:lpstr>Вежбе</vt:lpstr>
      <vt:lpstr>Литература</vt:lpstr>
      <vt:lpstr>Начин полагања испита</vt:lpstr>
      <vt:lpstr>ИНТЕРАКЦИЈА ЧОВЕК-РАЧУНАР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admin</cp:lastModifiedBy>
  <cp:revision>37</cp:revision>
  <dcterms:created xsi:type="dcterms:W3CDTF">2008-09-14T21:11:26Z</dcterms:created>
  <dcterms:modified xsi:type="dcterms:W3CDTF">2019-10-01T13:23:04Z</dcterms:modified>
</cp:coreProperties>
</file>