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256" r:id="rId2"/>
    <p:sldId id="348" r:id="rId3"/>
    <p:sldId id="349" r:id="rId4"/>
    <p:sldId id="356" r:id="rId5"/>
    <p:sldId id="350" r:id="rId6"/>
    <p:sldId id="351" r:id="rId7"/>
    <p:sldId id="352" r:id="rId8"/>
    <p:sldId id="353" r:id="rId9"/>
    <p:sldId id="354" r:id="rId10"/>
    <p:sldId id="355" r:id="rId11"/>
    <p:sldId id="362" r:id="rId12"/>
    <p:sldId id="363" r:id="rId13"/>
    <p:sldId id="365" r:id="rId14"/>
    <p:sldId id="364" r:id="rId15"/>
    <p:sldId id="366" r:id="rId16"/>
    <p:sldId id="358" r:id="rId17"/>
    <p:sldId id="357" r:id="rId18"/>
    <p:sldId id="359" r:id="rId19"/>
    <p:sldId id="360" r:id="rId20"/>
    <p:sldId id="3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1637B-F989-4B20-8856-300171981F6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A62AA-3990-44E8-9116-238BE6B586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DF7785-1C53-47EA-82A3-0AB36ECB3157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B372E8-929A-4611-A748-916EA8F1985F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7327D8B-E751-4E75-90A6-507A74F164A5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CB8252-74D9-46C8-9352-72E11ED3C258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FD89E3-D8C8-445B-AD98-093B54E2DC82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8A5A43-2A66-4E8C-B724-E049C26BA7F1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11079-1ECF-4ED1-BC7C-F1D5B12D81B9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C8D8A29-81F5-4CC8-82B2-0A3E14A94D4A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E65A377-1409-4CAD-95DF-393E0C5B5BAB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ACFEC-A7B5-4B9A-89D3-64B05C239E7E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BB9D67-132D-44A4-B8C7-45730E8D95DF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A8895B8-F8BA-41FC-8E17-B6023843FE8F}" type="datetime1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DE6093D-D270-429A-AD95-E90055998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ROZUstnsn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Z</a:t>
            </a:r>
            <a:r>
              <a:rPr lang="sr-Latn-RS" sz="3200" dirty="0" smtClean="0"/>
              <a:t>akonski okvir i energetska efikasnost iskorišćenja otpada u vidu energije u EU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smtClean="0"/>
              <a:t>Александра Грујић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857496"/>
            <a:ext cx="7239000" cy="107157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https://www.youtube.com/watch?v=DROZUstnsnw</a:t>
            </a:r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348" y="214311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Prikaz</a:t>
            </a:r>
            <a:r>
              <a:rPr lang="en-US" dirty="0" smtClean="0"/>
              <a:t> </a:t>
            </a:r>
            <a:r>
              <a:rPr lang="en-US" dirty="0" err="1" smtClean="0"/>
              <a:t>osnovnih</a:t>
            </a:r>
            <a:r>
              <a:rPr lang="en-US" dirty="0" smtClean="0"/>
              <a:t> </a:t>
            </a:r>
            <a:r>
              <a:rPr lang="en-US" dirty="0" err="1" smtClean="0"/>
              <a:t>procesa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delova</a:t>
            </a:r>
            <a:r>
              <a:rPr lang="en-US" dirty="0" smtClean="0"/>
              <a:t> </a:t>
            </a:r>
            <a:r>
              <a:rPr lang="en-US" dirty="0" err="1" smtClean="0"/>
              <a:t>jedne</a:t>
            </a:r>
            <a:r>
              <a:rPr lang="en-US" dirty="0" smtClean="0"/>
              <a:t> </a:t>
            </a:r>
            <a:r>
              <a:rPr lang="en-US" dirty="0" err="1" smtClean="0"/>
              <a:t>savremene</a:t>
            </a:r>
            <a:r>
              <a:rPr lang="en-US" dirty="0" smtClean="0"/>
              <a:t> TE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otpad</a:t>
            </a:r>
            <a:r>
              <a:rPr lang="en-US" dirty="0" smtClean="0"/>
              <a:t> </a:t>
            </a:r>
            <a:r>
              <a:rPr lang="en-US" dirty="0" err="1" smtClean="0"/>
              <a:t>prikazana</a:t>
            </a:r>
            <a:r>
              <a:rPr lang="en-US" dirty="0" smtClean="0"/>
              <a:t> je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sledećem</a:t>
            </a:r>
            <a:r>
              <a:rPr lang="en-US" dirty="0" smtClean="0"/>
              <a:t> </a:t>
            </a:r>
            <a:r>
              <a:rPr lang="en-US" dirty="0" err="1" smtClean="0"/>
              <a:t>linku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071942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 smtClean="0"/>
              <a:t>Prikazana elektrana “Waste to Energy” nalazi se u Amsterdamu i zbrinjava (tretira) 0,5 miliona tona godišnje komercijalnog i komunalnog otpada i može se posmatrati kao jedan primer savremene elektrane “Waste to Energy”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Za efikasan rad elektrane “waste to energy” (WTE) koja predstavalja kogenerativno postrojenje (kombinovana proizvodnja i toplotne i električne energije) potrebno je obezbediti transport od centara za prikupljanje otpada do elektrane WTE</a:t>
            </a: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Poželjno je da otpad koji se doprema bude konstantnog sasatava odnosno da mesta prikupljanje otpada budu ista</a:t>
            </a: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Sav se otpad doprema do bunkera za sakupljanje otpada u kome se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sjedinjuje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sa ostalim otpadom(označen na sledećoj slici sa 1)</a:t>
            </a: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Velikim “grabilicama” (označen na slici sa 2) se otpad transportuje do ložišta odnosno spalionice (označen na sledećoj slici sa 3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Spaljivanje otpada je proces koji se odvija stalno (24h dnevno, 365 dana u godini) da bi elektrana bila ekonomski isplativa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sr-Latn-RS" dirty="0" smtClean="0"/>
              <a:t>Temperatura u ložištu se kreće u opsegu 1000</a:t>
            </a:r>
            <a:r>
              <a:rPr lang="sr-Latn-RS" dirty="0" smtClean="0">
                <a:latin typeface="Arial"/>
                <a:cs typeface="Arial"/>
              </a:rPr>
              <a:t>⁰C do 1200 ⁰</a:t>
            </a:r>
            <a:r>
              <a:rPr lang="sr-Latn-RS" dirty="0" smtClean="0">
                <a:latin typeface="Arial"/>
                <a:cs typeface="Arial"/>
              </a:rPr>
              <a:t>C</a:t>
            </a:r>
          </a:p>
          <a:p>
            <a:pPr algn="just"/>
            <a:r>
              <a:rPr lang="sr-Latn-RS" dirty="0" smtClean="0">
                <a:latin typeface="Arial"/>
                <a:cs typeface="Arial"/>
              </a:rPr>
              <a:t>Postrojenje za termičku obradu otpada-spalionica mora biti opremljena plamenicima sa automatskim uključivanjem, ako temperatura padne ispod minimalne temperature za efikasno spaljivanje otpada</a:t>
            </a:r>
          </a:p>
          <a:p>
            <a:pPr algn="just"/>
            <a:r>
              <a:rPr lang="sr-Latn-RS" dirty="0" smtClean="0">
                <a:latin typeface="Arial"/>
                <a:cs typeface="Arial"/>
              </a:rPr>
              <a:t>Automatsko upravljanje rada spalionice u elektranama “Waste to Energy” mora imati regulisan dotok kiseonika kako bi proces spaljivanja otpada bio što efikasniji</a:t>
            </a:r>
          </a:p>
          <a:p>
            <a:pPr algn="just"/>
            <a:r>
              <a:rPr lang="sr-Latn-RS" dirty="0" smtClean="0">
                <a:latin typeface="Arial"/>
                <a:cs typeface="Arial"/>
              </a:rPr>
              <a:t>Spalionica mora biti opremljena automatskim upravljanjem koji sprečavaju dodavanje otpada u komoru za spaljivanje u slučajevima:</a:t>
            </a:r>
          </a:p>
          <a:p>
            <a:pPr algn="just"/>
            <a:r>
              <a:rPr lang="sr-Latn-RS" dirty="0" smtClean="0">
                <a:latin typeface="Arial"/>
                <a:cs typeface="Arial"/>
              </a:rPr>
              <a:t>Kada nije postignuta ili se ne održava željena temperatura</a:t>
            </a:r>
          </a:p>
          <a:p>
            <a:pPr algn="just"/>
            <a:r>
              <a:rPr lang="sr-Latn-RS" dirty="0" smtClean="0">
                <a:latin typeface="Arial"/>
                <a:cs typeface="Arial"/>
              </a:rPr>
              <a:t>Kada se zbog kvara uređaja za prečišćavanje otpadnih gasova prekorače dozvoljene vrednosti koje se emituju u atmosferu a detektuju ih merni uređaji u tačkama merenja prikazanim na slici “</a:t>
            </a:r>
            <a:r>
              <a:rPr lang="en-US" dirty="0" smtClean="0"/>
              <a:t>S</a:t>
            </a:r>
            <a:r>
              <a:rPr lang="sr-Latn-RS" dirty="0" smtClean="0"/>
              <a:t>istem prečišćavanja štetnih gasova iz </a:t>
            </a:r>
            <a:r>
              <a:rPr lang="sr-Latn-RS" dirty="0" smtClean="0"/>
              <a:t>spalionice”</a:t>
            </a:r>
          </a:p>
          <a:p>
            <a:pPr algn="just"/>
            <a:endParaRPr lang="sr-Latn-RS" dirty="0" smtClean="0">
              <a:latin typeface="Arial"/>
              <a:cs typeface="Arial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sz="2000" dirty="0" smtClean="0">
                <a:latin typeface="Arial"/>
                <a:cs typeface="Arial"/>
              </a:rPr>
              <a:t>Spalionica u svom sastavu mora posedovati: merene uređaje merenja nivoa štetnih čestica u otpadnim gasovima i uređaje, opremu i sistem za dojavu, gašenje i sprečavanje širenja požara </a:t>
            </a:r>
          </a:p>
          <a:p>
            <a:pPr algn="just"/>
            <a:r>
              <a:rPr lang="sr-Latn-RS" sz="2000" dirty="0" smtClean="0">
                <a:latin typeface="Arial"/>
                <a:cs typeface="Arial"/>
              </a:rPr>
              <a:t>Tim postupkom se dobija gas (para) koja pod visokim pritiskom prolazi kroz turbine do generatora koji proizvodi električnu energiju koja u ovom slučaju snabdeva 160.000 domaćinstava na godišnjem nivou</a:t>
            </a:r>
          </a:p>
          <a:p>
            <a:pPr algn="just"/>
            <a:r>
              <a:rPr lang="sr-Latn-RS" sz="2000" dirty="0" smtClean="0">
                <a:latin typeface="Arial"/>
                <a:cs typeface="Arial"/>
              </a:rPr>
              <a:t>Toplotna energija koja preostane se koristi za daljinsko grejanje i zagrevanje sanitarne tople vode preko 1500 </a:t>
            </a:r>
            <a:r>
              <a:rPr lang="sr-Latn-RS" sz="2000" dirty="0" smtClean="0">
                <a:latin typeface="Arial"/>
                <a:cs typeface="Arial"/>
              </a:rPr>
              <a:t>domaćinstava</a:t>
            </a:r>
          </a:p>
          <a:p>
            <a:pPr algn="just"/>
            <a:r>
              <a:rPr lang="sr-Latn-RS" sz="2000" dirty="0" smtClean="0">
                <a:latin typeface="Arial"/>
                <a:cs typeface="Arial"/>
              </a:rPr>
              <a:t>Deo </a:t>
            </a:r>
            <a:r>
              <a:rPr lang="sr-Latn-RS" sz="2000" dirty="0" smtClean="0">
                <a:latin typeface="Arial"/>
                <a:cs typeface="Arial"/>
              </a:rPr>
              <a:t>otpada koji je nesagoriv i predstavlja ostatak nakon insineracije je pepeo (“bottom ash”, na slici označen sa 4) koji se dalje transportuje do deponije ili cementare (koristi se za pravljenje cementa i asfalta)</a:t>
            </a:r>
          </a:p>
          <a:p>
            <a:pPr algn="just"/>
            <a:r>
              <a:rPr lang="sr-Latn-RS" sz="2000" dirty="0" smtClean="0">
                <a:latin typeface="Arial"/>
                <a:cs typeface="Arial"/>
              </a:rPr>
              <a:t>“Bottom ash” ili pepeo se dalje tretira određenim tehnološkim procesima (“ispiranjem”) i iz njega se odvajaju metali (gvožđe, aluminijum i bakar) i koriste se dalje kao reciklirani materijali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sr-Latn-RS" dirty="0" smtClean="0"/>
              <a:t>Nakon insineracije iskorišćeni gas se prečišćava i to je najduži proces u radu WTE elektrane u cilju što čistijeg sadržaja koji će da se kroz dimnjak emituje u atmosferu (prikazan na slici sa 5</a:t>
            </a:r>
            <a:r>
              <a:rPr lang="sr-Latn-RS" dirty="0" smtClean="0"/>
              <a:t>)</a:t>
            </a:r>
          </a:p>
          <a:p>
            <a:pPr algn="just"/>
            <a:r>
              <a:rPr lang="sr-Latn-RS" dirty="0" smtClean="0"/>
              <a:t>Sistem za prečišćavanje otpadnih gasova u savremenim spalionicama čini 30% od ukupnih investicionih troškova</a:t>
            </a:r>
            <a:endParaRPr lang="sr-Latn-RS" dirty="0" smtClean="0"/>
          </a:p>
          <a:p>
            <a:pPr algn="just"/>
            <a:r>
              <a:rPr lang="sr-Latn-RS" dirty="0" smtClean="0"/>
              <a:t>Sadržaj koji se emituje u atmosferu se konstantno prati i mora da zadovoljava stroge standarde EU direktiva</a:t>
            </a:r>
          </a:p>
          <a:p>
            <a:pPr algn="just"/>
            <a:r>
              <a:rPr lang="sr-Latn-RS" dirty="0" smtClean="0"/>
              <a:t>Posle završetka procesa insineracije ostaje samo 1% materijala koji je neiskoristiv</a:t>
            </a:r>
          </a:p>
          <a:p>
            <a:pPr algn="just"/>
            <a:r>
              <a:rPr lang="sr-Latn-RS" dirty="0" smtClean="0"/>
              <a:t>Ova WTE elektrana je primer dobre prakse i tzv “nulte ekonomije</a:t>
            </a:r>
            <a:r>
              <a:rPr lang="sr-Latn-RS" dirty="0" smtClean="0"/>
              <a:t>”</a:t>
            </a:r>
          </a:p>
          <a:p>
            <a:pPr algn="just"/>
            <a:r>
              <a:rPr lang="sr-Latn-RS" dirty="0" smtClean="0"/>
              <a:t>Na početku primene prvih spalionica, 50 i 60 godina prošlog veka, emitovalo se dosta štetnih gasova u atmosferu baš zbog nepostojanja sistema za prečišćavanje otpadnih gasova i tada se stalo sa instaliranjem novih i neupotrebe već postojećih spalionica</a:t>
            </a:r>
            <a:endParaRPr lang="sr-Latn-RS" dirty="0" smtClean="0"/>
          </a:p>
          <a:p>
            <a:pPr marL="514350" indent="-514350" algn="just">
              <a:buFont typeface="+mj-lt"/>
              <a:buAutoNum type="arabicPeriod"/>
            </a:pPr>
            <a:endParaRPr lang="sr-Latn-RS" dirty="0" smtClean="0"/>
          </a:p>
          <a:p>
            <a:pPr algn="just"/>
            <a:endParaRPr lang="sr-Latn-RS" dirty="0" smtClean="0"/>
          </a:p>
          <a:p>
            <a:pPr algn="just"/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Način rada elektrane “waste to energy”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sr-Latn-RS" dirty="0" smtClean="0"/>
              <a:t>Prednosti savremenih spalionica su sledeće: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dirty="0" smtClean="0"/>
              <a:t>Vrlo visoka efikasnost sistema za prečišćavanje otpadnih gasova u atmosferu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dirty="0" smtClean="0"/>
              <a:t>U sklopu sistema za prečišćavanje nalazi se element za eliminaciju dioksina i furana koji predstavljaju najopasnija jedinjenja po živa bića i životnu sredinu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dirty="0" smtClean="0"/>
              <a:t>Stvoreni pepeo i šljaka predstavljaju od 10-20% početne zapremine otpada koji se koriste u cementarama i u građevinske svrhe i samo 1% početne zapremine otpada treba da se odloži na deponije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r-Latn-RS" dirty="0" smtClean="0"/>
              <a:t>Koristi se otpadna toplota dimnih gasova za proizvodnju tople vode za grejanje gradova i grejanje sanitarne tople vode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</a:t>
            </a:r>
            <a:r>
              <a:rPr lang="sr-Latn-RS" dirty="0" smtClean="0"/>
              <a:t>ipična te na otpad (energana na otpad)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255465" cy="474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 Arrow 4"/>
          <p:cNvSpPr/>
          <p:nvPr/>
        </p:nvSpPr>
        <p:spPr>
          <a:xfrm rot="13229901">
            <a:off x="216399" y="4150809"/>
            <a:ext cx="2499607" cy="1536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1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 rot="13229901">
            <a:off x="448353" y="2799994"/>
            <a:ext cx="2499607" cy="99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472" y="157161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2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1634538">
            <a:off x="3622123" y="5007206"/>
            <a:ext cx="3493508" cy="1297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29454" y="571501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3</a:t>
            </a:r>
            <a:endParaRPr lang="en-US" dirty="0"/>
          </a:p>
        </p:txBody>
      </p:sp>
      <p:sp>
        <p:nvSpPr>
          <p:cNvPr id="11" name="Left Arrow 10"/>
          <p:cNvSpPr/>
          <p:nvPr/>
        </p:nvSpPr>
        <p:spPr>
          <a:xfrm rot="9300558">
            <a:off x="761007" y="5726779"/>
            <a:ext cx="2442013" cy="856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2910" y="585789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4</a:t>
            </a:r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rot="19611320">
            <a:off x="4967312" y="2818369"/>
            <a:ext cx="2499607" cy="993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358082" y="171448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</a:t>
            </a:r>
            <a:r>
              <a:rPr lang="sr-Latn-RS" dirty="0" smtClean="0"/>
              <a:t>istem prečišćavanja štetnih gasova iz spalionice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7641539" cy="4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</a:t>
            </a:r>
            <a:r>
              <a:rPr lang="sr-Latn-RS" dirty="0" smtClean="0"/>
              <a:t>istem prečišćavanja štetnih gasova iz spalionice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1-Element elektrostatički filtar na principu magnetnog dejstva eliminiše čvrste čestice (leteće čestice) iz dimnih gasova koje se emituju u atmosferu</a:t>
            </a:r>
          </a:p>
          <a:p>
            <a:r>
              <a:rPr lang="sr-Latn-RS" dirty="0" smtClean="0"/>
              <a:t>2-Prečišćivač 1-koji kao medijum za prečišćenje koristi vodu, eliminiše HCl i HF</a:t>
            </a:r>
          </a:p>
          <a:p>
            <a:r>
              <a:rPr lang="sr-Latn-RS" dirty="0" smtClean="0"/>
              <a:t>3-Prečišćivač 2-koji kao medijum za prečišćenje koristi krečno mleko, eliminiše SO</a:t>
            </a:r>
            <a:r>
              <a:rPr lang="sr-Latn-RS" baseline="-25000" dirty="0" smtClean="0"/>
              <a:t>2</a:t>
            </a:r>
          </a:p>
          <a:p>
            <a:r>
              <a:rPr lang="sr-Latn-RS" dirty="0" smtClean="0"/>
              <a:t>4-DENOX-prečišćivač koji kao medijum koristi amonijak (NH</a:t>
            </a:r>
            <a:r>
              <a:rPr lang="sr-Latn-RS" baseline="-25000" dirty="0" smtClean="0"/>
              <a:t>3</a:t>
            </a:r>
            <a:r>
              <a:rPr lang="sr-Latn-RS" dirty="0" smtClean="0"/>
              <a:t>) i eliminiše azotne okside(NO)</a:t>
            </a:r>
          </a:p>
          <a:p>
            <a:r>
              <a:rPr lang="sr-Latn-RS" dirty="0" smtClean="0"/>
              <a:t>5-Apsorber-prećišćivač koji eliminiše dioksine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</a:t>
            </a:r>
            <a:r>
              <a:rPr lang="sr-Latn-RS" dirty="0" smtClean="0"/>
              <a:t>istem prečišćavanja štetnih gasova iz spalionice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 smtClean="0"/>
              <a:t>Dioksini-polihlorovani dibenzodioksini su hemikalije koje sadrže hlor(Cl), ugljenik (C), kiseonik(O) i vodonik(H)</a:t>
            </a:r>
          </a:p>
          <a:p>
            <a:r>
              <a:rPr lang="sr-Latn-RS" dirty="0" smtClean="0"/>
              <a:t>Predstavljaju najtoksičnija veštačka jedinjenja</a:t>
            </a:r>
          </a:p>
          <a:p>
            <a:r>
              <a:rPr lang="vi-VN" dirty="0" smtClean="0"/>
              <a:t>Dioksini su grupa hemijski sličnih jedinjenja koja predstavljaju toksične supstance, zagađivače životne sredine i koja spadaju u grupu trajnih organskih zagađivača (POPs)</a:t>
            </a:r>
          </a:p>
          <a:p>
            <a:r>
              <a:rPr lang="vi-VN" dirty="0" smtClean="0"/>
              <a:t>Dioksini se mogu naći širom sveta u životnoj sredini i uključeni su u lanac ishrane, akumuliraju se prvenstveno u masnom tkivu životinja</a:t>
            </a:r>
          </a:p>
          <a:p>
            <a:r>
              <a:rPr lang="vi-VN" dirty="0" smtClean="0"/>
              <a:t>Više od 90% izloženosti ljudi dolazi od hrane, uglavnom mesa i mlečnih proizvoda, riba i školjki</a:t>
            </a:r>
          </a:p>
          <a:p>
            <a:r>
              <a:rPr lang="vi-VN" dirty="0" smtClean="0"/>
              <a:t>Dioksini su izuzetno toksični i mogu da izazovu probleme u reprodukciji i razvoju, mogu da oštete imuni sistem, ometaju rad hormona i mogu da izazovu kancer</a:t>
            </a:r>
          </a:p>
          <a:p>
            <a:r>
              <a:rPr lang="vi-VN" dirty="0" smtClean="0"/>
              <a:t>Dioksini su sve prisutni tako da su ljudi izloženi njihovom delovanju ali u koncentracijama koje ne utiču na zdravlje</a:t>
            </a:r>
          </a:p>
          <a:p>
            <a:r>
              <a:rPr lang="vi-VN" dirty="0" smtClean="0"/>
              <a:t>Prevencija ili redukcija izloženosti ljudi dioksinima se najbolje može sprovesti strogom kontrolom industrijskih procesa, gde bi se stvaranje dioksina smanjilo na najmanju moguću meru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Z</a:t>
            </a:r>
            <a:r>
              <a:rPr lang="sr-Latn-RS" b="0" dirty="0" smtClean="0"/>
              <a:t>akonski okvir za iskorišćenje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sz="2000" dirty="0" smtClean="0"/>
              <a:t>U zemljama EU, važe sledeća dokumenta u vezi iskorišćenja otpada u energetske svrhe i gradnju postrojenja za iskorišćavanje energetskog potencijala otpada:</a:t>
            </a:r>
          </a:p>
          <a:p>
            <a:pPr lvl="1"/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Kjoto protokol-konvencija Ujedinjenih nacija o klimatskim promenama 1997. godine</a:t>
            </a:r>
          </a:p>
          <a:p>
            <a:pPr lvl="1"/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Direktiva 2001/77/EC Evropskog parlamenta i Evropskog saveta od septembra 2001. godine o promociji el.en. na svom energetskom trzištu iz OIE</a:t>
            </a:r>
          </a:p>
          <a:p>
            <a:pPr lvl="1"/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Direktiva 2003/87/EC Evropskog parlamenta i Evropskog saveta od oktobra 2003. godine o uspostavljanju mogućnosti trgovanja emisijama gasova “staklene bašte” među zemljama Evropske unije</a:t>
            </a:r>
          </a:p>
          <a:p>
            <a:pPr lvl="1"/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Direktiva 2003/96/EC Evropskog saveta od oktobra 2003. godine o reformi okvira za porez na energetske proizvode i električnu energiju</a:t>
            </a:r>
          </a:p>
          <a:p>
            <a:pPr lvl="1"/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Direktiva 1999/81/EC Evropske unije o deponovanju otpada</a:t>
            </a:r>
          </a:p>
          <a:p>
            <a:pPr lvl="1"/>
            <a:r>
              <a:rPr lang="en-US" sz="1700" dirty="0" err="1" smtClean="0">
                <a:solidFill>
                  <a:schemeClr val="tx1"/>
                </a:solidFill>
                <a:latin typeface="Imprint MT Shadow" pitchFamily="82" charset="0"/>
              </a:rPr>
              <a:t>Directiv</a:t>
            </a:r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a</a:t>
            </a:r>
            <a:r>
              <a:rPr lang="en-US" sz="1700" dirty="0" smtClean="0">
                <a:solidFill>
                  <a:schemeClr val="tx1"/>
                </a:solidFill>
                <a:latin typeface="Imprint MT Shadow" pitchFamily="82" charset="0"/>
              </a:rPr>
              <a:t> 2010/75/EU </a:t>
            </a:r>
            <a:r>
              <a:rPr lang="sr-Latn-RS" sz="1700" dirty="0" smtClean="0">
                <a:solidFill>
                  <a:schemeClr val="tx1"/>
                </a:solidFill>
                <a:latin typeface="Imprint MT Shadow" pitchFamily="82" charset="0"/>
              </a:rPr>
              <a:t>Evropske unije o prevenciji i monitoringu emisije štetnih gasova iz industrije</a:t>
            </a:r>
          </a:p>
          <a:p>
            <a:pPr lvl="1"/>
            <a:endParaRPr lang="sr-Latn-RS" sz="17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lvl="1"/>
            <a:endParaRPr lang="sr-Latn-RS" sz="17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lvl="1"/>
            <a:endParaRPr lang="sr-Latn-RS" sz="1700" dirty="0" smtClean="0">
              <a:solidFill>
                <a:schemeClr val="tx1"/>
              </a:solidFill>
              <a:latin typeface="Imprint MT Shadow" pitchFamily="82" charset="0"/>
            </a:endParaRP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(1)</a:t>
            </a:r>
            <a:r>
              <a:rPr lang="en-US" dirty="0" smtClean="0"/>
              <a:t> http://ec.europa.eu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 smtClean="0"/>
              <a:t>Evropska unija primenjuje dve direktive koje regulišu emisije za incineraciju otpada:</a:t>
            </a:r>
          </a:p>
          <a:p>
            <a:r>
              <a:rPr lang="sr-Latn-RS" dirty="0" smtClean="0"/>
              <a:t>Direktiva o incineraciji otpada (WID-Waste incineration directive) iz 2000 godine</a:t>
            </a:r>
          </a:p>
          <a:p>
            <a:r>
              <a:rPr lang="sr-Latn-RS" dirty="0" smtClean="0"/>
              <a:t>Cilj direktive WID je prevencija i smanjenje negativnih efekata po životnu sredinu spaljivanjem otpada u cilju dobijanja energije i smanjenja gabarita istog (1)</a:t>
            </a:r>
          </a:p>
          <a:p>
            <a:r>
              <a:rPr lang="sr-Latn-RS" dirty="0" smtClean="0"/>
              <a:t>Cilj je i da se ograniče zagađivači koji se pri procesu incineracije emituju u vazduh, zemljište, podzemne vode i površinske vodotokove </a:t>
            </a:r>
          </a:p>
          <a:p>
            <a:r>
              <a:rPr lang="sr-Latn-RS" dirty="0" smtClean="0"/>
              <a:t>Način na koji se postiže redukcija zagađivača prilikom incineracije otpada je prvenstveno napredak u tehničko-tehnološkom razvoju konstrukcija spalionica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Z</a:t>
            </a:r>
            <a:r>
              <a:rPr lang="sr-Latn-RS" b="0" dirty="0" smtClean="0"/>
              <a:t>akonski okvir za iskorišćenje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podsticajnih</a:t>
            </a:r>
            <a:r>
              <a:rPr lang="en-US" dirty="0" smtClean="0"/>
              <a:t> </a:t>
            </a:r>
            <a:r>
              <a:rPr lang="en-US" dirty="0" err="1" smtClean="0"/>
              <a:t>zakonskih</a:t>
            </a:r>
            <a:r>
              <a:rPr lang="en-US" dirty="0" smtClean="0"/>
              <a:t> </a:t>
            </a:r>
            <a:r>
              <a:rPr lang="en-US" dirty="0" err="1" smtClean="0"/>
              <a:t>akata</a:t>
            </a:r>
            <a:r>
              <a:rPr lang="en-US" dirty="0" smtClean="0"/>
              <a:t> u </a:t>
            </a:r>
            <a:r>
              <a:rPr lang="en-US" dirty="0" err="1" smtClean="0"/>
              <a:t>EU:Direktiva</a:t>
            </a:r>
            <a:r>
              <a:rPr lang="en-US" dirty="0" smtClean="0"/>
              <a:t> o </a:t>
            </a:r>
            <a:r>
              <a:rPr lang="en-US" dirty="0" err="1" smtClean="0"/>
              <a:t>učešću</a:t>
            </a:r>
            <a:r>
              <a:rPr lang="en-US" dirty="0" smtClean="0"/>
              <a:t> </a:t>
            </a:r>
            <a:r>
              <a:rPr lang="en-US" dirty="0" err="1" smtClean="0"/>
              <a:t>javnosti</a:t>
            </a:r>
            <a:endParaRPr lang="en-US" dirty="0" smtClean="0"/>
          </a:p>
          <a:p>
            <a:r>
              <a:rPr lang="pt-BR" dirty="0" smtClean="0"/>
              <a:t>Direktiva o proceni uticaja na životnu sredinu</a:t>
            </a:r>
          </a:p>
          <a:p>
            <a:r>
              <a:rPr lang="vi-VN" dirty="0" smtClean="0"/>
              <a:t>Direktiva o integrisanom sprečavanju i kontroli zagađivanja životne sredine</a:t>
            </a:r>
          </a:p>
          <a:p>
            <a:r>
              <a:rPr lang="vi-VN" dirty="0" smtClean="0"/>
              <a:t>Registar emisije zagađujućih materija (EPER) </a:t>
            </a:r>
          </a:p>
          <a:p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Srbiji</a:t>
            </a:r>
            <a:r>
              <a:rPr lang="en-US" dirty="0" smtClean="0"/>
              <a:t> je </a:t>
            </a:r>
            <a:r>
              <a:rPr lang="en-US" dirty="0" err="1" smtClean="0"/>
              <a:t>Zakon</a:t>
            </a:r>
            <a:r>
              <a:rPr lang="en-US" dirty="0" smtClean="0"/>
              <a:t> o </a:t>
            </a:r>
            <a:r>
              <a:rPr lang="en-US" dirty="0" err="1" smtClean="0"/>
              <a:t>zaštiti</a:t>
            </a:r>
            <a:r>
              <a:rPr lang="en-US" dirty="0" smtClean="0"/>
              <a:t> </a:t>
            </a:r>
            <a:r>
              <a:rPr lang="en-US" dirty="0" err="1" smtClean="0"/>
              <a:t>životne</a:t>
            </a:r>
            <a:r>
              <a:rPr lang="en-US" dirty="0" smtClean="0"/>
              <a:t> </a:t>
            </a:r>
            <a:r>
              <a:rPr lang="en-US" dirty="0" err="1" smtClean="0"/>
              <a:t>sredine</a:t>
            </a:r>
            <a:r>
              <a:rPr lang="en-US" dirty="0" smtClean="0"/>
              <a:t> </a:t>
            </a:r>
            <a:r>
              <a:rPr lang="en-US" dirty="0" err="1" smtClean="0"/>
              <a:t>glavni</a:t>
            </a:r>
            <a:r>
              <a:rPr lang="en-US" dirty="0" smtClean="0"/>
              <a:t> </a:t>
            </a:r>
            <a:r>
              <a:rPr lang="en-US" dirty="0" err="1" smtClean="0"/>
              <a:t>podsticajni</a:t>
            </a:r>
            <a:r>
              <a:rPr lang="en-US" dirty="0" smtClean="0"/>
              <a:t> </a:t>
            </a:r>
            <a:r>
              <a:rPr lang="en-US" dirty="0" err="1" smtClean="0"/>
              <a:t>pravni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endParaRPr lang="en-US" dirty="0" smtClean="0"/>
          </a:p>
          <a:p>
            <a:r>
              <a:rPr lang="pl-PL" dirty="0" smtClean="0"/>
              <a:t>Usvojeni i drugi propisi u skladu sa EU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Directiv</a:t>
            </a:r>
            <a:r>
              <a:rPr lang="sr-Latn-RS" sz="2000" dirty="0" smtClean="0"/>
              <a:t>a</a:t>
            </a:r>
            <a:r>
              <a:rPr lang="en-US" sz="2000" dirty="0" smtClean="0"/>
              <a:t> (EU) 2015/2193 November 2015</a:t>
            </a:r>
            <a:r>
              <a:rPr lang="sr-Latn-RS" sz="2000" dirty="0" smtClean="0"/>
              <a:t> o ograničenju emisija određenih čestica zagađenja u vazduh iz spalionica</a:t>
            </a:r>
          </a:p>
          <a:p>
            <a:pPr lvl="1"/>
            <a:r>
              <a:rPr lang="sr-Latn-RS" sz="2000" dirty="0" smtClean="0">
                <a:solidFill>
                  <a:schemeClr val="tx1"/>
                </a:solidFill>
              </a:rPr>
              <a:t>Iako su emisije štetnih gasova značajno smanjene prethodnim ograničenjem kroz direktive o termičkom tretmanu otpada, sve veće globalno zagađenje životne sredine motivisalo je Evropsko zakonodavstvo da donese najnoviju direktivu o ograničenju emisije štetnih materija u atmosferu prilikom spaljivanja </a:t>
            </a:r>
          </a:p>
          <a:p>
            <a:pPr lvl="1"/>
            <a:r>
              <a:rPr lang="sr-Latn-RS" sz="2000" dirty="0" smtClean="0">
                <a:solidFill>
                  <a:schemeClr val="tx1"/>
                </a:solidFill>
              </a:rPr>
              <a:t>Ekosistem i dalje trpi zbog prekomerne koncentracije sumpora i azota koje se generišu energetikom</a:t>
            </a:r>
          </a:p>
          <a:p>
            <a:pPr lvl="1"/>
            <a:r>
              <a:rPr lang="sr-Latn-RS" sz="2000" dirty="0" smtClean="0">
                <a:solidFill>
                  <a:schemeClr val="tx1"/>
                </a:solidFill>
              </a:rPr>
              <a:t>U mnogim oblastima EU zagađenja vazduha su i dalje iznad granica dozvoljenog i standardi kvaliteta vazduha još uvek ne ispunjavaju ciljeve postavljene od strane Svetske zdravstvene organizacije</a:t>
            </a:r>
          </a:p>
          <a:p>
            <a:pPr lvl="1"/>
            <a:endParaRPr lang="sr-Latn-RS" sz="2000" dirty="0" smtClean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7239000" cy="4846320"/>
          </a:xfrm>
        </p:spPr>
        <p:txBody>
          <a:bodyPr>
            <a:normAutofit/>
          </a:bodyPr>
          <a:lstStyle/>
          <a:p>
            <a:r>
              <a:rPr lang="sr-Latn-RS" sz="2000" dirty="0" smtClean="0"/>
              <a:t> Ovom direktivom se propisuju dozvoljene granice emisije sumpor-dioksida (SO</a:t>
            </a:r>
            <a:r>
              <a:rPr lang="sr-Latn-RS" sz="2000" baseline="-25000" dirty="0" smtClean="0"/>
              <a:t>2</a:t>
            </a:r>
            <a:r>
              <a:rPr lang="sr-Latn-RS" sz="2000" dirty="0" smtClean="0"/>
              <a:t>), azotnih oksida (N</a:t>
            </a:r>
            <a:r>
              <a:rPr lang="en-US" sz="2000" dirty="0" smtClean="0"/>
              <a:t>o</a:t>
            </a:r>
            <a:r>
              <a:rPr lang="sr-Latn-RS" sz="2000" dirty="0" smtClean="0"/>
              <a:t>x) i čvrstih čestica u vazduh koje se emituju sagorevanjem </a:t>
            </a:r>
          </a:p>
          <a:p>
            <a:r>
              <a:rPr lang="sr-Latn-RS" sz="2000" dirty="0" smtClean="0"/>
              <a:t>Ovom direktivom je takođe propisan način praćenja emisije ugljen-monoksida(CO) u atmosferu prilikom spaljivanja </a:t>
            </a:r>
          </a:p>
          <a:p>
            <a:endParaRPr lang="sr-Latn-R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429000"/>
            <a:ext cx="8081337" cy="28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48873"/>
            <a:ext cx="7000924" cy="258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7289246" cy="280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6893535" cy="27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786190"/>
            <a:ext cx="6715172" cy="274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Z</a:t>
            </a:r>
            <a:r>
              <a:rPr lang="sr-Latn-RS" dirty="0" smtClean="0"/>
              <a:t>akonodavstvo u oblasti termičkog tretmana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000" dirty="0" smtClean="0"/>
              <a:t>Merenja štetnih čestica (SO</a:t>
            </a:r>
            <a:r>
              <a:rPr lang="sr-Latn-RS" sz="2000" baseline="-25000" dirty="0" smtClean="0"/>
              <a:t>2,</a:t>
            </a:r>
            <a:r>
              <a:rPr lang="sr-Latn-RS" sz="2000" dirty="0" smtClean="0"/>
              <a:t> NOx i CO) se odvijaju: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lang="sr-Latn-RS" sz="2000" dirty="0" smtClean="0">
                <a:solidFill>
                  <a:schemeClr val="tx1"/>
                </a:solidFill>
              </a:rPr>
              <a:t>vake tri godine za srednja termička postrojenja instalisane snage veće od</a:t>
            </a:r>
            <a:r>
              <a:rPr lang="en-US" sz="2000" dirty="0" smtClean="0">
                <a:solidFill>
                  <a:schemeClr val="tx1"/>
                </a:solidFill>
              </a:rPr>
              <a:t> 1 MW </a:t>
            </a:r>
            <a:r>
              <a:rPr lang="sr-Latn-RS" sz="2000" dirty="0" smtClean="0">
                <a:solidFill>
                  <a:schemeClr val="tx1"/>
                </a:solidFill>
              </a:rPr>
              <a:t>i manje od</a:t>
            </a:r>
            <a:r>
              <a:rPr lang="en-US" sz="2000" dirty="0" smtClean="0">
                <a:solidFill>
                  <a:schemeClr val="tx1"/>
                </a:solidFill>
              </a:rPr>
              <a:t> 20 MW</a:t>
            </a:r>
            <a:r>
              <a:rPr lang="sr-Latn-RS" sz="2000" baseline="-25000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sr-Latn-RS" sz="2000" dirty="0" smtClean="0">
                <a:solidFill>
                  <a:schemeClr val="tx1"/>
                </a:solidFill>
              </a:rPr>
              <a:t>Svake godine za termička postrojenja instalisane snage veće od</a:t>
            </a:r>
            <a:r>
              <a:rPr lang="en-US" sz="2000" dirty="0" smtClean="0">
                <a:solidFill>
                  <a:schemeClr val="tx1"/>
                </a:solidFill>
              </a:rPr>
              <a:t> 20 MW</a:t>
            </a:r>
            <a:r>
              <a:rPr lang="sr-Latn-RS" sz="2000" baseline="-25000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sr-Latn-RS" sz="2000" dirty="0" smtClean="0">
              <a:solidFill>
                <a:schemeClr val="tx1"/>
              </a:solidFill>
            </a:endParaRPr>
          </a:p>
          <a:p>
            <a:pPr lvl="1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6093D-D270-429A-AD95-E90055998AE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892</TotalTime>
  <Words>1514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Zakonski okvir i energetska efikasnost iskorišćenja otpada u vidu energije u EU</vt:lpstr>
      <vt:lpstr>Zakonski okvir za iskorišćenje otpada</vt:lpstr>
      <vt:lpstr>Zakonodavstvo u oblasti termičkog tretmana otpada</vt:lpstr>
      <vt:lpstr>Zakonski okvir za iskorišćenje otpada</vt:lpstr>
      <vt:lpstr>Zakonodavstvo u oblasti termičkog tretmana otpada</vt:lpstr>
      <vt:lpstr>Zakonodavstvo u oblasti termičkog tretmana otpada</vt:lpstr>
      <vt:lpstr>Zakonodavstvo u oblasti termičkog tretmana otpada</vt:lpstr>
      <vt:lpstr>Zakonodavstvo u oblasti termičkog tretmana otpada</vt:lpstr>
      <vt:lpstr>Zakonodavstvo u oblasti termičkog tretmana otpada</vt:lpstr>
      <vt:lpstr>Način rada elektrane “waste to energy”</vt:lpstr>
      <vt:lpstr>Način rada elektrane “waste to energy”</vt:lpstr>
      <vt:lpstr>Način rada elektrane “waste to energy”</vt:lpstr>
      <vt:lpstr>Način rada elektrane “waste to energy”</vt:lpstr>
      <vt:lpstr>Način rada elektrane “waste to energy”</vt:lpstr>
      <vt:lpstr>Način rada elektrane “waste to energy”</vt:lpstr>
      <vt:lpstr>Tipična te na otpad (energana na otpad)</vt:lpstr>
      <vt:lpstr>Sistem prečišćavanja štetnih gasova iz spalionice</vt:lpstr>
      <vt:lpstr>Sistem prečišćavanja štetnih gasova iz spalionice</vt:lpstr>
      <vt:lpstr>Sistem prečišćavanja štetnih gasova iz spalionice</vt:lpstr>
      <vt:lpstr>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VRSTE OTPADA I OPŠTE KARAKTERISTIKE OTPADA</dc:title>
  <dc:creator>Aleksandra Grujic</dc:creator>
  <cp:lastModifiedBy>Aleksandra Grujic</cp:lastModifiedBy>
  <cp:revision>263</cp:revision>
  <dcterms:created xsi:type="dcterms:W3CDTF">2019-03-01T09:22:50Z</dcterms:created>
  <dcterms:modified xsi:type="dcterms:W3CDTF">2019-05-17T11:28:11Z</dcterms:modified>
</cp:coreProperties>
</file>