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Default Extension="ppt" ContentType="application/vnd.ms-powerpoi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83" r:id="rId2"/>
    <p:sldId id="301" r:id="rId3"/>
    <p:sldId id="302" r:id="rId4"/>
    <p:sldId id="282" r:id="rId5"/>
    <p:sldId id="284" r:id="rId6"/>
    <p:sldId id="315" r:id="rId7"/>
    <p:sldId id="281" r:id="rId8"/>
    <p:sldId id="257" r:id="rId9"/>
    <p:sldId id="259" r:id="rId10"/>
    <p:sldId id="275" r:id="rId11"/>
    <p:sldId id="277" r:id="rId12"/>
    <p:sldId id="298" r:id="rId13"/>
    <p:sldId id="306" r:id="rId14"/>
    <p:sldId id="304" r:id="rId15"/>
    <p:sldId id="300" r:id="rId16"/>
    <p:sldId id="303" r:id="rId17"/>
    <p:sldId id="288" r:id="rId18"/>
    <p:sldId id="271" r:id="rId19"/>
    <p:sldId id="276" r:id="rId20"/>
    <p:sldId id="263" r:id="rId21"/>
    <p:sldId id="270" r:id="rId22"/>
    <p:sldId id="287" r:id="rId23"/>
    <p:sldId id="264" r:id="rId24"/>
    <p:sldId id="267" r:id="rId25"/>
    <p:sldId id="307" r:id="rId26"/>
    <p:sldId id="308" r:id="rId27"/>
    <p:sldId id="310" r:id="rId28"/>
    <p:sldId id="311" r:id="rId29"/>
    <p:sldId id="313" r:id="rId30"/>
    <p:sldId id="314" r:id="rId31"/>
    <p:sldId id="268" r:id="rId32"/>
    <p:sldId id="309" r:id="rId33"/>
    <p:sldId id="266" r:id="rId34"/>
    <p:sldId id="292" r:id="rId35"/>
    <p:sldId id="294" r:id="rId36"/>
    <p:sldId id="295" r:id="rId37"/>
    <p:sldId id="269" r:id="rId38"/>
    <p:sldId id="286" r:id="rId39"/>
    <p:sldId id="285"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71C59"/>
    <a:srgbClr val="FF0000"/>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65655" autoAdjust="0"/>
  </p:normalViewPr>
  <p:slideViewPr>
    <p:cSldViewPr>
      <p:cViewPr varScale="1">
        <p:scale>
          <a:sx n="71" d="100"/>
          <a:sy n="71" d="100"/>
        </p:scale>
        <p:origin x="-114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8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056965E-1B4B-4700-A64E-A8088C3D1A2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sr-Latn-CS" dirty="0" smtClean="0"/>
              <a:t>Merenja svih veličina u pogonima možemo podeliti u dve grupe (podela je prilično okvirna i generalna): </a:t>
            </a:r>
          </a:p>
          <a:p>
            <a:pPr>
              <a:buFont typeface="Arial" pitchFamily="34" charset="0"/>
              <a:buChar char="•"/>
            </a:pPr>
            <a:r>
              <a:rPr lang="sr-Latn-CS" baseline="0" dirty="0" smtClean="0"/>
              <a:t> </a:t>
            </a:r>
            <a:r>
              <a:rPr lang="sr-Latn-CS" dirty="0" smtClean="0"/>
              <a:t>Merenja</a:t>
            </a:r>
            <a:r>
              <a:rPr lang="sr-Latn-CS" baseline="0" dirty="0" smtClean="0"/>
              <a:t> namenjena uglavnom prikazivanju (rezultate čita i tumači prvenstveno čovek, recimo, radi praćenja rada sistema)</a:t>
            </a:r>
          </a:p>
          <a:p>
            <a:pPr>
              <a:buFont typeface="Arial" pitchFamily="34" charset="0"/>
              <a:buChar char="•"/>
            </a:pPr>
            <a:r>
              <a:rPr lang="sr-Latn-CS" baseline="0" dirty="0" smtClean="0"/>
              <a:t> Merenja namenjena automatskom upravljanju ili obradi  (podrazumeva se da je ulogu regulatora ne obavlja čovek već neki uređaj)</a:t>
            </a:r>
            <a:endParaRPr lang="sr-Latn-CS" dirty="0" smtClean="0"/>
          </a:p>
          <a:p>
            <a:endParaRPr lang="sr-Latn-CS" dirty="0" smtClean="0"/>
          </a:p>
          <a:p>
            <a:r>
              <a:rPr lang="sr-Latn-CS" dirty="0" smtClean="0"/>
              <a:t>Kad je merenje struje u pitanju,</a:t>
            </a:r>
            <a:r>
              <a:rPr lang="sr-Latn-CS" baseline="0" dirty="0" smtClean="0"/>
              <a:t> u prvu kategoriju (merenja radi prikazivanja) spadaju ampermetri i oni uglavnom mere efektivnu vrednost struje koja protiče kroz njih (u slučaju jednosmerne struje to je i trenutna vrednost) i služe za praćenje trenutnog stanja pogona od strane korisnika. Kako je vreme reakcije čoveka relativno sporo to i brzina odziva ovih instrumenata na promene struje nije preterano kritična.</a:t>
            </a:r>
            <a:endParaRPr lang="sr-Latn-CS" dirty="0" smtClean="0"/>
          </a:p>
          <a:p>
            <a:endParaRPr lang="sr-Latn-CS" dirty="0" smtClean="0"/>
          </a:p>
          <a:p>
            <a:r>
              <a:rPr lang="sr-Latn-CS" dirty="0" smtClean="0"/>
              <a:t>Merenje struje čiji</a:t>
            </a:r>
            <a:r>
              <a:rPr lang="sr-Latn-CS" baseline="0" dirty="0" smtClean="0"/>
              <a:t> je rezultat namenjen upravljanju najčešće podrazumeva merenje </a:t>
            </a:r>
            <a:r>
              <a:rPr lang="sr-Latn-CS" u="sng" baseline="0" dirty="0" smtClean="0"/>
              <a:t>trenutne vrednosti</a:t>
            </a:r>
            <a:r>
              <a:rPr lang="sr-Latn-CS" baseline="0" dirty="0" smtClean="0"/>
              <a:t> struje koja se menja. Merenje mora biti dovoljno često da regulator kome je to merenje namenjeno može da preti promene zadatom brzinom. Takođe, brzinu odziva na promene struje</a:t>
            </a:r>
          </a:p>
          <a:p>
            <a:r>
              <a:rPr lang="sr-Latn-CS" baseline="0" dirty="0" smtClean="0"/>
              <a:t>diktiraju zahtevane karakteristike regulatora. Na primer, ako se radi o regulaciji naizmenične struje učestanosti 50Hz (periode 20 ms), potrebno je recimo desetak merenja po poluperiodi, odnosno, struju bi trebalo meriti svake 1ms. Međutim, ako se želi pratiti i deseti harmonik (učestanosti 2ms), ova učestanost merenja nije dovoljna, već bi podatak o struji trebalo imti, na primer, svake 0,1ms (100 µs). Što se kašnjenja rezultata merenja tiče, u ovom slučaju (merenje svakih 100 µs) ono svakako mora značajno manje od tih 100 µs kako bi regulator u svakoj periodi regulacije imao smislen podatak (trenutnu vrednost struje), a ne vrednost koja je bila puno ranije.</a:t>
            </a:r>
          </a:p>
          <a:p>
            <a:endParaRPr lang="sr-Latn-CS" baseline="0" dirty="0" smtClean="0"/>
          </a:p>
          <a:p>
            <a:r>
              <a:rPr lang="sr-Latn-CS" baseline="0" dirty="0" smtClean="0"/>
              <a:t>Merenje struje pomoću otpornika podrazumeva ubacivanje otpornika u kolo u kome treba izmeriti struju (kolo se prekine na mestu gde treba meriti struju i orpornik se ubaci na red – prekinuto kolo se ponovo uspostavi ali preko otpornika, tako da kroz njega protiče struja koja bi imače proticala kroz kolo). Princip je da se informacija o struji pretvara u informaciju o naponu, a napon se potom meri pretvaranjem u digitalnu vrednost pomoću AD konverta (u slučaju digitalnog upravljanja) ili se vrednost napona koristi kao informacija o struji (u slučaju analognog upravljanja).</a:t>
            </a:r>
          </a:p>
          <a:p>
            <a:endParaRPr lang="sr-Latn-CS" baseline="0" dirty="0" smtClean="0"/>
          </a:p>
          <a:p>
            <a:r>
              <a:rPr lang="sr-Latn-CS" baseline="0" dirty="0" smtClean="0"/>
              <a:t>Dodati otpornik u strujnom kolu neminovno remeti rad kola i zbog toga bi trebalo da bude što je moguće manje otpornosti kako bi to remećenje bilo manje. S druge strane, veličina dobijenog napona (</a:t>
            </a:r>
            <a:r>
              <a:rPr lang="sr-Latn-CS" b="1" i="1" baseline="0" dirty="0" smtClean="0"/>
              <a:t>U=R*I</a:t>
            </a:r>
            <a:r>
              <a:rPr lang="sr-Latn-CS" b="1" baseline="-25000" dirty="0" smtClean="0"/>
              <a:t>mereno</a:t>
            </a:r>
            <a:r>
              <a:rPr lang="sr-Latn-CS" baseline="0" dirty="0" smtClean="0"/>
              <a:t> ) zavisi direktno od otpornosti otpornika,  i ako bi se dobijeni napon vodio direktno na AD konvertor koji radi u zadatom opsegu napona, tada bi se vrednost otpornika birala tako da se pri maksimalnoj vrednosti merene struje dobija maksimalni ulazni napon AD konvertora. Na primer ako treba meriti struje do 10A, a AD konvertor radi od 0 do 5V, otpornnost bi trebalo da bude 0, 5</a:t>
            </a:r>
            <a:r>
              <a:rPr lang="sr-Latn-CS" baseline="0" dirty="0" smtClean="0">
                <a:sym typeface="Symbol"/>
              </a:rPr>
              <a:t>. </a:t>
            </a:r>
          </a:p>
          <a:p>
            <a:endParaRPr lang="sr-Latn-CS" baseline="0" dirty="0" smtClean="0">
              <a:sym typeface="Symbol"/>
            </a:endParaRPr>
          </a:p>
          <a:p>
            <a:r>
              <a:rPr lang="sr-Latn-CS" baseline="0" dirty="0" smtClean="0">
                <a:sym typeface="Symbol"/>
              </a:rPr>
              <a:t>Međutim, ono o čemu se mora voditi računa je </a:t>
            </a:r>
            <a:r>
              <a:rPr lang="sr-Latn-CS" b="1" baseline="0" dirty="0" smtClean="0">
                <a:sym typeface="Symbol"/>
              </a:rPr>
              <a:t>disipacija</a:t>
            </a:r>
            <a:r>
              <a:rPr lang="sr-Latn-CS" baseline="0" dirty="0" smtClean="0">
                <a:sym typeface="Symbol"/>
              </a:rPr>
              <a:t> snage na otporniku. Ona u ovom primeru iznosi 50W  (10A*5V) što je snaga koju mogu da izdrže samo posebni otpornici koji su, uzgred, i velikih dimenzija i vrlo nepraktični za ugradnju. Zbog toga se usvaja značajno manja otpornost, recimo 0,01 na kome je disipacija 50 puta manja, ali je i maksimalni napon, pri struji 10A, samo 0,1V. Ovaj napon se mora pojačati analognim pojačavačem do vrednosti koje odgovaraju AD konvertoru. Dodavanje pojačavača je korisno jer se pored pojačanja signala, signal može i obraditi (filtriranje, ispravljanje i slično). </a:t>
            </a:r>
            <a:endParaRPr lang="en-US" dirty="0"/>
          </a:p>
        </p:txBody>
      </p:sp>
      <p:sp>
        <p:nvSpPr>
          <p:cNvPr id="4" name="Slide Number Placeholder 3"/>
          <p:cNvSpPr>
            <a:spLocks noGrp="1"/>
          </p:cNvSpPr>
          <p:nvPr>
            <p:ph type="sldNum" sz="quarter" idx="10"/>
          </p:nvPr>
        </p:nvSpPr>
        <p:spPr/>
        <p:txBody>
          <a:bodyPr/>
          <a:lstStyle/>
          <a:p>
            <a:pPr>
              <a:defRPr/>
            </a:pPr>
            <a:fld id="{F056965E-1B4B-4700-A64E-A8088C3D1A20}"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sr-Latn-CS" dirty="0" smtClean="0"/>
              <a:t>Inkrementalni optički enkoder</a:t>
            </a:r>
            <a:r>
              <a:rPr lang="sr-Latn-CS" baseline="0" dirty="0" smtClean="0"/>
              <a:t> je uređaj koji koristi ranije opisani princip. Umesto mehanički nazubljenog diska od metala, obično se koristi providni stakleni ili plastični disk na kome su ucrtani neprovidni markeri. Broj tako ucrtanih markera po krugu može da bude i nekoliko hiljada.</a:t>
            </a:r>
          </a:p>
          <a:p>
            <a:endParaRPr lang="sr-Latn-CS" baseline="0" dirty="0" smtClean="0"/>
          </a:p>
          <a:p>
            <a:r>
              <a:rPr lang="sr-Latn-CS" baseline="0" dirty="0" smtClean="0"/>
              <a:t>Ako je:</a:t>
            </a:r>
          </a:p>
          <a:p>
            <a:endParaRPr lang="sr-Latn-CS" baseline="0" dirty="0" smtClean="0"/>
          </a:p>
          <a:p>
            <a:r>
              <a:rPr lang="sr-Latn-CS" b="1" baseline="0" dirty="0" smtClean="0"/>
              <a:t>N</a:t>
            </a:r>
            <a:r>
              <a:rPr lang="sr-Latn-CS" baseline="0" dirty="0" smtClean="0"/>
              <a:t> – broj markera po krugu</a:t>
            </a:r>
          </a:p>
          <a:p>
            <a:r>
              <a:rPr lang="sr-Latn-CS" b="1" i="1" baseline="0" dirty="0" smtClean="0"/>
              <a:t>n</a:t>
            </a:r>
            <a:r>
              <a:rPr lang="sr-Latn-CS" baseline="0" dirty="0" smtClean="0"/>
              <a:t> – broj impulsa izbrojan za vreme </a:t>
            </a:r>
            <a:r>
              <a:rPr lang="sr-Latn-CS" b="1" i="1" baseline="0" dirty="0" smtClean="0"/>
              <a:t>T</a:t>
            </a:r>
            <a:r>
              <a:rPr lang="sr-Latn-CS" baseline="0" dirty="0" smtClean="0"/>
              <a:t> </a:t>
            </a:r>
          </a:p>
          <a:p>
            <a:r>
              <a:rPr lang="sr-Latn-CS" b="1" i="1" baseline="0" dirty="0" smtClean="0"/>
              <a:t>T</a:t>
            </a:r>
            <a:r>
              <a:rPr lang="sr-Latn-CS" baseline="0" dirty="0" smtClean="0"/>
              <a:t> – vremenski interval koliko traje merenje brzine</a:t>
            </a:r>
          </a:p>
          <a:p>
            <a:endParaRPr lang="sr-Latn-CS" baseline="0" dirty="0" smtClean="0"/>
          </a:p>
          <a:p>
            <a:r>
              <a:rPr lang="sr-Latn-CS" baseline="0" dirty="0" smtClean="0"/>
              <a:t>Ugao za koji treba da se okrene disk da bi se na izlazu dobio jedan impuls je </a:t>
            </a:r>
            <a:r>
              <a:rPr lang="sr-Latn-CS" sz="1200" b="1" baseline="0" dirty="0" smtClean="0">
                <a:sym typeface="Symbol"/>
              </a:rPr>
              <a:t></a:t>
            </a:r>
            <a:r>
              <a:rPr lang="sr-Latn-CS" b="1" baseline="0" dirty="0" smtClean="0">
                <a:sym typeface="Symbol"/>
              </a:rPr>
              <a:t> = 360/N</a:t>
            </a:r>
            <a:r>
              <a:rPr lang="sr-Latn-CS" b="1" baseline="0" dirty="0" smtClean="0"/>
              <a:t> </a:t>
            </a:r>
            <a:r>
              <a:rPr lang="sr-Latn-CS" b="0" baseline="0" dirty="0" smtClean="0"/>
              <a:t>, odnosno, u radijanima, </a:t>
            </a:r>
            <a:r>
              <a:rPr lang="sr-Latn-CS" sz="1200" b="1" baseline="0" dirty="0" smtClean="0">
                <a:sym typeface="Symbol"/>
              </a:rPr>
              <a:t></a:t>
            </a:r>
            <a:r>
              <a:rPr lang="sr-Latn-CS" b="1" baseline="0" dirty="0" smtClean="0">
                <a:sym typeface="Symbol"/>
              </a:rPr>
              <a:t> = 2/N</a:t>
            </a:r>
            <a:r>
              <a:rPr lang="sr-Latn-CS" b="1" baseline="0" dirty="0" smtClean="0"/>
              <a:t> </a:t>
            </a:r>
            <a:r>
              <a:rPr lang="sr-Latn-CS" b="0" baseline="0" dirty="0" smtClean="0"/>
              <a:t>. Ugao za koji se okrenula osovime za vreme </a:t>
            </a:r>
            <a:r>
              <a:rPr lang="sr-Latn-CS" b="1" i="1" baseline="0" dirty="0" smtClean="0"/>
              <a:t>T</a:t>
            </a:r>
            <a:r>
              <a:rPr lang="sr-Latn-CS" b="0" baseline="0" dirty="0" smtClean="0"/>
              <a:t> je </a:t>
            </a:r>
            <a:r>
              <a:rPr lang="sr-Latn-CS" b="1" i="1" baseline="0" dirty="0" smtClean="0">
                <a:sym typeface="Symbol"/>
              </a:rPr>
              <a:t></a:t>
            </a:r>
            <a:r>
              <a:rPr lang="sr-Latn-CS" b="1" baseline="0" dirty="0" smtClean="0">
                <a:sym typeface="Symbol"/>
              </a:rPr>
              <a:t>=</a:t>
            </a:r>
            <a:r>
              <a:rPr lang="sr-Latn-CS" sz="1200" b="1" baseline="0" dirty="0" smtClean="0">
                <a:sym typeface="Symbol"/>
              </a:rPr>
              <a:t></a:t>
            </a:r>
            <a:r>
              <a:rPr lang="sr-Latn-CS" sz="1200" b="1" i="1" baseline="0" dirty="0" smtClean="0">
                <a:sym typeface="Symbol"/>
              </a:rPr>
              <a:t>n</a:t>
            </a:r>
            <a:r>
              <a:rPr lang="sr-Latn-CS" b="0" baseline="0" dirty="0" smtClean="0"/>
              <a:t>, pa je brzina obrtanja, koja je definisana kao odnos ugla za koji se osovina okrenula i vremena za koji je taj ugao napravljen:</a:t>
            </a:r>
          </a:p>
          <a:p>
            <a:endParaRPr lang="sr-Latn-CS" b="0" baseline="0" dirty="0" smtClean="0"/>
          </a:p>
          <a:p>
            <a:r>
              <a:rPr lang="sr-Latn-CS" b="1" baseline="0" dirty="0" smtClean="0">
                <a:sym typeface="Symbol"/>
              </a:rPr>
              <a:t>                                       =</a:t>
            </a:r>
            <a:r>
              <a:rPr lang="sr-Latn-CS" b="1" i="1" baseline="0" dirty="0" smtClean="0">
                <a:sym typeface="Symbol"/>
              </a:rPr>
              <a:t>/T  = </a:t>
            </a:r>
            <a:r>
              <a:rPr lang="sr-Latn-CS" sz="1200" b="1" baseline="0" dirty="0" smtClean="0">
                <a:sym typeface="Symbol"/>
              </a:rPr>
              <a:t></a:t>
            </a:r>
            <a:r>
              <a:rPr lang="sr-Latn-CS" sz="1200" b="1" i="1" baseline="0" dirty="0" smtClean="0">
                <a:sym typeface="Symbol"/>
              </a:rPr>
              <a:t>n</a:t>
            </a:r>
            <a:r>
              <a:rPr lang="sr-Latn-CS" b="1" i="1" baseline="0" dirty="0" smtClean="0">
                <a:sym typeface="Symbol"/>
              </a:rPr>
              <a:t>/T </a:t>
            </a:r>
          </a:p>
          <a:p>
            <a:endParaRPr lang="sr-Latn-CS" b="0" i="0" baseline="0" dirty="0" smtClean="0">
              <a:sym typeface="Symbol"/>
            </a:endParaRPr>
          </a:p>
          <a:p>
            <a:r>
              <a:rPr lang="sr-Latn-CS" b="0" i="0" baseline="0" dirty="0" smtClean="0">
                <a:sym typeface="Symbol"/>
              </a:rPr>
              <a:t>Obično se fiksita vreme merenja </a:t>
            </a:r>
            <a:r>
              <a:rPr lang="sr-Latn-CS" b="1" i="1" baseline="0" dirty="0" smtClean="0">
                <a:sym typeface="Symbol"/>
              </a:rPr>
              <a:t>T</a:t>
            </a:r>
            <a:r>
              <a:rPr lang="sr-Latn-CS" b="0" i="0" baseline="0" dirty="0" smtClean="0">
                <a:sym typeface="Symbol"/>
              </a:rPr>
              <a:t> a </a:t>
            </a:r>
            <a:r>
              <a:rPr lang="sr-Latn-CS" b="0" i="0" u="sng" baseline="0" dirty="0" smtClean="0">
                <a:sym typeface="Symbol"/>
              </a:rPr>
              <a:t>broje se impulsi</a:t>
            </a:r>
            <a:r>
              <a:rPr lang="sr-Latn-CS" b="0" i="0" baseline="0" dirty="0" smtClean="0">
                <a:sym typeface="Symbol"/>
              </a:rPr>
              <a:t> napravljeni za to vreme (</a:t>
            </a:r>
            <a:r>
              <a:rPr lang="sr-Latn-CS" b="0" i="1" baseline="0" dirty="0" smtClean="0">
                <a:sym typeface="Symbol"/>
              </a:rPr>
              <a:t>n </a:t>
            </a:r>
            <a:r>
              <a:rPr lang="sr-Latn-CS" b="0" i="0" baseline="0" dirty="0" smtClean="0">
                <a:sym typeface="Symbol"/>
              </a:rPr>
              <a:t>- metoda). Ova metoda je precizna kada je broj impulsa za vreme</a:t>
            </a:r>
            <a:r>
              <a:rPr lang="sr-Latn-CS" b="0" i="1" baseline="0" dirty="0" smtClean="0">
                <a:sym typeface="Symbol"/>
              </a:rPr>
              <a:t>T</a:t>
            </a:r>
            <a:r>
              <a:rPr lang="sr-Latn-CS" b="0" i="0" baseline="0" dirty="0" smtClean="0">
                <a:sym typeface="Symbol"/>
              </a:rPr>
              <a:t> veliki (zbog toga što se ne zna za koliki se ugao pomerila osovina od dolaska poslednjeg izbrojanog impulsa do kraja intervala vremena – greška ugla </a:t>
            </a:r>
            <a:r>
              <a:rPr lang="sr-Latn-CS" b="1" i="1" baseline="0" dirty="0" smtClean="0">
                <a:sym typeface="Symbol"/>
              </a:rPr>
              <a:t></a:t>
            </a:r>
            <a:r>
              <a:rPr lang="sr-Latn-CS" b="0" i="0" baseline="0" dirty="0" smtClean="0">
                <a:sym typeface="Symbol"/>
              </a:rPr>
              <a:t>  može da bude do 2</a:t>
            </a:r>
            <a:r>
              <a:rPr lang="sr-Latn-CS" sz="1200" b="1" baseline="0" dirty="0" smtClean="0">
                <a:sym typeface="Symbol"/>
              </a:rPr>
              <a:t></a:t>
            </a:r>
            <a:r>
              <a:rPr lang="sr-Latn-CS" b="0" i="0" baseline="0" dirty="0" smtClean="0">
                <a:sym typeface="Symbol"/>
              </a:rPr>
              <a:t> , jedan na kraju, drugi na početku intervala). mogu. Postoji i druga metoda koja meri </a:t>
            </a:r>
            <a:r>
              <a:rPr lang="sr-Latn-CS" b="0" i="0" u="sng" baseline="0" dirty="0" smtClean="0">
                <a:sym typeface="Symbol"/>
              </a:rPr>
              <a:t>vreme</a:t>
            </a:r>
            <a:r>
              <a:rPr lang="sr-Latn-CS" b="0" i="0" baseline="0" dirty="0" smtClean="0">
                <a:sym typeface="Symbol"/>
              </a:rPr>
              <a:t> (</a:t>
            </a:r>
            <a:r>
              <a:rPr lang="sr-Latn-CS" b="0" i="1" baseline="0" dirty="0" smtClean="0">
                <a:sym typeface="Symbol"/>
              </a:rPr>
              <a:t>T </a:t>
            </a:r>
            <a:r>
              <a:rPr lang="sr-Latn-CS" b="0" i="0" baseline="0" dirty="0" smtClean="0">
                <a:sym typeface="Symbol"/>
              </a:rPr>
              <a:t>- metoda). za koje se napravi unapred definisan broj impulsa </a:t>
            </a:r>
            <a:r>
              <a:rPr lang="sr-Latn-CS" b="1" i="1" baseline="0" dirty="0" smtClean="0">
                <a:sym typeface="Symbol"/>
              </a:rPr>
              <a:t>n</a:t>
            </a:r>
            <a:r>
              <a:rPr lang="sr-Latn-CS" b="0" i="0" baseline="0" dirty="0" smtClean="0">
                <a:sym typeface="Symbol"/>
              </a:rPr>
              <a:t>.</a:t>
            </a:r>
          </a:p>
          <a:p>
            <a:endParaRPr lang="sr-Latn-CS" b="0" i="0" baseline="0" dirty="0" smtClean="0">
              <a:sym typeface="Symbol"/>
            </a:endParaRPr>
          </a:p>
          <a:p>
            <a:r>
              <a:rPr lang="sr-Latn-CS" b="0" i="0" baseline="0" dirty="0" smtClean="0">
                <a:sym typeface="Symbol"/>
              </a:rPr>
              <a:t>Kombinacijom ove dve metode dobija se princip upotrebljiv za regulaciju brzine gde se program za regulaciju po pravilu pokreće periodično u konstantnim vremenskim intervalima pa je u fiksnim intervalima potreban i podatak o trenutnoj brzini obrtanja. Ovaj princip se naziva </a:t>
            </a:r>
            <a:r>
              <a:rPr lang="sr-Latn-CS" b="1" i="0" baseline="0" dirty="0" smtClean="0">
                <a:sym typeface="Symbol"/>
              </a:rPr>
              <a:t>kombinovana metoda</a:t>
            </a:r>
            <a:r>
              <a:rPr lang="sr-Latn-CS" b="0" i="0" baseline="0" dirty="0" smtClean="0">
                <a:sym typeface="Symbol"/>
              </a:rPr>
              <a:t> i sastoji se u tome da je interval merenja konstantan, da se u okviru njega broje impulsi i, na neki način, meri vreme između prvog i poslednjeg impulsa. Da bi se bez ikakve modifikacije ova metoda primenila, potrebno je da se u toku perioda merenja dogode bar dva impulsa sa enkodera. Metoda daje najpreciznije rezultate u odnosu na </a:t>
            </a:r>
            <a:r>
              <a:rPr lang="sr-Latn-CS" b="0" i="1" baseline="0" dirty="0" smtClean="0">
                <a:sym typeface="Symbol"/>
              </a:rPr>
              <a:t>n</a:t>
            </a:r>
            <a:r>
              <a:rPr lang="sr-Latn-CS" b="0" i="0" baseline="0" dirty="0" smtClean="0">
                <a:sym typeface="Symbol"/>
              </a:rPr>
              <a:t> i </a:t>
            </a:r>
            <a:r>
              <a:rPr lang="sr-Latn-CS" b="0" i="1" baseline="0" dirty="0" smtClean="0">
                <a:sym typeface="Symbol"/>
              </a:rPr>
              <a:t>T</a:t>
            </a:r>
            <a:r>
              <a:rPr lang="sr-Latn-CS" b="0" i="0" baseline="0" dirty="0" smtClean="0">
                <a:sym typeface="Symbol"/>
              </a:rPr>
              <a:t> metode u celom opsegu merenja.</a:t>
            </a:r>
          </a:p>
          <a:p>
            <a:r>
              <a:rPr lang="sr-Latn-CS" b="1" i="1" baseline="0" dirty="0" smtClean="0">
                <a:sym typeface="Symbol"/>
              </a:rPr>
              <a:t> </a:t>
            </a:r>
          </a:p>
          <a:p>
            <a:endParaRPr lang="sr-Latn-CS" b="1" i="1" baseline="0" dirty="0" smtClean="0">
              <a:sym typeface="Symbol"/>
            </a:endParaRPr>
          </a:p>
          <a:p>
            <a:endParaRPr lang="sr-Latn-CS" b="0" i="1" baseline="0" dirty="0" smtClean="0">
              <a:sym typeface="Symbol"/>
            </a:endParaRPr>
          </a:p>
          <a:p>
            <a:endParaRPr lang="sr-Latn-CS" b="1" i="1" baseline="0" dirty="0" smtClean="0">
              <a:sym typeface="Symbol"/>
            </a:endParaRPr>
          </a:p>
          <a:p>
            <a:endParaRPr lang="sr-Latn-CS" b="0" baseline="0" dirty="0" smtClean="0"/>
          </a:p>
          <a:p>
            <a:endParaRPr lang="en-US" b="0" dirty="0"/>
          </a:p>
        </p:txBody>
      </p:sp>
      <p:sp>
        <p:nvSpPr>
          <p:cNvPr id="4" name="Slide Number Placeholder 3"/>
          <p:cNvSpPr>
            <a:spLocks noGrp="1"/>
          </p:cNvSpPr>
          <p:nvPr>
            <p:ph type="sldNum" sz="quarter" idx="10"/>
          </p:nvPr>
        </p:nvSpPr>
        <p:spPr/>
        <p:txBody>
          <a:bodyPr/>
          <a:lstStyle/>
          <a:p>
            <a:pPr>
              <a:defRPr/>
            </a:pPr>
            <a:fld id="{F056965E-1B4B-4700-A64E-A8088C3D1A20}"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Kod</a:t>
            </a:r>
            <a:r>
              <a:rPr lang="sr-Latn-CS" baseline="0" dirty="0" smtClean="0"/>
              <a:t> merenja apsolutne pozicije u svakom trenutko merenja, bitno je samo kakva je trenutna pozicija u odnosu na neku koja je definisana kao početna. U primeru na slici, trenutna pozicija iznosi 209</a:t>
            </a:r>
            <a:r>
              <a:rPr lang="sr-Latn-CS" baseline="0" dirty="0" smtClean="0">
                <a:sym typeface="Symbol"/>
              </a:rPr>
              <a:t> u odnosu na nultu. Nulta (početna ili indeks-pozicija) je na slici označena tačkastom linijom.</a:t>
            </a:r>
          </a:p>
          <a:p>
            <a:endParaRPr lang="sr-Latn-CS" baseline="0" dirty="0" smtClean="0">
              <a:sym typeface="Symbol"/>
            </a:endParaRPr>
          </a:p>
          <a:p>
            <a:r>
              <a:rPr lang="sr-Latn-CS" baseline="0" dirty="0" smtClean="0">
                <a:sym typeface="Symbol"/>
              </a:rPr>
              <a:t>Apsolutna pozcija se meri od 0 do 360 posle čega se može, ali i ne mora resetovati na 0. Kod pozicionih regulatora, na primer, može da postoji zahtev da se disk obrne, recimo dva cela kruga i još 90. U tom slučaju, ciljana pozicija bi bila 810 (2*360+90) i u takvim primenama bi bilo pogrešno resetovati apsolutnu poziciju</a:t>
            </a:r>
            <a:endParaRPr lang="en-US" dirty="0"/>
          </a:p>
        </p:txBody>
      </p:sp>
      <p:sp>
        <p:nvSpPr>
          <p:cNvPr id="4" name="Slide Number Placeholder 3"/>
          <p:cNvSpPr>
            <a:spLocks noGrp="1"/>
          </p:cNvSpPr>
          <p:nvPr>
            <p:ph type="sldNum" sz="quarter" idx="10"/>
          </p:nvPr>
        </p:nvSpPr>
        <p:spPr/>
        <p:txBody>
          <a:bodyPr/>
          <a:lstStyle/>
          <a:p>
            <a:pPr>
              <a:defRPr/>
            </a:pPr>
            <a:fld id="{F056965E-1B4B-4700-A64E-A8088C3D1A20}"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sr-Latn-CS" dirty="0" smtClean="0"/>
              <a:t>Kod merenja priraštaja pozicije pored</a:t>
            </a:r>
            <a:r>
              <a:rPr lang="sr-Latn-CS" baseline="0" dirty="0" smtClean="0"/>
              <a:t> trenutne pozicije, bitna je i prethodno izmerena pozicija. Vremenski interval između trenutka prethodnog i tekućeg merenja pozicije naziva se interval merenja. </a:t>
            </a:r>
          </a:p>
          <a:p>
            <a:endParaRPr lang="sr-Latn-CS" baseline="0" dirty="0" smtClean="0"/>
          </a:p>
          <a:p>
            <a:r>
              <a:rPr lang="sr-Latn-CS" baseline="0" dirty="0" smtClean="0"/>
              <a:t>Priraštaj (ili inkrement) pozicije je razlika apsolutnih pozicija u tekućem i prethodnom merenju i predstavlja ugao za koji se disk obrnuo u toku jednog intervala merenja.</a:t>
            </a:r>
          </a:p>
          <a:p>
            <a:endParaRPr lang="sr-Latn-CS" baseline="0" dirty="0" smtClean="0"/>
          </a:p>
          <a:p>
            <a:r>
              <a:rPr lang="sr-Latn-CS" baseline="0" dirty="0" smtClean="0"/>
              <a:t>Inkrementalni enkoder meri upravo priraštaj (inkrement) ugla u toku intervala merenja.</a:t>
            </a:r>
          </a:p>
          <a:p>
            <a:endParaRPr lang="sr-Latn-CS" baseline="0" dirty="0" smtClean="0"/>
          </a:p>
          <a:p>
            <a:r>
              <a:rPr lang="sr-Latn-CS" baseline="0" dirty="0" smtClean="0"/>
              <a:t>U primeru na slici, u prethodnom trenutku merenja, disk je zauzimao apsolutnu poziciju 80</a:t>
            </a:r>
            <a:r>
              <a:rPr lang="sr-Latn-CS" baseline="0" dirty="0" smtClean="0">
                <a:sym typeface="Symbol"/>
              </a:rPr>
              <a:t></a:t>
            </a:r>
            <a:r>
              <a:rPr lang="sr-Latn-CS" baseline="0" dirty="0" smtClean="0"/>
              <a:t> u odnosu na početnu, a u tekućem merenju 209</a:t>
            </a:r>
            <a:r>
              <a:rPr lang="sr-Latn-CS" baseline="0" dirty="0" smtClean="0">
                <a:sym typeface="Symbol"/>
              </a:rPr>
              <a:t>. Priraštaj je 129. </a:t>
            </a:r>
            <a:r>
              <a:rPr lang="sr-Latn-CS" b="1" baseline="0" dirty="0" smtClean="0">
                <a:sym typeface="Symbol"/>
              </a:rPr>
              <a:t>Inkrementalni enkoder, bez dodatog hardvera,</a:t>
            </a:r>
            <a:r>
              <a:rPr lang="sr-Latn-CS" b="1" u="sng" baseline="0" dirty="0" smtClean="0">
                <a:sym typeface="Symbol"/>
              </a:rPr>
              <a:t> NE MOŽE izmeriti apsolutne pozicije (80 i 209), ali zato MOŽE da izmeri priraštaj (129)</a:t>
            </a:r>
            <a:r>
              <a:rPr lang="sr-Latn-CS" b="1" baseline="0" dirty="0" smtClean="0">
                <a:sym typeface="Symbol"/>
              </a:rPr>
              <a:t> u toku intervala merenja i bez informacije o apsolutnim pozicijama na početku i kraju intervala.</a:t>
            </a:r>
          </a:p>
          <a:p>
            <a:endParaRPr lang="sr-Latn-CS" baseline="0" dirty="0" smtClean="0">
              <a:sym typeface="Symbol"/>
            </a:endParaRPr>
          </a:p>
          <a:p>
            <a:r>
              <a:rPr lang="sr-Latn-CS" baseline="0" dirty="0" smtClean="0">
                <a:sym typeface="Symbol"/>
              </a:rPr>
              <a:t>Merenje brzine obrtanja se dalje svodi na deljenje izmerenog priraštaja intervalom merenja koji je poznat, konstantan i unapred definisan. Na primer, ako je interval merenja 2s, brzina obrtanja diska na slici je 129/2s = 64,5/s  što se lako može pretvoriti u uobičejeno korišćene jedinice (10,75 obrt/min, odnosno, 1,126 rad/s). </a:t>
            </a:r>
          </a:p>
          <a:p>
            <a:endParaRPr lang="sr-Latn-CS" baseline="0" dirty="0" smtClean="0">
              <a:sym typeface="Symbol"/>
            </a:endParaRPr>
          </a:p>
          <a:p>
            <a:r>
              <a:rPr lang="sr-Latn-CS" baseline="0" dirty="0" smtClean="0">
                <a:sym typeface="Symbol"/>
              </a:rPr>
              <a:t>Apsolutna pozicija se dobija sabiranjem svih priraštaja od trenutka kada je disk bio u nultom položaju do tekućeg trenutka.</a:t>
            </a:r>
            <a:endParaRPr lang="en-US" dirty="0"/>
          </a:p>
        </p:txBody>
      </p:sp>
      <p:sp>
        <p:nvSpPr>
          <p:cNvPr id="4" name="Slide Number Placeholder 3"/>
          <p:cNvSpPr>
            <a:spLocks noGrp="1"/>
          </p:cNvSpPr>
          <p:nvPr>
            <p:ph type="sldNum" sz="quarter" idx="10"/>
          </p:nvPr>
        </p:nvSpPr>
        <p:spPr/>
        <p:txBody>
          <a:bodyPr/>
          <a:lstStyle/>
          <a:p>
            <a:pPr>
              <a:defRPr/>
            </a:pPr>
            <a:fld id="{F056965E-1B4B-4700-A64E-A8088C3D1A20}"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Suština rada inkrementalnog enkodera je izmeriti ugao za koji se okrenuo disk u nekom intervalu vremena. Ugao (</a:t>
            </a:r>
            <a:r>
              <a:rPr lang="sr-Latn-CS" b="1" i="1" baseline="0" dirty="0" smtClean="0">
                <a:sym typeface="Symbol"/>
              </a:rPr>
              <a:t></a:t>
            </a:r>
            <a:r>
              <a:rPr lang="sr-Latn-CS" dirty="0" smtClean="0"/>
              <a:t>) se meri tako što se izbroje impulsi koje je enkoder napravio za vreme</a:t>
            </a:r>
            <a:r>
              <a:rPr lang="sr-Latn-CS" baseline="0" dirty="0" smtClean="0"/>
              <a:t> </a:t>
            </a:r>
            <a:r>
              <a:rPr lang="sr-Latn-CS" b="1" i="1" baseline="0" dirty="0" smtClean="0"/>
              <a:t>T</a:t>
            </a:r>
            <a:r>
              <a:rPr lang="sr-Latn-CS" dirty="0" smtClean="0"/>
              <a:t>  i taj broj impulasa (</a:t>
            </a:r>
            <a:r>
              <a:rPr lang="sr-Latn-CS" sz="1200" b="1" i="1" baseline="0" dirty="0" smtClean="0">
                <a:sym typeface="Symbol"/>
              </a:rPr>
              <a:t>n</a:t>
            </a:r>
            <a:r>
              <a:rPr lang="sr-Latn-CS" sz="1200" b="0" i="0" u="none" baseline="0" dirty="0" smtClean="0">
                <a:sym typeface="Symbol"/>
              </a:rPr>
              <a:t>)</a:t>
            </a:r>
            <a:r>
              <a:rPr lang="sr-Latn-CS" sz="1200" b="1" i="1" baseline="0" dirty="0" smtClean="0">
                <a:sym typeface="Symbol"/>
              </a:rPr>
              <a:t> </a:t>
            </a:r>
            <a:r>
              <a:rPr lang="sr-Latn-CS" dirty="0" smtClean="0"/>
              <a:t>pomnoži osnovnim</a:t>
            </a:r>
            <a:r>
              <a:rPr lang="sr-Latn-CS" baseline="0" dirty="0" smtClean="0"/>
              <a:t> uglom (</a:t>
            </a:r>
            <a:r>
              <a:rPr lang="sr-Latn-CS" sz="1200" b="1" baseline="0" dirty="0" smtClean="0">
                <a:sym typeface="Symbol"/>
              </a:rPr>
              <a:t></a:t>
            </a:r>
            <a:r>
              <a:rPr lang="sr-Latn-CS" baseline="0" dirty="0" smtClean="0"/>
              <a:t>), odnosno, </a:t>
            </a:r>
            <a:r>
              <a:rPr lang="sr-Latn-CS" b="1" i="1" baseline="0" dirty="0" smtClean="0">
                <a:sym typeface="Symbol"/>
              </a:rPr>
              <a:t></a:t>
            </a:r>
            <a:r>
              <a:rPr lang="sr-Latn-CS" b="1" baseline="0" dirty="0" smtClean="0">
                <a:sym typeface="Symbol"/>
              </a:rPr>
              <a:t>=</a:t>
            </a:r>
            <a:r>
              <a:rPr lang="sr-Latn-CS" sz="1200" b="1" baseline="0" dirty="0" smtClean="0">
                <a:sym typeface="Symbol"/>
              </a:rPr>
              <a:t></a:t>
            </a:r>
            <a:r>
              <a:rPr lang="sr-Latn-CS" sz="1200" b="1" i="1" baseline="0" dirty="0" smtClean="0">
                <a:sym typeface="Symbol"/>
              </a:rPr>
              <a:t>n</a:t>
            </a:r>
            <a:r>
              <a:rPr lang="sr-Latn-CS" sz="1200" b="0" i="1" baseline="0" dirty="0" smtClean="0">
                <a:sym typeface="Symbol"/>
              </a:rPr>
              <a:t>. </a:t>
            </a:r>
            <a:r>
              <a:rPr lang="sr-Latn-CS" sz="1200" b="0" i="0" baseline="0" dirty="0" smtClean="0">
                <a:sym typeface="Symbol"/>
              </a:rPr>
              <a:t>Da se podsetimo, osnovni ugao </a:t>
            </a:r>
            <a:r>
              <a:rPr lang="sr-Latn-CS" baseline="0" dirty="0" smtClean="0"/>
              <a:t>(</a:t>
            </a:r>
            <a:r>
              <a:rPr lang="sr-Latn-CS" sz="1200" b="1" baseline="0" dirty="0" smtClean="0">
                <a:sym typeface="Symbol"/>
              </a:rPr>
              <a:t></a:t>
            </a:r>
            <a:r>
              <a:rPr lang="sr-Latn-CS" baseline="0" dirty="0" smtClean="0"/>
              <a:t>) </a:t>
            </a:r>
            <a:r>
              <a:rPr lang="sr-Latn-CS" sz="1200" b="0" i="0" baseline="0" dirty="0" smtClean="0">
                <a:sym typeface="Symbol"/>
              </a:rPr>
              <a:t>zavisi od broja markera po krugu (</a:t>
            </a:r>
            <a:r>
              <a:rPr lang="sr-Latn-CS" sz="1200" b="1" i="0" baseline="0" dirty="0" smtClean="0">
                <a:sym typeface="Symbol"/>
              </a:rPr>
              <a:t>N</a:t>
            </a:r>
            <a:r>
              <a:rPr lang="sr-Latn-CS" sz="1200" b="0" i="0" baseline="0" dirty="0" smtClean="0">
                <a:sym typeface="Symbol"/>
              </a:rPr>
              <a:t>) i iznosi </a:t>
            </a:r>
            <a:r>
              <a:rPr lang="sr-Latn-CS" sz="1200" b="1" baseline="0" dirty="0" smtClean="0">
                <a:sym typeface="Symbol"/>
              </a:rPr>
              <a:t></a:t>
            </a:r>
            <a:r>
              <a:rPr lang="sr-Latn-CS" b="1" baseline="0" dirty="0" smtClean="0">
                <a:sym typeface="Symbol"/>
              </a:rPr>
              <a:t> = 360/N</a:t>
            </a:r>
            <a:r>
              <a:rPr lang="sr-Latn-CS" b="1" baseline="0" dirty="0" smtClean="0"/>
              <a:t> </a:t>
            </a:r>
            <a:r>
              <a:rPr lang="sr-Latn-CS" b="0" baseline="0" dirty="0" smtClean="0"/>
              <a:t>ako se izražava u stepenima, odnosno </a:t>
            </a:r>
            <a:r>
              <a:rPr lang="sr-Latn-CS" sz="1200" b="1" baseline="0" dirty="0" smtClean="0">
                <a:sym typeface="Symbol"/>
              </a:rPr>
              <a:t></a:t>
            </a:r>
            <a:r>
              <a:rPr lang="sr-Latn-CS" b="1" baseline="0" dirty="0" smtClean="0">
                <a:sym typeface="Symbol"/>
              </a:rPr>
              <a:t> = 2/N</a:t>
            </a:r>
            <a:r>
              <a:rPr lang="sr-Latn-CS" b="1" baseline="0" dirty="0" smtClean="0"/>
              <a:t> </a:t>
            </a:r>
            <a:r>
              <a:rPr lang="sr-Latn-CS" b="0" baseline="0" dirty="0" smtClean="0"/>
              <a:t>u radijanima, odnosno, </a:t>
            </a:r>
            <a:r>
              <a:rPr lang="sr-Latn-CS" sz="1200" b="1" baseline="0" dirty="0" smtClean="0">
                <a:sym typeface="Symbol"/>
              </a:rPr>
              <a:t></a:t>
            </a:r>
            <a:r>
              <a:rPr lang="sr-Latn-CS" b="1" baseline="0" dirty="0" smtClean="0">
                <a:sym typeface="Symbol"/>
              </a:rPr>
              <a:t> = 1/N</a:t>
            </a:r>
            <a:r>
              <a:rPr lang="sr-Latn-CS" b="0" baseline="0" dirty="0" smtClean="0"/>
              <a:t>, ako se ugao izražava u obrtima (za prikazivanje brzine u obrtima u minuti).</a:t>
            </a:r>
          </a:p>
          <a:p>
            <a:endParaRPr lang="sr-Latn-CS" b="0" i="0" baseline="0" dirty="0" smtClean="0"/>
          </a:p>
          <a:p>
            <a:r>
              <a:rPr lang="sr-Latn-CS" b="0" i="0" baseline="0" dirty="0" smtClean="0"/>
              <a:t>Dodavanjem brojača (nazvanog “brojač pozicije”) koji bi brojao impulse u svakom intervalu merenja i “indeksnog traga”, obeleženog sa I na slici, moguće je odrediti apsolutni položaj u kome se trenutno nalazi maska enkodera.</a:t>
            </a:r>
          </a:p>
          <a:p>
            <a:endParaRPr lang="sr-Latn-CS" b="0" i="0" baseline="0" dirty="0" smtClean="0"/>
          </a:p>
          <a:p>
            <a:r>
              <a:rPr lang="sr-Latn-CS" b="0" i="0" baseline="0" dirty="0" smtClean="0"/>
              <a:t>Impuls sa I-trga (samo jedan impuls po krugu) se koristi da resetuje (briše) brojač pozicije, tako da položaj detektora markera na I-tragu (označan crvenim kvadratićem) određuje nultu poziciju, odnosno poziciju u kojoj je brojač nula. Nulta pozicija je ona u kojoj je marker I-traga ispod detektora </a:t>
            </a:r>
          </a:p>
          <a:p>
            <a:r>
              <a:rPr lang="sr-Latn-CS" b="0" i="0" baseline="0" dirty="0" smtClean="0"/>
              <a:t>Kako enkoder može da detektuje i </a:t>
            </a:r>
            <a:r>
              <a:rPr lang="sr-Latn-CS" b="0" i="0" baseline="0" dirty="0" smtClean="0"/>
              <a:t>smer </a:t>
            </a:r>
            <a:r>
              <a:rPr lang="sr-Latn-CS" b="0" i="0" baseline="0" dirty="0" smtClean="0"/>
              <a:t>na osnovu fazne razlike kanala B u odnosu na kanal A, to se broj impulsa </a:t>
            </a:r>
            <a:r>
              <a:rPr lang="sr-Latn-CS" b="1" i="1" baseline="0" dirty="0" smtClean="0"/>
              <a:t>n</a:t>
            </a:r>
            <a:r>
              <a:rPr lang="sr-Latn-CS" b="0" i="0" baseline="0" dirty="0" smtClean="0"/>
              <a:t> može smatrati pozitivnim ili negativnim, zavisno od smera. U jednom “pozitivnom” smeru, broj impulsa, izbrojan u intervalu merenja, je pozitivan i dodaje se prethodnom stanju brojača pozicije. U drugom smeru, broj impulsa se oduzima od prethodnog stanja.</a:t>
            </a:r>
          </a:p>
          <a:p>
            <a:endParaRPr lang="sr-Latn-CS" b="0" i="0" baseline="0" dirty="0" smtClean="0"/>
          </a:p>
          <a:p>
            <a:r>
              <a:rPr lang="sr-Latn-CS" b="0" i="0" baseline="0" dirty="0" smtClean="0"/>
              <a:t>Pretpostavimo da je broj markera po krugu </a:t>
            </a:r>
            <a:r>
              <a:rPr lang="sr-Latn-CS" b="1" i="0" baseline="0" dirty="0" smtClean="0"/>
              <a:t>N</a:t>
            </a:r>
            <a:r>
              <a:rPr lang="sr-Latn-CS" b="0" i="0" baseline="0" dirty="0" smtClean="0"/>
              <a:t>=60. Ako je trenutno stanje brojača 30 to znači da je trenutna pozicija markera na I-tragu nasuprot detektora, odnosno na 30</a:t>
            </a:r>
            <a:r>
              <a:rPr lang="sr-Latn-CS" b="0" i="0" baseline="0" dirty="0" smtClean="0">
                <a:sym typeface="Symbol"/>
              </a:rPr>
              <a:t></a:t>
            </a:r>
            <a:r>
              <a:rPr lang="sr-Latn-CS" b="0" i="0" baseline="0" dirty="0" smtClean="0"/>
              <a:t>360</a:t>
            </a:r>
            <a:r>
              <a:rPr lang="sr-Latn-CS" b="0" i="0" baseline="0" dirty="0" smtClean="0">
                <a:sym typeface="Symbol"/>
              </a:rPr>
              <a:t>/60 = 180 u odnosu na I-detektor. Ako u sledećem </a:t>
            </a:r>
            <a:r>
              <a:rPr lang="sr-Latn-CS" b="0" i="0" baseline="0" dirty="0" smtClean="0"/>
              <a:t>intervalu merenja, (recimo 1s) brojač pozicije iznosi 50, odnosno uvećao se za +20, to bi značilo je nova pozicija  50</a:t>
            </a:r>
            <a:r>
              <a:rPr lang="sr-Latn-CS" b="0" i="0" baseline="0" dirty="0" smtClean="0">
                <a:sym typeface="Symbol"/>
              </a:rPr>
              <a:t></a:t>
            </a:r>
            <a:r>
              <a:rPr lang="sr-Latn-CS" b="0" i="0" baseline="0" dirty="0" smtClean="0"/>
              <a:t>360</a:t>
            </a:r>
            <a:r>
              <a:rPr lang="sr-Latn-CS" b="0" i="0" baseline="0" dirty="0" smtClean="0">
                <a:sym typeface="Symbol"/>
              </a:rPr>
              <a:t>/60 = 300. Pored informacije o poziciji, iz ovih podataka se može izračunati i trenutna brzina obrtanja, koja bi u ovom primeru iznosila 20</a:t>
            </a:r>
            <a:r>
              <a:rPr lang="sr-Latn-CS" b="0" i="0" baseline="0" dirty="0" smtClean="0"/>
              <a:t>6</a:t>
            </a:r>
            <a:r>
              <a:rPr lang="sr-Latn-CS" b="0" i="0" baseline="0" dirty="0" smtClean="0">
                <a:sym typeface="Symbol"/>
              </a:rPr>
              <a:t>/sek = 120 /sek. i to u “pozitivnom” smeru. U ovom smeru, brojač bi brojao dalje do 59, nakon čega bi se resetovao i nastavio da broji od nule.</a:t>
            </a:r>
          </a:p>
          <a:p>
            <a:endParaRPr lang="sr-Latn-CS" b="0" i="0" baseline="0" dirty="0" smtClean="0">
              <a:sym typeface="Symbol"/>
            </a:endParaRPr>
          </a:p>
          <a:p>
            <a:r>
              <a:rPr lang="sr-Latn-CS" b="0" i="0" baseline="0" dirty="0" smtClean="0">
                <a:sym typeface="Symbol"/>
              </a:rPr>
              <a:t>U praksi se koristi brojač pozicije i u svakom intervali merenja se očitava njegovo satanje na osnovu koga se određuje trenutna pozicija. Ako je potrebna i imformacija o brzini, ona se dobije kao razlika tekućeg i prethodnog stanja brojača impulsa.</a:t>
            </a:r>
            <a:endParaRPr lang="en-US" b="0" i="0" dirty="0"/>
          </a:p>
        </p:txBody>
      </p:sp>
      <p:sp>
        <p:nvSpPr>
          <p:cNvPr id="4" name="Slide Number Placeholder 3"/>
          <p:cNvSpPr>
            <a:spLocks noGrp="1"/>
          </p:cNvSpPr>
          <p:nvPr>
            <p:ph type="sldNum" sz="quarter" idx="10"/>
          </p:nvPr>
        </p:nvSpPr>
        <p:spPr/>
        <p:txBody>
          <a:bodyPr/>
          <a:lstStyle/>
          <a:p>
            <a:pPr>
              <a:defRPr/>
            </a:pPr>
            <a:fld id="{F056965E-1B4B-4700-A64E-A8088C3D1A20}"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Na slici je izgled</a:t>
            </a:r>
            <a:r>
              <a:rPr lang="sr-Latn-CS" baseline="0" dirty="0" smtClean="0"/>
              <a:t> signala sa kanala A i B pri promeni smera obrtanja. Maska enkodera se obrtala na jednu stranu, brzina obrtanja se smanjivala (impulsi su sve širii širi), u jednom trenutku se zaustavila i počela da se obrće u drugom smeru postepeno povećavajući brzinu obrtanja (impulsi postaju uži). Promena smera se vidi iz promene faznog odnosa kanala A i B.</a:t>
            </a:r>
          </a:p>
          <a:p>
            <a:endParaRPr lang="sr-Latn-CS" baseline="0" dirty="0" smtClean="0"/>
          </a:p>
          <a:p>
            <a:r>
              <a:rPr lang="sr-Latn-CS" baseline="0" dirty="0" smtClean="0"/>
              <a:t>Smer obrtanja se može jednostavno detektovati očitavanjem stanja signala B (da li je logička nula ili jedinica) u trenutku kada je na signalu A rastuća ivica. Na slici se jasno vidi da je B u levom delu slike jedinica u trenutku rastuće ivice na A, a u desnom delu slike nula pod istim uslovima </a:t>
            </a:r>
            <a:endParaRPr lang="en-US" dirty="0"/>
          </a:p>
        </p:txBody>
      </p:sp>
      <p:sp>
        <p:nvSpPr>
          <p:cNvPr id="4" name="Slide Number Placeholder 3"/>
          <p:cNvSpPr>
            <a:spLocks noGrp="1"/>
          </p:cNvSpPr>
          <p:nvPr>
            <p:ph type="sldNum" sz="quarter" idx="10"/>
          </p:nvPr>
        </p:nvSpPr>
        <p:spPr/>
        <p:txBody>
          <a:bodyPr/>
          <a:lstStyle/>
          <a:p>
            <a:pPr>
              <a:defRPr/>
            </a:pPr>
            <a:fld id="{F056965E-1B4B-4700-A64E-A8088C3D1A20}"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sr-Latn-CS" dirty="0" smtClean="0"/>
              <a:t>Kako se broje impulsi?</a:t>
            </a:r>
          </a:p>
          <a:p>
            <a:endParaRPr lang="sr-Latn-CS" baseline="0" dirty="0" smtClean="0"/>
          </a:p>
          <a:p>
            <a:r>
              <a:rPr lang="sr-Latn-CS" baseline="0" dirty="0" smtClean="0"/>
              <a:t>Brojači su, po pravilu, osetljivi na ivicu signala i menjaju stanje kada se pojavi neka, unapred definisana, ivica signala. </a:t>
            </a:r>
          </a:p>
          <a:p>
            <a:r>
              <a:rPr lang="sr-Latn-CS" baseline="0" dirty="0" smtClean="0"/>
              <a:t>      a) Brojanje impulsa može da se realizuje tako što se broje, na primer, samo rastuće ivice signala na kanalu A. Tada se za jedan obrt dobije povećanje brojača za N (pretpostavimo da enkoder ima N markera po krugu i samo kanale A i B, odnosno, da nema kanal I koji bi resetovao brojač pozicije).</a:t>
            </a:r>
          </a:p>
          <a:p>
            <a:endParaRPr lang="sr-Latn-CS" dirty="0" smtClean="0"/>
          </a:p>
          <a:p>
            <a:r>
              <a:rPr lang="sr-Latn-CS" dirty="0" smtClean="0"/>
              <a:t>      b) Druga mogućnost je da brojač</a:t>
            </a:r>
            <a:r>
              <a:rPr lang="sr-Latn-CS" baseline="0" dirty="0" smtClean="0"/>
              <a:t> menja stanje sa svakom ivicom kanala A. U tom slučaju brojač pozicije bi se prilikom jednog obrtaja povećao za 2N, što je ekvivalentno enkoderu sa 2N markera korišćenom kao pod a). Zato se za ovakav pristup kaže da udvostručava rezoluciju. Racimo, sa N=60 markera po krugu, korišćenjem pristupa pod a), ugao za koji se obrne maska od jednog impulsa do drugog bi bio 6</a:t>
            </a:r>
            <a:r>
              <a:rPr lang="sr-Latn-CS" baseline="0" dirty="0" smtClean="0">
                <a:sym typeface="Symbol"/>
              </a:rPr>
              <a:t>. Sa ovim, drugim, pristupom taj ugao iznosi 3 što čini dvostruku rezoluciju, odnosno, kao da maska ima 120 markera i koristi pristup pod a).</a:t>
            </a:r>
          </a:p>
          <a:p>
            <a:endParaRPr lang="sr-Latn-CS" baseline="0" dirty="0" smtClean="0">
              <a:sym typeface="Symbol"/>
            </a:endParaRPr>
          </a:p>
          <a:p>
            <a:r>
              <a:rPr lang="sr-Latn-CS" baseline="0" dirty="0" smtClean="0">
                <a:sym typeface="Symbol"/>
              </a:rPr>
              <a:t>     c) Rezolucija se može i učetvorostručiti, menjanjem stanja brojača sa bilo kojom ivicom bilo kanala A ili B. Tada bi </a:t>
            </a:r>
            <a:r>
              <a:rPr lang="sr-Latn-CS" baseline="0" dirty="0" smtClean="0"/>
              <a:t>ugao za koji se obrne maska od jednog impulsa do drugog bi bilo 1,5</a:t>
            </a:r>
            <a:r>
              <a:rPr lang="sr-Latn-CS" baseline="0" dirty="0" smtClean="0">
                <a:sym typeface="Symbol"/>
              </a:rPr>
              <a:t> što je ekvivalentno enkoderu sa 240 markera koreišćenom kao pod a).</a:t>
            </a:r>
          </a:p>
          <a:p>
            <a:endParaRPr lang="sr-Latn-CS" baseline="0" dirty="0" smtClean="0">
              <a:sym typeface="Symbol"/>
            </a:endParaRPr>
          </a:p>
          <a:p>
            <a:r>
              <a:rPr lang="sr-Latn-CS" baseline="0" dirty="0" smtClean="0">
                <a:sym typeface="Symbol"/>
              </a:rPr>
              <a:t>Često se za prihvatanje signala sa enkodera koristi posebno kolo sa brojačem pozicije koji ima vezu ka mikrokontroleru i koji može da ima signale namenjene spoljašnjem brojaču. Signali namenjeni spoljašnjem brojaču su: Signal, obično označen sa CNT, koji se sastoji iz uzanih impulsa svaki put kad se pojavi aktivna ivica (zavisno od odabranog pristupa a), b) ili c). Pored njega tu spada i UP/</a:t>
            </a:r>
            <a:r>
              <a:rPr lang="en-US" baseline="0" dirty="0" smtClean="0">
                <a:sym typeface="Symbol"/>
              </a:rPr>
              <a:t>~</a:t>
            </a:r>
            <a:r>
              <a:rPr lang="sr-Latn-CS" baseline="0" dirty="0" smtClean="0">
                <a:sym typeface="Symbol"/>
              </a:rPr>
              <a:t>DOWN signal koji je logička jedinica kada brojač treba da broji naviše, ili nula, ako treba da broji naniže. </a:t>
            </a:r>
          </a:p>
          <a:p>
            <a:endParaRPr lang="sr-Latn-CS" baseline="0" dirty="0" smtClean="0">
              <a:sym typeface="Symbol"/>
            </a:endParaRPr>
          </a:p>
          <a:p>
            <a:r>
              <a:rPr lang="sr-Latn-CS" baseline="0" dirty="0" smtClean="0">
                <a:sym typeface="Symbol"/>
              </a:rPr>
              <a:t>Signali sa kanala A i B se često nazivaju “kvadraturnim” (</a:t>
            </a:r>
            <a:r>
              <a:rPr lang="sr-Latn-CS" i="1" baseline="0" dirty="0" smtClean="0">
                <a:sym typeface="Symbol"/>
              </a:rPr>
              <a:t>quadrature</a:t>
            </a:r>
            <a:r>
              <a:rPr lang="sr-Latn-CS" baseline="0" dirty="0" smtClean="0">
                <a:sym typeface="Symbol"/>
              </a:rPr>
              <a:t>) signalima pošto su pomereni za 90 (električnih) i taj princip se koristi u mnogim poljima elektrotehnike.</a:t>
            </a:r>
            <a:endParaRPr lang="en-US" dirty="0"/>
          </a:p>
        </p:txBody>
      </p:sp>
      <p:sp>
        <p:nvSpPr>
          <p:cNvPr id="4" name="Slide Number Placeholder 3"/>
          <p:cNvSpPr>
            <a:spLocks noGrp="1"/>
          </p:cNvSpPr>
          <p:nvPr>
            <p:ph type="sldNum" sz="quarter" idx="10"/>
          </p:nvPr>
        </p:nvSpPr>
        <p:spPr/>
        <p:txBody>
          <a:bodyPr/>
          <a:lstStyle/>
          <a:p>
            <a:pPr>
              <a:defRPr/>
            </a:pPr>
            <a:fld id="{F056965E-1B4B-4700-A64E-A8088C3D1A20}" type="slidenum">
              <a:rPr lang="en-US" smtClean="0"/>
              <a:pPr>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Primer kataloških podataka jednog tipičnog komercijalnog enkodera Lika M725. Podebljane vrednosti broja markera po obrtu su iz stalnog prizvodnog</a:t>
            </a:r>
            <a:r>
              <a:rPr lang="sr-Latn-CS" baseline="0" dirty="0" smtClean="0"/>
              <a:t> programa dok se druge rezolucije mogu dobiti po porudžbini. Dati su i prečnici osovina sa kojima se proizvode kao i dva kućišta i preporučene spojnice za mehaničku vezu ka motoru</a:t>
            </a:r>
            <a:endParaRPr lang="en-US" dirty="0"/>
          </a:p>
        </p:txBody>
      </p:sp>
      <p:sp>
        <p:nvSpPr>
          <p:cNvPr id="4" name="Slide Number Placeholder 3"/>
          <p:cNvSpPr>
            <a:spLocks noGrp="1"/>
          </p:cNvSpPr>
          <p:nvPr>
            <p:ph type="sldNum" sz="quarter" idx="10"/>
          </p:nvPr>
        </p:nvSpPr>
        <p:spPr/>
        <p:txBody>
          <a:bodyPr/>
          <a:lstStyle/>
          <a:p>
            <a:pPr>
              <a:defRPr/>
            </a:pPr>
            <a:fld id="{F056965E-1B4B-4700-A64E-A8088C3D1A20}"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Pored optičkih, inkrementalni ekkoderi</a:t>
            </a:r>
            <a:r>
              <a:rPr lang="sr-Latn-CS" baseline="0" dirty="0" smtClean="0"/>
              <a:t> se proizvode i kao mehanički (sa mehaničkim prekidačima) i kao induktivni.</a:t>
            </a:r>
          </a:p>
          <a:p>
            <a:endParaRPr lang="sr-Latn-CS" baseline="0" dirty="0" smtClean="0"/>
          </a:p>
          <a:p>
            <a:r>
              <a:rPr lang="sr-Latn-CS" baseline="0" dirty="0" smtClean="0"/>
              <a:t>Mehanički se sastoje od nazubljene osovine ili diska čiji zubi pomeraju kontakte mehaničkih prekidača. Prave do nekoliko desetina impulsa po krugu, nisu zanimljivi u oblasti pogona zbog loše rezolucije, male pouzdanosti i relativno kratkog veka upotrebe.</a:t>
            </a:r>
          </a:p>
          <a:p>
            <a:endParaRPr lang="sr-Latn-CS" baseline="0" dirty="0" smtClean="0"/>
          </a:p>
          <a:p>
            <a:r>
              <a:rPr lang="sr-Latn-CS" baseline="0" dirty="0" smtClean="0"/>
              <a:t>Induktivni enkoderi umesto optičkog imaju induktivni detektor koji, na osnovu promene induktivnosti, generiše impuls kada se nešto od materijala kao što je meko gvožđe koji menja magnetna svojstva senzoru. Na slici dole desno je induktivni enkoder za merenje brzine obrtanja točka za potrebe anti-blok sistema (ABS).</a:t>
            </a:r>
          </a:p>
          <a:p>
            <a:endParaRPr lang="sr-Latn-CS" baseline="0" dirty="0" smtClean="0"/>
          </a:p>
          <a:p>
            <a:r>
              <a:rPr lang="sr-Latn-CS" baseline="0" dirty="0" smtClean="0"/>
              <a:t>Induktivni enkoderi se u poslednje vreme ubacuju u kuglične ležajeve (</a:t>
            </a:r>
            <a:r>
              <a:rPr lang="sr-Latn-CS" i="1" baseline="0" dirty="0" smtClean="0"/>
              <a:t>bearing encoders</a:t>
            </a:r>
            <a:r>
              <a:rPr lang="sr-Latn-CS" baseline="0" dirty="0" smtClean="0"/>
              <a:t>). Kuglični ležaj, koji inače postoji u motoru, se zameni ležajem sa enkoderom čime se značajno uprošćava, inače prilično složena, montaža enkodera. Ovi enkoderi su u potpunosti kompatibilni sa optičkim, imaju iste izlazne signale, samo se ne prave sa tako velikim rezolucijama kao optički (do nekoliko stotina impilsa po obrtu)</a:t>
            </a:r>
            <a:r>
              <a:rPr lang="en-US" baseline="0" dirty="0" smtClean="0"/>
              <a:t>. </a:t>
            </a:r>
            <a:r>
              <a:rPr lang="en-US" baseline="0" dirty="0" err="1" smtClean="0"/>
              <a:t>Sve</a:t>
            </a:r>
            <a:r>
              <a:rPr lang="en-US" baseline="0" dirty="0" smtClean="0"/>
              <a:t> vi</a:t>
            </a:r>
            <a:r>
              <a:rPr lang="sr-Latn-CS" baseline="0" dirty="0" smtClean="0"/>
              <a:t>še se koriste u savremenim pogonima zbog jednostavnije montaže, robustnosti i pouzdanosti.</a:t>
            </a:r>
            <a:endParaRPr lang="en-US" dirty="0"/>
          </a:p>
        </p:txBody>
      </p:sp>
      <p:sp>
        <p:nvSpPr>
          <p:cNvPr id="4" name="Slide Number Placeholder 3"/>
          <p:cNvSpPr>
            <a:spLocks noGrp="1"/>
          </p:cNvSpPr>
          <p:nvPr>
            <p:ph type="sldNum" sz="quarter" idx="10"/>
          </p:nvPr>
        </p:nvSpPr>
        <p:spPr/>
        <p:txBody>
          <a:bodyPr/>
          <a:lstStyle/>
          <a:p>
            <a:pPr>
              <a:defRPr/>
            </a:pPr>
            <a:fld id="{F056965E-1B4B-4700-A64E-A8088C3D1A20}" type="slidenum">
              <a:rPr lang="en-US" smtClean="0"/>
              <a:pPr>
                <a:defRPr/>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Apsolutni otički enoder meri apsolutnu poziciju u odnosu</a:t>
            </a:r>
            <a:r>
              <a:rPr lang="sr-Latn-CS" baseline="0" dirty="0" smtClean="0"/>
              <a:t> na nultu. Ima više tragova. Sa 3 traga deli ceo krug na 8 (2</a:t>
            </a:r>
            <a:r>
              <a:rPr lang="sr-Latn-CS" baseline="30000" dirty="0" smtClean="0"/>
              <a:t>3</a:t>
            </a:r>
            <a:r>
              <a:rPr lang="sr-Latn-CS" baseline="0" dirty="0" smtClean="0"/>
              <a:t>) delova, odnosno rezolucija iznosi 45</a:t>
            </a:r>
            <a:r>
              <a:rPr lang="sr-Latn-CS" baseline="0" dirty="0" smtClean="0">
                <a:sym typeface="Symbol"/>
              </a:rPr>
              <a:t> </a:t>
            </a:r>
            <a:r>
              <a:rPr lang="sr-Latn-CS" baseline="0" dirty="0" smtClean="0"/>
              <a:t>(360</a:t>
            </a:r>
            <a:r>
              <a:rPr lang="sr-Latn-CS" baseline="0" dirty="0" smtClean="0">
                <a:sym typeface="Symbol"/>
              </a:rPr>
              <a:t></a:t>
            </a:r>
            <a:r>
              <a:rPr lang="sr-Latn-CS" baseline="0" dirty="0" smtClean="0"/>
              <a:t>/8). Trobitna informacija pokazuje koji od 8 segmenata se trenutno nalazi na označenoj, nultoj poziciji. Maska sa binarnim kodom bi na prvom tragu imala 01010101 gde 0 označava svetlo, 1 tamno polje. Drugi trag bi bio 00110011, a treći 00001111, a kodovi segmenata bi bili 000, za nulti segment; 001, za prvi i za ostale 010, 011, 100, 101, 110 i 111 (slika ispod teksta “Binarni”). Umesto standardnog binarnog redosleda često se koristi Grejov kôd, kod koga je princip da se kodovi susednih segmenata mogu razlikovati samo u jednom bitu. Razlog za korišćenje se vidi iz slika maski sa 8 tragova sa binarnim kodom (B) i sa Grejovim kodom (A). Jasno je uočljivo koliko je maska sa Grejovim kodom jednostavnija za isti broj tragova (uporedite gustinu markera na prvom, spoljnjem tragu).</a:t>
            </a:r>
          </a:p>
          <a:p>
            <a:endParaRPr lang="sr-Latn-CS" baseline="0" dirty="0" smtClean="0"/>
          </a:p>
          <a:p>
            <a:r>
              <a:rPr lang="sr-Latn-CS" baseline="0" dirty="0" smtClean="0"/>
              <a:t>Sa 8 tragova, rezolucija je daleko bolja, oko 1,4</a:t>
            </a:r>
            <a:r>
              <a:rPr lang="sr-Latn-CS" baseline="0" dirty="0" smtClean="0">
                <a:sym typeface="Symbol"/>
              </a:rPr>
              <a:t>, dok je sa 16 tragova rezolucija čak 0,0055 (360/2</a:t>
            </a:r>
            <a:r>
              <a:rPr lang="sr-Latn-CS" baseline="30000" dirty="0" smtClean="0">
                <a:sym typeface="Symbol"/>
              </a:rPr>
              <a:t>16</a:t>
            </a:r>
            <a:r>
              <a:rPr lang="sr-Latn-CS" baseline="0" dirty="0" smtClean="0">
                <a:sym typeface="Symbol"/>
              </a:rPr>
              <a:t>) što je oko dve ugaone sekunde.</a:t>
            </a:r>
          </a:p>
          <a:p>
            <a:endParaRPr lang="sr-Latn-CS" baseline="0" dirty="0" smtClean="0">
              <a:sym typeface="Symbol"/>
            </a:endParaRPr>
          </a:p>
          <a:p>
            <a:r>
              <a:rPr lang="sr-Latn-CS" baseline="0" dirty="0" smtClean="0">
                <a:sym typeface="Symbol"/>
              </a:rPr>
              <a:t>Apsolutni enkoderi se, zbog visoke cene, koriste samo tamo gde je informacija o apsolutnoj poziciji neophodna Cena apsolutnih enkodera sa brojem tragova preko 12 eksponencijalno raste. Prave se sa 16 tragova pa čak i 20.</a:t>
            </a:r>
            <a:endParaRPr lang="en-US" dirty="0"/>
          </a:p>
        </p:txBody>
      </p:sp>
      <p:sp>
        <p:nvSpPr>
          <p:cNvPr id="4" name="Slide Number Placeholder 3"/>
          <p:cNvSpPr>
            <a:spLocks noGrp="1"/>
          </p:cNvSpPr>
          <p:nvPr>
            <p:ph type="sldNum" sz="quarter" idx="10"/>
          </p:nvPr>
        </p:nvSpPr>
        <p:spPr/>
        <p:txBody>
          <a:bodyPr/>
          <a:lstStyle/>
          <a:p>
            <a:pPr>
              <a:defRPr/>
            </a:pPr>
            <a:fld id="{F056965E-1B4B-4700-A64E-A8088C3D1A20}" type="slidenum">
              <a:rPr lang="en-US" smtClean="0"/>
              <a:pPr>
                <a:defRPr/>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Na slici dole desno je mehanički optički enkoder kakvi</a:t>
            </a:r>
            <a:r>
              <a:rPr lang="sr-Latn-CS" baseline="0" dirty="0" smtClean="0"/>
              <a:t> se danas često koriste u uređajima široke potrošnje umesto potenciometara za zadavanje nekih parametara (recimo, jačina tona u radiu ili zadavanje vremena na mikrotalasnoj pećnici)</a:t>
            </a:r>
            <a:endParaRPr lang="en-US" dirty="0"/>
          </a:p>
        </p:txBody>
      </p:sp>
      <p:sp>
        <p:nvSpPr>
          <p:cNvPr id="4" name="Slide Number Placeholder 3"/>
          <p:cNvSpPr>
            <a:spLocks noGrp="1"/>
          </p:cNvSpPr>
          <p:nvPr>
            <p:ph type="sldNum" sz="quarter" idx="10"/>
          </p:nvPr>
        </p:nvSpPr>
        <p:spPr/>
        <p:txBody>
          <a:bodyPr/>
          <a:lstStyle/>
          <a:p>
            <a:pPr>
              <a:defRPr/>
            </a:pPr>
            <a:fld id="{F056965E-1B4B-4700-A64E-A8088C3D1A20}" type="slidenum">
              <a:rPr lang="en-US" smtClean="0"/>
              <a:pPr>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sr-Latn-CS" dirty="0" smtClean="0"/>
              <a:t>Galvansko odvajanje podrazumeva da merno regulacioni deo</a:t>
            </a:r>
            <a:r>
              <a:rPr lang="sr-Latn-CS" baseline="0" dirty="0" smtClean="0"/>
              <a:t> nema zajedničku masu sa energetskim delom.</a:t>
            </a:r>
          </a:p>
          <a:p>
            <a:r>
              <a:rPr lang="sr-Latn-CS" baseline="0" dirty="0" smtClean="0"/>
              <a:t>Postojanje zajedničke mase omogućava da se smetnje i šumovi iz energetskog dela prenesu u u merno-upravljački (recimo, mikrokontroler). </a:t>
            </a:r>
          </a:p>
          <a:p>
            <a:endParaRPr lang="sr-Latn-CS" baseline="0" dirty="0" smtClean="0"/>
          </a:p>
          <a:p>
            <a:r>
              <a:rPr lang="sr-Latn-CS" baseline="0" dirty="0" smtClean="0"/>
              <a:t>Problem je što neizbežne, čak i male smetnje u energetskom delu koji radi sa velikim snagama, predstavljaju opasne smetnje u merno-upravljačkom delu gde su i struje i naponi neuporedivo manji. </a:t>
            </a:r>
          </a:p>
          <a:p>
            <a:endParaRPr lang="sr-Latn-CS" baseline="0" dirty="0" smtClean="0"/>
          </a:p>
          <a:p>
            <a:r>
              <a:rPr lang="sr-Latn-CS" baseline="0" dirty="0" smtClean="0"/>
              <a:t>Mereni signal u energetskom delu predstavlja napon u odnosu na energetsku masu. Da bi se ta informacija koristila u merno-upravljačkom delu, najjednostavnije je spojiti mase ova dva dela, ali se to zbog opisane pojave, naročito ako se radi sa većim snagama (recimo, već preko 100W), ne preporučuje.</a:t>
            </a:r>
            <a:endParaRPr lang="en-US" dirty="0"/>
          </a:p>
        </p:txBody>
      </p:sp>
      <p:sp>
        <p:nvSpPr>
          <p:cNvPr id="4" name="Slide Number Placeholder 3"/>
          <p:cNvSpPr>
            <a:spLocks noGrp="1"/>
          </p:cNvSpPr>
          <p:nvPr>
            <p:ph type="sldNum" sz="quarter" idx="10"/>
          </p:nvPr>
        </p:nvSpPr>
        <p:spPr/>
        <p:txBody>
          <a:bodyPr/>
          <a:lstStyle/>
          <a:p>
            <a:pPr>
              <a:defRPr/>
            </a:pPr>
            <a:fld id="{F056965E-1B4B-4700-A64E-A8088C3D1A20}"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Inkrementalni enkoderi sa interpolacijom</a:t>
            </a:r>
            <a:r>
              <a:rPr lang="sr-Latn-CS" baseline="0" dirty="0" smtClean="0"/>
              <a:t> ili sin/cos enkoderi koriste prelaznu pojavu kada maska zaklanja svetlo. Posebnom konstrukcijom proreza može se postići da oblik signala bude sinusni (jedna perioda po markeru). Tada je signal sa drugog kanal kosinusnog oblika. Signali na CHA i CHB u tom slučaju su sinusnog oblika i pomereni su u fazi. U jednom elementarnom uglu (između dva markera) dobija se jedna perioda sinusnog i jedna perioda kosinusnog signala pomoću kojih se pozicija između dva markera može izeliti na još nekoliko stotina delova. Neophodan je hardver sa analognim ulazima (sličan RD konvertoru – vidi slajd o rezolverima) kojim se na osnovu sinusnog i kosinusnog signala definiše položaj između markera.</a:t>
            </a:r>
            <a:endParaRPr lang="en-US" dirty="0"/>
          </a:p>
        </p:txBody>
      </p:sp>
      <p:sp>
        <p:nvSpPr>
          <p:cNvPr id="4" name="Slide Number Placeholder 3"/>
          <p:cNvSpPr>
            <a:spLocks noGrp="1"/>
          </p:cNvSpPr>
          <p:nvPr>
            <p:ph type="sldNum" sz="quarter" idx="10"/>
          </p:nvPr>
        </p:nvSpPr>
        <p:spPr/>
        <p:txBody>
          <a:bodyPr/>
          <a:lstStyle/>
          <a:p>
            <a:pPr>
              <a:defRPr/>
            </a:pPr>
            <a:fld id="{F056965E-1B4B-4700-A64E-A8088C3D1A20}" type="slidenum">
              <a:rPr lang="en-US" smtClean="0"/>
              <a:pPr>
                <a:defRPr/>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sr-Latn-CS" b="1" dirty="0" smtClean="0"/>
              <a:t>Rezolver</a:t>
            </a:r>
            <a:r>
              <a:rPr lang="sr-Latn-CS" dirty="0" smtClean="0"/>
              <a:t> je</a:t>
            </a:r>
            <a:r>
              <a:rPr lang="sr-Latn-CS" baseline="0" dirty="0" smtClean="0"/>
              <a:t> praktično transformator sa jednim primarnim namotajem i dva sekundarna. Sekundarni namotaji su postavljeni pod pravim uglom jedan u odnosu na drugi. Primarni namotaj rotira zajedno sa osovinom dok su sekundarni fiksirani u statoru. Na primar se dovodi (preko kliznih prstenova ili bežično) naizmenični signal čije je učestanost obično 5kHz (koriste se i učestanosti do 15 kHz). Na oba izlaza (sinusnom i kosinusnom) se dobijaju naizmenični sinusni signali učestanosti 5kHz iz čijih se </a:t>
            </a:r>
            <a:r>
              <a:rPr lang="sr-Latn-CS" u="sng" baseline="0" dirty="0" smtClean="0"/>
              <a:t>amplituda</a:t>
            </a:r>
            <a:r>
              <a:rPr lang="sr-Latn-CS" baseline="0" dirty="0" smtClean="0"/>
              <a:t> može izračunati trenutna pozicija rotora.</a:t>
            </a:r>
          </a:p>
          <a:p>
            <a:endParaRPr lang="sr-Latn-CS" baseline="0" dirty="0" smtClean="0"/>
          </a:p>
          <a:p>
            <a:r>
              <a:rPr lang="sr-Latn-CS" baseline="0" dirty="0" smtClean="0"/>
              <a:t>Pobudni signal se može preneti u rotor preko kliznih prstenova (kao na slici) ili beskontaktno, preko posebnog transformatora (jedan namotaj na statoru, drugi na rotoru, uvek u istom položaju prema namotu na statoru). Primer beskontaktnof prenosa pobudnog signala je rezolver na narenom slajdu  </a:t>
            </a:r>
          </a:p>
          <a:p>
            <a:endParaRPr lang="sr-Latn-CS" baseline="0" dirty="0" smtClean="0"/>
          </a:p>
          <a:p>
            <a:r>
              <a:rPr lang="sr-Latn-CS" u="sng" baseline="0" dirty="0" smtClean="0"/>
              <a:t>Rezolver je senzor apsolutne pozicije</a:t>
            </a:r>
            <a:r>
              <a:rPr lang="sr-Latn-CS" baseline="0" dirty="0" smtClean="0"/>
              <a:t>.</a:t>
            </a:r>
          </a:p>
          <a:p>
            <a:endParaRPr lang="sr-Latn-CS" baseline="0" dirty="0" smtClean="0"/>
          </a:p>
          <a:p>
            <a:r>
              <a:rPr lang="sr-Latn-CS" b="1" baseline="0" dirty="0" smtClean="0"/>
              <a:t>Potenciometri</a:t>
            </a:r>
            <a:r>
              <a:rPr lang="sr-Latn-CS" baseline="0" dirty="0" smtClean="0"/>
              <a:t> specijalne konstrukcije se može koristiti za merenje apsolutne pozicije. Ako se na krajeve potenciometra dovede referentni napon, napon na klizaču je proporcionalan trenutnoj apsolutnoj poziciji klizača.</a:t>
            </a:r>
          </a:p>
          <a:p>
            <a:endParaRPr lang="sr-Latn-CS" baseline="0" dirty="0" smtClean="0"/>
          </a:p>
          <a:p>
            <a:r>
              <a:rPr lang="sr-Latn-CS" b="1" baseline="0" dirty="0" smtClean="0"/>
              <a:t>Tahogenerator</a:t>
            </a:r>
            <a:r>
              <a:rPr lang="sr-Latn-CS" baseline="0" dirty="0" smtClean="0"/>
              <a:t> je generator koji na izlazu daje jednosmerni napon proporcionalan brzini obrtanja. Da bi se dobila dovoljna rezolucija, uobičajen napon na izlazu je ±30V za maksimalnu brzinu obrtanja.</a:t>
            </a:r>
          </a:p>
          <a:p>
            <a:endParaRPr lang="sr-Latn-CS" baseline="0" dirty="0" smtClean="0"/>
          </a:p>
          <a:p>
            <a:r>
              <a:rPr lang="sr-Latn-CS" b="1" baseline="0" dirty="0" smtClean="0"/>
              <a:t>Tahogenerator</a:t>
            </a:r>
            <a:r>
              <a:rPr lang="sr-Latn-CS" baseline="0" dirty="0" smtClean="0"/>
              <a:t> (kao senzor brzine) i potenciometar (kao senzor pozicije) su senzori izbora za pogone sa analognim upravljanjem. U digitalno upravljanim pogonima se ređe koriste zbog neophodnosti prethodne obrade analognih signala.</a:t>
            </a:r>
            <a:endParaRPr lang="en-US" dirty="0"/>
          </a:p>
        </p:txBody>
      </p:sp>
      <p:sp>
        <p:nvSpPr>
          <p:cNvPr id="4" name="Slide Number Placeholder 3"/>
          <p:cNvSpPr>
            <a:spLocks noGrp="1"/>
          </p:cNvSpPr>
          <p:nvPr>
            <p:ph type="sldNum" sz="quarter" idx="10"/>
          </p:nvPr>
        </p:nvSpPr>
        <p:spPr/>
        <p:txBody>
          <a:bodyPr/>
          <a:lstStyle/>
          <a:p>
            <a:pPr>
              <a:defRPr/>
            </a:pPr>
            <a:fld id="{F056965E-1B4B-4700-A64E-A8088C3D1A20}" type="slidenum">
              <a:rPr lang="en-US" smtClean="0"/>
              <a:pPr>
                <a:defRPr/>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sr-Latn-CS" dirty="0" smtClean="0"/>
              <a:t>Rezolver na izlazu daje dva analogna signala. Kada se rotor ne obrće, oba izlaza signala su </a:t>
            </a:r>
            <a:r>
              <a:rPr lang="sr-Latn-CS" u="sng" dirty="0" smtClean="0"/>
              <a:t>prosto-periodični signali konstantne amplitude </a:t>
            </a:r>
            <a:r>
              <a:rPr lang="sr-Latn-CS" dirty="0" smtClean="0"/>
              <a:t>i iste učestanosti kao pobudni. </a:t>
            </a:r>
            <a:r>
              <a:rPr lang="sr-Latn-CS" u="sng" dirty="0" smtClean="0"/>
              <a:t>Amplituda</a:t>
            </a:r>
            <a:r>
              <a:rPr lang="sr-Latn-CS" dirty="0" smtClean="0"/>
              <a:t> jednog (na slici označenog sa </a:t>
            </a:r>
            <a:r>
              <a:rPr lang="sr-Latn-CS" i="1" dirty="0" smtClean="0"/>
              <a:t>Sine feedback</a:t>
            </a:r>
            <a:r>
              <a:rPr lang="sr-Latn-CS" dirty="0" smtClean="0"/>
              <a:t>) je proporcionalna sinusu ugla</a:t>
            </a:r>
            <a:r>
              <a:rPr lang="sr-Latn-CS" baseline="0" dirty="0" smtClean="0"/>
              <a:t> apsolutne pozicije rotora (u odnosu na nulti položaj), a </a:t>
            </a:r>
            <a:r>
              <a:rPr lang="sr-Latn-CS" u="sng" baseline="0" dirty="0" smtClean="0"/>
              <a:t>amplituda</a:t>
            </a:r>
            <a:r>
              <a:rPr lang="sr-Latn-CS" baseline="0" dirty="0" smtClean="0"/>
              <a:t> drugog, označena sa </a:t>
            </a:r>
            <a:r>
              <a:rPr lang="sr-Latn-CS" i="1" baseline="0" dirty="0" smtClean="0"/>
              <a:t>Cos</a:t>
            </a:r>
            <a:r>
              <a:rPr lang="sr-Latn-CS" i="1" dirty="0" smtClean="0"/>
              <a:t>ine feedback </a:t>
            </a:r>
            <a:r>
              <a:rPr lang="sr-Latn-CS" dirty="0" smtClean="0"/>
              <a:t>je proporcionalna kosinusu ugla</a:t>
            </a:r>
            <a:r>
              <a:rPr lang="sr-Latn-CS" baseline="0" dirty="0" smtClean="0"/>
              <a:t> apsolutne pozicije rotora .</a:t>
            </a:r>
          </a:p>
          <a:p>
            <a:endParaRPr lang="sr-Latn-CS" baseline="0" dirty="0" smtClean="0"/>
          </a:p>
          <a:p>
            <a:r>
              <a:rPr lang="sr-Latn-CS" baseline="0" dirty="0" smtClean="0"/>
              <a:t>Na slici gore desno je vremenski dijagram izlaznih signala rezolvera čiji se rotor  okrenuo za pun krug.</a:t>
            </a:r>
          </a:p>
          <a:p>
            <a:endParaRPr lang="sr-Latn-CS" baseline="0" dirty="0" smtClean="0"/>
          </a:p>
          <a:p>
            <a:r>
              <a:rPr lang="sr-Latn-CS" baseline="0" dirty="0" smtClean="0"/>
              <a:t>Posebno kolo, obično nazvano R/D konvertor (</a:t>
            </a:r>
            <a:r>
              <a:rPr lang="sr-Latn-CS" i="1" baseline="0" dirty="0" smtClean="0"/>
              <a:t>Resolver to Digital</a:t>
            </a:r>
            <a:r>
              <a:rPr lang="sr-Latn-CS" baseline="0" dirty="0" smtClean="0"/>
              <a:t>) , ili RDC, pretvara analogne signale rezolvera u digitalnu informaciju o trenutnoj apsolutnoj poziciji rotora. Na slici je takozvani “prateći” (</a:t>
            </a:r>
            <a:r>
              <a:rPr lang="sr-Latn-CS" i="1" baseline="0" dirty="0" smtClean="0"/>
              <a:t>tracking</a:t>
            </a:r>
            <a:r>
              <a:rPr lang="sr-Latn-CS" baseline="0" dirty="0" smtClean="0"/>
              <a:t>) RDC. Princip rada je opisan u predloženoj literaturi a sastoji se u tome da RDC “pretpostavlja” ugao i na osnovu ulaznih signala, u zatvorenoj petlji “koriguje” pretpostavku sve dok ne “pogodi”. Na taj način RDC  uglom koji generiše, “prati” promene pozicije rotora. Informacija o uglu se digitalizuje i predstavlja izlaz R/D konvertora. </a:t>
            </a:r>
          </a:p>
          <a:p>
            <a:endParaRPr lang="sr-Latn-C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sr-Latn-CS" u="sng" dirty="0" smtClean="0"/>
              <a:t>Izlaz iz R/D konvertora je digitalna informacija </a:t>
            </a:r>
            <a:r>
              <a:rPr lang="sr-Latn-CS" b="1" u="sng" dirty="0" smtClean="0"/>
              <a:t>o apsolutnoj poziciji </a:t>
            </a:r>
            <a:r>
              <a:rPr lang="sr-Latn-CS" b="0" u="sng" dirty="0" smtClean="0"/>
              <a:t>rotora</a:t>
            </a:r>
            <a:r>
              <a:rPr lang="sr-Latn-CS" b="0" dirty="0" smtClean="0"/>
              <a:t>.  Obično je 10 do 14 bita, najčešće 12. Po pravilu, današnji RD konvertori pored informacije</a:t>
            </a:r>
            <a:r>
              <a:rPr lang="sr-Latn-CS" b="0" baseline="0" dirty="0" smtClean="0"/>
              <a:t> o apsolutnoj poziciji, mogu sadržati i informaciju o trenutnoj brzini obrtanja.</a:t>
            </a:r>
            <a:endParaRPr lang="sr-Latn-CS" b="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sr-Latn-CS"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sr-Latn-CS" b="0" dirty="0" smtClean="0"/>
              <a:t>Rezolveri su,</a:t>
            </a:r>
            <a:r>
              <a:rPr lang="sr-Latn-CS" b="0" baseline="0" dirty="0" smtClean="0"/>
              <a:t> dakle, prvenstveno senzori apsolutne pozicije (kao što su i apsolutni enkoderi), ali se računanjem priraštaja pozicije kao razlike apsolutnih pozicija u tekućem i prethodnom trenutku merenja (na početku i kraju intervala merenja) može dobiti i informacija o brzini obrtanja tako da se vrlo často koriste i kao zamena za senzor brzine obrtanja.</a:t>
            </a:r>
          </a:p>
          <a:p>
            <a:pPr marL="0" marR="0" indent="0" algn="l" defTabSz="914400" rtl="0" eaLnBrk="0" fontAlgn="base" latinLnBrk="0" hangingPunct="0">
              <a:lnSpc>
                <a:spcPct val="100000"/>
              </a:lnSpc>
              <a:spcBef>
                <a:spcPct val="30000"/>
              </a:spcBef>
              <a:spcAft>
                <a:spcPct val="0"/>
              </a:spcAft>
              <a:buClrTx/>
              <a:buSzTx/>
              <a:buFontTx/>
              <a:buNone/>
              <a:tabLst/>
              <a:defRPr/>
            </a:pPr>
            <a:endParaRPr lang="sr-Latn-CS"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sr-Latn-CS" b="0" baseline="0" dirty="0" smtClean="0"/>
              <a:t>U odnosu na optičke enkodere su robustniji, manje osetljivi na temperaturu i, naročito, na mehaničke smetnje (udarce, vibracije i slično). Jeftiniji su od enkodera ali zahtevaju, relativno skupo RDC kolo za obradu analognih izlaznih signala kako bi se koristili u digitalno-upravljanim pogonima. S druge strane, izlazi enkodera se praktično mogu direktno povezati za mikrokontroler, pogotovu što današnji mikrokontroleri imaju ulaze specijalno namenjene baš inkrementalnim enkoderima (uopšte, kvadraturnim signalima).</a:t>
            </a:r>
          </a:p>
          <a:p>
            <a:pPr marL="0" marR="0" indent="0" algn="l" defTabSz="914400" rtl="0" eaLnBrk="0" fontAlgn="base" latinLnBrk="0" hangingPunct="0">
              <a:lnSpc>
                <a:spcPct val="100000"/>
              </a:lnSpc>
              <a:spcBef>
                <a:spcPct val="30000"/>
              </a:spcBef>
              <a:spcAft>
                <a:spcPct val="0"/>
              </a:spcAft>
              <a:buClrTx/>
              <a:buSzTx/>
              <a:buFontTx/>
              <a:buNone/>
              <a:tabLst/>
              <a:defRPr/>
            </a:pPr>
            <a:endParaRPr lang="sr-Latn-CS"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sr-Latn-CS" b="0" baseline="0" dirty="0" smtClean="0"/>
              <a:t>Mnogi savreni RD konvertori imaju mogućnost “emulacije” inkrementalnih enkodera, odnosno, hardverski generišu signale CHA, CHB i Index, karakteristične za inkrementalne optičke enkodere.</a:t>
            </a:r>
            <a:endParaRPr lang="en-US" b="0" dirty="0" smtClean="0"/>
          </a:p>
          <a:p>
            <a:endParaRPr lang="sr-Latn-CS" baseline="0" dirty="0" smtClean="0"/>
          </a:p>
          <a:p>
            <a:endParaRPr lang="sr-Latn-CS" baseline="0" dirty="0" smtClean="0"/>
          </a:p>
        </p:txBody>
      </p:sp>
      <p:sp>
        <p:nvSpPr>
          <p:cNvPr id="4" name="Slide Number Placeholder 3"/>
          <p:cNvSpPr>
            <a:spLocks noGrp="1"/>
          </p:cNvSpPr>
          <p:nvPr>
            <p:ph type="sldNum" sz="quarter" idx="10"/>
          </p:nvPr>
        </p:nvSpPr>
        <p:spPr/>
        <p:txBody>
          <a:bodyPr/>
          <a:lstStyle/>
          <a:p>
            <a:pPr>
              <a:defRPr/>
            </a:pPr>
            <a:fld id="{F056965E-1B4B-4700-A64E-A8088C3D1A20}" type="slidenum">
              <a:rPr lang="en-US" smtClean="0"/>
              <a:pPr>
                <a:defRPr/>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Kada se osovina rezolvera</a:t>
            </a:r>
            <a:r>
              <a:rPr lang="sr-Latn-CS" baseline="0" dirty="0" smtClean="0"/>
              <a:t> nalazi u nultom položaju, </a:t>
            </a:r>
            <a:r>
              <a:rPr lang="sr-Latn-CS" b="1" baseline="0" dirty="0" smtClean="0"/>
              <a:t>Sin</a:t>
            </a:r>
            <a:r>
              <a:rPr lang="sr-Latn-CS" baseline="0" dirty="0" smtClean="0"/>
              <a:t> izlaz je sinusni signal minimalne amplitude (nula u idealnom slučaju), dok ja na </a:t>
            </a:r>
            <a:r>
              <a:rPr lang="sr-Latn-CS" b="1" baseline="0" dirty="0" smtClean="0"/>
              <a:t>Cos</a:t>
            </a:r>
            <a:r>
              <a:rPr lang="sr-Latn-CS" baseline="0" dirty="0" smtClean="0"/>
              <a:t> izlazu signal sinusnog oblika, maksimalne amplitude (1,00), u fazi sa referentnim signalom.</a:t>
            </a:r>
          </a:p>
          <a:p>
            <a:endParaRPr lang="sr-Latn-CS" baseline="0" dirty="0" smtClean="0"/>
          </a:p>
          <a:p>
            <a:r>
              <a:rPr lang="sr-Latn-CS" baseline="0" dirty="0" smtClean="0"/>
              <a:t>Pomeranjem osovine, amplituda sinusnog signala na </a:t>
            </a:r>
            <a:r>
              <a:rPr lang="sr-Latn-CS" b="1" baseline="0" dirty="0" smtClean="0"/>
              <a:t>Sin</a:t>
            </a:r>
            <a:r>
              <a:rPr lang="sr-Latn-CS" baseline="0" dirty="0" smtClean="0"/>
              <a:t> izlazu raste, a amplituda </a:t>
            </a:r>
            <a:r>
              <a:rPr lang="sr-Latn-CS" b="1" baseline="0" dirty="0" smtClean="0"/>
              <a:t>Cos</a:t>
            </a:r>
            <a:r>
              <a:rPr lang="sr-Latn-CS" baseline="0" dirty="0" smtClean="0"/>
              <a:t> signala opada. Pri poziciji 45</a:t>
            </a:r>
            <a:r>
              <a:rPr lang="sr-Latn-CS" baseline="0" dirty="0" smtClean="0">
                <a:sym typeface="Symbol"/>
              </a:rPr>
              <a:t> oba izlazna signala imaju amplitudu 0,707 i oba su u fazi sa referentnim. Kako se osovina dalje obrće, amolituda </a:t>
            </a:r>
            <a:r>
              <a:rPr lang="sr-Latn-CS" b="1" baseline="0" dirty="0" smtClean="0">
                <a:sym typeface="Symbol"/>
              </a:rPr>
              <a:t>Sin</a:t>
            </a:r>
            <a:r>
              <a:rPr lang="sr-Latn-CS" baseline="0" dirty="0" smtClean="0">
                <a:sym typeface="Symbol"/>
              </a:rPr>
              <a:t> izlaza raste do 1,00. a </a:t>
            </a:r>
            <a:r>
              <a:rPr lang="sr-Latn-CS" b="1" baseline="0" dirty="0" smtClean="0">
                <a:sym typeface="Symbol"/>
              </a:rPr>
              <a:t>Cos</a:t>
            </a:r>
            <a:r>
              <a:rPr lang="sr-Latn-CS" baseline="0" dirty="0" smtClean="0">
                <a:sym typeface="Symbol"/>
              </a:rPr>
              <a:t> signala opada do nule što su vernosti pri uglu 90. Daljim okretanjem </a:t>
            </a:r>
            <a:r>
              <a:rPr lang="sr-Latn-CS" b="1" baseline="0" dirty="0" smtClean="0">
                <a:sym typeface="Symbol"/>
              </a:rPr>
              <a:t>Cos</a:t>
            </a:r>
            <a:r>
              <a:rPr lang="sr-Latn-CS" baseline="0" dirty="0" smtClean="0">
                <a:sym typeface="Symbol"/>
              </a:rPr>
              <a:t> izlaz povećava amplitudu ali je u protivfazi sa referentnim, da bi pri uglu 135 oba signala imala ponovo amplitudu 0,707, ali Je </a:t>
            </a:r>
            <a:r>
              <a:rPr lang="sr-Latn-CS" b="1" baseline="0" dirty="0" smtClean="0">
                <a:sym typeface="Symbol"/>
              </a:rPr>
              <a:t>Cos</a:t>
            </a:r>
            <a:r>
              <a:rPr lang="sr-Latn-CS" baseline="0" dirty="0" smtClean="0">
                <a:sym typeface="Symbol"/>
              </a:rPr>
              <a:t> signal u protivfazi sa referentnim, a </a:t>
            </a:r>
            <a:r>
              <a:rPr lang="sr-Latn-CS" b="1" baseline="0" dirty="0" smtClean="0">
                <a:sym typeface="Symbol"/>
              </a:rPr>
              <a:t>Sin</a:t>
            </a:r>
            <a:r>
              <a:rPr lang="sr-Latn-CS" baseline="0" dirty="0" smtClean="0">
                <a:sym typeface="Symbol"/>
              </a:rPr>
              <a:t> signal u fazi.</a:t>
            </a:r>
          </a:p>
          <a:p>
            <a:endParaRPr lang="sr-Latn-CS" baseline="0" dirty="0" smtClean="0">
              <a:sym typeface="Symbol"/>
            </a:endParaRPr>
          </a:p>
          <a:p>
            <a:r>
              <a:rPr lang="sr-Latn-CS" baseline="0" dirty="0" smtClean="0">
                <a:sym typeface="Symbol"/>
              </a:rPr>
              <a:t>Karakteristični položaji su ilustrovani na narednim slajdovima.</a:t>
            </a:r>
            <a:endParaRPr lang="en-US" dirty="0"/>
          </a:p>
        </p:txBody>
      </p:sp>
      <p:sp>
        <p:nvSpPr>
          <p:cNvPr id="4" name="Slide Number Placeholder 3"/>
          <p:cNvSpPr>
            <a:spLocks noGrp="1"/>
          </p:cNvSpPr>
          <p:nvPr>
            <p:ph type="sldNum" sz="quarter" idx="10"/>
          </p:nvPr>
        </p:nvSpPr>
        <p:spPr/>
        <p:txBody>
          <a:bodyPr/>
          <a:lstStyle/>
          <a:p>
            <a:pPr>
              <a:defRPr/>
            </a:pPr>
            <a:fld id="{F056965E-1B4B-4700-A64E-A8088C3D1A20}" type="slidenum">
              <a:rPr lang="en-US" smtClean="0"/>
              <a:pPr>
                <a:defRPr/>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056965E-1B4B-4700-A64E-A8088C3D1A20}" type="slidenum">
              <a:rPr lang="en-US" smtClean="0"/>
              <a:pPr>
                <a:defRPr/>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Prezentacija sadrži</a:t>
            </a:r>
            <a:r>
              <a:rPr lang="sr-Latn-CS" baseline="0" dirty="0" smtClean="0"/>
              <a:t> animaciju, treba je pogledati u “</a:t>
            </a:r>
            <a:r>
              <a:rPr lang="sr-Latn-CS" i="1" baseline="0" dirty="0" smtClean="0"/>
              <a:t>slide show”  </a:t>
            </a:r>
            <a:r>
              <a:rPr lang="sr-Latn-CS" baseline="0" dirty="0" smtClean="0"/>
              <a:t>režimu.</a:t>
            </a:r>
            <a:endParaRPr lang="sr-Latn-CS" dirty="0" smtClean="0"/>
          </a:p>
          <a:p>
            <a:endParaRPr lang="sr-Latn-CS" dirty="0" smtClean="0"/>
          </a:p>
          <a:p>
            <a:r>
              <a:rPr lang="sr-Latn-CS" dirty="0" smtClean="0"/>
              <a:t>Na gornje dve slike su talani oblici </a:t>
            </a:r>
            <a:r>
              <a:rPr lang="sr-Latn-CS" b="1" dirty="0" smtClean="0"/>
              <a:t>sin</a:t>
            </a:r>
            <a:r>
              <a:rPr lang="sr-Latn-CS" dirty="0" smtClean="0"/>
              <a:t> i </a:t>
            </a:r>
            <a:r>
              <a:rPr lang="sr-Latn-CS" b="1" dirty="0" smtClean="0"/>
              <a:t>cos</a:t>
            </a:r>
            <a:r>
              <a:rPr lang="sr-Latn-CS" dirty="0" smtClean="0"/>
              <a:t> signala kada</a:t>
            </a:r>
            <a:r>
              <a:rPr lang="sr-Latn-CS" baseline="0" dirty="0" smtClean="0"/>
              <a:t> se osovina postepeno okreće počev od ugla 0</a:t>
            </a:r>
            <a:r>
              <a:rPr lang="sr-Latn-CS" baseline="0" dirty="0" smtClean="0">
                <a:sym typeface="Symbol"/>
              </a:rPr>
              <a:t></a:t>
            </a:r>
            <a:r>
              <a:rPr lang="sr-Latn-CS" baseline="0" dirty="0" smtClean="0"/>
              <a:t>. Trenutna pozicija je prikazana na trećem tragu. Dok je pozicija oko 0</a:t>
            </a:r>
            <a:r>
              <a:rPr lang="sr-Latn-CS" baseline="0" dirty="0" smtClean="0">
                <a:sym typeface="Symbol"/>
              </a:rPr>
              <a:t></a:t>
            </a:r>
            <a:r>
              <a:rPr lang="sr-Latn-CS" baseline="0" dirty="0" smtClean="0"/>
              <a:t> amplituda </a:t>
            </a:r>
            <a:r>
              <a:rPr lang="sr-Latn-CS" b="1" baseline="0" dirty="0" smtClean="0"/>
              <a:t>cos</a:t>
            </a:r>
            <a:r>
              <a:rPr lang="sr-Latn-CS" baseline="0" dirty="0" smtClean="0"/>
              <a:t> signala je bliska maksimumu, a amplituda </a:t>
            </a:r>
            <a:r>
              <a:rPr lang="sr-Latn-CS" b="1" baseline="0" dirty="0" smtClean="0"/>
              <a:t>sin</a:t>
            </a:r>
            <a:r>
              <a:rPr lang="sr-Latn-CS" baseline="0" dirty="0" smtClean="0"/>
              <a:t> signala je mala (teorijski, baš na 0</a:t>
            </a:r>
            <a:r>
              <a:rPr lang="sr-Latn-CS" baseline="0" dirty="0" smtClean="0">
                <a:sym typeface="Symbol"/>
              </a:rPr>
              <a:t></a:t>
            </a:r>
            <a:r>
              <a:rPr lang="sr-Latn-CS" baseline="0" dirty="0" smtClean="0"/>
              <a:t> bi bila nula). Sa okretanjem, amplituda </a:t>
            </a:r>
            <a:r>
              <a:rPr lang="sr-Latn-CS" b="1" baseline="0" dirty="0" smtClean="0"/>
              <a:t>cos</a:t>
            </a:r>
            <a:r>
              <a:rPr lang="sr-Latn-CS" baseline="0" dirty="0" smtClean="0"/>
              <a:t> signala opada, a amplituda </a:t>
            </a:r>
            <a:r>
              <a:rPr lang="sr-Latn-CS" b="1" baseline="0" dirty="0" smtClean="0"/>
              <a:t>sin</a:t>
            </a:r>
            <a:r>
              <a:rPr lang="sr-Latn-CS" baseline="0" dirty="0" smtClean="0"/>
              <a:t> signala raste, da bi pri uglu 90</a:t>
            </a:r>
            <a:r>
              <a:rPr lang="sr-Latn-CS" baseline="0" dirty="0" smtClean="0">
                <a:sym typeface="Symbol"/>
              </a:rPr>
              <a:t></a:t>
            </a:r>
            <a:r>
              <a:rPr lang="sr-Latn-CS" baseline="0" dirty="0" smtClean="0"/>
              <a:t>, </a:t>
            </a:r>
            <a:r>
              <a:rPr lang="sr-Latn-CS" b="1" baseline="0" dirty="0" smtClean="0"/>
              <a:t>sin</a:t>
            </a:r>
            <a:r>
              <a:rPr lang="sr-Latn-CS" baseline="0" dirty="0" smtClean="0"/>
              <a:t> signal dostigao maksimalnu amplitudu dok je pod tim uglom amplituda </a:t>
            </a:r>
            <a:r>
              <a:rPr lang="sr-Latn-CS" b="1" baseline="0" dirty="0" smtClean="0"/>
              <a:t>cos</a:t>
            </a:r>
            <a:r>
              <a:rPr lang="sr-Latn-CS" baseline="0" dirty="0" smtClean="0"/>
              <a:t> signala nula. pri uglu 180</a:t>
            </a:r>
            <a:r>
              <a:rPr lang="sr-Latn-CS" baseline="0" dirty="0" smtClean="0">
                <a:sym typeface="Symbol"/>
              </a:rPr>
              <a:t></a:t>
            </a:r>
            <a:r>
              <a:rPr lang="sr-Latn-CS" baseline="0" dirty="0" smtClean="0"/>
              <a:t>, </a:t>
            </a:r>
            <a:r>
              <a:rPr lang="sr-Latn-CS" b="1" baseline="0" dirty="0" smtClean="0"/>
              <a:t>sin</a:t>
            </a:r>
            <a:r>
              <a:rPr lang="sr-Latn-CS" baseline="0" dirty="0" smtClean="0"/>
              <a:t> signal ponovo postaje nula, a </a:t>
            </a:r>
            <a:r>
              <a:rPr lang="sr-Latn-CS" b="1" baseline="0" dirty="0" smtClean="0"/>
              <a:t>cos</a:t>
            </a:r>
            <a:r>
              <a:rPr lang="sr-Latn-CS" baseline="0" dirty="0" smtClean="0"/>
              <a:t> dobija maksimalnu amplitudu (kao i pri uglu 0</a:t>
            </a:r>
            <a:r>
              <a:rPr lang="sr-Latn-CS" baseline="0" dirty="0" smtClean="0">
                <a:sym typeface="Symbol"/>
              </a:rPr>
              <a:t></a:t>
            </a:r>
            <a:r>
              <a:rPr lang="sr-Latn-CS" baseline="0" dirty="0" smtClean="0"/>
              <a:t>). Faza signala u odnosu na pobudu takođe predstavlja dodatnu informaciju za određivanje ugla, na primer, razlikuje poziciju 0</a:t>
            </a:r>
            <a:r>
              <a:rPr lang="sr-Latn-CS" baseline="0" dirty="0" smtClean="0">
                <a:sym typeface="Symbol"/>
              </a:rPr>
              <a:t></a:t>
            </a:r>
            <a:r>
              <a:rPr lang="sr-Latn-CS" baseline="0" dirty="0" smtClean="0"/>
              <a:t> od pozicije 180</a:t>
            </a:r>
            <a:r>
              <a:rPr lang="sr-Latn-CS" baseline="0" dirty="0" smtClean="0">
                <a:sym typeface="Symbol"/>
              </a:rPr>
              <a:t> </a:t>
            </a:r>
            <a:r>
              <a:rPr lang="sr-Latn-CS" baseline="0" dirty="0" smtClean="0"/>
              <a:t>gde su amplitude iste – amplituda </a:t>
            </a:r>
            <a:r>
              <a:rPr lang="sr-Latn-CS" b="1" baseline="0" dirty="0" smtClean="0"/>
              <a:t>sin</a:t>
            </a:r>
            <a:r>
              <a:rPr lang="sr-Latn-CS" baseline="0" dirty="0" smtClean="0"/>
              <a:t> je nula, amplituda </a:t>
            </a:r>
            <a:r>
              <a:rPr lang="sr-Latn-CS" b="1" baseline="0" dirty="0" smtClean="0"/>
              <a:t>cos</a:t>
            </a:r>
            <a:r>
              <a:rPr lang="sr-Latn-CS" baseline="0" dirty="0" smtClean="0"/>
              <a:t> maksimalna za obe pozicije (vidi prethodne slajdove).</a:t>
            </a:r>
            <a:endParaRPr lang="en-US" dirty="0"/>
          </a:p>
        </p:txBody>
      </p:sp>
      <p:sp>
        <p:nvSpPr>
          <p:cNvPr id="4" name="Slide Number Placeholder 3"/>
          <p:cNvSpPr>
            <a:spLocks noGrp="1"/>
          </p:cNvSpPr>
          <p:nvPr>
            <p:ph type="sldNum" sz="quarter" idx="10"/>
          </p:nvPr>
        </p:nvSpPr>
        <p:spPr/>
        <p:txBody>
          <a:bodyPr/>
          <a:lstStyle/>
          <a:p>
            <a:pPr>
              <a:defRPr/>
            </a:pPr>
            <a:fld id="{F056965E-1B4B-4700-A64E-A8088C3D1A20}" type="slidenum">
              <a:rPr lang="en-US" smtClean="0"/>
              <a:pPr>
                <a:defRPr/>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Oblik Sin i Cos signala kada se osovina okrene za jedan pun krug.</a:t>
            </a:r>
            <a:r>
              <a:rPr lang="sr-Latn-CS" baseline="0" dirty="0" smtClean="0"/>
              <a:t> Po x-osi je vreme, a oznake ispod x-ose pokazuju trenutni položaj rotora rezolvera (</a:t>
            </a:r>
            <a:r>
              <a:rPr lang="sr-Latn-CS" sz="1200" b="1" i="1" dirty="0" smtClean="0">
                <a:sym typeface="Symbol"/>
              </a:rPr>
              <a:t> </a:t>
            </a:r>
            <a:r>
              <a:rPr lang="sr-Latn-CS" baseline="0" dirty="0" smtClean="0"/>
              <a:t>) u odnosu na referentnu, nultu poziciju.</a:t>
            </a:r>
            <a:endParaRPr lang="en-US" dirty="0"/>
          </a:p>
        </p:txBody>
      </p:sp>
      <p:sp>
        <p:nvSpPr>
          <p:cNvPr id="4" name="Slide Number Placeholder 3"/>
          <p:cNvSpPr>
            <a:spLocks noGrp="1"/>
          </p:cNvSpPr>
          <p:nvPr>
            <p:ph type="sldNum" sz="quarter" idx="10"/>
          </p:nvPr>
        </p:nvSpPr>
        <p:spPr/>
        <p:txBody>
          <a:bodyPr/>
          <a:lstStyle/>
          <a:p>
            <a:pPr>
              <a:defRPr/>
            </a:pPr>
            <a:fld id="{F056965E-1B4B-4700-A64E-A8088C3D1A20}" type="slidenum">
              <a:rPr lang="en-US" smtClean="0"/>
              <a:pPr>
                <a:defRPr/>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26B42609-EE41-4804-8E9C-03E73F693164}" type="slidenum">
              <a:rPr lang="en-US" smtClean="0"/>
              <a:pPr/>
              <a:t>31</a:t>
            </a:fld>
            <a:endParaRPr lang="en-US"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r>
              <a:rPr lang="en-US" dirty="0" smtClean="0"/>
              <a:t>AD2S1200 </a:t>
            </a:r>
            <a:r>
              <a:rPr lang="sr-Latn-CS" dirty="0" smtClean="0"/>
              <a:t> je konkretno RDC kolo. Ono ima generator pobudnog signala (</a:t>
            </a:r>
            <a:r>
              <a:rPr lang="sr-Latn-CS" i="1" dirty="0" smtClean="0"/>
              <a:t>Reference</a:t>
            </a:r>
            <a:r>
              <a:rPr lang="sr-Latn-CS" dirty="0" smtClean="0"/>
              <a:t>) a signali</a:t>
            </a:r>
            <a:r>
              <a:rPr lang="sr-Latn-CS" baseline="0" dirty="0" smtClean="0"/>
              <a:t> sa rezolvera se (pratećim RDC) pretvaraju u 12-bitnu digitalnu informaciju o apsolutnoj poziciji rotora. Ovu informaciju može preuzeti računar paralelno (svih 12 bita u jednom trenutku) ili kao serijsku (bit po bit).</a:t>
            </a:r>
          </a:p>
          <a:p>
            <a:pPr eaLnBrk="1" hangingPunct="1"/>
            <a:endParaRPr lang="sr-Latn-CS" baseline="0" dirty="0" smtClean="0"/>
          </a:p>
          <a:p>
            <a:pPr eaLnBrk="1" hangingPunct="1"/>
            <a:r>
              <a:rPr lang="sr-Latn-CS" baseline="0" dirty="0" smtClean="0"/>
              <a:t>Kolo sadrži i registar u kome se nalazi informacija o brzini obrtanja, tačnije o priraštaju pozicije u odnosu na prethodni trenutak očitavanja.</a:t>
            </a:r>
          </a:p>
          <a:p>
            <a:pPr eaLnBrk="1" hangingPunct="1"/>
            <a:endParaRPr lang="sr-Latn-CS" baseline="0" dirty="0" smtClean="0"/>
          </a:p>
          <a:p>
            <a:pPr eaLnBrk="1" hangingPunct="1"/>
            <a:r>
              <a:rPr lang="sr-Latn-CS" baseline="0" dirty="0" smtClean="0"/>
              <a:t>Pored toga ovo kolo ima i emulaciju “enkoderskih signala”, što danas većina RDC kola sadrži. Naime kolo “veštački” generiše signale ChA, ChB, i Indx, karakteristične za inkrementalne enkodere kako bi rezolver uz RDC mogao biti direktna zamena za inkrementalni enkoder. Ponekad se RDC pakuje u kućište enkodera ali se time gubi prednost rezolvera da je manje osetljiv na visoke temperature.</a:t>
            </a:r>
          </a:p>
          <a:p>
            <a:pPr eaLnBrk="1" hangingPunct="1"/>
            <a:endParaRPr lang="sr-Latn-CS" baseline="0" dirty="0" smtClean="0"/>
          </a:p>
          <a:p>
            <a:pPr eaLnBrk="1" hangingPunct="1"/>
            <a:r>
              <a:rPr lang="sr-Latn-CS" baseline="0" dirty="0" smtClean="0"/>
              <a:t>Kao i apsolutni enkoderi, i rezolveri se prave za merenje ugla u okviru više obrta (</a:t>
            </a:r>
            <a:r>
              <a:rPr lang="sr-Latn-CS" i="1" baseline="0" dirty="0" smtClean="0"/>
              <a:t>multiturn</a:t>
            </a:r>
            <a:r>
              <a:rPr lang="sr-Latn-CS" baseline="0" dirty="0" smtClean="0"/>
              <a:t>). Princip je sličan.</a:t>
            </a:r>
            <a:endParaRPr lang="sr-Latn-CS" dirty="0" smtClean="0"/>
          </a:p>
          <a:p>
            <a:pPr eaLnBrk="1" hangingPunct="1"/>
            <a:endParaRPr lang="sr-Latn-CS" dirty="0" smtClean="0"/>
          </a:p>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Rezolveri sa promenljivom reluktansom (</a:t>
            </a:r>
            <a:r>
              <a:rPr lang="sr-Latn-CS" i="1" dirty="0" smtClean="0"/>
              <a:t>VR resolvers</a:t>
            </a:r>
            <a:r>
              <a:rPr lang="sr-Latn-CS" dirty="0" smtClean="0"/>
              <a:t>) rade na istom principu samo što su i pobudni namotaj i Sin i Cos namotaj na statoru. Ponovo, Sin i Cos namotaji su pod pravim uglom jedan u odnosu na drugi. Rotor je od feromagnetnog materijala (nema navojaka) posebnog, elipsastog, oblika. Zbog različite reluktanse pri sprezi pobudnog namotaja sa</a:t>
            </a:r>
            <a:r>
              <a:rPr lang="sr-Latn-CS" baseline="0" dirty="0" smtClean="0"/>
              <a:t> Sin i Cos namotajima, ovaj tip rezolvera ima isti oblik signala kao i rezolveri opisani ranije. Signali se obrađuju istim RD konvertorima. Preciznost ovih rezolvera je nešto manja u odnosu na preciznost klasičnih, ali zbog jednostavne konstrukcije, zgodnog oblika za ugradnju, niže cene i robusnosti, puno se koriste u poslednje vreme, naročito u motorima električnih vozila, ali i u drugim sklopovima na elektro-vozilima gde je potrebna informacija o poziciji.</a:t>
            </a:r>
          </a:p>
          <a:p>
            <a:endParaRPr lang="sr-Latn-CS" baseline="0" dirty="0" smtClean="0"/>
          </a:p>
          <a:p>
            <a:r>
              <a:rPr lang="sr-Latn-CS" baseline="0" dirty="0" smtClean="0"/>
              <a:t>Zavisno od oblika rotora , pri jenom obrtaju rotora, na izlazima se mogu dobiti dve, tri ili četiri pune periode signala dobijenih kao obvojnica po amplitudama referentnog signala. Na slici su označen oblici rotora 2x, 3x i 4x.</a:t>
            </a:r>
            <a:endParaRPr lang="en-US" dirty="0"/>
          </a:p>
        </p:txBody>
      </p:sp>
      <p:sp>
        <p:nvSpPr>
          <p:cNvPr id="4" name="Slide Number Placeholder 3"/>
          <p:cNvSpPr>
            <a:spLocks noGrp="1"/>
          </p:cNvSpPr>
          <p:nvPr>
            <p:ph type="sldNum" sz="quarter" idx="10"/>
          </p:nvPr>
        </p:nvSpPr>
        <p:spPr/>
        <p:txBody>
          <a:bodyPr/>
          <a:lstStyle/>
          <a:p>
            <a:pPr>
              <a:defRPr/>
            </a:pPr>
            <a:fld id="{F056965E-1B4B-4700-A64E-A8088C3D1A20}" type="slidenum">
              <a:rPr lang="en-US" smtClean="0"/>
              <a:pPr>
                <a:defRPr/>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sr-Latn-CS" dirty="0" smtClean="0"/>
              <a:t>Delovi se mogu galvanski odvojiti</a:t>
            </a:r>
            <a:endParaRPr lang="sr-Latn-CS" baseline="0" dirty="0" smtClean="0"/>
          </a:p>
          <a:p>
            <a:pPr>
              <a:buFont typeface="Arial" pitchFamily="34" charset="0"/>
              <a:buChar char="•"/>
            </a:pPr>
            <a:r>
              <a:rPr lang="sr-Latn-CS" baseline="0" dirty="0" smtClean="0"/>
              <a:t>   Pomoću transformatora (može da prenese samo naizmenični signal i ima loše dinamičke karakteristike).</a:t>
            </a:r>
          </a:p>
          <a:p>
            <a:pPr>
              <a:buFont typeface="Arial" pitchFamily="34" charset="0"/>
              <a:buChar char="•"/>
            </a:pPr>
            <a:r>
              <a:rPr lang="sr-Latn-CS" baseline="0" dirty="0" smtClean="0"/>
              <a:t>   Pomoću optičkog izolatora (</a:t>
            </a:r>
            <a:r>
              <a:rPr lang="sr-Latn-CS" i="1" baseline="0" dirty="0" smtClean="0"/>
              <a:t>optocupler</a:t>
            </a:r>
            <a:r>
              <a:rPr lang="sr-Latn-CS" baseline="0" dirty="0" smtClean="0"/>
              <a:t>) kao na slici.</a:t>
            </a:r>
          </a:p>
          <a:p>
            <a:pPr>
              <a:buFont typeface="Arial" pitchFamily="34" charset="0"/>
              <a:buNone/>
            </a:pPr>
            <a:endParaRPr lang="sr-Latn-CS" baseline="0" dirty="0" smtClean="0"/>
          </a:p>
          <a:p>
            <a:pPr>
              <a:buFont typeface="Arial" pitchFamily="34" charset="0"/>
              <a:buNone/>
            </a:pPr>
            <a:r>
              <a:rPr lang="sr-Latn-CS" baseline="0" dirty="0" smtClean="0"/>
              <a:t>Optički izolator se sastoji od svetleće diode (LED) i foto-tranzistora i signal se prenosi pomoću svetlasa jedne strane na drugu bez potrebe zajedničke mase. Prave se za različite brzine signala, posebno za prenos analognih, kontinualnih signala, a posebno za prenos digitalnih informacija. Oni koji su namenjeni prenosu analognih imaju na izlazu signal srazmeran struji na ulazu i, po pravilu, veliku linearnost (pojačanje pd ulaza do izlaza je konstantno i ne zavisi od veličine ulaznog signala za sve ulazne signale u propisanim granicama)</a:t>
            </a:r>
          </a:p>
          <a:p>
            <a:pPr>
              <a:buFont typeface="Arial" pitchFamily="34" charset="0"/>
              <a:buNone/>
            </a:pPr>
            <a:endParaRPr lang="sr-Latn-CS" baseline="0" dirty="0" smtClean="0"/>
          </a:p>
          <a:p>
            <a:pPr>
              <a:buFont typeface="Arial" pitchFamily="34" charset="0"/>
              <a:buNone/>
            </a:pPr>
            <a:r>
              <a:rPr lang="sr-Latn-CS" baseline="0" dirty="0" smtClean="0"/>
              <a:t>Kod optički izolatori namenjeni prvenstveno prenosu digitalnih signala, linearnost nije posebno bitna (prenose samo “on-off” signale) već se veća pažnja posvećuje brzini prenosa. </a:t>
            </a:r>
            <a:endParaRPr lang="en-US" dirty="0"/>
          </a:p>
        </p:txBody>
      </p:sp>
      <p:sp>
        <p:nvSpPr>
          <p:cNvPr id="4" name="Slide Number Placeholder 3"/>
          <p:cNvSpPr>
            <a:spLocks noGrp="1"/>
          </p:cNvSpPr>
          <p:nvPr>
            <p:ph type="sldNum" sz="quarter" idx="10"/>
          </p:nvPr>
        </p:nvSpPr>
        <p:spPr/>
        <p:txBody>
          <a:bodyPr/>
          <a:lstStyle/>
          <a:p>
            <a:pPr>
              <a:defRPr/>
            </a:pPr>
            <a:fld id="{F056965E-1B4B-4700-A64E-A8088C3D1A20}"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sr-Latn-CS" dirty="0" smtClean="0"/>
              <a:t>Moduli za merenje struje, nazvani LEM po firmi LEM</a:t>
            </a:r>
            <a:r>
              <a:rPr lang="sr-Latn-CS" baseline="0" dirty="0" smtClean="0"/>
              <a:t>, najpoznatijoj za proizvodnju ovih modula sastoje se od jezgra od mekog gvožđa savijenog u obliku prstena sa procepom. Kroz jezgro se provlači provodnik kroz koji teče struja koju treba izmeriti. Meko gvožđe “hvata” linije magnetnog polja stvorenog oko provodnika, a Holova sonda, ubačena u procep pretvara jačinu magnetnog polja u električni signal, srazmeran jačini magnetnog polja koja je strazmerna struji kroz provodnik provučen kroz prsten. Prsten je zaliven i ostavljena je samo rupa kroz koju treba provući provodnik. Kako uređaj meri “ukupnu struju” koja prolazi kroz prstem, moguće je provodnik provući više puta ili provući dva ili više provodnika kad se na izlazu dobija informacija o zbiru ili razlici struja kroz provodnike. Ako je, na primer, maksimalna struja kroz provodnik 10A, a LEM meri do 50A, možemo provodnik provući 5 puta i pri struji od 9A dobiti informaciju da je merena struja 45A.</a:t>
            </a:r>
          </a:p>
          <a:p>
            <a:endParaRPr lang="sr-Latn-CS" baseline="0" dirty="0" smtClean="0"/>
          </a:p>
          <a:p>
            <a:r>
              <a:rPr lang="sr-Latn-CS" baseline="0" dirty="0" smtClean="0"/>
              <a:t>Savremeni moduli su “aktivni”, imaju navojke oko jezgra čime je povećana tačnost i linearnost merenja. Više detalja o ovom principu mogu se pronaći u brošurama LEM kompanije</a:t>
            </a:r>
          </a:p>
          <a:p>
            <a:endParaRPr lang="sr-Latn-CS" baseline="0" dirty="0" smtClean="0"/>
          </a:p>
          <a:p>
            <a:r>
              <a:rPr lang="sr-Latn-CS" baseline="0" dirty="0" smtClean="0"/>
              <a:t>Prave se za različite struje. Uobičajeni su za struju od 12,5,  25, 50 ili 100A. Stariji modeli imaju tri kontakta na izlazu: +15V , -15V i izlaz koji se preko otpornika povezuje za masu (zajenički kraj izvora ±15V). Na tom izlazu se generiše struja srazmerna merenoj, uobičajen odnos je 1:1000 (20mA ako je ukupna struja kroz prsten 20A). Otpornost otpornika određuje odnos izlaznog napona i merene struje. Ovakvi LEM-ovi pri merenju naizmenične struje daju naizmenični mereni napon.</a:t>
            </a:r>
          </a:p>
          <a:p>
            <a:endParaRPr lang="sr-Latn-CS" baseline="0" dirty="0" smtClean="0"/>
          </a:p>
          <a:p>
            <a:r>
              <a:rPr lang="sr-Latn-CS" baseline="0" dirty="0" smtClean="0"/>
              <a:t>Da bi se uprostila veza sa mikrokontrolerom i izbegla obrada mernog signala, noviji modeli (kao CKSR na slici gore) imaju unipolarni signal na izlazu (0 do 5V). Za maksimalni iznos negativne struje (recimo -40A, ako je LEM za 40A) daju 0,00V na izlazu, za +40A daju +5,00V, a kada je struja 0A, na izlazu je 2,50V. Izlazni napon pri 0A je takođe dostupan za merenje (nožica Ref na slici). Deblji provodnici na slici gore su provučeni kroz prsten.</a:t>
            </a:r>
          </a:p>
          <a:p>
            <a:endParaRPr lang="sr-Latn-CS" baseline="0" dirty="0" smtClean="0"/>
          </a:p>
          <a:p>
            <a:r>
              <a:rPr lang="sr-Latn-CS" baseline="0" dirty="0" smtClean="0"/>
              <a:t>Merenje struje ovim modulima ne zahteva dodatno galvansko odvajanje jer je merni deo fizički odvojen od energetskog.</a:t>
            </a:r>
            <a:endParaRPr lang="en-US" dirty="0"/>
          </a:p>
        </p:txBody>
      </p:sp>
      <p:sp>
        <p:nvSpPr>
          <p:cNvPr id="4" name="Slide Number Placeholder 3"/>
          <p:cNvSpPr>
            <a:spLocks noGrp="1"/>
          </p:cNvSpPr>
          <p:nvPr>
            <p:ph type="sldNum" sz="quarter" idx="10"/>
          </p:nvPr>
        </p:nvSpPr>
        <p:spPr/>
        <p:txBody>
          <a:bodyPr/>
          <a:lstStyle/>
          <a:p>
            <a:pPr>
              <a:defRPr/>
            </a:pPr>
            <a:fld id="{F056965E-1B4B-4700-A64E-A8088C3D1A20}"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Minijaturni LEM</a:t>
            </a:r>
            <a:r>
              <a:rPr lang="sr-Latn-CS" baseline="0" dirty="0" smtClean="0"/>
              <a:t> moduli proizvođača Alegro</a:t>
            </a:r>
            <a:endParaRPr lang="en-US" dirty="0"/>
          </a:p>
        </p:txBody>
      </p:sp>
      <p:sp>
        <p:nvSpPr>
          <p:cNvPr id="4" name="Slide Number Placeholder 3"/>
          <p:cNvSpPr>
            <a:spLocks noGrp="1"/>
          </p:cNvSpPr>
          <p:nvPr>
            <p:ph type="sldNum" sz="quarter" idx="10"/>
          </p:nvPr>
        </p:nvSpPr>
        <p:spPr/>
        <p:txBody>
          <a:bodyPr/>
          <a:lstStyle/>
          <a:p>
            <a:pPr>
              <a:defRPr/>
            </a:pPr>
            <a:fld id="{F056965E-1B4B-4700-A64E-A8088C3D1A20}"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Neki materijali imaju osobinu da u magnetnom polju menjaju otpornost. Ukoliko se takav materijal unese</a:t>
            </a:r>
            <a:r>
              <a:rPr lang="sr-Latn-CS" baseline="0" dirty="0" smtClean="0"/>
              <a:t> u magnetno polje dobijeno od proticanja struje kroz provodnik, merenjem otpronosti materila, moguće je dobiti informaciju o struji. Naime, otpornost je proporcionalna magnetnom fluksu, a magnetni fluks je proporcionalan struji.</a:t>
            </a:r>
            <a:endParaRPr lang="sr-Latn-CS" dirty="0" smtClean="0"/>
          </a:p>
          <a:p>
            <a:r>
              <a:rPr lang="sr-Latn-CS" dirty="0" smtClean="0"/>
              <a:t>Magneto-otporni</a:t>
            </a:r>
            <a:r>
              <a:rPr lang="sr-Latn-CS" baseline="0" dirty="0" smtClean="0"/>
              <a:t> ili magneto-rezistivni moduli rade na sličnom principu kao LEM, samo što se magnetni fluks, dobijen proticanjem struje kroz “energetski deo” modula, pretvara u orpor koji se meri u “mernom” delu modula. Obično su malo manjih dimenzija u odnosu na LEM-module ali imaju nešto lošije linearnost od LEM modula. Energetski deo je i ovde galvanski odvojen od mernog. </a:t>
            </a:r>
            <a:endParaRPr lang="en-US" dirty="0"/>
          </a:p>
        </p:txBody>
      </p:sp>
      <p:sp>
        <p:nvSpPr>
          <p:cNvPr id="4" name="Slide Number Placeholder 3"/>
          <p:cNvSpPr>
            <a:spLocks noGrp="1"/>
          </p:cNvSpPr>
          <p:nvPr>
            <p:ph type="sldNum" sz="quarter" idx="10"/>
          </p:nvPr>
        </p:nvSpPr>
        <p:spPr/>
        <p:txBody>
          <a:bodyPr/>
          <a:lstStyle/>
          <a:p>
            <a:pPr>
              <a:defRPr/>
            </a:pPr>
            <a:fld id="{F056965E-1B4B-4700-A64E-A8088C3D1A20}"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Merenje brzine obrtanja</a:t>
            </a:r>
            <a:r>
              <a:rPr lang="sr-Latn-CS" baseline="0" dirty="0" smtClean="0"/>
              <a:t> za prikazivanje pomoću gotovih uređaja kao na slici može biti kontaktno gde se obrtanje sa osovime motora prenosi nauređaj prislanjanjem gumene glave na osovinu čija se brzina obrtanja želi izmeriti. Ovakvi uređaji za merenje brzine obrtanja često imaju i mogućnost bezkontatnog merenja. Na osovinu motora se zalepi osebna, reflektivna nalepnica, uređaj osvetli osovinu motora i detektuje svaki prolazak nalepnice po odbijenom svetlu. Brojanjem impulsa, dobijenih prolaskom nalepnice ispred uređaja sa definisano vreme, dobija se brzina obrtanja (ako je, na primer, za 1s koliko traje merenje, uređaj izbrojio 50 prolazaka nalepnice, brzina obrtanja je 3000 obrta u minuti)</a:t>
            </a:r>
            <a:endParaRPr lang="en-US" dirty="0"/>
          </a:p>
        </p:txBody>
      </p:sp>
      <p:sp>
        <p:nvSpPr>
          <p:cNvPr id="4" name="Slide Number Placeholder 3"/>
          <p:cNvSpPr>
            <a:spLocks noGrp="1"/>
          </p:cNvSpPr>
          <p:nvPr>
            <p:ph type="sldNum" sz="quarter" idx="10"/>
          </p:nvPr>
        </p:nvSpPr>
        <p:spPr/>
        <p:txBody>
          <a:bodyPr/>
          <a:lstStyle/>
          <a:p>
            <a:pPr>
              <a:defRPr/>
            </a:pPr>
            <a:fld id="{F056965E-1B4B-4700-A64E-A8088C3D1A20}"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Pomoću takozvanih “foto-interaptera”</a:t>
            </a:r>
            <a:r>
              <a:rPr lang="sr-Latn-CS" baseline="0" dirty="0" smtClean="0"/>
              <a:t>  (slika gore) moguće je izmeriti brzinu obrtanja. Ova komponenta je slična opto-izolatoru osim što je kućište svetleće diode odvojeno od foto-tranzistora i između njih se može ubaciti neprovidna prepreka koja bi sprečila prenos svetlosti. Postavljanjem nazubljenog diska (kao na slici dole), na osovinu motora, i foto-intraptera  tako da zubi nazubljenog diska predstavlja prepreku izbeđu svetleće diode i foto-tranzistora, na izlazu foto-intraptera se dobija po jedan impuls pri prolazu svakog zuba. </a:t>
            </a:r>
            <a:r>
              <a:rPr lang="sr-Latn-CS" baseline="0" dirty="0" smtClean="0"/>
              <a:t>Sinal koji se dobija na izlazu su četvrtke sa odnosm signal-pauza 1:1, čija je učestanost proporcionalna brzini obrtanja. Brojanjem </a:t>
            </a:r>
            <a:r>
              <a:rPr lang="sr-Latn-CS" baseline="0" dirty="0" smtClean="0"/>
              <a:t>impulsa za određeno vreme merenja</a:t>
            </a:r>
            <a:r>
              <a:rPr lang="sr-Latn-CS" baseline="0" dirty="0" smtClean="0"/>
              <a:t>, ili mernjem trajanja impulsa, </a:t>
            </a:r>
            <a:r>
              <a:rPr lang="sr-Latn-CS" baseline="0" dirty="0" smtClean="0"/>
              <a:t>moguće je izračunati brzinu obrtanja.</a:t>
            </a:r>
          </a:p>
          <a:p>
            <a:endParaRPr lang="sr-Latn-CS" baseline="0" dirty="0" smtClean="0"/>
          </a:p>
          <a:p>
            <a:r>
              <a:rPr lang="sr-Latn-CS" baseline="0" dirty="0" smtClean="0"/>
              <a:t>Ako, na primer disk ima 100 zuba, a za 1s koliko traje merenje, izbrojano je 120 impulsa, brzina obrtanja je  1,2*60 = 72 obrta u minuti, jer je osovina za 1s napravila 1,2 obrtaja (120/100). </a:t>
            </a:r>
            <a:endParaRPr lang="en-US" dirty="0"/>
          </a:p>
        </p:txBody>
      </p:sp>
      <p:sp>
        <p:nvSpPr>
          <p:cNvPr id="4" name="Slide Number Placeholder 3"/>
          <p:cNvSpPr>
            <a:spLocks noGrp="1"/>
          </p:cNvSpPr>
          <p:nvPr>
            <p:ph type="sldNum" sz="quarter" idx="10"/>
          </p:nvPr>
        </p:nvSpPr>
        <p:spPr/>
        <p:txBody>
          <a:bodyPr/>
          <a:lstStyle/>
          <a:p>
            <a:pPr>
              <a:defRPr/>
            </a:pPr>
            <a:fld id="{F056965E-1B4B-4700-A64E-A8088C3D1A20}"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Nazubljeni disk sa foto-interapterom</a:t>
            </a:r>
            <a:r>
              <a:rPr lang="sr-Latn-CS" baseline="0" dirty="0" smtClean="0"/>
              <a:t> kao gotov uređaj za merenje brzine obrtanja</a:t>
            </a:r>
            <a:endParaRPr lang="en-US" dirty="0"/>
          </a:p>
        </p:txBody>
      </p:sp>
      <p:sp>
        <p:nvSpPr>
          <p:cNvPr id="4" name="Slide Number Placeholder 3"/>
          <p:cNvSpPr>
            <a:spLocks noGrp="1"/>
          </p:cNvSpPr>
          <p:nvPr>
            <p:ph type="sldNum" sz="quarter" idx="10"/>
          </p:nvPr>
        </p:nvSpPr>
        <p:spPr/>
        <p:txBody>
          <a:bodyPr/>
          <a:lstStyle/>
          <a:p>
            <a:pPr>
              <a:defRPr/>
            </a:pPr>
            <a:fld id="{F056965E-1B4B-4700-A64E-A8088C3D1A20}"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FFF8EF-DA15-42A8-AB2D-4EFA12C99C5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BD3B5B-3BE0-4023-96CA-F602E972EC9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76E2A9-3298-4B75-9104-BBF43E2C1B1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00FE972-F35A-4A12-A3AF-7FA3099A77B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BA81F9-6C89-4C8A-B850-CE3A9D4BCFF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3AE881-AA95-4013-ADD8-AB7824457C5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6F92A4-01DA-4AFE-9DB6-BD6D210DB3B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4B8F3A6-BFC5-4E91-AA5C-F31899B036A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FC009D5-F295-4CF7-8B57-DD93A72EC70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1AE2145-1852-4FF0-B2B1-A87848E8DDB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381F25-0670-4D92-AB22-FB45BAB8C5B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A2EF1A-A41A-46D6-B7C7-42D995CDFBA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909A44E-A46E-4FFE-AA26-8A7D248E670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wmf"/><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Microsoft_Office_PowerPoint_97-2003_Presentation1.ppt"/></Relationships>
</file>

<file path=ppt/slides/_rels/slide3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2.xml"/><Relationship Id="rId5" Type="http://schemas.openxmlformats.org/officeDocument/2006/relationships/image" Target="../media/image70.jpeg"/><Relationship Id="rId4" Type="http://schemas.openxmlformats.org/officeDocument/2006/relationships/image" Target="../media/image69.jpeg"/></Relationships>
</file>

<file path=ppt/slides/_rels/slide37.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p:cNvPicPr>
            <a:picLocks noChangeAspect="1" noChangeArrowheads="1"/>
          </p:cNvPicPr>
          <p:nvPr/>
        </p:nvPicPr>
        <p:blipFill>
          <a:blip r:embed="rId3"/>
          <a:srcRect/>
          <a:stretch>
            <a:fillRect/>
          </a:stretch>
        </p:blipFill>
        <p:spPr bwMode="auto">
          <a:xfrm>
            <a:off x="5657850" y="3676650"/>
            <a:ext cx="3294063" cy="2438400"/>
          </a:xfrm>
          <a:prstGeom prst="rect">
            <a:avLst/>
          </a:prstGeom>
          <a:noFill/>
          <a:ln w="9525">
            <a:noFill/>
            <a:miter lim="800000"/>
            <a:headEnd/>
            <a:tailEnd/>
          </a:ln>
        </p:spPr>
      </p:pic>
      <p:sp>
        <p:nvSpPr>
          <p:cNvPr id="15362" name="Title 1"/>
          <p:cNvSpPr>
            <a:spLocks noGrp="1"/>
          </p:cNvSpPr>
          <p:nvPr>
            <p:ph type="title"/>
          </p:nvPr>
        </p:nvSpPr>
        <p:spPr/>
        <p:txBody>
          <a:bodyPr/>
          <a:lstStyle/>
          <a:p>
            <a:pPr eaLnBrk="1" hangingPunct="1"/>
            <a:r>
              <a:rPr lang="sr-Latn-CS" b="1" smtClean="0">
                <a:solidFill>
                  <a:srgbClr val="002060"/>
                </a:solidFill>
              </a:rPr>
              <a:t>Merenje struje</a:t>
            </a:r>
            <a:endParaRPr lang="en-US" b="1" smtClean="0"/>
          </a:p>
        </p:txBody>
      </p:sp>
      <p:sp>
        <p:nvSpPr>
          <p:cNvPr id="15363" name="Content Placeholder 2"/>
          <p:cNvSpPr>
            <a:spLocks noGrp="1"/>
          </p:cNvSpPr>
          <p:nvPr>
            <p:ph idx="1"/>
          </p:nvPr>
        </p:nvSpPr>
        <p:spPr>
          <a:xfrm>
            <a:off x="457200" y="1447800"/>
            <a:ext cx="8229600" cy="2209800"/>
          </a:xfrm>
        </p:spPr>
        <p:txBody>
          <a:bodyPr/>
          <a:lstStyle/>
          <a:p>
            <a:pPr eaLnBrk="1" hangingPunct="1"/>
            <a:r>
              <a:rPr lang="sr-Latn-CS" b="1" smtClean="0">
                <a:solidFill>
                  <a:srgbClr val="002060"/>
                </a:solidFill>
              </a:rPr>
              <a:t>Pretvaranjem u napon na otporniku</a:t>
            </a:r>
          </a:p>
          <a:p>
            <a:pPr lvl="1" eaLnBrk="1" hangingPunct="1"/>
            <a:r>
              <a:rPr lang="sr-Latn-CS" smtClean="0">
                <a:solidFill>
                  <a:srgbClr val="002060"/>
                </a:solidFill>
              </a:rPr>
              <a:t>Otpornik ne sme da pravi veliki pad napona.</a:t>
            </a:r>
          </a:p>
          <a:p>
            <a:pPr lvl="1" eaLnBrk="1" hangingPunct="1"/>
            <a:r>
              <a:rPr lang="sr-Latn-CS" smtClean="0">
                <a:solidFill>
                  <a:srgbClr val="002060"/>
                </a:solidFill>
              </a:rPr>
              <a:t>Mora da bude tačan.</a:t>
            </a:r>
          </a:p>
          <a:p>
            <a:pPr lvl="1" eaLnBrk="1" hangingPunct="1"/>
            <a:r>
              <a:rPr lang="sr-Latn-CS" smtClean="0">
                <a:solidFill>
                  <a:srgbClr val="002060"/>
                </a:solidFill>
              </a:rPr>
              <a:t>Ne sme da zavisi previše od temperature.</a:t>
            </a:r>
            <a:endParaRPr lang="en-US" smtClean="0">
              <a:solidFill>
                <a:srgbClr val="002060"/>
              </a:solidFill>
            </a:endParaRPr>
          </a:p>
        </p:txBody>
      </p:sp>
      <p:sp>
        <p:nvSpPr>
          <p:cNvPr id="4" name="Content Placeholder 2"/>
          <p:cNvSpPr txBox="1">
            <a:spLocks/>
          </p:cNvSpPr>
          <p:nvPr/>
        </p:nvSpPr>
        <p:spPr bwMode="auto">
          <a:xfrm>
            <a:off x="381000" y="3810000"/>
            <a:ext cx="4724400" cy="609600"/>
          </a:xfrm>
          <a:prstGeom prst="rect">
            <a:avLst/>
          </a:prstGeom>
          <a:noFill/>
          <a:ln w="9525">
            <a:noFill/>
            <a:miter lim="800000"/>
            <a:headEnd/>
            <a:tailEnd/>
          </a:ln>
          <a:effectLst/>
        </p:spPr>
        <p:txBody>
          <a:bodyPr/>
          <a:lstStyle/>
          <a:p>
            <a:pPr marL="342900" indent="-342900">
              <a:spcBef>
                <a:spcPct val="20000"/>
              </a:spcBef>
              <a:defRPr/>
            </a:pPr>
            <a:r>
              <a:rPr lang="sr-Latn-CS" sz="3200" b="1" kern="0" dirty="0">
                <a:solidFill>
                  <a:schemeClr val="accent4"/>
                </a:solidFill>
                <a:latin typeface="+mn-lt"/>
              </a:rPr>
              <a:t>+ Jeftino rešenje</a:t>
            </a:r>
          </a:p>
        </p:txBody>
      </p:sp>
      <p:sp>
        <p:nvSpPr>
          <p:cNvPr id="5" name="Content Placeholder 2"/>
          <p:cNvSpPr txBox="1">
            <a:spLocks/>
          </p:cNvSpPr>
          <p:nvPr/>
        </p:nvSpPr>
        <p:spPr bwMode="auto">
          <a:xfrm>
            <a:off x="381000" y="4419600"/>
            <a:ext cx="6019800" cy="1752600"/>
          </a:xfrm>
          <a:prstGeom prst="rect">
            <a:avLst/>
          </a:prstGeom>
          <a:noFill/>
          <a:ln w="9525">
            <a:noFill/>
            <a:miter lim="800000"/>
            <a:headEnd/>
            <a:tailEnd/>
          </a:ln>
          <a:effectLst/>
        </p:spPr>
        <p:txBody>
          <a:bodyPr/>
          <a:lstStyle/>
          <a:p>
            <a:pPr marL="342900" indent="-342900">
              <a:spcBef>
                <a:spcPct val="20000"/>
              </a:spcBef>
              <a:defRPr/>
            </a:pPr>
            <a:r>
              <a:rPr lang="sr-Latn-CS" sz="3200" b="1" kern="0" dirty="0">
                <a:solidFill>
                  <a:srgbClr val="C00000"/>
                </a:solidFill>
                <a:latin typeface="+mn-lt"/>
              </a:rPr>
              <a:t>-  Nije galvanski odvojeno</a:t>
            </a:r>
          </a:p>
          <a:p>
            <a:pPr marL="342900" indent="-342900">
              <a:spcBef>
                <a:spcPct val="20000"/>
              </a:spcBef>
              <a:buFontTx/>
              <a:buChar char="-"/>
              <a:defRPr/>
            </a:pPr>
            <a:r>
              <a:rPr lang="sr-Latn-CS" sz="3200" kern="0" dirty="0">
                <a:solidFill>
                  <a:srgbClr val="C00000"/>
                </a:solidFill>
                <a:latin typeface="+mn-lt"/>
              </a:rPr>
              <a:t>Neprecizno</a:t>
            </a:r>
          </a:p>
          <a:p>
            <a:pPr marL="342900" indent="-342900">
              <a:spcBef>
                <a:spcPct val="20000"/>
              </a:spcBef>
              <a:buFontTx/>
              <a:buChar char="-"/>
              <a:defRPr/>
            </a:pPr>
            <a:r>
              <a:rPr lang="sr-Latn-CS" sz="3200" kern="0" dirty="0">
                <a:solidFill>
                  <a:srgbClr val="C00000"/>
                </a:solidFill>
                <a:latin typeface="+mn-lt"/>
              </a:rPr>
              <a:t>Komplikovano za neke šeme</a:t>
            </a:r>
          </a:p>
          <a:p>
            <a:pPr marL="342900" indent="-342900">
              <a:spcBef>
                <a:spcPct val="20000"/>
              </a:spcBef>
              <a:defRPr/>
            </a:pPr>
            <a:endParaRPr lang="sr-Latn-CS" sz="3200" b="1" kern="0" dirty="0">
              <a:solidFill>
                <a:srgbClr val="C0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2" descr="CNZ1111"/>
          <p:cNvPicPr>
            <a:picLocks noChangeAspect="1" noChangeArrowheads="1"/>
          </p:cNvPicPr>
          <p:nvPr/>
        </p:nvPicPr>
        <p:blipFill>
          <a:blip r:embed="rId3"/>
          <a:srcRect t="11111"/>
          <a:stretch>
            <a:fillRect/>
          </a:stretch>
        </p:blipFill>
        <p:spPr bwMode="auto">
          <a:xfrm>
            <a:off x="0" y="0"/>
            <a:ext cx="4800600" cy="4267200"/>
          </a:xfrm>
          <a:prstGeom prst="rect">
            <a:avLst/>
          </a:prstGeom>
          <a:noFill/>
          <a:ln w="9525">
            <a:noFill/>
            <a:miter lim="800000"/>
            <a:headEnd/>
            <a:tailEnd/>
          </a:ln>
        </p:spPr>
      </p:pic>
      <p:pic>
        <p:nvPicPr>
          <p:cNvPr id="21506" name="Picture 14" descr="photo_interrupter_circuit"/>
          <p:cNvPicPr>
            <a:picLocks noChangeAspect="1" noChangeArrowheads="1"/>
          </p:cNvPicPr>
          <p:nvPr/>
        </p:nvPicPr>
        <p:blipFill>
          <a:blip r:embed="rId4"/>
          <a:srcRect/>
          <a:stretch>
            <a:fillRect/>
          </a:stretch>
        </p:blipFill>
        <p:spPr bwMode="auto">
          <a:xfrm>
            <a:off x="4648200" y="609600"/>
            <a:ext cx="4381500" cy="2533650"/>
          </a:xfrm>
          <a:prstGeom prst="rect">
            <a:avLst/>
          </a:prstGeom>
          <a:noFill/>
          <a:ln w="9525">
            <a:noFill/>
            <a:miter lim="800000"/>
            <a:headEnd/>
            <a:tailEnd/>
          </a:ln>
        </p:spPr>
      </p:pic>
      <p:pic>
        <p:nvPicPr>
          <p:cNvPr id="28687" name="Picture 15" descr="ANd9GcSiEX4nEn1WreVfoPBx6u6dUa4Hx0iGnUnNXExTcz3HlvoU341GOw"/>
          <p:cNvPicPr>
            <a:picLocks noChangeAspect="1" noChangeArrowheads="1"/>
          </p:cNvPicPr>
          <p:nvPr/>
        </p:nvPicPr>
        <p:blipFill>
          <a:blip r:embed="rId5">
            <a:lum contrast="18000"/>
            <a:grayscl/>
          </a:blip>
          <a:srcRect l="24698" t="9712" r="46515" b="39302"/>
          <a:stretch>
            <a:fillRect/>
          </a:stretch>
        </p:blipFill>
        <p:spPr bwMode="auto">
          <a:xfrm>
            <a:off x="1295400" y="3505200"/>
            <a:ext cx="2241550" cy="2971800"/>
          </a:xfrm>
          <a:prstGeom prst="rect">
            <a:avLst/>
          </a:prstGeom>
          <a:noFill/>
          <a:ln w="9525">
            <a:noFill/>
            <a:miter lim="800000"/>
            <a:headEnd/>
            <a:tailEnd/>
          </a:ln>
        </p:spPr>
      </p:pic>
      <p:pic>
        <p:nvPicPr>
          <p:cNvPr id="28688" name="Picture 16" descr="cheap_Encoder_Wheels"/>
          <p:cNvPicPr>
            <a:picLocks noChangeAspect="1" noChangeArrowheads="1"/>
          </p:cNvPicPr>
          <p:nvPr/>
        </p:nvPicPr>
        <p:blipFill>
          <a:blip r:embed="rId6">
            <a:lum contrast="54000"/>
            <a:grayscl/>
          </a:blip>
          <a:srcRect/>
          <a:stretch>
            <a:fillRect/>
          </a:stretch>
        </p:blipFill>
        <p:spPr bwMode="auto">
          <a:xfrm>
            <a:off x="4800600" y="3810000"/>
            <a:ext cx="3352800" cy="2514600"/>
          </a:xfrm>
          <a:prstGeom prst="rect">
            <a:avLst/>
          </a:prstGeom>
          <a:noFill/>
          <a:ln w="9525">
            <a:noFill/>
            <a:miter lim="800000"/>
            <a:headEnd/>
            <a:tailEnd/>
          </a:ln>
        </p:spPr>
      </p:pic>
      <p:pic>
        <p:nvPicPr>
          <p:cNvPr id="28689" name="Picture 17" descr="encoder-sharp"/>
          <p:cNvPicPr>
            <a:picLocks noChangeAspect="1" noChangeArrowheads="1"/>
          </p:cNvPicPr>
          <p:nvPr/>
        </p:nvPicPr>
        <p:blipFill>
          <a:blip r:embed="rId7"/>
          <a:srcRect/>
          <a:stretch>
            <a:fillRect/>
          </a:stretch>
        </p:blipFill>
        <p:spPr bwMode="auto">
          <a:xfrm>
            <a:off x="2743200" y="3444875"/>
            <a:ext cx="3657600" cy="3279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nodeType="clickEffect">
                                  <p:stCondLst>
                                    <p:cond delay="0"/>
                                  </p:stCondLst>
                                  <p:childTnLst>
                                    <p:animEffect transition="out" filter="blinds(horizontal)">
                                      <p:cBhvr>
                                        <p:cTn id="12" dur="1000"/>
                                        <p:tgtEl>
                                          <p:spTgt spid="28687"/>
                                        </p:tgtEl>
                                      </p:cBhvr>
                                    </p:animEffect>
                                    <p:set>
                                      <p:cBhvr>
                                        <p:cTn id="13" dur="1" fill="hold">
                                          <p:stCondLst>
                                            <p:cond delay="999"/>
                                          </p:stCondLst>
                                        </p:cTn>
                                        <p:tgtEl>
                                          <p:spTgt spid="28687"/>
                                        </p:tgtEl>
                                        <p:attrNameLst>
                                          <p:attrName>style.visibility</p:attrName>
                                        </p:attrNameLst>
                                      </p:cBhvr>
                                      <p:to>
                                        <p:strVal val="hidden"/>
                                      </p:to>
                                    </p:set>
                                  </p:childTnLst>
                                </p:cTn>
                              </p:par>
                              <p:par>
                                <p:cTn id="14" presetID="3" presetClass="exit" presetSubtype="10" fill="hold" nodeType="withEffect">
                                  <p:stCondLst>
                                    <p:cond delay="0"/>
                                  </p:stCondLst>
                                  <p:childTnLst>
                                    <p:animEffect transition="out" filter="blinds(horizontal)">
                                      <p:cBhvr>
                                        <p:cTn id="15" dur="500"/>
                                        <p:tgtEl>
                                          <p:spTgt spid="28688"/>
                                        </p:tgtEl>
                                      </p:cBhvr>
                                    </p:animEffect>
                                    <p:set>
                                      <p:cBhvr>
                                        <p:cTn id="16" dur="1" fill="hold">
                                          <p:stCondLst>
                                            <p:cond delay="499"/>
                                          </p:stCondLst>
                                        </p:cTn>
                                        <p:tgtEl>
                                          <p:spTgt spid="28688"/>
                                        </p:tgtEl>
                                        <p:attrNameLst>
                                          <p:attrName>style.visibility</p:attrName>
                                        </p:attrNameLst>
                                      </p:cBhvr>
                                      <p:to>
                                        <p:strVal val="hidden"/>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286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0" descr="mouse9.jpg"/>
          <p:cNvPicPr>
            <a:picLocks noChangeAspect="1"/>
          </p:cNvPicPr>
          <p:nvPr/>
        </p:nvPicPr>
        <p:blipFill>
          <a:blip r:embed="rId3"/>
          <a:srcRect b="5000"/>
          <a:stretch>
            <a:fillRect/>
          </a:stretch>
        </p:blipFill>
        <p:spPr bwMode="auto">
          <a:xfrm>
            <a:off x="5105400" y="1981200"/>
            <a:ext cx="2911475" cy="2895600"/>
          </a:xfrm>
          <a:prstGeom prst="rect">
            <a:avLst/>
          </a:prstGeom>
          <a:noFill/>
          <a:ln w="9525">
            <a:noFill/>
            <a:miter lim="800000"/>
            <a:headEnd/>
            <a:tailEnd/>
          </a:ln>
        </p:spPr>
      </p:pic>
      <p:pic>
        <p:nvPicPr>
          <p:cNvPr id="22530" name="Picture 5" descr="step5"/>
          <p:cNvPicPr>
            <a:picLocks noChangeAspect="1" noChangeArrowheads="1"/>
          </p:cNvPicPr>
          <p:nvPr/>
        </p:nvPicPr>
        <p:blipFill>
          <a:blip r:embed="rId4"/>
          <a:srcRect/>
          <a:stretch>
            <a:fillRect/>
          </a:stretch>
        </p:blipFill>
        <p:spPr bwMode="auto">
          <a:xfrm>
            <a:off x="914400" y="228600"/>
            <a:ext cx="28956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a:xfrm>
            <a:off x="457200" y="152400"/>
            <a:ext cx="8229600" cy="1143000"/>
          </a:xfrm>
        </p:spPr>
        <p:txBody>
          <a:bodyPr/>
          <a:lstStyle/>
          <a:p>
            <a:pPr eaLnBrk="1" hangingPunct="1"/>
            <a:r>
              <a:rPr lang="en-US" dirty="0" smtClean="0">
                <a:solidFill>
                  <a:srgbClr val="000099"/>
                </a:solidFill>
              </a:rPr>
              <a:t>In</a:t>
            </a:r>
            <a:r>
              <a:rPr lang="sr-Latn-CS" dirty="0" smtClean="0">
                <a:solidFill>
                  <a:srgbClr val="000099"/>
                </a:solidFill>
              </a:rPr>
              <a:t>k</a:t>
            </a:r>
            <a:r>
              <a:rPr lang="en-US" dirty="0" err="1" smtClean="0">
                <a:solidFill>
                  <a:srgbClr val="000099"/>
                </a:solidFill>
              </a:rPr>
              <a:t>remental</a:t>
            </a:r>
            <a:r>
              <a:rPr lang="sr-Latn-CS" dirty="0" smtClean="0">
                <a:solidFill>
                  <a:srgbClr val="000099"/>
                </a:solidFill>
              </a:rPr>
              <a:t>ni</a:t>
            </a:r>
            <a:r>
              <a:rPr lang="en-US" dirty="0" smtClean="0">
                <a:solidFill>
                  <a:srgbClr val="000099"/>
                </a:solidFill>
              </a:rPr>
              <a:t> </a:t>
            </a:r>
            <a:r>
              <a:rPr lang="sr-Latn-CS" dirty="0" smtClean="0">
                <a:solidFill>
                  <a:srgbClr val="000099"/>
                </a:solidFill>
              </a:rPr>
              <a:t>o</a:t>
            </a:r>
            <a:r>
              <a:rPr lang="en-US" dirty="0" err="1" smtClean="0">
                <a:solidFill>
                  <a:srgbClr val="000099"/>
                </a:solidFill>
              </a:rPr>
              <a:t>pti</a:t>
            </a:r>
            <a:r>
              <a:rPr lang="sr-Latn-CS" dirty="0" smtClean="0">
                <a:solidFill>
                  <a:srgbClr val="000099"/>
                </a:solidFill>
              </a:rPr>
              <a:t>čki</a:t>
            </a:r>
            <a:r>
              <a:rPr lang="en-US" dirty="0" smtClean="0">
                <a:solidFill>
                  <a:srgbClr val="000099"/>
                </a:solidFill>
              </a:rPr>
              <a:t> </a:t>
            </a:r>
            <a:r>
              <a:rPr lang="sr-Latn-CS" dirty="0" smtClean="0">
                <a:solidFill>
                  <a:srgbClr val="000099"/>
                </a:solidFill>
              </a:rPr>
              <a:t>e</a:t>
            </a:r>
            <a:r>
              <a:rPr lang="en-US" dirty="0" smtClean="0">
                <a:solidFill>
                  <a:srgbClr val="000099"/>
                </a:solidFill>
              </a:rPr>
              <a:t>n</a:t>
            </a:r>
            <a:r>
              <a:rPr lang="sr-Latn-CS" dirty="0" smtClean="0">
                <a:solidFill>
                  <a:srgbClr val="000099"/>
                </a:solidFill>
              </a:rPr>
              <a:t>k</a:t>
            </a:r>
            <a:r>
              <a:rPr lang="en-US" dirty="0" err="1" smtClean="0">
                <a:solidFill>
                  <a:srgbClr val="000099"/>
                </a:solidFill>
              </a:rPr>
              <a:t>oder</a:t>
            </a:r>
            <a:endParaRPr lang="en-US" dirty="0" smtClean="0">
              <a:solidFill>
                <a:srgbClr val="000099"/>
              </a:solidFill>
            </a:endParaRPr>
          </a:p>
        </p:txBody>
      </p:sp>
      <p:pic>
        <p:nvPicPr>
          <p:cNvPr id="23554" name="Picture 6"/>
          <p:cNvPicPr>
            <a:picLocks noChangeAspect="1" noChangeArrowheads="1"/>
          </p:cNvPicPr>
          <p:nvPr/>
        </p:nvPicPr>
        <p:blipFill>
          <a:blip r:embed="rId4"/>
          <a:srcRect/>
          <a:stretch>
            <a:fillRect/>
          </a:stretch>
        </p:blipFill>
        <p:spPr bwMode="auto">
          <a:xfrm>
            <a:off x="4191000" y="1371600"/>
            <a:ext cx="2641600" cy="1349375"/>
          </a:xfrm>
          <a:prstGeom prst="rect">
            <a:avLst/>
          </a:prstGeom>
          <a:noFill/>
          <a:ln w="9525">
            <a:noFill/>
            <a:miter lim="800000"/>
            <a:headEnd/>
            <a:tailEnd/>
          </a:ln>
        </p:spPr>
      </p:pic>
      <p:sp>
        <p:nvSpPr>
          <p:cNvPr id="23555" name="Text Box 8"/>
          <p:cNvSpPr txBox="1">
            <a:spLocks noChangeArrowheads="1"/>
          </p:cNvSpPr>
          <p:nvPr/>
        </p:nvSpPr>
        <p:spPr bwMode="auto">
          <a:xfrm>
            <a:off x="4038600" y="2819400"/>
            <a:ext cx="1752600" cy="366713"/>
          </a:xfrm>
          <a:prstGeom prst="rect">
            <a:avLst/>
          </a:prstGeom>
          <a:noFill/>
          <a:ln w="9525">
            <a:noFill/>
            <a:miter lim="800000"/>
            <a:headEnd/>
            <a:tailEnd/>
          </a:ln>
        </p:spPr>
        <p:txBody>
          <a:bodyPr>
            <a:spAutoFit/>
          </a:bodyPr>
          <a:lstStyle/>
          <a:p>
            <a:pPr eaLnBrk="0" hangingPunct="0">
              <a:spcBef>
                <a:spcPct val="50000"/>
              </a:spcBef>
            </a:pPr>
            <a:r>
              <a:rPr lang="sr-Latn-CS" altLang="en-US">
                <a:latin typeface="Times" pitchFamily="18" charset="0"/>
              </a:rPr>
              <a:t>Izvor svetlosti</a:t>
            </a:r>
            <a:endParaRPr lang="en-US" altLang="en-US">
              <a:latin typeface="Times" pitchFamily="18" charset="0"/>
            </a:endParaRPr>
          </a:p>
        </p:txBody>
      </p:sp>
      <p:sp>
        <p:nvSpPr>
          <p:cNvPr id="23556" name="Text Box 9"/>
          <p:cNvSpPr txBox="1">
            <a:spLocks noChangeArrowheads="1"/>
          </p:cNvSpPr>
          <p:nvPr/>
        </p:nvSpPr>
        <p:spPr bwMode="auto">
          <a:xfrm>
            <a:off x="6477000" y="1828800"/>
            <a:ext cx="1371600" cy="366713"/>
          </a:xfrm>
          <a:prstGeom prst="rect">
            <a:avLst/>
          </a:prstGeom>
          <a:noFill/>
          <a:ln w="9525">
            <a:noFill/>
            <a:miter lim="800000"/>
            <a:headEnd/>
            <a:tailEnd/>
          </a:ln>
        </p:spPr>
        <p:txBody>
          <a:bodyPr>
            <a:spAutoFit/>
          </a:bodyPr>
          <a:lstStyle/>
          <a:p>
            <a:pPr eaLnBrk="0" hangingPunct="0">
              <a:spcBef>
                <a:spcPct val="50000"/>
              </a:spcBef>
            </a:pPr>
            <a:r>
              <a:rPr lang="en-US" altLang="en-US">
                <a:latin typeface="Times" pitchFamily="18" charset="0"/>
              </a:rPr>
              <a:t>sen</a:t>
            </a:r>
            <a:r>
              <a:rPr lang="sr-Latn-CS" altLang="en-US">
                <a:latin typeface="Times" pitchFamily="18" charset="0"/>
              </a:rPr>
              <a:t>z</a:t>
            </a:r>
            <a:r>
              <a:rPr lang="en-US" altLang="en-US">
                <a:latin typeface="Times" pitchFamily="18" charset="0"/>
              </a:rPr>
              <a:t>or</a:t>
            </a:r>
          </a:p>
        </p:txBody>
      </p:sp>
      <p:sp>
        <p:nvSpPr>
          <p:cNvPr id="23557" name="Text Box 10"/>
          <p:cNvSpPr txBox="1">
            <a:spLocks noChangeArrowheads="1"/>
          </p:cNvSpPr>
          <p:nvPr/>
        </p:nvSpPr>
        <p:spPr bwMode="auto">
          <a:xfrm>
            <a:off x="6705600" y="2590800"/>
            <a:ext cx="990600" cy="366713"/>
          </a:xfrm>
          <a:prstGeom prst="rect">
            <a:avLst/>
          </a:prstGeom>
          <a:noFill/>
          <a:ln w="9525">
            <a:noFill/>
            <a:miter lim="800000"/>
            <a:headEnd/>
            <a:tailEnd/>
          </a:ln>
        </p:spPr>
        <p:txBody>
          <a:bodyPr>
            <a:spAutoFit/>
          </a:bodyPr>
          <a:lstStyle/>
          <a:p>
            <a:pPr eaLnBrk="0" hangingPunct="0">
              <a:spcBef>
                <a:spcPct val="50000"/>
              </a:spcBef>
            </a:pPr>
            <a:r>
              <a:rPr lang="en-US" altLang="en-US">
                <a:latin typeface="Times" pitchFamily="18" charset="0"/>
              </a:rPr>
              <a:t>de</a:t>
            </a:r>
            <a:r>
              <a:rPr lang="sr-Latn-CS" altLang="en-US">
                <a:latin typeface="Times" pitchFamily="18" charset="0"/>
              </a:rPr>
              <a:t>k</a:t>
            </a:r>
            <a:r>
              <a:rPr lang="en-US" altLang="en-US">
                <a:latin typeface="Times" pitchFamily="18" charset="0"/>
              </a:rPr>
              <a:t>ode</a:t>
            </a:r>
            <a:r>
              <a:rPr lang="sr-Latn-CS" altLang="en-US">
                <a:latin typeface="Times" pitchFamily="18" charset="0"/>
              </a:rPr>
              <a:t>r</a:t>
            </a:r>
            <a:endParaRPr lang="en-US" altLang="en-US">
              <a:latin typeface="Times" pitchFamily="18" charset="0"/>
            </a:endParaRPr>
          </a:p>
        </p:txBody>
      </p:sp>
      <p:sp>
        <p:nvSpPr>
          <p:cNvPr id="23558" name="Freeform 11"/>
          <p:cNvSpPr>
            <a:spLocks/>
          </p:cNvSpPr>
          <p:nvPr/>
        </p:nvSpPr>
        <p:spPr bwMode="auto">
          <a:xfrm>
            <a:off x="5353050" y="2368550"/>
            <a:ext cx="396875" cy="534988"/>
          </a:xfrm>
          <a:custGeom>
            <a:avLst/>
            <a:gdLst>
              <a:gd name="T0" fmla="*/ 0 w 250"/>
              <a:gd name="T1" fmla="*/ 534988 h 337"/>
              <a:gd name="T2" fmla="*/ 214313 w 250"/>
              <a:gd name="T3" fmla="*/ 328613 h 337"/>
              <a:gd name="T4" fmla="*/ 301625 w 250"/>
              <a:gd name="T5" fmla="*/ 209550 h 337"/>
              <a:gd name="T6" fmla="*/ 373063 w 250"/>
              <a:gd name="T7" fmla="*/ 50800 h 337"/>
              <a:gd name="T8" fmla="*/ 396875 w 250"/>
              <a:gd name="T9" fmla="*/ 3175 h 337"/>
              <a:gd name="T10" fmla="*/ 0 60000 65536"/>
              <a:gd name="T11" fmla="*/ 0 60000 65536"/>
              <a:gd name="T12" fmla="*/ 0 60000 65536"/>
              <a:gd name="T13" fmla="*/ 0 60000 65536"/>
              <a:gd name="T14" fmla="*/ 0 60000 65536"/>
              <a:gd name="T15" fmla="*/ 0 w 250"/>
              <a:gd name="T16" fmla="*/ 0 h 337"/>
              <a:gd name="T17" fmla="*/ 250 w 250"/>
              <a:gd name="T18" fmla="*/ 337 h 337"/>
            </a:gdLst>
            <a:ahLst/>
            <a:cxnLst>
              <a:cxn ang="T10">
                <a:pos x="T0" y="T1"/>
              </a:cxn>
              <a:cxn ang="T11">
                <a:pos x="T2" y="T3"/>
              </a:cxn>
              <a:cxn ang="T12">
                <a:pos x="T4" y="T5"/>
              </a:cxn>
              <a:cxn ang="T13">
                <a:pos x="T6" y="T7"/>
              </a:cxn>
              <a:cxn ang="T14">
                <a:pos x="T8" y="T9"/>
              </a:cxn>
            </a:cxnLst>
            <a:rect l="T15" t="T16" r="T17" b="T18"/>
            <a:pathLst>
              <a:path w="250" h="337">
                <a:moveTo>
                  <a:pt x="0" y="337"/>
                </a:moveTo>
                <a:cubicBezTo>
                  <a:pt x="59" y="301"/>
                  <a:pt x="95" y="260"/>
                  <a:pt x="135" y="207"/>
                </a:cubicBezTo>
                <a:cubicBezTo>
                  <a:pt x="137" y="203"/>
                  <a:pt x="184" y="145"/>
                  <a:pt x="190" y="132"/>
                </a:cubicBezTo>
                <a:cubicBezTo>
                  <a:pt x="203" y="97"/>
                  <a:pt x="224" y="67"/>
                  <a:pt x="235" y="32"/>
                </a:cubicBezTo>
                <a:cubicBezTo>
                  <a:pt x="244" y="0"/>
                  <a:pt x="234" y="2"/>
                  <a:pt x="250" y="2"/>
                </a:cubicBezTo>
              </a:path>
            </a:pathLst>
          </a:custGeom>
          <a:noFill/>
          <a:ln w="9525">
            <a:solidFill>
              <a:schemeClr val="tx1"/>
            </a:solidFill>
            <a:round/>
            <a:headEnd/>
            <a:tailEnd type="triangle" w="sm" len="med"/>
          </a:ln>
        </p:spPr>
        <p:txBody>
          <a:bodyPr wrap="none" anchor="ctr"/>
          <a:lstStyle/>
          <a:p>
            <a:pPr eaLnBrk="0" hangingPunct="0"/>
            <a:endParaRPr lang="en-US"/>
          </a:p>
        </p:txBody>
      </p:sp>
      <p:sp>
        <p:nvSpPr>
          <p:cNvPr id="23559" name="Freeform 12"/>
          <p:cNvSpPr>
            <a:spLocks/>
          </p:cNvSpPr>
          <p:nvPr/>
        </p:nvSpPr>
        <p:spPr bwMode="auto">
          <a:xfrm>
            <a:off x="2590800" y="2133600"/>
            <a:ext cx="1484313" cy="793750"/>
          </a:xfrm>
          <a:custGeom>
            <a:avLst/>
            <a:gdLst>
              <a:gd name="T0" fmla="*/ 1484313 w 500"/>
              <a:gd name="T1" fmla="*/ 793750 h 330"/>
              <a:gd name="T2" fmla="*/ 860902 w 500"/>
              <a:gd name="T3" fmla="*/ 408902 h 330"/>
              <a:gd name="T4" fmla="*/ 252333 w 500"/>
              <a:gd name="T5" fmla="*/ 24053 h 330"/>
              <a:gd name="T6" fmla="*/ 0 w 500"/>
              <a:gd name="T7" fmla="*/ 0 h 330"/>
              <a:gd name="T8" fmla="*/ 0 60000 65536"/>
              <a:gd name="T9" fmla="*/ 0 60000 65536"/>
              <a:gd name="T10" fmla="*/ 0 60000 65536"/>
              <a:gd name="T11" fmla="*/ 0 60000 65536"/>
              <a:gd name="T12" fmla="*/ 0 w 500"/>
              <a:gd name="T13" fmla="*/ 0 h 330"/>
              <a:gd name="T14" fmla="*/ 500 w 500"/>
              <a:gd name="T15" fmla="*/ 330 h 330"/>
            </a:gdLst>
            <a:ahLst/>
            <a:cxnLst>
              <a:cxn ang="T8">
                <a:pos x="T0" y="T1"/>
              </a:cxn>
              <a:cxn ang="T9">
                <a:pos x="T2" y="T3"/>
              </a:cxn>
              <a:cxn ang="T10">
                <a:pos x="T4" y="T5"/>
              </a:cxn>
              <a:cxn ang="T11">
                <a:pos x="T6" y="T7"/>
              </a:cxn>
            </a:cxnLst>
            <a:rect l="T12" t="T13" r="T14" b="T15"/>
            <a:pathLst>
              <a:path w="500" h="330">
                <a:moveTo>
                  <a:pt x="500" y="330"/>
                </a:moveTo>
                <a:cubicBezTo>
                  <a:pt x="412" y="300"/>
                  <a:pt x="341" y="247"/>
                  <a:pt x="290" y="170"/>
                </a:cubicBezTo>
                <a:cubicBezTo>
                  <a:pt x="263" y="63"/>
                  <a:pt x="186" y="21"/>
                  <a:pt x="85" y="10"/>
                </a:cubicBezTo>
                <a:cubicBezTo>
                  <a:pt x="57" y="0"/>
                  <a:pt x="0" y="0"/>
                  <a:pt x="0" y="0"/>
                </a:cubicBezTo>
              </a:path>
            </a:pathLst>
          </a:custGeom>
          <a:noFill/>
          <a:ln w="9525">
            <a:solidFill>
              <a:schemeClr val="tx1"/>
            </a:solidFill>
            <a:round/>
            <a:headEnd/>
            <a:tailEnd type="triangle" w="sm" len="med"/>
          </a:ln>
        </p:spPr>
        <p:txBody>
          <a:bodyPr wrap="none" anchor="ctr"/>
          <a:lstStyle/>
          <a:p>
            <a:pPr eaLnBrk="0" hangingPunct="0"/>
            <a:endParaRPr lang="en-US"/>
          </a:p>
        </p:txBody>
      </p:sp>
      <p:sp>
        <p:nvSpPr>
          <p:cNvPr id="23560" name="Freeform 13"/>
          <p:cNvSpPr>
            <a:spLocks/>
          </p:cNvSpPr>
          <p:nvPr/>
        </p:nvSpPr>
        <p:spPr bwMode="auto">
          <a:xfrm>
            <a:off x="6257925" y="1987550"/>
            <a:ext cx="269875" cy="90488"/>
          </a:xfrm>
          <a:custGeom>
            <a:avLst/>
            <a:gdLst>
              <a:gd name="T0" fmla="*/ 269875 w 130"/>
              <a:gd name="T1" fmla="*/ 22622 h 40"/>
              <a:gd name="T2" fmla="*/ 93418 w 130"/>
              <a:gd name="T3" fmla="*/ 56555 h 40"/>
              <a:gd name="T4" fmla="*/ 31139 w 130"/>
              <a:gd name="T5" fmla="*/ 79177 h 40"/>
              <a:gd name="T6" fmla="*/ 0 w 130"/>
              <a:gd name="T7" fmla="*/ 90488 h 40"/>
              <a:gd name="T8" fmla="*/ 0 60000 65536"/>
              <a:gd name="T9" fmla="*/ 0 60000 65536"/>
              <a:gd name="T10" fmla="*/ 0 60000 65536"/>
              <a:gd name="T11" fmla="*/ 0 60000 65536"/>
              <a:gd name="T12" fmla="*/ 0 w 130"/>
              <a:gd name="T13" fmla="*/ 0 h 40"/>
              <a:gd name="T14" fmla="*/ 130 w 130"/>
              <a:gd name="T15" fmla="*/ 40 h 40"/>
            </a:gdLst>
            <a:ahLst/>
            <a:cxnLst>
              <a:cxn ang="T8">
                <a:pos x="T0" y="T1"/>
              </a:cxn>
              <a:cxn ang="T9">
                <a:pos x="T2" y="T3"/>
              </a:cxn>
              <a:cxn ang="T10">
                <a:pos x="T4" y="T5"/>
              </a:cxn>
              <a:cxn ang="T11">
                <a:pos x="T6" y="T7"/>
              </a:cxn>
            </a:cxnLst>
            <a:rect l="T12" t="T13" r="T14" b="T15"/>
            <a:pathLst>
              <a:path w="130" h="40">
                <a:moveTo>
                  <a:pt x="130" y="10"/>
                </a:moveTo>
                <a:cubicBezTo>
                  <a:pt x="100" y="0"/>
                  <a:pt x="73" y="15"/>
                  <a:pt x="45" y="25"/>
                </a:cubicBezTo>
                <a:cubicBezTo>
                  <a:pt x="35" y="28"/>
                  <a:pt x="25" y="31"/>
                  <a:pt x="15" y="35"/>
                </a:cubicBezTo>
                <a:cubicBezTo>
                  <a:pt x="10" y="36"/>
                  <a:pt x="0" y="40"/>
                  <a:pt x="0" y="40"/>
                </a:cubicBezTo>
              </a:path>
            </a:pathLst>
          </a:custGeom>
          <a:noFill/>
          <a:ln w="9525">
            <a:solidFill>
              <a:schemeClr val="tx1"/>
            </a:solidFill>
            <a:round/>
            <a:headEnd/>
            <a:tailEnd type="triangle" w="sm" len="med"/>
          </a:ln>
        </p:spPr>
        <p:txBody>
          <a:bodyPr wrap="none" anchor="ctr"/>
          <a:lstStyle/>
          <a:p>
            <a:pPr eaLnBrk="0" hangingPunct="0"/>
            <a:endParaRPr lang="en-US"/>
          </a:p>
        </p:txBody>
      </p:sp>
      <p:grpSp>
        <p:nvGrpSpPr>
          <p:cNvPr id="23561" name="Group 27"/>
          <p:cNvGrpSpPr>
            <a:grpSpLocks/>
          </p:cNvGrpSpPr>
          <p:nvPr/>
        </p:nvGrpSpPr>
        <p:grpSpPr bwMode="auto">
          <a:xfrm>
            <a:off x="304800" y="1600200"/>
            <a:ext cx="2209800" cy="2247900"/>
            <a:chOff x="192" y="1008"/>
            <a:chExt cx="1392" cy="1416"/>
          </a:xfrm>
        </p:grpSpPr>
        <p:pic>
          <p:nvPicPr>
            <p:cNvPr id="23615" name="Picture 23"/>
            <p:cNvPicPr>
              <a:picLocks noChangeAspect="1" noChangeArrowheads="1"/>
            </p:cNvPicPr>
            <p:nvPr/>
          </p:nvPicPr>
          <p:blipFill>
            <a:blip r:embed="rId5">
              <a:lum contrast="30000"/>
            </a:blip>
            <a:srcRect l="6490" r="69449" b="35460"/>
            <a:stretch>
              <a:fillRect/>
            </a:stretch>
          </p:blipFill>
          <p:spPr bwMode="auto">
            <a:xfrm>
              <a:off x="192" y="1008"/>
              <a:ext cx="1392" cy="1416"/>
            </a:xfrm>
            <a:prstGeom prst="rect">
              <a:avLst/>
            </a:prstGeom>
            <a:noFill/>
            <a:ln w="9525">
              <a:noFill/>
              <a:miter lim="800000"/>
              <a:headEnd/>
              <a:tailEnd/>
            </a:ln>
          </p:spPr>
        </p:pic>
        <p:sp>
          <p:nvSpPr>
            <p:cNvPr id="23616" name="Rectangle 24"/>
            <p:cNvSpPr>
              <a:spLocks noChangeArrowheads="1"/>
            </p:cNvSpPr>
            <p:nvPr/>
          </p:nvSpPr>
          <p:spPr bwMode="auto">
            <a:xfrm rot="3088727">
              <a:off x="1310" y="1295"/>
              <a:ext cx="124" cy="186"/>
            </a:xfrm>
            <a:prstGeom prst="rect">
              <a:avLst/>
            </a:prstGeom>
            <a:solidFill>
              <a:srgbClr val="006600"/>
            </a:solidFill>
            <a:ln w="9525">
              <a:solidFill>
                <a:schemeClr val="tx1"/>
              </a:solidFill>
              <a:miter lim="800000"/>
              <a:headEnd/>
              <a:tailEnd/>
            </a:ln>
          </p:spPr>
          <p:txBody>
            <a:bodyPr wrap="none" anchor="ctr"/>
            <a:lstStyle/>
            <a:p>
              <a:pPr eaLnBrk="0" hangingPunct="0"/>
              <a:endParaRPr lang="en-US"/>
            </a:p>
          </p:txBody>
        </p:sp>
      </p:grpSp>
      <p:sp>
        <p:nvSpPr>
          <p:cNvPr id="23562" name="Rectangle 26"/>
          <p:cNvSpPr>
            <a:spLocks noChangeArrowheads="1"/>
          </p:cNvSpPr>
          <p:nvPr/>
        </p:nvSpPr>
        <p:spPr bwMode="auto">
          <a:xfrm>
            <a:off x="1981200" y="3352800"/>
            <a:ext cx="7162800" cy="396875"/>
          </a:xfrm>
          <a:prstGeom prst="rect">
            <a:avLst/>
          </a:prstGeom>
          <a:noFill/>
          <a:ln w="9525">
            <a:noFill/>
            <a:miter lim="800000"/>
            <a:headEnd/>
            <a:tailEnd/>
          </a:ln>
        </p:spPr>
        <p:txBody>
          <a:bodyPr>
            <a:spAutoFit/>
          </a:bodyPr>
          <a:lstStyle/>
          <a:p>
            <a:pPr>
              <a:buFontTx/>
              <a:buChar char="•"/>
            </a:pPr>
            <a:r>
              <a:rPr lang="en-US" sz="2000">
                <a:latin typeface="Times New Roman" pitchFamily="18" charset="0"/>
              </a:rPr>
              <a:t> </a:t>
            </a:r>
            <a:r>
              <a:rPr lang="sr-Latn-CS" sz="2000">
                <a:latin typeface="Times New Roman" pitchFamily="18" charset="0"/>
              </a:rPr>
              <a:t>Generiše impulse čije je učestanost proporcionalna brzini obrtanja</a:t>
            </a:r>
            <a:r>
              <a:rPr lang="en-US" sz="2000">
                <a:latin typeface="Times New Roman" pitchFamily="18" charset="0"/>
              </a:rPr>
              <a:t>.</a:t>
            </a:r>
          </a:p>
        </p:txBody>
      </p:sp>
      <p:sp>
        <p:nvSpPr>
          <p:cNvPr id="10268" name="Rectangle 28"/>
          <p:cNvSpPr>
            <a:spLocks noChangeArrowheads="1"/>
          </p:cNvSpPr>
          <p:nvPr/>
        </p:nvSpPr>
        <p:spPr bwMode="auto">
          <a:xfrm>
            <a:off x="1981200" y="3657600"/>
            <a:ext cx="7162800" cy="396875"/>
          </a:xfrm>
          <a:prstGeom prst="rect">
            <a:avLst/>
          </a:prstGeom>
          <a:noFill/>
          <a:ln w="9525">
            <a:noFill/>
            <a:miter lim="800000"/>
            <a:headEnd/>
            <a:tailEnd/>
          </a:ln>
        </p:spPr>
        <p:txBody>
          <a:bodyPr>
            <a:spAutoFit/>
          </a:bodyPr>
          <a:lstStyle/>
          <a:p>
            <a:pPr>
              <a:buFontTx/>
              <a:buChar char="•"/>
            </a:pPr>
            <a:r>
              <a:rPr lang="en-US" sz="2000">
                <a:latin typeface="Times New Roman" pitchFamily="18" charset="0"/>
              </a:rPr>
              <a:t> </a:t>
            </a:r>
            <a:r>
              <a:rPr lang="sr-Latn-CS" sz="2000">
                <a:latin typeface="Times New Roman" pitchFamily="18" charset="0"/>
              </a:rPr>
              <a:t>Smer obrtanja takođe može da se detektuje ako ima dva senzora</a:t>
            </a:r>
            <a:r>
              <a:rPr lang="en-US" sz="2000">
                <a:latin typeface="Times New Roman" pitchFamily="18" charset="0"/>
              </a:rPr>
              <a:t>.</a:t>
            </a:r>
          </a:p>
        </p:txBody>
      </p:sp>
      <p:grpSp>
        <p:nvGrpSpPr>
          <p:cNvPr id="81" name="Group 80"/>
          <p:cNvGrpSpPr>
            <a:grpSpLocks/>
          </p:cNvGrpSpPr>
          <p:nvPr/>
        </p:nvGrpSpPr>
        <p:grpSpPr bwMode="auto">
          <a:xfrm>
            <a:off x="762000" y="4572000"/>
            <a:ext cx="2819400" cy="1828800"/>
            <a:chOff x="762000" y="4572000"/>
            <a:chExt cx="2819400" cy="1828800"/>
          </a:xfrm>
        </p:grpSpPr>
        <p:pic>
          <p:nvPicPr>
            <p:cNvPr id="23610" name="Picture 3"/>
            <p:cNvPicPr>
              <a:picLocks noChangeAspect="1" noChangeArrowheads="1"/>
            </p:cNvPicPr>
            <p:nvPr/>
          </p:nvPicPr>
          <p:blipFill>
            <a:blip r:embed="rId6">
              <a:lum contrast="40000"/>
            </a:blip>
            <a:srcRect l="13116" t="53905" r="6245"/>
            <a:stretch>
              <a:fillRect/>
            </a:stretch>
          </p:blipFill>
          <p:spPr bwMode="auto">
            <a:xfrm>
              <a:off x="762000" y="4572000"/>
              <a:ext cx="2819400" cy="1828800"/>
            </a:xfrm>
            <a:prstGeom prst="rect">
              <a:avLst/>
            </a:prstGeom>
            <a:noFill/>
            <a:ln w="9525">
              <a:noFill/>
              <a:miter lim="800000"/>
              <a:headEnd/>
              <a:tailEnd/>
            </a:ln>
          </p:spPr>
        </p:pic>
        <p:sp>
          <p:nvSpPr>
            <p:cNvPr id="23611" name="Text Box 19"/>
            <p:cNvSpPr txBox="1">
              <a:spLocks noChangeArrowheads="1"/>
            </p:cNvSpPr>
            <p:nvPr/>
          </p:nvSpPr>
          <p:spPr bwMode="auto">
            <a:xfrm>
              <a:off x="2514600" y="4648200"/>
              <a:ext cx="152400" cy="276999"/>
            </a:xfrm>
            <a:prstGeom prst="rect">
              <a:avLst/>
            </a:prstGeom>
            <a:noFill/>
            <a:ln w="9525">
              <a:noFill/>
              <a:miter lim="800000"/>
              <a:headEnd/>
              <a:tailEnd/>
            </a:ln>
          </p:spPr>
          <p:txBody>
            <a:bodyPr lIns="0" tIns="0" rIns="0" bIns="0">
              <a:spAutoFit/>
            </a:bodyPr>
            <a:lstStyle/>
            <a:p>
              <a:pPr eaLnBrk="0" hangingPunct="0">
                <a:spcBef>
                  <a:spcPct val="50000"/>
                </a:spcBef>
              </a:pPr>
              <a:r>
                <a:rPr lang="sr-Latn-CS" altLang="en-US" b="1">
                  <a:latin typeface="Times" pitchFamily="18" charset="0"/>
                </a:rPr>
                <a:t>1</a:t>
              </a:r>
              <a:endParaRPr lang="en-US" altLang="en-US" b="1">
                <a:latin typeface="Times" pitchFamily="18" charset="0"/>
              </a:endParaRPr>
            </a:p>
          </p:txBody>
        </p:sp>
        <p:sp>
          <p:nvSpPr>
            <p:cNvPr id="23612" name="Text Box 19"/>
            <p:cNvSpPr txBox="1">
              <a:spLocks noChangeArrowheads="1"/>
            </p:cNvSpPr>
            <p:nvPr/>
          </p:nvSpPr>
          <p:spPr bwMode="auto">
            <a:xfrm>
              <a:off x="1600200" y="4648200"/>
              <a:ext cx="228600" cy="276999"/>
            </a:xfrm>
            <a:prstGeom prst="rect">
              <a:avLst/>
            </a:prstGeom>
            <a:noFill/>
            <a:ln w="9525">
              <a:noFill/>
              <a:miter lim="800000"/>
              <a:headEnd/>
              <a:tailEnd/>
            </a:ln>
          </p:spPr>
          <p:txBody>
            <a:bodyPr lIns="0" tIns="0" rIns="0" bIns="0">
              <a:spAutoFit/>
            </a:bodyPr>
            <a:lstStyle/>
            <a:p>
              <a:pPr eaLnBrk="0" hangingPunct="0">
                <a:spcBef>
                  <a:spcPct val="50000"/>
                </a:spcBef>
              </a:pPr>
              <a:r>
                <a:rPr lang="sr-Latn-CS" altLang="en-US" b="1">
                  <a:latin typeface="Times" pitchFamily="18" charset="0"/>
                </a:rPr>
                <a:t>0</a:t>
              </a:r>
              <a:endParaRPr lang="en-US" altLang="en-US" b="1">
                <a:latin typeface="Times" pitchFamily="18" charset="0"/>
              </a:endParaRPr>
            </a:p>
          </p:txBody>
        </p:sp>
        <p:cxnSp>
          <p:nvCxnSpPr>
            <p:cNvPr id="23613" name="Straight Arrow Connector 33"/>
            <p:cNvCxnSpPr>
              <a:cxnSpLocks noChangeShapeType="1"/>
              <a:stCxn id="23611" idx="2"/>
            </p:cNvCxnSpPr>
            <p:nvPr/>
          </p:nvCxnSpPr>
          <p:spPr bwMode="auto">
            <a:xfrm flipH="1">
              <a:off x="2209800" y="4925199"/>
              <a:ext cx="381000" cy="561201"/>
            </a:xfrm>
            <a:prstGeom prst="straightConnector1">
              <a:avLst/>
            </a:prstGeom>
            <a:noFill/>
            <a:ln w="9525" algn="ctr">
              <a:solidFill>
                <a:schemeClr val="tx1"/>
              </a:solidFill>
              <a:round/>
              <a:headEnd/>
              <a:tailEnd type="stealth" w="med" len="lg"/>
            </a:ln>
          </p:spPr>
        </p:cxnSp>
        <p:cxnSp>
          <p:nvCxnSpPr>
            <p:cNvPr id="23614" name="Straight Arrow Connector 35"/>
            <p:cNvCxnSpPr>
              <a:cxnSpLocks noChangeShapeType="1"/>
              <a:stCxn id="23612" idx="2"/>
            </p:cNvCxnSpPr>
            <p:nvPr/>
          </p:nvCxnSpPr>
          <p:spPr bwMode="auto">
            <a:xfrm>
              <a:off x="1714500" y="4925199"/>
              <a:ext cx="190500" cy="561201"/>
            </a:xfrm>
            <a:prstGeom prst="straightConnector1">
              <a:avLst/>
            </a:prstGeom>
            <a:noFill/>
            <a:ln w="9525" algn="ctr">
              <a:solidFill>
                <a:schemeClr val="tx1"/>
              </a:solidFill>
              <a:round/>
              <a:headEnd/>
              <a:tailEnd type="stealth" w="med" len="lg"/>
            </a:ln>
          </p:spPr>
        </p:cxnSp>
      </p:grpSp>
      <p:sp>
        <p:nvSpPr>
          <p:cNvPr id="74" name="Arc 73"/>
          <p:cNvSpPr/>
          <p:nvPr/>
        </p:nvSpPr>
        <p:spPr bwMode="auto">
          <a:xfrm rot="4963239">
            <a:off x="1976438" y="4027488"/>
            <a:ext cx="1828800" cy="1752600"/>
          </a:xfrm>
          <a:prstGeom prst="arc">
            <a:avLst>
              <a:gd name="adj1" fmla="val 18009823"/>
              <a:gd name="adj2" fmla="val 20688621"/>
            </a:avLst>
          </a:prstGeom>
          <a:noFill/>
          <a:ln w="31750" cap="flat" cmpd="sng" algn="ctr">
            <a:solidFill>
              <a:schemeClr val="tx1"/>
            </a:solidFill>
            <a:prstDash val="solid"/>
            <a:round/>
            <a:headEnd type="stealth" w="lg" len="lg"/>
            <a:tailEnd type="none" w="med" len="med"/>
          </a:ln>
          <a:effectLst/>
        </p:spPr>
        <p:txBody>
          <a:bodyPr/>
          <a:lstStyle/>
          <a:p>
            <a:pPr eaLnBrk="0" hangingPunct="0">
              <a:defRPr/>
            </a:pPr>
            <a:endParaRPr lang="en-US"/>
          </a:p>
        </p:txBody>
      </p:sp>
      <p:grpSp>
        <p:nvGrpSpPr>
          <p:cNvPr id="80" name="Group 79"/>
          <p:cNvGrpSpPr>
            <a:grpSpLocks/>
          </p:cNvGrpSpPr>
          <p:nvPr/>
        </p:nvGrpSpPr>
        <p:grpSpPr bwMode="auto">
          <a:xfrm>
            <a:off x="5638800" y="4267200"/>
            <a:ext cx="3124200" cy="1676400"/>
            <a:chOff x="5638800" y="4267200"/>
            <a:chExt cx="3124200" cy="1676400"/>
          </a:xfrm>
        </p:grpSpPr>
        <p:cxnSp>
          <p:nvCxnSpPr>
            <p:cNvPr id="23607" name="Straight Connector 75"/>
            <p:cNvCxnSpPr>
              <a:cxnSpLocks noChangeShapeType="1"/>
            </p:cNvCxnSpPr>
            <p:nvPr/>
          </p:nvCxnSpPr>
          <p:spPr bwMode="auto">
            <a:xfrm>
              <a:off x="5638800" y="4800600"/>
              <a:ext cx="0" cy="1143000"/>
            </a:xfrm>
            <a:prstGeom prst="line">
              <a:avLst/>
            </a:prstGeom>
            <a:noFill/>
            <a:ln w="9525" algn="ctr">
              <a:solidFill>
                <a:schemeClr val="tx1"/>
              </a:solidFill>
              <a:prstDash val="dash"/>
              <a:round/>
              <a:headEnd/>
              <a:tailEnd/>
            </a:ln>
          </p:spPr>
        </p:cxnSp>
        <p:sp>
          <p:nvSpPr>
            <p:cNvPr id="23608" name="Rectangle 28"/>
            <p:cNvSpPr>
              <a:spLocks noChangeArrowheads="1"/>
            </p:cNvSpPr>
            <p:nvPr/>
          </p:nvSpPr>
          <p:spPr bwMode="auto">
            <a:xfrm>
              <a:off x="6096000" y="4267200"/>
              <a:ext cx="2667000" cy="338554"/>
            </a:xfrm>
            <a:prstGeom prst="rect">
              <a:avLst/>
            </a:prstGeom>
            <a:noFill/>
            <a:ln w="9525">
              <a:noFill/>
              <a:miter lim="800000"/>
              <a:headEnd/>
              <a:tailEnd/>
            </a:ln>
          </p:spPr>
          <p:txBody>
            <a:bodyPr>
              <a:spAutoFit/>
            </a:bodyPr>
            <a:lstStyle/>
            <a:p>
              <a:r>
                <a:rPr lang="sr-Latn-CS" sz="1600">
                  <a:latin typeface="Times New Roman" pitchFamily="18" charset="0"/>
                </a:rPr>
                <a:t>Trenuti položaj senzora</a:t>
              </a:r>
              <a:endParaRPr lang="en-US" sz="1600">
                <a:latin typeface="Times New Roman" pitchFamily="18" charset="0"/>
              </a:endParaRPr>
            </a:p>
          </p:txBody>
        </p:sp>
        <p:cxnSp>
          <p:nvCxnSpPr>
            <p:cNvPr id="23609" name="Straight Arrow Connector 78"/>
            <p:cNvCxnSpPr>
              <a:cxnSpLocks noChangeShapeType="1"/>
            </p:cNvCxnSpPr>
            <p:nvPr/>
          </p:nvCxnSpPr>
          <p:spPr bwMode="auto">
            <a:xfrm flipH="1">
              <a:off x="5638800" y="4572000"/>
              <a:ext cx="609600" cy="381000"/>
            </a:xfrm>
            <a:prstGeom prst="straightConnector1">
              <a:avLst/>
            </a:prstGeom>
            <a:noFill/>
            <a:ln w="9525" algn="ctr">
              <a:solidFill>
                <a:schemeClr val="tx1"/>
              </a:solidFill>
              <a:round/>
              <a:headEnd/>
              <a:tailEnd type="stealth" w="med" len="med"/>
            </a:ln>
          </p:spPr>
        </p:cxnSp>
      </p:grpSp>
      <p:grpSp>
        <p:nvGrpSpPr>
          <p:cNvPr id="89" name="Group 88"/>
          <p:cNvGrpSpPr>
            <a:grpSpLocks/>
          </p:cNvGrpSpPr>
          <p:nvPr/>
        </p:nvGrpSpPr>
        <p:grpSpPr bwMode="auto">
          <a:xfrm>
            <a:off x="4495800" y="5029200"/>
            <a:ext cx="3886200" cy="1131888"/>
            <a:chOff x="4495800" y="5029200"/>
            <a:chExt cx="3886200" cy="1131332"/>
          </a:xfrm>
        </p:grpSpPr>
        <p:sp>
          <p:nvSpPr>
            <p:cNvPr id="23568" name="Text Box 33"/>
            <p:cNvSpPr txBox="1">
              <a:spLocks noChangeArrowheads="1"/>
            </p:cNvSpPr>
            <p:nvPr/>
          </p:nvSpPr>
          <p:spPr bwMode="auto">
            <a:xfrm>
              <a:off x="4495800" y="5029200"/>
              <a:ext cx="304800" cy="366713"/>
            </a:xfrm>
            <a:prstGeom prst="rect">
              <a:avLst/>
            </a:prstGeom>
            <a:solidFill>
              <a:schemeClr val="bg1"/>
            </a:solidFill>
            <a:ln w="9525">
              <a:noFill/>
              <a:miter lim="800000"/>
              <a:headEnd/>
              <a:tailEnd/>
            </a:ln>
          </p:spPr>
          <p:txBody>
            <a:bodyPr>
              <a:spAutoFit/>
            </a:bodyPr>
            <a:lstStyle/>
            <a:p>
              <a:pPr eaLnBrk="0" hangingPunct="0">
                <a:spcBef>
                  <a:spcPct val="50000"/>
                </a:spcBef>
              </a:pPr>
              <a:r>
                <a:rPr lang="en-US" altLang="en-US" b="1">
                  <a:solidFill>
                    <a:srgbClr val="006600"/>
                  </a:solidFill>
                  <a:latin typeface="Times" pitchFamily="18" charset="0"/>
                </a:rPr>
                <a:t>A</a:t>
              </a:r>
            </a:p>
          </p:txBody>
        </p:sp>
        <p:sp>
          <p:nvSpPr>
            <p:cNvPr id="23569" name="Text Box 34"/>
            <p:cNvSpPr txBox="1">
              <a:spLocks noChangeArrowheads="1"/>
            </p:cNvSpPr>
            <p:nvPr/>
          </p:nvSpPr>
          <p:spPr bwMode="auto">
            <a:xfrm>
              <a:off x="4495800" y="5410200"/>
              <a:ext cx="306387" cy="366713"/>
            </a:xfrm>
            <a:prstGeom prst="rect">
              <a:avLst/>
            </a:prstGeom>
            <a:solidFill>
              <a:schemeClr val="bg1"/>
            </a:solidFill>
            <a:ln w="9525">
              <a:noFill/>
              <a:miter lim="800000"/>
              <a:headEnd/>
              <a:tailEnd/>
            </a:ln>
          </p:spPr>
          <p:txBody>
            <a:bodyPr>
              <a:spAutoFit/>
            </a:bodyPr>
            <a:lstStyle/>
            <a:p>
              <a:pPr eaLnBrk="0" hangingPunct="0">
                <a:spcBef>
                  <a:spcPct val="50000"/>
                </a:spcBef>
              </a:pPr>
              <a:r>
                <a:rPr lang="en-US" altLang="en-US" b="1">
                  <a:solidFill>
                    <a:srgbClr val="002060"/>
                  </a:solidFill>
                  <a:latin typeface="Times" pitchFamily="18" charset="0"/>
                </a:rPr>
                <a:t>B</a:t>
              </a:r>
            </a:p>
          </p:txBody>
        </p:sp>
        <p:sp>
          <p:nvSpPr>
            <p:cNvPr id="23570" name="TextBox 81"/>
            <p:cNvSpPr txBox="1">
              <a:spLocks noChangeArrowheads="1"/>
            </p:cNvSpPr>
            <p:nvPr/>
          </p:nvSpPr>
          <p:spPr bwMode="auto">
            <a:xfrm>
              <a:off x="7010400" y="5791200"/>
              <a:ext cx="1371600" cy="369332"/>
            </a:xfrm>
            <a:prstGeom prst="rect">
              <a:avLst/>
            </a:prstGeom>
            <a:noFill/>
            <a:ln w="9525">
              <a:noFill/>
              <a:miter lim="800000"/>
              <a:headEnd/>
              <a:tailEnd/>
            </a:ln>
          </p:spPr>
          <p:txBody>
            <a:bodyPr>
              <a:spAutoFit/>
            </a:bodyPr>
            <a:lstStyle/>
            <a:p>
              <a:pPr eaLnBrk="0" hangingPunct="0"/>
              <a:r>
                <a:rPr lang="sr-Latn-CS" b="1">
                  <a:solidFill>
                    <a:srgbClr val="002060"/>
                  </a:solidFill>
                  <a:latin typeface="Times New Roman" pitchFamily="18" charset="0"/>
                </a:rPr>
                <a:t>B </a:t>
              </a:r>
              <a:r>
                <a:rPr lang="sr-Latn-CS">
                  <a:solidFill>
                    <a:srgbClr val="002060"/>
                  </a:solidFill>
                  <a:latin typeface="Times New Roman" pitchFamily="18" charset="0"/>
                </a:rPr>
                <a:t>kasni za </a:t>
              </a:r>
              <a:r>
                <a:rPr lang="sr-Latn-CS" b="1">
                  <a:solidFill>
                    <a:srgbClr val="006600"/>
                  </a:solidFill>
                  <a:latin typeface="Times New Roman" pitchFamily="18" charset="0"/>
                </a:rPr>
                <a:t>A</a:t>
              </a:r>
              <a:endParaRPr lang="en-US"/>
            </a:p>
          </p:txBody>
        </p:sp>
        <p:grpSp>
          <p:nvGrpSpPr>
            <p:cNvPr id="23571" name="Group 87"/>
            <p:cNvGrpSpPr>
              <a:grpSpLocks/>
            </p:cNvGrpSpPr>
            <p:nvPr/>
          </p:nvGrpSpPr>
          <p:grpSpPr bwMode="auto">
            <a:xfrm>
              <a:off x="4876800" y="5105400"/>
              <a:ext cx="3276600" cy="609600"/>
              <a:chOff x="4876800" y="5105400"/>
              <a:chExt cx="3276600" cy="609600"/>
            </a:xfrm>
          </p:grpSpPr>
          <p:cxnSp>
            <p:nvCxnSpPr>
              <p:cNvPr id="23572" name="Straight Connector 39"/>
              <p:cNvCxnSpPr>
                <a:cxnSpLocks noChangeShapeType="1"/>
              </p:cNvCxnSpPr>
              <p:nvPr/>
            </p:nvCxnSpPr>
            <p:spPr bwMode="auto">
              <a:xfrm>
                <a:off x="5257800" y="5105400"/>
                <a:ext cx="381000" cy="0"/>
              </a:xfrm>
              <a:prstGeom prst="line">
                <a:avLst/>
              </a:prstGeom>
              <a:noFill/>
              <a:ln w="31750" cap="rnd" algn="ctr">
                <a:solidFill>
                  <a:srgbClr val="006600"/>
                </a:solidFill>
                <a:round/>
                <a:headEnd/>
                <a:tailEnd/>
              </a:ln>
            </p:spPr>
          </p:cxnSp>
          <p:cxnSp>
            <p:nvCxnSpPr>
              <p:cNvPr id="23573" name="Straight Connector 40"/>
              <p:cNvCxnSpPr>
                <a:cxnSpLocks noChangeShapeType="1"/>
              </p:cNvCxnSpPr>
              <p:nvPr/>
            </p:nvCxnSpPr>
            <p:spPr bwMode="auto">
              <a:xfrm>
                <a:off x="4876800" y="5334000"/>
                <a:ext cx="381000" cy="0"/>
              </a:xfrm>
              <a:prstGeom prst="line">
                <a:avLst/>
              </a:prstGeom>
              <a:noFill/>
              <a:ln w="31750" cap="rnd" algn="ctr">
                <a:solidFill>
                  <a:srgbClr val="006600"/>
                </a:solidFill>
                <a:round/>
                <a:headEnd/>
                <a:tailEnd/>
              </a:ln>
            </p:spPr>
          </p:cxnSp>
          <p:cxnSp>
            <p:nvCxnSpPr>
              <p:cNvPr id="23574" name="Straight Connector 41"/>
              <p:cNvCxnSpPr>
                <a:cxnSpLocks noChangeShapeType="1"/>
              </p:cNvCxnSpPr>
              <p:nvPr/>
            </p:nvCxnSpPr>
            <p:spPr bwMode="auto">
              <a:xfrm>
                <a:off x="5257800" y="5105400"/>
                <a:ext cx="0" cy="228600"/>
              </a:xfrm>
              <a:prstGeom prst="line">
                <a:avLst/>
              </a:prstGeom>
              <a:noFill/>
              <a:ln w="31750" cap="rnd" algn="ctr">
                <a:solidFill>
                  <a:srgbClr val="006600"/>
                </a:solidFill>
                <a:round/>
                <a:headEnd/>
                <a:tailEnd/>
              </a:ln>
            </p:spPr>
          </p:cxnSp>
          <p:cxnSp>
            <p:nvCxnSpPr>
              <p:cNvPr id="23575" name="Straight Connector 42"/>
              <p:cNvCxnSpPr>
                <a:cxnSpLocks noChangeShapeType="1"/>
              </p:cNvCxnSpPr>
              <p:nvPr/>
            </p:nvCxnSpPr>
            <p:spPr bwMode="auto">
              <a:xfrm>
                <a:off x="5638800" y="5105400"/>
                <a:ext cx="0" cy="228600"/>
              </a:xfrm>
              <a:prstGeom prst="line">
                <a:avLst/>
              </a:prstGeom>
              <a:noFill/>
              <a:ln w="31750" cap="rnd" algn="ctr">
                <a:solidFill>
                  <a:srgbClr val="006600"/>
                </a:solidFill>
                <a:round/>
                <a:headEnd/>
                <a:tailEnd/>
              </a:ln>
            </p:spPr>
          </p:cxnSp>
          <p:cxnSp>
            <p:nvCxnSpPr>
              <p:cNvPr id="23576" name="Straight Connector 43"/>
              <p:cNvCxnSpPr>
                <a:cxnSpLocks noChangeShapeType="1"/>
              </p:cNvCxnSpPr>
              <p:nvPr/>
            </p:nvCxnSpPr>
            <p:spPr bwMode="auto">
              <a:xfrm>
                <a:off x="6019800" y="5105400"/>
                <a:ext cx="381000" cy="0"/>
              </a:xfrm>
              <a:prstGeom prst="line">
                <a:avLst/>
              </a:prstGeom>
              <a:noFill/>
              <a:ln w="31750" cap="rnd" algn="ctr">
                <a:solidFill>
                  <a:srgbClr val="006600"/>
                </a:solidFill>
                <a:round/>
                <a:headEnd/>
                <a:tailEnd/>
              </a:ln>
            </p:spPr>
          </p:cxnSp>
          <p:cxnSp>
            <p:nvCxnSpPr>
              <p:cNvPr id="23577" name="Straight Connector 44"/>
              <p:cNvCxnSpPr>
                <a:cxnSpLocks noChangeShapeType="1"/>
              </p:cNvCxnSpPr>
              <p:nvPr/>
            </p:nvCxnSpPr>
            <p:spPr bwMode="auto">
              <a:xfrm>
                <a:off x="5638800" y="5334000"/>
                <a:ext cx="381000" cy="0"/>
              </a:xfrm>
              <a:prstGeom prst="line">
                <a:avLst/>
              </a:prstGeom>
              <a:noFill/>
              <a:ln w="31750" cap="rnd" algn="ctr">
                <a:solidFill>
                  <a:srgbClr val="006600"/>
                </a:solidFill>
                <a:round/>
                <a:headEnd/>
                <a:tailEnd/>
              </a:ln>
            </p:spPr>
          </p:cxnSp>
          <p:cxnSp>
            <p:nvCxnSpPr>
              <p:cNvPr id="23578" name="Straight Connector 45"/>
              <p:cNvCxnSpPr>
                <a:cxnSpLocks noChangeShapeType="1"/>
              </p:cNvCxnSpPr>
              <p:nvPr/>
            </p:nvCxnSpPr>
            <p:spPr bwMode="auto">
              <a:xfrm>
                <a:off x="6019800" y="5105400"/>
                <a:ext cx="0" cy="228600"/>
              </a:xfrm>
              <a:prstGeom prst="line">
                <a:avLst/>
              </a:prstGeom>
              <a:noFill/>
              <a:ln w="31750" cap="rnd" algn="ctr">
                <a:solidFill>
                  <a:srgbClr val="006600"/>
                </a:solidFill>
                <a:round/>
                <a:headEnd/>
                <a:tailEnd/>
              </a:ln>
            </p:spPr>
          </p:cxnSp>
          <p:cxnSp>
            <p:nvCxnSpPr>
              <p:cNvPr id="23579" name="Straight Connector 46"/>
              <p:cNvCxnSpPr>
                <a:cxnSpLocks noChangeShapeType="1"/>
              </p:cNvCxnSpPr>
              <p:nvPr/>
            </p:nvCxnSpPr>
            <p:spPr bwMode="auto">
              <a:xfrm>
                <a:off x="6400800" y="5105400"/>
                <a:ext cx="0" cy="228600"/>
              </a:xfrm>
              <a:prstGeom prst="line">
                <a:avLst/>
              </a:prstGeom>
              <a:noFill/>
              <a:ln w="31750" cap="rnd" algn="ctr">
                <a:solidFill>
                  <a:srgbClr val="006600"/>
                </a:solidFill>
                <a:round/>
                <a:headEnd/>
                <a:tailEnd/>
              </a:ln>
            </p:spPr>
          </p:cxnSp>
          <p:cxnSp>
            <p:nvCxnSpPr>
              <p:cNvPr id="23580" name="Straight Connector 47"/>
              <p:cNvCxnSpPr>
                <a:cxnSpLocks noChangeShapeType="1"/>
              </p:cNvCxnSpPr>
              <p:nvPr/>
            </p:nvCxnSpPr>
            <p:spPr bwMode="auto">
              <a:xfrm>
                <a:off x="6781800" y="5105400"/>
                <a:ext cx="381000" cy="0"/>
              </a:xfrm>
              <a:prstGeom prst="line">
                <a:avLst/>
              </a:prstGeom>
              <a:noFill/>
              <a:ln w="31750" cap="rnd" algn="ctr">
                <a:solidFill>
                  <a:srgbClr val="006600"/>
                </a:solidFill>
                <a:round/>
                <a:headEnd/>
                <a:tailEnd/>
              </a:ln>
            </p:spPr>
          </p:cxnSp>
          <p:cxnSp>
            <p:nvCxnSpPr>
              <p:cNvPr id="23581" name="Straight Connector 48"/>
              <p:cNvCxnSpPr>
                <a:cxnSpLocks noChangeShapeType="1"/>
              </p:cNvCxnSpPr>
              <p:nvPr/>
            </p:nvCxnSpPr>
            <p:spPr bwMode="auto">
              <a:xfrm>
                <a:off x="6400800" y="5334000"/>
                <a:ext cx="381000" cy="0"/>
              </a:xfrm>
              <a:prstGeom prst="line">
                <a:avLst/>
              </a:prstGeom>
              <a:noFill/>
              <a:ln w="31750" cap="rnd" algn="ctr">
                <a:solidFill>
                  <a:srgbClr val="006600"/>
                </a:solidFill>
                <a:round/>
                <a:headEnd/>
                <a:tailEnd/>
              </a:ln>
            </p:spPr>
          </p:cxnSp>
          <p:cxnSp>
            <p:nvCxnSpPr>
              <p:cNvPr id="23582" name="Straight Connector 49"/>
              <p:cNvCxnSpPr>
                <a:cxnSpLocks noChangeShapeType="1"/>
              </p:cNvCxnSpPr>
              <p:nvPr/>
            </p:nvCxnSpPr>
            <p:spPr bwMode="auto">
              <a:xfrm>
                <a:off x="6781800" y="5105400"/>
                <a:ext cx="0" cy="228600"/>
              </a:xfrm>
              <a:prstGeom prst="line">
                <a:avLst/>
              </a:prstGeom>
              <a:noFill/>
              <a:ln w="31750" cap="rnd" algn="ctr">
                <a:solidFill>
                  <a:srgbClr val="006600"/>
                </a:solidFill>
                <a:round/>
                <a:headEnd/>
                <a:tailEnd/>
              </a:ln>
            </p:spPr>
          </p:cxnSp>
          <p:cxnSp>
            <p:nvCxnSpPr>
              <p:cNvPr id="23583" name="Straight Connector 50"/>
              <p:cNvCxnSpPr>
                <a:cxnSpLocks noChangeShapeType="1"/>
              </p:cNvCxnSpPr>
              <p:nvPr/>
            </p:nvCxnSpPr>
            <p:spPr bwMode="auto">
              <a:xfrm>
                <a:off x="7162800" y="5105400"/>
                <a:ext cx="0" cy="228600"/>
              </a:xfrm>
              <a:prstGeom prst="line">
                <a:avLst/>
              </a:prstGeom>
              <a:noFill/>
              <a:ln w="31750" cap="rnd" algn="ctr">
                <a:solidFill>
                  <a:srgbClr val="006600"/>
                </a:solidFill>
                <a:round/>
                <a:headEnd/>
                <a:tailEnd/>
              </a:ln>
            </p:spPr>
          </p:cxnSp>
          <p:cxnSp>
            <p:nvCxnSpPr>
              <p:cNvPr id="23584" name="Straight Connector 51"/>
              <p:cNvCxnSpPr>
                <a:cxnSpLocks noChangeShapeType="1"/>
              </p:cNvCxnSpPr>
              <p:nvPr/>
            </p:nvCxnSpPr>
            <p:spPr bwMode="auto">
              <a:xfrm>
                <a:off x="7543800" y="5105400"/>
                <a:ext cx="381000" cy="0"/>
              </a:xfrm>
              <a:prstGeom prst="line">
                <a:avLst/>
              </a:prstGeom>
              <a:noFill/>
              <a:ln w="31750" cap="rnd" algn="ctr">
                <a:solidFill>
                  <a:srgbClr val="006600"/>
                </a:solidFill>
                <a:round/>
                <a:headEnd/>
                <a:tailEnd/>
              </a:ln>
            </p:spPr>
          </p:cxnSp>
          <p:cxnSp>
            <p:nvCxnSpPr>
              <p:cNvPr id="23585" name="Straight Connector 52"/>
              <p:cNvCxnSpPr>
                <a:cxnSpLocks noChangeShapeType="1"/>
              </p:cNvCxnSpPr>
              <p:nvPr/>
            </p:nvCxnSpPr>
            <p:spPr bwMode="auto">
              <a:xfrm>
                <a:off x="7162800" y="5334000"/>
                <a:ext cx="381000" cy="0"/>
              </a:xfrm>
              <a:prstGeom prst="line">
                <a:avLst/>
              </a:prstGeom>
              <a:noFill/>
              <a:ln w="31750" cap="rnd" algn="ctr">
                <a:solidFill>
                  <a:srgbClr val="006600"/>
                </a:solidFill>
                <a:round/>
                <a:headEnd/>
                <a:tailEnd/>
              </a:ln>
            </p:spPr>
          </p:cxnSp>
          <p:cxnSp>
            <p:nvCxnSpPr>
              <p:cNvPr id="23586" name="Straight Connector 53"/>
              <p:cNvCxnSpPr>
                <a:cxnSpLocks noChangeShapeType="1"/>
              </p:cNvCxnSpPr>
              <p:nvPr/>
            </p:nvCxnSpPr>
            <p:spPr bwMode="auto">
              <a:xfrm>
                <a:off x="7543800" y="5105400"/>
                <a:ext cx="0" cy="228600"/>
              </a:xfrm>
              <a:prstGeom prst="line">
                <a:avLst/>
              </a:prstGeom>
              <a:noFill/>
              <a:ln w="31750" cap="rnd" algn="ctr">
                <a:solidFill>
                  <a:srgbClr val="006600"/>
                </a:solidFill>
                <a:round/>
                <a:headEnd/>
                <a:tailEnd/>
              </a:ln>
            </p:spPr>
          </p:cxnSp>
          <p:cxnSp>
            <p:nvCxnSpPr>
              <p:cNvPr id="23587" name="Straight Connector 54"/>
              <p:cNvCxnSpPr>
                <a:cxnSpLocks noChangeShapeType="1"/>
              </p:cNvCxnSpPr>
              <p:nvPr/>
            </p:nvCxnSpPr>
            <p:spPr bwMode="auto">
              <a:xfrm>
                <a:off x="7924800" y="5105400"/>
                <a:ext cx="0" cy="228600"/>
              </a:xfrm>
              <a:prstGeom prst="line">
                <a:avLst/>
              </a:prstGeom>
              <a:noFill/>
              <a:ln w="31750" cap="rnd" algn="ctr">
                <a:solidFill>
                  <a:srgbClr val="006600"/>
                </a:solidFill>
                <a:round/>
                <a:headEnd/>
                <a:tailEnd/>
              </a:ln>
            </p:spPr>
          </p:cxnSp>
          <p:cxnSp>
            <p:nvCxnSpPr>
              <p:cNvPr id="56" name="Straight Connector 55"/>
              <p:cNvCxnSpPr/>
              <p:nvPr/>
            </p:nvCxnSpPr>
            <p:spPr bwMode="auto">
              <a:xfrm>
                <a:off x="5457825" y="5486176"/>
                <a:ext cx="381000" cy="0"/>
              </a:xfrm>
              <a:prstGeom prst="line">
                <a:avLst/>
              </a:prstGeom>
              <a:solidFill>
                <a:schemeClr val="accent1"/>
              </a:solidFill>
              <a:ln w="31750" cap="rnd" cmpd="sng" algn="ctr">
                <a:solidFill>
                  <a:schemeClr val="accent2">
                    <a:lumMod val="75000"/>
                  </a:schemeClr>
                </a:solidFill>
                <a:prstDash val="solid"/>
                <a:round/>
                <a:headEnd type="none" w="med" len="med"/>
                <a:tailEnd type="none" w="med" len="med"/>
              </a:ln>
              <a:effectLst/>
            </p:spPr>
          </p:cxnSp>
          <p:cxnSp>
            <p:nvCxnSpPr>
              <p:cNvPr id="57" name="Straight Connector 56"/>
              <p:cNvCxnSpPr/>
              <p:nvPr/>
            </p:nvCxnSpPr>
            <p:spPr bwMode="auto">
              <a:xfrm>
                <a:off x="5076825" y="5714663"/>
                <a:ext cx="381000" cy="0"/>
              </a:xfrm>
              <a:prstGeom prst="line">
                <a:avLst/>
              </a:prstGeom>
              <a:solidFill>
                <a:schemeClr val="accent1"/>
              </a:solidFill>
              <a:ln w="31750" cap="rnd" cmpd="sng" algn="ctr">
                <a:solidFill>
                  <a:schemeClr val="accent2">
                    <a:lumMod val="75000"/>
                  </a:schemeClr>
                </a:solidFill>
                <a:prstDash val="solid"/>
                <a:round/>
                <a:headEnd type="none" w="med" len="med"/>
                <a:tailEnd type="none" w="med" len="med"/>
              </a:ln>
              <a:effectLst/>
            </p:spPr>
          </p:cxnSp>
          <p:cxnSp>
            <p:nvCxnSpPr>
              <p:cNvPr id="58" name="Straight Connector 57"/>
              <p:cNvCxnSpPr/>
              <p:nvPr/>
            </p:nvCxnSpPr>
            <p:spPr bwMode="auto">
              <a:xfrm>
                <a:off x="5457825" y="5486176"/>
                <a:ext cx="0" cy="228488"/>
              </a:xfrm>
              <a:prstGeom prst="line">
                <a:avLst/>
              </a:prstGeom>
              <a:solidFill>
                <a:schemeClr val="accent1"/>
              </a:solidFill>
              <a:ln w="31750" cap="rnd" cmpd="sng" algn="ctr">
                <a:solidFill>
                  <a:schemeClr val="accent2">
                    <a:lumMod val="75000"/>
                  </a:schemeClr>
                </a:solidFill>
                <a:prstDash val="solid"/>
                <a:round/>
                <a:headEnd type="none" w="med" len="med"/>
                <a:tailEnd type="none" w="med" len="med"/>
              </a:ln>
              <a:effectLst/>
            </p:spPr>
          </p:cxnSp>
          <p:cxnSp>
            <p:nvCxnSpPr>
              <p:cNvPr id="59" name="Straight Connector 58"/>
              <p:cNvCxnSpPr/>
              <p:nvPr/>
            </p:nvCxnSpPr>
            <p:spPr bwMode="auto">
              <a:xfrm>
                <a:off x="5838825" y="5486176"/>
                <a:ext cx="0" cy="228488"/>
              </a:xfrm>
              <a:prstGeom prst="line">
                <a:avLst/>
              </a:prstGeom>
              <a:solidFill>
                <a:schemeClr val="accent1"/>
              </a:solidFill>
              <a:ln w="31750" cap="rnd" cmpd="sng" algn="ctr">
                <a:solidFill>
                  <a:schemeClr val="accent2">
                    <a:lumMod val="75000"/>
                  </a:schemeClr>
                </a:solidFill>
                <a:prstDash val="solid"/>
                <a:round/>
                <a:headEnd type="none" w="med" len="med"/>
                <a:tailEnd type="none" w="med" len="med"/>
              </a:ln>
              <a:effectLst/>
            </p:spPr>
          </p:cxnSp>
          <p:cxnSp>
            <p:nvCxnSpPr>
              <p:cNvPr id="60" name="Straight Connector 59"/>
              <p:cNvCxnSpPr/>
              <p:nvPr/>
            </p:nvCxnSpPr>
            <p:spPr bwMode="auto">
              <a:xfrm>
                <a:off x="6219825" y="5486176"/>
                <a:ext cx="381000" cy="0"/>
              </a:xfrm>
              <a:prstGeom prst="line">
                <a:avLst/>
              </a:prstGeom>
              <a:solidFill>
                <a:schemeClr val="accent1"/>
              </a:solidFill>
              <a:ln w="31750" cap="rnd" cmpd="sng" algn="ctr">
                <a:solidFill>
                  <a:schemeClr val="accent2">
                    <a:lumMod val="75000"/>
                  </a:schemeClr>
                </a:solidFill>
                <a:prstDash val="solid"/>
                <a:round/>
                <a:headEnd type="none" w="med" len="med"/>
                <a:tailEnd type="none" w="med" len="med"/>
              </a:ln>
              <a:effectLst/>
            </p:spPr>
          </p:cxnSp>
          <p:cxnSp>
            <p:nvCxnSpPr>
              <p:cNvPr id="61" name="Straight Connector 60"/>
              <p:cNvCxnSpPr/>
              <p:nvPr/>
            </p:nvCxnSpPr>
            <p:spPr bwMode="auto">
              <a:xfrm>
                <a:off x="5838825" y="5714663"/>
                <a:ext cx="381000" cy="0"/>
              </a:xfrm>
              <a:prstGeom prst="line">
                <a:avLst/>
              </a:prstGeom>
              <a:solidFill>
                <a:schemeClr val="accent1"/>
              </a:solidFill>
              <a:ln w="31750" cap="rnd" cmpd="sng" algn="ctr">
                <a:solidFill>
                  <a:schemeClr val="accent2">
                    <a:lumMod val="75000"/>
                  </a:schemeClr>
                </a:solidFill>
                <a:prstDash val="solid"/>
                <a:round/>
                <a:headEnd type="none" w="med" len="med"/>
                <a:tailEnd type="none" w="med" len="med"/>
              </a:ln>
              <a:effectLst/>
            </p:spPr>
          </p:cxnSp>
          <p:cxnSp>
            <p:nvCxnSpPr>
              <p:cNvPr id="62" name="Straight Connector 61"/>
              <p:cNvCxnSpPr/>
              <p:nvPr/>
            </p:nvCxnSpPr>
            <p:spPr bwMode="auto">
              <a:xfrm>
                <a:off x="6219825" y="5486176"/>
                <a:ext cx="0" cy="228488"/>
              </a:xfrm>
              <a:prstGeom prst="line">
                <a:avLst/>
              </a:prstGeom>
              <a:solidFill>
                <a:schemeClr val="accent1"/>
              </a:solidFill>
              <a:ln w="31750" cap="rnd" cmpd="sng" algn="ctr">
                <a:solidFill>
                  <a:schemeClr val="accent2">
                    <a:lumMod val="75000"/>
                  </a:schemeClr>
                </a:solidFill>
                <a:prstDash val="solid"/>
                <a:round/>
                <a:headEnd type="none" w="med" len="med"/>
                <a:tailEnd type="none" w="med" len="med"/>
              </a:ln>
              <a:effectLst/>
            </p:spPr>
          </p:cxnSp>
          <p:cxnSp>
            <p:nvCxnSpPr>
              <p:cNvPr id="63" name="Straight Connector 62"/>
              <p:cNvCxnSpPr/>
              <p:nvPr/>
            </p:nvCxnSpPr>
            <p:spPr bwMode="auto">
              <a:xfrm>
                <a:off x="6600825" y="5486176"/>
                <a:ext cx="0" cy="228488"/>
              </a:xfrm>
              <a:prstGeom prst="line">
                <a:avLst/>
              </a:prstGeom>
              <a:solidFill>
                <a:schemeClr val="accent1"/>
              </a:solidFill>
              <a:ln w="31750" cap="rnd" cmpd="sng" algn="ctr">
                <a:solidFill>
                  <a:schemeClr val="accent2">
                    <a:lumMod val="75000"/>
                  </a:schemeClr>
                </a:solidFill>
                <a:prstDash val="solid"/>
                <a:round/>
                <a:headEnd type="none" w="med" len="med"/>
                <a:tailEnd type="none" w="med" len="med"/>
              </a:ln>
              <a:effectLst/>
            </p:spPr>
          </p:cxnSp>
          <p:cxnSp>
            <p:nvCxnSpPr>
              <p:cNvPr id="64" name="Straight Connector 63"/>
              <p:cNvCxnSpPr/>
              <p:nvPr/>
            </p:nvCxnSpPr>
            <p:spPr bwMode="auto">
              <a:xfrm>
                <a:off x="6981825" y="5486176"/>
                <a:ext cx="381000" cy="0"/>
              </a:xfrm>
              <a:prstGeom prst="line">
                <a:avLst/>
              </a:prstGeom>
              <a:solidFill>
                <a:schemeClr val="accent1"/>
              </a:solidFill>
              <a:ln w="31750" cap="rnd" cmpd="sng" algn="ctr">
                <a:solidFill>
                  <a:schemeClr val="accent2">
                    <a:lumMod val="75000"/>
                  </a:schemeClr>
                </a:solidFill>
                <a:prstDash val="solid"/>
                <a:round/>
                <a:headEnd type="none" w="med" len="med"/>
                <a:tailEnd type="none" w="med" len="med"/>
              </a:ln>
              <a:effectLst/>
            </p:spPr>
          </p:cxnSp>
          <p:cxnSp>
            <p:nvCxnSpPr>
              <p:cNvPr id="65" name="Straight Connector 64"/>
              <p:cNvCxnSpPr/>
              <p:nvPr/>
            </p:nvCxnSpPr>
            <p:spPr bwMode="auto">
              <a:xfrm>
                <a:off x="6600825" y="5714663"/>
                <a:ext cx="381000" cy="0"/>
              </a:xfrm>
              <a:prstGeom prst="line">
                <a:avLst/>
              </a:prstGeom>
              <a:solidFill>
                <a:schemeClr val="accent1"/>
              </a:solidFill>
              <a:ln w="31750" cap="rnd" cmpd="sng" algn="ctr">
                <a:solidFill>
                  <a:schemeClr val="accent2">
                    <a:lumMod val="75000"/>
                  </a:schemeClr>
                </a:solidFill>
                <a:prstDash val="solid"/>
                <a:round/>
                <a:headEnd type="none" w="med" len="med"/>
                <a:tailEnd type="none" w="med" len="med"/>
              </a:ln>
              <a:effectLst/>
            </p:spPr>
          </p:cxnSp>
          <p:cxnSp>
            <p:nvCxnSpPr>
              <p:cNvPr id="66" name="Straight Connector 65"/>
              <p:cNvCxnSpPr/>
              <p:nvPr/>
            </p:nvCxnSpPr>
            <p:spPr bwMode="auto">
              <a:xfrm>
                <a:off x="6981825" y="5486176"/>
                <a:ext cx="0" cy="228488"/>
              </a:xfrm>
              <a:prstGeom prst="line">
                <a:avLst/>
              </a:prstGeom>
              <a:solidFill>
                <a:schemeClr val="accent1"/>
              </a:solidFill>
              <a:ln w="31750" cap="rnd" cmpd="sng" algn="ctr">
                <a:solidFill>
                  <a:schemeClr val="accent2">
                    <a:lumMod val="75000"/>
                  </a:schemeClr>
                </a:solidFill>
                <a:prstDash val="solid"/>
                <a:round/>
                <a:headEnd type="none" w="med" len="med"/>
                <a:tailEnd type="none" w="med" len="med"/>
              </a:ln>
              <a:effectLst/>
            </p:spPr>
          </p:cxnSp>
          <p:cxnSp>
            <p:nvCxnSpPr>
              <p:cNvPr id="67" name="Straight Connector 66"/>
              <p:cNvCxnSpPr/>
              <p:nvPr/>
            </p:nvCxnSpPr>
            <p:spPr bwMode="auto">
              <a:xfrm>
                <a:off x="7362825" y="5486176"/>
                <a:ext cx="0" cy="228488"/>
              </a:xfrm>
              <a:prstGeom prst="line">
                <a:avLst/>
              </a:prstGeom>
              <a:solidFill>
                <a:schemeClr val="accent1"/>
              </a:solidFill>
              <a:ln w="31750" cap="rnd" cmpd="sng" algn="ctr">
                <a:solidFill>
                  <a:schemeClr val="accent2">
                    <a:lumMod val="75000"/>
                  </a:schemeClr>
                </a:solidFill>
                <a:prstDash val="solid"/>
                <a:round/>
                <a:headEnd type="none" w="med" len="med"/>
                <a:tailEnd type="none" w="med" len="med"/>
              </a:ln>
              <a:effectLst/>
            </p:spPr>
          </p:cxnSp>
          <p:cxnSp>
            <p:nvCxnSpPr>
              <p:cNvPr id="68" name="Straight Connector 67"/>
              <p:cNvCxnSpPr/>
              <p:nvPr/>
            </p:nvCxnSpPr>
            <p:spPr bwMode="auto">
              <a:xfrm>
                <a:off x="7743825" y="5486176"/>
                <a:ext cx="381000" cy="0"/>
              </a:xfrm>
              <a:prstGeom prst="line">
                <a:avLst/>
              </a:prstGeom>
              <a:solidFill>
                <a:schemeClr val="accent1"/>
              </a:solidFill>
              <a:ln w="31750" cap="rnd" cmpd="sng" algn="ctr">
                <a:solidFill>
                  <a:schemeClr val="accent2">
                    <a:lumMod val="75000"/>
                  </a:schemeClr>
                </a:solidFill>
                <a:prstDash val="solid"/>
                <a:round/>
                <a:headEnd type="none" w="med" len="med"/>
                <a:tailEnd type="none" w="med" len="med"/>
              </a:ln>
              <a:effectLst/>
            </p:spPr>
          </p:cxnSp>
          <p:cxnSp>
            <p:nvCxnSpPr>
              <p:cNvPr id="69" name="Straight Connector 68"/>
              <p:cNvCxnSpPr/>
              <p:nvPr/>
            </p:nvCxnSpPr>
            <p:spPr bwMode="auto">
              <a:xfrm>
                <a:off x="7362825" y="5714663"/>
                <a:ext cx="381000" cy="0"/>
              </a:xfrm>
              <a:prstGeom prst="line">
                <a:avLst/>
              </a:prstGeom>
              <a:solidFill>
                <a:schemeClr val="accent1"/>
              </a:solidFill>
              <a:ln w="31750" cap="rnd" cmpd="sng" algn="ctr">
                <a:solidFill>
                  <a:schemeClr val="accent2">
                    <a:lumMod val="75000"/>
                  </a:schemeClr>
                </a:solidFill>
                <a:prstDash val="solid"/>
                <a:round/>
                <a:headEnd type="none" w="med" len="med"/>
                <a:tailEnd type="none" w="med" len="med"/>
              </a:ln>
              <a:effectLst/>
            </p:spPr>
          </p:cxnSp>
          <p:cxnSp>
            <p:nvCxnSpPr>
              <p:cNvPr id="70" name="Straight Connector 69"/>
              <p:cNvCxnSpPr/>
              <p:nvPr/>
            </p:nvCxnSpPr>
            <p:spPr bwMode="auto">
              <a:xfrm>
                <a:off x="8124825" y="5486176"/>
                <a:ext cx="0" cy="228488"/>
              </a:xfrm>
              <a:prstGeom prst="line">
                <a:avLst/>
              </a:prstGeom>
              <a:solidFill>
                <a:schemeClr val="accent1"/>
              </a:solidFill>
              <a:ln w="31750" cap="rnd" cmpd="sng" algn="ctr">
                <a:solidFill>
                  <a:schemeClr val="accent2">
                    <a:lumMod val="75000"/>
                  </a:schemeClr>
                </a:solidFill>
                <a:prstDash val="solid"/>
                <a:round/>
                <a:headEnd type="none" w="med" len="med"/>
                <a:tailEnd type="none" w="med" len="med"/>
              </a:ln>
              <a:effectLst/>
            </p:spPr>
          </p:cxnSp>
          <p:cxnSp>
            <p:nvCxnSpPr>
              <p:cNvPr id="71" name="Straight Connector 70"/>
              <p:cNvCxnSpPr/>
              <p:nvPr/>
            </p:nvCxnSpPr>
            <p:spPr bwMode="auto">
              <a:xfrm>
                <a:off x="5076825" y="5486176"/>
                <a:ext cx="0" cy="228488"/>
              </a:xfrm>
              <a:prstGeom prst="line">
                <a:avLst/>
              </a:prstGeom>
              <a:solidFill>
                <a:schemeClr val="accent1"/>
              </a:solidFill>
              <a:ln w="31750" cap="rnd" cmpd="sng" algn="ctr">
                <a:solidFill>
                  <a:schemeClr val="accent2">
                    <a:lumMod val="75000"/>
                  </a:schemeClr>
                </a:solidFill>
                <a:prstDash val="solid"/>
                <a:round/>
                <a:headEnd type="none" w="med" len="med"/>
                <a:tailEnd type="none" w="med" len="med"/>
              </a:ln>
              <a:effectLst/>
            </p:spPr>
          </p:cxnSp>
          <p:cxnSp>
            <p:nvCxnSpPr>
              <p:cNvPr id="72" name="Straight Connector 71"/>
              <p:cNvCxnSpPr/>
              <p:nvPr/>
            </p:nvCxnSpPr>
            <p:spPr bwMode="auto">
              <a:xfrm>
                <a:off x="4876800" y="5486176"/>
                <a:ext cx="200025" cy="0"/>
              </a:xfrm>
              <a:prstGeom prst="line">
                <a:avLst/>
              </a:prstGeom>
              <a:solidFill>
                <a:schemeClr val="accent1"/>
              </a:solidFill>
              <a:ln w="31750" cap="rnd" cmpd="sng" algn="ctr">
                <a:solidFill>
                  <a:schemeClr val="accent2">
                    <a:lumMod val="75000"/>
                  </a:schemeClr>
                </a:solidFill>
                <a:prstDash val="solid"/>
                <a:round/>
                <a:headEnd type="none" w="med" len="med"/>
                <a:tailEnd type="none" w="med" len="med"/>
              </a:ln>
              <a:effectLst/>
            </p:spPr>
          </p:cxnSp>
          <p:cxnSp>
            <p:nvCxnSpPr>
              <p:cNvPr id="23605" name="Straight Connector 72"/>
              <p:cNvCxnSpPr>
                <a:cxnSpLocks noChangeShapeType="1"/>
              </p:cNvCxnSpPr>
              <p:nvPr/>
            </p:nvCxnSpPr>
            <p:spPr bwMode="auto">
              <a:xfrm>
                <a:off x="7924800" y="5334000"/>
                <a:ext cx="228600" cy="0"/>
              </a:xfrm>
              <a:prstGeom prst="line">
                <a:avLst/>
              </a:prstGeom>
              <a:noFill/>
              <a:ln w="31750" cap="rnd" algn="ctr">
                <a:solidFill>
                  <a:srgbClr val="006600"/>
                </a:solidFill>
                <a:round/>
                <a:headEnd/>
                <a:tailEnd/>
              </a:ln>
            </p:spPr>
          </p:cxnSp>
          <p:cxnSp>
            <p:nvCxnSpPr>
              <p:cNvPr id="85" name="Straight Connector 84"/>
              <p:cNvCxnSpPr/>
              <p:nvPr/>
            </p:nvCxnSpPr>
            <p:spPr bwMode="auto">
              <a:xfrm>
                <a:off x="7743825" y="5486176"/>
                <a:ext cx="0" cy="228488"/>
              </a:xfrm>
              <a:prstGeom prst="line">
                <a:avLst/>
              </a:prstGeom>
              <a:solidFill>
                <a:schemeClr val="accent1"/>
              </a:solidFill>
              <a:ln w="31750" cap="rnd" cmpd="sng" algn="ctr">
                <a:solidFill>
                  <a:schemeClr val="accent2">
                    <a:lumMod val="75000"/>
                  </a:schemeClr>
                </a:solidFill>
                <a:prstDash val="solid"/>
                <a:round/>
                <a:headEnd type="none" w="med" len="med"/>
                <a:tailEnd type="none" w="med" len="med"/>
              </a:ln>
              <a:effectLst/>
            </p:spPr>
          </p:cxnSp>
        </p:grpSp>
      </p:grpSp>
      <p:graphicFrame>
        <p:nvGraphicFramePr>
          <p:cNvPr id="73" name="Object 72"/>
          <p:cNvGraphicFramePr>
            <a:graphicFrameLocks noChangeAspect="1"/>
          </p:cNvGraphicFramePr>
          <p:nvPr/>
        </p:nvGraphicFramePr>
        <p:xfrm>
          <a:off x="4514850" y="3321050"/>
          <a:ext cx="114300" cy="215900"/>
        </p:xfrm>
        <a:graphic>
          <a:graphicData uri="http://schemas.openxmlformats.org/presentationml/2006/ole">
            <p:oleObj spid="_x0000_s30721" name="Equation" r:id="rId7" imgW="114120" imgH="2156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8" grpId="0"/>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idx="1"/>
          </p:nvPr>
        </p:nvSpPr>
        <p:spPr>
          <a:xfrm>
            <a:off x="457200" y="1828800"/>
            <a:ext cx="8229600" cy="1143000"/>
          </a:xfrm>
        </p:spPr>
        <p:txBody>
          <a:bodyPr/>
          <a:lstStyle/>
          <a:p>
            <a:pPr eaLnBrk="1" hangingPunct="1"/>
            <a:r>
              <a:rPr lang="sr-Latn-CS" dirty="0" smtClean="0">
                <a:solidFill>
                  <a:srgbClr val="000099"/>
                </a:solidFill>
              </a:rPr>
              <a:t>Merenje </a:t>
            </a:r>
            <a:r>
              <a:rPr lang="sr-Latn-CS" b="1" u="sng" dirty="0" smtClean="0">
                <a:solidFill>
                  <a:srgbClr val="000099"/>
                </a:solidFill>
              </a:rPr>
              <a:t>apsolutne pozicije </a:t>
            </a:r>
            <a:r>
              <a:rPr lang="sr-Latn-CS" dirty="0" smtClean="0">
                <a:solidFill>
                  <a:srgbClr val="000099"/>
                </a:solidFill>
              </a:rPr>
              <a:t>u odnosu na definisani nulti položaj.</a:t>
            </a:r>
            <a:endParaRPr lang="en-US" dirty="0" smtClean="0">
              <a:solidFill>
                <a:srgbClr val="000099"/>
              </a:solidFill>
            </a:endParaRPr>
          </a:p>
        </p:txBody>
      </p:sp>
      <p:sp>
        <p:nvSpPr>
          <p:cNvPr id="18434" name="Title 1"/>
          <p:cNvSpPr>
            <a:spLocks noGrp="1"/>
          </p:cNvSpPr>
          <p:nvPr>
            <p:ph type="title"/>
          </p:nvPr>
        </p:nvSpPr>
        <p:spPr/>
        <p:txBody>
          <a:bodyPr/>
          <a:lstStyle/>
          <a:p>
            <a:pPr eaLnBrk="1" hangingPunct="1"/>
            <a:r>
              <a:rPr lang="pl-PL" dirty="0" smtClean="0">
                <a:solidFill>
                  <a:srgbClr val="000099"/>
                </a:solidFill>
              </a:rPr>
              <a:t>Merenje pozicije i brzine obrtanja</a:t>
            </a:r>
            <a:endParaRPr lang="en-US" dirty="0" smtClean="0"/>
          </a:p>
        </p:txBody>
      </p:sp>
      <p:pic>
        <p:nvPicPr>
          <p:cNvPr id="82948" name="Picture 4"/>
          <p:cNvPicPr>
            <a:picLocks noChangeAspect="1" noChangeArrowheads="1"/>
          </p:cNvPicPr>
          <p:nvPr/>
        </p:nvPicPr>
        <p:blipFill>
          <a:blip r:embed="rId3"/>
          <a:srcRect/>
          <a:stretch>
            <a:fillRect/>
          </a:stretch>
        </p:blipFill>
        <p:spPr bwMode="auto">
          <a:xfrm>
            <a:off x="4953000" y="2819400"/>
            <a:ext cx="4000415" cy="3637477"/>
          </a:xfrm>
          <a:prstGeom prst="rect">
            <a:avLst/>
          </a:prstGeom>
          <a:noFill/>
          <a:ln w="9525">
            <a:noFill/>
            <a:miter lim="800000"/>
            <a:headEnd/>
            <a:tailEnd/>
          </a:ln>
          <a:effectLst/>
        </p:spPr>
      </p:pic>
      <p:sp>
        <p:nvSpPr>
          <p:cNvPr id="14" name="Content Placeholder 2"/>
          <p:cNvSpPr txBox="1">
            <a:spLocks/>
          </p:cNvSpPr>
          <p:nvPr/>
        </p:nvSpPr>
        <p:spPr bwMode="auto">
          <a:xfrm>
            <a:off x="228600" y="3657600"/>
            <a:ext cx="4648200"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algn="l" defTabSz="914400" rtl="0" eaLnBrk="1" fontAlgn="base" latinLnBrk="0" hangingPunct="1">
              <a:lnSpc>
                <a:spcPct val="100000"/>
              </a:lnSpc>
              <a:spcBef>
                <a:spcPct val="20000"/>
              </a:spcBef>
              <a:spcAft>
                <a:spcPct val="0"/>
              </a:spcAft>
              <a:buClrTx/>
              <a:buSzTx/>
              <a:tabLst/>
              <a:defRPr/>
            </a:pPr>
            <a:r>
              <a:rPr kumimoji="0" lang="sr-Latn-CS" sz="2800" b="0" i="1" u="none" strike="noStrike" kern="0" cap="none" spc="0" normalizeH="0" baseline="0" noProof="0" dirty="0" smtClean="0">
                <a:ln>
                  <a:noFill/>
                </a:ln>
                <a:solidFill>
                  <a:srgbClr val="000099"/>
                </a:solidFill>
                <a:effectLst/>
                <a:uLnTx/>
                <a:uFillTx/>
                <a:latin typeface="+mn-lt"/>
                <a:ea typeface="+mn-ea"/>
                <a:cs typeface="+mn-cs"/>
              </a:rPr>
              <a:t>Trenutna pozicija je 209</a:t>
            </a:r>
            <a:r>
              <a:rPr kumimoji="0" lang="sr-Latn-CS" sz="2800" b="0" i="1" u="none" strike="noStrike" kern="0" cap="none" spc="0" normalizeH="0" baseline="0" noProof="0" dirty="0" smtClean="0">
                <a:ln>
                  <a:noFill/>
                </a:ln>
                <a:solidFill>
                  <a:srgbClr val="000099"/>
                </a:solidFill>
                <a:effectLst/>
                <a:uLnTx/>
                <a:uFillTx/>
                <a:latin typeface="+mn-lt"/>
                <a:ea typeface="+mn-ea"/>
                <a:cs typeface="+mn-cs"/>
                <a:sym typeface="Symbol"/>
              </a:rPr>
              <a:t></a:t>
            </a:r>
            <a:r>
              <a:rPr kumimoji="0" lang="sr-Latn-CS" sz="2800" b="0" i="1" u="none" strike="noStrike" kern="0" cap="none" spc="0" normalizeH="0" baseline="0" noProof="0" dirty="0" smtClean="0">
                <a:ln>
                  <a:noFill/>
                </a:ln>
                <a:solidFill>
                  <a:srgbClr val="000099"/>
                </a:solidFill>
                <a:effectLst/>
                <a:uLnTx/>
                <a:uFillTx/>
                <a:latin typeface="+mn-lt"/>
                <a:ea typeface="+mn-ea"/>
                <a:cs typeface="+mn-cs"/>
              </a:rPr>
              <a:t> u odnosu na nulti položaj, označen tačkastom  linijom</a:t>
            </a:r>
            <a:endParaRPr kumimoji="0" lang="en-US" sz="2800" b="0" i="1" u="none" strike="noStrike" kern="0" cap="none" spc="0" normalizeH="0" baseline="0" noProof="0" dirty="0" smtClean="0">
              <a:ln>
                <a:noFill/>
              </a:ln>
              <a:solidFill>
                <a:srgbClr val="000099"/>
              </a:solidFill>
              <a:effectLst/>
              <a:uLnTx/>
              <a:uFillTx/>
              <a:latin typeface="+mn-lt"/>
              <a:ea typeface="+mn-ea"/>
              <a:cs typeface="+mn-cs"/>
            </a:endParaRPr>
          </a:p>
        </p:txBody>
      </p:sp>
      <p:sp>
        <p:nvSpPr>
          <p:cNvPr id="6" name="Oval 5"/>
          <p:cNvSpPr/>
          <p:nvPr/>
        </p:nvSpPr>
        <p:spPr bwMode="auto">
          <a:xfrm>
            <a:off x="7800975" y="4533900"/>
            <a:ext cx="314325" cy="314325"/>
          </a:xfrm>
          <a:prstGeom prst="ellipse">
            <a:avLst/>
          </a:prstGeom>
          <a:solidFill>
            <a:srgbClr val="FF0000">
              <a:alpha val="28000"/>
            </a:srgbClr>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idx="1"/>
          </p:nvPr>
        </p:nvSpPr>
        <p:spPr>
          <a:xfrm>
            <a:off x="457200" y="1828800"/>
            <a:ext cx="8229600" cy="1143000"/>
          </a:xfrm>
        </p:spPr>
        <p:txBody>
          <a:bodyPr/>
          <a:lstStyle/>
          <a:p>
            <a:pPr eaLnBrk="1" hangingPunct="1"/>
            <a:r>
              <a:rPr lang="sr-Latn-CS" dirty="0" smtClean="0">
                <a:solidFill>
                  <a:srgbClr val="000099"/>
                </a:solidFill>
              </a:rPr>
              <a:t>Merenje </a:t>
            </a:r>
            <a:r>
              <a:rPr lang="sr-Latn-CS" b="1" u="sng" dirty="0" smtClean="0">
                <a:solidFill>
                  <a:srgbClr val="000099"/>
                </a:solidFill>
              </a:rPr>
              <a:t>priraštaja pozicije</a:t>
            </a:r>
            <a:r>
              <a:rPr lang="sr-Latn-CS" dirty="0" smtClean="0">
                <a:solidFill>
                  <a:srgbClr val="000099"/>
                </a:solidFill>
              </a:rPr>
              <a:t> u odnosu na prethodni položaj</a:t>
            </a:r>
            <a:r>
              <a:rPr lang="sr-Latn-CS" dirty="0" smtClean="0">
                <a:solidFill>
                  <a:srgbClr val="002060"/>
                </a:solidFill>
              </a:rPr>
              <a:t>.</a:t>
            </a:r>
            <a:endParaRPr lang="en-US" dirty="0" smtClean="0">
              <a:solidFill>
                <a:srgbClr val="002060"/>
              </a:solidFill>
            </a:endParaRPr>
          </a:p>
        </p:txBody>
      </p:sp>
      <p:sp>
        <p:nvSpPr>
          <p:cNvPr id="18434" name="Title 1"/>
          <p:cNvSpPr>
            <a:spLocks noGrp="1"/>
          </p:cNvSpPr>
          <p:nvPr>
            <p:ph type="title"/>
          </p:nvPr>
        </p:nvSpPr>
        <p:spPr/>
        <p:txBody>
          <a:bodyPr/>
          <a:lstStyle/>
          <a:p>
            <a:pPr eaLnBrk="1" hangingPunct="1"/>
            <a:r>
              <a:rPr lang="pl-PL" dirty="0" smtClean="0">
                <a:solidFill>
                  <a:srgbClr val="000099"/>
                </a:solidFill>
              </a:rPr>
              <a:t>Merenje pozicije i brzine obrtanja</a:t>
            </a:r>
            <a:endParaRPr lang="en-US" dirty="0" smtClean="0"/>
          </a:p>
        </p:txBody>
      </p:sp>
      <p:sp>
        <p:nvSpPr>
          <p:cNvPr id="14" name="Content Placeholder 2"/>
          <p:cNvSpPr txBox="1">
            <a:spLocks/>
          </p:cNvSpPr>
          <p:nvPr/>
        </p:nvSpPr>
        <p:spPr bwMode="auto">
          <a:xfrm>
            <a:off x="228600" y="3962400"/>
            <a:ext cx="464820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a:spcBef>
                <a:spcPct val="20000"/>
              </a:spcBef>
            </a:pPr>
            <a:r>
              <a:rPr kumimoji="0" lang="sr-Latn-CS" sz="2800" b="0" i="1" u="none" strike="noStrike" kern="0" cap="none" spc="0" normalizeH="0" baseline="0" noProof="0" dirty="0" smtClean="0">
                <a:ln>
                  <a:noFill/>
                </a:ln>
                <a:solidFill>
                  <a:srgbClr val="000099"/>
                </a:solidFill>
                <a:effectLst/>
                <a:uLnTx/>
                <a:uFillTx/>
                <a:latin typeface="+mn-lt"/>
                <a:ea typeface="+mn-ea"/>
                <a:cs typeface="+mn-cs"/>
              </a:rPr>
              <a:t>Priraštaj pozicije je +129</a:t>
            </a:r>
            <a:r>
              <a:rPr kumimoji="0" lang="sr-Latn-CS" sz="2800" b="0" i="1" u="none" strike="noStrike" kern="0" cap="none" spc="0" normalizeH="0" baseline="0" noProof="0" dirty="0" smtClean="0">
                <a:ln>
                  <a:noFill/>
                </a:ln>
                <a:solidFill>
                  <a:srgbClr val="000099"/>
                </a:solidFill>
                <a:effectLst/>
                <a:uLnTx/>
                <a:uFillTx/>
                <a:latin typeface="+mn-lt"/>
                <a:ea typeface="+mn-ea"/>
                <a:cs typeface="+mn-cs"/>
                <a:sym typeface="Symbol"/>
              </a:rPr>
              <a:t></a:t>
            </a:r>
            <a:r>
              <a:rPr kumimoji="0" lang="sr-Latn-CS" sz="2800" b="0" i="1" u="none" strike="noStrike" kern="0" cap="none" spc="0" normalizeH="0" baseline="0" noProof="0" dirty="0" smtClean="0">
                <a:ln>
                  <a:noFill/>
                </a:ln>
                <a:solidFill>
                  <a:srgbClr val="000099"/>
                </a:solidFill>
                <a:effectLst/>
                <a:uLnTx/>
                <a:uFillTx/>
                <a:latin typeface="+mn-lt"/>
                <a:ea typeface="+mn-ea"/>
                <a:cs typeface="+mn-cs"/>
              </a:rPr>
              <a:t> u odnosu na prethodni  položaj  </a:t>
            </a:r>
            <a:r>
              <a:rPr lang="sr-Latn-CS" sz="2800" i="1" kern="0" dirty="0" smtClean="0">
                <a:solidFill>
                  <a:srgbClr val="000099"/>
                </a:solidFill>
                <a:latin typeface="+mn-lt"/>
              </a:rPr>
              <a:t>(80</a:t>
            </a:r>
            <a:r>
              <a:rPr lang="sr-Latn-CS" sz="2800" i="1" kern="0" dirty="0" smtClean="0">
                <a:solidFill>
                  <a:srgbClr val="000099"/>
                </a:solidFill>
                <a:latin typeface="+mn-lt"/>
                <a:sym typeface="Symbol"/>
              </a:rPr>
              <a:t></a:t>
            </a:r>
            <a:r>
              <a:rPr lang="sr-Latn-CS" sz="2800" i="1" kern="0" dirty="0" smtClean="0">
                <a:solidFill>
                  <a:srgbClr val="000099"/>
                </a:solidFill>
                <a:latin typeface="+mn-lt"/>
              </a:rPr>
              <a:t> ). </a:t>
            </a:r>
          </a:p>
        </p:txBody>
      </p:sp>
      <p:pic>
        <p:nvPicPr>
          <p:cNvPr id="82949" name="Picture 5"/>
          <p:cNvPicPr>
            <a:picLocks noChangeAspect="1" noChangeArrowheads="1"/>
          </p:cNvPicPr>
          <p:nvPr/>
        </p:nvPicPr>
        <p:blipFill>
          <a:blip r:embed="rId3"/>
          <a:srcRect/>
          <a:stretch>
            <a:fillRect/>
          </a:stretch>
        </p:blipFill>
        <p:spPr bwMode="auto">
          <a:xfrm>
            <a:off x="4829175" y="3038475"/>
            <a:ext cx="4096617" cy="3429000"/>
          </a:xfrm>
          <a:prstGeom prst="rect">
            <a:avLst/>
          </a:prstGeom>
          <a:noFill/>
          <a:ln w="9525">
            <a:noFill/>
            <a:miter lim="800000"/>
            <a:headEnd/>
            <a:tailEnd/>
          </a:ln>
          <a:effectLst/>
        </p:spPr>
      </p:pic>
      <p:sp>
        <p:nvSpPr>
          <p:cNvPr id="6" name="Oval 5"/>
          <p:cNvSpPr/>
          <p:nvPr/>
        </p:nvSpPr>
        <p:spPr bwMode="auto">
          <a:xfrm>
            <a:off x="7159625" y="3648075"/>
            <a:ext cx="314325" cy="314325"/>
          </a:xfrm>
          <a:prstGeom prst="ellipse">
            <a:avLst/>
          </a:prstGeom>
          <a:solidFill>
            <a:srgbClr val="FF0000">
              <a:alpha val="28000"/>
            </a:srgbClr>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a:xfrm>
            <a:off x="457200" y="152400"/>
            <a:ext cx="8229600" cy="1143000"/>
          </a:xfrm>
        </p:spPr>
        <p:txBody>
          <a:bodyPr/>
          <a:lstStyle/>
          <a:p>
            <a:pPr eaLnBrk="1" hangingPunct="1"/>
            <a:r>
              <a:rPr lang="en-US" smtClean="0">
                <a:solidFill>
                  <a:srgbClr val="000099"/>
                </a:solidFill>
              </a:rPr>
              <a:t>In</a:t>
            </a:r>
            <a:r>
              <a:rPr lang="sr-Latn-CS" smtClean="0">
                <a:solidFill>
                  <a:srgbClr val="000099"/>
                </a:solidFill>
              </a:rPr>
              <a:t>k</a:t>
            </a:r>
            <a:r>
              <a:rPr lang="en-US" smtClean="0">
                <a:solidFill>
                  <a:srgbClr val="000099"/>
                </a:solidFill>
              </a:rPr>
              <a:t>remental</a:t>
            </a:r>
            <a:r>
              <a:rPr lang="sr-Latn-CS" smtClean="0">
                <a:solidFill>
                  <a:srgbClr val="000099"/>
                </a:solidFill>
              </a:rPr>
              <a:t>ni</a:t>
            </a:r>
            <a:r>
              <a:rPr lang="en-US" smtClean="0">
                <a:solidFill>
                  <a:srgbClr val="000099"/>
                </a:solidFill>
              </a:rPr>
              <a:t> </a:t>
            </a:r>
            <a:r>
              <a:rPr lang="sr-Latn-CS" smtClean="0">
                <a:solidFill>
                  <a:srgbClr val="000099"/>
                </a:solidFill>
              </a:rPr>
              <a:t>o</a:t>
            </a:r>
            <a:r>
              <a:rPr lang="en-US" smtClean="0">
                <a:solidFill>
                  <a:srgbClr val="000099"/>
                </a:solidFill>
              </a:rPr>
              <a:t>pti</a:t>
            </a:r>
            <a:r>
              <a:rPr lang="sr-Latn-CS" smtClean="0">
                <a:solidFill>
                  <a:srgbClr val="000099"/>
                </a:solidFill>
              </a:rPr>
              <a:t>čki</a:t>
            </a:r>
            <a:r>
              <a:rPr lang="en-US" smtClean="0">
                <a:solidFill>
                  <a:srgbClr val="000099"/>
                </a:solidFill>
              </a:rPr>
              <a:t> </a:t>
            </a:r>
            <a:r>
              <a:rPr lang="sr-Latn-CS" smtClean="0">
                <a:solidFill>
                  <a:srgbClr val="000099"/>
                </a:solidFill>
              </a:rPr>
              <a:t>e</a:t>
            </a:r>
            <a:r>
              <a:rPr lang="en-US" smtClean="0">
                <a:solidFill>
                  <a:srgbClr val="000099"/>
                </a:solidFill>
              </a:rPr>
              <a:t>n</a:t>
            </a:r>
            <a:r>
              <a:rPr lang="sr-Latn-CS" smtClean="0">
                <a:solidFill>
                  <a:srgbClr val="000099"/>
                </a:solidFill>
              </a:rPr>
              <a:t>k</a:t>
            </a:r>
            <a:r>
              <a:rPr lang="en-US" smtClean="0">
                <a:solidFill>
                  <a:srgbClr val="000099"/>
                </a:solidFill>
              </a:rPr>
              <a:t>oder</a:t>
            </a:r>
          </a:p>
        </p:txBody>
      </p:sp>
      <p:sp>
        <p:nvSpPr>
          <p:cNvPr id="126" name="Rectangle 28"/>
          <p:cNvSpPr>
            <a:spLocks noChangeArrowheads="1"/>
          </p:cNvSpPr>
          <p:nvPr/>
        </p:nvSpPr>
        <p:spPr bwMode="auto">
          <a:xfrm>
            <a:off x="685800" y="3657600"/>
            <a:ext cx="8077200" cy="2678113"/>
          </a:xfrm>
          <a:prstGeom prst="rect">
            <a:avLst/>
          </a:prstGeom>
          <a:noFill/>
          <a:ln w="9525">
            <a:noFill/>
            <a:miter lim="800000"/>
            <a:headEnd/>
            <a:tailEnd/>
          </a:ln>
        </p:spPr>
        <p:txBody>
          <a:bodyPr>
            <a:spAutoFit/>
          </a:bodyPr>
          <a:lstStyle/>
          <a:p>
            <a:pPr>
              <a:buFontTx/>
              <a:buChar char="•"/>
            </a:pP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Ako</a:t>
            </a:r>
            <a:r>
              <a:rPr lang="sr-Latn-CS" sz="2400" dirty="0">
                <a:solidFill>
                  <a:srgbClr val="002060"/>
                </a:solidFill>
                <a:latin typeface="Times New Roman" pitchFamily="18" charset="0"/>
              </a:rPr>
              <a:t> </a:t>
            </a:r>
            <a:r>
              <a:rPr lang="en-US" sz="2400" dirty="0">
                <a:solidFill>
                  <a:srgbClr val="002060"/>
                </a:solidFill>
                <a:latin typeface="Times New Roman" pitchFamily="18" charset="0"/>
              </a:rPr>
              <a:t>se </a:t>
            </a:r>
            <a:r>
              <a:rPr lang="en-US" sz="2400" dirty="0" err="1">
                <a:solidFill>
                  <a:srgbClr val="002060"/>
                </a:solidFill>
                <a:latin typeface="Times New Roman" pitchFamily="18" charset="0"/>
              </a:rPr>
              <a:t>doda</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drugi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trag</a:t>
            </a:r>
            <a:r>
              <a:rPr lang="en-US" sz="2400" dirty="0">
                <a:solidFill>
                  <a:srgbClr val="002060"/>
                </a:solidFill>
                <a:latin typeface="Times New Roman" pitchFamily="18" charset="0"/>
              </a:rPr>
              <a:t> (</a:t>
            </a:r>
            <a:r>
              <a:rPr lang="en-US" sz="2400" dirty="0">
                <a:solidFill>
                  <a:srgbClr val="C00000"/>
                </a:solidFill>
                <a:latin typeface="Times New Roman" pitchFamily="18" charset="0"/>
              </a:rPr>
              <a:t>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mogu</a:t>
            </a:r>
            <a:r>
              <a:rPr lang="sr-Latn-CS" sz="2400" dirty="0">
                <a:solidFill>
                  <a:srgbClr val="002060"/>
                </a:solidFill>
                <a:latin typeface="Times New Roman" pitchFamily="18" charset="0"/>
              </a:rPr>
              <a:t>će je definisati “nulu”</a:t>
            </a:r>
          </a:p>
          <a:p>
            <a:pPr lvl="1">
              <a:buFontTx/>
              <a:buChar char="•"/>
            </a:pPr>
            <a:r>
              <a:rPr lang="sr-Latn-CS" sz="2400" dirty="0">
                <a:solidFill>
                  <a:srgbClr val="002060"/>
                </a:solidFill>
                <a:latin typeface="Times New Roman" pitchFamily="18" charset="0"/>
              </a:rPr>
              <a:t> </a:t>
            </a:r>
            <a:r>
              <a:rPr lang="sr-Latn-CS" sz="2400" dirty="0" smtClean="0">
                <a:solidFill>
                  <a:srgbClr val="C00000"/>
                </a:solidFill>
                <a:latin typeface="Times New Roman" pitchFamily="18" charset="0"/>
              </a:rPr>
              <a:t>I</a:t>
            </a:r>
            <a:r>
              <a:rPr lang="sr-Latn-CS" sz="2400" dirty="0" smtClean="0">
                <a:solidFill>
                  <a:srgbClr val="002060"/>
                </a:solidFill>
                <a:latin typeface="Times New Roman" pitchFamily="18" charset="0"/>
              </a:rPr>
              <a:t>-trag proizvodi jedan </a:t>
            </a:r>
            <a:r>
              <a:rPr lang="sr-Latn-CS" sz="2400" dirty="0">
                <a:solidFill>
                  <a:srgbClr val="002060"/>
                </a:solidFill>
                <a:latin typeface="Times New Roman" pitchFamily="18" charset="0"/>
              </a:rPr>
              <a:t>impuls po obrtaju.</a:t>
            </a:r>
          </a:p>
          <a:p>
            <a:pPr lvl="1">
              <a:buFontTx/>
              <a:buChar char="•"/>
            </a:pPr>
            <a:r>
              <a:rPr lang="sr-Latn-CS" sz="2400" dirty="0">
                <a:solidFill>
                  <a:srgbClr val="002060"/>
                </a:solidFill>
                <a:latin typeface="Times New Roman" pitchFamily="18" charset="0"/>
              </a:rPr>
              <a:t> Dodavanjem brojača impulsa sa kanala </a:t>
            </a:r>
            <a:r>
              <a:rPr lang="sr-Latn-CS" sz="2400" b="1" dirty="0">
                <a:solidFill>
                  <a:srgbClr val="006600"/>
                </a:solidFill>
                <a:latin typeface="Times New Roman" pitchFamily="18" charset="0"/>
              </a:rPr>
              <a:t>A</a:t>
            </a:r>
            <a:r>
              <a:rPr lang="sr-Latn-CS" sz="2400" dirty="0">
                <a:solidFill>
                  <a:srgbClr val="002060"/>
                </a:solidFill>
                <a:latin typeface="Times New Roman" pitchFamily="18" charset="0"/>
              </a:rPr>
              <a:t> </a:t>
            </a:r>
            <a:r>
              <a:rPr lang="sr-Latn-CS" sz="2400" dirty="0" smtClean="0">
                <a:solidFill>
                  <a:srgbClr val="002060"/>
                </a:solidFill>
                <a:latin typeface="Times New Roman" pitchFamily="18" charset="0"/>
              </a:rPr>
              <a:t>ili </a:t>
            </a:r>
            <a:r>
              <a:rPr lang="sr-Latn-CS" sz="2400" b="1" dirty="0" smtClean="0">
                <a:solidFill>
                  <a:srgbClr val="002060"/>
                </a:solidFill>
                <a:latin typeface="Times New Roman" pitchFamily="18" charset="0"/>
              </a:rPr>
              <a:t>B</a:t>
            </a:r>
            <a:r>
              <a:rPr lang="sr-Latn-CS" sz="2400" dirty="0" smtClean="0">
                <a:solidFill>
                  <a:srgbClr val="002060"/>
                </a:solidFill>
                <a:latin typeface="Times New Roman" pitchFamily="18" charset="0"/>
              </a:rPr>
              <a:t>,</a:t>
            </a:r>
            <a:r>
              <a:rPr lang="sr-Latn-CS" sz="2400" b="1" dirty="0" smtClean="0">
                <a:solidFill>
                  <a:srgbClr val="002060"/>
                </a:solidFill>
                <a:latin typeface="Times New Roman" pitchFamily="18" charset="0"/>
              </a:rPr>
              <a:t> </a:t>
            </a:r>
            <a:r>
              <a:rPr lang="sr-Latn-CS" sz="2400" dirty="0">
                <a:solidFill>
                  <a:srgbClr val="002060"/>
                </a:solidFill>
                <a:latin typeface="Times New Roman" pitchFamily="18" charset="0"/>
              </a:rPr>
              <a:t>koji</a:t>
            </a:r>
          </a:p>
          <a:p>
            <a:pPr lvl="1"/>
            <a:r>
              <a:rPr lang="sr-Latn-CS" sz="2400" dirty="0">
                <a:solidFill>
                  <a:srgbClr val="002060"/>
                </a:solidFill>
                <a:latin typeface="Times New Roman" pitchFamily="18" charset="0"/>
              </a:rPr>
              <a:t>   broji naviš</a:t>
            </a:r>
            <a:r>
              <a:rPr lang="en-US" sz="2400" dirty="0">
                <a:solidFill>
                  <a:srgbClr val="002060"/>
                </a:solidFill>
                <a:latin typeface="Times New Roman" pitchFamily="18" charset="0"/>
              </a:rPr>
              <a:t>e</a:t>
            </a:r>
            <a:r>
              <a:rPr lang="sr-Latn-CS" sz="2400" dirty="0">
                <a:solidFill>
                  <a:srgbClr val="002060"/>
                </a:solidFill>
                <a:latin typeface="Times New Roman" pitchFamily="18" charset="0"/>
              </a:rPr>
              <a:t> </a:t>
            </a:r>
            <a:r>
              <a:rPr lang="sr-Latn-CS" sz="2400" dirty="0" smtClean="0">
                <a:solidFill>
                  <a:srgbClr val="002060"/>
                </a:solidFill>
                <a:latin typeface="Times New Roman" pitchFamily="18" charset="0"/>
              </a:rPr>
              <a:t>ili </a:t>
            </a:r>
            <a:r>
              <a:rPr lang="sr-Latn-CS" sz="2400" dirty="0">
                <a:solidFill>
                  <a:srgbClr val="002060"/>
                </a:solidFill>
                <a:latin typeface="Times New Roman" pitchFamily="18" charset="0"/>
              </a:rPr>
              <a:t>naniže zavisno od smera obrtanja</a:t>
            </a:r>
            <a:r>
              <a:rPr lang="sr-Latn-CS" sz="2400" dirty="0" smtClean="0">
                <a:solidFill>
                  <a:srgbClr val="002060"/>
                </a:solidFill>
                <a:latin typeface="Times New Roman" pitchFamily="18" charset="0"/>
              </a:rPr>
              <a:t>,</a:t>
            </a:r>
          </a:p>
          <a:p>
            <a:pPr lvl="1"/>
            <a:r>
              <a:rPr lang="sr-Latn-CS" sz="2400" dirty="0" smtClean="0">
                <a:solidFill>
                  <a:srgbClr val="002060"/>
                </a:solidFill>
                <a:latin typeface="Times New Roman" pitchFamily="18" charset="0"/>
              </a:rPr>
              <a:t>   a	briše se impulsom </a:t>
            </a:r>
            <a:r>
              <a:rPr lang="sr-Latn-CS" sz="2400" dirty="0" smtClean="0">
                <a:solidFill>
                  <a:srgbClr val="C00000"/>
                </a:solidFill>
                <a:latin typeface="Times New Roman" pitchFamily="18" charset="0"/>
              </a:rPr>
              <a:t>I</a:t>
            </a:r>
            <a:r>
              <a:rPr lang="sr-Latn-CS" sz="2400" dirty="0" smtClean="0">
                <a:solidFill>
                  <a:srgbClr val="002060"/>
                </a:solidFill>
                <a:latin typeface="Times New Roman" pitchFamily="18" charset="0"/>
              </a:rPr>
              <a:t>,</a:t>
            </a:r>
          </a:p>
          <a:p>
            <a:pPr lvl="1"/>
            <a:r>
              <a:rPr lang="sr-Latn-CS" sz="2400" dirty="0" smtClean="0">
                <a:solidFill>
                  <a:srgbClr val="002060"/>
                </a:solidFill>
                <a:latin typeface="Times New Roman" pitchFamily="18" charset="0"/>
              </a:rPr>
              <a:t>   </a:t>
            </a:r>
            <a:r>
              <a:rPr lang="sr-Latn-CS" sz="2400" dirty="0">
                <a:solidFill>
                  <a:srgbClr val="002060"/>
                </a:solidFill>
                <a:latin typeface="Times New Roman" pitchFamily="18" charset="0"/>
              </a:rPr>
              <a:t>dobija se apsolutna pozicija kao stanje tog brojača.</a:t>
            </a:r>
          </a:p>
          <a:p>
            <a:pPr lvl="1">
              <a:buFont typeface="Arial" charset="0"/>
              <a:buChar char="•"/>
            </a:pPr>
            <a:r>
              <a:rPr lang="sr-Latn-CS" sz="2400" dirty="0">
                <a:solidFill>
                  <a:srgbClr val="002060"/>
                </a:solidFill>
                <a:latin typeface="Times New Roman" pitchFamily="18" charset="0"/>
              </a:rPr>
              <a:t> Nužno je prvi put pronaći nulu.	</a:t>
            </a:r>
            <a:endParaRPr lang="en-US" sz="2400" dirty="0">
              <a:solidFill>
                <a:srgbClr val="002060"/>
              </a:solidFill>
              <a:latin typeface="Times New Roman" pitchFamily="18" charset="0"/>
            </a:endParaRPr>
          </a:p>
        </p:txBody>
      </p:sp>
      <p:grpSp>
        <p:nvGrpSpPr>
          <p:cNvPr id="25603" name="Group 131"/>
          <p:cNvGrpSpPr>
            <a:grpSpLocks/>
          </p:cNvGrpSpPr>
          <p:nvPr/>
        </p:nvGrpSpPr>
        <p:grpSpPr bwMode="auto">
          <a:xfrm>
            <a:off x="1219200" y="1219200"/>
            <a:ext cx="6519863" cy="2441575"/>
            <a:chOff x="1219200" y="1219200"/>
            <a:chExt cx="6520132" cy="2441576"/>
          </a:xfrm>
        </p:grpSpPr>
        <p:pic>
          <p:nvPicPr>
            <p:cNvPr id="25604" name="Picture 15"/>
            <p:cNvPicPr>
              <a:picLocks noChangeAspect="1" noChangeArrowheads="1"/>
            </p:cNvPicPr>
            <p:nvPr/>
          </p:nvPicPr>
          <p:blipFill>
            <a:blip r:embed="rId3">
              <a:lum bright="-10000" contrast="40000"/>
            </a:blip>
            <a:srcRect l="6499" r="67780" b="35359"/>
            <a:stretch>
              <a:fillRect/>
            </a:stretch>
          </p:blipFill>
          <p:spPr bwMode="auto">
            <a:xfrm>
              <a:off x="1219200" y="1371600"/>
              <a:ext cx="2362200" cy="2251075"/>
            </a:xfrm>
            <a:prstGeom prst="rect">
              <a:avLst/>
            </a:prstGeom>
            <a:solidFill>
              <a:schemeClr val="bg1"/>
            </a:solidFill>
            <a:ln w="9525">
              <a:noFill/>
              <a:miter lim="800000"/>
              <a:headEnd/>
              <a:tailEnd/>
            </a:ln>
          </p:spPr>
        </p:pic>
        <p:sp>
          <p:nvSpPr>
            <p:cNvPr id="25605" name="Rectangle 16"/>
            <p:cNvSpPr>
              <a:spLocks noChangeArrowheads="1"/>
            </p:cNvSpPr>
            <p:nvPr/>
          </p:nvSpPr>
          <p:spPr bwMode="auto">
            <a:xfrm>
              <a:off x="2378393" y="1524000"/>
              <a:ext cx="45719" cy="74613"/>
            </a:xfrm>
            <a:prstGeom prst="rect">
              <a:avLst/>
            </a:prstGeom>
            <a:solidFill>
              <a:schemeClr val="bg1"/>
            </a:solidFill>
            <a:ln w="9525">
              <a:noFill/>
              <a:miter lim="800000"/>
              <a:headEnd/>
              <a:tailEnd/>
            </a:ln>
          </p:spPr>
          <p:txBody>
            <a:bodyPr wrap="none" anchor="ctr"/>
            <a:lstStyle/>
            <a:p>
              <a:pPr eaLnBrk="0" hangingPunct="0"/>
              <a:endParaRPr lang="en-US"/>
            </a:p>
          </p:txBody>
        </p:sp>
        <p:sp>
          <p:nvSpPr>
            <p:cNvPr id="25606" name="Rectangle 17"/>
            <p:cNvSpPr>
              <a:spLocks noChangeArrowheads="1"/>
            </p:cNvSpPr>
            <p:nvPr/>
          </p:nvSpPr>
          <p:spPr bwMode="auto">
            <a:xfrm rot="3088727">
              <a:off x="2943225" y="1779587"/>
              <a:ext cx="196850" cy="295275"/>
            </a:xfrm>
            <a:prstGeom prst="rect">
              <a:avLst/>
            </a:prstGeom>
            <a:solidFill>
              <a:srgbClr val="006600"/>
            </a:solidFill>
            <a:ln w="9525">
              <a:solidFill>
                <a:schemeClr val="tx1"/>
              </a:solidFill>
              <a:miter lim="800000"/>
              <a:headEnd/>
              <a:tailEnd/>
            </a:ln>
          </p:spPr>
          <p:txBody>
            <a:bodyPr wrap="none" anchor="ctr"/>
            <a:lstStyle/>
            <a:p>
              <a:pPr eaLnBrk="0" hangingPunct="0"/>
              <a:endParaRPr lang="en-US"/>
            </a:p>
          </p:txBody>
        </p:sp>
        <p:sp>
          <p:nvSpPr>
            <p:cNvPr id="25607" name="Text Box 18"/>
            <p:cNvSpPr txBox="1">
              <a:spLocks noChangeArrowheads="1"/>
            </p:cNvSpPr>
            <p:nvPr/>
          </p:nvSpPr>
          <p:spPr bwMode="auto">
            <a:xfrm>
              <a:off x="3122613" y="1524000"/>
              <a:ext cx="457200" cy="366713"/>
            </a:xfrm>
            <a:prstGeom prst="rect">
              <a:avLst/>
            </a:prstGeom>
            <a:noFill/>
            <a:ln w="9525">
              <a:noFill/>
              <a:miter lim="800000"/>
              <a:headEnd/>
              <a:tailEnd/>
            </a:ln>
          </p:spPr>
          <p:txBody>
            <a:bodyPr>
              <a:spAutoFit/>
            </a:bodyPr>
            <a:lstStyle/>
            <a:p>
              <a:pPr eaLnBrk="0" hangingPunct="0">
                <a:spcBef>
                  <a:spcPct val="50000"/>
                </a:spcBef>
              </a:pPr>
              <a:r>
                <a:rPr lang="en-US" altLang="en-US" b="1">
                  <a:solidFill>
                    <a:srgbClr val="006600"/>
                  </a:solidFill>
                  <a:latin typeface="Times" pitchFamily="18" charset="0"/>
                </a:rPr>
                <a:t>A</a:t>
              </a:r>
            </a:p>
          </p:txBody>
        </p:sp>
        <p:sp>
          <p:nvSpPr>
            <p:cNvPr id="25608" name="Text Box 19"/>
            <p:cNvSpPr txBox="1">
              <a:spLocks noChangeArrowheads="1"/>
            </p:cNvSpPr>
            <p:nvPr/>
          </p:nvSpPr>
          <p:spPr bwMode="auto">
            <a:xfrm>
              <a:off x="2841625" y="3294063"/>
              <a:ext cx="457200" cy="366713"/>
            </a:xfrm>
            <a:prstGeom prst="rect">
              <a:avLst/>
            </a:prstGeom>
            <a:noFill/>
            <a:ln w="9525">
              <a:noFill/>
              <a:miter lim="800000"/>
              <a:headEnd/>
              <a:tailEnd/>
            </a:ln>
          </p:spPr>
          <p:txBody>
            <a:bodyPr>
              <a:spAutoFit/>
            </a:bodyPr>
            <a:lstStyle/>
            <a:p>
              <a:pPr eaLnBrk="0" hangingPunct="0">
                <a:spcBef>
                  <a:spcPct val="50000"/>
                </a:spcBef>
              </a:pPr>
              <a:r>
                <a:rPr lang="en-US" altLang="en-US" b="1">
                  <a:solidFill>
                    <a:schemeClr val="accent2"/>
                  </a:solidFill>
                  <a:latin typeface="Times" pitchFamily="18" charset="0"/>
                </a:rPr>
                <a:t>B</a:t>
              </a:r>
              <a:endParaRPr lang="en-US" altLang="en-US" b="1">
                <a:solidFill>
                  <a:srgbClr val="006600"/>
                </a:solidFill>
                <a:latin typeface="Times" pitchFamily="18" charset="0"/>
              </a:endParaRPr>
            </a:p>
          </p:txBody>
        </p:sp>
        <p:sp>
          <p:nvSpPr>
            <p:cNvPr id="25609" name="Rectangle 20"/>
            <p:cNvSpPr>
              <a:spLocks noChangeArrowheads="1"/>
            </p:cNvSpPr>
            <p:nvPr/>
          </p:nvSpPr>
          <p:spPr bwMode="auto">
            <a:xfrm rot="9693178">
              <a:off x="2665413" y="3124200"/>
              <a:ext cx="196850" cy="295274"/>
            </a:xfrm>
            <a:prstGeom prst="rect">
              <a:avLst/>
            </a:prstGeom>
            <a:solidFill>
              <a:schemeClr val="accent2"/>
            </a:solidFill>
            <a:ln w="9525">
              <a:solidFill>
                <a:schemeClr val="tx1"/>
              </a:solidFill>
              <a:miter lim="800000"/>
              <a:headEnd/>
              <a:tailEnd/>
            </a:ln>
          </p:spPr>
          <p:txBody>
            <a:bodyPr wrap="none" anchor="ctr"/>
            <a:lstStyle/>
            <a:p>
              <a:pPr eaLnBrk="0" hangingPunct="0"/>
              <a:endParaRPr lang="en-US"/>
            </a:p>
          </p:txBody>
        </p:sp>
        <p:sp>
          <p:nvSpPr>
            <p:cNvPr id="25610" name="Rectangle 30"/>
            <p:cNvSpPr>
              <a:spLocks noChangeArrowheads="1"/>
            </p:cNvSpPr>
            <p:nvPr/>
          </p:nvSpPr>
          <p:spPr bwMode="auto">
            <a:xfrm rot="1401334">
              <a:off x="2597150" y="1482725"/>
              <a:ext cx="228600" cy="195263"/>
            </a:xfrm>
            <a:prstGeom prst="rect">
              <a:avLst/>
            </a:prstGeom>
            <a:solidFill>
              <a:srgbClr val="FF0000"/>
            </a:solidFill>
            <a:ln w="9525">
              <a:solidFill>
                <a:schemeClr val="tx1"/>
              </a:solidFill>
              <a:miter lim="800000"/>
              <a:headEnd/>
              <a:tailEnd/>
            </a:ln>
          </p:spPr>
          <p:txBody>
            <a:bodyPr wrap="none" anchor="ctr"/>
            <a:lstStyle/>
            <a:p>
              <a:pPr eaLnBrk="0" hangingPunct="0"/>
              <a:endParaRPr lang="en-US">
                <a:solidFill>
                  <a:srgbClr val="C00000"/>
                </a:solidFill>
              </a:endParaRPr>
            </a:p>
          </p:txBody>
        </p:sp>
        <p:sp>
          <p:nvSpPr>
            <p:cNvPr id="25611" name="Text Box 31"/>
            <p:cNvSpPr txBox="1">
              <a:spLocks noChangeArrowheads="1"/>
            </p:cNvSpPr>
            <p:nvPr/>
          </p:nvSpPr>
          <p:spPr bwMode="auto">
            <a:xfrm>
              <a:off x="2741613" y="1219200"/>
              <a:ext cx="457200" cy="366713"/>
            </a:xfrm>
            <a:prstGeom prst="rect">
              <a:avLst/>
            </a:prstGeom>
            <a:noFill/>
            <a:ln w="9525">
              <a:noFill/>
              <a:miter lim="800000"/>
              <a:headEnd/>
              <a:tailEnd/>
            </a:ln>
          </p:spPr>
          <p:txBody>
            <a:bodyPr>
              <a:spAutoFit/>
            </a:bodyPr>
            <a:lstStyle/>
            <a:p>
              <a:pPr eaLnBrk="0" hangingPunct="0">
                <a:spcBef>
                  <a:spcPct val="50000"/>
                </a:spcBef>
              </a:pPr>
              <a:r>
                <a:rPr lang="en-US" altLang="en-US" b="1">
                  <a:solidFill>
                    <a:srgbClr val="C00000"/>
                  </a:solidFill>
                  <a:latin typeface="Times" pitchFamily="18" charset="0"/>
                </a:rPr>
                <a:t>I</a:t>
              </a:r>
            </a:p>
          </p:txBody>
        </p:sp>
        <p:sp>
          <p:nvSpPr>
            <p:cNvPr id="25612" name="Text Box 32"/>
            <p:cNvSpPr txBox="1">
              <a:spLocks noChangeArrowheads="1"/>
            </p:cNvSpPr>
            <p:nvPr/>
          </p:nvSpPr>
          <p:spPr bwMode="auto">
            <a:xfrm>
              <a:off x="4038600" y="1828800"/>
              <a:ext cx="457200" cy="366713"/>
            </a:xfrm>
            <a:prstGeom prst="rect">
              <a:avLst/>
            </a:prstGeom>
            <a:solidFill>
              <a:schemeClr val="bg1"/>
            </a:solidFill>
            <a:ln w="9525">
              <a:noFill/>
              <a:miter lim="800000"/>
              <a:headEnd/>
              <a:tailEnd/>
            </a:ln>
          </p:spPr>
          <p:txBody>
            <a:bodyPr>
              <a:spAutoFit/>
            </a:bodyPr>
            <a:lstStyle/>
            <a:p>
              <a:pPr eaLnBrk="0" hangingPunct="0">
                <a:spcBef>
                  <a:spcPct val="50000"/>
                </a:spcBef>
              </a:pPr>
              <a:r>
                <a:rPr lang="en-US" altLang="en-US" b="1">
                  <a:solidFill>
                    <a:srgbClr val="C00000"/>
                  </a:solidFill>
                  <a:latin typeface="Times" pitchFamily="18" charset="0"/>
                </a:rPr>
                <a:t>I</a:t>
              </a:r>
            </a:p>
          </p:txBody>
        </p:sp>
        <p:sp>
          <p:nvSpPr>
            <p:cNvPr id="25613" name="Text Box 33"/>
            <p:cNvSpPr txBox="1">
              <a:spLocks noChangeArrowheads="1"/>
            </p:cNvSpPr>
            <p:nvPr/>
          </p:nvSpPr>
          <p:spPr bwMode="auto">
            <a:xfrm>
              <a:off x="4038600" y="2286000"/>
              <a:ext cx="304800" cy="366713"/>
            </a:xfrm>
            <a:prstGeom prst="rect">
              <a:avLst/>
            </a:prstGeom>
            <a:solidFill>
              <a:schemeClr val="bg1"/>
            </a:solidFill>
            <a:ln w="9525">
              <a:noFill/>
              <a:miter lim="800000"/>
              <a:headEnd/>
              <a:tailEnd/>
            </a:ln>
          </p:spPr>
          <p:txBody>
            <a:bodyPr>
              <a:spAutoFit/>
            </a:bodyPr>
            <a:lstStyle/>
            <a:p>
              <a:pPr eaLnBrk="0" hangingPunct="0">
                <a:spcBef>
                  <a:spcPct val="50000"/>
                </a:spcBef>
              </a:pPr>
              <a:r>
                <a:rPr lang="en-US" altLang="en-US" b="1">
                  <a:solidFill>
                    <a:srgbClr val="006600"/>
                  </a:solidFill>
                  <a:latin typeface="Times" pitchFamily="18" charset="0"/>
                </a:rPr>
                <a:t>A</a:t>
              </a:r>
            </a:p>
          </p:txBody>
        </p:sp>
        <p:sp>
          <p:nvSpPr>
            <p:cNvPr id="25614" name="Text Box 34"/>
            <p:cNvSpPr txBox="1">
              <a:spLocks noChangeArrowheads="1"/>
            </p:cNvSpPr>
            <p:nvPr/>
          </p:nvSpPr>
          <p:spPr bwMode="auto">
            <a:xfrm>
              <a:off x="4038600" y="2667000"/>
              <a:ext cx="306387" cy="366713"/>
            </a:xfrm>
            <a:prstGeom prst="rect">
              <a:avLst/>
            </a:prstGeom>
            <a:solidFill>
              <a:schemeClr val="bg1"/>
            </a:solidFill>
            <a:ln w="9525">
              <a:noFill/>
              <a:miter lim="800000"/>
              <a:headEnd/>
              <a:tailEnd/>
            </a:ln>
          </p:spPr>
          <p:txBody>
            <a:bodyPr>
              <a:spAutoFit/>
            </a:bodyPr>
            <a:lstStyle/>
            <a:p>
              <a:pPr eaLnBrk="0" hangingPunct="0">
                <a:spcBef>
                  <a:spcPct val="50000"/>
                </a:spcBef>
              </a:pPr>
              <a:r>
                <a:rPr lang="en-US" altLang="en-US" b="1">
                  <a:solidFill>
                    <a:schemeClr val="accent2"/>
                  </a:solidFill>
                  <a:latin typeface="Times" pitchFamily="18" charset="0"/>
                </a:rPr>
                <a:t>B</a:t>
              </a:r>
              <a:endParaRPr lang="en-US" altLang="en-US" b="1">
                <a:solidFill>
                  <a:srgbClr val="006600"/>
                </a:solidFill>
                <a:latin typeface="Times" pitchFamily="18" charset="0"/>
              </a:endParaRPr>
            </a:p>
          </p:txBody>
        </p:sp>
        <p:cxnSp>
          <p:nvCxnSpPr>
            <p:cNvPr id="25615" name="Straight Connector 28"/>
            <p:cNvCxnSpPr>
              <a:cxnSpLocks noChangeShapeType="1"/>
            </p:cNvCxnSpPr>
            <p:nvPr/>
          </p:nvCxnSpPr>
          <p:spPr bwMode="auto">
            <a:xfrm>
              <a:off x="2369345" y="1531144"/>
              <a:ext cx="1" cy="0"/>
            </a:xfrm>
            <a:prstGeom prst="line">
              <a:avLst/>
            </a:prstGeom>
            <a:noFill/>
            <a:ln w="31750" algn="ctr">
              <a:solidFill>
                <a:schemeClr val="tx1"/>
              </a:solidFill>
              <a:round/>
              <a:headEnd/>
              <a:tailEnd/>
            </a:ln>
          </p:spPr>
        </p:cxnSp>
        <p:cxnSp>
          <p:nvCxnSpPr>
            <p:cNvPr id="25616" name="Straight Connector 31"/>
            <p:cNvCxnSpPr>
              <a:cxnSpLocks noChangeShapeType="1"/>
            </p:cNvCxnSpPr>
            <p:nvPr/>
          </p:nvCxnSpPr>
          <p:spPr bwMode="auto">
            <a:xfrm>
              <a:off x="2433638" y="1531144"/>
              <a:ext cx="1" cy="0"/>
            </a:xfrm>
            <a:prstGeom prst="line">
              <a:avLst/>
            </a:prstGeom>
            <a:noFill/>
            <a:ln w="31750" algn="ctr">
              <a:solidFill>
                <a:schemeClr val="tx1"/>
              </a:solidFill>
              <a:round/>
              <a:headEnd/>
              <a:tailEnd/>
            </a:ln>
          </p:spPr>
        </p:cxnSp>
        <p:cxnSp>
          <p:nvCxnSpPr>
            <p:cNvPr id="25617" name="Straight Connector 35"/>
            <p:cNvCxnSpPr>
              <a:cxnSpLocks noChangeShapeType="1"/>
            </p:cNvCxnSpPr>
            <p:nvPr/>
          </p:nvCxnSpPr>
          <p:spPr bwMode="auto">
            <a:xfrm>
              <a:off x="4800600" y="2362200"/>
              <a:ext cx="381000" cy="0"/>
            </a:xfrm>
            <a:prstGeom prst="line">
              <a:avLst/>
            </a:prstGeom>
            <a:noFill/>
            <a:ln w="31750" cap="rnd" algn="ctr">
              <a:solidFill>
                <a:srgbClr val="006600"/>
              </a:solidFill>
              <a:round/>
              <a:headEnd/>
              <a:tailEnd/>
            </a:ln>
          </p:spPr>
        </p:cxnSp>
        <p:cxnSp>
          <p:nvCxnSpPr>
            <p:cNvPr id="25618" name="Straight Connector 36"/>
            <p:cNvCxnSpPr>
              <a:cxnSpLocks noChangeShapeType="1"/>
            </p:cNvCxnSpPr>
            <p:nvPr/>
          </p:nvCxnSpPr>
          <p:spPr bwMode="auto">
            <a:xfrm>
              <a:off x="4419600" y="2590800"/>
              <a:ext cx="381000" cy="0"/>
            </a:xfrm>
            <a:prstGeom prst="line">
              <a:avLst/>
            </a:prstGeom>
            <a:noFill/>
            <a:ln w="31750" cap="rnd" algn="ctr">
              <a:solidFill>
                <a:srgbClr val="006600"/>
              </a:solidFill>
              <a:round/>
              <a:headEnd/>
              <a:tailEnd/>
            </a:ln>
          </p:spPr>
        </p:cxnSp>
        <p:cxnSp>
          <p:nvCxnSpPr>
            <p:cNvPr id="25619" name="Straight Connector 38"/>
            <p:cNvCxnSpPr>
              <a:cxnSpLocks noChangeShapeType="1"/>
            </p:cNvCxnSpPr>
            <p:nvPr/>
          </p:nvCxnSpPr>
          <p:spPr bwMode="auto">
            <a:xfrm>
              <a:off x="4800600" y="2362200"/>
              <a:ext cx="0" cy="228600"/>
            </a:xfrm>
            <a:prstGeom prst="line">
              <a:avLst/>
            </a:prstGeom>
            <a:noFill/>
            <a:ln w="31750" cap="rnd" algn="ctr">
              <a:solidFill>
                <a:srgbClr val="006600"/>
              </a:solidFill>
              <a:round/>
              <a:headEnd/>
              <a:tailEnd/>
            </a:ln>
          </p:spPr>
        </p:cxnSp>
        <p:cxnSp>
          <p:nvCxnSpPr>
            <p:cNvPr id="25620" name="Straight Connector 39"/>
            <p:cNvCxnSpPr>
              <a:cxnSpLocks noChangeShapeType="1"/>
            </p:cNvCxnSpPr>
            <p:nvPr/>
          </p:nvCxnSpPr>
          <p:spPr bwMode="auto">
            <a:xfrm>
              <a:off x="5181600" y="2362200"/>
              <a:ext cx="0" cy="228600"/>
            </a:xfrm>
            <a:prstGeom prst="line">
              <a:avLst/>
            </a:prstGeom>
            <a:noFill/>
            <a:ln w="31750" cap="rnd" algn="ctr">
              <a:solidFill>
                <a:srgbClr val="006600"/>
              </a:solidFill>
              <a:round/>
              <a:headEnd/>
              <a:tailEnd/>
            </a:ln>
          </p:spPr>
        </p:cxnSp>
        <p:cxnSp>
          <p:nvCxnSpPr>
            <p:cNvPr id="25621" name="Straight Connector 40"/>
            <p:cNvCxnSpPr>
              <a:cxnSpLocks noChangeShapeType="1"/>
            </p:cNvCxnSpPr>
            <p:nvPr/>
          </p:nvCxnSpPr>
          <p:spPr bwMode="auto">
            <a:xfrm>
              <a:off x="5562600" y="2362200"/>
              <a:ext cx="381000" cy="0"/>
            </a:xfrm>
            <a:prstGeom prst="line">
              <a:avLst/>
            </a:prstGeom>
            <a:noFill/>
            <a:ln w="31750" cap="rnd" algn="ctr">
              <a:solidFill>
                <a:srgbClr val="006600"/>
              </a:solidFill>
              <a:round/>
              <a:headEnd/>
              <a:tailEnd/>
            </a:ln>
          </p:spPr>
        </p:cxnSp>
        <p:cxnSp>
          <p:nvCxnSpPr>
            <p:cNvPr id="25622" name="Straight Connector 41"/>
            <p:cNvCxnSpPr>
              <a:cxnSpLocks noChangeShapeType="1"/>
            </p:cNvCxnSpPr>
            <p:nvPr/>
          </p:nvCxnSpPr>
          <p:spPr bwMode="auto">
            <a:xfrm>
              <a:off x="5181600" y="2590800"/>
              <a:ext cx="381000" cy="0"/>
            </a:xfrm>
            <a:prstGeom prst="line">
              <a:avLst/>
            </a:prstGeom>
            <a:noFill/>
            <a:ln w="31750" cap="rnd" algn="ctr">
              <a:solidFill>
                <a:srgbClr val="006600"/>
              </a:solidFill>
              <a:round/>
              <a:headEnd/>
              <a:tailEnd/>
            </a:ln>
          </p:spPr>
        </p:cxnSp>
        <p:cxnSp>
          <p:nvCxnSpPr>
            <p:cNvPr id="25623" name="Straight Connector 42"/>
            <p:cNvCxnSpPr>
              <a:cxnSpLocks noChangeShapeType="1"/>
            </p:cNvCxnSpPr>
            <p:nvPr/>
          </p:nvCxnSpPr>
          <p:spPr bwMode="auto">
            <a:xfrm>
              <a:off x="5562600" y="2362200"/>
              <a:ext cx="0" cy="228600"/>
            </a:xfrm>
            <a:prstGeom prst="line">
              <a:avLst/>
            </a:prstGeom>
            <a:noFill/>
            <a:ln w="31750" cap="rnd" algn="ctr">
              <a:solidFill>
                <a:srgbClr val="006600"/>
              </a:solidFill>
              <a:round/>
              <a:headEnd/>
              <a:tailEnd/>
            </a:ln>
          </p:spPr>
        </p:cxnSp>
        <p:cxnSp>
          <p:nvCxnSpPr>
            <p:cNvPr id="25624" name="Straight Connector 43"/>
            <p:cNvCxnSpPr>
              <a:cxnSpLocks noChangeShapeType="1"/>
            </p:cNvCxnSpPr>
            <p:nvPr/>
          </p:nvCxnSpPr>
          <p:spPr bwMode="auto">
            <a:xfrm>
              <a:off x="5943600" y="2362200"/>
              <a:ext cx="0" cy="228600"/>
            </a:xfrm>
            <a:prstGeom prst="line">
              <a:avLst/>
            </a:prstGeom>
            <a:noFill/>
            <a:ln w="31750" cap="rnd" algn="ctr">
              <a:solidFill>
                <a:srgbClr val="006600"/>
              </a:solidFill>
              <a:round/>
              <a:headEnd/>
              <a:tailEnd/>
            </a:ln>
          </p:spPr>
        </p:cxnSp>
        <p:cxnSp>
          <p:nvCxnSpPr>
            <p:cNvPr id="25625" name="Straight Connector 44"/>
            <p:cNvCxnSpPr>
              <a:cxnSpLocks noChangeShapeType="1"/>
            </p:cNvCxnSpPr>
            <p:nvPr/>
          </p:nvCxnSpPr>
          <p:spPr bwMode="auto">
            <a:xfrm>
              <a:off x="6324600" y="2362200"/>
              <a:ext cx="381000" cy="0"/>
            </a:xfrm>
            <a:prstGeom prst="line">
              <a:avLst/>
            </a:prstGeom>
            <a:noFill/>
            <a:ln w="31750" cap="rnd" algn="ctr">
              <a:solidFill>
                <a:srgbClr val="006600"/>
              </a:solidFill>
              <a:round/>
              <a:headEnd/>
              <a:tailEnd/>
            </a:ln>
          </p:spPr>
        </p:cxnSp>
        <p:cxnSp>
          <p:nvCxnSpPr>
            <p:cNvPr id="25626" name="Straight Connector 45"/>
            <p:cNvCxnSpPr>
              <a:cxnSpLocks noChangeShapeType="1"/>
            </p:cNvCxnSpPr>
            <p:nvPr/>
          </p:nvCxnSpPr>
          <p:spPr bwMode="auto">
            <a:xfrm>
              <a:off x="5943600" y="2590800"/>
              <a:ext cx="381000" cy="0"/>
            </a:xfrm>
            <a:prstGeom prst="line">
              <a:avLst/>
            </a:prstGeom>
            <a:noFill/>
            <a:ln w="31750" cap="rnd" algn="ctr">
              <a:solidFill>
                <a:srgbClr val="006600"/>
              </a:solidFill>
              <a:round/>
              <a:headEnd/>
              <a:tailEnd/>
            </a:ln>
          </p:spPr>
        </p:cxnSp>
        <p:cxnSp>
          <p:nvCxnSpPr>
            <p:cNvPr id="25627" name="Straight Connector 46"/>
            <p:cNvCxnSpPr>
              <a:cxnSpLocks noChangeShapeType="1"/>
            </p:cNvCxnSpPr>
            <p:nvPr/>
          </p:nvCxnSpPr>
          <p:spPr bwMode="auto">
            <a:xfrm>
              <a:off x="6324600" y="2362200"/>
              <a:ext cx="0" cy="228600"/>
            </a:xfrm>
            <a:prstGeom prst="line">
              <a:avLst/>
            </a:prstGeom>
            <a:noFill/>
            <a:ln w="31750" cap="rnd" algn="ctr">
              <a:solidFill>
                <a:srgbClr val="006600"/>
              </a:solidFill>
              <a:round/>
              <a:headEnd/>
              <a:tailEnd/>
            </a:ln>
          </p:spPr>
        </p:cxnSp>
        <p:cxnSp>
          <p:nvCxnSpPr>
            <p:cNvPr id="25628" name="Straight Connector 47"/>
            <p:cNvCxnSpPr>
              <a:cxnSpLocks noChangeShapeType="1"/>
            </p:cNvCxnSpPr>
            <p:nvPr/>
          </p:nvCxnSpPr>
          <p:spPr bwMode="auto">
            <a:xfrm>
              <a:off x="6705600" y="2362200"/>
              <a:ext cx="0" cy="228600"/>
            </a:xfrm>
            <a:prstGeom prst="line">
              <a:avLst/>
            </a:prstGeom>
            <a:noFill/>
            <a:ln w="31750" cap="rnd" algn="ctr">
              <a:solidFill>
                <a:srgbClr val="006600"/>
              </a:solidFill>
              <a:round/>
              <a:headEnd/>
              <a:tailEnd/>
            </a:ln>
          </p:spPr>
        </p:cxnSp>
        <p:cxnSp>
          <p:nvCxnSpPr>
            <p:cNvPr id="25629" name="Straight Connector 48"/>
            <p:cNvCxnSpPr>
              <a:cxnSpLocks noChangeShapeType="1"/>
            </p:cNvCxnSpPr>
            <p:nvPr/>
          </p:nvCxnSpPr>
          <p:spPr bwMode="auto">
            <a:xfrm>
              <a:off x="7086600" y="2362200"/>
              <a:ext cx="381000" cy="0"/>
            </a:xfrm>
            <a:prstGeom prst="line">
              <a:avLst/>
            </a:prstGeom>
            <a:noFill/>
            <a:ln w="31750" cap="rnd" algn="ctr">
              <a:solidFill>
                <a:srgbClr val="006600"/>
              </a:solidFill>
              <a:round/>
              <a:headEnd/>
              <a:tailEnd/>
            </a:ln>
          </p:spPr>
        </p:cxnSp>
        <p:cxnSp>
          <p:nvCxnSpPr>
            <p:cNvPr id="25630" name="Straight Connector 49"/>
            <p:cNvCxnSpPr>
              <a:cxnSpLocks noChangeShapeType="1"/>
            </p:cNvCxnSpPr>
            <p:nvPr/>
          </p:nvCxnSpPr>
          <p:spPr bwMode="auto">
            <a:xfrm>
              <a:off x="6705600" y="2590800"/>
              <a:ext cx="381000" cy="0"/>
            </a:xfrm>
            <a:prstGeom prst="line">
              <a:avLst/>
            </a:prstGeom>
            <a:noFill/>
            <a:ln w="31750" cap="rnd" algn="ctr">
              <a:solidFill>
                <a:srgbClr val="006600"/>
              </a:solidFill>
              <a:round/>
              <a:headEnd/>
              <a:tailEnd/>
            </a:ln>
          </p:spPr>
        </p:cxnSp>
        <p:cxnSp>
          <p:nvCxnSpPr>
            <p:cNvPr id="25631" name="Straight Connector 50"/>
            <p:cNvCxnSpPr>
              <a:cxnSpLocks noChangeShapeType="1"/>
            </p:cNvCxnSpPr>
            <p:nvPr/>
          </p:nvCxnSpPr>
          <p:spPr bwMode="auto">
            <a:xfrm>
              <a:off x="7086600" y="2362200"/>
              <a:ext cx="0" cy="228600"/>
            </a:xfrm>
            <a:prstGeom prst="line">
              <a:avLst/>
            </a:prstGeom>
            <a:noFill/>
            <a:ln w="31750" cap="rnd" algn="ctr">
              <a:solidFill>
                <a:srgbClr val="006600"/>
              </a:solidFill>
              <a:round/>
              <a:headEnd/>
              <a:tailEnd/>
            </a:ln>
          </p:spPr>
        </p:cxnSp>
        <p:cxnSp>
          <p:nvCxnSpPr>
            <p:cNvPr id="25632" name="Straight Connector 51"/>
            <p:cNvCxnSpPr>
              <a:cxnSpLocks noChangeShapeType="1"/>
            </p:cNvCxnSpPr>
            <p:nvPr/>
          </p:nvCxnSpPr>
          <p:spPr bwMode="auto">
            <a:xfrm>
              <a:off x="7467600" y="2362200"/>
              <a:ext cx="0" cy="228600"/>
            </a:xfrm>
            <a:prstGeom prst="line">
              <a:avLst/>
            </a:prstGeom>
            <a:noFill/>
            <a:ln w="31750" cap="rnd" algn="ctr">
              <a:solidFill>
                <a:srgbClr val="006600"/>
              </a:solidFill>
              <a:round/>
              <a:headEnd/>
              <a:tailEnd/>
            </a:ln>
          </p:spPr>
        </p:cxnSp>
        <p:cxnSp>
          <p:nvCxnSpPr>
            <p:cNvPr id="53" name="Straight Connector 52"/>
            <p:cNvCxnSpPr/>
            <p:nvPr/>
          </p:nvCxnSpPr>
          <p:spPr bwMode="auto">
            <a:xfrm>
              <a:off x="4996019" y="2728914"/>
              <a:ext cx="381016" cy="0"/>
            </a:xfrm>
            <a:prstGeom prst="line">
              <a:avLst/>
            </a:prstGeom>
            <a:solidFill>
              <a:schemeClr val="accent1"/>
            </a:solidFill>
            <a:ln w="31750" cap="rnd" cmpd="sng" algn="ctr">
              <a:solidFill>
                <a:schemeClr val="accent2">
                  <a:lumMod val="75000"/>
                </a:schemeClr>
              </a:solidFill>
              <a:prstDash val="solid"/>
              <a:round/>
              <a:headEnd type="none" w="med" len="med"/>
              <a:tailEnd type="none" w="med" len="med"/>
            </a:ln>
            <a:effectLst/>
          </p:spPr>
        </p:cxnSp>
        <p:cxnSp>
          <p:nvCxnSpPr>
            <p:cNvPr id="54" name="Straight Connector 53"/>
            <p:cNvCxnSpPr/>
            <p:nvPr/>
          </p:nvCxnSpPr>
          <p:spPr bwMode="auto">
            <a:xfrm>
              <a:off x="4615003" y="2957514"/>
              <a:ext cx="381016" cy="0"/>
            </a:xfrm>
            <a:prstGeom prst="line">
              <a:avLst/>
            </a:prstGeom>
            <a:solidFill>
              <a:schemeClr val="accent1"/>
            </a:solidFill>
            <a:ln w="31750" cap="rnd" cmpd="sng" algn="ctr">
              <a:solidFill>
                <a:schemeClr val="accent2">
                  <a:lumMod val="75000"/>
                </a:schemeClr>
              </a:solidFill>
              <a:prstDash val="solid"/>
              <a:round/>
              <a:headEnd type="none" w="med" len="med"/>
              <a:tailEnd type="none" w="med" len="med"/>
            </a:ln>
            <a:effectLst/>
          </p:spPr>
        </p:cxnSp>
        <p:cxnSp>
          <p:nvCxnSpPr>
            <p:cNvPr id="55" name="Straight Connector 54"/>
            <p:cNvCxnSpPr/>
            <p:nvPr/>
          </p:nvCxnSpPr>
          <p:spPr bwMode="auto">
            <a:xfrm>
              <a:off x="4996019" y="2728914"/>
              <a:ext cx="0" cy="228600"/>
            </a:xfrm>
            <a:prstGeom prst="line">
              <a:avLst/>
            </a:prstGeom>
            <a:solidFill>
              <a:schemeClr val="accent1"/>
            </a:solidFill>
            <a:ln w="31750" cap="rnd" cmpd="sng" algn="ctr">
              <a:solidFill>
                <a:schemeClr val="accent2">
                  <a:lumMod val="75000"/>
                </a:schemeClr>
              </a:solidFill>
              <a:prstDash val="solid"/>
              <a:round/>
              <a:headEnd type="none" w="med" len="med"/>
              <a:tailEnd type="none" w="med" len="med"/>
            </a:ln>
            <a:effectLst/>
          </p:spPr>
        </p:cxnSp>
        <p:cxnSp>
          <p:nvCxnSpPr>
            <p:cNvPr id="56" name="Straight Connector 55"/>
            <p:cNvCxnSpPr/>
            <p:nvPr/>
          </p:nvCxnSpPr>
          <p:spPr bwMode="auto">
            <a:xfrm>
              <a:off x="5377035" y="2728914"/>
              <a:ext cx="0" cy="228600"/>
            </a:xfrm>
            <a:prstGeom prst="line">
              <a:avLst/>
            </a:prstGeom>
            <a:solidFill>
              <a:schemeClr val="accent1"/>
            </a:solidFill>
            <a:ln w="31750" cap="rnd" cmpd="sng" algn="ctr">
              <a:solidFill>
                <a:schemeClr val="accent2">
                  <a:lumMod val="75000"/>
                </a:schemeClr>
              </a:solidFill>
              <a:prstDash val="solid"/>
              <a:round/>
              <a:headEnd type="none" w="med" len="med"/>
              <a:tailEnd type="none" w="med" len="med"/>
            </a:ln>
            <a:effectLst/>
          </p:spPr>
        </p:cxnSp>
        <p:cxnSp>
          <p:nvCxnSpPr>
            <p:cNvPr id="57" name="Straight Connector 56"/>
            <p:cNvCxnSpPr/>
            <p:nvPr/>
          </p:nvCxnSpPr>
          <p:spPr bwMode="auto">
            <a:xfrm>
              <a:off x="5758050" y="2728914"/>
              <a:ext cx="381016" cy="0"/>
            </a:xfrm>
            <a:prstGeom prst="line">
              <a:avLst/>
            </a:prstGeom>
            <a:solidFill>
              <a:schemeClr val="accent1"/>
            </a:solidFill>
            <a:ln w="31750" cap="rnd" cmpd="sng" algn="ctr">
              <a:solidFill>
                <a:schemeClr val="accent2">
                  <a:lumMod val="75000"/>
                </a:schemeClr>
              </a:solidFill>
              <a:prstDash val="solid"/>
              <a:round/>
              <a:headEnd type="none" w="med" len="med"/>
              <a:tailEnd type="none" w="med" len="med"/>
            </a:ln>
            <a:effectLst/>
          </p:spPr>
        </p:cxnSp>
        <p:cxnSp>
          <p:nvCxnSpPr>
            <p:cNvPr id="58" name="Straight Connector 57"/>
            <p:cNvCxnSpPr/>
            <p:nvPr/>
          </p:nvCxnSpPr>
          <p:spPr bwMode="auto">
            <a:xfrm>
              <a:off x="5377035" y="2957514"/>
              <a:ext cx="381016" cy="0"/>
            </a:xfrm>
            <a:prstGeom prst="line">
              <a:avLst/>
            </a:prstGeom>
            <a:solidFill>
              <a:schemeClr val="accent1"/>
            </a:solidFill>
            <a:ln w="31750" cap="rnd" cmpd="sng" algn="ctr">
              <a:solidFill>
                <a:schemeClr val="accent2">
                  <a:lumMod val="75000"/>
                </a:schemeClr>
              </a:solidFill>
              <a:prstDash val="solid"/>
              <a:round/>
              <a:headEnd type="none" w="med" len="med"/>
              <a:tailEnd type="none" w="med" len="med"/>
            </a:ln>
            <a:effectLst/>
          </p:spPr>
        </p:cxnSp>
        <p:cxnSp>
          <p:nvCxnSpPr>
            <p:cNvPr id="59" name="Straight Connector 58"/>
            <p:cNvCxnSpPr/>
            <p:nvPr/>
          </p:nvCxnSpPr>
          <p:spPr bwMode="auto">
            <a:xfrm>
              <a:off x="5758050" y="2728914"/>
              <a:ext cx="0" cy="228600"/>
            </a:xfrm>
            <a:prstGeom prst="line">
              <a:avLst/>
            </a:prstGeom>
            <a:solidFill>
              <a:schemeClr val="accent1"/>
            </a:solidFill>
            <a:ln w="31750" cap="rnd" cmpd="sng" algn="ctr">
              <a:solidFill>
                <a:schemeClr val="accent2">
                  <a:lumMod val="75000"/>
                </a:schemeClr>
              </a:solidFill>
              <a:prstDash val="solid"/>
              <a:round/>
              <a:headEnd type="none" w="med" len="med"/>
              <a:tailEnd type="none" w="med" len="med"/>
            </a:ln>
            <a:effectLst/>
          </p:spPr>
        </p:cxnSp>
        <p:cxnSp>
          <p:nvCxnSpPr>
            <p:cNvPr id="60" name="Straight Connector 59"/>
            <p:cNvCxnSpPr/>
            <p:nvPr/>
          </p:nvCxnSpPr>
          <p:spPr bwMode="auto">
            <a:xfrm>
              <a:off x="6139066" y="2728914"/>
              <a:ext cx="0" cy="228600"/>
            </a:xfrm>
            <a:prstGeom prst="line">
              <a:avLst/>
            </a:prstGeom>
            <a:solidFill>
              <a:schemeClr val="accent1"/>
            </a:solidFill>
            <a:ln w="31750" cap="rnd" cmpd="sng" algn="ctr">
              <a:solidFill>
                <a:schemeClr val="accent2">
                  <a:lumMod val="75000"/>
                </a:schemeClr>
              </a:solidFill>
              <a:prstDash val="solid"/>
              <a:round/>
              <a:headEnd type="none" w="med" len="med"/>
              <a:tailEnd type="none" w="med" len="med"/>
            </a:ln>
            <a:effectLst/>
          </p:spPr>
        </p:cxnSp>
        <p:cxnSp>
          <p:nvCxnSpPr>
            <p:cNvPr id="61" name="Straight Connector 60"/>
            <p:cNvCxnSpPr/>
            <p:nvPr/>
          </p:nvCxnSpPr>
          <p:spPr bwMode="auto">
            <a:xfrm>
              <a:off x="6520082" y="2728914"/>
              <a:ext cx="381016" cy="0"/>
            </a:xfrm>
            <a:prstGeom prst="line">
              <a:avLst/>
            </a:prstGeom>
            <a:solidFill>
              <a:schemeClr val="accent1"/>
            </a:solidFill>
            <a:ln w="31750" cap="rnd" cmpd="sng" algn="ctr">
              <a:solidFill>
                <a:schemeClr val="accent2">
                  <a:lumMod val="75000"/>
                </a:schemeClr>
              </a:solidFill>
              <a:prstDash val="solid"/>
              <a:round/>
              <a:headEnd type="none" w="med" len="med"/>
              <a:tailEnd type="none" w="med" len="med"/>
            </a:ln>
            <a:effectLst/>
          </p:spPr>
        </p:cxnSp>
        <p:cxnSp>
          <p:nvCxnSpPr>
            <p:cNvPr id="62" name="Straight Connector 61"/>
            <p:cNvCxnSpPr/>
            <p:nvPr/>
          </p:nvCxnSpPr>
          <p:spPr bwMode="auto">
            <a:xfrm>
              <a:off x="6139066" y="2957514"/>
              <a:ext cx="381016" cy="0"/>
            </a:xfrm>
            <a:prstGeom prst="line">
              <a:avLst/>
            </a:prstGeom>
            <a:solidFill>
              <a:schemeClr val="accent1"/>
            </a:solidFill>
            <a:ln w="31750" cap="rnd" cmpd="sng" algn="ctr">
              <a:solidFill>
                <a:schemeClr val="accent2">
                  <a:lumMod val="75000"/>
                </a:schemeClr>
              </a:solidFill>
              <a:prstDash val="solid"/>
              <a:round/>
              <a:headEnd type="none" w="med" len="med"/>
              <a:tailEnd type="none" w="med" len="med"/>
            </a:ln>
            <a:effectLst/>
          </p:spPr>
        </p:cxnSp>
        <p:cxnSp>
          <p:nvCxnSpPr>
            <p:cNvPr id="63" name="Straight Connector 62"/>
            <p:cNvCxnSpPr/>
            <p:nvPr/>
          </p:nvCxnSpPr>
          <p:spPr bwMode="auto">
            <a:xfrm>
              <a:off x="6520082" y="2728914"/>
              <a:ext cx="0" cy="228600"/>
            </a:xfrm>
            <a:prstGeom prst="line">
              <a:avLst/>
            </a:prstGeom>
            <a:solidFill>
              <a:schemeClr val="accent1"/>
            </a:solidFill>
            <a:ln w="31750" cap="rnd" cmpd="sng" algn="ctr">
              <a:solidFill>
                <a:schemeClr val="accent2">
                  <a:lumMod val="75000"/>
                </a:schemeClr>
              </a:solidFill>
              <a:prstDash val="solid"/>
              <a:round/>
              <a:headEnd type="none" w="med" len="med"/>
              <a:tailEnd type="none" w="med" len="med"/>
            </a:ln>
            <a:effectLst/>
          </p:spPr>
        </p:cxnSp>
        <p:cxnSp>
          <p:nvCxnSpPr>
            <p:cNvPr id="64" name="Straight Connector 63"/>
            <p:cNvCxnSpPr/>
            <p:nvPr/>
          </p:nvCxnSpPr>
          <p:spPr bwMode="auto">
            <a:xfrm>
              <a:off x="6901097" y="2728914"/>
              <a:ext cx="0" cy="228600"/>
            </a:xfrm>
            <a:prstGeom prst="line">
              <a:avLst/>
            </a:prstGeom>
            <a:solidFill>
              <a:schemeClr val="accent1"/>
            </a:solidFill>
            <a:ln w="31750" cap="rnd" cmpd="sng" algn="ctr">
              <a:solidFill>
                <a:schemeClr val="accent2">
                  <a:lumMod val="75000"/>
                </a:schemeClr>
              </a:solidFill>
              <a:prstDash val="solid"/>
              <a:round/>
              <a:headEnd type="none" w="med" len="med"/>
              <a:tailEnd type="none" w="med" len="med"/>
            </a:ln>
            <a:effectLst/>
          </p:spPr>
        </p:cxnSp>
        <p:cxnSp>
          <p:nvCxnSpPr>
            <p:cNvPr id="65" name="Straight Connector 64"/>
            <p:cNvCxnSpPr/>
            <p:nvPr/>
          </p:nvCxnSpPr>
          <p:spPr bwMode="auto">
            <a:xfrm>
              <a:off x="7282113" y="2728914"/>
              <a:ext cx="381016" cy="0"/>
            </a:xfrm>
            <a:prstGeom prst="line">
              <a:avLst/>
            </a:prstGeom>
            <a:solidFill>
              <a:schemeClr val="accent1"/>
            </a:solidFill>
            <a:ln w="31750" cap="rnd" cmpd="sng" algn="ctr">
              <a:solidFill>
                <a:schemeClr val="accent2">
                  <a:lumMod val="75000"/>
                </a:schemeClr>
              </a:solidFill>
              <a:prstDash val="solid"/>
              <a:round/>
              <a:headEnd type="none" w="med" len="med"/>
              <a:tailEnd type="none" w="med" len="med"/>
            </a:ln>
            <a:effectLst/>
          </p:spPr>
        </p:cxnSp>
        <p:cxnSp>
          <p:nvCxnSpPr>
            <p:cNvPr id="66" name="Straight Connector 65"/>
            <p:cNvCxnSpPr/>
            <p:nvPr/>
          </p:nvCxnSpPr>
          <p:spPr bwMode="auto">
            <a:xfrm>
              <a:off x="6901097" y="2957514"/>
              <a:ext cx="381016" cy="0"/>
            </a:xfrm>
            <a:prstGeom prst="line">
              <a:avLst/>
            </a:prstGeom>
            <a:solidFill>
              <a:schemeClr val="accent1"/>
            </a:solidFill>
            <a:ln w="31750" cap="rnd" cmpd="sng" algn="ctr">
              <a:solidFill>
                <a:schemeClr val="accent2">
                  <a:lumMod val="75000"/>
                </a:schemeClr>
              </a:solidFill>
              <a:prstDash val="solid"/>
              <a:round/>
              <a:headEnd type="none" w="med" len="med"/>
              <a:tailEnd type="none" w="med" len="med"/>
            </a:ln>
            <a:effectLst/>
          </p:spPr>
        </p:cxnSp>
        <p:cxnSp>
          <p:nvCxnSpPr>
            <p:cNvPr id="67" name="Straight Connector 66"/>
            <p:cNvCxnSpPr/>
            <p:nvPr/>
          </p:nvCxnSpPr>
          <p:spPr bwMode="auto">
            <a:xfrm>
              <a:off x="7282113" y="2728914"/>
              <a:ext cx="0" cy="228600"/>
            </a:xfrm>
            <a:prstGeom prst="line">
              <a:avLst/>
            </a:prstGeom>
            <a:solidFill>
              <a:schemeClr val="accent1"/>
            </a:solidFill>
            <a:ln w="31750" cap="rnd" cmpd="sng" algn="ctr">
              <a:solidFill>
                <a:schemeClr val="accent2">
                  <a:lumMod val="75000"/>
                </a:schemeClr>
              </a:solidFill>
              <a:prstDash val="solid"/>
              <a:round/>
              <a:headEnd type="none" w="med" len="med"/>
              <a:tailEnd type="none" w="med" len="med"/>
            </a:ln>
            <a:effectLst/>
          </p:spPr>
        </p:cxnSp>
        <p:cxnSp>
          <p:nvCxnSpPr>
            <p:cNvPr id="69" name="Straight Connector 68"/>
            <p:cNvCxnSpPr/>
            <p:nvPr/>
          </p:nvCxnSpPr>
          <p:spPr bwMode="auto">
            <a:xfrm>
              <a:off x="4615003" y="2728914"/>
              <a:ext cx="0" cy="228600"/>
            </a:xfrm>
            <a:prstGeom prst="line">
              <a:avLst/>
            </a:prstGeom>
            <a:solidFill>
              <a:schemeClr val="accent1"/>
            </a:solidFill>
            <a:ln w="31750" cap="rnd" cmpd="sng" algn="ctr">
              <a:solidFill>
                <a:schemeClr val="accent2">
                  <a:lumMod val="75000"/>
                </a:schemeClr>
              </a:solidFill>
              <a:prstDash val="solid"/>
              <a:round/>
              <a:headEnd type="none" w="med" len="med"/>
              <a:tailEnd type="none" w="med" len="med"/>
            </a:ln>
            <a:effectLst/>
          </p:spPr>
        </p:cxnSp>
        <p:cxnSp>
          <p:nvCxnSpPr>
            <p:cNvPr id="70" name="Straight Connector 69"/>
            <p:cNvCxnSpPr/>
            <p:nvPr/>
          </p:nvCxnSpPr>
          <p:spPr bwMode="auto">
            <a:xfrm>
              <a:off x="4435608" y="2728914"/>
              <a:ext cx="179395" cy="0"/>
            </a:xfrm>
            <a:prstGeom prst="line">
              <a:avLst/>
            </a:prstGeom>
            <a:solidFill>
              <a:schemeClr val="accent1"/>
            </a:solidFill>
            <a:ln w="31750" cap="rnd" cmpd="sng" algn="ctr">
              <a:solidFill>
                <a:schemeClr val="accent2">
                  <a:lumMod val="75000"/>
                </a:schemeClr>
              </a:solidFill>
              <a:prstDash val="solid"/>
              <a:round/>
              <a:headEnd type="none" w="med" len="med"/>
              <a:tailEnd type="none" w="med" len="med"/>
            </a:ln>
            <a:effectLst/>
          </p:spPr>
        </p:cxnSp>
        <p:cxnSp>
          <p:nvCxnSpPr>
            <p:cNvPr id="25650" name="Straight Connector 72"/>
            <p:cNvCxnSpPr>
              <a:cxnSpLocks noChangeShapeType="1"/>
            </p:cNvCxnSpPr>
            <p:nvPr/>
          </p:nvCxnSpPr>
          <p:spPr bwMode="auto">
            <a:xfrm>
              <a:off x="7467600" y="2590800"/>
              <a:ext cx="228600" cy="0"/>
            </a:xfrm>
            <a:prstGeom prst="line">
              <a:avLst/>
            </a:prstGeom>
            <a:noFill/>
            <a:ln w="31750" cap="rnd" algn="ctr">
              <a:solidFill>
                <a:srgbClr val="006600"/>
              </a:solidFill>
              <a:round/>
              <a:headEnd/>
              <a:tailEnd/>
            </a:ln>
          </p:spPr>
        </p:cxnSp>
        <p:cxnSp>
          <p:nvCxnSpPr>
            <p:cNvPr id="25651" name="Straight Connector 74"/>
            <p:cNvCxnSpPr>
              <a:cxnSpLocks noChangeShapeType="1"/>
            </p:cNvCxnSpPr>
            <p:nvPr/>
          </p:nvCxnSpPr>
          <p:spPr bwMode="auto">
            <a:xfrm>
              <a:off x="5410200" y="2133600"/>
              <a:ext cx="381000" cy="0"/>
            </a:xfrm>
            <a:prstGeom prst="line">
              <a:avLst/>
            </a:prstGeom>
            <a:noFill/>
            <a:ln w="31750" cap="rnd" algn="ctr">
              <a:solidFill>
                <a:srgbClr val="C00000"/>
              </a:solidFill>
              <a:round/>
              <a:headEnd/>
              <a:tailEnd/>
            </a:ln>
          </p:spPr>
        </p:cxnSp>
        <p:cxnSp>
          <p:nvCxnSpPr>
            <p:cNvPr id="25652" name="Straight Connector 75"/>
            <p:cNvCxnSpPr>
              <a:cxnSpLocks noChangeShapeType="1"/>
            </p:cNvCxnSpPr>
            <p:nvPr/>
          </p:nvCxnSpPr>
          <p:spPr bwMode="auto">
            <a:xfrm>
              <a:off x="4419600" y="1905000"/>
              <a:ext cx="990600" cy="0"/>
            </a:xfrm>
            <a:prstGeom prst="line">
              <a:avLst/>
            </a:prstGeom>
            <a:noFill/>
            <a:ln w="31750" cap="rnd" algn="ctr">
              <a:solidFill>
                <a:srgbClr val="C00000"/>
              </a:solidFill>
              <a:round/>
              <a:headEnd/>
              <a:tailEnd/>
            </a:ln>
          </p:spPr>
        </p:cxnSp>
        <p:cxnSp>
          <p:nvCxnSpPr>
            <p:cNvPr id="25653" name="Straight Connector 76"/>
            <p:cNvCxnSpPr>
              <a:cxnSpLocks noChangeShapeType="1"/>
            </p:cNvCxnSpPr>
            <p:nvPr/>
          </p:nvCxnSpPr>
          <p:spPr bwMode="auto">
            <a:xfrm>
              <a:off x="5410200" y="1905000"/>
              <a:ext cx="0" cy="228600"/>
            </a:xfrm>
            <a:prstGeom prst="line">
              <a:avLst/>
            </a:prstGeom>
            <a:noFill/>
            <a:ln w="31750" cap="rnd" algn="ctr">
              <a:solidFill>
                <a:srgbClr val="C00000"/>
              </a:solidFill>
              <a:round/>
              <a:headEnd/>
              <a:tailEnd/>
            </a:ln>
          </p:spPr>
        </p:cxnSp>
        <p:cxnSp>
          <p:nvCxnSpPr>
            <p:cNvPr id="25654" name="Straight Connector 77"/>
            <p:cNvCxnSpPr>
              <a:cxnSpLocks noChangeShapeType="1"/>
            </p:cNvCxnSpPr>
            <p:nvPr/>
          </p:nvCxnSpPr>
          <p:spPr bwMode="auto">
            <a:xfrm>
              <a:off x="5791200" y="1905000"/>
              <a:ext cx="0" cy="228600"/>
            </a:xfrm>
            <a:prstGeom prst="line">
              <a:avLst/>
            </a:prstGeom>
            <a:noFill/>
            <a:ln w="31750" cap="rnd" algn="ctr">
              <a:solidFill>
                <a:srgbClr val="C00000"/>
              </a:solidFill>
              <a:round/>
              <a:headEnd/>
              <a:tailEnd/>
            </a:ln>
          </p:spPr>
        </p:cxnSp>
        <p:cxnSp>
          <p:nvCxnSpPr>
            <p:cNvPr id="25655" name="Straight Connector 78"/>
            <p:cNvCxnSpPr>
              <a:cxnSpLocks noChangeShapeType="1"/>
            </p:cNvCxnSpPr>
            <p:nvPr/>
          </p:nvCxnSpPr>
          <p:spPr bwMode="auto">
            <a:xfrm>
              <a:off x="5791200" y="1905000"/>
              <a:ext cx="1905000" cy="0"/>
            </a:xfrm>
            <a:prstGeom prst="line">
              <a:avLst/>
            </a:prstGeom>
            <a:noFill/>
            <a:ln w="31750" cap="rnd" algn="ctr">
              <a:solidFill>
                <a:srgbClr val="C00000"/>
              </a:solidFill>
              <a:round/>
              <a:headEnd/>
              <a:tailEnd/>
            </a:ln>
          </p:spPr>
        </p:cxnSp>
        <p:cxnSp>
          <p:nvCxnSpPr>
            <p:cNvPr id="127" name="Straight Connector 126"/>
            <p:cNvCxnSpPr/>
            <p:nvPr/>
          </p:nvCxnSpPr>
          <p:spPr bwMode="auto">
            <a:xfrm>
              <a:off x="7663129" y="2728914"/>
              <a:ext cx="0" cy="228600"/>
            </a:xfrm>
            <a:prstGeom prst="line">
              <a:avLst/>
            </a:prstGeom>
            <a:solidFill>
              <a:schemeClr val="accent1"/>
            </a:solidFill>
            <a:ln w="31750" cap="rnd" cmpd="sng" algn="ctr">
              <a:solidFill>
                <a:schemeClr val="accent2">
                  <a:lumMod val="75000"/>
                </a:schemeClr>
              </a:solidFill>
              <a:prstDash val="solid"/>
              <a:round/>
              <a:headEnd type="none" w="med" len="med"/>
              <a:tailEnd type="none" w="med" len="med"/>
            </a:ln>
            <a:effectLst/>
          </p:spPr>
        </p:cxnSp>
        <p:cxnSp>
          <p:nvCxnSpPr>
            <p:cNvPr id="128" name="Straight Connector 127"/>
            <p:cNvCxnSpPr/>
            <p:nvPr/>
          </p:nvCxnSpPr>
          <p:spPr bwMode="auto">
            <a:xfrm>
              <a:off x="7663129" y="2957514"/>
              <a:ext cx="76203" cy="0"/>
            </a:xfrm>
            <a:prstGeom prst="line">
              <a:avLst/>
            </a:prstGeom>
            <a:solidFill>
              <a:schemeClr val="accent1"/>
            </a:solidFill>
            <a:ln w="31750" cap="rnd" cmpd="sng" algn="ctr">
              <a:solidFill>
                <a:schemeClr val="accent2">
                  <a:lumMod val="75000"/>
                </a:schemeClr>
              </a:solidFill>
              <a:prstDash val="solid"/>
              <a:round/>
              <a:headEnd type="none" w="med" len="med"/>
              <a:tailEnd type="none" w="med" len="med"/>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7"/>
          <p:cNvPicPr>
            <a:picLocks noChangeAspect="1" noChangeArrowheads="1"/>
          </p:cNvPicPr>
          <p:nvPr/>
        </p:nvPicPr>
        <p:blipFill>
          <a:blip r:embed="rId3"/>
          <a:srcRect l="16394" t="12891" r="10655" b="18353"/>
          <a:stretch>
            <a:fillRect/>
          </a:stretch>
        </p:blipFill>
        <p:spPr bwMode="auto">
          <a:xfrm>
            <a:off x="1143000" y="3886200"/>
            <a:ext cx="7543800" cy="1371600"/>
          </a:xfrm>
          <a:prstGeom prst="rect">
            <a:avLst/>
          </a:prstGeom>
          <a:noFill/>
          <a:ln w="9525">
            <a:noFill/>
            <a:miter lim="800000"/>
            <a:headEnd/>
            <a:tailEnd/>
          </a:ln>
        </p:spPr>
      </p:pic>
      <p:grpSp>
        <p:nvGrpSpPr>
          <p:cNvPr id="2" name="Group 30"/>
          <p:cNvGrpSpPr>
            <a:grpSpLocks/>
          </p:cNvGrpSpPr>
          <p:nvPr/>
        </p:nvGrpSpPr>
        <p:grpSpPr bwMode="auto">
          <a:xfrm>
            <a:off x="3200400" y="1371600"/>
            <a:ext cx="2514600" cy="2289175"/>
            <a:chOff x="2016" y="864"/>
            <a:chExt cx="1584" cy="1442"/>
          </a:xfrm>
        </p:grpSpPr>
        <p:pic>
          <p:nvPicPr>
            <p:cNvPr id="26641" name="Picture 4"/>
            <p:cNvPicPr>
              <a:picLocks noChangeAspect="1" noChangeArrowheads="1"/>
            </p:cNvPicPr>
            <p:nvPr/>
          </p:nvPicPr>
          <p:blipFill>
            <a:blip r:embed="rId4">
              <a:lum contrast="30000"/>
            </a:blip>
            <a:srcRect l="6490" r="66130" b="35460"/>
            <a:stretch>
              <a:fillRect/>
            </a:stretch>
          </p:blipFill>
          <p:spPr bwMode="auto">
            <a:xfrm>
              <a:off x="2016" y="864"/>
              <a:ext cx="1584" cy="1416"/>
            </a:xfrm>
            <a:prstGeom prst="rect">
              <a:avLst/>
            </a:prstGeom>
            <a:noFill/>
            <a:ln w="9525">
              <a:noFill/>
              <a:miter lim="800000"/>
              <a:headEnd/>
              <a:tailEnd/>
            </a:ln>
          </p:spPr>
        </p:pic>
        <p:sp>
          <p:nvSpPr>
            <p:cNvPr id="26642" name="Rectangle 5"/>
            <p:cNvSpPr>
              <a:spLocks noChangeArrowheads="1"/>
            </p:cNvSpPr>
            <p:nvPr/>
          </p:nvSpPr>
          <p:spPr bwMode="auto">
            <a:xfrm>
              <a:off x="2833" y="895"/>
              <a:ext cx="47" cy="47"/>
            </a:xfrm>
            <a:prstGeom prst="rect">
              <a:avLst/>
            </a:prstGeom>
            <a:solidFill>
              <a:schemeClr val="bg1"/>
            </a:solidFill>
            <a:ln w="9525">
              <a:noFill/>
              <a:miter lim="800000"/>
              <a:headEnd/>
              <a:tailEnd/>
            </a:ln>
          </p:spPr>
          <p:txBody>
            <a:bodyPr wrap="none" anchor="ctr"/>
            <a:lstStyle/>
            <a:p>
              <a:pPr eaLnBrk="0" hangingPunct="0"/>
              <a:endParaRPr lang="en-US"/>
            </a:p>
          </p:txBody>
        </p:sp>
        <p:sp>
          <p:nvSpPr>
            <p:cNvPr id="26643" name="Rectangle 6"/>
            <p:cNvSpPr>
              <a:spLocks noChangeArrowheads="1"/>
            </p:cNvSpPr>
            <p:nvPr/>
          </p:nvSpPr>
          <p:spPr bwMode="auto">
            <a:xfrm rot="3088727">
              <a:off x="3103" y="1121"/>
              <a:ext cx="124" cy="186"/>
            </a:xfrm>
            <a:prstGeom prst="rect">
              <a:avLst/>
            </a:prstGeom>
            <a:solidFill>
              <a:srgbClr val="006600"/>
            </a:solidFill>
            <a:ln w="9525">
              <a:solidFill>
                <a:schemeClr val="tx1"/>
              </a:solidFill>
              <a:miter lim="800000"/>
              <a:headEnd/>
              <a:tailEnd/>
            </a:ln>
          </p:spPr>
          <p:txBody>
            <a:bodyPr rot="10800000" vert="eaVert" wrap="none" anchor="ctr"/>
            <a:lstStyle/>
            <a:p>
              <a:pPr eaLnBrk="0" hangingPunct="0"/>
              <a:endParaRPr lang="en-US"/>
            </a:p>
          </p:txBody>
        </p:sp>
        <p:sp>
          <p:nvSpPr>
            <p:cNvPr id="26644" name="Text Box 7"/>
            <p:cNvSpPr txBox="1">
              <a:spLocks noChangeArrowheads="1"/>
            </p:cNvSpPr>
            <p:nvPr/>
          </p:nvSpPr>
          <p:spPr bwMode="auto">
            <a:xfrm>
              <a:off x="3216" y="960"/>
              <a:ext cx="288" cy="231"/>
            </a:xfrm>
            <a:prstGeom prst="rect">
              <a:avLst/>
            </a:prstGeom>
            <a:noFill/>
            <a:ln w="9525">
              <a:noFill/>
              <a:miter lim="800000"/>
              <a:headEnd/>
              <a:tailEnd/>
            </a:ln>
          </p:spPr>
          <p:txBody>
            <a:bodyPr>
              <a:spAutoFit/>
            </a:bodyPr>
            <a:lstStyle/>
            <a:p>
              <a:pPr eaLnBrk="0" hangingPunct="0">
                <a:spcBef>
                  <a:spcPct val="50000"/>
                </a:spcBef>
              </a:pPr>
              <a:r>
                <a:rPr lang="en-US" altLang="en-US" b="1">
                  <a:solidFill>
                    <a:srgbClr val="006600"/>
                  </a:solidFill>
                  <a:latin typeface="Times" pitchFamily="18" charset="0"/>
                </a:rPr>
                <a:t>A</a:t>
              </a:r>
            </a:p>
          </p:txBody>
        </p:sp>
        <p:sp>
          <p:nvSpPr>
            <p:cNvPr id="26645" name="Text Box 8"/>
            <p:cNvSpPr txBox="1">
              <a:spLocks noChangeArrowheads="1"/>
            </p:cNvSpPr>
            <p:nvPr/>
          </p:nvSpPr>
          <p:spPr bwMode="auto">
            <a:xfrm>
              <a:off x="3039" y="2075"/>
              <a:ext cx="288" cy="231"/>
            </a:xfrm>
            <a:prstGeom prst="rect">
              <a:avLst/>
            </a:prstGeom>
            <a:noFill/>
            <a:ln w="9525">
              <a:noFill/>
              <a:miter lim="800000"/>
              <a:headEnd/>
              <a:tailEnd/>
            </a:ln>
          </p:spPr>
          <p:txBody>
            <a:bodyPr>
              <a:spAutoFit/>
            </a:bodyPr>
            <a:lstStyle/>
            <a:p>
              <a:pPr eaLnBrk="0" hangingPunct="0">
                <a:spcBef>
                  <a:spcPct val="50000"/>
                </a:spcBef>
              </a:pPr>
              <a:r>
                <a:rPr lang="en-US" altLang="en-US" b="1">
                  <a:solidFill>
                    <a:schemeClr val="accent2"/>
                  </a:solidFill>
                  <a:latin typeface="Times" pitchFamily="18" charset="0"/>
                </a:rPr>
                <a:t>B</a:t>
              </a:r>
              <a:endParaRPr lang="en-US" altLang="en-US" b="1">
                <a:solidFill>
                  <a:srgbClr val="006600"/>
                </a:solidFill>
                <a:latin typeface="Times" pitchFamily="18" charset="0"/>
              </a:endParaRPr>
            </a:p>
          </p:txBody>
        </p:sp>
        <p:sp>
          <p:nvSpPr>
            <p:cNvPr id="26646" name="Rectangle 9"/>
            <p:cNvSpPr>
              <a:spLocks noChangeArrowheads="1"/>
            </p:cNvSpPr>
            <p:nvPr/>
          </p:nvSpPr>
          <p:spPr bwMode="auto">
            <a:xfrm rot="9693178">
              <a:off x="2928" y="1968"/>
              <a:ext cx="124" cy="186"/>
            </a:xfrm>
            <a:prstGeom prst="rect">
              <a:avLst/>
            </a:prstGeom>
            <a:solidFill>
              <a:schemeClr val="accent2"/>
            </a:solidFill>
            <a:ln w="9525">
              <a:solidFill>
                <a:schemeClr val="tx1"/>
              </a:solidFill>
              <a:miter lim="800000"/>
              <a:headEnd/>
              <a:tailEnd/>
            </a:ln>
          </p:spPr>
          <p:txBody>
            <a:bodyPr rot="10800000" wrap="none" anchor="ctr"/>
            <a:lstStyle/>
            <a:p>
              <a:pPr eaLnBrk="0" hangingPunct="0"/>
              <a:endParaRPr lang="en-US"/>
            </a:p>
          </p:txBody>
        </p:sp>
      </p:grpSp>
      <p:sp>
        <p:nvSpPr>
          <p:cNvPr id="26627" name="Rectangle 14"/>
          <p:cNvSpPr>
            <a:spLocks noChangeArrowheads="1"/>
          </p:cNvSpPr>
          <p:nvPr/>
        </p:nvSpPr>
        <p:spPr bwMode="auto">
          <a:xfrm>
            <a:off x="2106613" y="5975350"/>
            <a:ext cx="5332412" cy="457200"/>
          </a:xfrm>
          <a:prstGeom prst="rect">
            <a:avLst/>
          </a:prstGeom>
          <a:noFill/>
          <a:ln w="9525">
            <a:noFill/>
            <a:miter lim="800000"/>
            <a:headEnd/>
            <a:tailEnd/>
          </a:ln>
        </p:spPr>
        <p:txBody>
          <a:bodyPr wrap="none" anchor="ctr">
            <a:spAutoFit/>
          </a:bodyPr>
          <a:lstStyle/>
          <a:p>
            <a:pPr algn="ctr">
              <a:tabLst>
                <a:tab pos="914400" algn="l"/>
              </a:tabLst>
            </a:pPr>
            <a:r>
              <a:rPr lang="en-US" sz="2400" b="1">
                <a:latin typeface="Times New Roman" pitchFamily="18" charset="0"/>
              </a:rPr>
              <a:t>Usporavanje i promena smera obrtanja</a:t>
            </a:r>
          </a:p>
        </p:txBody>
      </p:sp>
      <p:sp>
        <p:nvSpPr>
          <p:cNvPr id="26628" name="Rectangle 17"/>
          <p:cNvSpPr>
            <a:spLocks noGrp="1" noChangeArrowheads="1"/>
          </p:cNvSpPr>
          <p:nvPr>
            <p:ph type="title"/>
          </p:nvPr>
        </p:nvSpPr>
        <p:spPr>
          <a:xfrm>
            <a:off x="457200" y="152400"/>
            <a:ext cx="8229600" cy="1143000"/>
          </a:xfrm>
        </p:spPr>
        <p:txBody>
          <a:bodyPr/>
          <a:lstStyle/>
          <a:p>
            <a:pPr eaLnBrk="1" hangingPunct="1"/>
            <a:r>
              <a:rPr lang="en-US" smtClean="0">
                <a:solidFill>
                  <a:srgbClr val="000099"/>
                </a:solidFill>
              </a:rPr>
              <a:t>In</a:t>
            </a:r>
            <a:r>
              <a:rPr lang="sr-Latn-CS" smtClean="0">
                <a:solidFill>
                  <a:srgbClr val="000099"/>
                </a:solidFill>
              </a:rPr>
              <a:t>k</a:t>
            </a:r>
            <a:r>
              <a:rPr lang="en-US" smtClean="0">
                <a:solidFill>
                  <a:srgbClr val="000099"/>
                </a:solidFill>
              </a:rPr>
              <a:t>remental</a:t>
            </a:r>
            <a:r>
              <a:rPr lang="sr-Latn-CS" smtClean="0">
                <a:solidFill>
                  <a:srgbClr val="000099"/>
                </a:solidFill>
              </a:rPr>
              <a:t>ni</a:t>
            </a:r>
            <a:r>
              <a:rPr lang="en-US" smtClean="0">
                <a:solidFill>
                  <a:srgbClr val="000099"/>
                </a:solidFill>
              </a:rPr>
              <a:t> </a:t>
            </a:r>
            <a:r>
              <a:rPr lang="sr-Latn-CS" smtClean="0">
                <a:solidFill>
                  <a:srgbClr val="000099"/>
                </a:solidFill>
              </a:rPr>
              <a:t>o</a:t>
            </a:r>
            <a:r>
              <a:rPr lang="en-US" smtClean="0">
                <a:solidFill>
                  <a:srgbClr val="000099"/>
                </a:solidFill>
              </a:rPr>
              <a:t>pti</a:t>
            </a:r>
            <a:r>
              <a:rPr lang="sr-Latn-CS" smtClean="0">
                <a:solidFill>
                  <a:srgbClr val="000099"/>
                </a:solidFill>
              </a:rPr>
              <a:t>čki</a:t>
            </a:r>
            <a:r>
              <a:rPr lang="en-US" smtClean="0">
                <a:solidFill>
                  <a:srgbClr val="000099"/>
                </a:solidFill>
              </a:rPr>
              <a:t> </a:t>
            </a:r>
            <a:r>
              <a:rPr lang="sr-Latn-CS" smtClean="0">
                <a:solidFill>
                  <a:srgbClr val="000099"/>
                </a:solidFill>
              </a:rPr>
              <a:t>e</a:t>
            </a:r>
            <a:r>
              <a:rPr lang="en-US" smtClean="0">
                <a:solidFill>
                  <a:srgbClr val="000099"/>
                </a:solidFill>
              </a:rPr>
              <a:t>n</a:t>
            </a:r>
            <a:r>
              <a:rPr lang="sr-Latn-CS" smtClean="0">
                <a:solidFill>
                  <a:srgbClr val="000099"/>
                </a:solidFill>
              </a:rPr>
              <a:t>k</a:t>
            </a:r>
            <a:r>
              <a:rPr lang="en-US" smtClean="0">
                <a:solidFill>
                  <a:srgbClr val="000099"/>
                </a:solidFill>
              </a:rPr>
              <a:t>oder</a:t>
            </a:r>
          </a:p>
        </p:txBody>
      </p:sp>
      <p:sp>
        <p:nvSpPr>
          <p:cNvPr id="26629" name="Text Box 7"/>
          <p:cNvSpPr txBox="1">
            <a:spLocks noChangeArrowheads="1"/>
          </p:cNvSpPr>
          <p:nvPr/>
        </p:nvSpPr>
        <p:spPr bwMode="auto">
          <a:xfrm>
            <a:off x="304800" y="4038600"/>
            <a:ext cx="685800" cy="366713"/>
          </a:xfrm>
          <a:prstGeom prst="rect">
            <a:avLst/>
          </a:prstGeom>
          <a:noFill/>
          <a:ln w="9525">
            <a:noFill/>
            <a:miter lim="800000"/>
            <a:headEnd/>
            <a:tailEnd/>
          </a:ln>
        </p:spPr>
        <p:txBody>
          <a:bodyPr>
            <a:spAutoFit/>
          </a:bodyPr>
          <a:lstStyle/>
          <a:p>
            <a:pPr eaLnBrk="0" hangingPunct="0">
              <a:spcBef>
                <a:spcPct val="50000"/>
              </a:spcBef>
            </a:pPr>
            <a:r>
              <a:rPr lang="en-US" altLang="en-US">
                <a:solidFill>
                  <a:srgbClr val="006600"/>
                </a:solidFill>
                <a:latin typeface="Times" pitchFamily="18" charset="0"/>
              </a:rPr>
              <a:t>Ch</a:t>
            </a:r>
            <a:r>
              <a:rPr lang="en-US" altLang="en-US" b="1">
                <a:solidFill>
                  <a:srgbClr val="006600"/>
                </a:solidFill>
                <a:latin typeface="Times" pitchFamily="18" charset="0"/>
              </a:rPr>
              <a:t>A</a:t>
            </a:r>
          </a:p>
        </p:txBody>
      </p:sp>
      <p:sp>
        <p:nvSpPr>
          <p:cNvPr id="26630" name="Text Box 8"/>
          <p:cNvSpPr txBox="1">
            <a:spLocks noChangeArrowheads="1"/>
          </p:cNvSpPr>
          <p:nvPr/>
        </p:nvSpPr>
        <p:spPr bwMode="auto">
          <a:xfrm>
            <a:off x="304800" y="4648200"/>
            <a:ext cx="685800" cy="366713"/>
          </a:xfrm>
          <a:prstGeom prst="rect">
            <a:avLst/>
          </a:prstGeom>
          <a:noFill/>
          <a:ln w="9525">
            <a:noFill/>
            <a:miter lim="800000"/>
            <a:headEnd/>
            <a:tailEnd/>
          </a:ln>
        </p:spPr>
        <p:txBody>
          <a:bodyPr>
            <a:spAutoFit/>
          </a:bodyPr>
          <a:lstStyle/>
          <a:p>
            <a:pPr eaLnBrk="0" hangingPunct="0">
              <a:spcBef>
                <a:spcPct val="50000"/>
              </a:spcBef>
            </a:pPr>
            <a:r>
              <a:rPr lang="en-US" altLang="en-US">
                <a:solidFill>
                  <a:schemeClr val="accent2"/>
                </a:solidFill>
                <a:latin typeface="Times" pitchFamily="18" charset="0"/>
              </a:rPr>
              <a:t>Ch</a:t>
            </a:r>
            <a:r>
              <a:rPr lang="en-US" altLang="en-US" b="1">
                <a:solidFill>
                  <a:schemeClr val="accent2"/>
                </a:solidFill>
                <a:latin typeface="Times" pitchFamily="18" charset="0"/>
              </a:rPr>
              <a:t>B</a:t>
            </a:r>
            <a:endParaRPr lang="en-US" altLang="en-US" b="1">
              <a:solidFill>
                <a:srgbClr val="006600"/>
              </a:solidFill>
              <a:latin typeface="Times" pitchFamily="18" charset="0"/>
            </a:endParaRPr>
          </a:p>
        </p:txBody>
      </p:sp>
      <p:grpSp>
        <p:nvGrpSpPr>
          <p:cNvPr id="3" name="Group 38"/>
          <p:cNvGrpSpPr>
            <a:grpSpLocks/>
          </p:cNvGrpSpPr>
          <p:nvPr/>
        </p:nvGrpSpPr>
        <p:grpSpPr bwMode="auto">
          <a:xfrm>
            <a:off x="1771650" y="3571875"/>
            <a:ext cx="1371600" cy="2012950"/>
            <a:chOff x="1104" y="2256"/>
            <a:chExt cx="864" cy="1268"/>
          </a:xfrm>
        </p:grpSpPr>
        <p:sp>
          <p:nvSpPr>
            <p:cNvPr id="26637" name="Line 32"/>
            <p:cNvSpPr>
              <a:spLocks noChangeShapeType="1"/>
            </p:cNvSpPr>
            <p:nvPr/>
          </p:nvSpPr>
          <p:spPr bwMode="auto">
            <a:xfrm>
              <a:off x="1482" y="2256"/>
              <a:ext cx="0" cy="1104"/>
            </a:xfrm>
            <a:prstGeom prst="line">
              <a:avLst/>
            </a:prstGeom>
            <a:noFill/>
            <a:ln w="9525">
              <a:solidFill>
                <a:schemeClr val="tx1"/>
              </a:solidFill>
              <a:prstDash val="lgDash"/>
              <a:round/>
              <a:headEnd/>
              <a:tailEnd/>
            </a:ln>
          </p:spPr>
          <p:txBody>
            <a:bodyPr/>
            <a:lstStyle/>
            <a:p>
              <a:endParaRPr lang="en-US"/>
            </a:p>
          </p:txBody>
        </p:sp>
        <p:sp>
          <p:nvSpPr>
            <p:cNvPr id="26638" name="Text Box 19"/>
            <p:cNvSpPr txBox="1">
              <a:spLocks noChangeArrowheads="1"/>
            </p:cNvSpPr>
            <p:nvPr/>
          </p:nvSpPr>
          <p:spPr bwMode="auto">
            <a:xfrm>
              <a:off x="1104" y="3312"/>
              <a:ext cx="864" cy="212"/>
            </a:xfrm>
            <a:prstGeom prst="rect">
              <a:avLst/>
            </a:prstGeom>
            <a:noFill/>
            <a:ln w="9525">
              <a:noFill/>
              <a:miter lim="800000"/>
              <a:headEnd/>
              <a:tailEnd/>
            </a:ln>
          </p:spPr>
          <p:txBody>
            <a:bodyPr>
              <a:spAutoFit/>
            </a:bodyPr>
            <a:lstStyle/>
            <a:p>
              <a:pPr eaLnBrk="0" hangingPunct="0">
                <a:spcBef>
                  <a:spcPct val="50000"/>
                </a:spcBef>
              </a:pPr>
              <a:r>
                <a:rPr lang="en-US" altLang="en-US" sz="1600" b="1">
                  <a:solidFill>
                    <a:srgbClr val="006600"/>
                  </a:solidFill>
                  <a:latin typeface="Times" pitchFamily="18" charset="0"/>
                </a:rPr>
                <a:t>A</a:t>
              </a:r>
              <a:r>
                <a:rPr lang="sr-Latn-CS" altLang="en-US" sz="1600">
                  <a:latin typeface="Times New Roman" pitchFamily="18" charset="0"/>
                </a:rPr>
                <a:t> kasni za </a:t>
              </a:r>
              <a:r>
                <a:rPr lang="en-US" altLang="en-US" sz="1600" b="1">
                  <a:solidFill>
                    <a:schemeClr val="accent2"/>
                  </a:solidFill>
                  <a:latin typeface="Times" pitchFamily="18" charset="0"/>
                </a:rPr>
                <a:t>B</a:t>
              </a:r>
            </a:p>
          </p:txBody>
        </p:sp>
        <p:sp>
          <p:nvSpPr>
            <p:cNvPr id="26639" name="Line 34"/>
            <p:cNvSpPr>
              <a:spLocks noChangeShapeType="1"/>
            </p:cNvSpPr>
            <p:nvPr/>
          </p:nvSpPr>
          <p:spPr bwMode="auto">
            <a:xfrm flipV="1">
              <a:off x="1392" y="3024"/>
              <a:ext cx="0" cy="48"/>
            </a:xfrm>
            <a:prstGeom prst="line">
              <a:avLst/>
            </a:prstGeom>
            <a:noFill/>
            <a:ln w="9525">
              <a:solidFill>
                <a:srgbClr val="FF0000"/>
              </a:solidFill>
              <a:round/>
              <a:headEnd/>
              <a:tailEnd type="triangle" w="lg" len="lg"/>
            </a:ln>
          </p:spPr>
          <p:txBody>
            <a:bodyPr/>
            <a:lstStyle/>
            <a:p>
              <a:endParaRPr lang="en-US"/>
            </a:p>
          </p:txBody>
        </p:sp>
        <p:sp>
          <p:nvSpPr>
            <p:cNvPr id="26640" name="Line 35"/>
            <p:cNvSpPr>
              <a:spLocks noChangeShapeType="1"/>
            </p:cNvSpPr>
            <p:nvPr/>
          </p:nvSpPr>
          <p:spPr bwMode="auto">
            <a:xfrm flipV="1">
              <a:off x="1488" y="2592"/>
              <a:ext cx="0" cy="48"/>
            </a:xfrm>
            <a:prstGeom prst="line">
              <a:avLst/>
            </a:prstGeom>
            <a:noFill/>
            <a:ln w="9525">
              <a:solidFill>
                <a:srgbClr val="FF0000"/>
              </a:solidFill>
              <a:round/>
              <a:headEnd/>
              <a:tailEnd type="triangle" w="lg" len="lg"/>
            </a:ln>
          </p:spPr>
          <p:txBody>
            <a:bodyPr/>
            <a:lstStyle/>
            <a:p>
              <a:endParaRPr lang="en-US"/>
            </a:p>
          </p:txBody>
        </p:sp>
      </p:grpSp>
      <p:grpSp>
        <p:nvGrpSpPr>
          <p:cNvPr id="4" name="Group 23"/>
          <p:cNvGrpSpPr/>
          <p:nvPr/>
        </p:nvGrpSpPr>
        <p:grpSpPr>
          <a:xfrm>
            <a:off x="7105650" y="3590925"/>
            <a:ext cx="1371600" cy="2003425"/>
            <a:chOff x="7105650" y="3590925"/>
            <a:chExt cx="1371600" cy="2003425"/>
          </a:xfrm>
        </p:grpSpPr>
        <p:sp>
          <p:nvSpPr>
            <p:cNvPr id="26633" name="Text Box 19"/>
            <p:cNvSpPr txBox="1">
              <a:spLocks noChangeArrowheads="1"/>
            </p:cNvSpPr>
            <p:nvPr/>
          </p:nvSpPr>
          <p:spPr bwMode="auto">
            <a:xfrm>
              <a:off x="7105650" y="5257800"/>
              <a:ext cx="1371600" cy="336550"/>
            </a:xfrm>
            <a:prstGeom prst="rect">
              <a:avLst/>
            </a:prstGeom>
            <a:noFill/>
            <a:ln w="9525">
              <a:noFill/>
              <a:miter lim="800000"/>
              <a:headEnd/>
              <a:tailEnd/>
            </a:ln>
          </p:spPr>
          <p:txBody>
            <a:bodyPr>
              <a:spAutoFit/>
            </a:bodyPr>
            <a:lstStyle/>
            <a:p>
              <a:pPr eaLnBrk="0" hangingPunct="0">
                <a:spcBef>
                  <a:spcPct val="50000"/>
                </a:spcBef>
              </a:pPr>
              <a:r>
                <a:rPr lang="en-US" altLang="en-US" sz="1600" b="1" dirty="0">
                  <a:solidFill>
                    <a:schemeClr val="accent2"/>
                  </a:solidFill>
                  <a:latin typeface="Times" pitchFamily="18" charset="0"/>
                </a:rPr>
                <a:t>B</a:t>
              </a:r>
              <a:r>
                <a:rPr lang="en-US" altLang="en-US" sz="1600" b="1" dirty="0">
                  <a:solidFill>
                    <a:srgbClr val="006600"/>
                  </a:solidFill>
                  <a:latin typeface="Times" pitchFamily="18" charset="0"/>
                </a:rPr>
                <a:t> </a:t>
              </a:r>
              <a:r>
                <a:rPr lang="sr-Latn-CS" altLang="en-US" sz="1600" dirty="0">
                  <a:latin typeface="Times New Roman" pitchFamily="18" charset="0"/>
                </a:rPr>
                <a:t>kasni za </a:t>
              </a:r>
              <a:r>
                <a:rPr lang="en-US" altLang="en-US" sz="1600" b="1" dirty="0">
                  <a:solidFill>
                    <a:srgbClr val="006600"/>
                  </a:solidFill>
                  <a:latin typeface="Times" pitchFamily="18" charset="0"/>
                </a:rPr>
                <a:t>A</a:t>
              </a:r>
            </a:p>
          </p:txBody>
        </p:sp>
        <p:sp>
          <p:nvSpPr>
            <p:cNvPr id="26634" name="Line 33"/>
            <p:cNvSpPr>
              <a:spLocks noChangeShapeType="1"/>
            </p:cNvSpPr>
            <p:nvPr/>
          </p:nvSpPr>
          <p:spPr bwMode="auto">
            <a:xfrm>
              <a:off x="7715250" y="3590925"/>
              <a:ext cx="0" cy="1752600"/>
            </a:xfrm>
            <a:prstGeom prst="line">
              <a:avLst/>
            </a:prstGeom>
            <a:noFill/>
            <a:ln w="9525">
              <a:solidFill>
                <a:schemeClr val="tx1"/>
              </a:solidFill>
              <a:prstDash val="lgDash"/>
              <a:round/>
              <a:headEnd/>
              <a:tailEnd/>
            </a:ln>
          </p:spPr>
          <p:txBody>
            <a:bodyPr/>
            <a:lstStyle/>
            <a:p>
              <a:endParaRPr lang="en-US"/>
            </a:p>
          </p:txBody>
        </p:sp>
        <p:sp>
          <p:nvSpPr>
            <p:cNvPr id="26635" name="Line 36"/>
            <p:cNvSpPr>
              <a:spLocks noChangeShapeType="1"/>
            </p:cNvSpPr>
            <p:nvPr/>
          </p:nvSpPr>
          <p:spPr bwMode="auto">
            <a:xfrm flipV="1">
              <a:off x="7862888" y="4795838"/>
              <a:ext cx="0" cy="76200"/>
            </a:xfrm>
            <a:prstGeom prst="line">
              <a:avLst/>
            </a:prstGeom>
            <a:noFill/>
            <a:ln w="9525">
              <a:solidFill>
                <a:srgbClr val="FF0000"/>
              </a:solidFill>
              <a:round/>
              <a:headEnd/>
              <a:tailEnd type="triangle" w="lg" len="lg"/>
            </a:ln>
          </p:spPr>
          <p:txBody>
            <a:bodyPr/>
            <a:lstStyle/>
            <a:p>
              <a:endParaRPr lang="en-US"/>
            </a:p>
          </p:txBody>
        </p:sp>
        <p:sp>
          <p:nvSpPr>
            <p:cNvPr id="26636" name="Line 37"/>
            <p:cNvSpPr>
              <a:spLocks noChangeShapeType="1"/>
            </p:cNvSpPr>
            <p:nvPr/>
          </p:nvSpPr>
          <p:spPr bwMode="auto">
            <a:xfrm flipV="1">
              <a:off x="7715250" y="4114800"/>
              <a:ext cx="0" cy="76200"/>
            </a:xfrm>
            <a:prstGeom prst="line">
              <a:avLst/>
            </a:prstGeom>
            <a:noFill/>
            <a:ln w="9525">
              <a:solidFill>
                <a:srgbClr val="FF0000"/>
              </a:solidFill>
              <a:round/>
              <a:headEnd/>
              <a:tailEnd type="triangle" w="lg" len="lg"/>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2"/>
          <p:cNvSpPr>
            <a:spLocks noChangeArrowheads="1"/>
          </p:cNvSpPr>
          <p:nvPr/>
        </p:nvSpPr>
        <p:spPr bwMode="auto">
          <a:xfrm>
            <a:off x="0" y="283845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28674" name="Rectangle 17"/>
          <p:cNvSpPr>
            <a:spLocks noGrp="1" noChangeArrowheads="1"/>
          </p:cNvSpPr>
          <p:nvPr>
            <p:ph type="title"/>
          </p:nvPr>
        </p:nvSpPr>
        <p:spPr>
          <a:xfrm>
            <a:off x="457200" y="152400"/>
            <a:ext cx="8229600" cy="1143000"/>
          </a:xfrm>
        </p:spPr>
        <p:txBody>
          <a:bodyPr/>
          <a:lstStyle/>
          <a:p>
            <a:pPr eaLnBrk="1" hangingPunct="1"/>
            <a:r>
              <a:rPr lang="en-US" dirty="0" smtClean="0">
                <a:solidFill>
                  <a:srgbClr val="000099"/>
                </a:solidFill>
              </a:rPr>
              <a:t>In</a:t>
            </a:r>
            <a:r>
              <a:rPr lang="sr-Latn-CS" dirty="0" smtClean="0">
                <a:solidFill>
                  <a:srgbClr val="000099"/>
                </a:solidFill>
              </a:rPr>
              <a:t>k</a:t>
            </a:r>
            <a:r>
              <a:rPr lang="en-US" dirty="0" err="1" smtClean="0">
                <a:solidFill>
                  <a:srgbClr val="000099"/>
                </a:solidFill>
              </a:rPr>
              <a:t>remental</a:t>
            </a:r>
            <a:r>
              <a:rPr lang="sr-Latn-CS" dirty="0" smtClean="0">
                <a:solidFill>
                  <a:srgbClr val="000099"/>
                </a:solidFill>
              </a:rPr>
              <a:t>ni</a:t>
            </a:r>
            <a:r>
              <a:rPr lang="en-US" dirty="0" smtClean="0">
                <a:solidFill>
                  <a:srgbClr val="000099"/>
                </a:solidFill>
              </a:rPr>
              <a:t> </a:t>
            </a:r>
            <a:r>
              <a:rPr lang="sr-Latn-CS" dirty="0" smtClean="0">
                <a:solidFill>
                  <a:srgbClr val="000099"/>
                </a:solidFill>
              </a:rPr>
              <a:t>o</a:t>
            </a:r>
            <a:r>
              <a:rPr lang="en-US" dirty="0" err="1" smtClean="0">
                <a:solidFill>
                  <a:srgbClr val="000099"/>
                </a:solidFill>
              </a:rPr>
              <a:t>pti</a:t>
            </a:r>
            <a:r>
              <a:rPr lang="sr-Latn-CS" dirty="0" smtClean="0">
                <a:solidFill>
                  <a:srgbClr val="000099"/>
                </a:solidFill>
              </a:rPr>
              <a:t>čki</a:t>
            </a:r>
            <a:r>
              <a:rPr lang="en-US" dirty="0" smtClean="0">
                <a:solidFill>
                  <a:srgbClr val="000099"/>
                </a:solidFill>
              </a:rPr>
              <a:t> </a:t>
            </a:r>
            <a:r>
              <a:rPr lang="sr-Latn-CS" dirty="0" smtClean="0">
                <a:solidFill>
                  <a:srgbClr val="000099"/>
                </a:solidFill>
              </a:rPr>
              <a:t>e</a:t>
            </a:r>
            <a:r>
              <a:rPr lang="en-US" dirty="0" smtClean="0">
                <a:solidFill>
                  <a:srgbClr val="000099"/>
                </a:solidFill>
              </a:rPr>
              <a:t>n</a:t>
            </a:r>
            <a:r>
              <a:rPr lang="sr-Latn-CS" dirty="0" smtClean="0">
                <a:solidFill>
                  <a:srgbClr val="000099"/>
                </a:solidFill>
              </a:rPr>
              <a:t>k</a:t>
            </a:r>
            <a:r>
              <a:rPr lang="en-US" dirty="0" err="1" smtClean="0">
                <a:solidFill>
                  <a:srgbClr val="000099"/>
                </a:solidFill>
              </a:rPr>
              <a:t>oder</a:t>
            </a:r>
            <a:endParaRPr lang="en-US" dirty="0" smtClean="0">
              <a:solidFill>
                <a:srgbClr val="000099"/>
              </a:solidFill>
            </a:endParaRPr>
          </a:p>
        </p:txBody>
      </p:sp>
      <p:pic>
        <p:nvPicPr>
          <p:cNvPr id="28675" name="Picture 4" descr="moltiplica"/>
          <p:cNvPicPr>
            <a:picLocks noChangeAspect="1" noChangeArrowheads="1"/>
          </p:cNvPicPr>
          <p:nvPr/>
        </p:nvPicPr>
        <p:blipFill>
          <a:blip r:embed="rId3"/>
          <a:srcRect/>
          <a:stretch>
            <a:fillRect/>
          </a:stretch>
        </p:blipFill>
        <p:spPr bwMode="auto">
          <a:xfrm>
            <a:off x="1066800" y="1828800"/>
            <a:ext cx="6477000" cy="2266950"/>
          </a:xfrm>
          <a:prstGeom prst="rect">
            <a:avLst/>
          </a:prstGeom>
          <a:noFill/>
          <a:ln w="9525">
            <a:noFill/>
            <a:miter lim="800000"/>
            <a:headEnd/>
            <a:tailEnd/>
          </a:ln>
        </p:spPr>
      </p:pic>
      <p:sp>
        <p:nvSpPr>
          <p:cNvPr id="28676" name="TextBox 15"/>
          <p:cNvSpPr txBox="1">
            <a:spLocks noChangeArrowheads="1"/>
          </p:cNvSpPr>
          <p:nvPr/>
        </p:nvSpPr>
        <p:spPr bwMode="auto">
          <a:xfrm>
            <a:off x="457200" y="1371600"/>
            <a:ext cx="5802313" cy="396875"/>
          </a:xfrm>
          <a:prstGeom prst="rect">
            <a:avLst/>
          </a:prstGeom>
          <a:noFill/>
          <a:ln w="9525">
            <a:noFill/>
            <a:miter lim="800000"/>
            <a:headEnd/>
            <a:tailEnd/>
          </a:ln>
        </p:spPr>
        <p:txBody>
          <a:bodyPr wrap="none">
            <a:spAutoFit/>
          </a:bodyPr>
          <a:lstStyle/>
          <a:p>
            <a:pPr eaLnBrk="0" hangingPunct="0"/>
            <a:r>
              <a:rPr lang="en-US" sz="2000">
                <a:solidFill>
                  <a:schemeClr val="accent2"/>
                </a:solidFill>
              </a:rPr>
              <a:t>Obrada signala (umno</a:t>
            </a:r>
            <a:r>
              <a:rPr lang="sr-Latn-CS" sz="2000">
                <a:solidFill>
                  <a:schemeClr val="accent2"/>
                </a:solidFill>
              </a:rPr>
              <a:t>ž</a:t>
            </a:r>
            <a:r>
              <a:rPr lang="en-US" sz="2000">
                <a:solidFill>
                  <a:schemeClr val="accent2"/>
                </a:solidFill>
              </a:rPr>
              <a:t>avanje re</a:t>
            </a:r>
            <a:r>
              <a:rPr lang="sr-Latn-CS" sz="2000">
                <a:solidFill>
                  <a:schemeClr val="accent2"/>
                </a:solidFill>
              </a:rPr>
              <a:t>z</a:t>
            </a:r>
            <a:r>
              <a:rPr lang="en-US" sz="2000">
                <a:solidFill>
                  <a:schemeClr val="accent2"/>
                </a:solidFill>
              </a:rPr>
              <a:t>olucije sa 2 ili 4</a:t>
            </a:r>
            <a:r>
              <a:rPr lang="sr-Latn-CS" sz="2000">
                <a:solidFill>
                  <a:schemeClr val="accent2"/>
                </a:solidFill>
              </a:rPr>
              <a:t>)</a:t>
            </a:r>
            <a:endParaRPr lang="en-US" sz="2000">
              <a:solidFill>
                <a:schemeClr val="accent2"/>
              </a:solidFill>
            </a:endParaRPr>
          </a:p>
        </p:txBody>
      </p:sp>
      <p:sp>
        <p:nvSpPr>
          <p:cNvPr id="28678" name="TextBox 15"/>
          <p:cNvSpPr txBox="1">
            <a:spLocks noChangeArrowheads="1"/>
          </p:cNvSpPr>
          <p:nvPr/>
        </p:nvSpPr>
        <p:spPr bwMode="auto">
          <a:xfrm>
            <a:off x="457200" y="4419600"/>
            <a:ext cx="7772400" cy="1920875"/>
          </a:xfrm>
          <a:prstGeom prst="rect">
            <a:avLst/>
          </a:prstGeom>
          <a:noFill/>
          <a:ln w="9525">
            <a:noFill/>
            <a:miter lim="800000"/>
            <a:headEnd/>
            <a:tailEnd/>
          </a:ln>
        </p:spPr>
        <p:txBody>
          <a:bodyPr>
            <a:spAutoFit/>
          </a:bodyPr>
          <a:lstStyle/>
          <a:p>
            <a:pPr eaLnBrk="0" hangingPunct="0"/>
            <a:r>
              <a:rPr lang="sr-Latn-CS" sz="2000" dirty="0">
                <a:solidFill>
                  <a:schemeClr val="accent2"/>
                </a:solidFill>
              </a:rPr>
              <a:t>Primer: kolo</a:t>
            </a:r>
            <a:r>
              <a:rPr lang="en-US" sz="2000" dirty="0">
                <a:solidFill>
                  <a:schemeClr val="accent2"/>
                </a:solidFill>
              </a:rPr>
              <a:t> </a:t>
            </a:r>
            <a:r>
              <a:rPr lang="en-US" sz="2000" b="1" dirty="0">
                <a:solidFill>
                  <a:schemeClr val="accent2"/>
                </a:solidFill>
              </a:rPr>
              <a:t>HCTL2021</a:t>
            </a:r>
            <a:r>
              <a:rPr lang="en-US" sz="2000" dirty="0">
                <a:solidFill>
                  <a:schemeClr val="accent2"/>
                </a:solidFill>
              </a:rPr>
              <a:t> </a:t>
            </a:r>
            <a:r>
              <a:rPr lang="sr-Latn-CS" sz="2000" dirty="0">
                <a:solidFill>
                  <a:schemeClr val="accent2"/>
                </a:solidFill>
              </a:rPr>
              <a:t>sadrži:</a:t>
            </a:r>
            <a:endParaRPr lang="en-US" sz="2000" dirty="0">
              <a:solidFill>
                <a:schemeClr val="accent2"/>
              </a:solidFill>
            </a:endParaRPr>
          </a:p>
          <a:p>
            <a:pPr marL="742950" lvl="1" indent="-285750" eaLnBrk="0" hangingPunct="0">
              <a:buFontTx/>
              <a:buChar char="•"/>
            </a:pPr>
            <a:r>
              <a:rPr lang="sr-Latn-CS" sz="2000" dirty="0">
                <a:solidFill>
                  <a:schemeClr val="accent2"/>
                </a:solidFill>
              </a:rPr>
              <a:t>Sklop za prihvatanje signala sa enkodera</a:t>
            </a:r>
          </a:p>
          <a:p>
            <a:pPr marL="742950" lvl="1" indent="-285750" eaLnBrk="0" hangingPunct="0">
              <a:buFontTx/>
              <a:buChar char="•"/>
            </a:pPr>
            <a:r>
              <a:rPr lang="sr-Latn-CS" sz="2000" dirty="0">
                <a:solidFill>
                  <a:schemeClr val="accent2"/>
                </a:solidFill>
              </a:rPr>
              <a:t>Detektor smera obrtanja</a:t>
            </a:r>
          </a:p>
          <a:p>
            <a:pPr marL="742950" lvl="1" indent="-285750" eaLnBrk="0" hangingPunct="0">
              <a:buFontTx/>
              <a:buChar char="•"/>
            </a:pPr>
            <a:r>
              <a:rPr lang="sr-Latn-CS" sz="2000" dirty="0">
                <a:solidFill>
                  <a:schemeClr val="accent2"/>
                </a:solidFill>
              </a:rPr>
              <a:t>16-bitni brojač naviše-naniže zavisno od smera</a:t>
            </a:r>
          </a:p>
          <a:p>
            <a:pPr marL="742950" lvl="1" indent="-285750" eaLnBrk="0" hangingPunct="0">
              <a:buFontTx/>
              <a:buChar char="•"/>
            </a:pPr>
            <a:r>
              <a:rPr lang="sr-Latn-CS" sz="2000" dirty="0">
                <a:solidFill>
                  <a:schemeClr val="accent2"/>
                </a:solidFill>
              </a:rPr>
              <a:t>Vezu brojača sa magistralom računara</a:t>
            </a:r>
          </a:p>
          <a:p>
            <a:pPr marL="742950" lvl="1" indent="-285750" eaLnBrk="0" hangingPunct="0">
              <a:buFontTx/>
              <a:buChar char="•"/>
            </a:pPr>
            <a:r>
              <a:rPr lang="sr-Latn-CS" sz="2000" dirty="0">
                <a:solidFill>
                  <a:schemeClr val="accent2"/>
                </a:solidFill>
              </a:rPr>
              <a:t>Izlazne signale CNT </a:t>
            </a:r>
            <a:r>
              <a:rPr lang="sr-Latn-CS" dirty="0">
                <a:solidFill>
                  <a:schemeClr val="accent2"/>
                </a:solidFill>
              </a:rPr>
              <a:t>(x1, x2 ili x4)</a:t>
            </a:r>
            <a:r>
              <a:rPr lang="sr-Latn-CS" sz="2000" dirty="0">
                <a:solidFill>
                  <a:schemeClr val="accent2"/>
                </a:solidFill>
              </a:rPr>
              <a:t> i signal </a:t>
            </a:r>
            <a:r>
              <a:rPr lang="sr-Latn-CS" sz="2000" dirty="0" smtClean="0">
                <a:solidFill>
                  <a:schemeClr val="accent2"/>
                </a:solidFill>
              </a:rPr>
              <a:t>smera</a:t>
            </a:r>
            <a:r>
              <a:rPr lang="en-US" sz="2000" dirty="0" smtClean="0">
                <a:solidFill>
                  <a:schemeClr val="accent2"/>
                </a:solidFill>
              </a:rPr>
              <a:t> </a:t>
            </a:r>
            <a:r>
              <a:rPr lang="sr-Latn-CS" sz="2000" dirty="0" smtClean="0">
                <a:solidFill>
                  <a:schemeClr val="accent2"/>
                </a:solidFill>
              </a:rPr>
              <a:t>UP/~DOWN </a:t>
            </a:r>
            <a:endParaRPr lang="en-US" sz="2000" dirty="0">
              <a:solidFill>
                <a:schemeClr val="accent2"/>
              </a:solidFill>
            </a:endParaRPr>
          </a:p>
        </p:txBody>
      </p:sp>
      <p:sp>
        <p:nvSpPr>
          <p:cNvPr id="2" name="Text Box 7"/>
          <p:cNvSpPr txBox="1">
            <a:spLocks noChangeArrowheads="1"/>
          </p:cNvSpPr>
          <p:nvPr/>
        </p:nvSpPr>
        <p:spPr bwMode="auto">
          <a:xfrm>
            <a:off x="990600" y="2209800"/>
            <a:ext cx="657225" cy="1766888"/>
          </a:xfrm>
          <a:prstGeom prst="rect">
            <a:avLst/>
          </a:prstGeom>
          <a:solidFill>
            <a:schemeClr val="bg1"/>
          </a:solidFill>
          <a:ln w="9525">
            <a:noFill/>
            <a:miter lim="800000"/>
            <a:headEnd/>
            <a:tailEnd/>
          </a:ln>
        </p:spPr>
        <p:txBody>
          <a:bodyPr>
            <a:spAutoFit/>
          </a:bodyPr>
          <a:lstStyle/>
          <a:p>
            <a:r>
              <a:rPr lang="sr-Latn-CS"/>
              <a:t>Ch</a:t>
            </a:r>
            <a:r>
              <a:rPr lang="sr-Latn-CS" b="1"/>
              <a:t>A</a:t>
            </a:r>
          </a:p>
          <a:p>
            <a:endParaRPr lang="sr-Latn-CS" sz="1400"/>
          </a:p>
          <a:p>
            <a:endParaRPr lang="sr-Latn-CS" sz="1400"/>
          </a:p>
          <a:p>
            <a:r>
              <a:rPr lang="sr-Latn-CS"/>
              <a:t>Ch</a:t>
            </a:r>
            <a:r>
              <a:rPr lang="sr-Latn-CS" b="1"/>
              <a:t>B</a:t>
            </a:r>
          </a:p>
          <a:p>
            <a:endParaRPr lang="sr-Latn-CS" sz="1400"/>
          </a:p>
          <a:p>
            <a:endParaRPr lang="sr-Latn-CS" sz="1400"/>
          </a:p>
          <a:p>
            <a:r>
              <a:rPr lang="sr-Latn-CS" b="1"/>
              <a:t>CNT</a:t>
            </a:r>
            <a:endParaRPr 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1027"/>
          <p:cNvSpPr txBox="1">
            <a:spLocks noChangeArrowheads="1"/>
          </p:cNvSpPr>
          <p:nvPr/>
        </p:nvSpPr>
        <p:spPr bwMode="auto">
          <a:xfrm>
            <a:off x="0" y="4191000"/>
            <a:ext cx="8458200" cy="400050"/>
          </a:xfrm>
          <a:prstGeom prst="rect">
            <a:avLst/>
          </a:prstGeom>
          <a:noFill/>
          <a:ln w="9525">
            <a:noFill/>
            <a:miter lim="800000"/>
            <a:headEnd/>
            <a:tailEnd/>
          </a:ln>
        </p:spPr>
        <p:txBody>
          <a:bodyPr>
            <a:spAutoFit/>
          </a:bodyPr>
          <a:lstStyle/>
          <a:p>
            <a:r>
              <a:rPr lang="sr-Latn-CS" sz="2000">
                <a:solidFill>
                  <a:schemeClr val="tx2"/>
                </a:solidFill>
                <a:ea typeface="Angsana New"/>
                <a:cs typeface="Angsana New"/>
              </a:rPr>
              <a:t>Prečnik osovine</a:t>
            </a:r>
            <a:r>
              <a:rPr lang="en-US" sz="2000">
                <a:solidFill>
                  <a:schemeClr val="tx2"/>
                </a:solidFill>
                <a:ea typeface="Angsana New"/>
                <a:cs typeface="Angsana New"/>
              </a:rPr>
              <a:t>:       6 mm, 8 mm, 9.25 mm, 10 mm, 12 mm</a:t>
            </a:r>
            <a:r>
              <a:rPr lang="en-US" sz="2000">
                <a:solidFill>
                  <a:schemeClr val="tx2"/>
                </a:solidFill>
                <a:latin typeface="Arial Black" pitchFamily="34" charset="0"/>
                <a:ea typeface="Angsana New"/>
                <a:cs typeface="Angsana New"/>
              </a:rPr>
              <a:t>  </a:t>
            </a:r>
          </a:p>
        </p:txBody>
      </p:sp>
      <p:pic>
        <p:nvPicPr>
          <p:cNvPr id="33796" name="Picture 1028" descr="mol-min"/>
          <p:cNvPicPr>
            <a:picLocks noChangeAspect="1" noChangeArrowheads="1"/>
          </p:cNvPicPr>
          <p:nvPr/>
        </p:nvPicPr>
        <p:blipFill>
          <a:blip r:embed="rId3"/>
          <a:srcRect/>
          <a:stretch>
            <a:fillRect/>
          </a:stretch>
        </p:blipFill>
        <p:spPr bwMode="auto">
          <a:xfrm>
            <a:off x="4335463" y="5292725"/>
            <a:ext cx="1081087" cy="1081088"/>
          </a:xfrm>
          <a:prstGeom prst="rect">
            <a:avLst/>
          </a:prstGeom>
          <a:noFill/>
          <a:ln w="9525">
            <a:noFill/>
            <a:miter lim="800000"/>
            <a:headEnd/>
            <a:tailEnd/>
          </a:ln>
        </p:spPr>
      </p:pic>
      <p:pic>
        <p:nvPicPr>
          <p:cNvPr id="33797" name="Picture 1029" descr="mfb-min"/>
          <p:cNvPicPr>
            <a:picLocks noChangeAspect="1" noChangeArrowheads="1"/>
          </p:cNvPicPr>
          <p:nvPr/>
        </p:nvPicPr>
        <p:blipFill>
          <a:blip r:embed="rId4"/>
          <a:srcRect/>
          <a:stretch>
            <a:fillRect/>
          </a:stretch>
        </p:blipFill>
        <p:spPr bwMode="auto">
          <a:xfrm>
            <a:off x="5775325" y="5292725"/>
            <a:ext cx="1081088" cy="1081088"/>
          </a:xfrm>
          <a:prstGeom prst="rect">
            <a:avLst/>
          </a:prstGeom>
          <a:noFill/>
          <a:ln w="9525">
            <a:noFill/>
            <a:miter lim="800000"/>
            <a:headEnd/>
            <a:tailEnd/>
          </a:ln>
        </p:spPr>
      </p:pic>
      <p:pic>
        <p:nvPicPr>
          <p:cNvPr id="33798" name="Picture 1030" descr="mst-min"/>
          <p:cNvPicPr>
            <a:picLocks noChangeAspect="1" noChangeArrowheads="1"/>
          </p:cNvPicPr>
          <p:nvPr/>
        </p:nvPicPr>
        <p:blipFill>
          <a:blip r:embed="rId5"/>
          <a:srcRect/>
          <a:stretch>
            <a:fillRect/>
          </a:stretch>
        </p:blipFill>
        <p:spPr bwMode="auto">
          <a:xfrm>
            <a:off x="7288213" y="5364163"/>
            <a:ext cx="1008062" cy="1008062"/>
          </a:xfrm>
          <a:prstGeom prst="rect">
            <a:avLst/>
          </a:prstGeom>
          <a:noFill/>
          <a:ln w="9525">
            <a:noFill/>
            <a:miter lim="800000"/>
            <a:headEnd/>
            <a:tailEnd/>
          </a:ln>
        </p:spPr>
      </p:pic>
      <p:sp>
        <p:nvSpPr>
          <p:cNvPr id="33799" name="Text Box 1031"/>
          <p:cNvSpPr txBox="1">
            <a:spLocks noChangeArrowheads="1"/>
          </p:cNvSpPr>
          <p:nvPr/>
        </p:nvSpPr>
        <p:spPr bwMode="auto">
          <a:xfrm>
            <a:off x="4267200" y="4800600"/>
            <a:ext cx="3768725" cy="400050"/>
          </a:xfrm>
          <a:prstGeom prst="rect">
            <a:avLst/>
          </a:prstGeom>
          <a:noFill/>
          <a:ln w="9525">
            <a:noFill/>
            <a:miter lim="800000"/>
            <a:headEnd/>
            <a:tailEnd/>
          </a:ln>
        </p:spPr>
        <p:txBody>
          <a:bodyPr>
            <a:spAutoFit/>
          </a:bodyPr>
          <a:lstStyle/>
          <a:p>
            <a:pPr>
              <a:defRPr/>
            </a:pPr>
            <a:r>
              <a:rPr lang="sr-Latn-CS" sz="2000" dirty="0">
                <a:solidFill>
                  <a:schemeClr val="tx2"/>
                </a:solidFill>
                <a:latin typeface="+mn-lt"/>
                <a:cs typeface="Angsana New" pitchFamily="18" charset="-34"/>
              </a:rPr>
              <a:t>Spojnice</a:t>
            </a:r>
            <a:r>
              <a:rPr lang="en-US" sz="2000" dirty="0">
                <a:solidFill>
                  <a:schemeClr val="tx2"/>
                </a:solidFill>
                <a:latin typeface="+mn-lt"/>
                <a:cs typeface="Angsana New" pitchFamily="18" charset="-34"/>
              </a:rPr>
              <a:t>:</a:t>
            </a:r>
          </a:p>
        </p:txBody>
      </p:sp>
      <p:pic>
        <p:nvPicPr>
          <p:cNvPr id="29702" name="Picture 1032" descr="it65-min"/>
          <p:cNvPicPr>
            <a:picLocks noChangeAspect="1" noChangeArrowheads="1"/>
          </p:cNvPicPr>
          <p:nvPr/>
        </p:nvPicPr>
        <p:blipFill>
          <a:blip r:embed="rId6"/>
          <a:srcRect/>
          <a:stretch>
            <a:fillRect/>
          </a:stretch>
        </p:blipFill>
        <p:spPr bwMode="auto">
          <a:xfrm>
            <a:off x="-125413" y="4816475"/>
            <a:ext cx="2736851" cy="1824038"/>
          </a:xfrm>
          <a:prstGeom prst="rect">
            <a:avLst/>
          </a:prstGeom>
          <a:noFill/>
          <a:ln w="9525">
            <a:noFill/>
            <a:miter lim="800000"/>
            <a:headEnd/>
            <a:tailEnd/>
          </a:ln>
        </p:spPr>
      </p:pic>
      <p:pic>
        <p:nvPicPr>
          <p:cNvPr id="29703" name="Picture 1033" descr="ck58-min"/>
          <p:cNvPicPr>
            <a:picLocks noChangeAspect="1" noChangeArrowheads="1"/>
          </p:cNvPicPr>
          <p:nvPr/>
        </p:nvPicPr>
        <p:blipFill>
          <a:blip r:embed="rId7"/>
          <a:srcRect/>
          <a:stretch>
            <a:fillRect/>
          </a:stretch>
        </p:blipFill>
        <p:spPr bwMode="auto">
          <a:xfrm>
            <a:off x="1524000" y="4572000"/>
            <a:ext cx="3168650" cy="2112963"/>
          </a:xfrm>
          <a:prstGeom prst="rect">
            <a:avLst/>
          </a:prstGeom>
          <a:noFill/>
          <a:ln w="9525">
            <a:noFill/>
            <a:miter lim="800000"/>
            <a:headEnd/>
            <a:tailEnd/>
          </a:ln>
        </p:spPr>
      </p:pic>
      <p:pic>
        <p:nvPicPr>
          <p:cNvPr id="29704" name="Picture 4"/>
          <p:cNvPicPr>
            <a:picLocks noChangeAspect="1" noChangeArrowheads="1"/>
          </p:cNvPicPr>
          <p:nvPr/>
        </p:nvPicPr>
        <p:blipFill>
          <a:blip r:embed="rId8"/>
          <a:srcRect/>
          <a:stretch>
            <a:fillRect/>
          </a:stretch>
        </p:blipFill>
        <p:spPr bwMode="auto">
          <a:xfrm>
            <a:off x="2286000" y="914400"/>
            <a:ext cx="6372225" cy="3190875"/>
          </a:xfrm>
          <a:prstGeom prst="rect">
            <a:avLst/>
          </a:prstGeom>
          <a:noFill/>
          <a:ln w="9525">
            <a:noFill/>
            <a:miter lim="800000"/>
            <a:headEnd/>
            <a:tailEnd/>
          </a:ln>
        </p:spPr>
      </p:pic>
      <p:sp>
        <p:nvSpPr>
          <p:cNvPr id="29705" name="Text Box 1027"/>
          <p:cNvSpPr txBox="1">
            <a:spLocks noChangeArrowheads="1"/>
          </p:cNvSpPr>
          <p:nvPr/>
        </p:nvSpPr>
        <p:spPr bwMode="auto">
          <a:xfrm>
            <a:off x="28575" y="885825"/>
            <a:ext cx="2943225" cy="400050"/>
          </a:xfrm>
          <a:prstGeom prst="rect">
            <a:avLst/>
          </a:prstGeom>
          <a:noFill/>
          <a:ln w="9525">
            <a:noFill/>
            <a:miter lim="800000"/>
            <a:headEnd/>
            <a:tailEnd/>
          </a:ln>
        </p:spPr>
        <p:txBody>
          <a:bodyPr>
            <a:spAutoFit/>
          </a:bodyPr>
          <a:lstStyle/>
          <a:p>
            <a:r>
              <a:rPr lang="en-US" sz="2000" dirty="0" err="1">
                <a:solidFill>
                  <a:schemeClr val="tx2"/>
                </a:solidFill>
                <a:ea typeface="Angsana New"/>
                <a:cs typeface="Angsana New"/>
              </a:rPr>
              <a:t>Rezolucije</a:t>
            </a:r>
            <a:r>
              <a:rPr lang="en-US" sz="2000" dirty="0">
                <a:solidFill>
                  <a:schemeClr val="tx2"/>
                </a:solidFill>
                <a:ea typeface="Angsana New"/>
                <a:cs typeface="Angsana New"/>
              </a:rPr>
              <a:t> </a:t>
            </a:r>
            <a:r>
              <a:rPr lang="sr-Latn-CS" sz="2000" dirty="0" smtClean="0">
                <a:solidFill>
                  <a:schemeClr val="tx2"/>
                </a:solidFill>
                <a:ea typeface="Angsana New"/>
                <a:cs typeface="Angsana New"/>
              </a:rPr>
              <a:t>mark</a:t>
            </a:r>
            <a:r>
              <a:rPr lang="en-US" sz="2000" dirty="0" smtClean="0">
                <a:solidFill>
                  <a:schemeClr val="tx2"/>
                </a:solidFill>
                <a:ea typeface="Angsana New"/>
                <a:cs typeface="Angsana New"/>
              </a:rPr>
              <a:t>/ob</a:t>
            </a:r>
            <a:r>
              <a:rPr lang="en-US" sz="2000" dirty="0">
                <a:solidFill>
                  <a:schemeClr val="tx2"/>
                </a:solidFill>
                <a:ea typeface="Angsana New"/>
                <a:cs typeface="Angsana New"/>
              </a:rPr>
              <a:t>:</a:t>
            </a:r>
            <a:r>
              <a:rPr lang="en-US" sz="2000" dirty="0">
                <a:solidFill>
                  <a:schemeClr val="tx2"/>
                </a:solidFill>
                <a:latin typeface="Arial Black" pitchFamily="34" charset="0"/>
                <a:ea typeface="Angsana New"/>
                <a:cs typeface="Angsana New"/>
              </a:rPr>
              <a:t>  </a:t>
            </a:r>
          </a:p>
        </p:txBody>
      </p:sp>
      <p:sp>
        <p:nvSpPr>
          <p:cNvPr id="29706" name="Rectangle 17"/>
          <p:cNvSpPr>
            <a:spLocks noGrp="1" noChangeArrowheads="1"/>
          </p:cNvSpPr>
          <p:nvPr>
            <p:ph type="title"/>
          </p:nvPr>
        </p:nvSpPr>
        <p:spPr>
          <a:xfrm>
            <a:off x="457200" y="152400"/>
            <a:ext cx="8229600" cy="685800"/>
          </a:xfrm>
        </p:spPr>
        <p:txBody>
          <a:bodyPr/>
          <a:lstStyle/>
          <a:p>
            <a:pPr eaLnBrk="1" hangingPunct="1"/>
            <a:r>
              <a:rPr lang="en-US" sz="4000" smtClean="0">
                <a:solidFill>
                  <a:srgbClr val="000099"/>
                </a:solidFill>
              </a:rPr>
              <a:t>Primer: en</a:t>
            </a:r>
            <a:r>
              <a:rPr lang="sr-Latn-CS" sz="4000" smtClean="0">
                <a:solidFill>
                  <a:srgbClr val="000099"/>
                </a:solidFill>
              </a:rPr>
              <a:t>k</a:t>
            </a:r>
            <a:r>
              <a:rPr lang="en-US" sz="4000" smtClean="0">
                <a:solidFill>
                  <a:srgbClr val="000099"/>
                </a:solidFill>
              </a:rPr>
              <a:t>oder Lika M725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79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79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7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P spid="3379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 4"/>
          <p:cNvGrpSpPr>
            <a:grpSpLocks/>
          </p:cNvGrpSpPr>
          <p:nvPr/>
        </p:nvGrpSpPr>
        <p:grpSpPr bwMode="auto">
          <a:xfrm>
            <a:off x="6172200" y="304800"/>
            <a:ext cx="2024063" cy="3082925"/>
            <a:chOff x="2517" y="3203"/>
            <a:chExt cx="787" cy="1043"/>
          </a:xfrm>
        </p:grpSpPr>
        <p:pic>
          <p:nvPicPr>
            <p:cNvPr id="30729" name="Picture 5"/>
            <p:cNvPicPr>
              <a:picLocks noChangeAspect="1" noChangeArrowheads="1"/>
            </p:cNvPicPr>
            <p:nvPr/>
          </p:nvPicPr>
          <p:blipFill>
            <a:blip r:embed="rId3"/>
            <a:srcRect/>
            <a:stretch>
              <a:fillRect/>
            </a:stretch>
          </p:blipFill>
          <p:spPr bwMode="auto">
            <a:xfrm>
              <a:off x="2517" y="3203"/>
              <a:ext cx="787" cy="1043"/>
            </a:xfrm>
            <a:prstGeom prst="rect">
              <a:avLst/>
            </a:prstGeom>
            <a:noFill/>
            <a:ln w="9525">
              <a:noFill/>
              <a:miter lim="800000"/>
              <a:headEnd/>
              <a:tailEnd/>
            </a:ln>
          </p:spPr>
        </p:pic>
        <p:sp>
          <p:nvSpPr>
            <p:cNvPr id="2" name="Rectangle 6"/>
            <p:cNvSpPr>
              <a:spLocks noChangeArrowheads="1"/>
            </p:cNvSpPr>
            <p:nvPr/>
          </p:nvSpPr>
          <p:spPr bwMode="auto">
            <a:xfrm>
              <a:off x="2517" y="3203"/>
              <a:ext cx="771" cy="1043"/>
            </a:xfrm>
            <a:prstGeom prst="rect">
              <a:avLst/>
            </a:prstGeom>
            <a:noFill/>
            <a:ln w="76200">
              <a:solidFill>
                <a:schemeClr val="accent1"/>
              </a:solidFill>
              <a:miter lim="800000"/>
              <a:headEnd/>
              <a:tailEnd/>
            </a:ln>
          </p:spPr>
          <p:txBody>
            <a:bodyPr wrap="none" anchor="ctr"/>
            <a:lstStyle/>
            <a:p>
              <a:pPr algn="ctr"/>
              <a:endParaRPr lang="en-US"/>
            </a:p>
          </p:txBody>
        </p:sp>
      </p:grpSp>
      <p:grpSp>
        <p:nvGrpSpPr>
          <p:cNvPr id="30722" name="Group 7"/>
          <p:cNvGrpSpPr>
            <a:grpSpLocks/>
          </p:cNvGrpSpPr>
          <p:nvPr/>
        </p:nvGrpSpPr>
        <p:grpSpPr bwMode="auto">
          <a:xfrm>
            <a:off x="990600" y="381000"/>
            <a:ext cx="3943350" cy="2514600"/>
            <a:chOff x="204" y="1071"/>
            <a:chExt cx="1633" cy="1281"/>
          </a:xfrm>
        </p:grpSpPr>
        <p:pic>
          <p:nvPicPr>
            <p:cNvPr id="30727" name="Picture 8"/>
            <p:cNvPicPr>
              <a:picLocks noChangeAspect="1" noChangeArrowheads="1"/>
            </p:cNvPicPr>
            <p:nvPr/>
          </p:nvPicPr>
          <p:blipFill>
            <a:blip r:embed="rId4"/>
            <a:srcRect/>
            <a:stretch>
              <a:fillRect/>
            </a:stretch>
          </p:blipFill>
          <p:spPr bwMode="auto">
            <a:xfrm>
              <a:off x="204" y="1071"/>
              <a:ext cx="1633" cy="1281"/>
            </a:xfrm>
            <a:prstGeom prst="rect">
              <a:avLst/>
            </a:prstGeom>
            <a:noFill/>
            <a:ln w="9525">
              <a:noFill/>
              <a:miter lim="800000"/>
              <a:headEnd/>
              <a:tailEnd/>
            </a:ln>
          </p:spPr>
        </p:pic>
        <p:sp>
          <p:nvSpPr>
            <p:cNvPr id="30728" name="Rectangle 9"/>
            <p:cNvSpPr>
              <a:spLocks noChangeArrowheads="1"/>
            </p:cNvSpPr>
            <p:nvPr/>
          </p:nvSpPr>
          <p:spPr bwMode="auto">
            <a:xfrm>
              <a:off x="204" y="1071"/>
              <a:ext cx="1633" cy="1270"/>
            </a:xfrm>
            <a:prstGeom prst="rect">
              <a:avLst/>
            </a:prstGeom>
            <a:noFill/>
            <a:ln w="76200">
              <a:solidFill>
                <a:schemeClr val="accent1"/>
              </a:solidFill>
              <a:miter lim="800000"/>
              <a:headEnd/>
              <a:tailEnd/>
            </a:ln>
          </p:spPr>
          <p:txBody>
            <a:bodyPr wrap="none" anchor="ctr"/>
            <a:lstStyle/>
            <a:p>
              <a:pPr algn="ctr"/>
              <a:endParaRPr lang="en-US"/>
            </a:p>
          </p:txBody>
        </p:sp>
      </p:grpSp>
      <p:pic>
        <p:nvPicPr>
          <p:cNvPr id="30730" name="Picture 10"/>
          <p:cNvPicPr>
            <a:picLocks noChangeAspect="1" noChangeArrowheads="1"/>
          </p:cNvPicPr>
          <p:nvPr/>
        </p:nvPicPr>
        <p:blipFill>
          <a:blip r:embed="rId5"/>
          <a:srcRect r="2750"/>
          <a:stretch>
            <a:fillRect/>
          </a:stretch>
        </p:blipFill>
        <p:spPr bwMode="auto">
          <a:xfrm>
            <a:off x="533400" y="3581400"/>
            <a:ext cx="4419600" cy="2755900"/>
          </a:xfrm>
          <a:prstGeom prst="rect">
            <a:avLst/>
          </a:prstGeom>
          <a:noFill/>
          <a:ln w="9525">
            <a:noFill/>
            <a:miter lim="800000"/>
            <a:headEnd/>
            <a:tailEnd/>
          </a:ln>
        </p:spPr>
      </p:pic>
      <p:pic>
        <p:nvPicPr>
          <p:cNvPr id="30731" name="Picture 11"/>
          <p:cNvPicPr>
            <a:picLocks noChangeAspect="1" noChangeArrowheads="1"/>
          </p:cNvPicPr>
          <p:nvPr/>
        </p:nvPicPr>
        <p:blipFill>
          <a:blip r:embed="rId6"/>
          <a:srcRect/>
          <a:stretch>
            <a:fillRect/>
          </a:stretch>
        </p:blipFill>
        <p:spPr bwMode="auto">
          <a:xfrm>
            <a:off x="5257800" y="3886200"/>
            <a:ext cx="3733800" cy="2432050"/>
          </a:xfrm>
          <a:prstGeom prst="rect">
            <a:avLst/>
          </a:prstGeom>
          <a:noFill/>
          <a:ln w="9525">
            <a:noFill/>
            <a:miter lim="800000"/>
            <a:headEnd/>
            <a:tailEnd/>
          </a:ln>
        </p:spPr>
      </p:pic>
      <p:sp>
        <p:nvSpPr>
          <p:cNvPr id="30732" name="Text Box 12"/>
          <p:cNvSpPr txBox="1">
            <a:spLocks noChangeArrowheads="1"/>
          </p:cNvSpPr>
          <p:nvPr/>
        </p:nvSpPr>
        <p:spPr bwMode="auto">
          <a:xfrm>
            <a:off x="152400" y="3505200"/>
            <a:ext cx="2667000" cy="396875"/>
          </a:xfrm>
          <a:prstGeom prst="rect">
            <a:avLst/>
          </a:prstGeom>
          <a:noFill/>
          <a:ln w="9525">
            <a:noFill/>
            <a:miter lim="800000"/>
            <a:headEnd/>
            <a:tailEnd/>
          </a:ln>
          <a:effectLst/>
        </p:spPr>
        <p:txBody>
          <a:bodyPr>
            <a:spAutoFit/>
          </a:bodyPr>
          <a:lstStyle/>
          <a:p>
            <a:pPr eaLnBrk="0" hangingPunct="0">
              <a:spcBef>
                <a:spcPct val="50000"/>
              </a:spcBef>
              <a:defRPr/>
            </a:pPr>
            <a:r>
              <a:rPr lang="en-US" altLang="en-US" sz="2000" b="1" dirty="0" err="1">
                <a:solidFill>
                  <a:srgbClr val="002060"/>
                </a:solidFill>
                <a:latin typeface="+mn-lt"/>
              </a:rPr>
              <a:t>Induktivni</a:t>
            </a:r>
            <a:r>
              <a:rPr lang="en-US" altLang="en-US" sz="2000" b="1" dirty="0">
                <a:solidFill>
                  <a:srgbClr val="002060"/>
                </a:solidFill>
                <a:latin typeface="+mn-lt"/>
              </a:rPr>
              <a:t> </a:t>
            </a:r>
            <a:r>
              <a:rPr lang="en-US" altLang="en-US" sz="2000" b="1" dirty="0" err="1">
                <a:solidFill>
                  <a:srgbClr val="002060"/>
                </a:solidFill>
                <a:latin typeface="+mn-lt"/>
              </a:rPr>
              <a:t>enkoder</a:t>
            </a:r>
            <a:endParaRPr lang="en-US" altLang="en-US" sz="2000" b="1" dirty="0">
              <a:solidFill>
                <a:srgbClr val="002060"/>
              </a:solidFill>
              <a:latin typeface="+mn-lt"/>
            </a:endParaRPr>
          </a:p>
        </p:txBody>
      </p:sp>
      <p:sp>
        <p:nvSpPr>
          <p:cNvPr id="11" name="TextBox 10"/>
          <p:cNvSpPr txBox="1">
            <a:spLocks noChangeArrowheads="1"/>
          </p:cNvSpPr>
          <p:nvPr/>
        </p:nvSpPr>
        <p:spPr bwMode="auto">
          <a:xfrm>
            <a:off x="228600" y="4114800"/>
            <a:ext cx="5029200" cy="2000250"/>
          </a:xfrm>
          <a:prstGeom prst="rect">
            <a:avLst/>
          </a:prstGeom>
          <a:noFill/>
          <a:ln w="9525">
            <a:noFill/>
            <a:miter lim="800000"/>
            <a:headEnd/>
            <a:tailEnd/>
          </a:ln>
        </p:spPr>
        <p:txBody>
          <a:bodyPr>
            <a:spAutoFit/>
          </a:bodyPr>
          <a:lstStyle/>
          <a:p>
            <a:pPr eaLnBrk="0" hangingPunct="0">
              <a:buFont typeface="Arial" charset="0"/>
              <a:buChar char="•"/>
            </a:pPr>
            <a:r>
              <a:rPr lang="sr-Latn-CS" sz="2000" dirty="0">
                <a:solidFill>
                  <a:srgbClr val="002060"/>
                </a:solidFill>
              </a:rPr>
              <a:t> </a:t>
            </a:r>
            <a:r>
              <a:rPr lang="sr-Latn-CS" sz="2400" dirty="0">
                <a:solidFill>
                  <a:srgbClr val="002060"/>
                </a:solidFill>
              </a:rPr>
              <a:t>Enkoderi u ležajevima (</a:t>
            </a:r>
            <a:r>
              <a:rPr lang="sr-Latn-CS" sz="2400" i="1" dirty="0">
                <a:solidFill>
                  <a:srgbClr val="002060"/>
                </a:solidFill>
              </a:rPr>
              <a:t>bearing</a:t>
            </a:r>
            <a:r>
              <a:rPr lang="sr-Latn-CS" sz="2400" dirty="0">
                <a:solidFill>
                  <a:srgbClr val="002060"/>
                </a:solidFill>
              </a:rPr>
              <a:t>)</a:t>
            </a:r>
          </a:p>
          <a:p>
            <a:pPr lvl="1" eaLnBrk="0" hangingPunct="0">
              <a:buFont typeface="Arial" charset="0"/>
              <a:buChar char="–"/>
            </a:pPr>
            <a:r>
              <a:rPr lang="en-US" sz="2000" dirty="0">
                <a:solidFill>
                  <a:srgbClr val="002060"/>
                </a:solidFill>
              </a:rPr>
              <a:t> Na </a:t>
            </a:r>
            <a:r>
              <a:rPr lang="en-US" sz="2000" dirty="0" err="1">
                <a:solidFill>
                  <a:srgbClr val="002060"/>
                </a:solidFill>
              </a:rPr>
              <a:t>principu</a:t>
            </a:r>
            <a:r>
              <a:rPr lang="en-US" sz="2000" dirty="0">
                <a:solidFill>
                  <a:srgbClr val="002060"/>
                </a:solidFill>
              </a:rPr>
              <a:t> </a:t>
            </a:r>
            <a:r>
              <a:rPr lang="en-US" sz="2000" dirty="0" err="1">
                <a:solidFill>
                  <a:srgbClr val="002060"/>
                </a:solidFill>
              </a:rPr>
              <a:t>induktivnih</a:t>
            </a:r>
            <a:r>
              <a:rPr lang="en-US" sz="2000" dirty="0">
                <a:solidFill>
                  <a:srgbClr val="002060"/>
                </a:solidFill>
              </a:rPr>
              <a:t> </a:t>
            </a:r>
            <a:r>
              <a:rPr lang="en-US" sz="2000" dirty="0" err="1">
                <a:solidFill>
                  <a:srgbClr val="002060"/>
                </a:solidFill>
              </a:rPr>
              <a:t>enkodera</a:t>
            </a:r>
            <a:r>
              <a:rPr lang="en-US" sz="2000" dirty="0">
                <a:solidFill>
                  <a:srgbClr val="002060"/>
                </a:solidFill>
              </a:rPr>
              <a:t>.</a:t>
            </a:r>
            <a:endParaRPr lang="sr-Latn-CS" sz="2000" dirty="0">
              <a:solidFill>
                <a:srgbClr val="002060"/>
              </a:solidFill>
            </a:endParaRPr>
          </a:p>
          <a:p>
            <a:pPr lvl="1" eaLnBrk="0" hangingPunct="0">
              <a:buFont typeface="Arial" charset="0"/>
              <a:buChar char="–"/>
            </a:pPr>
            <a:r>
              <a:rPr lang="sr-Latn-CS" sz="2000" dirty="0">
                <a:solidFill>
                  <a:srgbClr val="002060"/>
                </a:solidFill>
              </a:rPr>
              <a:t> Značajno olakšavaju konstrukciju</a:t>
            </a:r>
            <a:r>
              <a:rPr lang="en-US" sz="2000" dirty="0">
                <a:solidFill>
                  <a:srgbClr val="002060"/>
                </a:solidFill>
              </a:rPr>
              <a:t>.</a:t>
            </a:r>
            <a:endParaRPr lang="sr-Latn-CS" sz="2000" dirty="0">
              <a:solidFill>
                <a:srgbClr val="002060"/>
              </a:solidFill>
            </a:endParaRPr>
          </a:p>
          <a:p>
            <a:pPr lvl="1" eaLnBrk="0" hangingPunct="0">
              <a:buFont typeface="Arial" charset="0"/>
              <a:buChar char="–"/>
            </a:pPr>
            <a:r>
              <a:rPr lang="sr-Latn-CS" sz="2000" dirty="0">
                <a:solidFill>
                  <a:srgbClr val="002060"/>
                </a:solidFill>
              </a:rPr>
              <a:t> </a:t>
            </a:r>
            <a:r>
              <a:rPr lang="en-US" sz="2000" dirty="0" err="1">
                <a:solidFill>
                  <a:srgbClr val="002060"/>
                </a:solidFill>
              </a:rPr>
              <a:t>Relativno</a:t>
            </a:r>
            <a:r>
              <a:rPr lang="en-US" sz="2000" dirty="0">
                <a:solidFill>
                  <a:srgbClr val="002060"/>
                </a:solidFill>
              </a:rPr>
              <a:t> m</a:t>
            </a:r>
            <a:r>
              <a:rPr lang="sr-Latn-CS" sz="2000" dirty="0">
                <a:solidFill>
                  <a:srgbClr val="002060"/>
                </a:solidFill>
              </a:rPr>
              <a:t>ale rezolucije</a:t>
            </a:r>
            <a:r>
              <a:rPr lang="en-US" sz="2000" dirty="0">
                <a:solidFill>
                  <a:srgbClr val="002060"/>
                </a:solidFill>
              </a:rPr>
              <a:t>, do</a:t>
            </a:r>
            <a:r>
              <a:rPr lang="sr-Latn-CS" sz="2000" dirty="0">
                <a:solidFill>
                  <a:srgbClr val="002060"/>
                </a:solidFill>
              </a:rPr>
              <a:t> nekoliko stotina </a:t>
            </a:r>
            <a:r>
              <a:rPr lang="en-US" sz="2000" dirty="0" err="1">
                <a:solidFill>
                  <a:srgbClr val="002060"/>
                </a:solidFill>
              </a:rPr>
              <a:t>impulsa</a:t>
            </a:r>
            <a:r>
              <a:rPr lang="en-US" sz="2000" dirty="0">
                <a:solidFill>
                  <a:srgbClr val="002060"/>
                </a:solidFill>
              </a:rPr>
              <a:t> </a:t>
            </a:r>
            <a:r>
              <a:rPr lang="en-US" sz="2000" dirty="0" err="1">
                <a:solidFill>
                  <a:srgbClr val="002060"/>
                </a:solidFill>
              </a:rPr>
              <a:t>po</a:t>
            </a:r>
            <a:r>
              <a:rPr lang="en-US" sz="2000" dirty="0">
                <a:solidFill>
                  <a:srgbClr val="002060"/>
                </a:solidFill>
              </a:rPr>
              <a:t> </a:t>
            </a:r>
            <a:r>
              <a:rPr lang="en-US" sz="2000" dirty="0" err="1">
                <a:solidFill>
                  <a:srgbClr val="002060"/>
                </a:solidFill>
              </a:rPr>
              <a:t>obrtaju</a:t>
            </a:r>
            <a:r>
              <a:rPr lang="en-US" sz="2000" dirty="0">
                <a:solidFill>
                  <a:srgbClr val="002060"/>
                </a:solidFill>
              </a:rPr>
              <a:t>.</a:t>
            </a:r>
          </a:p>
          <a:p>
            <a:pPr lvl="1" eaLnBrk="0" hangingPunct="0"/>
            <a:endParaRPr lang="en-US" sz="20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0"/>
                            </p:stCondLst>
                            <p:childTnLst>
                              <p:par>
                                <p:cTn id="16" presetID="10" presetClass="exit" presetSubtype="0" fill="hold" nodeType="afterEffect">
                                  <p:stCondLst>
                                    <p:cond delay="0"/>
                                  </p:stCondLst>
                                  <p:childTnLst>
                                    <p:animEffect transition="out" filter="fade">
                                      <p:cBhvr>
                                        <p:cTn id="17" dur="2000"/>
                                        <p:tgtEl>
                                          <p:spTgt spid="30730"/>
                                        </p:tgtEl>
                                      </p:cBhvr>
                                    </p:animEffect>
                                    <p:set>
                                      <p:cBhvr>
                                        <p:cTn id="18" dur="1" fill="hold">
                                          <p:stCondLst>
                                            <p:cond delay="1999"/>
                                          </p:stCondLst>
                                        </p:cTn>
                                        <p:tgtEl>
                                          <p:spTgt spid="307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2"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intlimg.demandmedia.com/DM-Resize/cdn-write.demandstudios.com/upload/1000/600/20/3/331623.png?w=240&amp;h=240&amp;crop_min=1"/>
          <p:cNvPicPr>
            <a:picLocks noChangeAspect="1" noChangeArrowheads="1"/>
          </p:cNvPicPr>
          <p:nvPr/>
        </p:nvPicPr>
        <p:blipFill>
          <a:blip r:embed="rId3" cstate="print"/>
          <a:srcRect/>
          <a:stretch>
            <a:fillRect/>
          </a:stretch>
        </p:blipFill>
        <p:spPr bwMode="auto">
          <a:xfrm>
            <a:off x="6781800" y="4191000"/>
            <a:ext cx="533400" cy="533400"/>
          </a:xfrm>
          <a:prstGeom prst="rect">
            <a:avLst/>
          </a:prstGeom>
          <a:noFill/>
        </p:spPr>
      </p:pic>
      <p:pic>
        <p:nvPicPr>
          <p:cNvPr id="14" name="Picture 2" descr="http://intlimg.demandmedia.com/DM-Resize/cdn-write.demandstudios.com/upload/1000/600/20/3/331623.png?w=240&amp;h=240&amp;crop_min=1"/>
          <p:cNvPicPr>
            <a:picLocks noChangeAspect="1" noChangeArrowheads="1"/>
          </p:cNvPicPr>
          <p:nvPr/>
        </p:nvPicPr>
        <p:blipFill>
          <a:blip r:embed="rId3" cstate="print"/>
          <a:srcRect/>
          <a:stretch>
            <a:fillRect/>
          </a:stretch>
        </p:blipFill>
        <p:spPr bwMode="auto">
          <a:xfrm>
            <a:off x="1676400" y="4191000"/>
            <a:ext cx="533400" cy="533400"/>
          </a:xfrm>
          <a:prstGeom prst="rect">
            <a:avLst/>
          </a:prstGeom>
          <a:noFill/>
        </p:spPr>
      </p:pic>
      <p:pic>
        <p:nvPicPr>
          <p:cNvPr id="55298" name="Picture 2" descr="http://intlimg.demandmedia.com/DM-Resize/cdn-write.demandstudios.com/upload/1000/600/20/3/331623.png?w=240&amp;h=240&amp;crop_min=1"/>
          <p:cNvPicPr>
            <a:picLocks noChangeAspect="1" noChangeArrowheads="1"/>
          </p:cNvPicPr>
          <p:nvPr/>
        </p:nvPicPr>
        <p:blipFill>
          <a:blip r:embed="rId3" cstate="print"/>
          <a:srcRect/>
          <a:stretch>
            <a:fillRect/>
          </a:stretch>
        </p:blipFill>
        <p:spPr bwMode="auto">
          <a:xfrm>
            <a:off x="4114800" y="3733800"/>
            <a:ext cx="533400" cy="533400"/>
          </a:xfrm>
          <a:prstGeom prst="rect">
            <a:avLst/>
          </a:prstGeom>
          <a:noFill/>
        </p:spPr>
      </p:pic>
      <p:sp>
        <p:nvSpPr>
          <p:cNvPr id="15362" name="Title 1"/>
          <p:cNvSpPr>
            <a:spLocks noGrp="1"/>
          </p:cNvSpPr>
          <p:nvPr>
            <p:ph type="title"/>
          </p:nvPr>
        </p:nvSpPr>
        <p:spPr/>
        <p:txBody>
          <a:bodyPr/>
          <a:lstStyle/>
          <a:p>
            <a:pPr eaLnBrk="1" hangingPunct="1"/>
            <a:r>
              <a:rPr lang="sr-Latn-CS" b="1" smtClean="0">
                <a:solidFill>
                  <a:srgbClr val="002060"/>
                </a:solidFill>
              </a:rPr>
              <a:t>Merenje struje</a:t>
            </a:r>
            <a:endParaRPr lang="en-US" b="1" smtClean="0"/>
          </a:p>
        </p:txBody>
      </p:sp>
      <p:sp>
        <p:nvSpPr>
          <p:cNvPr id="15363" name="Content Placeholder 2"/>
          <p:cNvSpPr>
            <a:spLocks noGrp="1"/>
          </p:cNvSpPr>
          <p:nvPr>
            <p:ph idx="1"/>
          </p:nvPr>
        </p:nvSpPr>
        <p:spPr>
          <a:xfrm>
            <a:off x="457200" y="1447800"/>
            <a:ext cx="8229600" cy="762000"/>
          </a:xfrm>
        </p:spPr>
        <p:txBody>
          <a:bodyPr/>
          <a:lstStyle/>
          <a:p>
            <a:pPr eaLnBrk="1" hangingPunct="1">
              <a:buNone/>
            </a:pPr>
            <a:r>
              <a:rPr lang="sr-Latn-CS" b="1" dirty="0" smtClean="0">
                <a:solidFill>
                  <a:srgbClr val="002060"/>
                </a:solidFill>
              </a:rPr>
              <a:t>Galvansko odvajanje</a:t>
            </a:r>
          </a:p>
        </p:txBody>
      </p:sp>
      <p:sp>
        <p:nvSpPr>
          <p:cNvPr id="7" name="Rounded Rectangle 6"/>
          <p:cNvSpPr/>
          <p:nvPr/>
        </p:nvSpPr>
        <p:spPr bwMode="auto">
          <a:xfrm>
            <a:off x="914400" y="2590800"/>
            <a:ext cx="2362200" cy="1676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endParaRPr lang="sr-Latn-CS" sz="1400" dirty="0" smtClean="0"/>
          </a:p>
          <a:p>
            <a:pPr algn="ctr" eaLnBrk="0" hangingPunct="0"/>
            <a:r>
              <a:rPr lang="sr-Latn-CS" sz="3200" dirty="0" smtClean="0"/>
              <a:t>Energetski deo</a:t>
            </a:r>
            <a:endParaRPr lang="en-US" sz="3200" dirty="0" smtClean="0"/>
          </a:p>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ndParaRPr>
          </a:p>
        </p:txBody>
      </p:sp>
      <p:sp>
        <p:nvSpPr>
          <p:cNvPr id="8" name="Rounded Rectangle 7"/>
          <p:cNvSpPr/>
          <p:nvPr/>
        </p:nvSpPr>
        <p:spPr bwMode="auto">
          <a:xfrm>
            <a:off x="5791200" y="2590800"/>
            <a:ext cx="2362200" cy="1676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sr-Latn-CS" sz="3200" dirty="0" smtClean="0"/>
              <a:t>Merno-upravljački deo</a:t>
            </a:r>
            <a:endParaRPr lang="en-US" sz="3200" dirty="0" smtClean="0"/>
          </a:p>
        </p:txBody>
      </p:sp>
      <p:cxnSp>
        <p:nvCxnSpPr>
          <p:cNvPr id="10" name="Straight Connector 9"/>
          <p:cNvCxnSpPr/>
          <p:nvPr/>
        </p:nvCxnSpPr>
        <p:spPr bwMode="auto">
          <a:xfrm>
            <a:off x="3276600" y="3048000"/>
            <a:ext cx="2514600" cy="1588"/>
          </a:xfrm>
          <a:prstGeom prst="line">
            <a:avLst/>
          </a:prstGeom>
          <a:solidFill>
            <a:schemeClr val="accent1"/>
          </a:solidFill>
          <a:ln w="9525" cap="flat" cmpd="sng" algn="ctr">
            <a:solidFill>
              <a:schemeClr val="tx1"/>
            </a:solidFill>
            <a:prstDash val="solid"/>
            <a:round/>
            <a:headEnd type="none" w="med" len="lg"/>
            <a:tailEnd type="triangle" w="med" len="lg"/>
          </a:ln>
          <a:effectLst/>
        </p:spPr>
      </p:cxnSp>
      <p:cxnSp>
        <p:nvCxnSpPr>
          <p:cNvPr id="11" name="Straight Connector 10"/>
          <p:cNvCxnSpPr/>
          <p:nvPr/>
        </p:nvCxnSpPr>
        <p:spPr bwMode="auto">
          <a:xfrm>
            <a:off x="3276600" y="3810000"/>
            <a:ext cx="2514600" cy="1588"/>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12" name="TextBox 11"/>
          <p:cNvSpPr txBox="1"/>
          <p:nvPr/>
        </p:nvSpPr>
        <p:spPr>
          <a:xfrm>
            <a:off x="3886200" y="2743200"/>
            <a:ext cx="1428596" cy="369332"/>
          </a:xfrm>
          <a:prstGeom prst="rect">
            <a:avLst/>
          </a:prstGeom>
          <a:noFill/>
        </p:spPr>
        <p:txBody>
          <a:bodyPr wrap="none" rtlCol="0">
            <a:spAutoFit/>
          </a:bodyPr>
          <a:lstStyle/>
          <a:p>
            <a:r>
              <a:rPr lang="sr-Latn-CS" dirty="0" smtClean="0"/>
              <a:t>merni signal</a:t>
            </a:r>
            <a:endParaRPr lang="en-US" dirty="0"/>
          </a:p>
        </p:txBody>
      </p:sp>
      <p:sp>
        <p:nvSpPr>
          <p:cNvPr id="16" name="TextBox 15"/>
          <p:cNvSpPr txBox="1"/>
          <p:nvPr/>
        </p:nvSpPr>
        <p:spPr>
          <a:xfrm>
            <a:off x="3600450" y="3476625"/>
            <a:ext cx="2005677" cy="369332"/>
          </a:xfrm>
          <a:prstGeom prst="rect">
            <a:avLst/>
          </a:prstGeom>
          <a:noFill/>
        </p:spPr>
        <p:txBody>
          <a:bodyPr wrap="none" rtlCol="0">
            <a:spAutoFit/>
          </a:bodyPr>
          <a:lstStyle/>
          <a:p>
            <a:r>
              <a:rPr lang="sr-Latn-CS" b="1" dirty="0" smtClean="0">
                <a:solidFill>
                  <a:srgbClr val="FF0000"/>
                </a:solidFill>
              </a:rPr>
              <a:t>zajednička masa</a:t>
            </a:r>
            <a:endParaRPr lang="en-US" b="1" dirty="0">
              <a:solidFill>
                <a:srgbClr val="FF0000"/>
              </a:solidFill>
            </a:endParaRPr>
          </a:p>
        </p:txBody>
      </p:sp>
      <p:sp>
        <p:nvSpPr>
          <p:cNvPr id="25" name="Freeform 24"/>
          <p:cNvSpPr/>
          <p:nvPr/>
        </p:nvSpPr>
        <p:spPr bwMode="auto">
          <a:xfrm>
            <a:off x="3543300" y="3420453"/>
            <a:ext cx="2019718" cy="684822"/>
          </a:xfrm>
          <a:custGeom>
            <a:avLst/>
            <a:gdLst>
              <a:gd name="connsiteX0" fmla="*/ 1095375 w 2019718"/>
              <a:gd name="connsiteY0" fmla="*/ 56172 h 684822"/>
              <a:gd name="connsiteX1" fmla="*/ 657225 w 2019718"/>
              <a:gd name="connsiteY1" fmla="*/ 65697 h 684822"/>
              <a:gd name="connsiteX2" fmla="*/ 400050 w 2019718"/>
              <a:gd name="connsiteY2" fmla="*/ 75222 h 684822"/>
              <a:gd name="connsiteX3" fmla="*/ 352425 w 2019718"/>
              <a:gd name="connsiteY3" fmla="*/ 94272 h 684822"/>
              <a:gd name="connsiteX4" fmla="*/ 285750 w 2019718"/>
              <a:gd name="connsiteY4" fmla="*/ 113322 h 684822"/>
              <a:gd name="connsiteX5" fmla="*/ 257175 w 2019718"/>
              <a:gd name="connsiteY5" fmla="*/ 132372 h 684822"/>
              <a:gd name="connsiteX6" fmla="*/ 200025 w 2019718"/>
              <a:gd name="connsiteY6" fmla="*/ 151422 h 684822"/>
              <a:gd name="connsiteX7" fmla="*/ 171450 w 2019718"/>
              <a:gd name="connsiteY7" fmla="*/ 160947 h 684822"/>
              <a:gd name="connsiteX8" fmla="*/ 133350 w 2019718"/>
              <a:gd name="connsiteY8" fmla="*/ 179997 h 684822"/>
              <a:gd name="connsiteX9" fmla="*/ 66675 w 2019718"/>
              <a:gd name="connsiteY9" fmla="*/ 199047 h 684822"/>
              <a:gd name="connsiteX10" fmla="*/ 19050 w 2019718"/>
              <a:gd name="connsiteY10" fmla="*/ 246672 h 684822"/>
              <a:gd name="connsiteX11" fmla="*/ 0 w 2019718"/>
              <a:gd name="connsiteY11" fmla="*/ 303822 h 684822"/>
              <a:gd name="connsiteX12" fmla="*/ 28575 w 2019718"/>
              <a:gd name="connsiteY12" fmla="*/ 427647 h 684822"/>
              <a:gd name="connsiteX13" fmla="*/ 66675 w 2019718"/>
              <a:gd name="connsiteY13" fmla="*/ 484797 h 684822"/>
              <a:gd name="connsiteX14" fmla="*/ 95250 w 2019718"/>
              <a:gd name="connsiteY14" fmla="*/ 513372 h 684822"/>
              <a:gd name="connsiteX15" fmla="*/ 161925 w 2019718"/>
              <a:gd name="connsiteY15" fmla="*/ 551472 h 684822"/>
              <a:gd name="connsiteX16" fmla="*/ 276225 w 2019718"/>
              <a:gd name="connsiteY16" fmla="*/ 589572 h 684822"/>
              <a:gd name="connsiteX17" fmla="*/ 304800 w 2019718"/>
              <a:gd name="connsiteY17" fmla="*/ 599097 h 684822"/>
              <a:gd name="connsiteX18" fmla="*/ 352425 w 2019718"/>
              <a:gd name="connsiteY18" fmla="*/ 627672 h 684822"/>
              <a:gd name="connsiteX19" fmla="*/ 466725 w 2019718"/>
              <a:gd name="connsiteY19" fmla="*/ 637197 h 684822"/>
              <a:gd name="connsiteX20" fmla="*/ 685800 w 2019718"/>
              <a:gd name="connsiteY20" fmla="*/ 646722 h 684822"/>
              <a:gd name="connsiteX21" fmla="*/ 914400 w 2019718"/>
              <a:gd name="connsiteY21" fmla="*/ 665772 h 684822"/>
              <a:gd name="connsiteX22" fmla="*/ 1285875 w 2019718"/>
              <a:gd name="connsiteY22" fmla="*/ 684822 h 684822"/>
              <a:gd name="connsiteX23" fmla="*/ 1600200 w 2019718"/>
              <a:gd name="connsiteY23" fmla="*/ 675297 h 684822"/>
              <a:gd name="connsiteX24" fmla="*/ 1628775 w 2019718"/>
              <a:gd name="connsiteY24" fmla="*/ 665772 h 684822"/>
              <a:gd name="connsiteX25" fmla="*/ 1724025 w 2019718"/>
              <a:gd name="connsiteY25" fmla="*/ 637197 h 684822"/>
              <a:gd name="connsiteX26" fmla="*/ 1781175 w 2019718"/>
              <a:gd name="connsiteY26" fmla="*/ 599097 h 684822"/>
              <a:gd name="connsiteX27" fmla="*/ 1838325 w 2019718"/>
              <a:gd name="connsiteY27" fmla="*/ 580047 h 684822"/>
              <a:gd name="connsiteX28" fmla="*/ 1866900 w 2019718"/>
              <a:gd name="connsiteY28" fmla="*/ 570522 h 684822"/>
              <a:gd name="connsiteX29" fmla="*/ 1895475 w 2019718"/>
              <a:gd name="connsiteY29" fmla="*/ 551472 h 684822"/>
              <a:gd name="connsiteX30" fmla="*/ 1914525 w 2019718"/>
              <a:gd name="connsiteY30" fmla="*/ 522897 h 684822"/>
              <a:gd name="connsiteX31" fmla="*/ 1971675 w 2019718"/>
              <a:gd name="connsiteY31" fmla="*/ 503847 h 684822"/>
              <a:gd name="connsiteX32" fmla="*/ 2000250 w 2019718"/>
              <a:gd name="connsiteY32" fmla="*/ 484797 h 684822"/>
              <a:gd name="connsiteX33" fmla="*/ 2009775 w 2019718"/>
              <a:gd name="connsiteY33" fmla="*/ 446697 h 684822"/>
              <a:gd name="connsiteX34" fmla="*/ 2019300 w 2019718"/>
              <a:gd name="connsiteY34" fmla="*/ 418122 h 684822"/>
              <a:gd name="connsiteX35" fmla="*/ 2000250 w 2019718"/>
              <a:gd name="connsiteY35" fmla="*/ 218097 h 684822"/>
              <a:gd name="connsiteX36" fmla="*/ 1952625 w 2019718"/>
              <a:gd name="connsiteY36" fmla="*/ 179997 h 684822"/>
              <a:gd name="connsiteX37" fmla="*/ 1914525 w 2019718"/>
              <a:gd name="connsiteY37" fmla="*/ 170472 h 684822"/>
              <a:gd name="connsiteX38" fmla="*/ 1828800 w 2019718"/>
              <a:gd name="connsiteY38" fmla="*/ 141897 h 684822"/>
              <a:gd name="connsiteX39" fmla="*/ 1762125 w 2019718"/>
              <a:gd name="connsiteY39" fmla="*/ 122847 h 684822"/>
              <a:gd name="connsiteX40" fmla="*/ 1657350 w 2019718"/>
              <a:gd name="connsiteY40" fmla="*/ 113322 h 684822"/>
              <a:gd name="connsiteX41" fmla="*/ 1447800 w 2019718"/>
              <a:gd name="connsiteY41" fmla="*/ 84747 h 684822"/>
              <a:gd name="connsiteX42" fmla="*/ 1381125 w 2019718"/>
              <a:gd name="connsiteY42" fmla="*/ 65697 h 684822"/>
              <a:gd name="connsiteX43" fmla="*/ 1228725 w 2019718"/>
              <a:gd name="connsiteY43" fmla="*/ 56172 h 684822"/>
              <a:gd name="connsiteX44" fmla="*/ 1200150 w 2019718"/>
              <a:gd name="connsiteY44" fmla="*/ 37122 h 684822"/>
              <a:gd name="connsiteX45" fmla="*/ 971550 w 2019718"/>
              <a:gd name="connsiteY45" fmla="*/ 18072 h 68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19718" h="684822">
                <a:moveTo>
                  <a:pt x="1095375" y="56172"/>
                </a:moveTo>
                <a:lnTo>
                  <a:pt x="657225" y="65697"/>
                </a:lnTo>
                <a:cubicBezTo>
                  <a:pt x="571473" y="68046"/>
                  <a:pt x="485459" y="67215"/>
                  <a:pt x="400050" y="75222"/>
                </a:cubicBezTo>
                <a:cubicBezTo>
                  <a:pt x="383027" y="76818"/>
                  <a:pt x="368645" y="88865"/>
                  <a:pt x="352425" y="94272"/>
                </a:cubicBezTo>
                <a:cubicBezTo>
                  <a:pt x="334114" y="100376"/>
                  <a:pt x="304096" y="104149"/>
                  <a:pt x="285750" y="113322"/>
                </a:cubicBezTo>
                <a:cubicBezTo>
                  <a:pt x="275511" y="118442"/>
                  <a:pt x="267636" y="127723"/>
                  <a:pt x="257175" y="132372"/>
                </a:cubicBezTo>
                <a:cubicBezTo>
                  <a:pt x="238825" y="140527"/>
                  <a:pt x="219075" y="145072"/>
                  <a:pt x="200025" y="151422"/>
                </a:cubicBezTo>
                <a:cubicBezTo>
                  <a:pt x="190500" y="154597"/>
                  <a:pt x="180430" y="156457"/>
                  <a:pt x="171450" y="160947"/>
                </a:cubicBezTo>
                <a:cubicBezTo>
                  <a:pt x="158750" y="167297"/>
                  <a:pt x="146401" y="174404"/>
                  <a:pt x="133350" y="179997"/>
                </a:cubicBezTo>
                <a:cubicBezTo>
                  <a:pt x="114219" y="188196"/>
                  <a:pt x="86009" y="194214"/>
                  <a:pt x="66675" y="199047"/>
                </a:cubicBezTo>
                <a:cubicBezTo>
                  <a:pt x="40607" y="216426"/>
                  <a:pt x="32418" y="216593"/>
                  <a:pt x="19050" y="246672"/>
                </a:cubicBezTo>
                <a:cubicBezTo>
                  <a:pt x="10895" y="265022"/>
                  <a:pt x="0" y="303822"/>
                  <a:pt x="0" y="303822"/>
                </a:cubicBezTo>
                <a:cubicBezTo>
                  <a:pt x="4391" y="334561"/>
                  <a:pt x="9557" y="399120"/>
                  <a:pt x="28575" y="427647"/>
                </a:cubicBezTo>
                <a:cubicBezTo>
                  <a:pt x="41275" y="446697"/>
                  <a:pt x="50486" y="468608"/>
                  <a:pt x="66675" y="484797"/>
                </a:cubicBezTo>
                <a:cubicBezTo>
                  <a:pt x="76200" y="494322"/>
                  <a:pt x="84902" y="504748"/>
                  <a:pt x="95250" y="513372"/>
                </a:cubicBezTo>
                <a:cubicBezTo>
                  <a:pt x="110616" y="526177"/>
                  <a:pt x="144623" y="544818"/>
                  <a:pt x="161925" y="551472"/>
                </a:cubicBezTo>
                <a:lnTo>
                  <a:pt x="276225" y="589572"/>
                </a:lnTo>
                <a:cubicBezTo>
                  <a:pt x="285750" y="592747"/>
                  <a:pt x="296191" y="593931"/>
                  <a:pt x="304800" y="599097"/>
                </a:cubicBezTo>
                <a:cubicBezTo>
                  <a:pt x="320675" y="608622"/>
                  <a:pt x="334404" y="623432"/>
                  <a:pt x="352425" y="627672"/>
                </a:cubicBezTo>
                <a:cubicBezTo>
                  <a:pt x="389641" y="636429"/>
                  <a:pt x="428555" y="635016"/>
                  <a:pt x="466725" y="637197"/>
                </a:cubicBezTo>
                <a:cubicBezTo>
                  <a:pt x="539700" y="641367"/>
                  <a:pt x="612775" y="643547"/>
                  <a:pt x="685800" y="646722"/>
                </a:cubicBezTo>
                <a:cubicBezTo>
                  <a:pt x="801497" y="663250"/>
                  <a:pt x="740906" y="656478"/>
                  <a:pt x="914400" y="665772"/>
                </a:cubicBezTo>
                <a:lnTo>
                  <a:pt x="1285875" y="684822"/>
                </a:lnTo>
                <a:cubicBezTo>
                  <a:pt x="1390650" y="681647"/>
                  <a:pt x="1495538" y="681112"/>
                  <a:pt x="1600200" y="675297"/>
                </a:cubicBezTo>
                <a:cubicBezTo>
                  <a:pt x="1610225" y="674740"/>
                  <a:pt x="1619121" y="668530"/>
                  <a:pt x="1628775" y="665772"/>
                </a:cubicBezTo>
                <a:cubicBezTo>
                  <a:pt x="1652070" y="659116"/>
                  <a:pt x="1707048" y="648515"/>
                  <a:pt x="1724025" y="637197"/>
                </a:cubicBezTo>
                <a:cubicBezTo>
                  <a:pt x="1743075" y="624497"/>
                  <a:pt x="1759455" y="606337"/>
                  <a:pt x="1781175" y="599097"/>
                </a:cubicBezTo>
                <a:lnTo>
                  <a:pt x="1838325" y="580047"/>
                </a:lnTo>
                <a:cubicBezTo>
                  <a:pt x="1847850" y="576872"/>
                  <a:pt x="1858546" y="576091"/>
                  <a:pt x="1866900" y="570522"/>
                </a:cubicBezTo>
                <a:lnTo>
                  <a:pt x="1895475" y="551472"/>
                </a:lnTo>
                <a:cubicBezTo>
                  <a:pt x="1901825" y="541947"/>
                  <a:pt x="1904817" y="528964"/>
                  <a:pt x="1914525" y="522897"/>
                </a:cubicBezTo>
                <a:cubicBezTo>
                  <a:pt x="1931553" y="512254"/>
                  <a:pt x="1954967" y="514986"/>
                  <a:pt x="1971675" y="503847"/>
                </a:cubicBezTo>
                <a:lnTo>
                  <a:pt x="2000250" y="484797"/>
                </a:lnTo>
                <a:cubicBezTo>
                  <a:pt x="2003425" y="472097"/>
                  <a:pt x="2006179" y="459284"/>
                  <a:pt x="2009775" y="446697"/>
                </a:cubicBezTo>
                <a:cubicBezTo>
                  <a:pt x="2012533" y="437043"/>
                  <a:pt x="2019718" y="428154"/>
                  <a:pt x="2019300" y="418122"/>
                </a:cubicBezTo>
                <a:cubicBezTo>
                  <a:pt x="2016512" y="351203"/>
                  <a:pt x="2011261" y="284162"/>
                  <a:pt x="2000250" y="218097"/>
                </a:cubicBezTo>
                <a:cubicBezTo>
                  <a:pt x="1995393" y="188956"/>
                  <a:pt x="1974727" y="186312"/>
                  <a:pt x="1952625" y="179997"/>
                </a:cubicBezTo>
                <a:cubicBezTo>
                  <a:pt x="1940038" y="176401"/>
                  <a:pt x="1927064" y="174234"/>
                  <a:pt x="1914525" y="170472"/>
                </a:cubicBezTo>
                <a:lnTo>
                  <a:pt x="1828800" y="141897"/>
                </a:lnTo>
                <a:cubicBezTo>
                  <a:pt x="1809210" y="135367"/>
                  <a:pt x="1782059" y="125505"/>
                  <a:pt x="1762125" y="122847"/>
                </a:cubicBezTo>
                <a:cubicBezTo>
                  <a:pt x="1727364" y="118212"/>
                  <a:pt x="1692275" y="116497"/>
                  <a:pt x="1657350" y="113322"/>
                </a:cubicBezTo>
                <a:cubicBezTo>
                  <a:pt x="1551913" y="78176"/>
                  <a:pt x="1620241" y="95525"/>
                  <a:pt x="1447800" y="84747"/>
                </a:cubicBezTo>
                <a:cubicBezTo>
                  <a:pt x="1430394" y="78945"/>
                  <a:pt x="1398211" y="67406"/>
                  <a:pt x="1381125" y="65697"/>
                </a:cubicBezTo>
                <a:cubicBezTo>
                  <a:pt x="1330478" y="60632"/>
                  <a:pt x="1279525" y="59347"/>
                  <a:pt x="1228725" y="56172"/>
                </a:cubicBezTo>
                <a:cubicBezTo>
                  <a:pt x="1219200" y="49822"/>
                  <a:pt x="1210611" y="41771"/>
                  <a:pt x="1200150" y="37122"/>
                </a:cubicBezTo>
                <a:cubicBezTo>
                  <a:pt x="1116625" y="0"/>
                  <a:pt x="1083841" y="18072"/>
                  <a:pt x="971550" y="18072"/>
                </a:cubicBezTo>
              </a:path>
            </a:pathLst>
          </a:cu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04800" y="228600"/>
            <a:ext cx="8458200" cy="762000"/>
          </a:xfrm>
          <a:prstGeom prst="rect">
            <a:avLst/>
          </a:prstGeom>
          <a:noFill/>
          <a:ln w="9525">
            <a:noFill/>
            <a:miter lim="800000"/>
            <a:headEnd/>
            <a:tailEnd/>
          </a:ln>
          <a:effectLst/>
        </p:spPr>
        <p:txBody>
          <a:bodyPr>
            <a:spAutoFit/>
          </a:bodyPr>
          <a:lstStyle/>
          <a:p>
            <a:pPr algn="ctr" eaLnBrk="0" hangingPunct="0">
              <a:spcBef>
                <a:spcPct val="50000"/>
              </a:spcBef>
              <a:defRPr/>
            </a:pPr>
            <a:r>
              <a:rPr lang="en-US" altLang="en-US" sz="4400" dirty="0">
                <a:solidFill>
                  <a:schemeClr val="accent2"/>
                </a:solidFill>
                <a:latin typeface="+mn-lt"/>
              </a:rPr>
              <a:t>A</a:t>
            </a:r>
            <a:r>
              <a:rPr lang="sr-Latn-CS" altLang="en-US" sz="4400" dirty="0">
                <a:solidFill>
                  <a:schemeClr val="accent2"/>
                </a:solidFill>
                <a:latin typeface="+mn-lt"/>
              </a:rPr>
              <a:t>p</a:t>
            </a:r>
            <a:r>
              <a:rPr lang="en-US" altLang="en-US" sz="4400" dirty="0" err="1">
                <a:solidFill>
                  <a:schemeClr val="accent2"/>
                </a:solidFill>
                <a:latin typeface="+mn-lt"/>
              </a:rPr>
              <a:t>solut</a:t>
            </a:r>
            <a:r>
              <a:rPr lang="sr-Latn-CS" altLang="en-US" sz="4400" dirty="0">
                <a:solidFill>
                  <a:schemeClr val="accent2"/>
                </a:solidFill>
                <a:latin typeface="+mn-lt"/>
              </a:rPr>
              <a:t>ni</a:t>
            </a:r>
            <a:r>
              <a:rPr lang="en-US" altLang="en-US" sz="4400" dirty="0">
                <a:solidFill>
                  <a:schemeClr val="accent2"/>
                </a:solidFill>
                <a:latin typeface="+mn-lt"/>
              </a:rPr>
              <a:t> </a:t>
            </a:r>
            <a:r>
              <a:rPr lang="sr-Latn-CS" altLang="en-US" sz="4400" dirty="0">
                <a:solidFill>
                  <a:schemeClr val="accent2"/>
                </a:solidFill>
                <a:latin typeface="+mn-lt"/>
              </a:rPr>
              <a:t>o</a:t>
            </a:r>
            <a:r>
              <a:rPr lang="en-US" altLang="en-US" sz="4400" dirty="0" err="1">
                <a:solidFill>
                  <a:schemeClr val="accent2"/>
                </a:solidFill>
                <a:latin typeface="+mn-lt"/>
              </a:rPr>
              <a:t>pti</a:t>
            </a:r>
            <a:r>
              <a:rPr lang="sr-Latn-CS" altLang="en-US" sz="4400" dirty="0">
                <a:solidFill>
                  <a:schemeClr val="accent2"/>
                </a:solidFill>
                <a:latin typeface="+mn-lt"/>
              </a:rPr>
              <a:t>čki</a:t>
            </a:r>
            <a:r>
              <a:rPr lang="en-US" altLang="en-US" sz="4400" dirty="0">
                <a:solidFill>
                  <a:schemeClr val="accent2"/>
                </a:solidFill>
                <a:latin typeface="+mn-lt"/>
              </a:rPr>
              <a:t> </a:t>
            </a:r>
            <a:r>
              <a:rPr lang="sr-Latn-CS" altLang="en-US" sz="4400" dirty="0">
                <a:solidFill>
                  <a:schemeClr val="accent2"/>
                </a:solidFill>
                <a:latin typeface="+mn-lt"/>
              </a:rPr>
              <a:t>e</a:t>
            </a:r>
            <a:r>
              <a:rPr lang="en-US" altLang="en-US" sz="4400" dirty="0">
                <a:solidFill>
                  <a:schemeClr val="accent2"/>
                </a:solidFill>
                <a:latin typeface="+mn-lt"/>
              </a:rPr>
              <a:t>n</a:t>
            </a:r>
            <a:r>
              <a:rPr lang="sr-Latn-CS" altLang="en-US" sz="4400" dirty="0">
                <a:solidFill>
                  <a:schemeClr val="accent2"/>
                </a:solidFill>
                <a:latin typeface="+mn-lt"/>
              </a:rPr>
              <a:t>k</a:t>
            </a:r>
            <a:r>
              <a:rPr lang="en-US" altLang="en-US" sz="4400" dirty="0" err="1">
                <a:solidFill>
                  <a:schemeClr val="accent2"/>
                </a:solidFill>
                <a:latin typeface="+mn-lt"/>
              </a:rPr>
              <a:t>oder</a:t>
            </a:r>
            <a:endParaRPr lang="en-US" altLang="en-US" sz="4400" dirty="0">
              <a:latin typeface="+mn-lt"/>
            </a:endParaRPr>
          </a:p>
        </p:txBody>
      </p:sp>
      <p:pic>
        <p:nvPicPr>
          <p:cNvPr id="31746" name="Picture 3"/>
          <p:cNvPicPr>
            <a:picLocks noChangeAspect="1" noChangeArrowheads="1"/>
          </p:cNvPicPr>
          <p:nvPr/>
        </p:nvPicPr>
        <p:blipFill>
          <a:blip r:embed="rId3">
            <a:lum contrast="30000"/>
          </a:blip>
          <a:srcRect r="35994"/>
          <a:stretch>
            <a:fillRect/>
          </a:stretch>
        </p:blipFill>
        <p:spPr bwMode="auto">
          <a:xfrm>
            <a:off x="533400" y="1981200"/>
            <a:ext cx="2590800" cy="2578100"/>
          </a:xfrm>
          <a:prstGeom prst="rect">
            <a:avLst/>
          </a:prstGeom>
          <a:noFill/>
          <a:ln w="9525">
            <a:noFill/>
            <a:miter lim="800000"/>
            <a:headEnd/>
            <a:tailEnd/>
          </a:ln>
        </p:spPr>
      </p:pic>
      <p:pic>
        <p:nvPicPr>
          <p:cNvPr id="12292" name="Picture 4"/>
          <p:cNvPicPr>
            <a:picLocks noChangeAspect="1" noChangeArrowheads="1"/>
          </p:cNvPicPr>
          <p:nvPr/>
        </p:nvPicPr>
        <p:blipFill>
          <a:blip r:embed="rId4">
            <a:lum bright="-10000" contrast="40000"/>
          </a:blip>
          <a:srcRect l="9998" r="50740"/>
          <a:stretch>
            <a:fillRect/>
          </a:stretch>
        </p:blipFill>
        <p:spPr bwMode="auto">
          <a:xfrm>
            <a:off x="4572000" y="4343400"/>
            <a:ext cx="2209800" cy="2286000"/>
          </a:xfrm>
          <a:prstGeom prst="rect">
            <a:avLst/>
          </a:prstGeom>
          <a:noFill/>
          <a:ln w="9525">
            <a:noFill/>
            <a:miter lim="800000"/>
            <a:headEnd/>
            <a:tailEnd/>
          </a:ln>
        </p:spPr>
      </p:pic>
      <p:pic>
        <p:nvPicPr>
          <p:cNvPr id="31748" name="Picture 5"/>
          <p:cNvPicPr>
            <a:picLocks noChangeAspect="1" noChangeArrowheads="1"/>
          </p:cNvPicPr>
          <p:nvPr/>
        </p:nvPicPr>
        <p:blipFill>
          <a:blip r:embed="rId5">
            <a:lum contrast="30000"/>
          </a:blip>
          <a:srcRect l="9975" t="5840" r="8885" b="25040"/>
          <a:stretch>
            <a:fillRect/>
          </a:stretch>
        </p:blipFill>
        <p:spPr bwMode="auto">
          <a:xfrm>
            <a:off x="228600" y="4343400"/>
            <a:ext cx="4267200" cy="1579563"/>
          </a:xfrm>
          <a:prstGeom prst="rect">
            <a:avLst/>
          </a:prstGeom>
          <a:noFill/>
          <a:ln w="9525">
            <a:noFill/>
            <a:miter lim="800000"/>
            <a:headEnd/>
            <a:tailEnd/>
          </a:ln>
        </p:spPr>
      </p:pic>
      <p:sp>
        <p:nvSpPr>
          <p:cNvPr id="12294" name="Text Box 6"/>
          <p:cNvSpPr txBox="1">
            <a:spLocks noChangeArrowheads="1"/>
          </p:cNvSpPr>
          <p:nvPr/>
        </p:nvSpPr>
        <p:spPr bwMode="auto">
          <a:xfrm>
            <a:off x="7696200" y="2667000"/>
            <a:ext cx="1447800" cy="376238"/>
          </a:xfrm>
          <a:prstGeom prst="rect">
            <a:avLst/>
          </a:prstGeom>
          <a:noFill/>
          <a:ln w="9525">
            <a:solidFill>
              <a:schemeClr val="tx1"/>
            </a:solidFill>
            <a:miter lim="800000"/>
            <a:headEnd/>
            <a:tailEnd/>
          </a:ln>
        </p:spPr>
        <p:txBody>
          <a:bodyPr>
            <a:spAutoFit/>
          </a:bodyPr>
          <a:lstStyle/>
          <a:p>
            <a:pPr>
              <a:spcBef>
                <a:spcPct val="50000"/>
              </a:spcBef>
            </a:pPr>
            <a:r>
              <a:rPr lang="sr-Latn-CS" b="1" dirty="0">
                <a:latin typeface="Times New Roman" pitchFamily="18" charset="0"/>
              </a:rPr>
              <a:t>Grejov </a:t>
            </a:r>
            <a:r>
              <a:rPr lang="sr-Latn-CS" b="1" dirty="0" smtClean="0">
                <a:latin typeface="Times New Roman" pitchFamily="18" charset="0"/>
              </a:rPr>
              <a:t>kod</a:t>
            </a:r>
            <a:endParaRPr lang="en-US" b="1" dirty="0">
              <a:latin typeface="Times New Roman" pitchFamily="18" charset="0"/>
            </a:endParaRPr>
          </a:p>
        </p:txBody>
      </p:sp>
      <p:sp>
        <p:nvSpPr>
          <p:cNvPr id="31750" name="Freeform 7"/>
          <p:cNvSpPr>
            <a:spLocks/>
          </p:cNvSpPr>
          <p:nvPr/>
        </p:nvSpPr>
        <p:spPr bwMode="auto">
          <a:xfrm>
            <a:off x="990600" y="3352800"/>
            <a:ext cx="3225800" cy="1130300"/>
          </a:xfrm>
          <a:custGeom>
            <a:avLst/>
            <a:gdLst>
              <a:gd name="T0" fmla="*/ 2147483647 w 2032"/>
              <a:gd name="T1" fmla="*/ 2147483647 h 712"/>
              <a:gd name="T2" fmla="*/ 2147483647 w 2032"/>
              <a:gd name="T3" fmla="*/ 2147483647 h 712"/>
              <a:gd name="T4" fmla="*/ 2147483647 w 2032"/>
              <a:gd name="T5" fmla="*/ 0 h 712"/>
              <a:gd name="T6" fmla="*/ 0 60000 65536"/>
              <a:gd name="T7" fmla="*/ 0 60000 65536"/>
              <a:gd name="T8" fmla="*/ 0 60000 65536"/>
              <a:gd name="T9" fmla="*/ 0 w 2032"/>
              <a:gd name="T10" fmla="*/ 0 h 712"/>
              <a:gd name="T11" fmla="*/ 2032 w 2032"/>
              <a:gd name="T12" fmla="*/ 712 h 712"/>
            </a:gdLst>
            <a:ahLst/>
            <a:cxnLst>
              <a:cxn ang="T6">
                <a:pos x="T0" y="T1"/>
              </a:cxn>
              <a:cxn ang="T7">
                <a:pos x="T2" y="T3"/>
              </a:cxn>
              <a:cxn ang="T8">
                <a:pos x="T4" y="T5"/>
              </a:cxn>
            </a:cxnLst>
            <a:rect l="T9" t="T10" r="T11" b="T12"/>
            <a:pathLst>
              <a:path w="2032" h="712">
                <a:moveTo>
                  <a:pt x="208" y="240"/>
                </a:moveTo>
                <a:cubicBezTo>
                  <a:pt x="104" y="476"/>
                  <a:pt x="0" y="712"/>
                  <a:pt x="304" y="672"/>
                </a:cubicBezTo>
                <a:cubicBezTo>
                  <a:pt x="608" y="632"/>
                  <a:pt x="1320" y="316"/>
                  <a:pt x="2032" y="0"/>
                </a:cubicBezTo>
              </a:path>
            </a:pathLst>
          </a:custGeom>
          <a:noFill/>
          <a:ln w="9525">
            <a:solidFill>
              <a:schemeClr val="tx1"/>
            </a:solidFill>
            <a:round/>
            <a:headEnd/>
            <a:tailEnd type="triangle" w="med" len="med"/>
          </a:ln>
        </p:spPr>
        <p:txBody>
          <a:bodyPr/>
          <a:lstStyle/>
          <a:p>
            <a:pPr eaLnBrk="0" hangingPunct="0"/>
            <a:endParaRPr lang="en-US"/>
          </a:p>
        </p:txBody>
      </p:sp>
      <p:sp>
        <p:nvSpPr>
          <p:cNvPr id="31751" name="Freeform 8"/>
          <p:cNvSpPr>
            <a:spLocks/>
          </p:cNvSpPr>
          <p:nvPr/>
        </p:nvSpPr>
        <p:spPr bwMode="auto">
          <a:xfrm rot="2336698">
            <a:off x="3582988" y="3303588"/>
            <a:ext cx="304800" cy="1231900"/>
          </a:xfrm>
          <a:custGeom>
            <a:avLst/>
            <a:gdLst>
              <a:gd name="T0" fmla="*/ 2147483647 w 360"/>
              <a:gd name="T1" fmla="*/ 2147483647 h 776"/>
              <a:gd name="T2" fmla="*/ 2147483647 w 360"/>
              <a:gd name="T3" fmla="*/ 2147483647 h 776"/>
              <a:gd name="T4" fmla="*/ 2147483647 w 360"/>
              <a:gd name="T5" fmla="*/ 2147483647 h 776"/>
              <a:gd name="T6" fmla="*/ 2147483647 w 360"/>
              <a:gd name="T7" fmla="*/ 2147483647 h 776"/>
              <a:gd name="T8" fmla="*/ 0 60000 65536"/>
              <a:gd name="T9" fmla="*/ 0 60000 65536"/>
              <a:gd name="T10" fmla="*/ 0 60000 65536"/>
              <a:gd name="T11" fmla="*/ 0 60000 65536"/>
              <a:gd name="T12" fmla="*/ 0 w 360"/>
              <a:gd name="T13" fmla="*/ 0 h 776"/>
              <a:gd name="T14" fmla="*/ 360 w 360"/>
              <a:gd name="T15" fmla="*/ 776 h 776"/>
            </a:gdLst>
            <a:ahLst/>
            <a:cxnLst>
              <a:cxn ang="T8">
                <a:pos x="T0" y="T1"/>
              </a:cxn>
              <a:cxn ang="T9">
                <a:pos x="T2" y="T3"/>
              </a:cxn>
              <a:cxn ang="T10">
                <a:pos x="T4" y="T5"/>
              </a:cxn>
              <a:cxn ang="T11">
                <a:pos x="T6" y="T7"/>
              </a:cxn>
            </a:cxnLst>
            <a:rect l="T12" t="T13" r="T14" b="T15"/>
            <a:pathLst>
              <a:path w="360" h="776">
                <a:moveTo>
                  <a:pt x="208" y="776"/>
                </a:moveTo>
                <a:cubicBezTo>
                  <a:pt x="104" y="644"/>
                  <a:pt x="0" y="512"/>
                  <a:pt x="16" y="392"/>
                </a:cubicBezTo>
                <a:cubicBezTo>
                  <a:pt x="32" y="272"/>
                  <a:pt x="248" y="112"/>
                  <a:pt x="304" y="56"/>
                </a:cubicBezTo>
                <a:cubicBezTo>
                  <a:pt x="360" y="0"/>
                  <a:pt x="356" y="28"/>
                  <a:pt x="352" y="56"/>
                </a:cubicBezTo>
              </a:path>
            </a:pathLst>
          </a:custGeom>
          <a:noFill/>
          <a:ln w="9525">
            <a:solidFill>
              <a:schemeClr val="tx1"/>
            </a:solidFill>
            <a:round/>
            <a:headEnd/>
            <a:tailEnd type="triangle" w="med" len="med"/>
          </a:ln>
        </p:spPr>
        <p:txBody>
          <a:bodyPr/>
          <a:lstStyle/>
          <a:p>
            <a:pPr eaLnBrk="0" hangingPunct="0"/>
            <a:endParaRPr lang="en-US"/>
          </a:p>
        </p:txBody>
      </p:sp>
      <p:sp>
        <p:nvSpPr>
          <p:cNvPr id="31752" name="Rectangle 9"/>
          <p:cNvSpPr>
            <a:spLocks noChangeArrowheads="1"/>
          </p:cNvSpPr>
          <p:nvPr/>
        </p:nvSpPr>
        <p:spPr bwMode="auto">
          <a:xfrm>
            <a:off x="762000" y="1143000"/>
            <a:ext cx="8382000" cy="701675"/>
          </a:xfrm>
          <a:prstGeom prst="rect">
            <a:avLst/>
          </a:prstGeom>
          <a:noFill/>
          <a:ln w="9525">
            <a:noFill/>
            <a:miter lim="800000"/>
            <a:headEnd/>
            <a:tailEnd/>
          </a:ln>
        </p:spPr>
        <p:txBody>
          <a:bodyPr>
            <a:spAutoFit/>
          </a:bodyPr>
          <a:lstStyle/>
          <a:p>
            <a:pPr>
              <a:buFontTx/>
              <a:buChar char="•"/>
            </a:pPr>
            <a:r>
              <a:rPr lang="en-US" sz="2000">
                <a:latin typeface="Times New Roman" pitchFamily="18" charset="0"/>
              </a:rPr>
              <a:t> </a:t>
            </a:r>
            <a:r>
              <a:rPr lang="en-US" altLang="en-US" sz="2000">
                <a:latin typeface="Times New Roman" pitchFamily="18" charset="0"/>
              </a:rPr>
              <a:t>Koriste se tamo gde je potrebno poz</a:t>
            </a:r>
            <a:r>
              <a:rPr lang="sr-Latn-CS" altLang="en-US" sz="2000">
                <a:latin typeface="Times New Roman" pitchFamily="18" charset="0"/>
              </a:rPr>
              <a:t>navanje APSOLUTNE pozicije.</a:t>
            </a:r>
            <a:endParaRPr lang="en-US" sz="2000">
              <a:latin typeface="Times New Roman" pitchFamily="18" charset="0"/>
            </a:endParaRPr>
          </a:p>
          <a:p>
            <a:r>
              <a:rPr lang="en-US" sz="2000">
                <a:latin typeface="Times New Roman" pitchFamily="18" charset="0"/>
              </a:rPr>
              <a:t>• </a:t>
            </a:r>
            <a:r>
              <a:rPr lang="sr-Latn-CS" sz="2000">
                <a:latin typeface="Times New Roman" pitchFamily="18" charset="0"/>
              </a:rPr>
              <a:t>Informacija o poziciji je višebitna (3 u primeru, 8 na slikama)</a:t>
            </a:r>
            <a:endParaRPr lang="en-US" sz="2000">
              <a:latin typeface="Times New Roman" pitchFamily="18" charset="0"/>
            </a:endParaRPr>
          </a:p>
        </p:txBody>
      </p:sp>
      <p:sp>
        <p:nvSpPr>
          <p:cNvPr id="12298" name="Text Box 10"/>
          <p:cNvSpPr txBox="1">
            <a:spLocks noChangeArrowheads="1"/>
          </p:cNvSpPr>
          <p:nvPr/>
        </p:nvSpPr>
        <p:spPr bwMode="auto">
          <a:xfrm>
            <a:off x="8001000" y="3048000"/>
            <a:ext cx="901700" cy="3297238"/>
          </a:xfrm>
          <a:prstGeom prst="rect">
            <a:avLst/>
          </a:prstGeom>
          <a:noFill/>
          <a:ln w="12700">
            <a:noFill/>
            <a:miter lim="800000"/>
            <a:headEnd/>
            <a:tailEnd/>
          </a:ln>
        </p:spPr>
        <p:txBody>
          <a:bodyPr>
            <a:spAutoFit/>
          </a:bodyPr>
          <a:lstStyle/>
          <a:p>
            <a:pPr eaLnBrk="0" hangingPunct="0">
              <a:lnSpc>
                <a:spcPct val="120000"/>
              </a:lnSpc>
              <a:spcBef>
                <a:spcPct val="50000"/>
              </a:spcBef>
            </a:pPr>
            <a:r>
              <a:rPr lang="en-US" altLang="en-US" sz="1600">
                <a:latin typeface="Monaco"/>
              </a:rPr>
              <a:t>000</a:t>
            </a:r>
          </a:p>
          <a:p>
            <a:pPr eaLnBrk="0" hangingPunct="0">
              <a:lnSpc>
                <a:spcPct val="120000"/>
              </a:lnSpc>
              <a:spcBef>
                <a:spcPct val="50000"/>
              </a:spcBef>
            </a:pPr>
            <a:r>
              <a:rPr lang="en-US" altLang="en-US" sz="1600">
                <a:latin typeface="Monaco"/>
              </a:rPr>
              <a:t>001</a:t>
            </a:r>
          </a:p>
          <a:p>
            <a:pPr eaLnBrk="0" hangingPunct="0">
              <a:lnSpc>
                <a:spcPct val="120000"/>
              </a:lnSpc>
              <a:spcBef>
                <a:spcPct val="50000"/>
              </a:spcBef>
            </a:pPr>
            <a:r>
              <a:rPr lang="en-US" altLang="en-US" sz="1600">
                <a:latin typeface="Monaco"/>
              </a:rPr>
              <a:t>011</a:t>
            </a:r>
          </a:p>
          <a:p>
            <a:pPr eaLnBrk="0" hangingPunct="0">
              <a:lnSpc>
                <a:spcPct val="120000"/>
              </a:lnSpc>
              <a:spcBef>
                <a:spcPct val="50000"/>
              </a:spcBef>
            </a:pPr>
            <a:r>
              <a:rPr lang="en-US" altLang="en-US" sz="1600">
                <a:latin typeface="Monaco"/>
              </a:rPr>
              <a:t>010</a:t>
            </a:r>
          </a:p>
          <a:p>
            <a:pPr eaLnBrk="0" hangingPunct="0">
              <a:lnSpc>
                <a:spcPct val="120000"/>
              </a:lnSpc>
              <a:spcBef>
                <a:spcPct val="50000"/>
              </a:spcBef>
            </a:pPr>
            <a:r>
              <a:rPr lang="en-US" altLang="en-US" sz="1600">
                <a:latin typeface="Monaco"/>
              </a:rPr>
              <a:t>110</a:t>
            </a:r>
          </a:p>
          <a:p>
            <a:pPr eaLnBrk="0" hangingPunct="0">
              <a:lnSpc>
                <a:spcPct val="120000"/>
              </a:lnSpc>
              <a:spcBef>
                <a:spcPct val="50000"/>
              </a:spcBef>
            </a:pPr>
            <a:r>
              <a:rPr lang="en-US" altLang="en-US" sz="1600">
                <a:latin typeface="Monaco"/>
              </a:rPr>
              <a:t>111</a:t>
            </a:r>
          </a:p>
          <a:p>
            <a:pPr eaLnBrk="0" hangingPunct="0">
              <a:lnSpc>
                <a:spcPct val="120000"/>
              </a:lnSpc>
              <a:spcBef>
                <a:spcPct val="50000"/>
              </a:spcBef>
            </a:pPr>
            <a:r>
              <a:rPr lang="en-US" altLang="en-US" sz="1600">
                <a:latin typeface="Monaco"/>
              </a:rPr>
              <a:t>101</a:t>
            </a:r>
          </a:p>
          <a:p>
            <a:pPr eaLnBrk="0" hangingPunct="0">
              <a:lnSpc>
                <a:spcPct val="120000"/>
              </a:lnSpc>
              <a:spcBef>
                <a:spcPct val="50000"/>
              </a:spcBef>
            </a:pPr>
            <a:r>
              <a:rPr lang="en-US" altLang="en-US" sz="1600">
                <a:latin typeface="Monaco"/>
              </a:rPr>
              <a:t>100</a:t>
            </a:r>
          </a:p>
        </p:txBody>
      </p:sp>
      <p:sp>
        <p:nvSpPr>
          <p:cNvPr id="31754" name="Text Box 11"/>
          <p:cNvSpPr txBox="1">
            <a:spLocks noChangeArrowheads="1"/>
          </p:cNvSpPr>
          <p:nvPr/>
        </p:nvSpPr>
        <p:spPr bwMode="auto">
          <a:xfrm>
            <a:off x="6781800" y="3048000"/>
            <a:ext cx="762000" cy="3297238"/>
          </a:xfrm>
          <a:prstGeom prst="rect">
            <a:avLst/>
          </a:prstGeom>
          <a:noFill/>
          <a:ln w="12700">
            <a:noFill/>
            <a:miter lim="800000"/>
            <a:headEnd/>
            <a:tailEnd/>
          </a:ln>
        </p:spPr>
        <p:txBody>
          <a:bodyPr>
            <a:spAutoFit/>
          </a:bodyPr>
          <a:lstStyle/>
          <a:p>
            <a:pPr eaLnBrk="0" hangingPunct="0">
              <a:lnSpc>
                <a:spcPct val="120000"/>
              </a:lnSpc>
              <a:spcBef>
                <a:spcPct val="50000"/>
              </a:spcBef>
            </a:pPr>
            <a:r>
              <a:rPr lang="en-US" altLang="en-US" sz="1600">
                <a:latin typeface="Monaco"/>
              </a:rPr>
              <a:t>  000</a:t>
            </a:r>
          </a:p>
          <a:p>
            <a:pPr eaLnBrk="0" hangingPunct="0">
              <a:lnSpc>
                <a:spcPct val="120000"/>
              </a:lnSpc>
              <a:spcBef>
                <a:spcPct val="50000"/>
              </a:spcBef>
            </a:pPr>
            <a:r>
              <a:rPr lang="en-US" altLang="en-US" sz="1600">
                <a:latin typeface="Monaco"/>
              </a:rPr>
              <a:t>  001</a:t>
            </a:r>
          </a:p>
          <a:p>
            <a:pPr eaLnBrk="0" hangingPunct="0">
              <a:lnSpc>
                <a:spcPct val="120000"/>
              </a:lnSpc>
              <a:spcBef>
                <a:spcPct val="50000"/>
              </a:spcBef>
            </a:pPr>
            <a:r>
              <a:rPr lang="en-US" altLang="en-US" sz="1600">
                <a:latin typeface="Monaco"/>
              </a:rPr>
              <a:t>  010</a:t>
            </a:r>
          </a:p>
          <a:p>
            <a:pPr eaLnBrk="0" hangingPunct="0">
              <a:lnSpc>
                <a:spcPct val="120000"/>
              </a:lnSpc>
              <a:spcBef>
                <a:spcPct val="50000"/>
              </a:spcBef>
            </a:pPr>
            <a:r>
              <a:rPr lang="en-US" altLang="en-US" sz="1600">
                <a:latin typeface="Monaco"/>
              </a:rPr>
              <a:t>  011</a:t>
            </a:r>
          </a:p>
          <a:p>
            <a:pPr eaLnBrk="0" hangingPunct="0">
              <a:lnSpc>
                <a:spcPct val="120000"/>
              </a:lnSpc>
              <a:spcBef>
                <a:spcPct val="50000"/>
              </a:spcBef>
            </a:pPr>
            <a:r>
              <a:rPr lang="en-US" altLang="en-US" sz="1600">
                <a:latin typeface="Monaco"/>
              </a:rPr>
              <a:t>  100</a:t>
            </a:r>
          </a:p>
          <a:p>
            <a:pPr eaLnBrk="0" hangingPunct="0">
              <a:lnSpc>
                <a:spcPct val="120000"/>
              </a:lnSpc>
              <a:spcBef>
                <a:spcPct val="50000"/>
              </a:spcBef>
            </a:pPr>
            <a:r>
              <a:rPr lang="en-US" altLang="en-US" sz="1600">
                <a:latin typeface="Monaco"/>
              </a:rPr>
              <a:t>  101</a:t>
            </a:r>
          </a:p>
          <a:p>
            <a:pPr eaLnBrk="0" hangingPunct="0">
              <a:lnSpc>
                <a:spcPct val="120000"/>
              </a:lnSpc>
              <a:spcBef>
                <a:spcPct val="50000"/>
              </a:spcBef>
            </a:pPr>
            <a:r>
              <a:rPr lang="en-US" altLang="en-US" sz="1600">
                <a:latin typeface="Monaco"/>
              </a:rPr>
              <a:t>  110</a:t>
            </a:r>
          </a:p>
          <a:p>
            <a:pPr eaLnBrk="0" hangingPunct="0">
              <a:lnSpc>
                <a:spcPct val="120000"/>
              </a:lnSpc>
              <a:spcBef>
                <a:spcPct val="50000"/>
              </a:spcBef>
            </a:pPr>
            <a:r>
              <a:rPr lang="en-US" altLang="en-US" sz="1600">
                <a:latin typeface="Monaco"/>
              </a:rPr>
              <a:t>  111</a:t>
            </a:r>
          </a:p>
        </p:txBody>
      </p:sp>
      <p:sp>
        <p:nvSpPr>
          <p:cNvPr id="31755" name="Text Box 12"/>
          <p:cNvSpPr txBox="1">
            <a:spLocks noChangeArrowheads="1"/>
          </p:cNvSpPr>
          <p:nvPr/>
        </p:nvSpPr>
        <p:spPr bwMode="auto">
          <a:xfrm>
            <a:off x="6629400" y="2667000"/>
            <a:ext cx="990600" cy="379413"/>
          </a:xfrm>
          <a:prstGeom prst="rect">
            <a:avLst/>
          </a:prstGeom>
          <a:noFill/>
          <a:ln w="12700">
            <a:solidFill>
              <a:schemeClr val="tx1"/>
            </a:solidFill>
            <a:miter lim="800000"/>
            <a:headEnd/>
            <a:tailEnd/>
          </a:ln>
        </p:spPr>
        <p:txBody>
          <a:bodyPr>
            <a:spAutoFit/>
          </a:bodyPr>
          <a:lstStyle/>
          <a:p>
            <a:pPr algn="ctr" eaLnBrk="0" hangingPunct="0">
              <a:spcBef>
                <a:spcPct val="50000"/>
              </a:spcBef>
            </a:pPr>
            <a:r>
              <a:rPr lang="en-US" altLang="en-US" b="1">
                <a:latin typeface="Times" pitchFamily="18" charset="0"/>
              </a:rPr>
              <a:t>Binar</a:t>
            </a:r>
            <a:r>
              <a:rPr lang="sr-Latn-CS" altLang="en-US" b="1">
                <a:latin typeface="Times" pitchFamily="18" charset="0"/>
              </a:rPr>
              <a:t>ni</a:t>
            </a:r>
            <a:endParaRPr lang="en-US" altLang="en-US" b="1">
              <a:latin typeface="Times" pitchFamily="18" charset="0"/>
            </a:endParaRPr>
          </a:p>
        </p:txBody>
      </p:sp>
      <p:pic>
        <p:nvPicPr>
          <p:cNvPr id="31756" name="Picture 14"/>
          <p:cNvPicPr>
            <a:picLocks noChangeAspect="1" noChangeArrowheads="1"/>
          </p:cNvPicPr>
          <p:nvPr/>
        </p:nvPicPr>
        <p:blipFill>
          <a:blip r:embed="rId4">
            <a:lum bright="-10000" contrast="40000"/>
          </a:blip>
          <a:srcRect l="50214" r="13977" b="8510"/>
          <a:stretch>
            <a:fillRect/>
          </a:stretch>
        </p:blipFill>
        <p:spPr bwMode="auto">
          <a:xfrm>
            <a:off x="4419600" y="2057400"/>
            <a:ext cx="2057400" cy="2133600"/>
          </a:xfrm>
          <a:prstGeom prst="rect">
            <a:avLst/>
          </a:prstGeom>
          <a:noFill/>
          <a:ln w="9525">
            <a:noFill/>
            <a:miter lim="800000"/>
            <a:headEnd/>
            <a:tailEnd/>
          </a:ln>
        </p:spPr>
      </p:pic>
      <p:sp>
        <p:nvSpPr>
          <p:cNvPr id="31757" name="Text Box 15"/>
          <p:cNvSpPr txBox="1">
            <a:spLocks noChangeArrowheads="1"/>
          </p:cNvSpPr>
          <p:nvPr/>
        </p:nvSpPr>
        <p:spPr bwMode="auto">
          <a:xfrm>
            <a:off x="7391400" y="3048000"/>
            <a:ext cx="457200" cy="3297238"/>
          </a:xfrm>
          <a:prstGeom prst="rect">
            <a:avLst/>
          </a:prstGeom>
          <a:noFill/>
          <a:ln w="12700">
            <a:noFill/>
            <a:miter lim="800000"/>
            <a:headEnd/>
            <a:tailEnd/>
          </a:ln>
        </p:spPr>
        <p:txBody>
          <a:bodyPr>
            <a:spAutoFit/>
          </a:bodyPr>
          <a:lstStyle/>
          <a:p>
            <a:pPr eaLnBrk="0" hangingPunct="0">
              <a:lnSpc>
                <a:spcPct val="120000"/>
              </a:lnSpc>
              <a:spcBef>
                <a:spcPct val="50000"/>
              </a:spcBef>
            </a:pPr>
            <a:r>
              <a:rPr lang="en-US" altLang="en-US" sz="1600">
                <a:latin typeface="Monaco"/>
              </a:rPr>
              <a:t>  </a:t>
            </a:r>
            <a:r>
              <a:rPr lang="en-US" altLang="en-US" sz="1600">
                <a:solidFill>
                  <a:schemeClr val="hlink"/>
                </a:solidFill>
                <a:latin typeface="Monaco"/>
              </a:rPr>
              <a:t>0</a:t>
            </a:r>
          </a:p>
          <a:p>
            <a:pPr eaLnBrk="0" hangingPunct="0">
              <a:lnSpc>
                <a:spcPct val="120000"/>
              </a:lnSpc>
              <a:spcBef>
                <a:spcPct val="50000"/>
              </a:spcBef>
            </a:pPr>
            <a:r>
              <a:rPr lang="en-US" altLang="en-US" sz="1600">
                <a:solidFill>
                  <a:schemeClr val="hlink"/>
                </a:solidFill>
                <a:latin typeface="Monaco"/>
              </a:rPr>
              <a:t>  </a:t>
            </a:r>
            <a:r>
              <a:rPr lang="sr-Latn-CS" altLang="en-US" sz="1600">
                <a:solidFill>
                  <a:schemeClr val="hlink"/>
                </a:solidFill>
                <a:latin typeface="Monaco"/>
              </a:rPr>
              <a:t>1</a:t>
            </a:r>
            <a:endParaRPr lang="en-US" altLang="en-US" sz="1600">
              <a:solidFill>
                <a:schemeClr val="hlink"/>
              </a:solidFill>
              <a:latin typeface="Monaco"/>
            </a:endParaRPr>
          </a:p>
          <a:p>
            <a:pPr eaLnBrk="0" hangingPunct="0">
              <a:lnSpc>
                <a:spcPct val="120000"/>
              </a:lnSpc>
              <a:spcBef>
                <a:spcPct val="50000"/>
              </a:spcBef>
            </a:pPr>
            <a:r>
              <a:rPr lang="en-US" altLang="en-US" sz="1600">
                <a:solidFill>
                  <a:schemeClr val="hlink"/>
                </a:solidFill>
                <a:latin typeface="Monaco"/>
              </a:rPr>
              <a:t>  </a:t>
            </a:r>
            <a:r>
              <a:rPr lang="sr-Latn-CS" altLang="en-US" sz="1600">
                <a:solidFill>
                  <a:schemeClr val="hlink"/>
                </a:solidFill>
                <a:latin typeface="Monaco"/>
              </a:rPr>
              <a:t>2</a:t>
            </a:r>
            <a:endParaRPr lang="en-US" altLang="en-US" sz="1600">
              <a:solidFill>
                <a:schemeClr val="hlink"/>
              </a:solidFill>
              <a:latin typeface="Monaco"/>
            </a:endParaRPr>
          </a:p>
          <a:p>
            <a:pPr eaLnBrk="0" hangingPunct="0">
              <a:lnSpc>
                <a:spcPct val="120000"/>
              </a:lnSpc>
              <a:spcBef>
                <a:spcPct val="50000"/>
              </a:spcBef>
            </a:pPr>
            <a:r>
              <a:rPr lang="en-US" altLang="en-US" sz="1600">
                <a:solidFill>
                  <a:schemeClr val="hlink"/>
                </a:solidFill>
                <a:latin typeface="Monaco"/>
              </a:rPr>
              <a:t>  </a:t>
            </a:r>
            <a:r>
              <a:rPr lang="sr-Latn-CS" altLang="en-US" sz="1600">
                <a:solidFill>
                  <a:schemeClr val="hlink"/>
                </a:solidFill>
                <a:latin typeface="Monaco"/>
              </a:rPr>
              <a:t>3</a:t>
            </a:r>
            <a:endParaRPr lang="en-US" altLang="en-US" sz="1600">
              <a:solidFill>
                <a:schemeClr val="hlink"/>
              </a:solidFill>
              <a:latin typeface="Monaco"/>
            </a:endParaRPr>
          </a:p>
          <a:p>
            <a:pPr eaLnBrk="0" hangingPunct="0">
              <a:lnSpc>
                <a:spcPct val="120000"/>
              </a:lnSpc>
              <a:spcBef>
                <a:spcPct val="50000"/>
              </a:spcBef>
            </a:pPr>
            <a:r>
              <a:rPr lang="en-US" altLang="en-US" sz="1600">
                <a:solidFill>
                  <a:schemeClr val="hlink"/>
                </a:solidFill>
                <a:latin typeface="Monaco"/>
              </a:rPr>
              <a:t>  </a:t>
            </a:r>
            <a:r>
              <a:rPr lang="sr-Latn-CS" altLang="en-US" sz="1600">
                <a:solidFill>
                  <a:schemeClr val="hlink"/>
                </a:solidFill>
                <a:latin typeface="Monaco"/>
              </a:rPr>
              <a:t>4</a:t>
            </a:r>
            <a:endParaRPr lang="en-US" altLang="en-US" sz="1600">
              <a:solidFill>
                <a:schemeClr val="hlink"/>
              </a:solidFill>
              <a:latin typeface="Monaco"/>
            </a:endParaRPr>
          </a:p>
          <a:p>
            <a:pPr eaLnBrk="0" hangingPunct="0">
              <a:lnSpc>
                <a:spcPct val="120000"/>
              </a:lnSpc>
              <a:spcBef>
                <a:spcPct val="50000"/>
              </a:spcBef>
            </a:pPr>
            <a:r>
              <a:rPr lang="en-US" altLang="en-US" sz="1600">
                <a:solidFill>
                  <a:schemeClr val="hlink"/>
                </a:solidFill>
                <a:latin typeface="Monaco"/>
              </a:rPr>
              <a:t>  </a:t>
            </a:r>
            <a:r>
              <a:rPr lang="sr-Latn-CS" altLang="en-US" sz="1600">
                <a:solidFill>
                  <a:schemeClr val="hlink"/>
                </a:solidFill>
                <a:latin typeface="Monaco"/>
              </a:rPr>
              <a:t>5</a:t>
            </a:r>
            <a:endParaRPr lang="en-US" altLang="en-US" sz="1600">
              <a:solidFill>
                <a:schemeClr val="hlink"/>
              </a:solidFill>
              <a:latin typeface="Monaco"/>
            </a:endParaRPr>
          </a:p>
          <a:p>
            <a:pPr eaLnBrk="0" hangingPunct="0">
              <a:lnSpc>
                <a:spcPct val="120000"/>
              </a:lnSpc>
              <a:spcBef>
                <a:spcPct val="50000"/>
              </a:spcBef>
            </a:pPr>
            <a:r>
              <a:rPr lang="en-US" altLang="en-US" sz="1600">
                <a:solidFill>
                  <a:schemeClr val="hlink"/>
                </a:solidFill>
                <a:latin typeface="Monaco"/>
              </a:rPr>
              <a:t>  </a:t>
            </a:r>
            <a:r>
              <a:rPr lang="sr-Latn-CS" altLang="en-US" sz="1600">
                <a:solidFill>
                  <a:schemeClr val="hlink"/>
                </a:solidFill>
                <a:latin typeface="Monaco"/>
              </a:rPr>
              <a:t>6</a:t>
            </a:r>
            <a:endParaRPr lang="en-US" altLang="en-US" sz="1600">
              <a:solidFill>
                <a:schemeClr val="hlink"/>
              </a:solidFill>
              <a:latin typeface="Monaco"/>
            </a:endParaRPr>
          </a:p>
          <a:p>
            <a:pPr eaLnBrk="0" hangingPunct="0">
              <a:lnSpc>
                <a:spcPct val="120000"/>
              </a:lnSpc>
              <a:spcBef>
                <a:spcPct val="50000"/>
              </a:spcBef>
            </a:pPr>
            <a:r>
              <a:rPr lang="en-US" altLang="en-US" sz="1600">
                <a:solidFill>
                  <a:schemeClr val="hlink"/>
                </a:solidFill>
                <a:latin typeface="Monaco"/>
              </a:rPr>
              <a:t>  </a:t>
            </a:r>
            <a:r>
              <a:rPr lang="sr-Latn-CS" altLang="en-US" sz="1600">
                <a:solidFill>
                  <a:schemeClr val="hlink"/>
                </a:solidFill>
                <a:latin typeface="Monaco"/>
              </a:rPr>
              <a:t>7</a:t>
            </a:r>
            <a:endParaRPr lang="en-US" altLang="en-US" sz="1600">
              <a:solidFill>
                <a:schemeClr val="hlink"/>
              </a:solidFill>
              <a:latin typeface="Monac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1229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04800" y="228600"/>
            <a:ext cx="8458200" cy="762000"/>
          </a:xfrm>
          <a:prstGeom prst="rect">
            <a:avLst/>
          </a:prstGeom>
          <a:noFill/>
          <a:ln w="9525">
            <a:noFill/>
            <a:miter lim="800000"/>
            <a:headEnd/>
            <a:tailEnd/>
          </a:ln>
          <a:effectLst/>
        </p:spPr>
        <p:txBody>
          <a:bodyPr>
            <a:spAutoFit/>
          </a:bodyPr>
          <a:lstStyle/>
          <a:p>
            <a:pPr algn="ctr" eaLnBrk="0" hangingPunct="0">
              <a:spcBef>
                <a:spcPct val="50000"/>
              </a:spcBef>
              <a:defRPr/>
            </a:pPr>
            <a:r>
              <a:rPr lang="en-US" altLang="en-US" sz="4400" dirty="0" err="1">
                <a:solidFill>
                  <a:schemeClr val="accent2"/>
                </a:solidFill>
                <a:latin typeface="+mj-lt"/>
              </a:rPr>
              <a:t>Opti</a:t>
            </a:r>
            <a:r>
              <a:rPr lang="sr-Latn-CS" altLang="en-US" sz="4400" dirty="0">
                <a:solidFill>
                  <a:schemeClr val="accent2"/>
                </a:solidFill>
                <a:latin typeface="+mj-lt"/>
              </a:rPr>
              <a:t>čki e</a:t>
            </a:r>
            <a:r>
              <a:rPr lang="en-US" altLang="en-US" sz="4400" dirty="0">
                <a:solidFill>
                  <a:schemeClr val="accent2"/>
                </a:solidFill>
                <a:latin typeface="+mj-lt"/>
              </a:rPr>
              <a:t>n</a:t>
            </a:r>
            <a:r>
              <a:rPr lang="sr-Latn-CS" altLang="en-US" sz="4400" dirty="0">
                <a:solidFill>
                  <a:schemeClr val="accent2"/>
                </a:solidFill>
                <a:latin typeface="+mj-lt"/>
              </a:rPr>
              <a:t>k</a:t>
            </a:r>
            <a:r>
              <a:rPr lang="en-US" altLang="en-US" sz="4400" dirty="0" err="1">
                <a:solidFill>
                  <a:schemeClr val="accent2"/>
                </a:solidFill>
                <a:latin typeface="+mj-lt"/>
              </a:rPr>
              <a:t>oder</a:t>
            </a:r>
            <a:r>
              <a:rPr lang="sr-Latn-CS" altLang="en-US" sz="4400" dirty="0">
                <a:solidFill>
                  <a:schemeClr val="accent2"/>
                </a:solidFill>
                <a:latin typeface="+mj-lt"/>
              </a:rPr>
              <a:t>i</a:t>
            </a:r>
            <a:r>
              <a:rPr lang="en-US" altLang="en-US" sz="4400" dirty="0">
                <a:solidFill>
                  <a:schemeClr val="accent2"/>
                </a:solidFill>
                <a:latin typeface="+mj-lt"/>
              </a:rPr>
              <a:t>, </a:t>
            </a:r>
            <a:r>
              <a:rPr lang="en-US" altLang="en-US" sz="4400" dirty="0" err="1">
                <a:solidFill>
                  <a:schemeClr val="accent2"/>
                </a:solidFill>
                <a:latin typeface="+mj-lt"/>
              </a:rPr>
              <a:t>ku</a:t>
            </a:r>
            <a:r>
              <a:rPr lang="sr-Latn-CS" altLang="en-US" sz="4400" dirty="0">
                <a:solidFill>
                  <a:schemeClr val="accent2"/>
                </a:solidFill>
                <a:latin typeface="+mj-lt"/>
              </a:rPr>
              <a:t>ćišta</a:t>
            </a:r>
            <a:endParaRPr lang="en-US" altLang="en-US" sz="4400" dirty="0">
              <a:latin typeface="+mj-lt"/>
            </a:endParaRPr>
          </a:p>
        </p:txBody>
      </p:sp>
      <p:pic>
        <p:nvPicPr>
          <p:cNvPr id="32770" name="Picture 4"/>
          <p:cNvPicPr>
            <a:picLocks noChangeAspect="1" noChangeArrowheads="1"/>
          </p:cNvPicPr>
          <p:nvPr/>
        </p:nvPicPr>
        <p:blipFill>
          <a:blip r:embed="rId3"/>
          <a:srcRect/>
          <a:stretch>
            <a:fillRect/>
          </a:stretch>
        </p:blipFill>
        <p:spPr bwMode="auto">
          <a:xfrm>
            <a:off x="762000" y="2514600"/>
            <a:ext cx="5257800" cy="3827463"/>
          </a:xfrm>
          <a:prstGeom prst="rect">
            <a:avLst/>
          </a:prstGeom>
          <a:noFill/>
          <a:ln w="9525">
            <a:noFill/>
            <a:miter lim="800000"/>
            <a:headEnd/>
            <a:tailEnd/>
          </a:ln>
        </p:spPr>
      </p:pic>
      <p:pic>
        <p:nvPicPr>
          <p:cNvPr id="32771" name="Picture 14" descr="encoder-sharp"/>
          <p:cNvPicPr>
            <a:picLocks noChangeAspect="1" noChangeArrowheads="1"/>
          </p:cNvPicPr>
          <p:nvPr/>
        </p:nvPicPr>
        <p:blipFill>
          <a:blip r:embed="rId4"/>
          <a:srcRect/>
          <a:stretch>
            <a:fillRect/>
          </a:stretch>
        </p:blipFill>
        <p:spPr bwMode="auto">
          <a:xfrm>
            <a:off x="5638800" y="990600"/>
            <a:ext cx="3505200" cy="3143250"/>
          </a:xfrm>
          <a:prstGeom prst="rect">
            <a:avLst/>
          </a:prstGeom>
          <a:noFill/>
          <a:ln w="9525">
            <a:noFill/>
            <a:miter lim="800000"/>
            <a:headEnd/>
            <a:tailEnd/>
          </a:ln>
        </p:spPr>
      </p:pic>
      <p:pic>
        <p:nvPicPr>
          <p:cNvPr id="21519" name="Picture 15"/>
          <p:cNvPicPr>
            <a:picLocks noChangeAspect="1" noChangeArrowheads="1"/>
          </p:cNvPicPr>
          <p:nvPr/>
        </p:nvPicPr>
        <p:blipFill>
          <a:blip r:embed="rId5"/>
          <a:srcRect l="8000" t="2667" r="9334" b="3999"/>
          <a:stretch>
            <a:fillRect/>
          </a:stretch>
        </p:blipFill>
        <p:spPr bwMode="auto">
          <a:xfrm>
            <a:off x="0" y="990600"/>
            <a:ext cx="2362200" cy="2667000"/>
          </a:xfrm>
          <a:prstGeom prst="rect">
            <a:avLst/>
          </a:prstGeom>
          <a:noFill/>
          <a:ln w="9525">
            <a:noFill/>
            <a:miter lim="800000"/>
            <a:headEnd/>
            <a:tailEnd/>
          </a:ln>
        </p:spPr>
      </p:pic>
      <p:pic>
        <p:nvPicPr>
          <p:cNvPr id="21520" name="Picture 16"/>
          <p:cNvPicPr>
            <a:picLocks noChangeAspect="1" noChangeArrowheads="1"/>
          </p:cNvPicPr>
          <p:nvPr/>
        </p:nvPicPr>
        <p:blipFill>
          <a:blip r:embed="rId6"/>
          <a:srcRect/>
          <a:stretch>
            <a:fillRect/>
          </a:stretch>
        </p:blipFill>
        <p:spPr bwMode="auto">
          <a:xfrm>
            <a:off x="5943600" y="4000500"/>
            <a:ext cx="2857500" cy="2857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5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2000"/>
                                        <p:tgtEl>
                                          <p:spTgt spid="21519"/>
                                        </p:tgtEl>
                                      </p:cBhvr>
                                    </p:animEffect>
                                    <p:set>
                                      <p:cBhvr>
                                        <p:cTn id="11" dur="1" fill="hold">
                                          <p:stCondLst>
                                            <p:cond delay="1999"/>
                                          </p:stCondLst>
                                        </p:cTn>
                                        <p:tgtEl>
                                          <p:spTgt spid="21519"/>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2152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2000"/>
                                        <p:tgtEl>
                                          <p:spTgt spid="21520"/>
                                        </p:tgtEl>
                                      </p:cBhvr>
                                    </p:animEffect>
                                    <p:set>
                                      <p:cBhvr>
                                        <p:cTn id="18" dur="1" fill="hold">
                                          <p:stCondLst>
                                            <p:cond delay="1999"/>
                                          </p:stCondLst>
                                        </p:cTn>
                                        <p:tgtEl>
                                          <p:spTgt spid="215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371600" y="304800"/>
            <a:ext cx="6477000" cy="769938"/>
          </a:xfrm>
          <a:prstGeom prst="rect">
            <a:avLst/>
          </a:prstGeom>
          <a:noFill/>
          <a:ln w="9525">
            <a:noFill/>
            <a:miter lim="800000"/>
            <a:headEnd/>
            <a:tailEnd/>
          </a:ln>
          <a:effectLst/>
        </p:spPr>
        <p:txBody>
          <a:bodyPr>
            <a:spAutoFit/>
          </a:bodyPr>
          <a:lstStyle/>
          <a:p>
            <a:pPr algn="ctr" eaLnBrk="0" hangingPunct="0">
              <a:spcBef>
                <a:spcPct val="50000"/>
              </a:spcBef>
              <a:defRPr/>
            </a:pPr>
            <a:r>
              <a:rPr lang="sr-Latn-CS" altLang="en-US" sz="4400" dirty="0">
                <a:solidFill>
                  <a:srgbClr val="000099"/>
                </a:solidFill>
                <a:latin typeface="+mn-lt"/>
              </a:rPr>
              <a:t>Enkoderi, posebne vrste</a:t>
            </a:r>
            <a:endParaRPr lang="en-US" altLang="en-US" sz="4400" dirty="0">
              <a:solidFill>
                <a:srgbClr val="000099"/>
              </a:solidFill>
              <a:latin typeface="+mn-lt"/>
            </a:endParaRPr>
          </a:p>
        </p:txBody>
      </p:sp>
      <p:sp>
        <p:nvSpPr>
          <p:cNvPr id="11" name="Content Placeholder 2"/>
          <p:cNvSpPr txBox="1">
            <a:spLocks/>
          </p:cNvSpPr>
          <p:nvPr/>
        </p:nvSpPr>
        <p:spPr>
          <a:xfrm>
            <a:off x="304800" y="1295400"/>
            <a:ext cx="8534400" cy="5410200"/>
          </a:xfrm>
          <a:prstGeom prst="rect">
            <a:avLst/>
          </a:prstGeom>
        </p:spPr>
        <p:txBody>
          <a:bodyPr/>
          <a:lstStyle/>
          <a:p>
            <a:pPr marL="342900" indent="-342900">
              <a:spcBef>
                <a:spcPct val="20000"/>
              </a:spcBef>
              <a:buFontTx/>
              <a:buChar char="•"/>
              <a:defRPr/>
            </a:pPr>
            <a:r>
              <a:rPr lang="sr-Latn-CS" sz="3200" b="1" kern="0" dirty="0">
                <a:solidFill>
                  <a:srgbClr val="002060"/>
                </a:solidFill>
                <a:latin typeface="+mn-lt"/>
              </a:rPr>
              <a:t>Inkrementalni sa interpolacijom</a:t>
            </a:r>
          </a:p>
          <a:p>
            <a:pPr marL="742950" lvl="1" indent="-285750">
              <a:spcBef>
                <a:spcPct val="20000"/>
              </a:spcBef>
              <a:buFontTx/>
              <a:buChar char="–"/>
              <a:defRPr/>
            </a:pPr>
            <a:r>
              <a:rPr lang="en-US" sz="2800" kern="0" dirty="0" err="1">
                <a:solidFill>
                  <a:srgbClr val="002060"/>
                </a:solidFill>
                <a:latin typeface="+mn-lt"/>
              </a:rPr>
              <a:t>Koristi</a:t>
            </a:r>
            <a:r>
              <a:rPr lang="en-US" sz="2800" kern="0" dirty="0">
                <a:solidFill>
                  <a:srgbClr val="002060"/>
                </a:solidFill>
                <a:latin typeface="+mn-lt"/>
              </a:rPr>
              <a:t> </a:t>
            </a:r>
            <a:r>
              <a:rPr lang="en-US" sz="2800" kern="0" dirty="0" err="1">
                <a:solidFill>
                  <a:srgbClr val="002060"/>
                </a:solidFill>
                <a:latin typeface="+mn-lt"/>
              </a:rPr>
              <a:t>prela</a:t>
            </a:r>
            <a:r>
              <a:rPr lang="sr-Latn-CS" sz="2800" kern="0" dirty="0">
                <a:solidFill>
                  <a:srgbClr val="002060"/>
                </a:solidFill>
                <a:latin typeface="+mn-lt"/>
              </a:rPr>
              <a:t>znu pojavu pri zaklanjanju svetla.</a:t>
            </a:r>
          </a:p>
          <a:p>
            <a:pPr marL="742950" lvl="1" indent="-285750">
              <a:spcBef>
                <a:spcPct val="20000"/>
              </a:spcBef>
              <a:buFontTx/>
              <a:buChar char="–"/>
              <a:defRPr/>
            </a:pPr>
            <a:r>
              <a:rPr lang="sr-Latn-CS" sz="2800" b="1" kern="0" dirty="0">
                <a:solidFill>
                  <a:srgbClr val="002060"/>
                </a:solidFill>
                <a:latin typeface="+mn-lt"/>
              </a:rPr>
              <a:t>Sin</a:t>
            </a:r>
            <a:r>
              <a:rPr lang="en-US" sz="2800" b="1" kern="0" dirty="0">
                <a:solidFill>
                  <a:srgbClr val="002060"/>
                </a:solidFill>
                <a:latin typeface="+mn-lt"/>
              </a:rPr>
              <a:t>/</a:t>
            </a:r>
            <a:r>
              <a:rPr lang="en-US" sz="2800" b="1" kern="0" dirty="0" err="1">
                <a:solidFill>
                  <a:srgbClr val="002060"/>
                </a:solidFill>
                <a:latin typeface="+mn-lt"/>
              </a:rPr>
              <a:t>cos</a:t>
            </a:r>
            <a:r>
              <a:rPr lang="en-US" sz="2800" b="1" kern="0" dirty="0">
                <a:solidFill>
                  <a:srgbClr val="002060"/>
                </a:solidFill>
                <a:latin typeface="+mn-lt"/>
              </a:rPr>
              <a:t> </a:t>
            </a:r>
            <a:r>
              <a:rPr lang="en-US" sz="2800" b="1" kern="0" dirty="0" err="1">
                <a:solidFill>
                  <a:srgbClr val="002060"/>
                </a:solidFill>
                <a:latin typeface="+mn-lt"/>
              </a:rPr>
              <a:t>enkoderi</a:t>
            </a:r>
            <a:r>
              <a:rPr lang="en-US" sz="2800" kern="0" dirty="0">
                <a:solidFill>
                  <a:srgbClr val="002060"/>
                </a:solidFill>
                <a:latin typeface="+mn-lt"/>
              </a:rPr>
              <a:t>, </a:t>
            </a:r>
            <a:r>
              <a:rPr lang="en-US" sz="2800" kern="0" dirty="0" err="1">
                <a:solidFill>
                  <a:srgbClr val="002060"/>
                </a:solidFill>
                <a:latin typeface="+mn-lt"/>
              </a:rPr>
              <a:t>rez</a:t>
            </a:r>
            <a:r>
              <a:rPr lang="sr-Latn-CS" sz="2800" kern="0" dirty="0">
                <a:solidFill>
                  <a:srgbClr val="002060"/>
                </a:solidFill>
                <a:latin typeface="+mn-lt"/>
              </a:rPr>
              <a:t>. </a:t>
            </a:r>
            <a:r>
              <a:rPr lang="en-US" sz="2800" kern="0" dirty="0" err="1">
                <a:solidFill>
                  <a:srgbClr val="002060"/>
                </a:solidFill>
                <a:latin typeface="+mn-lt"/>
              </a:rPr>
              <a:t>i</a:t>
            </a:r>
            <a:r>
              <a:rPr lang="en-US" sz="2800" kern="0" dirty="0">
                <a:solidFill>
                  <a:srgbClr val="002060"/>
                </a:solidFill>
                <a:latin typeface="+mn-lt"/>
              </a:rPr>
              <a:t> do 500</a:t>
            </a:r>
            <a:r>
              <a:rPr lang="sr-Latn-CS" sz="1000" kern="0" dirty="0">
                <a:solidFill>
                  <a:srgbClr val="002060"/>
                </a:solidFill>
                <a:latin typeface="+mn-lt"/>
              </a:rPr>
              <a:t> </a:t>
            </a:r>
            <a:r>
              <a:rPr lang="en-US" sz="2800" kern="0" dirty="0">
                <a:solidFill>
                  <a:srgbClr val="002060"/>
                </a:solidFill>
                <a:latin typeface="+mn-lt"/>
              </a:rPr>
              <a:t>000 imp/ob</a:t>
            </a:r>
            <a:r>
              <a:rPr lang="sr-Latn-CS" sz="2800" kern="0" dirty="0">
                <a:solidFill>
                  <a:srgbClr val="002060"/>
                </a:solidFill>
                <a:latin typeface="+mn-lt"/>
              </a:rPr>
              <a:t>.</a:t>
            </a:r>
          </a:p>
          <a:p>
            <a:pPr marL="285750" indent="-285750">
              <a:spcBef>
                <a:spcPct val="20000"/>
              </a:spcBef>
              <a:buFont typeface="Arial" pitchFamily="34" charset="0"/>
              <a:buChar char="•"/>
              <a:defRPr/>
            </a:pPr>
            <a:r>
              <a:rPr lang="sr-Latn-CS" sz="3200" b="1" kern="0" dirty="0">
                <a:solidFill>
                  <a:srgbClr val="002060"/>
                </a:solidFill>
                <a:latin typeface="+mn-lt"/>
              </a:rPr>
              <a:t>Apsolutni u više obrtaja (</a:t>
            </a:r>
            <a:r>
              <a:rPr lang="sr-Latn-CS" sz="3200" b="1" i="1" kern="0" dirty="0">
                <a:solidFill>
                  <a:srgbClr val="002060"/>
                </a:solidFill>
                <a:latin typeface="+mn-lt"/>
              </a:rPr>
              <a:t>multiturn</a:t>
            </a:r>
            <a:r>
              <a:rPr lang="sr-Latn-CS" sz="3200" b="1" kern="0" dirty="0">
                <a:solidFill>
                  <a:srgbClr val="002060"/>
                </a:solidFill>
                <a:latin typeface="+mn-lt"/>
              </a:rPr>
              <a:t>)</a:t>
            </a:r>
          </a:p>
          <a:p>
            <a:pPr marL="742950" lvl="1" indent="-285750">
              <a:spcBef>
                <a:spcPct val="20000"/>
              </a:spcBef>
              <a:buFont typeface="Arial" pitchFamily="34" charset="0"/>
              <a:buChar char="–"/>
              <a:defRPr/>
            </a:pPr>
            <a:r>
              <a:rPr lang="sr-Latn-CS" sz="2800" kern="0" dirty="0">
                <a:solidFill>
                  <a:srgbClr val="002060"/>
                </a:solidFill>
                <a:latin typeface="+mn-lt"/>
              </a:rPr>
              <a:t>Nekoliko maski, svaka sa reduktorom.</a:t>
            </a:r>
          </a:p>
          <a:p>
            <a:pPr marL="742950" lvl="1" indent="-285750">
              <a:spcBef>
                <a:spcPct val="20000"/>
              </a:spcBef>
              <a:buFont typeface="Arial" pitchFamily="34" charset="0"/>
              <a:buChar char="–"/>
              <a:defRPr/>
            </a:pPr>
            <a:r>
              <a:rPr lang="sr-Latn-CS" sz="2800" kern="0" dirty="0">
                <a:solidFill>
                  <a:srgbClr val="002060"/>
                </a:solidFill>
                <a:latin typeface="+mn-lt"/>
              </a:rPr>
              <a:t>Na primer:</a:t>
            </a:r>
          </a:p>
          <a:p>
            <a:pPr marL="1200150" lvl="2" indent="-285750">
              <a:spcBef>
                <a:spcPct val="20000"/>
              </a:spcBef>
              <a:buFont typeface="Arial" pitchFamily="34" charset="0"/>
              <a:buChar char="•"/>
              <a:defRPr/>
            </a:pPr>
            <a:r>
              <a:rPr lang="sr-Latn-CS" sz="2400" kern="0" dirty="0">
                <a:solidFill>
                  <a:srgbClr val="002060"/>
                </a:solidFill>
                <a:latin typeface="+mn-lt"/>
              </a:rPr>
              <a:t>Osnovna maska sa 10 tragova (1024 poz.)</a:t>
            </a:r>
          </a:p>
          <a:p>
            <a:pPr marL="1200150" lvl="2" indent="-285750">
              <a:spcBef>
                <a:spcPct val="20000"/>
              </a:spcBef>
              <a:buFont typeface="Arial" pitchFamily="34" charset="0"/>
              <a:buChar char="•"/>
              <a:defRPr/>
            </a:pPr>
            <a:r>
              <a:rPr lang="sr-Latn-CS" sz="2400" kern="0" dirty="0">
                <a:solidFill>
                  <a:srgbClr val="002060"/>
                </a:solidFill>
                <a:latin typeface="+mn-lt"/>
              </a:rPr>
              <a:t>Druga maska sa 3 traga (8 poz.) i reduktorom 1:8</a:t>
            </a:r>
          </a:p>
          <a:p>
            <a:pPr marL="1200150" lvl="2" indent="-285750">
              <a:spcBef>
                <a:spcPct val="20000"/>
              </a:spcBef>
              <a:buFont typeface="Arial" pitchFamily="34" charset="0"/>
              <a:buChar char="•"/>
              <a:defRPr/>
            </a:pPr>
            <a:r>
              <a:rPr lang="sr-Latn-CS" sz="2400" kern="0" dirty="0">
                <a:solidFill>
                  <a:srgbClr val="002060"/>
                </a:solidFill>
                <a:latin typeface="+mn-lt"/>
              </a:rPr>
              <a:t>Efektivo: 8192 pozicije u 8 obrtaja.</a:t>
            </a:r>
          </a:p>
          <a:p>
            <a:pPr marL="1200150" lvl="2" indent="-285750">
              <a:spcBef>
                <a:spcPct val="20000"/>
              </a:spcBef>
              <a:buFont typeface="Arial" pitchFamily="34" charset="0"/>
              <a:buChar char="•"/>
              <a:defRPr/>
            </a:pPr>
            <a:r>
              <a:rPr lang="sr-Latn-CS" sz="2400" kern="0" dirty="0">
                <a:solidFill>
                  <a:srgbClr val="002060"/>
                </a:solidFill>
                <a:latin typeface="+mn-lt"/>
              </a:rPr>
              <a:t>Do 512 obrtaja</a:t>
            </a:r>
          </a:p>
          <a:p>
            <a:pPr marL="285750" indent="-285750">
              <a:spcBef>
                <a:spcPct val="20000"/>
              </a:spcBef>
              <a:buFont typeface="Arial" pitchFamily="34" charset="0"/>
              <a:buChar char="•"/>
              <a:defRPr/>
            </a:pPr>
            <a:endParaRPr lang="sr-Latn-CS" sz="2800" kern="0" dirty="0">
              <a:solidFill>
                <a:srgbClr val="00206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04800" y="304800"/>
            <a:ext cx="8458200" cy="769441"/>
          </a:xfrm>
          <a:prstGeom prst="rect">
            <a:avLst/>
          </a:prstGeom>
          <a:noFill/>
          <a:ln w="9525">
            <a:noFill/>
            <a:miter lim="800000"/>
            <a:headEnd/>
            <a:tailEnd/>
          </a:ln>
          <a:effectLst/>
        </p:spPr>
        <p:txBody>
          <a:bodyPr wrap="square">
            <a:spAutoFit/>
          </a:bodyPr>
          <a:lstStyle/>
          <a:p>
            <a:pPr algn="ctr" eaLnBrk="0" hangingPunct="0">
              <a:spcBef>
                <a:spcPct val="50000"/>
              </a:spcBef>
              <a:defRPr/>
            </a:pPr>
            <a:r>
              <a:rPr lang="sr-Latn-CS" altLang="en-US" sz="4400" dirty="0">
                <a:solidFill>
                  <a:srgbClr val="000099"/>
                </a:solidFill>
                <a:latin typeface="+mn-lt"/>
              </a:rPr>
              <a:t>Drugi senzori </a:t>
            </a:r>
            <a:r>
              <a:rPr lang="sr-Latn-CS" altLang="en-US" sz="4400" dirty="0" smtClean="0">
                <a:solidFill>
                  <a:srgbClr val="000099"/>
                </a:solidFill>
                <a:latin typeface="+mn-lt"/>
              </a:rPr>
              <a:t>pozicije i brzine</a:t>
            </a:r>
            <a:endParaRPr lang="en-US" altLang="en-US" sz="4400" dirty="0">
              <a:solidFill>
                <a:srgbClr val="000099"/>
              </a:solidFill>
              <a:latin typeface="+mn-lt"/>
            </a:endParaRPr>
          </a:p>
        </p:txBody>
      </p:sp>
      <p:sp>
        <p:nvSpPr>
          <p:cNvPr id="34819" name="Text Box 6"/>
          <p:cNvSpPr txBox="1">
            <a:spLocks noChangeArrowheads="1"/>
          </p:cNvSpPr>
          <p:nvPr/>
        </p:nvSpPr>
        <p:spPr bwMode="auto">
          <a:xfrm>
            <a:off x="533400" y="1371600"/>
            <a:ext cx="1981200" cy="457200"/>
          </a:xfrm>
          <a:prstGeom prst="rect">
            <a:avLst/>
          </a:prstGeom>
          <a:noFill/>
          <a:ln w="9525">
            <a:noFill/>
            <a:miter lim="800000"/>
            <a:headEnd/>
            <a:tailEnd/>
          </a:ln>
        </p:spPr>
        <p:txBody>
          <a:bodyPr>
            <a:spAutoFit/>
          </a:bodyPr>
          <a:lstStyle/>
          <a:p>
            <a:pPr eaLnBrk="0" hangingPunct="0">
              <a:spcBef>
                <a:spcPct val="50000"/>
              </a:spcBef>
              <a:buFontTx/>
              <a:buChar char="•"/>
            </a:pPr>
            <a:r>
              <a:rPr lang="en-US" altLang="en-US" sz="2400" dirty="0">
                <a:latin typeface="Times" pitchFamily="18" charset="0"/>
              </a:rPr>
              <a:t> </a:t>
            </a:r>
            <a:r>
              <a:rPr lang="en-US" altLang="en-US" sz="2400" b="1" dirty="0">
                <a:latin typeface="Times" pitchFamily="18" charset="0"/>
              </a:rPr>
              <a:t>Re</a:t>
            </a:r>
            <a:r>
              <a:rPr lang="sr-Latn-CS" altLang="en-US" sz="2400" b="1" dirty="0">
                <a:latin typeface="Times" pitchFamily="18" charset="0"/>
              </a:rPr>
              <a:t>z</a:t>
            </a:r>
            <a:r>
              <a:rPr lang="en-US" altLang="en-US" sz="2400" b="1" dirty="0" err="1">
                <a:latin typeface="Times" pitchFamily="18" charset="0"/>
              </a:rPr>
              <a:t>olver</a:t>
            </a:r>
            <a:r>
              <a:rPr lang="en-US" altLang="en-US" sz="2400" dirty="0">
                <a:latin typeface="Times" pitchFamily="18" charset="0"/>
              </a:rPr>
              <a:t> </a:t>
            </a:r>
          </a:p>
        </p:txBody>
      </p:sp>
      <p:sp>
        <p:nvSpPr>
          <p:cNvPr id="13319" name="Text Box 7"/>
          <p:cNvSpPr txBox="1">
            <a:spLocks noChangeArrowheads="1"/>
          </p:cNvSpPr>
          <p:nvPr/>
        </p:nvSpPr>
        <p:spPr bwMode="auto">
          <a:xfrm>
            <a:off x="457200" y="3962400"/>
            <a:ext cx="2362200" cy="457200"/>
          </a:xfrm>
          <a:prstGeom prst="rect">
            <a:avLst/>
          </a:prstGeom>
          <a:noFill/>
          <a:ln w="9525">
            <a:noFill/>
            <a:miter lim="800000"/>
            <a:headEnd/>
            <a:tailEnd/>
          </a:ln>
        </p:spPr>
        <p:txBody>
          <a:bodyPr>
            <a:spAutoFit/>
          </a:bodyPr>
          <a:lstStyle/>
          <a:p>
            <a:pPr eaLnBrk="0" hangingPunct="0">
              <a:spcBef>
                <a:spcPct val="50000"/>
              </a:spcBef>
              <a:buFontTx/>
              <a:buChar char="•"/>
            </a:pPr>
            <a:r>
              <a:rPr lang="en-US" altLang="en-US" sz="2400" dirty="0">
                <a:latin typeface="Times" pitchFamily="18" charset="0"/>
              </a:rPr>
              <a:t> </a:t>
            </a:r>
            <a:r>
              <a:rPr lang="en-US" altLang="en-US" sz="2400" b="1" dirty="0" err="1">
                <a:latin typeface="Times" pitchFamily="18" charset="0"/>
              </a:rPr>
              <a:t>Poten</a:t>
            </a:r>
            <a:r>
              <a:rPr lang="sr-Latn-CS" altLang="en-US" sz="2400" b="1" dirty="0">
                <a:latin typeface="Times" pitchFamily="18" charset="0"/>
              </a:rPr>
              <a:t>c</a:t>
            </a:r>
            <a:r>
              <a:rPr lang="en-US" altLang="en-US" sz="2400" b="1" dirty="0" err="1">
                <a:latin typeface="Times" pitchFamily="18" charset="0"/>
              </a:rPr>
              <a:t>iomet</a:t>
            </a:r>
            <a:r>
              <a:rPr lang="sr-Latn-CS" altLang="en-US" sz="2400" b="1" dirty="0">
                <a:latin typeface="Times" pitchFamily="18" charset="0"/>
              </a:rPr>
              <a:t>a</a:t>
            </a:r>
            <a:r>
              <a:rPr lang="en-US" altLang="en-US" sz="2400" b="1" dirty="0">
                <a:latin typeface="Times" pitchFamily="18" charset="0"/>
              </a:rPr>
              <a:t>r</a:t>
            </a:r>
            <a:r>
              <a:rPr lang="en-US" altLang="en-US" sz="2400" dirty="0">
                <a:latin typeface="Times" pitchFamily="18" charset="0"/>
              </a:rPr>
              <a:t> </a:t>
            </a:r>
          </a:p>
        </p:txBody>
      </p:sp>
      <p:pic>
        <p:nvPicPr>
          <p:cNvPr id="34821" name="Picture 8"/>
          <p:cNvPicPr>
            <a:picLocks noChangeAspect="1" noChangeArrowheads="1"/>
          </p:cNvPicPr>
          <p:nvPr/>
        </p:nvPicPr>
        <p:blipFill>
          <a:blip r:embed="rId3">
            <a:lum contrast="42000"/>
            <a:grayscl/>
          </a:blip>
          <a:srcRect t="6815" r="723" b="13556"/>
          <a:stretch>
            <a:fillRect/>
          </a:stretch>
        </p:blipFill>
        <p:spPr bwMode="auto">
          <a:xfrm>
            <a:off x="3192462" y="1295400"/>
            <a:ext cx="5951538" cy="2219325"/>
          </a:xfrm>
          <a:prstGeom prst="rect">
            <a:avLst/>
          </a:prstGeom>
          <a:noFill/>
          <a:ln w="9525">
            <a:noFill/>
            <a:miter lim="800000"/>
            <a:headEnd/>
            <a:tailEnd/>
          </a:ln>
        </p:spPr>
      </p:pic>
      <p:pic>
        <p:nvPicPr>
          <p:cNvPr id="13321" name="Picture 9"/>
          <p:cNvPicPr>
            <a:picLocks noChangeAspect="1" noChangeArrowheads="1"/>
          </p:cNvPicPr>
          <p:nvPr/>
        </p:nvPicPr>
        <p:blipFill>
          <a:blip r:embed="rId4">
            <a:grayscl/>
            <a:lum contrast="40000"/>
          </a:blip>
          <a:srcRect l="1807" b="17420"/>
          <a:stretch>
            <a:fillRect/>
          </a:stretch>
        </p:blipFill>
        <p:spPr bwMode="auto">
          <a:xfrm>
            <a:off x="3536950" y="3962400"/>
            <a:ext cx="5607050" cy="1971675"/>
          </a:xfrm>
          <a:prstGeom prst="rect">
            <a:avLst/>
          </a:prstGeom>
          <a:noFill/>
          <a:ln w="9525">
            <a:noFill/>
            <a:miter lim="800000"/>
            <a:headEnd/>
            <a:tailEnd/>
          </a:ln>
        </p:spPr>
      </p:pic>
      <p:sp>
        <p:nvSpPr>
          <p:cNvPr id="34823" name="Rectangle 10"/>
          <p:cNvSpPr>
            <a:spLocks noChangeArrowheads="1"/>
          </p:cNvSpPr>
          <p:nvPr/>
        </p:nvSpPr>
        <p:spPr bwMode="auto">
          <a:xfrm>
            <a:off x="152400" y="1905000"/>
            <a:ext cx="3581400" cy="1477328"/>
          </a:xfrm>
          <a:prstGeom prst="rect">
            <a:avLst/>
          </a:prstGeom>
          <a:noFill/>
          <a:ln w="9525">
            <a:noFill/>
            <a:miter lim="800000"/>
            <a:headEnd/>
            <a:tailEnd/>
          </a:ln>
        </p:spPr>
        <p:txBody>
          <a:bodyPr>
            <a:spAutoFit/>
          </a:bodyPr>
          <a:lstStyle/>
          <a:p>
            <a:pPr>
              <a:buFontTx/>
              <a:buChar char="•"/>
            </a:pPr>
            <a:r>
              <a:rPr lang="sr-Latn-CS" dirty="0">
                <a:latin typeface="Times New Roman" pitchFamily="18" charset="0"/>
              </a:rPr>
              <a:t> Dva namotaja na statoru pod 90</a:t>
            </a:r>
            <a:r>
              <a:rPr lang="en-US" dirty="0">
                <a:latin typeface="Times New Roman" pitchFamily="18" charset="0"/>
                <a:cs typeface="Times New Roman" pitchFamily="18" charset="0"/>
              </a:rPr>
              <a:t>º</a:t>
            </a:r>
            <a:endParaRPr lang="sr-Latn-CS" dirty="0">
              <a:latin typeface="Times New Roman" pitchFamily="18" charset="0"/>
              <a:cs typeface="Times New Roman" pitchFamily="18" charset="0"/>
            </a:endParaRPr>
          </a:p>
          <a:p>
            <a:pPr>
              <a:buFontTx/>
              <a:buChar char="•"/>
            </a:pPr>
            <a:r>
              <a:rPr lang="sr-Latn-CS" dirty="0" smtClean="0">
                <a:latin typeface="Times New Roman" pitchFamily="18" charset="0"/>
              </a:rPr>
              <a:t> Rotor sadrži pobudni namotaj.</a:t>
            </a:r>
            <a:endParaRPr lang="en-US" dirty="0" smtClean="0">
              <a:latin typeface="Times New Roman" pitchFamily="18" charset="0"/>
            </a:endParaRPr>
          </a:p>
          <a:p>
            <a:pPr>
              <a:buFontTx/>
              <a:buChar char="•"/>
            </a:pPr>
            <a:r>
              <a:rPr lang="sr-Latn-CS" dirty="0" smtClean="0">
                <a:latin typeface="Times New Roman" pitchFamily="18" charset="0"/>
              </a:rPr>
              <a:t> </a:t>
            </a:r>
            <a:r>
              <a:rPr lang="sr-Latn-CS" b="1" u="sng" dirty="0" smtClean="0">
                <a:latin typeface="Times New Roman" pitchFamily="18" charset="0"/>
              </a:rPr>
              <a:t>Amplituda</a:t>
            </a:r>
            <a:r>
              <a:rPr lang="sr-Latn-CS" b="1" dirty="0" smtClean="0">
                <a:latin typeface="Times New Roman" pitchFamily="18" charset="0"/>
              </a:rPr>
              <a:t> </a:t>
            </a:r>
            <a:r>
              <a:rPr lang="sr-Latn-CS" dirty="0" smtClean="0">
                <a:latin typeface="Times New Roman" pitchFamily="18" charset="0"/>
              </a:rPr>
              <a:t>naizmeničnog izlaznog signala proporcionalna </a:t>
            </a:r>
            <a:r>
              <a:rPr lang="sr-Latn-CS" b="1" i="1" dirty="0">
                <a:solidFill>
                  <a:schemeClr val="accent2"/>
                </a:solidFill>
                <a:latin typeface="Times New Roman" pitchFamily="18" charset="0"/>
              </a:rPr>
              <a:t>sinusu</a:t>
            </a:r>
            <a:r>
              <a:rPr lang="sr-Latn-CS" b="1" dirty="0">
                <a:latin typeface="Times New Roman" pitchFamily="18" charset="0"/>
              </a:rPr>
              <a:t> </a:t>
            </a:r>
            <a:r>
              <a:rPr lang="sr-Latn-CS" dirty="0">
                <a:latin typeface="Times New Roman" pitchFamily="18" charset="0"/>
              </a:rPr>
              <a:t>i </a:t>
            </a:r>
            <a:r>
              <a:rPr lang="sr-Latn-CS" b="1" i="1" dirty="0">
                <a:solidFill>
                  <a:schemeClr val="accent2"/>
                </a:solidFill>
                <a:latin typeface="Times New Roman" pitchFamily="18" charset="0"/>
              </a:rPr>
              <a:t>kosinusu</a:t>
            </a:r>
            <a:r>
              <a:rPr lang="sr-Latn-CS" b="1" dirty="0">
                <a:latin typeface="Times New Roman" pitchFamily="18" charset="0"/>
              </a:rPr>
              <a:t> </a:t>
            </a:r>
            <a:r>
              <a:rPr lang="sr-Latn-CS" dirty="0">
                <a:latin typeface="Times New Roman" pitchFamily="18" charset="0"/>
              </a:rPr>
              <a:t>ugla rotora</a:t>
            </a:r>
            <a:r>
              <a:rPr lang="sr-Latn-CS" dirty="0" smtClean="0">
                <a:latin typeface="Times New Roman" pitchFamily="18" charset="0"/>
              </a:rPr>
              <a:t>.</a:t>
            </a:r>
            <a:endParaRPr lang="sr-Latn-CS" dirty="0">
              <a:latin typeface="Times New Roman" pitchFamily="18" charset="0"/>
            </a:endParaRPr>
          </a:p>
        </p:txBody>
      </p:sp>
      <p:sp>
        <p:nvSpPr>
          <p:cNvPr id="11" name="Text Box 7"/>
          <p:cNvSpPr txBox="1">
            <a:spLocks noChangeArrowheads="1"/>
          </p:cNvSpPr>
          <p:nvPr/>
        </p:nvSpPr>
        <p:spPr bwMode="auto">
          <a:xfrm>
            <a:off x="457200" y="5715000"/>
            <a:ext cx="2819400" cy="461665"/>
          </a:xfrm>
          <a:prstGeom prst="rect">
            <a:avLst/>
          </a:prstGeom>
          <a:noFill/>
          <a:ln w="9525">
            <a:noFill/>
            <a:miter lim="800000"/>
            <a:headEnd/>
            <a:tailEnd/>
          </a:ln>
        </p:spPr>
        <p:txBody>
          <a:bodyPr wrap="square">
            <a:spAutoFit/>
          </a:bodyPr>
          <a:lstStyle/>
          <a:p>
            <a:pPr eaLnBrk="0" hangingPunct="0">
              <a:spcBef>
                <a:spcPct val="50000"/>
              </a:spcBef>
              <a:buFontTx/>
              <a:buChar char="•"/>
            </a:pPr>
            <a:r>
              <a:rPr lang="en-US" altLang="en-US" sz="2400" dirty="0">
                <a:latin typeface="Times" pitchFamily="18" charset="0"/>
              </a:rPr>
              <a:t> </a:t>
            </a:r>
            <a:r>
              <a:rPr lang="sr-Latn-CS" altLang="en-US" sz="2400" b="1" dirty="0" smtClean="0">
                <a:latin typeface="Times" pitchFamily="18" charset="0"/>
              </a:rPr>
              <a:t>Taho-generator</a:t>
            </a:r>
            <a:endParaRPr lang="en-US" altLang="en-US" sz="2400" dirty="0">
              <a:latin typeface="Times" pitchFamily="18" charset="0"/>
            </a:endParaRPr>
          </a:p>
        </p:txBody>
      </p:sp>
      <p:sp>
        <p:nvSpPr>
          <p:cNvPr id="12" name="Freeform 11"/>
          <p:cNvSpPr/>
          <p:nvPr/>
        </p:nvSpPr>
        <p:spPr bwMode="auto">
          <a:xfrm>
            <a:off x="6324600" y="2209800"/>
            <a:ext cx="228600" cy="457200"/>
          </a:xfrm>
          <a:custGeom>
            <a:avLst/>
            <a:gdLst>
              <a:gd name="connsiteX0" fmla="*/ 171965 w 191015"/>
              <a:gd name="connsiteY0" fmla="*/ 114300 h 360779"/>
              <a:gd name="connsiteX1" fmla="*/ 162440 w 191015"/>
              <a:gd name="connsiteY1" fmla="*/ 66675 h 360779"/>
              <a:gd name="connsiteX2" fmla="*/ 114815 w 191015"/>
              <a:gd name="connsiteY2" fmla="*/ 9525 h 360779"/>
              <a:gd name="connsiteX3" fmla="*/ 86240 w 191015"/>
              <a:gd name="connsiteY3" fmla="*/ 0 h 360779"/>
              <a:gd name="connsiteX4" fmla="*/ 48140 w 191015"/>
              <a:gd name="connsiteY4" fmla="*/ 9525 h 360779"/>
              <a:gd name="connsiteX5" fmla="*/ 19565 w 191015"/>
              <a:gd name="connsiteY5" fmla="*/ 19050 h 360779"/>
              <a:gd name="connsiteX6" fmla="*/ 10040 w 191015"/>
              <a:gd name="connsiteY6" fmla="*/ 219075 h 360779"/>
              <a:gd name="connsiteX7" fmla="*/ 515 w 191015"/>
              <a:gd name="connsiteY7" fmla="*/ 247650 h 360779"/>
              <a:gd name="connsiteX8" fmla="*/ 10040 w 191015"/>
              <a:gd name="connsiteY8" fmla="*/ 314325 h 360779"/>
              <a:gd name="connsiteX9" fmla="*/ 38615 w 191015"/>
              <a:gd name="connsiteY9" fmla="*/ 323850 h 360779"/>
              <a:gd name="connsiteX10" fmla="*/ 95765 w 191015"/>
              <a:gd name="connsiteY10" fmla="*/ 352425 h 360779"/>
              <a:gd name="connsiteX11" fmla="*/ 181490 w 191015"/>
              <a:gd name="connsiteY11" fmla="*/ 314325 h 360779"/>
              <a:gd name="connsiteX12" fmla="*/ 191015 w 191015"/>
              <a:gd name="connsiteY12" fmla="*/ 285750 h 360779"/>
              <a:gd name="connsiteX13" fmla="*/ 181490 w 191015"/>
              <a:gd name="connsiteY13" fmla="*/ 171450 h 360779"/>
              <a:gd name="connsiteX14" fmla="*/ 171965 w 191015"/>
              <a:gd name="connsiteY14" fmla="*/ 114300 h 36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1015" h="360779">
                <a:moveTo>
                  <a:pt x="171965" y="114300"/>
                </a:moveTo>
                <a:cubicBezTo>
                  <a:pt x="168790" y="96838"/>
                  <a:pt x="168124" y="81834"/>
                  <a:pt x="162440" y="66675"/>
                </a:cubicBezTo>
                <a:cubicBezTo>
                  <a:pt x="156583" y="51056"/>
                  <a:pt x="127168" y="17760"/>
                  <a:pt x="114815" y="9525"/>
                </a:cubicBezTo>
                <a:cubicBezTo>
                  <a:pt x="106461" y="3956"/>
                  <a:pt x="95765" y="3175"/>
                  <a:pt x="86240" y="0"/>
                </a:cubicBezTo>
                <a:cubicBezTo>
                  <a:pt x="73540" y="3175"/>
                  <a:pt x="60727" y="5929"/>
                  <a:pt x="48140" y="9525"/>
                </a:cubicBezTo>
                <a:cubicBezTo>
                  <a:pt x="38486" y="12283"/>
                  <a:pt x="21361" y="9172"/>
                  <a:pt x="19565" y="19050"/>
                </a:cubicBezTo>
                <a:cubicBezTo>
                  <a:pt x="7624" y="84724"/>
                  <a:pt x="15583" y="152555"/>
                  <a:pt x="10040" y="219075"/>
                </a:cubicBezTo>
                <a:cubicBezTo>
                  <a:pt x="9206" y="229081"/>
                  <a:pt x="3690" y="238125"/>
                  <a:pt x="515" y="247650"/>
                </a:cubicBezTo>
                <a:cubicBezTo>
                  <a:pt x="3690" y="269875"/>
                  <a:pt x="0" y="294245"/>
                  <a:pt x="10040" y="314325"/>
                </a:cubicBezTo>
                <a:cubicBezTo>
                  <a:pt x="14530" y="323305"/>
                  <a:pt x="29635" y="319360"/>
                  <a:pt x="38615" y="323850"/>
                </a:cubicBezTo>
                <a:cubicBezTo>
                  <a:pt x="112473" y="360779"/>
                  <a:pt x="23941" y="328484"/>
                  <a:pt x="95765" y="352425"/>
                </a:cubicBezTo>
                <a:cubicBezTo>
                  <a:pt x="143497" y="344470"/>
                  <a:pt x="155096" y="353917"/>
                  <a:pt x="181490" y="314325"/>
                </a:cubicBezTo>
                <a:cubicBezTo>
                  <a:pt x="187059" y="305971"/>
                  <a:pt x="187840" y="295275"/>
                  <a:pt x="191015" y="285750"/>
                </a:cubicBezTo>
                <a:cubicBezTo>
                  <a:pt x="187840" y="247650"/>
                  <a:pt x="186543" y="209347"/>
                  <a:pt x="181490" y="171450"/>
                </a:cubicBezTo>
                <a:cubicBezTo>
                  <a:pt x="167949" y="69892"/>
                  <a:pt x="175140" y="131763"/>
                  <a:pt x="171965" y="114300"/>
                </a:cubicBezTo>
                <a:close/>
              </a:path>
            </a:pathLst>
          </a:cu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Rectangle 10"/>
          <p:cNvSpPr>
            <a:spLocks noChangeArrowheads="1"/>
          </p:cNvSpPr>
          <p:nvPr/>
        </p:nvSpPr>
        <p:spPr bwMode="auto">
          <a:xfrm>
            <a:off x="152400" y="4419600"/>
            <a:ext cx="3581400" cy="1200329"/>
          </a:xfrm>
          <a:prstGeom prst="rect">
            <a:avLst/>
          </a:prstGeom>
          <a:noFill/>
          <a:ln w="9525">
            <a:noFill/>
            <a:miter lim="800000"/>
            <a:headEnd/>
            <a:tailEnd/>
          </a:ln>
        </p:spPr>
        <p:txBody>
          <a:bodyPr>
            <a:spAutoFit/>
          </a:bodyPr>
          <a:lstStyle/>
          <a:p>
            <a:pPr>
              <a:buFontTx/>
              <a:buChar char="•"/>
            </a:pPr>
            <a:r>
              <a:rPr lang="sr-Latn-CS" dirty="0">
                <a:latin typeface="Times New Roman" pitchFamily="18" charset="0"/>
              </a:rPr>
              <a:t> </a:t>
            </a:r>
            <a:r>
              <a:rPr lang="sr-Latn-CS" dirty="0" smtClean="0">
                <a:latin typeface="Times New Roman" pitchFamily="18" charset="0"/>
              </a:rPr>
              <a:t>Otpornički delitelj napona.</a:t>
            </a:r>
            <a:endParaRPr lang="sr-Latn-CS" dirty="0">
              <a:latin typeface="Times New Roman" pitchFamily="18" charset="0"/>
              <a:cs typeface="Times New Roman" pitchFamily="18" charset="0"/>
            </a:endParaRPr>
          </a:p>
          <a:p>
            <a:pPr>
              <a:buFontTx/>
              <a:buChar char="•"/>
            </a:pPr>
            <a:r>
              <a:rPr lang="sr-Latn-CS" dirty="0" smtClean="0">
                <a:latin typeface="Times New Roman" pitchFamily="18" charset="0"/>
              </a:rPr>
              <a:t> </a:t>
            </a:r>
            <a:r>
              <a:rPr lang="sr-Latn-CS" u="sng" dirty="0" smtClean="0">
                <a:latin typeface="Times New Roman" pitchFamily="18" charset="0"/>
              </a:rPr>
              <a:t>Apsolutna pozicija </a:t>
            </a:r>
            <a:r>
              <a:rPr lang="sr-Latn-CS" dirty="0" smtClean="0">
                <a:latin typeface="Times New Roman" pitchFamily="18" charset="0"/>
              </a:rPr>
              <a:t>klizača je srazmerna naponu na izlazu.</a:t>
            </a:r>
            <a:endParaRPr lang="en-US" dirty="0" smtClean="0">
              <a:latin typeface="Times New Roman" pitchFamily="18" charset="0"/>
            </a:endParaRPr>
          </a:p>
          <a:p>
            <a:pPr>
              <a:buFontTx/>
              <a:buChar char="•"/>
            </a:pPr>
            <a:r>
              <a:rPr lang="sr-Latn-CS" dirty="0" smtClean="0">
                <a:latin typeface="Times New Roman" pitchFamily="18" charset="0"/>
              </a:rPr>
              <a:t> Koristi se u analognom upravljanju</a:t>
            </a:r>
            <a:endParaRPr lang="sr-Latn-CS" dirty="0">
              <a:latin typeface="Times New Roman" pitchFamily="18" charset="0"/>
            </a:endParaRPr>
          </a:p>
        </p:txBody>
      </p:sp>
      <p:sp>
        <p:nvSpPr>
          <p:cNvPr id="14" name="Rectangle 10"/>
          <p:cNvSpPr>
            <a:spLocks noChangeArrowheads="1"/>
          </p:cNvSpPr>
          <p:nvPr/>
        </p:nvSpPr>
        <p:spPr bwMode="auto">
          <a:xfrm>
            <a:off x="152400" y="6257835"/>
            <a:ext cx="7467600" cy="369332"/>
          </a:xfrm>
          <a:prstGeom prst="rect">
            <a:avLst/>
          </a:prstGeom>
          <a:noFill/>
          <a:ln w="9525">
            <a:noFill/>
            <a:miter lim="800000"/>
            <a:headEnd/>
            <a:tailEnd/>
          </a:ln>
        </p:spPr>
        <p:txBody>
          <a:bodyPr wrap="square">
            <a:spAutoFit/>
          </a:bodyPr>
          <a:lstStyle/>
          <a:p>
            <a:pPr>
              <a:buFontTx/>
              <a:buChar char="•"/>
            </a:pPr>
            <a:r>
              <a:rPr lang="sr-Latn-CS" dirty="0">
                <a:latin typeface="Times New Roman" pitchFamily="18" charset="0"/>
              </a:rPr>
              <a:t> </a:t>
            </a:r>
            <a:r>
              <a:rPr lang="sr-Latn-CS" dirty="0" smtClean="0">
                <a:latin typeface="Times New Roman" pitchFamily="18" charset="0"/>
              </a:rPr>
              <a:t>Generator čiji je izlazni napon proporcionalan </a:t>
            </a:r>
            <a:r>
              <a:rPr lang="sr-Latn-CS" u="sng" dirty="0" smtClean="0">
                <a:latin typeface="Times New Roman" pitchFamily="18" charset="0"/>
              </a:rPr>
              <a:t>brzini</a:t>
            </a:r>
            <a:r>
              <a:rPr lang="sr-Latn-CS" dirty="0" smtClean="0">
                <a:latin typeface="Times New Roman" pitchFamily="18" charset="0"/>
              </a:rPr>
              <a:t> obrtanja.</a:t>
            </a:r>
            <a:endParaRPr lang="sr-Latn-CS" dirty="0">
              <a:latin typeface="Times New Roman" pitchFamily="18" charset="0"/>
              <a:cs typeface="Times New Roman" pitchFamily="18" charset="0"/>
            </a:endParaRPr>
          </a:p>
        </p:txBody>
      </p:sp>
      <p:sp>
        <p:nvSpPr>
          <p:cNvPr id="15" name="TextBox 14"/>
          <p:cNvSpPr txBox="1"/>
          <p:nvPr/>
        </p:nvSpPr>
        <p:spPr>
          <a:xfrm>
            <a:off x="7007225" y="3092450"/>
            <a:ext cx="115416" cy="153888"/>
          </a:xfrm>
          <a:prstGeom prst="rect">
            <a:avLst/>
          </a:prstGeom>
          <a:solidFill>
            <a:schemeClr val="bg1"/>
          </a:solidFill>
        </p:spPr>
        <p:txBody>
          <a:bodyPr wrap="none" lIns="0" tIns="0" rIns="0" bIns="0" rtlCol="0">
            <a:spAutoFit/>
          </a:bodyPr>
          <a:lstStyle/>
          <a:p>
            <a:r>
              <a:rPr lang="sr-Latn-CS" sz="1000" dirty="0" smtClean="0">
                <a:latin typeface="Arial Narrow" pitchFamily="34" charset="0"/>
              </a:rPr>
              <a:t>45</a:t>
            </a:r>
            <a:endParaRPr lang="en-US" sz="1000" dirty="0">
              <a:latin typeface="Arial Narrow" pitchFamily="34" charset="0"/>
            </a:endParaRPr>
          </a:p>
        </p:txBody>
      </p:sp>
      <p:sp>
        <p:nvSpPr>
          <p:cNvPr id="16" name="TextBox 15"/>
          <p:cNvSpPr txBox="1"/>
          <p:nvPr/>
        </p:nvSpPr>
        <p:spPr>
          <a:xfrm>
            <a:off x="6600825" y="3089275"/>
            <a:ext cx="57708" cy="153888"/>
          </a:xfrm>
          <a:prstGeom prst="rect">
            <a:avLst/>
          </a:prstGeom>
          <a:solidFill>
            <a:schemeClr val="bg1"/>
          </a:solidFill>
        </p:spPr>
        <p:txBody>
          <a:bodyPr wrap="none" lIns="0" tIns="0" rIns="0" bIns="0" rtlCol="0">
            <a:spAutoFit/>
          </a:bodyPr>
          <a:lstStyle/>
          <a:p>
            <a:r>
              <a:rPr lang="sr-Latn-CS" sz="1000" dirty="0" smtClean="0">
                <a:latin typeface="Arial Narrow" pitchFamily="34" charset="0"/>
              </a:rPr>
              <a:t>0</a:t>
            </a:r>
            <a:endParaRPr lang="en-US" sz="1000" dirty="0">
              <a:latin typeface="Arial Narrow" pitchFamily="34" charset="0"/>
            </a:endParaRPr>
          </a:p>
        </p:txBody>
      </p:sp>
      <p:sp>
        <p:nvSpPr>
          <p:cNvPr id="17" name="TextBox 16"/>
          <p:cNvSpPr txBox="1"/>
          <p:nvPr/>
        </p:nvSpPr>
        <p:spPr>
          <a:xfrm>
            <a:off x="7404100" y="3095625"/>
            <a:ext cx="201978" cy="153888"/>
          </a:xfrm>
          <a:prstGeom prst="rect">
            <a:avLst/>
          </a:prstGeom>
          <a:solidFill>
            <a:schemeClr val="bg1"/>
          </a:solidFill>
        </p:spPr>
        <p:txBody>
          <a:bodyPr wrap="none" lIns="0" tIns="0" rIns="0" bIns="0" rtlCol="0">
            <a:spAutoFit/>
          </a:bodyPr>
          <a:lstStyle/>
          <a:p>
            <a:r>
              <a:rPr lang="sr-Latn-CS" sz="1000" dirty="0" smtClean="0">
                <a:latin typeface="Arial Narrow" pitchFamily="34" charset="0"/>
              </a:rPr>
              <a:t> 90  </a:t>
            </a:r>
            <a:endParaRPr lang="en-US" sz="1000" dirty="0">
              <a:latin typeface="Arial Narrow" pitchFamily="34" charset="0"/>
            </a:endParaRPr>
          </a:p>
        </p:txBody>
      </p:sp>
      <p:sp>
        <p:nvSpPr>
          <p:cNvPr id="18" name="TextBox 17"/>
          <p:cNvSpPr txBox="1"/>
          <p:nvPr/>
        </p:nvSpPr>
        <p:spPr>
          <a:xfrm>
            <a:off x="7848600" y="3098800"/>
            <a:ext cx="230832" cy="153888"/>
          </a:xfrm>
          <a:prstGeom prst="rect">
            <a:avLst/>
          </a:prstGeom>
          <a:solidFill>
            <a:schemeClr val="bg1"/>
          </a:solidFill>
        </p:spPr>
        <p:txBody>
          <a:bodyPr wrap="none" lIns="0" tIns="0" rIns="0" bIns="0" rtlCol="0">
            <a:spAutoFit/>
          </a:bodyPr>
          <a:lstStyle/>
          <a:p>
            <a:r>
              <a:rPr lang="sr-Latn-CS" sz="1000" dirty="0" smtClean="0">
                <a:latin typeface="Arial Narrow" pitchFamily="34" charset="0"/>
              </a:rPr>
              <a:t> 135 </a:t>
            </a:r>
            <a:endParaRPr lang="en-US" sz="1000" dirty="0">
              <a:latin typeface="Arial Narrow" pitchFamily="34" charset="0"/>
            </a:endParaRPr>
          </a:p>
        </p:txBody>
      </p:sp>
      <p:sp>
        <p:nvSpPr>
          <p:cNvPr id="19" name="TextBox 18"/>
          <p:cNvSpPr txBox="1"/>
          <p:nvPr/>
        </p:nvSpPr>
        <p:spPr>
          <a:xfrm>
            <a:off x="8299450" y="3098800"/>
            <a:ext cx="230832" cy="153888"/>
          </a:xfrm>
          <a:prstGeom prst="rect">
            <a:avLst/>
          </a:prstGeom>
          <a:solidFill>
            <a:schemeClr val="bg1"/>
          </a:solidFill>
        </p:spPr>
        <p:txBody>
          <a:bodyPr wrap="none" lIns="0" tIns="0" rIns="0" bIns="0" rtlCol="0">
            <a:spAutoFit/>
          </a:bodyPr>
          <a:lstStyle/>
          <a:p>
            <a:r>
              <a:rPr lang="sr-Latn-CS" sz="1000" dirty="0" smtClean="0">
                <a:latin typeface="Arial Narrow" pitchFamily="34" charset="0"/>
              </a:rPr>
              <a:t> 180 </a:t>
            </a:r>
            <a:endParaRPr lang="en-US" sz="1000" dirty="0">
              <a:latin typeface="Arial Narrow" pitchFamily="34" charset="0"/>
            </a:endParaRPr>
          </a:p>
        </p:txBody>
      </p:sp>
      <p:sp>
        <p:nvSpPr>
          <p:cNvPr id="20" name="TextBox 19"/>
          <p:cNvSpPr txBox="1"/>
          <p:nvPr/>
        </p:nvSpPr>
        <p:spPr>
          <a:xfrm>
            <a:off x="7016750" y="2120900"/>
            <a:ext cx="214802" cy="153888"/>
          </a:xfrm>
          <a:prstGeom prst="rect">
            <a:avLst/>
          </a:prstGeom>
          <a:solidFill>
            <a:schemeClr val="bg1"/>
          </a:solidFill>
        </p:spPr>
        <p:txBody>
          <a:bodyPr wrap="none" lIns="0" tIns="0" rIns="0" bIns="0" rtlCol="0">
            <a:spAutoFit/>
          </a:bodyPr>
          <a:lstStyle/>
          <a:p>
            <a:r>
              <a:rPr lang="sr-Latn-CS" sz="1000" dirty="0" smtClean="0">
                <a:latin typeface="Arial Narrow" pitchFamily="34" charset="0"/>
              </a:rPr>
              <a:t> Cos</a:t>
            </a:r>
            <a:endParaRPr lang="en-US" sz="1000" dirty="0">
              <a:latin typeface="Arial Narrow" pitchFamily="34" charset="0"/>
            </a:endParaRPr>
          </a:p>
        </p:txBody>
      </p:sp>
      <p:sp>
        <p:nvSpPr>
          <p:cNvPr id="21" name="TextBox 20"/>
          <p:cNvSpPr txBox="1"/>
          <p:nvPr/>
        </p:nvSpPr>
        <p:spPr>
          <a:xfrm>
            <a:off x="4933950" y="3206750"/>
            <a:ext cx="214802" cy="153888"/>
          </a:xfrm>
          <a:prstGeom prst="rect">
            <a:avLst/>
          </a:prstGeom>
          <a:solidFill>
            <a:schemeClr val="bg1"/>
          </a:solidFill>
        </p:spPr>
        <p:txBody>
          <a:bodyPr wrap="none" lIns="0" tIns="0" rIns="0" bIns="0" rtlCol="0">
            <a:spAutoFit/>
          </a:bodyPr>
          <a:lstStyle/>
          <a:p>
            <a:r>
              <a:rPr lang="sr-Latn-CS" sz="1000" dirty="0" smtClean="0">
                <a:latin typeface="Arial Narrow" pitchFamily="34" charset="0"/>
              </a:rPr>
              <a:t> Cos</a:t>
            </a:r>
            <a:endParaRPr lang="en-US" sz="1000" dirty="0">
              <a:latin typeface="Arial Narrow" pitchFamily="34" charset="0"/>
            </a:endParaRPr>
          </a:p>
        </p:txBody>
      </p:sp>
      <p:sp>
        <p:nvSpPr>
          <p:cNvPr id="22" name="TextBox 21"/>
          <p:cNvSpPr txBox="1"/>
          <p:nvPr/>
        </p:nvSpPr>
        <p:spPr>
          <a:xfrm>
            <a:off x="7848600" y="2146300"/>
            <a:ext cx="181140" cy="153888"/>
          </a:xfrm>
          <a:prstGeom prst="rect">
            <a:avLst/>
          </a:prstGeom>
          <a:solidFill>
            <a:schemeClr val="bg1"/>
          </a:solidFill>
        </p:spPr>
        <p:txBody>
          <a:bodyPr wrap="none" lIns="0" tIns="0" rIns="0" bIns="0" rtlCol="0">
            <a:spAutoFit/>
          </a:bodyPr>
          <a:lstStyle/>
          <a:p>
            <a:r>
              <a:rPr lang="sr-Latn-CS" sz="1000" dirty="0" smtClean="0">
                <a:latin typeface="Arial Narrow" pitchFamily="34" charset="0"/>
              </a:rPr>
              <a:t> Sin</a:t>
            </a:r>
            <a:endParaRPr lang="en-US" sz="1000" dirty="0">
              <a:latin typeface="Arial Narrow" pitchFamily="34" charset="0"/>
            </a:endParaRPr>
          </a:p>
        </p:txBody>
      </p:sp>
      <p:sp>
        <p:nvSpPr>
          <p:cNvPr id="23" name="TextBox 22"/>
          <p:cNvSpPr txBox="1"/>
          <p:nvPr/>
        </p:nvSpPr>
        <p:spPr>
          <a:xfrm>
            <a:off x="5988050" y="2222500"/>
            <a:ext cx="181140" cy="153888"/>
          </a:xfrm>
          <a:prstGeom prst="rect">
            <a:avLst/>
          </a:prstGeom>
          <a:solidFill>
            <a:schemeClr val="bg1"/>
          </a:solidFill>
        </p:spPr>
        <p:txBody>
          <a:bodyPr wrap="none" lIns="0" tIns="0" rIns="0" bIns="0" rtlCol="0">
            <a:spAutoFit/>
          </a:bodyPr>
          <a:lstStyle/>
          <a:p>
            <a:r>
              <a:rPr lang="sr-Latn-CS" sz="1000" dirty="0" smtClean="0">
                <a:latin typeface="Arial Narrow" pitchFamily="34" charset="0"/>
              </a:rPr>
              <a:t> Sin</a:t>
            </a:r>
            <a:endParaRPr lang="en-US" sz="1000"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1" grpId="0"/>
      <p:bldP spid="12" grpId="0" animBg="1"/>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2"/>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41FFDB33-97FB-45D3-AC44-DF73307384BF}" type="slidenum">
              <a:rPr lang="en-US" sz="1400">
                <a:solidFill>
                  <a:schemeClr val="bg1"/>
                </a:solidFill>
                <a:latin typeface="Calibri" pitchFamily="34" charset="0"/>
                <a:cs typeface="Arial" charset="0"/>
              </a:rPr>
              <a:pPr algn="r"/>
              <a:t>24</a:t>
            </a:fld>
            <a:endParaRPr lang="en-US" sz="1400">
              <a:solidFill>
                <a:schemeClr val="bg1"/>
              </a:solidFill>
              <a:latin typeface="Calibri" pitchFamily="34" charset="0"/>
              <a:cs typeface="Arial" charset="0"/>
            </a:endParaRPr>
          </a:p>
        </p:txBody>
      </p:sp>
      <p:pic>
        <p:nvPicPr>
          <p:cNvPr id="35842" name="Picture 3"/>
          <p:cNvPicPr>
            <a:picLocks noChangeAspect="1" noChangeArrowheads="1"/>
          </p:cNvPicPr>
          <p:nvPr/>
        </p:nvPicPr>
        <p:blipFill>
          <a:blip r:embed="rId3"/>
          <a:srcRect/>
          <a:stretch>
            <a:fillRect/>
          </a:stretch>
        </p:blipFill>
        <p:spPr bwMode="auto">
          <a:xfrm>
            <a:off x="0" y="1216025"/>
            <a:ext cx="3714750" cy="3141663"/>
          </a:xfrm>
          <a:prstGeom prst="rect">
            <a:avLst/>
          </a:prstGeom>
          <a:noFill/>
          <a:ln w="9525">
            <a:noFill/>
            <a:miter lim="800000"/>
            <a:headEnd/>
            <a:tailEnd/>
          </a:ln>
        </p:spPr>
      </p:pic>
      <p:pic>
        <p:nvPicPr>
          <p:cNvPr id="35843" name="Picture 4"/>
          <p:cNvPicPr>
            <a:picLocks noChangeAspect="1" noChangeArrowheads="1"/>
          </p:cNvPicPr>
          <p:nvPr/>
        </p:nvPicPr>
        <p:blipFill>
          <a:blip r:embed="rId4"/>
          <a:srcRect/>
          <a:stretch>
            <a:fillRect/>
          </a:stretch>
        </p:blipFill>
        <p:spPr bwMode="auto">
          <a:xfrm>
            <a:off x="4078288" y="1214438"/>
            <a:ext cx="4708525" cy="2286000"/>
          </a:xfrm>
          <a:prstGeom prst="rect">
            <a:avLst/>
          </a:prstGeom>
          <a:noFill/>
          <a:ln w="9525">
            <a:noFill/>
            <a:miter lim="800000"/>
            <a:headEnd/>
            <a:tailEnd/>
          </a:ln>
        </p:spPr>
      </p:pic>
      <p:pic>
        <p:nvPicPr>
          <p:cNvPr id="16390" name="Picture 5"/>
          <p:cNvPicPr>
            <a:picLocks noChangeAspect="1" noChangeArrowheads="1"/>
          </p:cNvPicPr>
          <p:nvPr/>
        </p:nvPicPr>
        <p:blipFill>
          <a:blip r:embed="rId5"/>
          <a:srcRect/>
          <a:stretch>
            <a:fillRect/>
          </a:stretch>
        </p:blipFill>
        <p:spPr bwMode="auto">
          <a:xfrm>
            <a:off x="3429000" y="3814763"/>
            <a:ext cx="5643563" cy="2543175"/>
          </a:xfrm>
          <a:prstGeom prst="rect">
            <a:avLst/>
          </a:prstGeom>
          <a:noFill/>
          <a:ln w="9525">
            <a:noFill/>
            <a:miter lim="800000"/>
            <a:headEnd/>
            <a:tailEnd/>
          </a:ln>
        </p:spPr>
      </p:pic>
      <p:sp>
        <p:nvSpPr>
          <p:cNvPr id="16391" name="Rectangle 8"/>
          <p:cNvSpPr>
            <a:spLocks noChangeArrowheads="1"/>
          </p:cNvSpPr>
          <p:nvPr/>
        </p:nvSpPr>
        <p:spPr bwMode="auto">
          <a:xfrm>
            <a:off x="609600" y="5029200"/>
            <a:ext cx="2309813" cy="519113"/>
          </a:xfrm>
          <a:prstGeom prst="rect">
            <a:avLst/>
          </a:prstGeom>
          <a:noFill/>
          <a:ln w="9525">
            <a:noFill/>
            <a:miter lim="800000"/>
            <a:headEnd/>
            <a:tailEnd/>
          </a:ln>
        </p:spPr>
        <p:txBody>
          <a:bodyPr wrap="none">
            <a:spAutoFit/>
          </a:bodyPr>
          <a:lstStyle/>
          <a:p>
            <a:r>
              <a:rPr lang="en-US" sz="2800" b="1">
                <a:solidFill>
                  <a:schemeClr val="accent2"/>
                </a:solidFill>
                <a:latin typeface="Calibri" pitchFamily="34" charset="0"/>
                <a:cs typeface="Arial" charset="0"/>
              </a:rPr>
              <a:t>R</a:t>
            </a:r>
            <a:r>
              <a:rPr lang="sr-Latn-CS" sz="2800" b="1">
                <a:solidFill>
                  <a:schemeClr val="accent2"/>
                </a:solidFill>
                <a:latin typeface="Calibri" pitchFamily="34" charset="0"/>
                <a:cs typeface="Arial" charset="0"/>
              </a:rPr>
              <a:t>/D konvertor</a:t>
            </a:r>
            <a:endParaRPr lang="en-US" sz="2800" b="1">
              <a:solidFill>
                <a:schemeClr val="accent2"/>
              </a:solidFill>
              <a:latin typeface="Calibri" pitchFamily="34" charset="0"/>
              <a:cs typeface="Arial" charset="0"/>
            </a:endParaRPr>
          </a:p>
        </p:txBody>
      </p:sp>
      <p:sp>
        <p:nvSpPr>
          <p:cNvPr id="35846" name="Text Box 8"/>
          <p:cNvSpPr txBox="1">
            <a:spLocks noChangeArrowheads="1"/>
          </p:cNvSpPr>
          <p:nvPr/>
        </p:nvSpPr>
        <p:spPr bwMode="auto">
          <a:xfrm>
            <a:off x="1371600" y="228600"/>
            <a:ext cx="6477000" cy="762000"/>
          </a:xfrm>
          <a:prstGeom prst="rect">
            <a:avLst/>
          </a:prstGeom>
          <a:noFill/>
          <a:ln w="9525">
            <a:noFill/>
            <a:miter lim="800000"/>
            <a:headEnd/>
            <a:tailEnd/>
          </a:ln>
        </p:spPr>
        <p:txBody>
          <a:bodyPr>
            <a:spAutoFit/>
          </a:bodyPr>
          <a:lstStyle/>
          <a:p>
            <a:pPr algn="ctr" eaLnBrk="0" hangingPunct="0">
              <a:spcBef>
                <a:spcPct val="50000"/>
              </a:spcBef>
            </a:pPr>
            <a:r>
              <a:rPr lang="sr-Latn-CS" altLang="en-US" sz="4400" dirty="0">
                <a:solidFill>
                  <a:srgbClr val="000099"/>
                </a:solidFill>
                <a:latin typeface="+mn-lt"/>
              </a:rPr>
              <a:t>Rezolver</a:t>
            </a:r>
            <a:endParaRPr lang="en-US" altLang="en-US" sz="4400" dirty="0">
              <a:solidFill>
                <a:srgbClr val="000099"/>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3">
            <a:lum bright="10000"/>
          </a:blip>
          <a:srcRect/>
          <a:stretch>
            <a:fillRect/>
          </a:stretch>
        </p:blipFill>
        <p:spPr bwMode="auto">
          <a:xfrm>
            <a:off x="266701" y="1143000"/>
            <a:ext cx="6878595" cy="4572000"/>
          </a:xfrm>
          <a:prstGeom prst="rect">
            <a:avLst/>
          </a:prstGeom>
          <a:noFill/>
          <a:ln w="9525">
            <a:noFill/>
            <a:miter lim="800000"/>
            <a:headEnd/>
            <a:tailEnd/>
          </a:ln>
          <a:effectLst/>
        </p:spPr>
      </p:pic>
      <p:sp>
        <p:nvSpPr>
          <p:cNvPr id="3" name="Freeform 2"/>
          <p:cNvSpPr/>
          <p:nvPr/>
        </p:nvSpPr>
        <p:spPr bwMode="auto">
          <a:xfrm>
            <a:off x="285751" y="2257425"/>
            <a:ext cx="6838950" cy="2325687"/>
          </a:xfrm>
          <a:custGeom>
            <a:avLst/>
            <a:gdLst>
              <a:gd name="connsiteX0" fmla="*/ 0 w 6838950"/>
              <a:gd name="connsiteY0" fmla="*/ 1123950 h 2325687"/>
              <a:gd name="connsiteX1" fmla="*/ 428625 w 6838950"/>
              <a:gd name="connsiteY1" fmla="*/ 333375 h 2325687"/>
              <a:gd name="connsiteX2" fmla="*/ 800100 w 6838950"/>
              <a:gd name="connsiteY2" fmla="*/ 28575 h 2325687"/>
              <a:gd name="connsiteX3" fmla="*/ 1085850 w 6838950"/>
              <a:gd name="connsiteY3" fmla="*/ 161925 h 2325687"/>
              <a:gd name="connsiteX4" fmla="*/ 1352550 w 6838950"/>
              <a:gd name="connsiteY4" fmla="*/ 485775 h 2325687"/>
              <a:gd name="connsiteX5" fmla="*/ 1695450 w 6838950"/>
              <a:gd name="connsiteY5" fmla="*/ 1162050 h 2325687"/>
              <a:gd name="connsiteX6" fmla="*/ 2047875 w 6838950"/>
              <a:gd name="connsiteY6" fmla="*/ 1847850 h 2325687"/>
              <a:gd name="connsiteX7" fmla="*/ 2324100 w 6838950"/>
              <a:gd name="connsiteY7" fmla="*/ 2209800 h 2325687"/>
              <a:gd name="connsiteX8" fmla="*/ 2581275 w 6838950"/>
              <a:gd name="connsiteY8" fmla="*/ 2305050 h 2325687"/>
              <a:gd name="connsiteX9" fmla="*/ 2905125 w 6838950"/>
              <a:gd name="connsiteY9" fmla="*/ 2085975 h 2325687"/>
              <a:gd name="connsiteX10" fmla="*/ 3152775 w 6838950"/>
              <a:gd name="connsiteY10" fmla="*/ 1695450 h 2325687"/>
              <a:gd name="connsiteX11" fmla="*/ 3543300 w 6838950"/>
              <a:gd name="connsiteY11" fmla="*/ 885825 h 2325687"/>
              <a:gd name="connsiteX12" fmla="*/ 3800475 w 6838950"/>
              <a:gd name="connsiteY12" fmla="*/ 419100 h 2325687"/>
              <a:gd name="connsiteX13" fmla="*/ 3990975 w 6838950"/>
              <a:gd name="connsiteY13" fmla="*/ 161925 h 2325687"/>
              <a:gd name="connsiteX14" fmla="*/ 4229100 w 6838950"/>
              <a:gd name="connsiteY14" fmla="*/ 28575 h 2325687"/>
              <a:gd name="connsiteX15" fmla="*/ 4400550 w 6838950"/>
              <a:gd name="connsiteY15" fmla="*/ 57150 h 2325687"/>
              <a:gd name="connsiteX16" fmla="*/ 4657725 w 6838950"/>
              <a:gd name="connsiteY16" fmla="*/ 304800 h 2325687"/>
              <a:gd name="connsiteX17" fmla="*/ 4991100 w 6838950"/>
              <a:gd name="connsiteY17" fmla="*/ 895350 h 2325687"/>
              <a:gd name="connsiteX18" fmla="*/ 5343525 w 6838950"/>
              <a:gd name="connsiteY18" fmla="*/ 1609725 h 2325687"/>
              <a:gd name="connsiteX19" fmla="*/ 5553075 w 6838950"/>
              <a:gd name="connsiteY19" fmla="*/ 1971675 h 2325687"/>
              <a:gd name="connsiteX20" fmla="*/ 5781675 w 6838950"/>
              <a:gd name="connsiteY20" fmla="*/ 2219325 h 2325687"/>
              <a:gd name="connsiteX21" fmla="*/ 6010275 w 6838950"/>
              <a:gd name="connsiteY21" fmla="*/ 2305050 h 2325687"/>
              <a:gd name="connsiteX22" fmla="*/ 6238875 w 6838950"/>
              <a:gd name="connsiteY22" fmla="*/ 2171700 h 2325687"/>
              <a:gd name="connsiteX23" fmla="*/ 6515100 w 6838950"/>
              <a:gd name="connsiteY23" fmla="*/ 1809750 h 2325687"/>
              <a:gd name="connsiteX24" fmla="*/ 6838950 w 6838950"/>
              <a:gd name="connsiteY24" fmla="*/ 1171575 h 232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38950" h="2325687">
                <a:moveTo>
                  <a:pt x="0" y="1123950"/>
                </a:moveTo>
                <a:cubicBezTo>
                  <a:pt x="147637" y="819944"/>
                  <a:pt x="295275" y="515938"/>
                  <a:pt x="428625" y="333375"/>
                </a:cubicBezTo>
                <a:cubicBezTo>
                  <a:pt x="561975" y="150813"/>
                  <a:pt x="690563" y="57150"/>
                  <a:pt x="800100" y="28575"/>
                </a:cubicBezTo>
                <a:cubicBezTo>
                  <a:pt x="909637" y="0"/>
                  <a:pt x="993775" y="85725"/>
                  <a:pt x="1085850" y="161925"/>
                </a:cubicBezTo>
                <a:cubicBezTo>
                  <a:pt x="1177925" y="238125"/>
                  <a:pt x="1250950" y="319088"/>
                  <a:pt x="1352550" y="485775"/>
                </a:cubicBezTo>
                <a:cubicBezTo>
                  <a:pt x="1454150" y="652462"/>
                  <a:pt x="1579563" y="935038"/>
                  <a:pt x="1695450" y="1162050"/>
                </a:cubicBezTo>
                <a:cubicBezTo>
                  <a:pt x="1811337" y="1389062"/>
                  <a:pt x="1943100" y="1673225"/>
                  <a:pt x="2047875" y="1847850"/>
                </a:cubicBezTo>
                <a:cubicBezTo>
                  <a:pt x="2152650" y="2022475"/>
                  <a:pt x="2235200" y="2133600"/>
                  <a:pt x="2324100" y="2209800"/>
                </a:cubicBezTo>
                <a:cubicBezTo>
                  <a:pt x="2413000" y="2286000"/>
                  <a:pt x="2484438" y="2325687"/>
                  <a:pt x="2581275" y="2305050"/>
                </a:cubicBezTo>
                <a:cubicBezTo>
                  <a:pt x="2678112" y="2284413"/>
                  <a:pt x="2809875" y="2187575"/>
                  <a:pt x="2905125" y="2085975"/>
                </a:cubicBezTo>
                <a:cubicBezTo>
                  <a:pt x="3000375" y="1984375"/>
                  <a:pt x="3046412" y="1895475"/>
                  <a:pt x="3152775" y="1695450"/>
                </a:cubicBezTo>
                <a:cubicBezTo>
                  <a:pt x="3259138" y="1495425"/>
                  <a:pt x="3435350" y="1098550"/>
                  <a:pt x="3543300" y="885825"/>
                </a:cubicBezTo>
                <a:cubicBezTo>
                  <a:pt x="3651250" y="673100"/>
                  <a:pt x="3725863" y="539750"/>
                  <a:pt x="3800475" y="419100"/>
                </a:cubicBezTo>
                <a:cubicBezTo>
                  <a:pt x="3875088" y="298450"/>
                  <a:pt x="3919538" y="227013"/>
                  <a:pt x="3990975" y="161925"/>
                </a:cubicBezTo>
                <a:cubicBezTo>
                  <a:pt x="4062413" y="96838"/>
                  <a:pt x="4160837" y="46038"/>
                  <a:pt x="4229100" y="28575"/>
                </a:cubicBezTo>
                <a:cubicBezTo>
                  <a:pt x="4297363" y="11112"/>
                  <a:pt x="4329113" y="11113"/>
                  <a:pt x="4400550" y="57150"/>
                </a:cubicBezTo>
                <a:cubicBezTo>
                  <a:pt x="4471987" y="103187"/>
                  <a:pt x="4559300" y="165100"/>
                  <a:pt x="4657725" y="304800"/>
                </a:cubicBezTo>
                <a:cubicBezTo>
                  <a:pt x="4756150" y="444500"/>
                  <a:pt x="4876800" y="677863"/>
                  <a:pt x="4991100" y="895350"/>
                </a:cubicBezTo>
                <a:cubicBezTo>
                  <a:pt x="5105400" y="1112837"/>
                  <a:pt x="5249863" y="1430338"/>
                  <a:pt x="5343525" y="1609725"/>
                </a:cubicBezTo>
                <a:cubicBezTo>
                  <a:pt x="5437187" y="1789112"/>
                  <a:pt x="5480050" y="1870075"/>
                  <a:pt x="5553075" y="1971675"/>
                </a:cubicBezTo>
                <a:cubicBezTo>
                  <a:pt x="5626100" y="2073275"/>
                  <a:pt x="5705475" y="2163763"/>
                  <a:pt x="5781675" y="2219325"/>
                </a:cubicBezTo>
                <a:cubicBezTo>
                  <a:pt x="5857875" y="2274887"/>
                  <a:pt x="5934075" y="2312987"/>
                  <a:pt x="6010275" y="2305050"/>
                </a:cubicBezTo>
                <a:cubicBezTo>
                  <a:pt x="6086475" y="2297113"/>
                  <a:pt x="6154738" y="2254250"/>
                  <a:pt x="6238875" y="2171700"/>
                </a:cubicBezTo>
                <a:cubicBezTo>
                  <a:pt x="6323012" y="2089150"/>
                  <a:pt x="6415088" y="1976437"/>
                  <a:pt x="6515100" y="1809750"/>
                </a:cubicBezTo>
                <a:cubicBezTo>
                  <a:pt x="6615112" y="1643063"/>
                  <a:pt x="6727031" y="1407319"/>
                  <a:pt x="6838950" y="1171575"/>
                </a:cubicBezTo>
              </a:path>
            </a:pathLst>
          </a:custGeom>
          <a:noFill/>
          <a:ln w="38100"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5" name="Straight Connector 4"/>
          <p:cNvCxnSpPr/>
          <p:nvPr/>
        </p:nvCxnSpPr>
        <p:spPr bwMode="auto">
          <a:xfrm>
            <a:off x="4067176" y="5378450"/>
            <a:ext cx="685800" cy="1588"/>
          </a:xfrm>
          <a:prstGeom prst="line">
            <a:avLst/>
          </a:prstGeom>
          <a:solidFill>
            <a:schemeClr val="accent1"/>
          </a:solidFill>
          <a:ln w="38100" cap="flat" cmpd="sng" algn="ctr">
            <a:solidFill>
              <a:srgbClr val="FF0000"/>
            </a:solidFill>
            <a:prstDash val="sysDot"/>
            <a:round/>
            <a:headEnd type="none" w="med" len="med"/>
            <a:tailEnd type="none" w="med" len="med"/>
          </a:ln>
          <a:effectLst/>
        </p:spPr>
      </p:cxnSp>
      <p:cxnSp>
        <p:nvCxnSpPr>
          <p:cNvPr id="7" name="Straight Connector 6"/>
          <p:cNvCxnSpPr/>
          <p:nvPr/>
        </p:nvCxnSpPr>
        <p:spPr bwMode="auto">
          <a:xfrm rot="10800000" flipH="1">
            <a:off x="266700" y="3419475"/>
            <a:ext cx="6878595" cy="1588"/>
          </a:xfrm>
          <a:prstGeom prst="line">
            <a:avLst/>
          </a:prstGeom>
          <a:solidFill>
            <a:schemeClr val="accent1"/>
          </a:solidFill>
          <a:ln w="38100" cap="flat" cmpd="sng" algn="ctr">
            <a:solidFill>
              <a:srgbClr val="00B050"/>
            </a:solidFill>
            <a:prstDash val="dash"/>
            <a:round/>
            <a:headEnd type="none" w="med" len="med"/>
            <a:tailEnd type="none" w="med" len="med"/>
          </a:ln>
          <a:effectLst/>
        </p:spPr>
      </p:cxnSp>
      <p:cxnSp>
        <p:nvCxnSpPr>
          <p:cNvPr id="8" name="Straight Connector 7"/>
          <p:cNvCxnSpPr/>
          <p:nvPr/>
        </p:nvCxnSpPr>
        <p:spPr bwMode="auto">
          <a:xfrm>
            <a:off x="4064001" y="4953000"/>
            <a:ext cx="762000" cy="1588"/>
          </a:xfrm>
          <a:prstGeom prst="line">
            <a:avLst/>
          </a:prstGeom>
          <a:solidFill>
            <a:schemeClr val="accent1"/>
          </a:solidFill>
          <a:ln w="38100" cap="flat" cmpd="sng" algn="ctr">
            <a:solidFill>
              <a:srgbClr val="00B050"/>
            </a:solidFill>
            <a:prstDash val="dash"/>
            <a:round/>
            <a:headEnd type="none" w="med" len="med"/>
            <a:tailEnd type="none" w="med" len="med"/>
          </a:ln>
          <a:effectLst/>
        </p:spPr>
      </p:cxnSp>
      <p:grpSp>
        <p:nvGrpSpPr>
          <p:cNvPr id="23" name="Group 22"/>
          <p:cNvGrpSpPr/>
          <p:nvPr/>
        </p:nvGrpSpPr>
        <p:grpSpPr>
          <a:xfrm>
            <a:off x="1129507" y="1143794"/>
            <a:ext cx="913701" cy="4495800"/>
            <a:chOff x="1167606" y="229394"/>
            <a:chExt cx="913701" cy="4495800"/>
          </a:xfrm>
        </p:grpSpPr>
        <p:cxnSp>
          <p:nvCxnSpPr>
            <p:cNvPr id="10" name="Straight Connector 9"/>
            <p:cNvCxnSpPr/>
            <p:nvPr/>
          </p:nvCxnSpPr>
          <p:spPr bwMode="auto">
            <a:xfrm rot="5400000">
              <a:off x="-1079500" y="2476500"/>
              <a:ext cx="4495800" cy="1588"/>
            </a:xfrm>
            <a:prstGeom prst="line">
              <a:avLst/>
            </a:prstGeom>
            <a:solidFill>
              <a:schemeClr val="accent1"/>
            </a:solidFill>
            <a:ln w="0" cap="flat" cmpd="sng" algn="ctr">
              <a:solidFill>
                <a:schemeClr val="tx1"/>
              </a:solidFill>
              <a:prstDash val="lgDash"/>
              <a:round/>
              <a:headEnd type="none" w="med" len="med"/>
              <a:tailEnd type="none" w="med" len="med"/>
            </a:ln>
            <a:effectLst/>
          </p:spPr>
        </p:cxnSp>
        <p:sp>
          <p:nvSpPr>
            <p:cNvPr id="11" name="TextBox 10"/>
            <p:cNvSpPr txBox="1"/>
            <p:nvPr/>
          </p:nvSpPr>
          <p:spPr>
            <a:xfrm>
              <a:off x="1447800" y="762000"/>
              <a:ext cx="633507" cy="369332"/>
            </a:xfrm>
            <a:prstGeom prst="rect">
              <a:avLst/>
            </a:prstGeom>
            <a:solidFill>
              <a:srgbClr val="FF0000"/>
            </a:solidFill>
            <a:ln>
              <a:solidFill>
                <a:schemeClr val="tx1"/>
              </a:solidFill>
            </a:ln>
          </p:spPr>
          <p:txBody>
            <a:bodyPr wrap="none" rtlCol="0">
              <a:spAutoFit/>
            </a:bodyPr>
            <a:lstStyle/>
            <a:p>
              <a:r>
                <a:rPr lang="sr-Latn-CS" b="1" dirty="0" smtClean="0"/>
                <a:t>1,00</a:t>
              </a:r>
              <a:endParaRPr lang="en-US" b="1" dirty="0"/>
            </a:p>
          </p:txBody>
        </p:sp>
        <p:cxnSp>
          <p:nvCxnSpPr>
            <p:cNvPr id="13" name="Straight Arrow Connector 12"/>
            <p:cNvCxnSpPr/>
            <p:nvPr/>
          </p:nvCxnSpPr>
          <p:spPr bwMode="auto">
            <a:xfrm rot="16200000" flipV="1">
              <a:off x="1138239" y="2586037"/>
              <a:ext cx="357188" cy="261939"/>
            </a:xfrm>
            <a:prstGeom prst="straightConnector1">
              <a:avLst/>
            </a:prstGeom>
            <a:solidFill>
              <a:schemeClr val="accent1"/>
            </a:solidFill>
            <a:ln w="12700" cap="flat" cmpd="sng" algn="ctr">
              <a:solidFill>
                <a:schemeClr val="tx1"/>
              </a:solidFill>
              <a:prstDash val="solid"/>
              <a:round/>
              <a:headEnd type="none" w="med" len="med"/>
              <a:tailEnd type="arrow" w="lg" len="lg"/>
            </a:ln>
            <a:effectLst/>
          </p:spPr>
        </p:cxnSp>
        <p:sp>
          <p:nvSpPr>
            <p:cNvPr id="16" name="TextBox 15"/>
            <p:cNvSpPr txBox="1"/>
            <p:nvPr/>
          </p:nvSpPr>
          <p:spPr>
            <a:xfrm>
              <a:off x="1447800" y="2895600"/>
              <a:ext cx="633507" cy="369332"/>
            </a:xfrm>
            <a:prstGeom prst="rect">
              <a:avLst/>
            </a:prstGeom>
            <a:solidFill>
              <a:srgbClr val="00B050"/>
            </a:solidFill>
            <a:ln>
              <a:solidFill>
                <a:schemeClr val="tx1"/>
              </a:solidFill>
            </a:ln>
          </p:spPr>
          <p:txBody>
            <a:bodyPr wrap="none" rtlCol="0">
              <a:spAutoFit/>
            </a:bodyPr>
            <a:lstStyle/>
            <a:p>
              <a:r>
                <a:rPr lang="sr-Latn-CS" b="1" dirty="0" smtClean="0"/>
                <a:t>0,00</a:t>
              </a:r>
              <a:endParaRPr lang="en-US" b="1" dirty="0"/>
            </a:p>
          </p:txBody>
        </p:sp>
        <p:cxnSp>
          <p:nvCxnSpPr>
            <p:cNvPr id="19" name="Straight Arrow Connector 18"/>
            <p:cNvCxnSpPr/>
            <p:nvPr/>
          </p:nvCxnSpPr>
          <p:spPr bwMode="auto">
            <a:xfrm rot="10800000" flipV="1">
              <a:off x="1173957" y="1131094"/>
              <a:ext cx="276225" cy="211930"/>
            </a:xfrm>
            <a:prstGeom prst="straightConnector1">
              <a:avLst/>
            </a:prstGeom>
            <a:solidFill>
              <a:schemeClr val="accent1"/>
            </a:solidFill>
            <a:ln w="12700" cap="flat" cmpd="sng" algn="ctr">
              <a:solidFill>
                <a:schemeClr val="tx1"/>
              </a:solidFill>
              <a:prstDash val="solid"/>
              <a:round/>
              <a:headEnd type="none" w="med" len="med"/>
              <a:tailEnd type="arrow" w="lg" len="lg"/>
            </a:ln>
            <a:effectLst/>
          </p:spPr>
        </p:cxnSp>
      </p:grpSp>
      <p:grpSp>
        <p:nvGrpSpPr>
          <p:cNvPr id="26" name="Group 25"/>
          <p:cNvGrpSpPr/>
          <p:nvPr/>
        </p:nvGrpSpPr>
        <p:grpSpPr>
          <a:xfrm>
            <a:off x="7048501" y="2145268"/>
            <a:ext cx="1828800" cy="2121932"/>
            <a:chOff x="7010400" y="1752600"/>
            <a:chExt cx="1828800" cy="2121932"/>
          </a:xfrm>
        </p:grpSpPr>
        <p:cxnSp>
          <p:nvCxnSpPr>
            <p:cNvPr id="27" name="Straight Connector 26"/>
            <p:cNvCxnSpPr/>
            <p:nvPr/>
          </p:nvCxnSpPr>
          <p:spPr bwMode="auto">
            <a:xfrm rot="5400000">
              <a:off x="7315994" y="2743200"/>
              <a:ext cx="1828006" cy="794"/>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a:off x="7162800" y="3048000"/>
              <a:ext cx="1676400" cy="1588"/>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rot="16200000" flipH="1">
              <a:off x="7467600" y="2286000"/>
              <a:ext cx="1219200" cy="1219200"/>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rot="5400000" flipH="1" flipV="1">
              <a:off x="7467600" y="2590800"/>
              <a:ext cx="1219200" cy="1219200"/>
            </a:xfrm>
            <a:prstGeom prst="line">
              <a:avLst/>
            </a:prstGeom>
            <a:solidFill>
              <a:schemeClr val="accent1"/>
            </a:solidFill>
            <a:ln w="6350" cap="flat" cmpd="sng" algn="ctr">
              <a:solidFill>
                <a:schemeClr val="tx1"/>
              </a:solidFill>
              <a:prstDash val="solid"/>
              <a:round/>
              <a:headEnd type="none" w="med" len="med"/>
              <a:tailEnd type="none" w="med" len="med"/>
            </a:ln>
            <a:effectLst/>
          </p:spPr>
        </p:cxnSp>
        <p:sp>
          <p:nvSpPr>
            <p:cNvPr id="31" name="TextBox 30"/>
            <p:cNvSpPr txBox="1"/>
            <p:nvPr/>
          </p:nvSpPr>
          <p:spPr>
            <a:xfrm>
              <a:off x="8229600" y="1752600"/>
              <a:ext cx="405880" cy="369332"/>
            </a:xfrm>
            <a:prstGeom prst="rect">
              <a:avLst/>
            </a:prstGeom>
            <a:noFill/>
          </p:spPr>
          <p:txBody>
            <a:bodyPr wrap="none" rtlCol="0">
              <a:spAutoFit/>
            </a:bodyPr>
            <a:lstStyle/>
            <a:p>
              <a:r>
                <a:rPr lang="sr-Latn-CS" dirty="0" smtClean="0"/>
                <a:t>0</a:t>
              </a:r>
              <a:r>
                <a:rPr lang="sr-Latn-CS" dirty="0" smtClean="0">
                  <a:sym typeface="Symbol"/>
                </a:rPr>
                <a:t></a:t>
              </a:r>
              <a:endParaRPr lang="en-US" dirty="0"/>
            </a:p>
          </p:txBody>
        </p:sp>
        <p:sp>
          <p:nvSpPr>
            <p:cNvPr id="32" name="TextBox 31"/>
            <p:cNvSpPr txBox="1"/>
            <p:nvPr/>
          </p:nvSpPr>
          <p:spPr>
            <a:xfrm>
              <a:off x="7391400" y="1981200"/>
              <a:ext cx="534121" cy="369332"/>
            </a:xfrm>
            <a:prstGeom prst="rect">
              <a:avLst/>
            </a:prstGeom>
            <a:noFill/>
          </p:spPr>
          <p:txBody>
            <a:bodyPr wrap="none" rtlCol="0">
              <a:spAutoFit/>
            </a:bodyPr>
            <a:lstStyle/>
            <a:p>
              <a:r>
                <a:rPr lang="sr-Latn-CS" dirty="0" smtClean="0"/>
                <a:t>45</a:t>
              </a:r>
              <a:r>
                <a:rPr lang="sr-Latn-CS" dirty="0" smtClean="0">
                  <a:sym typeface="Symbol"/>
                </a:rPr>
                <a:t></a:t>
              </a:r>
              <a:endParaRPr lang="en-US" dirty="0"/>
            </a:p>
          </p:txBody>
        </p:sp>
        <p:sp>
          <p:nvSpPr>
            <p:cNvPr id="33" name="TextBox 32"/>
            <p:cNvSpPr txBox="1"/>
            <p:nvPr/>
          </p:nvSpPr>
          <p:spPr>
            <a:xfrm>
              <a:off x="7086600" y="2743200"/>
              <a:ext cx="534121" cy="369332"/>
            </a:xfrm>
            <a:prstGeom prst="rect">
              <a:avLst/>
            </a:prstGeom>
            <a:noFill/>
          </p:spPr>
          <p:txBody>
            <a:bodyPr wrap="none" rtlCol="0">
              <a:spAutoFit/>
            </a:bodyPr>
            <a:lstStyle/>
            <a:p>
              <a:r>
                <a:rPr lang="sr-Latn-CS" dirty="0" smtClean="0"/>
                <a:t>90</a:t>
              </a:r>
              <a:r>
                <a:rPr lang="sr-Latn-CS" dirty="0" smtClean="0">
                  <a:sym typeface="Symbol"/>
                </a:rPr>
                <a:t></a:t>
              </a:r>
              <a:endParaRPr lang="en-US" dirty="0"/>
            </a:p>
          </p:txBody>
        </p:sp>
        <p:sp>
          <p:nvSpPr>
            <p:cNvPr id="34" name="TextBox 33"/>
            <p:cNvSpPr txBox="1"/>
            <p:nvPr/>
          </p:nvSpPr>
          <p:spPr>
            <a:xfrm>
              <a:off x="7010400" y="3505200"/>
              <a:ext cx="662361" cy="369332"/>
            </a:xfrm>
            <a:prstGeom prst="rect">
              <a:avLst/>
            </a:prstGeom>
            <a:noFill/>
          </p:spPr>
          <p:txBody>
            <a:bodyPr wrap="none" rtlCol="0">
              <a:spAutoFit/>
            </a:bodyPr>
            <a:lstStyle/>
            <a:p>
              <a:r>
                <a:rPr lang="sr-Latn-CS" dirty="0" smtClean="0"/>
                <a:t>135</a:t>
              </a:r>
              <a:r>
                <a:rPr lang="sr-Latn-CS" dirty="0" smtClean="0">
                  <a:sym typeface="Symbol"/>
                </a:rPr>
                <a:t></a:t>
              </a:r>
              <a:endParaRPr lang="en-US" dirty="0"/>
            </a:p>
          </p:txBody>
        </p:sp>
        <p:sp>
          <p:nvSpPr>
            <p:cNvPr id="35" name="Oval 34"/>
            <p:cNvSpPr/>
            <p:nvPr/>
          </p:nvSpPr>
          <p:spPr bwMode="auto">
            <a:xfrm>
              <a:off x="7734300" y="2515394"/>
              <a:ext cx="990600" cy="9906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6" name="Isosceles Triangle 35"/>
            <p:cNvSpPr/>
            <p:nvPr/>
          </p:nvSpPr>
          <p:spPr bwMode="auto">
            <a:xfrm>
              <a:off x="8153400" y="2209800"/>
              <a:ext cx="152400" cy="304800"/>
            </a:xfrm>
            <a:prstGeom prst="triangle">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38" name="Rectangle 17"/>
          <p:cNvSpPr txBox="1">
            <a:spLocks noChangeArrowheads="1"/>
          </p:cNvSpPr>
          <p:nvPr/>
        </p:nvSpPr>
        <p:spPr>
          <a:xfrm>
            <a:off x="457200" y="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r-Latn-CS" sz="4400" b="0" i="0" u="none" strike="noStrike" kern="0" cap="none" spc="0" normalizeH="0" baseline="0" noProof="0" dirty="0" smtClean="0">
                <a:ln>
                  <a:noFill/>
                </a:ln>
                <a:solidFill>
                  <a:srgbClr val="000099"/>
                </a:solidFill>
                <a:effectLst/>
                <a:uLnTx/>
                <a:uFillTx/>
                <a:latin typeface="+mj-lt"/>
                <a:ea typeface="+mj-ea"/>
                <a:cs typeface="+mj-cs"/>
              </a:rPr>
              <a:t>Izlazni signali rezolvera </a:t>
            </a:r>
            <a:r>
              <a:rPr kumimoji="0" lang="sr-Latn-CS" sz="5400" b="1" i="0" u="none" strike="noStrike" kern="0" cap="none" spc="0" normalizeH="0" baseline="0" noProof="0" dirty="0" smtClean="0">
                <a:ln>
                  <a:noFill/>
                </a:ln>
                <a:solidFill>
                  <a:srgbClr val="000099"/>
                </a:solidFill>
                <a:effectLst/>
                <a:uLnTx/>
                <a:uFillTx/>
                <a:latin typeface="+mj-lt"/>
                <a:ea typeface="+mj-ea"/>
                <a:cs typeface="+mj-cs"/>
              </a:rPr>
              <a:t>0</a:t>
            </a:r>
            <a:r>
              <a:rPr kumimoji="0" lang="sr-Latn-CS" sz="5400" b="1" i="0" u="none" strike="noStrike" kern="0" cap="none" spc="0" normalizeH="0" baseline="0" noProof="0" dirty="0" smtClean="0">
                <a:ln>
                  <a:noFill/>
                </a:ln>
                <a:solidFill>
                  <a:srgbClr val="000099"/>
                </a:solidFill>
                <a:effectLst/>
                <a:uLnTx/>
                <a:uFillTx/>
                <a:latin typeface="+mj-lt"/>
                <a:ea typeface="+mj-ea"/>
                <a:cs typeface="+mj-cs"/>
                <a:sym typeface="Symbol"/>
              </a:rPr>
              <a:t></a:t>
            </a:r>
            <a:endParaRPr kumimoji="0" lang="en-US" sz="54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25" name="Rectangle 24"/>
          <p:cNvSpPr/>
          <p:nvPr/>
        </p:nvSpPr>
        <p:spPr bwMode="auto">
          <a:xfrm>
            <a:off x="4800600" y="4800600"/>
            <a:ext cx="457200" cy="304800"/>
          </a:xfrm>
          <a:prstGeom prst="rect">
            <a:avLst/>
          </a:prstGeom>
          <a:solidFill>
            <a:srgbClr val="00B05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7" name="Rectangle 36"/>
          <p:cNvSpPr/>
          <p:nvPr/>
        </p:nvSpPr>
        <p:spPr bwMode="auto">
          <a:xfrm>
            <a:off x="4829175" y="5229225"/>
            <a:ext cx="457200" cy="304800"/>
          </a:xfrm>
          <a:prstGeom prst="rect">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2">
            <a:lum bright="10000"/>
          </a:blip>
          <a:srcRect/>
          <a:stretch>
            <a:fillRect/>
          </a:stretch>
        </p:blipFill>
        <p:spPr bwMode="auto">
          <a:xfrm>
            <a:off x="247135" y="1136840"/>
            <a:ext cx="6897130" cy="4584320"/>
          </a:xfrm>
          <a:prstGeom prst="rect">
            <a:avLst/>
          </a:prstGeom>
          <a:noFill/>
          <a:ln w="9525">
            <a:noFill/>
            <a:miter lim="800000"/>
            <a:headEnd/>
            <a:tailEnd/>
          </a:ln>
          <a:effectLst/>
        </p:spPr>
      </p:pic>
      <p:sp>
        <p:nvSpPr>
          <p:cNvPr id="3" name="Freeform 2"/>
          <p:cNvSpPr/>
          <p:nvPr/>
        </p:nvSpPr>
        <p:spPr bwMode="auto">
          <a:xfrm>
            <a:off x="267215" y="2605276"/>
            <a:ext cx="6886575" cy="1617664"/>
          </a:xfrm>
          <a:custGeom>
            <a:avLst/>
            <a:gdLst>
              <a:gd name="connsiteX0" fmla="*/ 0 w 6838950"/>
              <a:gd name="connsiteY0" fmla="*/ 1123950 h 2325687"/>
              <a:gd name="connsiteX1" fmla="*/ 428625 w 6838950"/>
              <a:gd name="connsiteY1" fmla="*/ 333375 h 2325687"/>
              <a:gd name="connsiteX2" fmla="*/ 800100 w 6838950"/>
              <a:gd name="connsiteY2" fmla="*/ 28575 h 2325687"/>
              <a:gd name="connsiteX3" fmla="*/ 1085850 w 6838950"/>
              <a:gd name="connsiteY3" fmla="*/ 161925 h 2325687"/>
              <a:gd name="connsiteX4" fmla="*/ 1352550 w 6838950"/>
              <a:gd name="connsiteY4" fmla="*/ 485775 h 2325687"/>
              <a:gd name="connsiteX5" fmla="*/ 1695450 w 6838950"/>
              <a:gd name="connsiteY5" fmla="*/ 1162050 h 2325687"/>
              <a:gd name="connsiteX6" fmla="*/ 2047875 w 6838950"/>
              <a:gd name="connsiteY6" fmla="*/ 1847850 h 2325687"/>
              <a:gd name="connsiteX7" fmla="*/ 2324100 w 6838950"/>
              <a:gd name="connsiteY7" fmla="*/ 2209800 h 2325687"/>
              <a:gd name="connsiteX8" fmla="*/ 2581275 w 6838950"/>
              <a:gd name="connsiteY8" fmla="*/ 2305050 h 2325687"/>
              <a:gd name="connsiteX9" fmla="*/ 2905125 w 6838950"/>
              <a:gd name="connsiteY9" fmla="*/ 2085975 h 2325687"/>
              <a:gd name="connsiteX10" fmla="*/ 3152775 w 6838950"/>
              <a:gd name="connsiteY10" fmla="*/ 1695450 h 2325687"/>
              <a:gd name="connsiteX11" fmla="*/ 3543300 w 6838950"/>
              <a:gd name="connsiteY11" fmla="*/ 885825 h 2325687"/>
              <a:gd name="connsiteX12" fmla="*/ 3800475 w 6838950"/>
              <a:gd name="connsiteY12" fmla="*/ 419100 h 2325687"/>
              <a:gd name="connsiteX13" fmla="*/ 3990975 w 6838950"/>
              <a:gd name="connsiteY13" fmla="*/ 161925 h 2325687"/>
              <a:gd name="connsiteX14" fmla="*/ 4229100 w 6838950"/>
              <a:gd name="connsiteY14" fmla="*/ 28575 h 2325687"/>
              <a:gd name="connsiteX15" fmla="*/ 4400550 w 6838950"/>
              <a:gd name="connsiteY15" fmla="*/ 57150 h 2325687"/>
              <a:gd name="connsiteX16" fmla="*/ 4657725 w 6838950"/>
              <a:gd name="connsiteY16" fmla="*/ 304800 h 2325687"/>
              <a:gd name="connsiteX17" fmla="*/ 4991100 w 6838950"/>
              <a:gd name="connsiteY17" fmla="*/ 895350 h 2325687"/>
              <a:gd name="connsiteX18" fmla="*/ 5343525 w 6838950"/>
              <a:gd name="connsiteY18" fmla="*/ 1609725 h 2325687"/>
              <a:gd name="connsiteX19" fmla="*/ 5553075 w 6838950"/>
              <a:gd name="connsiteY19" fmla="*/ 1971675 h 2325687"/>
              <a:gd name="connsiteX20" fmla="*/ 5781675 w 6838950"/>
              <a:gd name="connsiteY20" fmla="*/ 2219325 h 2325687"/>
              <a:gd name="connsiteX21" fmla="*/ 6010275 w 6838950"/>
              <a:gd name="connsiteY21" fmla="*/ 2305050 h 2325687"/>
              <a:gd name="connsiteX22" fmla="*/ 6238875 w 6838950"/>
              <a:gd name="connsiteY22" fmla="*/ 2171700 h 2325687"/>
              <a:gd name="connsiteX23" fmla="*/ 6515100 w 6838950"/>
              <a:gd name="connsiteY23" fmla="*/ 1809750 h 2325687"/>
              <a:gd name="connsiteX24" fmla="*/ 6838950 w 6838950"/>
              <a:gd name="connsiteY24" fmla="*/ 1171575 h 232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38950" h="2325687">
                <a:moveTo>
                  <a:pt x="0" y="1123950"/>
                </a:moveTo>
                <a:cubicBezTo>
                  <a:pt x="147637" y="819944"/>
                  <a:pt x="295275" y="515938"/>
                  <a:pt x="428625" y="333375"/>
                </a:cubicBezTo>
                <a:cubicBezTo>
                  <a:pt x="561975" y="150813"/>
                  <a:pt x="690563" y="57150"/>
                  <a:pt x="800100" y="28575"/>
                </a:cubicBezTo>
                <a:cubicBezTo>
                  <a:pt x="909637" y="0"/>
                  <a:pt x="993775" y="85725"/>
                  <a:pt x="1085850" y="161925"/>
                </a:cubicBezTo>
                <a:cubicBezTo>
                  <a:pt x="1177925" y="238125"/>
                  <a:pt x="1250950" y="319088"/>
                  <a:pt x="1352550" y="485775"/>
                </a:cubicBezTo>
                <a:cubicBezTo>
                  <a:pt x="1454150" y="652462"/>
                  <a:pt x="1579563" y="935038"/>
                  <a:pt x="1695450" y="1162050"/>
                </a:cubicBezTo>
                <a:cubicBezTo>
                  <a:pt x="1811337" y="1389062"/>
                  <a:pt x="1943100" y="1673225"/>
                  <a:pt x="2047875" y="1847850"/>
                </a:cubicBezTo>
                <a:cubicBezTo>
                  <a:pt x="2152650" y="2022475"/>
                  <a:pt x="2235200" y="2133600"/>
                  <a:pt x="2324100" y="2209800"/>
                </a:cubicBezTo>
                <a:cubicBezTo>
                  <a:pt x="2413000" y="2286000"/>
                  <a:pt x="2484438" y="2325687"/>
                  <a:pt x="2581275" y="2305050"/>
                </a:cubicBezTo>
                <a:cubicBezTo>
                  <a:pt x="2678112" y="2284413"/>
                  <a:pt x="2809875" y="2187575"/>
                  <a:pt x="2905125" y="2085975"/>
                </a:cubicBezTo>
                <a:cubicBezTo>
                  <a:pt x="3000375" y="1984375"/>
                  <a:pt x="3046412" y="1895475"/>
                  <a:pt x="3152775" y="1695450"/>
                </a:cubicBezTo>
                <a:cubicBezTo>
                  <a:pt x="3259138" y="1495425"/>
                  <a:pt x="3435350" y="1098550"/>
                  <a:pt x="3543300" y="885825"/>
                </a:cubicBezTo>
                <a:cubicBezTo>
                  <a:pt x="3651250" y="673100"/>
                  <a:pt x="3725863" y="539750"/>
                  <a:pt x="3800475" y="419100"/>
                </a:cubicBezTo>
                <a:cubicBezTo>
                  <a:pt x="3875088" y="298450"/>
                  <a:pt x="3919538" y="227013"/>
                  <a:pt x="3990975" y="161925"/>
                </a:cubicBezTo>
                <a:cubicBezTo>
                  <a:pt x="4062413" y="96838"/>
                  <a:pt x="4160837" y="46038"/>
                  <a:pt x="4229100" y="28575"/>
                </a:cubicBezTo>
                <a:cubicBezTo>
                  <a:pt x="4297363" y="11112"/>
                  <a:pt x="4329113" y="11113"/>
                  <a:pt x="4400550" y="57150"/>
                </a:cubicBezTo>
                <a:cubicBezTo>
                  <a:pt x="4471987" y="103187"/>
                  <a:pt x="4559300" y="165100"/>
                  <a:pt x="4657725" y="304800"/>
                </a:cubicBezTo>
                <a:cubicBezTo>
                  <a:pt x="4756150" y="444500"/>
                  <a:pt x="4876800" y="677863"/>
                  <a:pt x="4991100" y="895350"/>
                </a:cubicBezTo>
                <a:cubicBezTo>
                  <a:pt x="5105400" y="1112837"/>
                  <a:pt x="5249863" y="1430338"/>
                  <a:pt x="5343525" y="1609725"/>
                </a:cubicBezTo>
                <a:cubicBezTo>
                  <a:pt x="5437187" y="1789112"/>
                  <a:pt x="5480050" y="1870075"/>
                  <a:pt x="5553075" y="1971675"/>
                </a:cubicBezTo>
                <a:cubicBezTo>
                  <a:pt x="5626100" y="2073275"/>
                  <a:pt x="5705475" y="2163763"/>
                  <a:pt x="5781675" y="2219325"/>
                </a:cubicBezTo>
                <a:cubicBezTo>
                  <a:pt x="5857875" y="2274887"/>
                  <a:pt x="5934075" y="2312987"/>
                  <a:pt x="6010275" y="2305050"/>
                </a:cubicBezTo>
                <a:cubicBezTo>
                  <a:pt x="6086475" y="2297113"/>
                  <a:pt x="6154738" y="2254250"/>
                  <a:pt x="6238875" y="2171700"/>
                </a:cubicBezTo>
                <a:cubicBezTo>
                  <a:pt x="6323012" y="2089150"/>
                  <a:pt x="6415088" y="1976437"/>
                  <a:pt x="6515100" y="1809750"/>
                </a:cubicBezTo>
                <a:cubicBezTo>
                  <a:pt x="6615112" y="1643063"/>
                  <a:pt x="6727031" y="1407319"/>
                  <a:pt x="6838950" y="1171575"/>
                </a:cubicBezTo>
              </a:path>
            </a:pathLst>
          </a:custGeom>
          <a:noFill/>
          <a:ln w="38100" cap="flat" cmpd="sng" algn="ctr">
            <a:solidFill>
              <a:srgbClr val="FF0000">
                <a:alpha val="78000"/>
              </a:srgb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 name="Freeform 3"/>
          <p:cNvSpPr/>
          <p:nvPr/>
        </p:nvSpPr>
        <p:spPr bwMode="auto">
          <a:xfrm>
            <a:off x="257690" y="2594165"/>
            <a:ext cx="6886575" cy="1617664"/>
          </a:xfrm>
          <a:custGeom>
            <a:avLst/>
            <a:gdLst>
              <a:gd name="connsiteX0" fmla="*/ 0 w 6838950"/>
              <a:gd name="connsiteY0" fmla="*/ 1123950 h 2325687"/>
              <a:gd name="connsiteX1" fmla="*/ 428625 w 6838950"/>
              <a:gd name="connsiteY1" fmla="*/ 333375 h 2325687"/>
              <a:gd name="connsiteX2" fmla="*/ 800100 w 6838950"/>
              <a:gd name="connsiteY2" fmla="*/ 28575 h 2325687"/>
              <a:gd name="connsiteX3" fmla="*/ 1085850 w 6838950"/>
              <a:gd name="connsiteY3" fmla="*/ 161925 h 2325687"/>
              <a:gd name="connsiteX4" fmla="*/ 1352550 w 6838950"/>
              <a:gd name="connsiteY4" fmla="*/ 485775 h 2325687"/>
              <a:gd name="connsiteX5" fmla="*/ 1695450 w 6838950"/>
              <a:gd name="connsiteY5" fmla="*/ 1162050 h 2325687"/>
              <a:gd name="connsiteX6" fmla="*/ 2047875 w 6838950"/>
              <a:gd name="connsiteY6" fmla="*/ 1847850 h 2325687"/>
              <a:gd name="connsiteX7" fmla="*/ 2324100 w 6838950"/>
              <a:gd name="connsiteY7" fmla="*/ 2209800 h 2325687"/>
              <a:gd name="connsiteX8" fmla="*/ 2581275 w 6838950"/>
              <a:gd name="connsiteY8" fmla="*/ 2305050 h 2325687"/>
              <a:gd name="connsiteX9" fmla="*/ 2905125 w 6838950"/>
              <a:gd name="connsiteY9" fmla="*/ 2085975 h 2325687"/>
              <a:gd name="connsiteX10" fmla="*/ 3152775 w 6838950"/>
              <a:gd name="connsiteY10" fmla="*/ 1695450 h 2325687"/>
              <a:gd name="connsiteX11" fmla="*/ 3543300 w 6838950"/>
              <a:gd name="connsiteY11" fmla="*/ 885825 h 2325687"/>
              <a:gd name="connsiteX12" fmla="*/ 3800475 w 6838950"/>
              <a:gd name="connsiteY12" fmla="*/ 419100 h 2325687"/>
              <a:gd name="connsiteX13" fmla="*/ 3990975 w 6838950"/>
              <a:gd name="connsiteY13" fmla="*/ 161925 h 2325687"/>
              <a:gd name="connsiteX14" fmla="*/ 4229100 w 6838950"/>
              <a:gd name="connsiteY14" fmla="*/ 28575 h 2325687"/>
              <a:gd name="connsiteX15" fmla="*/ 4400550 w 6838950"/>
              <a:gd name="connsiteY15" fmla="*/ 57150 h 2325687"/>
              <a:gd name="connsiteX16" fmla="*/ 4657725 w 6838950"/>
              <a:gd name="connsiteY16" fmla="*/ 304800 h 2325687"/>
              <a:gd name="connsiteX17" fmla="*/ 4991100 w 6838950"/>
              <a:gd name="connsiteY17" fmla="*/ 895350 h 2325687"/>
              <a:gd name="connsiteX18" fmla="*/ 5343525 w 6838950"/>
              <a:gd name="connsiteY18" fmla="*/ 1609725 h 2325687"/>
              <a:gd name="connsiteX19" fmla="*/ 5553075 w 6838950"/>
              <a:gd name="connsiteY19" fmla="*/ 1971675 h 2325687"/>
              <a:gd name="connsiteX20" fmla="*/ 5781675 w 6838950"/>
              <a:gd name="connsiteY20" fmla="*/ 2219325 h 2325687"/>
              <a:gd name="connsiteX21" fmla="*/ 6010275 w 6838950"/>
              <a:gd name="connsiteY21" fmla="*/ 2305050 h 2325687"/>
              <a:gd name="connsiteX22" fmla="*/ 6238875 w 6838950"/>
              <a:gd name="connsiteY22" fmla="*/ 2171700 h 2325687"/>
              <a:gd name="connsiteX23" fmla="*/ 6515100 w 6838950"/>
              <a:gd name="connsiteY23" fmla="*/ 1809750 h 2325687"/>
              <a:gd name="connsiteX24" fmla="*/ 6838950 w 6838950"/>
              <a:gd name="connsiteY24" fmla="*/ 1171575 h 232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38950" h="2325687">
                <a:moveTo>
                  <a:pt x="0" y="1123950"/>
                </a:moveTo>
                <a:cubicBezTo>
                  <a:pt x="147637" y="819944"/>
                  <a:pt x="295275" y="515938"/>
                  <a:pt x="428625" y="333375"/>
                </a:cubicBezTo>
                <a:cubicBezTo>
                  <a:pt x="561975" y="150813"/>
                  <a:pt x="690563" y="57150"/>
                  <a:pt x="800100" y="28575"/>
                </a:cubicBezTo>
                <a:cubicBezTo>
                  <a:pt x="909637" y="0"/>
                  <a:pt x="993775" y="85725"/>
                  <a:pt x="1085850" y="161925"/>
                </a:cubicBezTo>
                <a:cubicBezTo>
                  <a:pt x="1177925" y="238125"/>
                  <a:pt x="1250950" y="319088"/>
                  <a:pt x="1352550" y="485775"/>
                </a:cubicBezTo>
                <a:cubicBezTo>
                  <a:pt x="1454150" y="652462"/>
                  <a:pt x="1579563" y="935038"/>
                  <a:pt x="1695450" y="1162050"/>
                </a:cubicBezTo>
                <a:cubicBezTo>
                  <a:pt x="1811337" y="1389062"/>
                  <a:pt x="1943100" y="1673225"/>
                  <a:pt x="2047875" y="1847850"/>
                </a:cubicBezTo>
                <a:cubicBezTo>
                  <a:pt x="2152650" y="2022475"/>
                  <a:pt x="2235200" y="2133600"/>
                  <a:pt x="2324100" y="2209800"/>
                </a:cubicBezTo>
                <a:cubicBezTo>
                  <a:pt x="2413000" y="2286000"/>
                  <a:pt x="2484438" y="2325687"/>
                  <a:pt x="2581275" y="2305050"/>
                </a:cubicBezTo>
                <a:cubicBezTo>
                  <a:pt x="2678112" y="2284413"/>
                  <a:pt x="2809875" y="2187575"/>
                  <a:pt x="2905125" y="2085975"/>
                </a:cubicBezTo>
                <a:cubicBezTo>
                  <a:pt x="3000375" y="1984375"/>
                  <a:pt x="3046412" y="1895475"/>
                  <a:pt x="3152775" y="1695450"/>
                </a:cubicBezTo>
                <a:cubicBezTo>
                  <a:pt x="3259138" y="1495425"/>
                  <a:pt x="3435350" y="1098550"/>
                  <a:pt x="3543300" y="885825"/>
                </a:cubicBezTo>
                <a:cubicBezTo>
                  <a:pt x="3651250" y="673100"/>
                  <a:pt x="3725863" y="539750"/>
                  <a:pt x="3800475" y="419100"/>
                </a:cubicBezTo>
                <a:cubicBezTo>
                  <a:pt x="3875088" y="298450"/>
                  <a:pt x="3919538" y="227013"/>
                  <a:pt x="3990975" y="161925"/>
                </a:cubicBezTo>
                <a:cubicBezTo>
                  <a:pt x="4062413" y="96838"/>
                  <a:pt x="4160837" y="46038"/>
                  <a:pt x="4229100" y="28575"/>
                </a:cubicBezTo>
                <a:cubicBezTo>
                  <a:pt x="4297363" y="11112"/>
                  <a:pt x="4329113" y="11113"/>
                  <a:pt x="4400550" y="57150"/>
                </a:cubicBezTo>
                <a:cubicBezTo>
                  <a:pt x="4471987" y="103187"/>
                  <a:pt x="4559300" y="165100"/>
                  <a:pt x="4657725" y="304800"/>
                </a:cubicBezTo>
                <a:cubicBezTo>
                  <a:pt x="4756150" y="444500"/>
                  <a:pt x="4876800" y="677863"/>
                  <a:pt x="4991100" y="895350"/>
                </a:cubicBezTo>
                <a:cubicBezTo>
                  <a:pt x="5105400" y="1112837"/>
                  <a:pt x="5249863" y="1430338"/>
                  <a:pt x="5343525" y="1609725"/>
                </a:cubicBezTo>
                <a:cubicBezTo>
                  <a:pt x="5437187" y="1789112"/>
                  <a:pt x="5480050" y="1870075"/>
                  <a:pt x="5553075" y="1971675"/>
                </a:cubicBezTo>
                <a:cubicBezTo>
                  <a:pt x="5626100" y="2073275"/>
                  <a:pt x="5705475" y="2163763"/>
                  <a:pt x="5781675" y="2219325"/>
                </a:cubicBezTo>
                <a:cubicBezTo>
                  <a:pt x="5857875" y="2274887"/>
                  <a:pt x="5934075" y="2312987"/>
                  <a:pt x="6010275" y="2305050"/>
                </a:cubicBezTo>
                <a:cubicBezTo>
                  <a:pt x="6086475" y="2297113"/>
                  <a:pt x="6154738" y="2254250"/>
                  <a:pt x="6238875" y="2171700"/>
                </a:cubicBezTo>
                <a:cubicBezTo>
                  <a:pt x="6323012" y="2089150"/>
                  <a:pt x="6415088" y="1976437"/>
                  <a:pt x="6515100" y="1809750"/>
                </a:cubicBezTo>
                <a:cubicBezTo>
                  <a:pt x="6615112" y="1643063"/>
                  <a:pt x="6727031" y="1407319"/>
                  <a:pt x="6838950" y="1171575"/>
                </a:cubicBezTo>
              </a:path>
            </a:pathLst>
          </a:custGeom>
          <a:noFill/>
          <a:ln w="38100" cap="flat" cmpd="sng" algn="ctr">
            <a:solidFill>
              <a:srgbClr val="00B050">
                <a:alpha val="85000"/>
              </a:srgb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5" name="Straight Connector 4"/>
          <p:cNvCxnSpPr/>
          <p:nvPr/>
        </p:nvCxnSpPr>
        <p:spPr bwMode="auto">
          <a:xfrm>
            <a:off x="4096265" y="4956269"/>
            <a:ext cx="762000" cy="1588"/>
          </a:xfrm>
          <a:prstGeom prst="line">
            <a:avLst/>
          </a:prstGeom>
          <a:solidFill>
            <a:schemeClr val="accent1"/>
          </a:solidFill>
          <a:ln w="38100" cap="flat" cmpd="sng" algn="ctr">
            <a:solidFill>
              <a:srgbClr val="00B050"/>
            </a:solidFill>
            <a:prstDash val="dash"/>
            <a:round/>
            <a:headEnd type="none" w="med" len="med"/>
            <a:tailEnd type="none" w="med" len="med"/>
          </a:ln>
          <a:effectLst/>
        </p:spPr>
      </p:cxnSp>
      <p:cxnSp>
        <p:nvCxnSpPr>
          <p:cNvPr id="6" name="Straight Connector 5"/>
          <p:cNvCxnSpPr/>
          <p:nvPr/>
        </p:nvCxnSpPr>
        <p:spPr bwMode="auto">
          <a:xfrm>
            <a:off x="4099440" y="5389752"/>
            <a:ext cx="685800" cy="1588"/>
          </a:xfrm>
          <a:prstGeom prst="line">
            <a:avLst/>
          </a:prstGeom>
          <a:solidFill>
            <a:schemeClr val="accent1"/>
          </a:solidFill>
          <a:ln w="38100" cap="flat" cmpd="sng" algn="ctr">
            <a:solidFill>
              <a:srgbClr val="FF0000"/>
            </a:solidFill>
            <a:prstDash val="sysDot"/>
            <a:round/>
            <a:headEnd type="none" w="med" len="med"/>
            <a:tailEnd type="none" w="med" len="med"/>
          </a:ln>
          <a:effectLst/>
        </p:spPr>
      </p:cxnSp>
      <p:grpSp>
        <p:nvGrpSpPr>
          <p:cNvPr id="29" name="Group 28"/>
          <p:cNvGrpSpPr/>
          <p:nvPr/>
        </p:nvGrpSpPr>
        <p:grpSpPr>
          <a:xfrm>
            <a:off x="1103130" y="1136840"/>
            <a:ext cx="1392682" cy="4495800"/>
            <a:chOff x="1103130" y="1136840"/>
            <a:chExt cx="1392682" cy="4495800"/>
          </a:xfrm>
        </p:grpSpPr>
        <p:cxnSp>
          <p:nvCxnSpPr>
            <p:cNvPr id="8" name="Straight Connector 7"/>
            <p:cNvCxnSpPr/>
            <p:nvPr/>
          </p:nvCxnSpPr>
          <p:spPr bwMode="auto">
            <a:xfrm rot="5400000">
              <a:off x="-1143976" y="3383946"/>
              <a:ext cx="4495800" cy="1588"/>
            </a:xfrm>
            <a:prstGeom prst="line">
              <a:avLst/>
            </a:prstGeom>
            <a:solidFill>
              <a:schemeClr val="accent1"/>
            </a:solidFill>
            <a:ln w="0" cap="flat" cmpd="sng" algn="ctr">
              <a:solidFill>
                <a:schemeClr val="tx1"/>
              </a:solidFill>
              <a:prstDash val="lgDash"/>
              <a:round/>
              <a:headEnd type="none" w="med" len="med"/>
              <a:tailEnd type="none" w="med" len="med"/>
            </a:ln>
            <a:effectLst/>
          </p:spPr>
        </p:cxnSp>
        <p:sp>
          <p:nvSpPr>
            <p:cNvPr id="9" name="TextBox 8"/>
            <p:cNvSpPr txBox="1"/>
            <p:nvPr/>
          </p:nvSpPr>
          <p:spPr>
            <a:xfrm>
              <a:off x="1734065" y="1517840"/>
              <a:ext cx="761747" cy="369332"/>
            </a:xfrm>
            <a:prstGeom prst="rect">
              <a:avLst/>
            </a:prstGeom>
            <a:solidFill>
              <a:srgbClr val="FF0000"/>
            </a:solidFill>
            <a:ln>
              <a:solidFill>
                <a:schemeClr val="tx1"/>
              </a:solidFill>
            </a:ln>
          </p:spPr>
          <p:txBody>
            <a:bodyPr wrap="none" rtlCol="0">
              <a:spAutoFit/>
            </a:bodyPr>
            <a:lstStyle/>
            <a:p>
              <a:r>
                <a:rPr lang="sr-Latn-CS" b="1" dirty="0" smtClean="0"/>
                <a:t>0,707</a:t>
              </a:r>
              <a:endParaRPr lang="en-US" b="1" dirty="0"/>
            </a:p>
          </p:txBody>
        </p:sp>
        <p:cxnSp>
          <p:nvCxnSpPr>
            <p:cNvPr id="10" name="Straight Arrow Connector 9"/>
            <p:cNvCxnSpPr>
              <a:stCxn id="11" idx="1"/>
            </p:cNvCxnSpPr>
            <p:nvPr/>
          </p:nvCxnSpPr>
          <p:spPr bwMode="auto">
            <a:xfrm rot="10800000" flipV="1">
              <a:off x="1124465" y="2083506"/>
              <a:ext cx="609600" cy="501134"/>
            </a:xfrm>
            <a:prstGeom prst="straightConnector1">
              <a:avLst/>
            </a:prstGeom>
            <a:solidFill>
              <a:schemeClr val="accent1"/>
            </a:solidFill>
            <a:ln w="12700" cap="flat" cmpd="sng" algn="ctr">
              <a:solidFill>
                <a:schemeClr val="tx1"/>
              </a:solidFill>
              <a:prstDash val="solid"/>
              <a:round/>
              <a:headEnd type="none" w="med" len="med"/>
              <a:tailEnd type="arrow" w="lg" len="lg"/>
            </a:ln>
            <a:effectLst/>
          </p:spPr>
        </p:cxnSp>
        <p:sp>
          <p:nvSpPr>
            <p:cNvPr id="11" name="TextBox 10"/>
            <p:cNvSpPr txBox="1"/>
            <p:nvPr/>
          </p:nvSpPr>
          <p:spPr>
            <a:xfrm>
              <a:off x="1734065" y="1898840"/>
              <a:ext cx="761747" cy="369332"/>
            </a:xfrm>
            <a:prstGeom prst="rect">
              <a:avLst/>
            </a:prstGeom>
            <a:solidFill>
              <a:srgbClr val="00B050"/>
            </a:solidFill>
            <a:ln>
              <a:solidFill>
                <a:schemeClr val="tx1"/>
              </a:solidFill>
            </a:ln>
          </p:spPr>
          <p:txBody>
            <a:bodyPr wrap="none" rtlCol="0">
              <a:spAutoFit/>
            </a:bodyPr>
            <a:lstStyle/>
            <a:p>
              <a:r>
                <a:rPr lang="sr-Latn-CS" b="1" dirty="0" smtClean="0"/>
                <a:t>0,707</a:t>
              </a:r>
              <a:endParaRPr lang="en-US" b="1" dirty="0"/>
            </a:p>
          </p:txBody>
        </p:sp>
        <p:cxnSp>
          <p:nvCxnSpPr>
            <p:cNvPr id="12" name="Straight Arrow Connector 11"/>
            <p:cNvCxnSpPr/>
            <p:nvPr/>
          </p:nvCxnSpPr>
          <p:spPr bwMode="auto">
            <a:xfrm rot="5400000">
              <a:off x="980730" y="1869977"/>
              <a:ext cx="848299" cy="601224"/>
            </a:xfrm>
            <a:prstGeom prst="straightConnector1">
              <a:avLst/>
            </a:prstGeom>
            <a:solidFill>
              <a:schemeClr val="accent1"/>
            </a:solidFill>
            <a:ln w="12700" cap="flat" cmpd="sng" algn="ctr">
              <a:solidFill>
                <a:schemeClr val="tx1"/>
              </a:solidFill>
              <a:prstDash val="solid"/>
              <a:round/>
              <a:headEnd type="none" w="med" len="med"/>
              <a:tailEnd type="arrow" w="lg" len="lg"/>
            </a:ln>
            <a:effectLst/>
          </p:spPr>
        </p:cxnSp>
      </p:grpSp>
      <p:grpSp>
        <p:nvGrpSpPr>
          <p:cNvPr id="26" name="Group 25"/>
          <p:cNvGrpSpPr/>
          <p:nvPr/>
        </p:nvGrpSpPr>
        <p:grpSpPr>
          <a:xfrm>
            <a:off x="7068065" y="2139108"/>
            <a:ext cx="1828800" cy="2121932"/>
            <a:chOff x="7010400" y="1295400"/>
            <a:chExt cx="1828800" cy="2121932"/>
          </a:xfrm>
        </p:grpSpPr>
        <p:cxnSp>
          <p:nvCxnSpPr>
            <p:cNvPr id="16" name="Straight Connector 15"/>
            <p:cNvCxnSpPr/>
            <p:nvPr/>
          </p:nvCxnSpPr>
          <p:spPr bwMode="auto">
            <a:xfrm rot="5400000">
              <a:off x="7315994" y="2286000"/>
              <a:ext cx="1828006" cy="794"/>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7162800" y="2590800"/>
              <a:ext cx="1676400" cy="1588"/>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rot="16200000" flipH="1">
              <a:off x="7467600" y="1828800"/>
              <a:ext cx="1219200" cy="1219200"/>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rot="5400000" flipH="1" flipV="1">
              <a:off x="7467600" y="2133600"/>
              <a:ext cx="1219200" cy="1219200"/>
            </a:xfrm>
            <a:prstGeom prst="line">
              <a:avLst/>
            </a:prstGeom>
            <a:solidFill>
              <a:schemeClr val="accent1"/>
            </a:solidFill>
            <a:ln w="6350" cap="flat" cmpd="sng" algn="ctr">
              <a:solidFill>
                <a:schemeClr val="tx1"/>
              </a:solidFill>
              <a:prstDash val="solid"/>
              <a:round/>
              <a:headEnd type="none" w="med" len="med"/>
              <a:tailEnd type="none" w="med" len="med"/>
            </a:ln>
            <a:effectLst/>
          </p:spPr>
        </p:cxnSp>
        <p:sp>
          <p:nvSpPr>
            <p:cNvPr id="20" name="TextBox 19"/>
            <p:cNvSpPr txBox="1"/>
            <p:nvPr/>
          </p:nvSpPr>
          <p:spPr>
            <a:xfrm>
              <a:off x="8229600" y="1295400"/>
              <a:ext cx="405880" cy="369332"/>
            </a:xfrm>
            <a:prstGeom prst="rect">
              <a:avLst/>
            </a:prstGeom>
            <a:noFill/>
          </p:spPr>
          <p:txBody>
            <a:bodyPr wrap="none" rtlCol="0">
              <a:spAutoFit/>
            </a:bodyPr>
            <a:lstStyle/>
            <a:p>
              <a:r>
                <a:rPr lang="sr-Latn-CS" dirty="0" smtClean="0"/>
                <a:t>0</a:t>
              </a:r>
              <a:r>
                <a:rPr lang="sr-Latn-CS" dirty="0" smtClean="0">
                  <a:sym typeface="Symbol"/>
                </a:rPr>
                <a:t></a:t>
              </a:r>
              <a:endParaRPr lang="en-US" dirty="0"/>
            </a:p>
          </p:txBody>
        </p:sp>
        <p:sp>
          <p:nvSpPr>
            <p:cNvPr id="21" name="TextBox 20"/>
            <p:cNvSpPr txBox="1"/>
            <p:nvPr/>
          </p:nvSpPr>
          <p:spPr>
            <a:xfrm>
              <a:off x="7391400" y="1524000"/>
              <a:ext cx="534121" cy="369332"/>
            </a:xfrm>
            <a:prstGeom prst="rect">
              <a:avLst/>
            </a:prstGeom>
            <a:noFill/>
          </p:spPr>
          <p:txBody>
            <a:bodyPr wrap="none" rtlCol="0">
              <a:spAutoFit/>
            </a:bodyPr>
            <a:lstStyle/>
            <a:p>
              <a:r>
                <a:rPr lang="sr-Latn-CS" dirty="0" smtClean="0"/>
                <a:t>45</a:t>
              </a:r>
              <a:r>
                <a:rPr lang="sr-Latn-CS" dirty="0" smtClean="0">
                  <a:sym typeface="Symbol"/>
                </a:rPr>
                <a:t></a:t>
              </a:r>
              <a:endParaRPr lang="en-US" dirty="0"/>
            </a:p>
          </p:txBody>
        </p:sp>
        <p:sp>
          <p:nvSpPr>
            <p:cNvPr id="22" name="TextBox 21"/>
            <p:cNvSpPr txBox="1"/>
            <p:nvPr/>
          </p:nvSpPr>
          <p:spPr>
            <a:xfrm>
              <a:off x="7086600" y="2286000"/>
              <a:ext cx="534121" cy="369332"/>
            </a:xfrm>
            <a:prstGeom prst="rect">
              <a:avLst/>
            </a:prstGeom>
            <a:noFill/>
          </p:spPr>
          <p:txBody>
            <a:bodyPr wrap="none" rtlCol="0">
              <a:spAutoFit/>
            </a:bodyPr>
            <a:lstStyle/>
            <a:p>
              <a:r>
                <a:rPr lang="sr-Latn-CS" dirty="0" smtClean="0"/>
                <a:t>90</a:t>
              </a:r>
              <a:r>
                <a:rPr lang="sr-Latn-CS" dirty="0" smtClean="0">
                  <a:sym typeface="Symbol"/>
                </a:rPr>
                <a:t></a:t>
              </a:r>
              <a:endParaRPr lang="en-US" dirty="0"/>
            </a:p>
          </p:txBody>
        </p:sp>
        <p:sp>
          <p:nvSpPr>
            <p:cNvPr id="23" name="TextBox 22"/>
            <p:cNvSpPr txBox="1"/>
            <p:nvPr/>
          </p:nvSpPr>
          <p:spPr>
            <a:xfrm>
              <a:off x="7010400" y="3048000"/>
              <a:ext cx="662361" cy="369332"/>
            </a:xfrm>
            <a:prstGeom prst="rect">
              <a:avLst/>
            </a:prstGeom>
            <a:noFill/>
          </p:spPr>
          <p:txBody>
            <a:bodyPr wrap="none" rtlCol="0">
              <a:spAutoFit/>
            </a:bodyPr>
            <a:lstStyle/>
            <a:p>
              <a:r>
                <a:rPr lang="sr-Latn-CS" dirty="0" smtClean="0"/>
                <a:t>135</a:t>
              </a:r>
              <a:r>
                <a:rPr lang="sr-Latn-CS" dirty="0" smtClean="0">
                  <a:sym typeface="Symbol"/>
                </a:rPr>
                <a:t></a:t>
              </a:r>
              <a:endParaRPr lang="en-US" dirty="0"/>
            </a:p>
          </p:txBody>
        </p:sp>
        <p:sp>
          <p:nvSpPr>
            <p:cNvPr id="24" name="Oval 23"/>
            <p:cNvSpPr/>
            <p:nvPr/>
          </p:nvSpPr>
          <p:spPr bwMode="auto">
            <a:xfrm>
              <a:off x="7734300" y="2058194"/>
              <a:ext cx="990600" cy="9906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5" name="Isosceles Triangle 24"/>
            <p:cNvSpPr/>
            <p:nvPr/>
          </p:nvSpPr>
          <p:spPr bwMode="auto">
            <a:xfrm rot="18900000">
              <a:off x="7683411" y="1971955"/>
              <a:ext cx="152400" cy="304800"/>
            </a:xfrm>
            <a:prstGeom prst="triangle">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28" name="Rectangle 17"/>
          <p:cNvSpPr txBox="1">
            <a:spLocks noChangeArrowheads="1"/>
          </p:cNvSpPr>
          <p:nvPr/>
        </p:nvSpPr>
        <p:spPr>
          <a:xfrm>
            <a:off x="457200" y="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r-Latn-CS" sz="4400" b="0" i="0" u="none" strike="noStrike" kern="0" cap="none" spc="0" normalizeH="0" baseline="0" noProof="0" dirty="0" smtClean="0">
                <a:ln>
                  <a:noFill/>
                </a:ln>
                <a:solidFill>
                  <a:srgbClr val="000099"/>
                </a:solidFill>
                <a:effectLst/>
                <a:uLnTx/>
                <a:uFillTx/>
                <a:latin typeface="+mj-lt"/>
                <a:ea typeface="+mj-ea"/>
                <a:cs typeface="+mj-cs"/>
              </a:rPr>
              <a:t>Izlazni signali rezolvera </a:t>
            </a:r>
            <a:r>
              <a:rPr kumimoji="0" lang="sr-Latn-CS" sz="5400" b="1" i="0" u="none" strike="noStrike" kern="0" cap="none" spc="0" normalizeH="0" baseline="0" noProof="0" dirty="0" smtClean="0">
                <a:ln>
                  <a:noFill/>
                </a:ln>
                <a:solidFill>
                  <a:srgbClr val="000099"/>
                </a:solidFill>
                <a:effectLst/>
                <a:uLnTx/>
                <a:uFillTx/>
                <a:latin typeface="+mj-lt"/>
                <a:ea typeface="+mj-ea"/>
                <a:cs typeface="+mj-cs"/>
              </a:rPr>
              <a:t>45</a:t>
            </a:r>
            <a:r>
              <a:rPr kumimoji="0" lang="sr-Latn-CS" sz="5400" b="1" i="0" u="none" strike="noStrike" kern="0" cap="none" spc="0" normalizeH="0" baseline="0" noProof="0" dirty="0" smtClean="0">
                <a:ln>
                  <a:noFill/>
                </a:ln>
                <a:solidFill>
                  <a:srgbClr val="000099"/>
                </a:solidFill>
                <a:effectLst/>
                <a:uLnTx/>
                <a:uFillTx/>
                <a:latin typeface="+mj-lt"/>
                <a:ea typeface="+mj-ea"/>
                <a:cs typeface="+mj-cs"/>
                <a:sym typeface="Symbol"/>
              </a:rPr>
              <a:t></a:t>
            </a:r>
            <a:endParaRPr kumimoji="0" lang="en-US" sz="54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27" name="Rectangle 26"/>
          <p:cNvSpPr/>
          <p:nvPr/>
        </p:nvSpPr>
        <p:spPr bwMode="auto">
          <a:xfrm>
            <a:off x="4800600" y="4800600"/>
            <a:ext cx="457200" cy="304800"/>
          </a:xfrm>
          <a:prstGeom prst="rect">
            <a:avLst/>
          </a:prstGeom>
          <a:solidFill>
            <a:srgbClr val="00B05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a:off x="4829175" y="5229225"/>
            <a:ext cx="457200" cy="304800"/>
          </a:xfrm>
          <a:prstGeom prst="rect">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2">
            <a:lum bright="10000"/>
          </a:blip>
          <a:srcRect/>
          <a:stretch>
            <a:fillRect/>
          </a:stretch>
        </p:blipFill>
        <p:spPr bwMode="auto">
          <a:xfrm>
            <a:off x="269875" y="1159669"/>
            <a:ext cx="6797755" cy="4538662"/>
          </a:xfrm>
          <a:prstGeom prst="rect">
            <a:avLst/>
          </a:prstGeom>
          <a:noFill/>
          <a:ln w="9525">
            <a:noFill/>
            <a:miter lim="800000"/>
            <a:headEnd/>
            <a:tailEnd/>
          </a:ln>
          <a:effectLst/>
        </p:spPr>
      </p:pic>
      <p:sp>
        <p:nvSpPr>
          <p:cNvPr id="3" name="Freeform 2"/>
          <p:cNvSpPr/>
          <p:nvPr/>
        </p:nvSpPr>
        <p:spPr bwMode="auto">
          <a:xfrm>
            <a:off x="263525" y="2248694"/>
            <a:ext cx="6800850" cy="2325687"/>
          </a:xfrm>
          <a:custGeom>
            <a:avLst/>
            <a:gdLst>
              <a:gd name="connsiteX0" fmla="*/ 0 w 6838950"/>
              <a:gd name="connsiteY0" fmla="*/ 1123950 h 2325687"/>
              <a:gd name="connsiteX1" fmla="*/ 428625 w 6838950"/>
              <a:gd name="connsiteY1" fmla="*/ 333375 h 2325687"/>
              <a:gd name="connsiteX2" fmla="*/ 800100 w 6838950"/>
              <a:gd name="connsiteY2" fmla="*/ 28575 h 2325687"/>
              <a:gd name="connsiteX3" fmla="*/ 1085850 w 6838950"/>
              <a:gd name="connsiteY3" fmla="*/ 161925 h 2325687"/>
              <a:gd name="connsiteX4" fmla="*/ 1352550 w 6838950"/>
              <a:gd name="connsiteY4" fmla="*/ 485775 h 2325687"/>
              <a:gd name="connsiteX5" fmla="*/ 1695450 w 6838950"/>
              <a:gd name="connsiteY5" fmla="*/ 1162050 h 2325687"/>
              <a:gd name="connsiteX6" fmla="*/ 2047875 w 6838950"/>
              <a:gd name="connsiteY6" fmla="*/ 1847850 h 2325687"/>
              <a:gd name="connsiteX7" fmla="*/ 2324100 w 6838950"/>
              <a:gd name="connsiteY7" fmla="*/ 2209800 h 2325687"/>
              <a:gd name="connsiteX8" fmla="*/ 2581275 w 6838950"/>
              <a:gd name="connsiteY8" fmla="*/ 2305050 h 2325687"/>
              <a:gd name="connsiteX9" fmla="*/ 2905125 w 6838950"/>
              <a:gd name="connsiteY9" fmla="*/ 2085975 h 2325687"/>
              <a:gd name="connsiteX10" fmla="*/ 3152775 w 6838950"/>
              <a:gd name="connsiteY10" fmla="*/ 1695450 h 2325687"/>
              <a:gd name="connsiteX11" fmla="*/ 3543300 w 6838950"/>
              <a:gd name="connsiteY11" fmla="*/ 885825 h 2325687"/>
              <a:gd name="connsiteX12" fmla="*/ 3800475 w 6838950"/>
              <a:gd name="connsiteY12" fmla="*/ 419100 h 2325687"/>
              <a:gd name="connsiteX13" fmla="*/ 3990975 w 6838950"/>
              <a:gd name="connsiteY13" fmla="*/ 161925 h 2325687"/>
              <a:gd name="connsiteX14" fmla="*/ 4229100 w 6838950"/>
              <a:gd name="connsiteY14" fmla="*/ 28575 h 2325687"/>
              <a:gd name="connsiteX15" fmla="*/ 4400550 w 6838950"/>
              <a:gd name="connsiteY15" fmla="*/ 57150 h 2325687"/>
              <a:gd name="connsiteX16" fmla="*/ 4657725 w 6838950"/>
              <a:gd name="connsiteY16" fmla="*/ 304800 h 2325687"/>
              <a:gd name="connsiteX17" fmla="*/ 4991100 w 6838950"/>
              <a:gd name="connsiteY17" fmla="*/ 895350 h 2325687"/>
              <a:gd name="connsiteX18" fmla="*/ 5343525 w 6838950"/>
              <a:gd name="connsiteY18" fmla="*/ 1609725 h 2325687"/>
              <a:gd name="connsiteX19" fmla="*/ 5553075 w 6838950"/>
              <a:gd name="connsiteY19" fmla="*/ 1971675 h 2325687"/>
              <a:gd name="connsiteX20" fmla="*/ 5781675 w 6838950"/>
              <a:gd name="connsiteY20" fmla="*/ 2219325 h 2325687"/>
              <a:gd name="connsiteX21" fmla="*/ 6010275 w 6838950"/>
              <a:gd name="connsiteY21" fmla="*/ 2305050 h 2325687"/>
              <a:gd name="connsiteX22" fmla="*/ 6238875 w 6838950"/>
              <a:gd name="connsiteY22" fmla="*/ 2171700 h 2325687"/>
              <a:gd name="connsiteX23" fmla="*/ 6515100 w 6838950"/>
              <a:gd name="connsiteY23" fmla="*/ 1809750 h 2325687"/>
              <a:gd name="connsiteX24" fmla="*/ 6838950 w 6838950"/>
              <a:gd name="connsiteY24" fmla="*/ 1171575 h 232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38950" h="2325687">
                <a:moveTo>
                  <a:pt x="0" y="1123950"/>
                </a:moveTo>
                <a:cubicBezTo>
                  <a:pt x="147637" y="819944"/>
                  <a:pt x="295275" y="515938"/>
                  <a:pt x="428625" y="333375"/>
                </a:cubicBezTo>
                <a:cubicBezTo>
                  <a:pt x="561975" y="150813"/>
                  <a:pt x="690563" y="57150"/>
                  <a:pt x="800100" y="28575"/>
                </a:cubicBezTo>
                <a:cubicBezTo>
                  <a:pt x="909637" y="0"/>
                  <a:pt x="993775" y="85725"/>
                  <a:pt x="1085850" y="161925"/>
                </a:cubicBezTo>
                <a:cubicBezTo>
                  <a:pt x="1177925" y="238125"/>
                  <a:pt x="1250950" y="319088"/>
                  <a:pt x="1352550" y="485775"/>
                </a:cubicBezTo>
                <a:cubicBezTo>
                  <a:pt x="1454150" y="652462"/>
                  <a:pt x="1579563" y="935038"/>
                  <a:pt x="1695450" y="1162050"/>
                </a:cubicBezTo>
                <a:cubicBezTo>
                  <a:pt x="1811337" y="1389062"/>
                  <a:pt x="1943100" y="1673225"/>
                  <a:pt x="2047875" y="1847850"/>
                </a:cubicBezTo>
                <a:cubicBezTo>
                  <a:pt x="2152650" y="2022475"/>
                  <a:pt x="2235200" y="2133600"/>
                  <a:pt x="2324100" y="2209800"/>
                </a:cubicBezTo>
                <a:cubicBezTo>
                  <a:pt x="2413000" y="2286000"/>
                  <a:pt x="2484438" y="2325687"/>
                  <a:pt x="2581275" y="2305050"/>
                </a:cubicBezTo>
                <a:cubicBezTo>
                  <a:pt x="2678112" y="2284413"/>
                  <a:pt x="2809875" y="2187575"/>
                  <a:pt x="2905125" y="2085975"/>
                </a:cubicBezTo>
                <a:cubicBezTo>
                  <a:pt x="3000375" y="1984375"/>
                  <a:pt x="3046412" y="1895475"/>
                  <a:pt x="3152775" y="1695450"/>
                </a:cubicBezTo>
                <a:cubicBezTo>
                  <a:pt x="3259138" y="1495425"/>
                  <a:pt x="3435350" y="1098550"/>
                  <a:pt x="3543300" y="885825"/>
                </a:cubicBezTo>
                <a:cubicBezTo>
                  <a:pt x="3651250" y="673100"/>
                  <a:pt x="3725863" y="539750"/>
                  <a:pt x="3800475" y="419100"/>
                </a:cubicBezTo>
                <a:cubicBezTo>
                  <a:pt x="3875088" y="298450"/>
                  <a:pt x="3919538" y="227013"/>
                  <a:pt x="3990975" y="161925"/>
                </a:cubicBezTo>
                <a:cubicBezTo>
                  <a:pt x="4062413" y="96838"/>
                  <a:pt x="4160837" y="46038"/>
                  <a:pt x="4229100" y="28575"/>
                </a:cubicBezTo>
                <a:cubicBezTo>
                  <a:pt x="4297363" y="11112"/>
                  <a:pt x="4329113" y="11113"/>
                  <a:pt x="4400550" y="57150"/>
                </a:cubicBezTo>
                <a:cubicBezTo>
                  <a:pt x="4471987" y="103187"/>
                  <a:pt x="4559300" y="165100"/>
                  <a:pt x="4657725" y="304800"/>
                </a:cubicBezTo>
                <a:cubicBezTo>
                  <a:pt x="4756150" y="444500"/>
                  <a:pt x="4876800" y="677863"/>
                  <a:pt x="4991100" y="895350"/>
                </a:cubicBezTo>
                <a:cubicBezTo>
                  <a:pt x="5105400" y="1112837"/>
                  <a:pt x="5249863" y="1430338"/>
                  <a:pt x="5343525" y="1609725"/>
                </a:cubicBezTo>
                <a:cubicBezTo>
                  <a:pt x="5437187" y="1789112"/>
                  <a:pt x="5480050" y="1870075"/>
                  <a:pt x="5553075" y="1971675"/>
                </a:cubicBezTo>
                <a:cubicBezTo>
                  <a:pt x="5626100" y="2073275"/>
                  <a:pt x="5705475" y="2163763"/>
                  <a:pt x="5781675" y="2219325"/>
                </a:cubicBezTo>
                <a:cubicBezTo>
                  <a:pt x="5857875" y="2274887"/>
                  <a:pt x="5934075" y="2312987"/>
                  <a:pt x="6010275" y="2305050"/>
                </a:cubicBezTo>
                <a:cubicBezTo>
                  <a:pt x="6086475" y="2297113"/>
                  <a:pt x="6154738" y="2254250"/>
                  <a:pt x="6238875" y="2171700"/>
                </a:cubicBezTo>
                <a:cubicBezTo>
                  <a:pt x="6323012" y="2089150"/>
                  <a:pt x="6415088" y="1976437"/>
                  <a:pt x="6515100" y="1809750"/>
                </a:cubicBezTo>
                <a:cubicBezTo>
                  <a:pt x="6615112" y="1643063"/>
                  <a:pt x="6727031" y="1407319"/>
                  <a:pt x="6838950" y="1171575"/>
                </a:cubicBezTo>
              </a:path>
            </a:pathLst>
          </a:custGeom>
          <a:noFill/>
          <a:ln w="38100"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4" name="Straight Connector 3"/>
          <p:cNvCxnSpPr/>
          <p:nvPr/>
        </p:nvCxnSpPr>
        <p:spPr bwMode="auto">
          <a:xfrm rot="10800000" flipH="1">
            <a:off x="228600" y="3420269"/>
            <a:ext cx="6878595" cy="1588"/>
          </a:xfrm>
          <a:prstGeom prst="line">
            <a:avLst/>
          </a:prstGeom>
          <a:solidFill>
            <a:schemeClr val="accent1"/>
          </a:solidFill>
          <a:ln w="38100" cap="flat" cmpd="sng" algn="ctr">
            <a:solidFill>
              <a:srgbClr val="FF0000"/>
            </a:solidFill>
            <a:prstDash val="sysDot"/>
            <a:round/>
            <a:headEnd type="none" w="med" len="med"/>
            <a:tailEnd type="none" w="med" len="med"/>
          </a:ln>
          <a:effectLst/>
        </p:spPr>
      </p:cxnSp>
      <p:grpSp>
        <p:nvGrpSpPr>
          <p:cNvPr id="5" name="Group 4"/>
          <p:cNvGrpSpPr/>
          <p:nvPr/>
        </p:nvGrpSpPr>
        <p:grpSpPr>
          <a:xfrm>
            <a:off x="1108774" y="1159669"/>
            <a:ext cx="913701" cy="4495800"/>
            <a:chOff x="1167606" y="229394"/>
            <a:chExt cx="913701" cy="4495800"/>
          </a:xfrm>
        </p:grpSpPr>
        <p:cxnSp>
          <p:nvCxnSpPr>
            <p:cNvPr id="6" name="Straight Connector 5"/>
            <p:cNvCxnSpPr/>
            <p:nvPr/>
          </p:nvCxnSpPr>
          <p:spPr bwMode="auto">
            <a:xfrm rot="5400000">
              <a:off x="-1079500" y="2476500"/>
              <a:ext cx="4495800" cy="1588"/>
            </a:xfrm>
            <a:prstGeom prst="line">
              <a:avLst/>
            </a:prstGeom>
            <a:solidFill>
              <a:schemeClr val="accent1"/>
            </a:solidFill>
            <a:ln w="0" cap="flat" cmpd="sng" algn="ctr">
              <a:solidFill>
                <a:schemeClr val="tx1"/>
              </a:solidFill>
              <a:prstDash val="lgDash"/>
              <a:round/>
              <a:headEnd type="none" w="med" len="med"/>
              <a:tailEnd type="none" w="med" len="med"/>
            </a:ln>
            <a:effectLst/>
          </p:spPr>
        </p:cxnSp>
        <p:sp>
          <p:nvSpPr>
            <p:cNvPr id="7" name="TextBox 6"/>
            <p:cNvSpPr txBox="1"/>
            <p:nvPr/>
          </p:nvSpPr>
          <p:spPr>
            <a:xfrm>
              <a:off x="1447800" y="762000"/>
              <a:ext cx="633507" cy="369332"/>
            </a:xfrm>
            <a:prstGeom prst="rect">
              <a:avLst/>
            </a:prstGeom>
            <a:solidFill>
              <a:srgbClr val="00B050"/>
            </a:solidFill>
            <a:ln>
              <a:solidFill>
                <a:schemeClr val="tx1"/>
              </a:solidFill>
            </a:ln>
          </p:spPr>
          <p:txBody>
            <a:bodyPr wrap="none" rtlCol="0">
              <a:spAutoFit/>
            </a:bodyPr>
            <a:lstStyle/>
            <a:p>
              <a:r>
                <a:rPr lang="sr-Latn-CS" b="1" dirty="0" smtClean="0"/>
                <a:t>1,00</a:t>
              </a:r>
              <a:endParaRPr lang="en-US" b="1" dirty="0"/>
            </a:p>
          </p:txBody>
        </p:sp>
        <p:cxnSp>
          <p:nvCxnSpPr>
            <p:cNvPr id="8" name="Straight Arrow Connector 7"/>
            <p:cNvCxnSpPr/>
            <p:nvPr/>
          </p:nvCxnSpPr>
          <p:spPr bwMode="auto">
            <a:xfrm rot="16200000" flipV="1">
              <a:off x="1138239" y="2586037"/>
              <a:ext cx="357188" cy="261939"/>
            </a:xfrm>
            <a:prstGeom prst="straightConnector1">
              <a:avLst/>
            </a:prstGeom>
            <a:solidFill>
              <a:schemeClr val="accent1"/>
            </a:solidFill>
            <a:ln w="12700" cap="flat" cmpd="sng" algn="ctr">
              <a:solidFill>
                <a:schemeClr val="tx1"/>
              </a:solidFill>
              <a:prstDash val="solid"/>
              <a:round/>
              <a:headEnd type="none" w="med" len="med"/>
              <a:tailEnd type="arrow" w="lg" len="lg"/>
            </a:ln>
            <a:effectLst/>
          </p:spPr>
        </p:cxnSp>
        <p:sp>
          <p:nvSpPr>
            <p:cNvPr id="9" name="TextBox 8"/>
            <p:cNvSpPr txBox="1"/>
            <p:nvPr/>
          </p:nvSpPr>
          <p:spPr>
            <a:xfrm>
              <a:off x="1447800" y="2895600"/>
              <a:ext cx="633507" cy="369332"/>
            </a:xfrm>
            <a:prstGeom prst="rect">
              <a:avLst/>
            </a:prstGeom>
            <a:solidFill>
              <a:srgbClr val="FF0000"/>
            </a:solidFill>
            <a:ln>
              <a:solidFill>
                <a:schemeClr val="tx1"/>
              </a:solidFill>
            </a:ln>
          </p:spPr>
          <p:txBody>
            <a:bodyPr wrap="none" rtlCol="0">
              <a:spAutoFit/>
            </a:bodyPr>
            <a:lstStyle/>
            <a:p>
              <a:r>
                <a:rPr lang="sr-Latn-CS" b="1" dirty="0" smtClean="0"/>
                <a:t>0,00</a:t>
              </a:r>
              <a:endParaRPr lang="en-US" b="1" dirty="0"/>
            </a:p>
          </p:txBody>
        </p:sp>
        <p:cxnSp>
          <p:nvCxnSpPr>
            <p:cNvPr id="10" name="Straight Arrow Connector 9"/>
            <p:cNvCxnSpPr/>
            <p:nvPr/>
          </p:nvCxnSpPr>
          <p:spPr bwMode="auto">
            <a:xfrm rot="10800000" flipV="1">
              <a:off x="1173957" y="1131094"/>
              <a:ext cx="276225" cy="211930"/>
            </a:xfrm>
            <a:prstGeom prst="straightConnector1">
              <a:avLst/>
            </a:prstGeom>
            <a:solidFill>
              <a:schemeClr val="accent1"/>
            </a:solidFill>
            <a:ln w="12700" cap="flat" cmpd="sng" algn="ctr">
              <a:solidFill>
                <a:schemeClr val="tx1"/>
              </a:solidFill>
              <a:prstDash val="solid"/>
              <a:round/>
              <a:headEnd type="none" w="med" len="med"/>
              <a:tailEnd type="arrow" w="lg" len="lg"/>
            </a:ln>
            <a:effectLst/>
          </p:spPr>
        </p:cxnSp>
      </p:grpSp>
      <p:cxnSp>
        <p:nvCxnSpPr>
          <p:cNvPr id="11" name="Straight Connector 10"/>
          <p:cNvCxnSpPr/>
          <p:nvPr/>
        </p:nvCxnSpPr>
        <p:spPr bwMode="auto">
          <a:xfrm>
            <a:off x="4019741" y="4949413"/>
            <a:ext cx="762000" cy="1588"/>
          </a:xfrm>
          <a:prstGeom prst="line">
            <a:avLst/>
          </a:prstGeom>
          <a:solidFill>
            <a:schemeClr val="accent1"/>
          </a:solidFill>
          <a:ln w="38100" cap="flat" cmpd="sng" algn="ctr">
            <a:solidFill>
              <a:srgbClr val="00B050"/>
            </a:solidFill>
            <a:prstDash val="dash"/>
            <a:round/>
            <a:headEnd type="none" w="med" len="med"/>
            <a:tailEnd type="none" w="med" len="med"/>
          </a:ln>
          <a:effectLst/>
        </p:spPr>
      </p:cxnSp>
      <p:cxnSp>
        <p:nvCxnSpPr>
          <p:cNvPr id="12" name="Straight Connector 11"/>
          <p:cNvCxnSpPr/>
          <p:nvPr/>
        </p:nvCxnSpPr>
        <p:spPr bwMode="auto">
          <a:xfrm>
            <a:off x="4033933" y="5381213"/>
            <a:ext cx="685800" cy="1588"/>
          </a:xfrm>
          <a:prstGeom prst="line">
            <a:avLst/>
          </a:prstGeom>
          <a:solidFill>
            <a:schemeClr val="accent1"/>
          </a:solidFill>
          <a:ln w="38100" cap="flat" cmpd="sng" algn="ctr">
            <a:solidFill>
              <a:srgbClr val="FF0000"/>
            </a:solidFill>
            <a:prstDash val="sysDot"/>
            <a:round/>
            <a:headEnd type="none" w="med" len="med"/>
            <a:tailEnd type="none" w="med" len="med"/>
          </a:ln>
          <a:effectLst/>
        </p:spPr>
      </p:cxnSp>
      <p:grpSp>
        <p:nvGrpSpPr>
          <p:cNvPr id="49" name="Group 48"/>
          <p:cNvGrpSpPr/>
          <p:nvPr/>
        </p:nvGrpSpPr>
        <p:grpSpPr>
          <a:xfrm>
            <a:off x="7086600" y="2145268"/>
            <a:ext cx="1828800" cy="2121932"/>
            <a:chOff x="7051675" y="2150269"/>
            <a:chExt cx="1828800" cy="2121932"/>
          </a:xfrm>
        </p:grpSpPr>
        <p:cxnSp>
          <p:nvCxnSpPr>
            <p:cNvPr id="16" name="Straight Connector 15"/>
            <p:cNvCxnSpPr/>
            <p:nvPr/>
          </p:nvCxnSpPr>
          <p:spPr bwMode="auto">
            <a:xfrm rot="5400000">
              <a:off x="7357269" y="3140869"/>
              <a:ext cx="1828006" cy="794"/>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7204075" y="3445669"/>
              <a:ext cx="1676400" cy="1588"/>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rot="16200000" flipH="1">
              <a:off x="7508875" y="2683669"/>
              <a:ext cx="1219200" cy="1219200"/>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rot="5400000" flipH="1" flipV="1">
              <a:off x="7508875" y="2988469"/>
              <a:ext cx="1219200" cy="1219200"/>
            </a:xfrm>
            <a:prstGeom prst="line">
              <a:avLst/>
            </a:prstGeom>
            <a:solidFill>
              <a:schemeClr val="accent1"/>
            </a:solidFill>
            <a:ln w="6350" cap="flat" cmpd="sng" algn="ctr">
              <a:solidFill>
                <a:schemeClr val="tx1"/>
              </a:solidFill>
              <a:prstDash val="solid"/>
              <a:round/>
              <a:headEnd type="none" w="med" len="med"/>
              <a:tailEnd type="none" w="med" len="med"/>
            </a:ln>
            <a:effectLst/>
          </p:spPr>
        </p:cxnSp>
        <p:sp>
          <p:nvSpPr>
            <p:cNvPr id="30" name="TextBox 29"/>
            <p:cNvSpPr txBox="1"/>
            <p:nvPr/>
          </p:nvSpPr>
          <p:spPr>
            <a:xfrm>
              <a:off x="8270875" y="2150269"/>
              <a:ext cx="405880" cy="369332"/>
            </a:xfrm>
            <a:prstGeom prst="rect">
              <a:avLst/>
            </a:prstGeom>
            <a:noFill/>
          </p:spPr>
          <p:txBody>
            <a:bodyPr wrap="none" rtlCol="0">
              <a:spAutoFit/>
            </a:bodyPr>
            <a:lstStyle/>
            <a:p>
              <a:r>
                <a:rPr lang="sr-Latn-CS" dirty="0" smtClean="0"/>
                <a:t>0</a:t>
              </a:r>
              <a:r>
                <a:rPr lang="sr-Latn-CS" dirty="0" smtClean="0">
                  <a:sym typeface="Symbol"/>
                </a:rPr>
                <a:t></a:t>
              </a:r>
              <a:endParaRPr lang="en-US" dirty="0"/>
            </a:p>
          </p:txBody>
        </p:sp>
        <p:sp>
          <p:nvSpPr>
            <p:cNvPr id="31" name="TextBox 30"/>
            <p:cNvSpPr txBox="1"/>
            <p:nvPr/>
          </p:nvSpPr>
          <p:spPr>
            <a:xfrm>
              <a:off x="7432675" y="2378869"/>
              <a:ext cx="534121" cy="369332"/>
            </a:xfrm>
            <a:prstGeom prst="rect">
              <a:avLst/>
            </a:prstGeom>
            <a:noFill/>
          </p:spPr>
          <p:txBody>
            <a:bodyPr wrap="none" rtlCol="0">
              <a:spAutoFit/>
            </a:bodyPr>
            <a:lstStyle/>
            <a:p>
              <a:r>
                <a:rPr lang="sr-Latn-CS" dirty="0" smtClean="0"/>
                <a:t>45</a:t>
              </a:r>
              <a:r>
                <a:rPr lang="sr-Latn-CS" dirty="0" smtClean="0">
                  <a:sym typeface="Symbol"/>
                </a:rPr>
                <a:t></a:t>
              </a:r>
              <a:endParaRPr lang="en-US" dirty="0"/>
            </a:p>
          </p:txBody>
        </p:sp>
        <p:sp>
          <p:nvSpPr>
            <p:cNvPr id="32" name="TextBox 31"/>
            <p:cNvSpPr txBox="1"/>
            <p:nvPr/>
          </p:nvSpPr>
          <p:spPr>
            <a:xfrm>
              <a:off x="7127875" y="3140869"/>
              <a:ext cx="534121" cy="369332"/>
            </a:xfrm>
            <a:prstGeom prst="rect">
              <a:avLst/>
            </a:prstGeom>
            <a:noFill/>
          </p:spPr>
          <p:txBody>
            <a:bodyPr wrap="none" rtlCol="0">
              <a:spAutoFit/>
            </a:bodyPr>
            <a:lstStyle/>
            <a:p>
              <a:r>
                <a:rPr lang="sr-Latn-CS" dirty="0" smtClean="0"/>
                <a:t>90</a:t>
              </a:r>
              <a:r>
                <a:rPr lang="sr-Latn-CS" dirty="0" smtClean="0">
                  <a:sym typeface="Symbol"/>
                </a:rPr>
                <a:t></a:t>
              </a:r>
              <a:endParaRPr lang="en-US" dirty="0"/>
            </a:p>
          </p:txBody>
        </p:sp>
        <p:sp>
          <p:nvSpPr>
            <p:cNvPr id="33" name="TextBox 32"/>
            <p:cNvSpPr txBox="1"/>
            <p:nvPr/>
          </p:nvSpPr>
          <p:spPr>
            <a:xfrm>
              <a:off x="7051675" y="3902869"/>
              <a:ext cx="662361" cy="369332"/>
            </a:xfrm>
            <a:prstGeom prst="rect">
              <a:avLst/>
            </a:prstGeom>
            <a:noFill/>
          </p:spPr>
          <p:txBody>
            <a:bodyPr wrap="none" rtlCol="0">
              <a:spAutoFit/>
            </a:bodyPr>
            <a:lstStyle/>
            <a:p>
              <a:r>
                <a:rPr lang="sr-Latn-CS" dirty="0" smtClean="0"/>
                <a:t>135</a:t>
              </a:r>
              <a:r>
                <a:rPr lang="sr-Latn-CS" dirty="0" smtClean="0">
                  <a:sym typeface="Symbol"/>
                </a:rPr>
                <a:t></a:t>
              </a:r>
              <a:endParaRPr lang="en-US" dirty="0"/>
            </a:p>
          </p:txBody>
        </p:sp>
        <p:sp>
          <p:nvSpPr>
            <p:cNvPr id="13" name="Oval 12"/>
            <p:cNvSpPr/>
            <p:nvPr/>
          </p:nvSpPr>
          <p:spPr bwMode="auto">
            <a:xfrm>
              <a:off x="7775575" y="2913063"/>
              <a:ext cx="990600" cy="9906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Isosceles Triangle 13"/>
            <p:cNvSpPr/>
            <p:nvPr/>
          </p:nvSpPr>
          <p:spPr bwMode="auto">
            <a:xfrm rot="16200000">
              <a:off x="7554817" y="3298634"/>
              <a:ext cx="152400" cy="304800"/>
            </a:xfrm>
            <a:prstGeom prst="triangle">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51" name="Rectangle 17"/>
          <p:cNvSpPr txBox="1">
            <a:spLocks noChangeArrowheads="1"/>
          </p:cNvSpPr>
          <p:nvPr/>
        </p:nvSpPr>
        <p:spPr>
          <a:xfrm>
            <a:off x="457200" y="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r-Latn-CS" sz="4400" b="0" i="0" u="none" strike="noStrike" kern="0" cap="none" spc="0" normalizeH="0" baseline="0" noProof="0" dirty="0" smtClean="0">
                <a:ln>
                  <a:noFill/>
                </a:ln>
                <a:solidFill>
                  <a:srgbClr val="000099"/>
                </a:solidFill>
                <a:effectLst/>
                <a:uLnTx/>
                <a:uFillTx/>
                <a:latin typeface="+mj-lt"/>
                <a:ea typeface="+mj-ea"/>
                <a:cs typeface="+mj-cs"/>
              </a:rPr>
              <a:t>Izlazni signali rezolvera </a:t>
            </a:r>
            <a:r>
              <a:rPr kumimoji="0" lang="sr-Latn-CS" sz="5400" b="1" i="0" u="none" strike="noStrike" kern="0" cap="none" spc="0" normalizeH="0" baseline="0" noProof="0" dirty="0" smtClean="0">
                <a:ln>
                  <a:noFill/>
                </a:ln>
                <a:solidFill>
                  <a:srgbClr val="000099"/>
                </a:solidFill>
                <a:effectLst/>
                <a:uLnTx/>
                <a:uFillTx/>
                <a:latin typeface="+mj-lt"/>
                <a:ea typeface="+mj-ea"/>
                <a:cs typeface="+mj-cs"/>
              </a:rPr>
              <a:t>90</a:t>
            </a:r>
            <a:r>
              <a:rPr kumimoji="0" lang="sr-Latn-CS" sz="5400" b="1" i="0" u="none" strike="noStrike" kern="0" cap="none" spc="0" normalizeH="0" baseline="0" noProof="0" dirty="0" smtClean="0">
                <a:ln>
                  <a:noFill/>
                </a:ln>
                <a:solidFill>
                  <a:srgbClr val="000099"/>
                </a:solidFill>
                <a:effectLst/>
                <a:uLnTx/>
                <a:uFillTx/>
                <a:latin typeface="+mj-lt"/>
                <a:ea typeface="+mj-ea"/>
                <a:cs typeface="+mj-cs"/>
                <a:sym typeface="Symbol"/>
              </a:rPr>
              <a:t></a:t>
            </a:r>
            <a:endParaRPr kumimoji="0" lang="en-US" sz="54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25" name="Rectangle 24"/>
          <p:cNvSpPr/>
          <p:nvPr/>
        </p:nvSpPr>
        <p:spPr bwMode="auto">
          <a:xfrm>
            <a:off x="4800600" y="4800600"/>
            <a:ext cx="457200" cy="304800"/>
          </a:xfrm>
          <a:prstGeom prst="rect">
            <a:avLst/>
          </a:prstGeom>
          <a:solidFill>
            <a:srgbClr val="00B05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a:off x="4800600" y="5229225"/>
            <a:ext cx="457200" cy="304800"/>
          </a:xfrm>
          <a:prstGeom prst="rect">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246063" y="1181100"/>
            <a:ext cx="8651875" cy="4495800"/>
            <a:chOff x="228600" y="304800"/>
            <a:chExt cx="8651875" cy="4495800"/>
          </a:xfrm>
        </p:grpSpPr>
        <p:pic>
          <p:nvPicPr>
            <p:cNvPr id="105474" name="Picture 2"/>
            <p:cNvPicPr>
              <a:picLocks noChangeAspect="1" noChangeArrowheads="1"/>
            </p:cNvPicPr>
            <p:nvPr/>
          </p:nvPicPr>
          <p:blipFill>
            <a:blip r:embed="rId3">
              <a:lum bright="10000"/>
            </a:blip>
            <a:srcRect/>
            <a:stretch>
              <a:fillRect/>
            </a:stretch>
          </p:blipFill>
          <p:spPr bwMode="auto">
            <a:xfrm>
              <a:off x="228601" y="304801"/>
              <a:ext cx="6781799" cy="4494044"/>
            </a:xfrm>
            <a:prstGeom prst="rect">
              <a:avLst/>
            </a:prstGeom>
            <a:noFill/>
            <a:ln w="9525">
              <a:noFill/>
              <a:miter lim="800000"/>
              <a:headEnd/>
              <a:tailEnd/>
            </a:ln>
            <a:effectLst/>
          </p:spPr>
        </p:pic>
        <p:sp>
          <p:nvSpPr>
            <p:cNvPr id="3" name="Freeform 2"/>
            <p:cNvSpPr/>
            <p:nvPr/>
          </p:nvSpPr>
          <p:spPr bwMode="auto">
            <a:xfrm>
              <a:off x="228600" y="1714500"/>
              <a:ext cx="6781800" cy="1638300"/>
            </a:xfrm>
            <a:custGeom>
              <a:avLst/>
              <a:gdLst>
                <a:gd name="connsiteX0" fmla="*/ 0 w 6838950"/>
                <a:gd name="connsiteY0" fmla="*/ 1123950 h 2325687"/>
                <a:gd name="connsiteX1" fmla="*/ 428625 w 6838950"/>
                <a:gd name="connsiteY1" fmla="*/ 333375 h 2325687"/>
                <a:gd name="connsiteX2" fmla="*/ 800100 w 6838950"/>
                <a:gd name="connsiteY2" fmla="*/ 28575 h 2325687"/>
                <a:gd name="connsiteX3" fmla="*/ 1085850 w 6838950"/>
                <a:gd name="connsiteY3" fmla="*/ 161925 h 2325687"/>
                <a:gd name="connsiteX4" fmla="*/ 1352550 w 6838950"/>
                <a:gd name="connsiteY4" fmla="*/ 485775 h 2325687"/>
                <a:gd name="connsiteX5" fmla="*/ 1695450 w 6838950"/>
                <a:gd name="connsiteY5" fmla="*/ 1162050 h 2325687"/>
                <a:gd name="connsiteX6" fmla="*/ 2047875 w 6838950"/>
                <a:gd name="connsiteY6" fmla="*/ 1847850 h 2325687"/>
                <a:gd name="connsiteX7" fmla="*/ 2324100 w 6838950"/>
                <a:gd name="connsiteY7" fmla="*/ 2209800 h 2325687"/>
                <a:gd name="connsiteX8" fmla="*/ 2581275 w 6838950"/>
                <a:gd name="connsiteY8" fmla="*/ 2305050 h 2325687"/>
                <a:gd name="connsiteX9" fmla="*/ 2905125 w 6838950"/>
                <a:gd name="connsiteY9" fmla="*/ 2085975 h 2325687"/>
                <a:gd name="connsiteX10" fmla="*/ 3152775 w 6838950"/>
                <a:gd name="connsiteY10" fmla="*/ 1695450 h 2325687"/>
                <a:gd name="connsiteX11" fmla="*/ 3543300 w 6838950"/>
                <a:gd name="connsiteY11" fmla="*/ 885825 h 2325687"/>
                <a:gd name="connsiteX12" fmla="*/ 3800475 w 6838950"/>
                <a:gd name="connsiteY12" fmla="*/ 419100 h 2325687"/>
                <a:gd name="connsiteX13" fmla="*/ 3990975 w 6838950"/>
                <a:gd name="connsiteY13" fmla="*/ 161925 h 2325687"/>
                <a:gd name="connsiteX14" fmla="*/ 4229100 w 6838950"/>
                <a:gd name="connsiteY14" fmla="*/ 28575 h 2325687"/>
                <a:gd name="connsiteX15" fmla="*/ 4400550 w 6838950"/>
                <a:gd name="connsiteY15" fmla="*/ 57150 h 2325687"/>
                <a:gd name="connsiteX16" fmla="*/ 4657725 w 6838950"/>
                <a:gd name="connsiteY16" fmla="*/ 304800 h 2325687"/>
                <a:gd name="connsiteX17" fmla="*/ 4991100 w 6838950"/>
                <a:gd name="connsiteY17" fmla="*/ 895350 h 2325687"/>
                <a:gd name="connsiteX18" fmla="*/ 5343525 w 6838950"/>
                <a:gd name="connsiteY18" fmla="*/ 1609725 h 2325687"/>
                <a:gd name="connsiteX19" fmla="*/ 5553075 w 6838950"/>
                <a:gd name="connsiteY19" fmla="*/ 1971675 h 2325687"/>
                <a:gd name="connsiteX20" fmla="*/ 5781675 w 6838950"/>
                <a:gd name="connsiteY20" fmla="*/ 2219325 h 2325687"/>
                <a:gd name="connsiteX21" fmla="*/ 6010275 w 6838950"/>
                <a:gd name="connsiteY21" fmla="*/ 2305050 h 2325687"/>
                <a:gd name="connsiteX22" fmla="*/ 6238875 w 6838950"/>
                <a:gd name="connsiteY22" fmla="*/ 2171700 h 2325687"/>
                <a:gd name="connsiteX23" fmla="*/ 6515100 w 6838950"/>
                <a:gd name="connsiteY23" fmla="*/ 1809750 h 2325687"/>
                <a:gd name="connsiteX24" fmla="*/ 6838950 w 6838950"/>
                <a:gd name="connsiteY24" fmla="*/ 1171575 h 232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38950" h="2325687">
                  <a:moveTo>
                    <a:pt x="0" y="1123950"/>
                  </a:moveTo>
                  <a:cubicBezTo>
                    <a:pt x="147637" y="819944"/>
                    <a:pt x="295275" y="515938"/>
                    <a:pt x="428625" y="333375"/>
                  </a:cubicBezTo>
                  <a:cubicBezTo>
                    <a:pt x="561975" y="150813"/>
                    <a:pt x="690563" y="57150"/>
                    <a:pt x="800100" y="28575"/>
                  </a:cubicBezTo>
                  <a:cubicBezTo>
                    <a:pt x="909637" y="0"/>
                    <a:pt x="993775" y="85725"/>
                    <a:pt x="1085850" y="161925"/>
                  </a:cubicBezTo>
                  <a:cubicBezTo>
                    <a:pt x="1177925" y="238125"/>
                    <a:pt x="1250950" y="319088"/>
                    <a:pt x="1352550" y="485775"/>
                  </a:cubicBezTo>
                  <a:cubicBezTo>
                    <a:pt x="1454150" y="652462"/>
                    <a:pt x="1579563" y="935038"/>
                    <a:pt x="1695450" y="1162050"/>
                  </a:cubicBezTo>
                  <a:cubicBezTo>
                    <a:pt x="1811337" y="1389062"/>
                    <a:pt x="1943100" y="1673225"/>
                    <a:pt x="2047875" y="1847850"/>
                  </a:cubicBezTo>
                  <a:cubicBezTo>
                    <a:pt x="2152650" y="2022475"/>
                    <a:pt x="2235200" y="2133600"/>
                    <a:pt x="2324100" y="2209800"/>
                  </a:cubicBezTo>
                  <a:cubicBezTo>
                    <a:pt x="2413000" y="2286000"/>
                    <a:pt x="2484438" y="2325687"/>
                    <a:pt x="2581275" y="2305050"/>
                  </a:cubicBezTo>
                  <a:cubicBezTo>
                    <a:pt x="2678112" y="2284413"/>
                    <a:pt x="2809875" y="2187575"/>
                    <a:pt x="2905125" y="2085975"/>
                  </a:cubicBezTo>
                  <a:cubicBezTo>
                    <a:pt x="3000375" y="1984375"/>
                    <a:pt x="3046412" y="1895475"/>
                    <a:pt x="3152775" y="1695450"/>
                  </a:cubicBezTo>
                  <a:cubicBezTo>
                    <a:pt x="3259138" y="1495425"/>
                    <a:pt x="3435350" y="1098550"/>
                    <a:pt x="3543300" y="885825"/>
                  </a:cubicBezTo>
                  <a:cubicBezTo>
                    <a:pt x="3651250" y="673100"/>
                    <a:pt x="3725863" y="539750"/>
                    <a:pt x="3800475" y="419100"/>
                  </a:cubicBezTo>
                  <a:cubicBezTo>
                    <a:pt x="3875088" y="298450"/>
                    <a:pt x="3919538" y="227013"/>
                    <a:pt x="3990975" y="161925"/>
                  </a:cubicBezTo>
                  <a:cubicBezTo>
                    <a:pt x="4062413" y="96838"/>
                    <a:pt x="4160837" y="46038"/>
                    <a:pt x="4229100" y="28575"/>
                  </a:cubicBezTo>
                  <a:cubicBezTo>
                    <a:pt x="4297363" y="11112"/>
                    <a:pt x="4329113" y="11113"/>
                    <a:pt x="4400550" y="57150"/>
                  </a:cubicBezTo>
                  <a:cubicBezTo>
                    <a:pt x="4471987" y="103187"/>
                    <a:pt x="4559300" y="165100"/>
                    <a:pt x="4657725" y="304800"/>
                  </a:cubicBezTo>
                  <a:cubicBezTo>
                    <a:pt x="4756150" y="444500"/>
                    <a:pt x="4876800" y="677863"/>
                    <a:pt x="4991100" y="895350"/>
                  </a:cubicBezTo>
                  <a:cubicBezTo>
                    <a:pt x="5105400" y="1112837"/>
                    <a:pt x="5249863" y="1430338"/>
                    <a:pt x="5343525" y="1609725"/>
                  </a:cubicBezTo>
                  <a:cubicBezTo>
                    <a:pt x="5437187" y="1789112"/>
                    <a:pt x="5480050" y="1870075"/>
                    <a:pt x="5553075" y="1971675"/>
                  </a:cubicBezTo>
                  <a:cubicBezTo>
                    <a:pt x="5626100" y="2073275"/>
                    <a:pt x="5705475" y="2163763"/>
                    <a:pt x="5781675" y="2219325"/>
                  </a:cubicBezTo>
                  <a:cubicBezTo>
                    <a:pt x="5857875" y="2274887"/>
                    <a:pt x="5934075" y="2312987"/>
                    <a:pt x="6010275" y="2305050"/>
                  </a:cubicBezTo>
                  <a:cubicBezTo>
                    <a:pt x="6086475" y="2297113"/>
                    <a:pt x="6154738" y="2254250"/>
                    <a:pt x="6238875" y="2171700"/>
                  </a:cubicBezTo>
                  <a:cubicBezTo>
                    <a:pt x="6323012" y="2089150"/>
                    <a:pt x="6415088" y="1976437"/>
                    <a:pt x="6515100" y="1809750"/>
                  </a:cubicBezTo>
                  <a:cubicBezTo>
                    <a:pt x="6615112" y="1643063"/>
                    <a:pt x="6727031" y="1407319"/>
                    <a:pt x="6838950" y="1171575"/>
                  </a:cubicBezTo>
                </a:path>
              </a:pathLst>
            </a:custGeom>
            <a:noFill/>
            <a:ln w="38100"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4" name="Straight Connector 3"/>
            <p:cNvCxnSpPr/>
            <p:nvPr/>
          </p:nvCxnSpPr>
          <p:spPr bwMode="auto">
            <a:xfrm>
              <a:off x="4000500" y="4051300"/>
              <a:ext cx="762000" cy="1588"/>
            </a:xfrm>
            <a:prstGeom prst="line">
              <a:avLst/>
            </a:prstGeom>
            <a:solidFill>
              <a:schemeClr val="accent1"/>
            </a:solidFill>
            <a:ln w="38100" cap="flat" cmpd="sng" algn="ctr">
              <a:solidFill>
                <a:srgbClr val="00B050"/>
              </a:solidFill>
              <a:prstDash val="dash"/>
              <a:round/>
              <a:headEnd type="none" w="med" len="med"/>
              <a:tailEnd type="none" w="med" len="med"/>
            </a:ln>
            <a:effectLst/>
          </p:spPr>
        </p:cxnSp>
        <p:cxnSp>
          <p:nvCxnSpPr>
            <p:cNvPr id="5" name="Straight Connector 4"/>
            <p:cNvCxnSpPr/>
            <p:nvPr/>
          </p:nvCxnSpPr>
          <p:spPr bwMode="auto">
            <a:xfrm>
              <a:off x="4003675" y="4483100"/>
              <a:ext cx="685800" cy="1588"/>
            </a:xfrm>
            <a:prstGeom prst="line">
              <a:avLst/>
            </a:prstGeom>
            <a:solidFill>
              <a:schemeClr val="accent1"/>
            </a:solidFill>
            <a:ln w="38100" cap="flat" cmpd="sng" algn="ctr">
              <a:solidFill>
                <a:srgbClr val="FF0000"/>
              </a:solidFill>
              <a:prstDash val="sysDot"/>
              <a:round/>
              <a:headEnd type="none" w="med" len="med"/>
              <a:tailEnd type="none" w="med" len="med"/>
            </a:ln>
            <a:effectLst/>
          </p:spPr>
        </p:cxnSp>
        <p:sp>
          <p:nvSpPr>
            <p:cNvPr id="6" name="Freeform 5"/>
            <p:cNvSpPr/>
            <p:nvPr/>
          </p:nvSpPr>
          <p:spPr bwMode="auto">
            <a:xfrm flipV="1">
              <a:off x="228601" y="1752600"/>
              <a:ext cx="6781800" cy="1617664"/>
            </a:xfrm>
            <a:custGeom>
              <a:avLst/>
              <a:gdLst>
                <a:gd name="connsiteX0" fmla="*/ 0 w 6838950"/>
                <a:gd name="connsiteY0" fmla="*/ 1123950 h 2325687"/>
                <a:gd name="connsiteX1" fmla="*/ 428625 w 6838950"/>
                <a:gd name="connsiteY1" fmla="*/ 333375 h 2325687"/>
                <a:gd name="connsiteX2" fmla="*/ 800100 w 6838950"/>
                <a:gd name="connsiteY2" fmla="*/ 28575 h 2325687"/>
                <a:gd name="connsiteX3" fmla="*/ 1085850 w 6838950"/>
                <a:gd name="connsiteY3" fmla="*/ 161925 h 2325687"/>
                <a:gd name="connsiteX4" fmla="*/ 1352550 w 6838950"/>
                <a:gd name="connsiteY4" fmla="*/ 485775 h 2325687"/>
                <a:gd name="connsiteX5" fmla="*/ 1695450 w 6838950"/>
                <a:gd name="connsiteY5" fmla="*/ 1162050 h 2325687"/>
                <a:gd name="connsiteX6" fmla="*/ 2047875 w 6838950"/>
                <a:gd name="connsiteY6" fmla="*/ 1847850 h 2325687"/>
                <a:gd name="connsiteX7" fmla="*/ 2324100 w 6838950"/>
                <a:gd name="connsiteY7" fmla="*/ 2209800 h 2325687"/>
                <a:gd name="connsiteX8" fmla="*/ 2581275 w 6838950"/>
                <a:gd name="connsiteY8" fmla="*/ 2305050 h 2325687"/>
                <a:gd name="connsiteX9" fmla="*/ 2905125 w 6838950"/>
                <a:gd name="connsiteY9" fmla="*/ 2085975 h 2325687"/>
                <a:gd name="connsiteX10" fmla="*/ 3152775 w 6838950"/>
                <a:gd name="connsiteY10" fmla="*/ 1695450 h 2325687"/>
                <a:gd name="connsiteX11" fmla="*/ 3543300 w 6838950"/>
                <a:gd name="connsiteY11" fmla="*/ 885825 h 2325687"/>
                <a:gd name="connsiteX12" fmla="*/ 3800475 w 6838950"/>
                <a:gd name="connsiteY12" fmla="*/ 419100 h 2325687"/>
                <a:gd name="connsiteX13" fmla="*/ 3990975 w 6838950"/>
                <a:gd name="connsiteY13" fmla="*/ 161925 h 2325687"/>
                <a:gd name="connsiteX14" fmla="*/ 4229100 w 6838950"/>
                <a:gd name="connsiteY14" fmla="*/ 28575 h 2325687"/>
                <a:gd name="connsiteX15" fmla="*/ 4400550 w 6838950"/>
                <a:gd name="connsiteY15" fmla="*/ 57150 h 2325687"/>
                <a:gd name="connsiteX16" fmla="*/ 4657725 w 6838950"/>
                <a:gd name="connsiteY16" fmla="*/ 304800 h 2325687"/>
                <a:gd name="connsiteX17" fmla="*/ 4991100 w 6838950"/>
                <a:gd name="connsiteY17" fmla="*/ 895350 h 2325687"/>
                <a:gd name="connsiteX18" fmla="*/ 5343525 w 6838950"/>
                <a:gd name="connsiteY18" fmla="*/ 1609725 h 2325687"/>
                <a:gd name="connsiteX19" fmla="*/ 5553075 w 6838950"/>
                <a:gd name="connsiteY19" fmla="*/ 1971675 h 2325687"/>
                <a:gd name="connsiteX20" fmla="*/ 5781675 w 6838950"/>
                <a:gd name="connsiteY20" fmla="*/ 2219325 h 2325687"/>
                <a:gd name="connsiteX21" fmla="*/ 6010275 w 6838950"/>
                <a:gd name="connsiteY21" fmla="*/ 2305050 h 2325687"/>
                <a:gd name="connsiteX22" fmla="*/ 6238875 w 6838950"/>
                <a:gd name="connsiteY22" fmla="*/ 2171700 h 2325687"/>
                <a:gd name="connsiteX23" fmla="*/ 6515100 w 6838950"/>
                <a:gd name="connsiteY23" fmla="*/ 1809750 h 2325687"/>
                <a:gd name="connsiteX24" fmla="*/ 6838950 w 6838950"/>
                <a:gd name="connsiteY24" fmla="*/ 1171575 h 232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38950" h="2325687">
                  <a:moveTo>
                    <a:pt x="0" y="1123950"/>
                  </a:moveTo>
                  <a:cubicBezTo>
                    <a:pt x="147637" y="819944"/>
                    <a:pt x="295275" y="515938"/>
                    <a:pt x="428625" y="333375"/>
                  </a:cubicBezTo>
                  <a:cubicBezTo>
                    <a:pt x="561975" y="150813"/>
                    <a:pt x="690563" y="57150"/>
                    <a:pt x="800100" y="28575"/>
                  </a:cubicBezTo>
                  <a:cubicBezTo>
                    <a:pt x="909637" y="0"/>
                    <a:pt x="993775" y="85725"/>
                    <a:pt x="1085850" y="161925"/>
                  </a:cubicBezTo>
                  <a:cubicBezTo>
                    <a:pt x="1177925" y="238125"/>
                    <a:pt x="1250950" y="319088"/>
                    <a:pt x="1352550" y="485775"/>
                  </a:cubicBezTo>
                  <a:cubicBezTo>
                    <a:pt x="1454150" y="652462"/>
                    <a:pt x="1579563" y="935038"/>
                    <a:pt x="1695450" y="1162050"/>
                  </a:cubicBezTo>
                  <a:cubicBezTo>
                    <a:pt x="1811337" y="1389062"/>
                    <a:pt x="1943100" y="1673225"/>
                    <a:pt x="2047875" y="1847850"/>
                  </a:cubicBezTo>
                  <a:cubicBezTo>
                    <a:pt x="2152650" y="2022475"/>
                    <a:pt x="2235200" y="2133600"/>
                    <a:pt x="2324100" y="2209800"/>
                  </a:cubicBezTo>
                  <a:cubicBezTo>
                    <a:pt x="2413000" y="2286000"/>
                    <a:pt x="2484438" y="2325687"/>
                    <a:pt x="2581275" y="2305050"/>
                  </a:cubicBezTo>
                  <a:cubicBezTo>
                    <a:pt x="2678112" y="2284413"/>
                    <a:pt x="2809875" y="2187575"/>
                    <a:pt x="2905125" y="2085975"/>
                  </a:cubicBezTo>
                  <a:cubicBezTo>
                    <a:pt x="3000375" y="1984375"/>
                    <a:pt x="3046412" y="1895475"/>
                    <a:pt x="3152775" y="1695450"/>
                  </a:cubicBezTo>
                  <a:cubicBezTo>
                    <a:pt x="3259138" y="1495425"/>
                    <a:pt x="3435350" y="1098550"/>
                    <a:pt x="3543300" y="885825"/>
                  </a:cubicBezTo>
                  <a:cubicBezTo>
                    <a:pt x="3651250" y="673100"/>
                    <a:pt x="3725863" y="539750"/>
                    <a:pt x="3800475" y="419100"/>
                  </a:cubicBezTo>
                  <a:cubicBezTo>
                    <a:pt x="3875088" y="298450"/>
                    <a:pt x="3919538" y="227013"/>
                    <a:pt x="3990975" y="161925"/>
                  </a:cubicBezTo>
                  <a:cubicBezTo>
                    <a:pt x="4062413" y="96838"/>
                    <a:pt x="4160837" y="46038"/>
                    <a:pt x="4229100" y="28575"/>
                  </a:cubicBezTo>
                  <a:cubicBezTo>
                    <a:pt x="4297363" y="11112"/>
                    <a:pt x="4329113" y="11113"/>
                    <a:pt x="4400550" y="57150"/>
                  </a:cubicBezTo>
                  <a:cubicBezTo>
                    <a:pt x="4471987" y="103187"/>
                    <a:pt x="4559300" y="165100"/>
                    <a:pt x="4657725" y="304800"/>
                  </a:cubicBezTo>
                  <a:cubicBezTo>
                    <a:pt x="4756150" y="444500"/>
                    <a:pt x="4876800" y="677863"/>
                    <a:pt x="4991100" y="895350"/>
                  </a:cubicBezTo>
                  <a:cubicBezTo>
                    <a:pt x="5105400" y="1112837"/>
                    <a:pt x="5249863" y="1430338"/>
                    <a:pt x="5343525" y="1609725"/>
                  </a:cubicBezTo>
                  <a:cubicBezTo>
                    <a:pt x="5437187" y="1789112"/>
                    <a:pt x="5480050" y="1870075"/>
                    <a:pt x="5553075" y="1971675"/>
                  </a:cubicBezTo>
                  <a:cubicBezTo>
                    <a:pt x="5626100" y="2073275"/>
                    <a:pt x="5705475" y="2163763"/>
                    <a:pt x="5781675" y="2219325"/>
                  </a:cubicBezTo>
                  <a:cubicBezTo>
                    <a:pt x="5857875" y="2274887"/>
                    <a:pt x="5934075" y="2312987"/>
                    <a:pt x="6010275" y="2305050"/>
                  </a:cubicBezTo>
                  <a:cubicBezTo>
                    <a:pt x="6086475" y="2297113"/>
                    <a:pt x="6154738" y="2254250"/>
                    <a:pt x="6238875" y="2171700"/>
                  </a:cubicBezTo>
                  <a:cubicBezTo>
                    <a:pt x="6323012" y="2089150"/>
                    <a:pt x="6415088" y="1976437"/>
                    <a:pt x="6515100" y="1809750"/>
                  </a:cubicBezTo>
                  <a:cubicBezTo>
                    <a:pt x="6615112" y="1643063"/>
                    <a:pt x="6727031" y="1407319"/>
                    <a:pt x="6838950" y="1171575"/>
                  </a:cubicBezTo>
                </a:path>
              </a:pathLst>
            </a:custGeom>
            <a:noFill/>
            <a:ln w="38100" cap="flat" cmpd="sng" algn="ctr">
              <a:solidFill>
                <a:srgbClr val="FF0000">
                  <a:alpha val="85000"/>
                </a:srgb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8" name="Straight Connector 7"/>
            <p:cNvCxnSpPr/>
            <p:nvPr/>
          </p:nvCxnSpPr>
          <p:spPr bwMode="auto">
            <a:xfrm rot="5400000">
              <a:off x="-1179607" y="2551906"/>
              <a:ext cx="4495800" cy="1588"/>
            </a:xfrm>
            <a:prstGeom prst="line">
              <a:avLst/>
            </a:prstGeom>
            <a:solidFill>
              <a:schemeClr val="accent1"/>
            </a:solidFill>
            <a:ln w="0" cap="flat" cmpd="sng" algn="ctr">
              <a:solidFill>
                <a:schemeClr val="tx1"/>
              </a:solidFill>
              <a:prstDash val="lgDash"/>
              <a:round/>
              <a:headEnd type="none" w="med" len="med"/>
              <a:tailEnd type="none" w="med" len="med"/>
            </a:ln>
            <a:effectLst/>
          </p:spPr>
        </p:cxnSp>
        <p:sp>
          <p:nvSpPr>
            <p:cNvPr id="9" name="TextBox 8"/>
            <p:cNvSpPr txBox="1"/>
            <p:nvPr/>
          </p:nvSpPr>
          <p:spPr>
            <a:xfrm>
              <a:off x="1371600" y="1143000"/>
              <a:ext cx="761747" cy="369332"/>
            </a:xfrm>
            <a:prstGeom prst="rect">
              <a:avLst/>
            </a:prstGeom>
            <a:solidFill>
              <a:srgbClr val="00B050"/>
            </a:solidFill>
            <a:ln>
              <a:solidFill>
                <a:schemeClr val="tx1"/>
              </a:solidFill>
            </a:ln>
          </p:spPr>
          <p:txBody>
            <a:bodyPr wrap="none" rtlCol="0">
              <a:spAutoFit/>
            </a:bodyPr>
            <a:lstStyle/>
            <a:p>
              <a:r>
                <a:rPr lang="sr-Latn-CS" b="1" dirty="0" smtClean="0"/>
                <a:t>0,707</a:t>
              </a:r>
              <a:endParaRPr lang="en-US" b="1" dirty="0"/>
            </a:p>
          </p:txBody>
        </p:sp>
        <p:cxnSp>
          <p:nvCxnSpPr>
            <p:cNvPr id="10" name="Straight Arrow Connector 9"/>
            <p:cNvCxnSpPr/>
            <p:nvPr/>
          </p:nvCxnSpPr>
          <p:spPr bwMode="auto">
            <a:xfrm rot="16200000" flipV="1">
              <a:off x="1034460" y="3402327"/>
              <a:ext cx="357188" cy="261939"/>
            </a:xfrm>
            <a:prstGeom prst="straightConnector1">
              <a:avLst/>
            </a:prstGeom>
            <a:solidFill>
              <a:schemeClr val="accent1"/>
            </a:solidFill>
            <a:ln w="12700" cap="flat" cmpd="sng" algn="ctr">
              <a:solidFill>
                <a:schemeClr val="tx1"/>
              </a:solidFill>
              <a:prstDash val="solid"/>
              <a:round/>
              <a:headEnd type="none" w="med" len="med"/>
              <a:tailEnd type="arrow" w="lg" len="lg"/>
            </a:ln>
            <a:effectLst/>
          </p:spPr>
        </p:cxnSp>
        <p:sp>
          <p:nvSpPr>
            <p:cNvPr id="11" name="TextBox 10"/>
            <p:cNvSpPr txBox="1"/>
            <p:nvPr/>
          </p:nvSpPr>
          <p:spPr>
            <a:xfrm>
              <a:off x="1344021" y="3711890"/>
              <a:ext cx="952505" cy="369332"/>
            </a:xfrm>
            <a:prstGeom prst="rect">
              <a:avLst/>
            </a:prstGeom>
            <a:solidFill>
              <a:srgbClr val="FF0000"/>
            </a:solidFill>
            <a:ln>
              <a:solidFill>
                <a:schemeClr val="tx1"/>
              </a:solidFill>
            </a:ln>
          </p:spPr>
          <p:txBody>
            <a:bodyPr wrap="none" rtlCol="0">
              <a:spAutoFit/>
            </a:bodyPr>
            <a:lstStyle/>
            <a:p>
              <a:r>
                <a:rPr lang="sr-Latn-CS" b="1" dirty="0" smtClean="0">
                  <a:sym typeface="Symbol"/>
                </a:rPr>
                <a:t> </a:t>
              </a:r>
              <a:r>
                <a:rPr lang="sr-Latn-CS" b="1" dirty="0" smtClean="0"/>
                <a:t>0,707</a:t>
              </a:r>
              <a:endParaRPr lang="en-US" b="1" dirty="0"/>
            </a:p>
          </p:txBody>
        </p:sp>
        <p:cxnSp>
          <p:nvCxnSpPr>
            <p:cNvPr id="12" name="Straight Arrow Connector 11"/>
            <p:cNvCxnSpPr/>
            <p:nvPr/>
          </p:nvCxnSpPr>
          <p:spPr bwMode="auto">
            <a:xfrm rot="10800000" flipV="1">
              <a:off x="1097757" y="1512094"/>
              <a:ext cx="276225" cy="211930"/>
            </a:xfrm>
            <a:prstGeom prst="straightConnector1">
              <a:avLst/>
            </a:prstGeom>
            <a:solidFill>
              <a:schemeClr val="accent1"/>
            </a:solidFill>
            <a:ln w="12700" cap="flat" cmpd="sng" algn="ctr">
              <a:solidFill>
                <a:schemeClr val="tx1"/>
              </a:solidFill>
              <a:prstDash val="solid"/>
              <a:round/>
              <a:headEnd type="none" w="med" len="med"/>
              <a:tailEnd type="arrow" w="lg" len="lg"/>
            </a:ln>
            <a:effectLst/>
          </p:spPr>
        </p:cxnSp>
        <p:grpSp>
          <p:nvGrpSpPr>
            <p:cNvPr id="24" name="Group 23"/>
            <p:cNvGrpSpPr/>
            <p:nvPr/>
          </p:nvGrpSpPr>
          <p:grpSpPr>
            <a:xfrm>
              <a:off x="7051675" y="1230868"/>
              <a:ext cx="1828800" cy="2121932"/>
              <a:chOff x="7051675" y="2150269"/>
              <a:chExt cx="1828800" cy="2121932"/>
            </a:xfrm>
          </p:grpSpPr>
          <p:cxnSp>
            <p:nvCxnSpPr>
              <p:cNvPr id="14" name="Straight Connector 13"/>
              <p:cNvCxnSpPr/>
              <p:nvPr/>
            </p:nvCxnSpPr>
            <p:spPr bwMode="auto">
              <a:xfrm rot="5400000">
                <a:off x="7357269" y="3140869"/>
                <a:ext cx="1828006" cy="794"/>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7204075" y="3445669"/>
                <a:ext cx="1676400" cy="1588"/>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rot="16200000" flipH="1">
                <a:off x="7508875" y="2683669"/>
                <a:ext cx="1219200" cy="1219200"/>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rot="5400000" flipH="1" flipV="1">
                <a:off x="7508875" y="2988469"/>
                <a:ext cx="1219200" cy="1219200"/>
              </a:xfrm>
              <a:prstGeom prst="line">
                <a:avLst/>
              </a:prstGeom>
              <a:solidFill>
                <a:schemeClr val="accent1"/>
              </a:solidFill>
              <a:ln w="6350" cap="flat" cmpd="sng" algn="ctr">
                <a:solidFill>
                  <a:schemeClr val="tx1"/>
                </a:solidFill>
                <a:prstDash val="solid"/>
                <a:round/>
                <a:headEnd type="none" w="med" len="med"/>
                <a:tailEnd type="none" w="med" len="med"/>
              </a:ln>
              <a:effectLst/>
            </p:spPr>
          </p:cxnSp>
          <p:sp>
            <p:nvSpPr>
              <p:cNvPr id="18" name="TextBox 17"/>
              <p:cNvSpPr txBox="1"/>
              <p:nvPr/>
            </p:nvSpPr>
            <p:spPr>
              <a:xfrm>
                <a:off x="8270875" y="2150269"/>
                <a:ext cx="405880" cy="369332"/>
              </a:xfrm>
              <a:prstGeom prst="rect">
                <a:avLst/>
              </a:prstGeom>
              <a:noFill/>
            </p:spPr>
            <p:txBody>
              <a:bodyPr wrap="none" rtlCol="0">
                <a:spAutoFit/>
              </a:bodyPr>
              <a:lstStyle/>
              <a:p>
                <a:r>
                  <a:rPr lang="sr-Latn-CS" dirty="0" smtClean="0"/>
                  <a:t>0</a:t>
                </a:r>
                <a:r>
                  <a:rPr lang="sr-Latn-CS" dirty="0" smtClean="0">
                    <a:sym typeface="Symbol"/>
                  </a:rPr>
                  <a:t></a:t>
                </a:r>
                <a:endParaRPr lang="en-US" dirty="0"/>
              </a:p>
            </p:txBody>
          </p:sp>
          <p:sp>
            <p:nvSpPr>
              <p:cNvPr id="19" name="TextBox 18"/>
              <p:cNvSpPr txBox="1"/>
              <p:nvPr/>
            </p:nvSpPr>
            <p:spPr>
              <a:xfrm>
                <a:off x="7432675" y="2378869"/>
                <a:ext cx="534121" cy="369332"/>
              </a:xfrm>
              <a:prstGeom prst="rect">
                <a:avLst/>
              </a:prstGeom>
              <a:noFill/>
            </p:spPr>
            <p:txBody>
              <a:bodyPr wrap="none" rtlCol="0">
                <a:spAutoFit/>
              </a:bodyPr>
              <a:lstStyle/>
              <a:p>
                <a:r>
                  <a:rPr lang="sr-Latn-CS" dirty="0" smtClean="0"/>
                  <a:t>45</a:t>
                </a:r>
                <a:r>
                  <a:rPr lang="sr-Latn-CS" dirty="0" smtClean="0">
                    <a:sym typeface="Symbol"/>
                  </a:rPr>
                  <a:t></a:t>
                </a:r>
                <a:endParaRPr lang="en-US" dirty="0"/>
              </a:p>
            </p:txBody>
          </p:sp>
          <p:sp>
            <p:nvSpPr>
              <p:cNvPr id="20" name="TextBox 19"/>
              <p:cNvSpPr txBox="1"/>
              <p:nvPr/>
            </p:nvSpPr>
            <p:spPr>
              <a:xfrm>
                <a:off x="7127875" y="3140869"/>
                <a:ext cx="534121" cy="369332"/>
              </a:xfrm>
              <a:prstGeom prst="rect">
                <a:avLst/>
              </a:prstGeom>
              <a:noFill/>
            </p:spPr>
            <p:txBody>
              <a:bodyPr wrap="none" rtlCol="0">
                <a:spAutoFit/>
              </a:bodyPr>
              <a:lstStyle/>
              <a:p>
                <a:r>
                  <a:rPr lang="sr-Latn-CS" dirty="0" smtClean="0"/>
                  <a:t>90</a:t>
                </a:r>
                <a:r>
                  <a:rPr lang="sr-Latn-CS" dirty="0" smtClean="0">
                    <a:sym typeface="Symbol"/>
                  </a:rPr>
                  <a:t></a:t>
                </a:r>
                <a:endParaRPr lang="en-US" dirty="0"/>
              </a:p>
            </p:txBody>
          </p:sp>
          <p:sp>
            <p:nvSpPr>
              <p:cNvPr id="21" name="TextBox 20"/>
              <p:cNvSpPr txBox="1"/>
              <p:nvPr/>
            </p:nvSpPr>
            <p:spPr>
              <a:xfrm>
                <a:off x="7051675" y="3902869"/>
                <a:ext cx="662361" cy="369332"/>
              </a:xfrm>
              <a:prstGeom prst="rect">
                <a:avLst/>
              </a:prstGeom>
              <a:noFill/>
            </p:spPr>
            <p:txBody>
              <a:bodyPr wrap="none" rtlCol="0">
                <a:spAutoFit/>
              </a:bodyPr>
              <a:lstStyle/>
              <a:p>
                <a:r>
                  <a:rPr lang="sr-Latn-CS" dirty="0" smtClean="0"/>
                  <a:t>135</a:t>
                </a:r>
                <a:r>
                  <a:rPr lang="sr-Latn-CS" dirty="0" smtClean="0">
                    <a:sym typeface="Symbol"/>
                  </a:rPr>
                  <a:t></a:t>
                </a:r>
                <a:endParaRPr lang="en-US" dirty="0"/>
              </a:p>
            </p:txBody>
          </p:sp>
          <p:sp>
            <p:nvSpPr>
              <p:cNvPr id="22" name="Oval 21"/>
              <p:cNvSpPr/>
              <p:nvPr/>
            </p:nvSpPr>
            <p:spPr bwMode="auto">
              <a:xfrm>
                <a:off x="7775575" y="2913063"/>
                <a:ext cx="990600" cy="9906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Isosceles Triangle 22"/>
              <p:cNvSpPr/>
              <p:nvPr/>
            </p:nvSpPr>
            <p:spPr bwMode="auto">
              <a:xfrm rot="13500000">
                <a:off x="7759420" y="3727730"/>
                <a:ext cx="152400" cy="304800"/>
              </a:xfrm>
              <a:prstGeom prst="triangle">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grpSp>
      <p:sp>
        <p:nvSpPr>
          <p:cNvPr id="26" name="Rectangle 17"/>
          <p:cNvSpPr txBox="1">
            <a:spLocks noChangeArrowheads="1"/>
          </p:cNvSpPr>
          <p:nvPr/>
        </p:nvSpPr>
        <p:spPr>
          <a:xfrm>
            <a:off x="457200" y="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r-Latn-CS" sz="4400" b="0" i="0" u="none" strike="noStrike" kern="0" cap="none" spc="0" normalizeH="0" baseline="0" noProof="0" dirty="0" smtClean="0">
                <a:ln>
                  <a:noFill/>
                </a:ln>
                <a:solidFill>
                  <a:srgbClr val="000099"/>
                </a:solidFill>
                <a:effectLst/>
                <a:uLnTx/>
                <a:uFillTx/>
                <a:latin typeface="+mj-lt"/>
                <a:ea typeface="+mj-ea"/>
                <a:cs typeface="+mj-cs"/>
              </a:rPr>
              <a:t>Izlazni signali rezolvera </a:t>
            </a:r>
            <a:r>
              <a:rPr kumimoji="0" lang="sr-Latn-CS" sz="5400" b="1" i="0" u="none" strike="noStrike" kern="0" cap="none" spc="0" normalizeH="0" baseline="0" noProof="0" dirty="0" smtClean="0">
                <a:ln>
                  <a:noFill/>
                </a:ln>
                <a:solidFill>
                  <a:srgbClr val="000099"/>
                </a:solidFill>
                <a:effectLst/>
                <a:uLnTx/>
                <a:uFillTx/>
                <a:latin typeface="+mj-lt"/>
                <a:ea typeface="+mj-ea"/>
                <a:cs typeface="+mj-cs"/>
              </a:rPr>
              <a:t>135</a:t>
            </a:r>
            <a:r>
              <a:rPr kumimoji="0" lang="sr-Latn-CS" sz="5400" b="1" i="0" u="none" strike="noStrike" kern="0" cap="none" spc="0" normalizeH="0" baseline="0" noProof="0" dirty="0" smtClean="0">
                <a:ln>
                  <a:noFill/>
                </a:ln>
                <a:solidFill>
                  <a:srgbClr val="000099"/>
                </a:solidFill>
                <a:effectLst/>
                <a:uLnTx/>
                <a:uFillTx/>
                <a:latin typeface="+mj-lt"/>
                <a:ea typeface="+mj-ea"/>
                <a:cs typeface="+mj-cs"/>
                <a:sym typeface="Symbol"/>
              </a:rPr>
              <a:t></a:t>
            </a:r>
            <a:endParaRPr kumimoji="0" lang="en-US" sz="54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27" name="Rectangle 26"/>
          <p:cNvSpPr/>
          <p:nvPr/>
        </p:nvSpPr>
        <p:spPr bwMode="auto">
          <a:xfrm>
            <a:off x="4752975" y="4781550"/>
            <a:ext cx="457200" cy="304800"/>
          </a:xfrm>
          <a:prstGeom prst="rect">
            <a:avLst/>
          </a:prstGeom>
          <a:solidFill>
            <a:srgbClr val="00B05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a:off x="4772025" y="5191125"/>
            <a:ext cx="457200" cy="304800"/>
          </a:xfrm>
          <a:prstGeom prst="rect">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3"/>
          <a:srcRect/>
          <a:stretch>
            <a:fillRect/>
          </a:stretch>
        </p:blipFill>
        <p:spPr bwMode="auto">
          <a:xfrm>
            <a:off x="1471613" y="819150"/>
            <a:ext cx="6200775" cy="5219700"/>
          </a:xfrm>
          <a:prstGeom prst="rect">
            <a:avLst/>
          </a:prstGeom>
          <a:noFill/>
          <a:ln w="9525">
            <a:noFill/>
            <a:miter lim="800000"/>
            <a:headEnd/>
            <a:tailEnd/>
          </a:ln>
          <a:effectLst/>
        </p:spPr>
      </p:pic>
      <p:cxnSp>
        <p:nvCxnSpPr>
          <p:cNvPr id="7" name="Straight Connector 6"/>
          <p:cNvCxnSpPr/>
          <p:nvPr/>
        </p:nvCxnSpPr>
        <p:spPr bwMode="auto">
          <a:xfrm rot="5400000">
            <a:off x="2475706" y="3009900"/>
            <a:ext cx="4191000" cy="1588"/>
          </a:xfrm>
          <a:prstGeom prst="line">
            <a:avLst/>
          </a:prstGeom>
          <a:solidFill>
            <a:schemeClr val="accent1"/>
          </a:solidFill>
          <a:ln w="0" cap="flat" cmpd="sng" algn="ctr">
            <a:solidFill>
              <a:schemeClr val="tx1"/>
            </a:solidFill>
            <a:prstDash val="lgDash"/>
            <a:round/>
            <a:headEnd type="none" w="med" len="med"/>
            <a:tailEnd type="none" w="med" len="med"/>
          </a:ln>
          <a:effectLst/>
        </p:spPr>
      </p:cxnSp>
      <p:cxnSp>
        <p:nvCxnSpPr>
          <p:cNvPr id="8" name="Straight Connector 7"/>
          <p:cNvCxnSpPr/>
          <p:nvPr/>
        </p:nvCxnSpPr>
        <p:spPr bwMode="auto">
          <a:xfrm rot="5400000">
            <a:off x="3544094" y="3009106"/>
            <a:ext cx="4191000" cy="1588"/>
          </a:xfrm>
          <a:prstGeom prst="line">
            <a:avLst/>
          </a:prstGeom>
          <a:solidFill>
            <a:schemeClr val="accent1"/>
          </a:solidFill>
          <a:ln w="0" cap="flat" cmpd="sng" algn="ctr">
            <a:solidFill>
              <a:schemeClr val="tx1"/>
            </a:solidFill>
            <a:prstDash val="lgDash"/>
            <a:round/>
            <a:headEnd type="none" w="med" len="med"/>
            <a:tailEnd type="none" w="med" len="med"/>
          </a:ln>
          <a:effectLst/>
        </p:spPr>
      </p:cxnSp>
      <p:cxnSp>
        <p:nvCxnSpPr>
          <p:cNvPr id="9" name="Straight Connector 8"/>
          <p:cNvCxnSpPr/>
          <p:nvPr/>
        </p:nvCxnSpPr>
        <p:spPr bwMode="auto">
          <a:xfrm rot="5400000">
            <a:off x="4382294" y="3009106"/>
            <a:ext cx="4191000" cy="1588"/>
          </a:xfrm>
          <a:prstGeom prst="line">
            <a:avLst/>
          </a:prstGeom>
          <a:solidFill>
            <a:schemeClr val="accent1"/>
          </a:solidFill>
          <a:ln w="0" cap="flat" cmpd="sng" algn="ctr">
            <a:solidFill>
              <a:schemeClr val="tx1"/>
            </a:solidFill>
            <a:prstDash val="lgDash"/>
            <a:round/>
            <a:headEnd type="none" w="med" len="med"/>
            <a:tailEnd type="none" w="med" len="med"/>
          </a:ln>
          <a:effectLst/>
        </p:spPr>
      </p:cxnSp>
      <p:cxnSp>
        <p:nvCxnSpPr>
          <p:cNvPr id="10" name="Straight Connector 9"/>
          <p:cNvCxnSpPr/>
          <p:nvPr/>
        </p:nvCxnSpPr>
        <p:spPr bwMode="auto">
          <a:xfrm rot="10800000">
            <a:off x="1828800" y="4876800"/>
            <a:ext cx="2971800" cy="1588"/>
          </a:xfrm>
          <a:prstGeom prst="line">
            <a:avLst/>
          </a:prstGeom>
          <a:solidFill>
            <a:schemeClr val="accent1"/>
          </a:solidFill>
          <a:ln w="0" cap="flat" cmpd="sng" algn="ctr">
            <a:solidFill>
              <a:schemeClr val="tx1"/>
            </a:solidFill>
            <a:prstDash val="lgDash"/>
            <a:round/>
            <a:headEnd type="none" w="med" len="med"/>
            <a:tailEnd type="none" w="med" len="med"/>
          </a:ln>
          <a:effectLst/>
        </p:spPr>
      </p:cxnSp>
      <p:cxnSp>
        <p:nvCxnSpPr>
          <p:cNvPr id="12" name="Straight Connector 11"/>
          <p:cNvCxnSpPr/>
          <p:nvPr/>
        </p:nvCxnSpPr>
        <p:spPr bwMode="auto">
          <a:xfrm rot="10800000">
            <a:off x="1828800" y="4754880"/>
            <a:ext cx="3810000" cy="1588"/>
          </a:xfrm>
          <a:prstGeom prst="line">
            <a:avLst/>
          </a:prstGeom>
          <a:solidFill>
            <a:schemeClr val="accent1"/>
          </a:solidFill>
          <a:ln w="0" cap="flat" cmpd="sng" algn="ctr">
            <a:solidFill>
              <a:schemeClr val="tx1"/>
            </a:solidFill>
            <a:prstDash val="lgDash"/>
            <a:round/>
            <a:headEnd type="none" w="med" len="med"/>
            <a:tailEnd type="none" w="med" len="med"/>
          </a:ln>
          <a:effectLst/>
        </p:spPr>
      </p:cxnSp>
      <p:sp>
        <p:nvSpPr>
          <p:cNvPr id="14" name="TextBox 13"/>
          <p:cNvSpPr txBox="1"/>
          <p:nvPr/>
        </p:nvSpPr>
        <p:spPr>
          <a:xfrm>
            <a:off x="1409700" y="1234440"/>
            <a:ext cx="543739" cy="369332"/>
          </a:xfrm>
          <a:prstGeom prst="rect">
            <a:avLst/>
          </a:prstGeom>
          <a:noFill/>
        </p:spPr>
        <p:txBody>
          <a:bodyPr wrap="none" rtlCol="0">
            <a:spAutoFit/>
          </a:bodyPr>
          <a:lstStyle/>
          <a:p>
            <a:r>
              <a:rPr lang="sr-Latn-CS" dirty="0" smtClean="0"/>
              <a:t>cos</a:t>
            </a:r>
            <a:endParaRPr lang="en-US" dirty="0"/>
          </a:p>
        </p:txBody>
      </p:sp>
      <p:sp>
        <p:nvSpPr>
          <p:cNvPr id="15" name="TextBox 14"/>
          <p:cNvSpPr txBox="1"/>
          <p:nvPr/>
        </p:nvSpPr>
        <p:spPr>
          <a:xfrm>
            <a:off x="1447800" y="2918460"/>
            <a:ext cx="479618" cy="369332"/>
          </a:xfrm>
          <a:prstGeom prst="rect">
            <a:avLst/>
          </a:prstGeom>
          <a:noFill/>
        </p:spPr>
        <p:txBody>
          <a:bodyPr wrap="none" rtlCol="0">
            <a:spAutoFit/>
          </a:bodyPr>
          <a:lstStyle/>
          <a:p>
            <a:r>
              <a:rPr lang="sr-Latn-CS" dirty="0" smtClean="0"/>
              <a:t>sin</a:t>
            </a:r>
            <a:endParaRPr lang="en-US" dirty="0"/>
          </a:p>
        </p:txBody>
      </p:sp>
      <p:sp>
        <p:nvSpPr>
          <p:cNvPr id="16" name="TextBox 15"/>
          <p:cNvSpPr txBox="1"/>
          <p:nvPr/>
        </p:nvSpPr>
        <p:spPr>
          <a:xfrm>
            <a:off x="1645920" y="4800600"/>
            <a:ext cx="192360" cy="153888"/>
          </a:xfrm>
          <a:prstGeom prst="rect">
            <a:avLst/>
          </a:prstGeom>
          <a:noFill/>
        </p:spPr>
        <p:txBody>
          <a:bodyPr wrap="none" lIns="0" tIns="0" rIns="0" bIns="0" rtlCol="0">
            <a:spAutoFit/>
          </a:bodyPr>
          <a:lstStyle/>
          <a:p>
            <a:r>
              <a:rPr lang="sr-Latn-CS" sz="1000" b="1" dirty="0" smtClean="0"/>
              <a:t>90</a:t>
            </a:r>
            <a:r>
              <a:rPr lang="sr-Latn-CS" sz="1000" b="1" dirty="0" smtClean="0">
                <a:sym typeface="Symbol"/>
              </a:rPr>
              <a:t></a:t>
            </a:r>
            <a:endParaRPr lang="en-US" sz="1000" b="1" dirty="0"/>
          </a:p>
        </p:txBody>
      </p:sp>
      <p:sp>
        <p:nvSpPr>
          <p:cNvPr id="17" name="TextBox 16"/>
          <p:cNvSpPr txBox="1"/>
          <p:nvPr/>
        </p:nvSpPr>
        <p:spPr>
          <a:xfrm>
            <a:off x="1676400" y="4953000"/>
            <a:ext cx="121828" cy="153888"/>
          </a:xfrm>
          <a:prstGeom prst="rect">
            <a:avLst/>
          </a:prstGeom>
          <a:noFill/>
        </p:spPr>
        <p:txBody>
          <a:bodyPr wrap="none" lIns="0" tIns="0" rIns="0" bIns="0" rtlCol="0">
            <a:spAutoFit/>
          </a:bodyPr>
          <a:lstStyle/>
          <a:p>
            <a:r>
              <a:rPr lang="sr-Latn-CS" sz="1000" b="1" dirty="0" smtClean="0"/>
              <a:t>0</a:t>
            </a:r>
            <a:r>
              <a:rPr lang="sr-Latn-CS" sz="1000" b="1" dirty="0" smtClean="0">
                <a:sym typeface="Symbol"/>
              </a:rPr>
              <a:t></a:t>
            </a:r>
            <a:endParaRPr lang="en-US" sz="1000" b="1" dirty="0"/>
          </a:p>
        </p:txBody>
      </p:sp>
      <p:sp>
        <p:nvSpPr>
          <p:cNvPr id="18" name="TextBox 17"/>
          <p:cNvSpPr txBox="1"/>
          <p:nvPr/>
        </p:nvSpPr>
        <p:spPr>
          <a:xfrm>
            <a:off x="1577340" y="4661952"/>
            <a:ext cx="262892" cy="153888"/>
          </a:xfrm>
          <a:prstGeom prst="rect">
            <a:avLst/>
          </a:prstGeom>
          <a:noFill/>
        </p:spPr>
        <p:txBody>
          <a:bodyPr wrap="none" lIns="0" tIns="0" rIns="0" bIns="0" rtlCol="0">
            <a:spAutoFit/>
          </a:bodyPr>
          <a:lstStyle/>
          <a:p>
            <a:r>
              <a:rPr lang="sr-Latn-CS" sz="1000" b="1" dirty="0" smtClean="0"/>
              <a:t>180</a:t>
            </a:r>
            <a:r>
              <a:rPr lang="sr-Latn-CS" sz="1000" b="1" dirty="0" smtClean="0">
                <a:sym typeface="Symbol"/>
              </a:rPr>
              <a:t></a:t>
            </a:r>
            <a:endParaRPr lang="en-US" sz="1000" b="1" dirty="0"/>
          </a:p>
        </p:txBody>
      </p:sp>
      <p:sp>
        <p:nvSpPr>
          <p:cNvPr id="19" name="TextBox 18"/>
          <p:cNvSpPr txBox="1"/>
          <p:nvPr/>
        </p:nvSpPr>
        <p:spPr>
          <a:xfrm>
            <a:off x="1600200" y="4114800"/>
            <a:ext cx="304892" cy="369332"/>
          </a:xfrm>
          <a:prstGeom prst="rect">
            <a:avLst/>
          </a:prstGeom>
          <a:noFill/>
        </p:spPr>
        <p:txBody>
          <a:bodyPr wrap="none" rtlCol="0">
            <a:spAutoFit/>
          </a:bodyPr>
          <a:lstStyle/>
          <a:p>
            <a:r>
              <a:rPr lang="sr-Latn-CS" b="1" i="1" dirty="0" smtClean="0">
                <a:sym typeface="Symbol"/>
              </a:rPr>
              <a:t></a:t>
            </a:r>
            <a:endParaRPr lang="en-US" b="1" i="1" dirty="0"/>
          </a:p>
        </p:txBody>
      </p:sp>
      <p:sp>
        <p:nvSpPr>
          <p:cNvPr id="20" name="TextBox 19"/>
          <p:cNvSpPr txBox="1"/>
          <p:nvPr/>
        </p:nvSpPr>
        <p:spPr>
          <a:xfrm>
            <a:off x="7239000" y="5257800"/>
            <a:ext cx="375103" cy="153888"/>
          </a:xfrm>
          <a:prstGeom prst="rect">
            <a:avLst/>
          </a:prstGeom>
          <a:noFill/>
        </p:spPr>
        <p:txBody>
          <a:bodyPr wrap="none" lIns="0" tIns="0" rIns="0" bIns="0" rtlCol="0">
            <a:spAutoFit/>
          </a:bodyPr>
          <a:lstStyle/>
          <a:p>
            <a:r>
              <a:rPr lang="sr-Latn-CS" sz="1000" b="1" dirty="0" smtClean="0"/>
              <a:t>vreme</a:t>
            </a:r>
            <a:endParaRPr lang="en-US" sz="1000" b="1" dirty="0"/>
          </a:p>
        </p:txBody>
      </p:sp>
      <p:sp>
        <p:nvSpPr>
          <p:cNvPr id="21" name="TextBox 20"/>
          <p:cNvSpPr txBox="1"/>
          <p:nvPr/>
        </p:nvSpPr>
        <p:spPr>
          <a:xfrm>
            <a:off x="7239000" y="3581400"/>
            <a:ext cx="375103" cy="153888"/>
          </a:xfrm>
          <a:prstGeom prst="rect">
            <a:avLst/>
          </a:prstGeom>
          <a:noFill/>
        </p:spPr>
        <p:txBody>
          <a:bodyPr wrap="none" lIns="0" tIns="0" rIns="0" bIns="0" rtlCol="0">
            <a:spAutoFit/>
          </a:bodyPr>
          <a:lstStyle/>
          <a:p>
            <a:r>
              <a:rPr lang="sr-Latn-CS" sz="1000" b="1" dirty="0" smtClean="0"/>
              <a:t>vreme</a:t>
            </a:r>
            <a:endParaRPr lang="en-US" sz="1000" b="1" dirty="0"/>
          </a:p>
        </p:txBody>
      </p:sp>
      <p:sp>
        <p:nvSpPr>
          <p:cNvPr id="22" name="TextBox 21"/>
          <p:cNvSpPr txBox="1"/>
          <p:nvPr/>
        </p:nvSpPr>
        <p:spPr>
          <a:xfrm>
            <a:off x="7239000" y="1905000"/>
            <a:ext cx="375103" cy="153888"/>
          </a:xfrm>
          <a:prstGeom prst="rect">
            <a:avLst/>
          </a:prstGeom>
          <a:noFill/>
        </p:spPr>
        <p:txBody>
          <a:bodyPr wrap="none" lIns="0" tIns="0" rIns="0" bIns="0" rtlCol="0">
            <a:spAutoFit/>
          </a:bodyPr>
          <a:lstStyle/>
          <a:p>
            <a:r>
              <a:rPr lang="sr-Latn-CS" sz="1000" b="1" dirty="0" smtClean="0"/>
              <a:t>vreme</a:t>
            </a:r>
            <a:endParaRPr lang="en-US" sz="1000" b="1" dirty="0"/>
          </a:p>
        </p:txBody>
      </p:sp>
      <p:sp>
        <p:nvSpPr>
          <p:cNvPr id="23" name="Rectangle 22"/>
          <p:cNvSpPr/>
          <p:nvPr/>
        </p:nvSpPr>
        <p:spPr bwMode="auto">
          <a:xfrm>
            <a:off x="3048000" y="762000"/>
            <a:ext cx="2590800" cy="4724400"/>
          </a:xfrm>
          <a:prstGeom prst="rect">
            <a:avLst/>
          </a:prstGeom>
          <a:solidFill>
            <a:schemeClr val="bg1">
              <a:alpha val="86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a:off x="5638800" y="762000"/>
            <a:ext cx="2057400" cy="4724400"/>
          </a:xfrm>
          <a:prstGeom prst="rect">
            <a:avLst/>
          </a:prstGeom>
          <a:solidFill>
            <a:schemeClr val="bg1">
              <a:alpha val="86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5" name="Isosceles Triangle 24"/>
          <p:cNvSpPr/>
          <p:nvPr/>
        </p:nvSpPr>
        <p:spPr bwMode="auto">
          <a:xfrm rot="5400000">
            <a:off x="952500" y="5829300"/>
            <a:ext cx="152400" cy="2286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3" presetClass="path" presetSubtype="0" accel="50000" decel="50000" fill="hold" grpId="1" nodeType="clickEffect">
                                  <p:stCondLst>
                                    <p:cond delay="0"/>
                                  </p:stCondLst>
                                  <p:childTnLst>
                                    <p:animMotion origin="layout" path="M 0 4.44444E-6 L 0.28333 4.44444E-6 " pathEditMode="relative" rAng="0" ptsTypes="AA">
                                      <p:cBhvr>
                                        <p:cTn id="12" dur="3000" fill="hold"/>
                                        <p:tgtEl>
                                          <p:spTgt spid="23"/>
                                        </p:tgtEl>
                                        <p:attrNameLst>
                                          <p:attrName>ppt_x</p:attrName>
                                          <p:attrName>ppt_y</p:attrName>
                                        </p:attrNameLst>
                                      </p:cBhvr>
                                      <p:rCtr x="142" y="0"/>
                                    </p:animMotion>
                                  </p:childTnLst>
                                </p:cTn>
                              </p:par>
                            </p:childTnLst>
                          </p:cTn>
                        </p:par>
                        <p:par>
                          <p:cTn id="13" fill="hold">
                            <p:stCondLst>
                              <p:cond delay="3000"/>
                            </p:stCondLst>
                            <p:childTnLst>
                              <p:par>
                                <p:cTn id="14" presetID="1" presetClass="exit" presetSubtype="0" fill="hold" grpId="2" nodeType="afterEffect">
                                  <p:stCondLst>
                                    <p:cond delay="0"/>
                                  </p:stCondLst>
                                  <p:childTnLst>
                                    <p:set>
                                      <p:cBhvr>
                                        <p:cTn id="15" dur="1" fill="hold">
                                          <p:stCondLst>
                                            <p:cond delay="0"/>
                                          </p:stCondLst>
                                        </p:cTn>
                                        <p:tgtEl>
                                          <p:spTgt spid="2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grpId="1" nodeType="clickEffect">
                                  <p:stCondLst>
                                    <p:cond delay="0"/>
                                  </p:stCondLst>
                                  <p:childTnLst>
                                    <p:animMotion origin="layout" path="M 0 0  L 0.25 0  E" pathEditMode="relative" ptsTypes="">
                                      <p:cBhvr>
                                        <p:cTn id="19" dur="2000" fill="hold"/>
                                        <p:tgtEl>
                                          <p:spTgt spid="24"/>
                                        </p:tgtEl>
                                        <p:attrNameLst>
                                          <p:attrName>ppt_x</p:attrName>
                                          <p:attrName>ppt_y</p:attrName>
                                        </p:attrNameLst>
                                      </p:cBhvr>
                                    </p:animMotion>
                                  </p:childTnLst>
                                </p:cTn>
                              </p:par>
                            </p:childTnLst>
                          </p:cTn>
                        </p:par>
                        <p:par>
                          <p:cTn id="20" fill="hold">
                            <p:stCondLst>
                              <p:cond delay="2000"/>
                            </p:stCondLst>
                            <p:childTnLst>
                              <p:par>
                                <p:cTn id="21" presetID="1" presetClass="exit" presetSubtype="0" fill="hold" grpId="2" nodeType="afterEffect">
                                  <p:stCondLst>
                                    <p:cond delay="0"/>
                                  </p:stCondLst>
                                  <p:childTnLst>
                                    <p:set>
                                      <p:cBhvr>
                                        <p:cTn id="22"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3" grpId="2" animBg="1"/>
      <p:bldP spid="24" grpId="0" animBg="1"/>
      <p:bldP spid="24" grpId="1" animBg="1"/>
      <p:bldP spid="24"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2" name="Picture 6" descr="http://upload.wikimedia.org/wikipedia/commons/thumb/8/89/Optocoupler.svg/320px-Optocoupler.svg.png"/>
          <p:cNvPicPr>
            <a:picLocks noChangeAspect="1" noChangeArrowheads="1"/>
          </p:cNvPicPr>
          <p:nvPr/>
        </p:nvPicPr>
        <p:blipFill>
          <a:blip r:embed="rId3"/>
          <a:srcRect l="8882" r="9210"/>
          <a:stretch>
            <a:fillRect/>
          </a:stretch>
        </p:blipFill>
        <p:spPr bwMode="auto">
          <a:xfrm>
            <a:off x="3810000" y="2743200"/>
            <a:ext cx="1581150" cy="1447800"/>
          </a:xfrm>
          <a:prstGeom prst="rect">
            <a:avLst/>
          </a:prstGeom>
          <a:noFill/>
        </p:spPr>
      </p:pic>
      <p:pic>
        <p:nvPicPr>
          <p:cNvPr id="14" name="Picture 2" descr="http://intlimg.demandmedia.com/DM-Resize/cdn-write.demandstudios.com/upload/1000/600/20/3/331623.png?w=240&amp;h=240&amp;crop_min=1"/>
          <p:cNvPicPr>
            <a:picLocks noChangeAspect="1" noChangeArrowheads="1"/>
          </p:cNvPicPr>
          <p:nvPr/>
        </p:nvPicPr>
        <p:blipFill>
          <a:blip r:embed="rId4" cstate="print"/>
          <a:srcRect/>
          <a:stretch>
            <a:fillRect/>
          </a:stretch>
        </p:blipFill>
        <p:spPr bwMode="auto">
          <a:xfrm>
            <a:off x="1676400" y="4191000"/>
            <a:ext cx="533400" cy="533400"/>
          </a:xfrm>
          <a:prstGeom prst="rect">
            <a:avLst/>
          </a:prstGeom>
          <a:noFill/>
        </p:spPr>
      </p:pic>
      <p:pic>
        <p:nvPicPr>
          <p:cNvPr id="55298" name="Picture 2" descr="http://intlimg.demandmedia.com/DM-Resize/cdn-write.demandstudios.com/upload/1000/600/20/3/331623.png?w=240&amp;h=240&amp;crop_min=1"/>
          <p:cNvPicPr>
            <a:picLocks noChangeAspect="1" noChangeArrowheads="1"/>
          </p:cNvPicPr>
          <p:nvPr/>
        </p:nvPicPr>
        <p:blipFill>
          <a:blip r:embed="rId4" cstate="print"/>
          <a:srcRect/>
          <a:stretch>
            <a:fillRect/>
          </a:stretch>
        </p:blipFill>
        <p:spPr bwMode="auto">
          <a:xfrm>
            <a:off x="3281363" y="3745706"/>
            <a:ext cx="533400" cy="533400"/>
          </a:xfrm>
          <a:prstGeom prst="rect">
            <a:avLst/>
          </a:prstGeom>
          <a:noFill/>
        </p:spPr>
      </p:pic>
      <p:sp>
        <p:nvSpPr>
          <p:cNvPr id="15362" name="Title 1"/>
          <p:cNvSpPr>
            <a:spLocks noGrp="1"/>
          </p:cNvSpPr>
          <p:nvPr>
            <p:ph type="title"/>
          </p:nvPr>
        </p:nvSpPr>
        <p:spPr/>
        <p:txBody>
          <a:bodyPr/>
          <a:lstStyle/>
          <a:p>
            <a:pPr eaLnBrk="1" hangingPunct="1"/>
            <a:r>
              <a:rPr lang="sr-Latn-CS" b="1" smtClean="0">
                <a:solidFill>
                  <a:srgbClr val="002060"/>
                </a:solidFill>
              </a:rPr>
              <a:t>Merenje struje</a:t>
            </a:r>
            <a:endParaRPr lang="en-US" b="1" smtClean="0"/>
          </a:p>
        </p:txBody>
      </p:sp>
      <p:sp>
        <p:nvSpPr>
          <p:cNvPr id="15363" name="Content Placeholder 2"/>
          <p:cNvSpPr>
            <a:spLocks noGrp="1"/>
          </p:cNvSpPr>
          <p:nvPr>
            <p:ph idx="1"/>
          </p:nvPr>
        </p:nvSpPr>
        <p:spPr>
          <a:xfrm>
            <a:off x="457200" y="1447800"/>
            <a:ext cx="8229600" cy="762000"/>
          </a:xfrm>
        </p:spPr>
        <p:txBody>
          <a:bodyPr/>
          <a:lstStyle/>
          <a:p>
            <a:pPr eaLnBrk="1" hangingPunct="1">
              <a:buNone/>
            </a:pPr>
            <a:r>
              <a:rPr lang="sr-Latn-CS" b="1" dirty="0" smtClean="0">
                <a:solidFill>
                  <a:srgbClr val="002060"/>
                </a:solidFill>
              </a:rPr>
              <a:t>Galvansko odvajanje, optički izolator</a:t>
            </a:r>
          </a:p>
        </p:txBody>
      </p:sp>
      <p:sp>
        <p:nvSpPr>
          <p:cNvPr id="7" name="Rounded Rectangle 6"/>
          <p:cNvSpPr/>
          <p:nvPr/>
        </p:nvSpPr>
        <p:spPr bwMode="auto">
          <a:xfrm>
            <a:off x="914400" y="2590800"/>
            <a:ext cx="2362200" cy="1676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endParaRPr lang="sr-Latn-CS" sz="1400" dirty="0" smtClean="0"/>
          </a:p>
          <a:p>
            <a:pPr algn="ctr" eaLnBrk="0" hangingPunct="0"/>
            <a:r>
              <a:rPr lang="sr-Latn-CS" sz="3200" dirty="0" smtClean="0"/>
              <a:t>Energetski deo</a:t>
            </a:r>
            <a:endParaRPr lang="en-US" sz="3200" dirty="0" smtClean="0"/>
          </a:p>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ndParaRPr>
          </a:p>
        </p:txBody>
      </p:sp>
      <p:sp>
        <p:nvSpPr>
          <p:cNvPr id="8" name="Rounded Rectangle 7"/>
          <p:cNvSpPr/>
          <p:nvPr/>
        </p:nvSpPr>
        <p:spPr bwMode="auto">
          <a:xfrm>
            <a:off x="5791200" y="2590800"/>
            <a:ext cx="2362200" cy="1676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sr-Latn-CS" sz="3200" dirty="0" smtClean="0"/>
              <a:t>Merno-upravljački deo</a:t>
            </a:r>
            <a:endParaRPr lang="en-US" sz="3200" dirty="0" smtClean="0"/>
          </a:p>
        </p:txBody>
      </p:sp>
      <p:sp>
        <p:nvSpPr>
          <p:cNvPr id="12" name="TextBox 11"/>
          <p:cNvSpPr txBox="1"/>
          <p:nvPr/>
        </p:nvSpPr>
        <p:spPr>
          <a:xfrm>
            <a:off x="2895600" y="2514600"/>
            <a:ext cx="1428596" cy="369332"/>
          </a:xfrm>
          <a:prstGeom prst="rect">
            <a:avLst/>
          </a:prstGeom>
          <a:noFill/>
        </p:spPr>
        <p:txBody>
          <a:bodyPr wrap="none" rtlCol="0">
            <a:spAutoFit/>
          </a:bodyPr>
          <a:lstStyle/>
          <a:p>
            <a:r>
              <a:rPr lang="sr-Latn-CS" dirty="0" smtClean="0"/>
              <a:t>merni signal</a:t>
            </a:r>
            <a:endParaRPr lang="en-US" dirty="0"/>
          </a:p>
        </p:txBody>
      </p:sp>
      <p:sp>
        <p:nvSpPr>
          <p:cNvPr id="19" name="TextBox 18"/>
          <p:cNvSpPr txBox="1"/>
          <p:nvPr/>
        </p:nvSpPr>
        <p:spPr>
          <a:xfrm>
            <a:off x="5338763" y="3669507"/>
            <a:ext cx="455574" cy="584775"/>
          </a:xfrm>
          <a:prstGeom prst="rect">
            <a:avLst/>
          </a:prstGeom>
          <a:noFill/>
        </p:spPr>
        <p:txBody>
          <a:bodyPr wrap="none" rtlCol="0">
            <a:spAutoFit/>
          </a:bodyPr>
          <a:lstStyle/>
          <a:p>
            <a:r>
              <a:rPr lang="en-US" sz="3200" b="1" dirty="0" smtClean="0">
                <a:sym typeface="Symbol"/>
              </a:rPr>
              <a:t></a:t>
            </a:r>
            <a:endParaRPr lang="en-US" sz="3200" b="1" dirty="0"/>
          </a:p>
        </p:txBody>
      </p:sp>
      <p:cxnSp>
        <p:nvCxnSpPr>
          <p:cNvPr id="21" name="Straight Connector 20"/>
          <p:cNvCxnSpPr/>
          <p:nvPr/>
        </p:nvCxnSpPr>
        <p:spPr bwMode="auto">
          <a:xfrm rot="10800000" flipV="1">
            <a:off x="3276603" y="3059906"/>
            <a:ext cx="542923" cy="2"/>
          </a:xfrm>
          <a:prstGeom prst="line">
            <a:avLst/>
          </a:prstGeom>
          <a:solidFill>
            <a:schemeClr val="accent1"/>
          </a:solidFill>
          <a:ln w="9525" cap="flat" cmpd="sng" algn="ctr">
            <a:solidFill>
              <a:schemeClr val="tx1"/>
            </a:solidFill>
            <a:prstDash val="solid"/>
            <a:round/>
            <a:headEnd type="triangle" w="med" len="lg"/>
            <a:tailEnd type="none" w="med" len="med"/>
          </a:ln>
          <a:effectLst/>
        </p:spPr>
      </p:cxnSp>
      <p:cxnSp>
        <p:nvCxnSpPr>
          <p:cNvPr id="25" name="Straight Connector 24"/>
          <p:cNvCxnSpPr/>
          <p:nvPr/>
        </p:nvCxnSpPr>
        <p:spPr bwMode="auto">
          <a:xfrm rot="10800000">
            <a:off x="3543300" y="3831431"/>
            <a:ext cx="2667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6" name="TextBox 25"/>
          <p:cNvSpPr txBox="1"/>
          <p:nvPr/>
        </p:nvSpPr>
        <p:spPr>
          <a:xfrm>
            <a:off x="6781800" y="4114800"/>
            <a:ext cx="455574" cy="584775"/>
          </a:xfrm>
          <a:prstGeom prst="rect">
            <a:avLst/>
          </a:prstGeom>
          <a:noFill/>
        </p:spPr>
        <p:txBody>
          <a:bodyPr wrap="none" rtlCol="0">
            <a:spAutoFit/>
          </a:bodyPr>
          <a:lstStyle/>
          <a:p>
            <a:r>
              <a:rPr lang="en-US" sz="3200" b="1" dirty="0" smtClean="0">
                <a:sym typeface="Symbol"/>
              </a:rPr>
              <a:t></a:t>
            </a:r>
            <a:endParaRPr lang="en-US" sz="3200" b="1" dirty="0"/>
          </a:p>
        </p:txBody>
      </p:sp>
      <p:cxnSp>
        <p:nvCxnSpPr>
          <p:cNvPr id="28" name="Straight Connector 27"/>
          <p:cNvCxnSpPr/>
          <p:nvPr/>
        </p:nvCxnSpPr>
        <p:spPr bwMode="auto">
          <a:xfrm rot="10800000">
            <a:off x="5388769" y="3833813"/>
            <a:ext cx="17145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a:off x="5410200" y="3048000"/>
            <a:ext cx="40005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1" name="TextBox 30"/>
          <p:cNvSpPr txBox="1"/>
          <p:nvPr/>
        </p:nvSpPr>
        <p:spPr>
          <a:xfrm rot="20688236">
            <a:off x="1917667" y="4452453"/>
            <a:ext cx="2044149" cy="369332"/>
          </a:xfrm>
          <a:prstGeom prst="rect">
            <a:avLst/>
          </a:prstGeom>
          <a:noFill/>
        </p:spPr>
        <p:txBody>
          <a:bodyPr wrap="none" rtlCol="0">
            <a:spAutoFit/>
          </a:bodyPr>
          <a:lstStyle/>
          <a:p>
            <a:r>
              <a:rPr lang="sr-Latn-CS" dirty="0" smtClean="0"/>
              <a:t>energetska masa</a:t>
            </a:r>
            <a:r>
              <a:rPr lang="sr-Cyrl-CS" dirty="0" smtClean="0"/>
              <a:t> </a:t>
            </a:r>
            <a:endParaRPr lang="en-US" dirty="0"/>
          </a:p>
        </p:txBody>
      </p:sp>
      <p:sp>
        <p:nvSpPr>
          <p:cNvPr id="32" name="TextBox 31"/>
          <p:cNvSpPr txBox="1"/>
          <p:nvPr/>
        </p:nvSpPr>
        <p:spPr>
          <a:xfrm rot="749725">
            <a:off x="5200078" y="4382792"/>
            <a:ext cx="1813317" cy="369332"/>
          </a:xfrm>
          <a:prstGeom prst="rect">
            <a:avLst/>
          </a:prstGeom>
          <a:noFill/>
        </p:spPr>
        <p:txBody>
          <a:bodyPr wrap="none" rtlCol="0">
            <a:spAutoFit/>
          </a:bodyPr>
          <a:lstStyle/>
          <a:p>
            <a:r>
              <a:rPr lang="sr-Latn-CS" dirty="0" smtClean="0"/>
              <a:t>odvojena masa</a:t>
            </a:r>
            <a:r>
              <a:rPr lang="sr-Cyrl-CS" dirty="0" smtClean="0"/>
              <a:t>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3"/>
          <a:srcRect/>
          <a:stretch>
            <a:fillRect/>
          </a:stretch>
        </p:blipFill>
        <p:spPr bwMode="auto">
          <a:xfrm>
            <a:off x="2438400" y="762000"/>
            <a:ext cx="3286125" cy="5715000"/>
          </a:xfrm>
          <a:prstGeom prst="rect">
            <a:avLst/>
          </a:prstGeom>
          <a:noFill/>
          <a:ln w="9525">
            <a:noFill/>
            <a:miter lim="800000"/>
            <a:headEnd/>
            <a:tailEnd/>
          </a:ln>
          <a:effectLst/>
        </p:spPr>
      </p:pic>
      <p:sp>
        <p:nvSpPr>
          <p:cNvPr id="3" name="TextBox 2"/>
          <p:cNvSpPr txBox="1"/>
          <p:nvPr/>
        </p:nvSpPr>
        <p:spPr>
          <a:xfrm>
            <a:off x="2209800" y="4876800"/>
            <a:ext cx="595035" cy="369332"/>
          </a:xfrm>
          <a:prstGeom prst="rect">
            <a:avLst/>
          </a:prstGeom>
          <a:solidFill>
            <a:schemeClr val="bg1"/>
          </a:solidFill>
        </p:spPr>
        <p:txBody>
          <a:bodyPr wrap="none" rtlCol="0">
            <a:spAutoFit/>
          </a:bodyPr>
          <a:lstStyle/>
          <a:p>
            <a:r>
              <a:rPr lang="sr-Latn-CS" dirty="0" smtClean="0"/>
              <a:t>Cos</a:t>
            </a:r>
            <a:endParaRPr lang="en-US" dirty="0"/>
          </a:p>
        </p:txBody>
      </p:sp>
      <p:sp>
        <p:nvSpPr>
          <p:cNvPr id="4" name="TextBox 3"/>
          <p:cNvSpPr txBox="1"/>
          <p:nvPr/>
        </p:nvSpPr>
        <p:spPr>
          <a:xfrm>
            <a:off x="1905000" y="1447800"/>
            <a:ext cx="954107" cy="369332"/>
          </a:xfrm>
          <a:prstGeom prst="rect">
            <a:avLst/>
          </a:prstGeom>
          <a:solidFill>
            <a:schemeClr val="bg1"/>
          </a:solidFill>
        </p:spPr>
        <p:txBody>
          <a:bodyPr wrap="none" rtlCol="0">
            <a:spAutoFit/>
          </a:bodyPr>
          <a:lstStyle/>
          <a:p>
            <a:r>
              <a:rPr lang="sr-Latn-CS" dirty="0" smtClean="0"/>
              <a:t>pobuda</a:t>
            </a:r>
            <a:endParaRPr lang="en-US" dirty="0"/>
          </a:p>
        </p:txBody>
      </p:sp>
      <p:sp>
        <p:nvSpPr>
          <p:cNvPr id="5" name="TextBox 4"/>
          <p:cNvSpPr txBox="1"/>
          <p:nvPr/>
        </p:nvSpPr>
        <p:spPr>
          <a:xfrm>
            <a:off x="2286000" y="3124200"/>
            <a:ext cx="518091" cy="369332"/>
          </a:xfrm>
          <a:prstGeom prst="rect">
            <a:avLst/>
          </a:prstGeom>
          <a:solidFill>
            <a:schemeClr val="bg1"/>
          </a:solidFill>
        </p:spPr>
        <p:txBody>
          <a:bodyPr wrap="none" rtlCol="0">
            <a:spAutoFit/>
          </a:bodyPr>
          <a:lstStyle/>
          <a:p>
            <a:r>
              <a:rPr lang="sr-Latn-CS" dirty="0" smtClean="0"/>
              <a:t>Sin</a:t>
            </a:r>
            <a:endParaRPr lang="en-US" dirty="0"/>
          </a:p>
        </p:txBody>
      </p:sp>
      <p:sp>
        <p:nvSpPr>
          <p:cNvPr id="6" name="TextBox 5"/>
          <p:cNvSpPr txBox="1"/>
          <p:nvPr/>
        </p:nvSpPr>
        <p:spPr>
          <a:xfrm>
            <a:off x="3962400" y="6172200"/>
            <a:ext cx="2917786" cy="338554"/>
          </a:xfrm>
          <a:prstGeom prst="rect">
            <a:avLst/>
          </a:prstGeom>
          <a:solidFill>
            <a:schemeClr val="bg1"/>
          </a:solidFill>
        </p:spPr>
        <p:txBody>
          <a:bodyPr wrap="none" rtlCol="0">
            <a:spAutoFit/>
          </a:bodyPr>
          <a:lstStyle/>
          <a:p>
            <a:r>
              <a:rPr lang="sr-Latn-CS" sz="1600" dirty="0" smtClean="0"/>
              <a:t>Ugao osovine (</a:t>
            </a:r>
            <a:r>
              <a:rPr lang="sr-Latn-CS" sz="1600" b="1" i="1" dirty="0" smtClean="0">
                <a:sym typeface="Symbol"/>
              </a:rPr>
              <a:t></a:t>
            </a:r>
            <a:r>
              <a:rPr lang="sr-Latn-CS" sz="1600" b="1" i="1" baseline="-25000" dirty="0" smtClean="0">
                <a:sym typeface="Symbol"/>
              </a:rPr>
              <a:t> </a:t>
            </a:r>
            <a:r>
              <a:rPr lang="sr-Latn-CS" sz="1600" dirty="0" smtClean="0">
                <a:sym typeface="Symbol"/>
              </a:rPr>
              <a:t>) u trenutku </a:t>
            </a:r>
            <a:r>
              <a:rPr lang="sr-Latn-CS" sz="1600" b="1" i="1" dirty="0" smtClean="0">
                <a:sym typeface="Symbol"/>
              </a:rPr>
              <a:t>t</a:t>
            </a:r>
            <a:endParaRPr lang="en-US" sz="1600" b="1" i="1" dirty="0"/>
          </a:p>
        </p:txBody>
      </p:sp>
      <p:sp>
        <p:nvSpPr>
          <p:cNvPr id="7" name="TextBox 6"/>
          <p:cNvSpPr txBox="1"/>
          <p:nvPr/>
        </p:nvSpPr>
        <p:spPr>
          <a:xfrm>
            <a:off x="4191000" y="2343150"/>
            <a:ext cx="2791149" cy="307777"/>
          </a:xfrm>
          <a:prstGeom prst="rect">
            <a:avLst/>
          </a:prstGeom>
          <a:solidFill>
            <a:schemeClr val="bg1"/>
          </a:solidFill>
        </p:spPr>
        <p:txBody>
          <a:bodyPr wrap="none" rtlCol="0">
            <a:spAutoFit/>
          </a:bodyPr>
          <a:lstStyle/>
          <a:p>
            <a:r>
              <a:rPr lang="sr-Latn-CS" sz="1400" dirty="0" smtClean="0">
                <a:solidFill>
                  <a:srgbClr val="C00000"/>
                </a:solidFill>
              </a:rPr>
              <a:t>U ptozivfazi u odnosu na pobudu</a:t>
            </a:r>
            <a:endParaRPr lang="en-US" sz="1400" dirty="0">
              <a:solidFill>
                <a:srgbClr val="C00000"/>
              </a:solidFill>
            </a:endParaRPr>
          </a:p>
        </p:txBody>
      </p:sp>
      <p:cxnSp>
        <p:nvCxnSpPr>
          <p:cNvPr id="9" name="Straight Arrow Connector 8"/>
          <p:cNvCxnSpPr/>
          <p:nvPr/>
        </p:nvCxnSpPr>
        <p:spPr bwMode="auto">
          <a:xfrm rot="16200000" flipH="1">
            <a:off x="4343400" y="2590800"/>
            <a:ext cx="228600" cy="228600"/>
          </a:xfrm>
          <a:prstGeom prst="straightConnector1">
            <a:avLst/>
          </a:prstGeom>
          <a:solidFill>
            <a:schemeClr val="accent1"/>
          </a:solidFill>
          <a:ln w="15875" cap="flat" cmpd="sng" algn="ctr">
            <a:solidFill>
              <a:srgbClr val="C00000"/>
            </a:solidFill>
            <a:prstDash val="solid"/>
            <a:round/>
            <a:headEnd type="none" w="med" len="med"/>
            <a:tailEnd type="arrow"/>
          </a:ln>
          <a:effectLst/>
        </p:spPr>
      </p:cxnSp>
      <p:cxnSp>
        <p:nvCxnSpPr>
          <p:cNvPr id="11" name="Straight Arrow Connector 10"/>
          <p:cNvCxnSpPr/>
          <p:nvPr/>
        </p:nvCxnSpPr>
        <p:spPr bwMode="auto">
          <a:xfrm>
            <a:off x="3143250" y="5867400"/>
            <a:ext cx="31242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 name="TextBox 11"/>
          <p:cNvSpPr txBox="1"/>
          <p:nvPr/>
        </p:nvSpPr>
        <p:spPr>
          <a:xfrm>
            <a:off x="6152014" y="5562600"/>
            <a:ext cx="253596" cy="338554"/>
          </a:xfrm>
          <a:prstGeom prst="rect">
            <a:avLst/>
          </a:prstGeom>
          <a:noFill/>
        </p:spPr>
        <p:txBody>
          <a:bodyPr wrap="none" rtlCol="0">
            <a:spAutoFit/>
          </a:bodyPr>
          <a:lstStyle/>
          <a:p>
            <a:r>
              <a:rPr lang="sr-Latn-CS" sz="1600" b="1" i="1" dirty="0" smtClean="0"/>
              <a:t>t</a:t>
            </a:r>
            <a:endParaRPr lang="en-US" sz="1600" b="1" i="1" dirty="0"/>
          </a:p>
        </p:txBody>
      </p:sp>
      <p:cxnSp>
        <p:nvCxnSpPr>
          <p:cNvPr id="13" name="Straight Arrow Connector 12"/>
          <p:cNvCxnSpPr/>
          <p:nvPr/>
        </p:nvCxnSpPr>
        <p:spPr bwMode="auto">
          <a:xfrm>
            <a:off x="5429250" y="5902325"/>
            <a:ext cx="1200150" cy="47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5" name="TextBox 14"/>
          <p:cNvSpPr txBox="1"/>
          <p:nvPr/>
        </p:nvSpPr>
        <p:spPr>
          <a:xfrm>
            <a:off x="6543490" y="5605046"/>
            <a:ext cx="314510" cy="338554"/>
          </a:xfrm>
          <a:prstGeom prst="rect">
            <a:avLst/>
          </a:prstGeom>
          <a:noFill/>
        </p:spPr>
        <p:txBody>
          <a:bodyPr wrap="none" rtlCol="0">
            <a:spAutoFit/>
          </a:bodyPr>
          <a:lstStyle/>
          <a:p>
            <a:r>
              <a:rPr lang="sr-Latn-CS" sz="1600" b="1" i="1" dirty="0" smtClean="0">
                <a:sym typeface="Symbol"/>
              </a:rPr>
              <a:t></a:t>
            </a:r>
            <a:endParaRPr lang="en-US" sz="1600" b="1" i="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ChangeArrowheads="1"/>
          </p:cNvSpPr>
          <p:nvPr/>
        </p:nvSpPr>
        <p:spPr bwMode="auto">
          <a:xfrm>
            <a:off x="4627563" y="3219450"/>
            <a:ext cx="652462" cy="377825"/>
          </a:xfrm>
          <a:prstGeom prst="rect">
            <a:avLst/>
          </a:prstGeom>
          <a:solidFill>
            <a:srgbClr val="FFFF99"/>
          </a:solidFill>
          <a:ln w="9525">
            <a:solidFill>
              <a:schemeClr val="tx1"/>
            </a:solidFill>
            <a:miter lim="800000"/>
            <a:headEnd/>
            <a:tailEnd/>
          </a:ln>
        </p:spPr>
        <p:txBody>
          <a:bodyPr wrap="none" anchor="ctr"/>
          <a:lstStyle/>
          <a:p>
            <a:pPr eaLnBrk="0" hangingPunct="0"/>
            <a:endParaRPr lang="en-US"/>
          </a:p>
        </p:txBody>
      </p:sp>
      <p:graphicFrame>
        <p:nvGraphicFramePr>
          <p:cNvPr id="17411" name="Base" hidden="1"/>
          <p:cNvGraphicFramePr>
            <a:graphicFrameLocks/>
          </p:cNvGraphicFramePr>
          <p:nvPr/>
        </p:nvGraphicFramePr>
        <p:xfrm>
          <a:off x="1524000" y="1397000"/>
          <a:ext cx="6096000" cy="4064000"/>
        </p:xfrm>
        <a:graphic>
          <a:graphicData uri="http://schemas.openxmlformats.org/presentationml/2006/ole">
            <p:oleObj spid="_x0000_s17411" r:id="rId4" imgW="0" imgH="0" progId="PowerPoint.Show.8">
              <p:embed/>
            </p:oleObj>
          </a:graphicData>
        </a:graphic>
      </p:graphicFrame>
      <p:sp>
        <p:nvSpPr>
          <p:cNvPr id="17413" name="Rectangle 5"/>
          <p:cNvSpPr>
            <a:spLocks noChangeArrowheads="1"/>
          </p:cNvSpPr>
          <p:nvPr/>
        </p:nvSpPr>
        <p:spPr bwMode="auto">
          <a:xfrm>
            <a:off x="457200" y="1354138"/>
            <a:ext cx="8229600" cy="4772025"/>
          </a:xfrm>
          <a:prstGeom prst="rect">
            <a:avLst/>
          </a:prstGeom>
          <a:noFill/>
          <a:ln w="9525">
            <a:noFill/>
            <a:miter lim="800000"/>
            <a:headEnd/>
            <a:tailEnd/>
          </a:ln>
        </p:spPr>
        <p:txBody>
          <a:bodyPr lIns="45720" tIns="91440" rIns="45720" bIns="91440"/>
          <a:lstStyle/>
          <a:p>
            <a:pPr marL="342900" indent="-342900">
              <a:spcBef>
                <a:spcPct val="20000"/>
              </a:spcBef>
            </a:pPr>
            <a:r>
              <a:rPr lang="en-US" sz="3200"/>
              <a:t/>
            </a:r>
            <a:br>
              <a:rPr lang="en-US" sz="3200"/>
            </a:br>
            <a:endParaRPr lang="en-US" sz="3200"/>
          </a:p>
        </p:txBody>
      </p:sp>
      <p:sp>
        <p:nvSpPr>
          <p:cNvPr id="17414" name="Freeform 6"/>
          <p:cNvSpPr>
            <a:spLocks/>
          </p:cNvSpPr>
          <p:nvPr/>
        </p:nvSpPr>
        <p:spPr bwMode="auto">
          <a:xfrm rot="-5400000">
            <a:off x="615156" y="2120107"/>
            <a:ext cx="1398587" cy="1390650"/>
          </a:xfrm>
          <a:custGeom>
            <a:avLst/>
            <a:gdLst>
              <a:gd name="T0" fmla="*/ 2147483647 w 1762"/>
              <a:gd name="T1" fmla="*/ 2147483647 h 1753"/>
              <a:gd name="T2" fmla="*/ 2147483647 w 1762"/>
              <a:gd name="T3" fmla="*/ 2147483647 h 1753"/>
              <a:gd name="T4" fmla="*/ 2147483647 w 1762"/>
              <a:gd name="T5" fmla="*/ 2147483647 h 1753"/>
              <a:gd name="T6" fmla="*/ 2147483647 w 1762"/>
              <a:gd name="T7" fmla="*/ 2147483647 h 1753"/>
              <a:gd name="T8" fmla="*/ 2147483647 w 1762"/>
              <a:gd name="T9" fmla="*/ 2147483647 h 1753"/>
              <a:gd name="T10" fmla="*/ 2147483647 w 1762"/>
              <a:gd name="T11" fmla="*/ 2147483647 h 1753"/>
              <a:gd name="T12" fmla="*/ 2147483647 w 1762"/>
              <a:gd name="T13" fmla="*/ 2147483647 h 1753"/>
              <a:gd name="T14" fmla="*/ 2147483647 w 1762"/>
              <a:gd name="T15" fmla="*/ 2147483647 h 1753"/>
              <a:gd name="T16" fmla="*/ 2147483647 w 1762"/>
              <a:gd name="T17" fmla="*/ 2147483647 h 1753"/>
              <a:gd name="T18" fmla="*/ 2147483647 w 1762"/>
              <a:gd name="T19" fmla="*/ 0 h 1753"/>
              <a:gd name="T20" fmla="*/ 2147483647 w 1762"/>
              <a:gd name="T21" fmla="*/ 2147483647 h 1753"/>
              <a:gd name="T22" fmla="*/ 2147483647 w 1762"/>
              <a:gd name="T23" fmla="*/ 2147483647 h 1753"/>
              <a:gd name="T24" fmla="*/ 2147483647 w 1762"/>
              <a:gd name="T25" fmla="*/ 2147483647 h 1753"/>
              <a:gd name="T26" fmla="*/ 2147483647 w 1762"/>
              <a:gd name="T27" fmla="*/ 2147483647 h 1753"/>
              <a:gd name="T28" fmla="*/ 2147483647 w 1762"/>
              <a:gd name="T29" fmla="*/ 2147483647 h 1753"/>
              <a:gd name="T30" fmla="*/ 2147483647 w 1762"/>
              <a:gd name="T31" fmla="*/ 2147483647 h 1753"/>
              <a:gd name="T32" fmla="*/ 2147483647 w 1762"/>
              <a:gd name="T33" fmla="*/ 2147483647 h 1753"/>
              <a:gd name="T34" fmla="*/ 2147483647 w 1762"/>
              <a:gd name="T35" fmla="*/ 2147483647 h 1753"/>
              <a:gd name="T36" fmla="*/ 2147483647 w 1762"/>
              <a:gd name="T37" fmla="*/ 2147483647 h 1753"/>
              <a:gd name="T38" fmla="*/ 2147483647 w 1762"/>
              <a:gd name="T39" fmla="*/ 2147483647 h 1753"/>
              <a:gd name="T40" fmla="*/ 2147483647 w 1762"/>
              <a:gd name="T41" fmla="*/ 2147483647 h 1753"/>
              <a:gd name="T42" fmla="*/ 2147483647 w 1762"/>
              <a:gd name="T43" fmla="*/ 2147483647 h 1753"/>
              <a:gd name="T44" fmla="*/ 2147483647 w 1762"/>
              <a:gd name="T45" fmla="*/ 2147483647 h 1753"/>
              <a:gd name="T46" fmla="*/ 2147483647 w 1762"/>
              <a:gd name="T47" fmla="*/ 2147483647 h 1753"/>
              <a:gd name="T48" fmla="*/ 2147483647 w 1762"/>
              <a:gd name="T49" fmla="*/ 2147483647 h 1753"/>
              <a:gd name="T50" fmla="*/ 2147483647 w 1762"/>
              <a:gd name="T51" fmla="*/ 2147483647 h 1753"/>
              <a:gd name="T52" fmla="*/ 2147483647 w 1762"/>
              <a:gd name="T53" fmla="*/ 2147483647 h 1753"/>
              <a:gd name="T54" fmla="*/ 2147483647 w 1762"/>
              <a:gd name="T55" fmla="*/ 2147483647 h 1753"/>
              <a:gd name="T56" fmla="*/ 2147483647 w 1762"/>
              <a:gd name="T57" fmla="*/ 2147483647 h 1753"/>
              <a:gd name="T58" fmla="*/ 2147483647 w 1762"/>
              <a:gd name="T59" fmla="*/ 2147483647 h 1753"/>
              <a:gd name="T60" fmla="*/ 2147483647 w 1762"/>
              <a:gd name="T61" fmla="*/ 2147483647 h 1753"/>
              <a:gd name="T62" fmla="*/ 2147483647 w 1762"/>
              <a:gd name="T63" fmla="*/ 2147483647 h 1753"/>
              <a:gd name="T64" fmla="*/ 2147483647 w 1762"/>
              <a:gd name="T65" fmla="*/ 2147483647 h 1753"/>
              <a:gd name="T66" fmla="*/ 2147483647 w 1762"/>
              <a:gd name="T67" fmla="*/ 2147483647 h 1753"/>
              <a:gd name="T68" fmla="*/ 2147483647 w 1762"/>
              <a:gd name="T69" fmla="*/ 2147483647 h 1753"/>
              <a:gd name="T70" fmla="*/ 2147483647 w 1762"/>
              <a:gd name="T71" fmla="*/ 2147483647 h 1753"/>
              <a:gd name="T72" fmla="*/ 2147483647 w 1762"/>
              <a:gd name="T73" fmla="*/ 2147483647 h 1753"/>
              <a:gd name="T74" fmla="*/ 2147483647 w 1762"/>
              <a:gd name="T75" fmla="*/ 2147483647 h 1753"/>
              <a:gd name="T76" fmla="*/ 2147483647 w 1762"/>
              <a:gd name="T77" fmla="*/ 2147483647 h 17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62"/>
              <a:gd name="T118" fmla="*/ 0 h 1753"/>
              <a:gd name="T119" fmla="*/ 1762 w 1762"/>
              <a:gd name="T120" fmla="*/ 1753 h 175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62" h="1753">
                <a:moveTo>
                  <a:pt x="0" y="877"/>
                </a:moveTo>
                <a:lnTo>
                  <a:pt x="3" y="807"/>
                </a:lnTo>
                <a:lnTo>
                  <a:pt x="12" y="736"/>
                </a:lnTo>
                <a:lnTo>
                  <a:pt x="25" y="667"/>
                </a:lnTo>
                <a:lnTo>
                  <a:pt x="45" y="599"/>
                </a:lnTo>
                <a:lnTo>
                  <a:pt x="70" y="533"/>
                </a:lnTo>
                <a:lnTo>
                  <a:pt x="100" y="470"/>
                </a:lnTo>
                <a:lnTo>
                  <a:pt x="136" y="409"/>
                </a:lnTo>
                <a:lnTo>
                  <a:pt x="177" y="350"/>
                </a:lnTo>
                <a:lnTo>
                  <a:pt x="222" y="295"/>
                </a:lnTo>
                <a:lnTo>
                  <a:pt x="271" y="244"/>
                </a:lnTo>
                <a:lnTo>
                  <a:pt x="323" y="198"/>
                </a:lnTo>
                <a:lnTo>
                  <a:pt x="380" y="156"/>
                </a:lnTo>
                <a:lnTo>
                  <a:pt x="440" y="118"/>
                </a:lnTo>
                <a:lnTo>
                  <a:pt x="503" y="85"/>
                </a:lnTo>
                <a:lnTo>
                  <a:pt x="569" y="57"/>
                </a:lnTo>
                <a:lnTo>
                  <a:pt x="636" y="34"/>
                </a:lnTo>
                <a:lnTo>
                  <a:pt x="705" y="18"/>
                </a:lnTo>
                <a:lnTo>
                  <a:pt x="774" y="6"/>
                </a:lnTo>
                <a:lnTo>
                  <a:pt x="846" y="0"/>
                </a:lnTo>
                <a:lnTo>
                  <a:pt x="916" y="0"/>
                </a:lnTo>
                <a:lnTo>
                  <a:pt x="987" y="6"/>
                </a:lnTo>
                <a:lnTo>
                  <a:pt x="1057" y="18"/>
                </a:lnTo>
                <a:lnTo>
                  <a:pt x="1126" y="34"/>
                </a:lnTo>
                <a:lnTo>
                  <a:pt x="1193" y="57"/>
                </a:lnTo>
                <a:lnTo>
                  <a:pt x="1258" y="85"/>
                </a:lnTo>
                <a:lnTo>
                  <a:pt x="1320" y="118"/>
                </a:lnTo>
                <a:lnTo>
                  <a:pt x="1380" y="156"/>
                </a:lnTo>
                <a:lnTo>
                  <a:pt x="1437" y="198"/>
                </a:lnTo>
                <a:lnTo>
                  <a:pt x="1491" y="244"/>
                </a:lnTo>
                <a:lnTo>
                  <a:pt x="1540" y="295"/>
                </a:lnTo>
                <a:lnTo>
                  <a:pt x="1585" y="350"/>
                </a:lnTo>
                <a:lnTo>
                  <a:pt x="1624" y="409"/>
                </a:lnTo>
                <a:lnTo>
                  <a:pt x="1660" y="470"/>
                </a:lnTo>
                <a:lnTo>
                  <a:pt x="1690" y="533"/>
                </a:lnTo>
                <a:lnTo>
                  <a:pt x="1716" y="599"/>
                </a:lnTo>
                <a:lnTo>
                  <a:pt x="1735" y="667"/>
                </a:lnTo>
                <a:lnTo>
                  <a:pt x="1750" y="736"/>
                </a:lnTo>
                <a:lnTo>
                  <a:pt x="1759" y="807"/>
                </a:lnTo>
                <a:lnTo>
                  <a:pt x="1762" y="877"/>
                </a:lnTo>
                <a:lnTo>
                  <a:pt x="1759" y="947"/>
                </a:lnTo>
                <a:lnTo>
                  <a:pt x="1750" y="1018"/>
                </a:lnTo>
                <a:lnTo>
                  <a:pt x="1735" y="1087"/>
                </a:lnTo>
                <a:lnTo>
                  <a:pt x="1716" y="1154"/>
                </a:lnTo>
                <a:lnTo>
                  <a:pt x="1690" y="1221"/>
                </a:lnTo>
                <a:lnTo>
                  <a:pt x="1660" y="1284"/>
                </a:lnTo>
                <a:lnTo>
                  <a:pt x="1624" y="1345"/>
                </a:lnTo>
                <a:lnTo>
                  <a:pt x="1585" y="1404"/>
                </a:lnTo>
                <a:lnTo>
                  <a:pt x="1540" y="1458"/>
                </a:lnTo>
                <a:lnTo>
                  <a:pt x="1491" y="1510"/>
                </a:lnTo>
                <a:lnTo>
                  <a:pt x="1437" y="1556"/>
                </a:lnTo>
                <a:lnTo>
                  <a:pt x="1380" y="1598"/>
                </a:lnTo>
                <a:lnTo>
                  <a:pt x="1320" y="1636"/>
                </a:lnTo>
                <a:lnTo>
                  <a:pt x="1258" y="1669"/>
                </a:lnTo>
                <a:lnTo>
                  <a:pt x="1193" y="1697"/>
                </a:lnTo>
                <a:lnTo>
                  <a:pt x="1126" y="1720"/>
                </a:lnTo>
                <a:lnTo>
                  <a:pt x="1057" y="1736"/>
                </a:lnTo>
                <a:lnTo>
                  <a:pt x="987" y="1748"/>
                </a:lnTo>
                <a:lnTo>
                  <a:pt x="916" y="1753"/>
                </a:lnTo>
                <a:lnTo>
                  <a:pt x="846" y="1753"/>
                </a:lnTo>
                <a:lnTo>
                  <a:pt x="774" y="1748"/>
                </a:lnTo>
                <a:lnTo>
                  <a:pt x="705" y="1736"/>
                </a:lnTo>
                <a:lnTo>
                  <a:pt x="636" y="1720"/>
                </a:lnTo>
                <a:lnTo>
                  <a:pt x="569" y="1697"/>
                </a:lnTo>
                <a:lnTo>
                  <a:pt x="503" y="1669"/>
                </a:lnTo>
                <a:lnTo>
                  <a:pt x="440" y="1636"/>
                </a:lnTo>
                <a:lnTo>
                  <a:pt x="380" y="1598"/>
                </a:lnTo>
                <a:lnTo>
                  <a:pt x="323" y="1556"/>
                </a:lnTo>
                <a:lnTo>
                  <a:pt x="271" y="1510"/>
                </a:lnTo>
                <a:lnTo>
                  <a:pt x="222" y="1458"/>
                </a:lnTo>
                <a:lnTo>
                  <a:pt x="177" y="1404"/>
                </a:lnTo>
                <a:lnTo>
                  <a:pt x="136" y="1345"/>
                </a:lnTo>
                <a:lnTo>
                  <a:pt x="100" y="1284"/>
                </a:lnTo>
                <a:lnTo>
                  <a:pt x="70" y="1221"/>
                </a:lnTo>
                <a:lnTo>
                  <a:pt x="45" y="1154"/>
                </a:lnTo>
                <a:lnTo>
                  <a:pt x="25" y="1087"/>
                </a:lnTo>
                <a:lnTo>
                  <a:pt x="12" y="1018"/>
                </a:lnTo>
                <a:lnTo>
                  <a:pt x="3" y="947"/>
                </a:lnTo>
                <a:lnTo>
                  <a:pt x="0" y="877"/>
                </a:lnTo>
                <a:close/>
              </a:path>
            </a:pathLst>
          </a:custGeom>
          <a:solidFill>
            <a:srgbClr val="FFFFFF"/>
          </a:solidFill>
          <a:ln w="19050">
            <a:solidFill>
              <a:srgbClr val="000000"/>
            </a:solidFill>
            <a:round/>
            <a:headEnd/>
            <a:tailEnd/>
          </a:ln>
        </p:spPr>
        <p:txBody>
          <a:bodyPr/>
          <a:lstStyle/>
          <a:p>
            <a:pPr eaLnBrk="0" hangingPunct="0"/>
            <a:endParaRPr lang="en-US"/>
          </a:p>
        </p:txBody>
      </p:sp>
      <p:sp>
        <p:nvSpPr>
          <p:cNvPr id="17415" name="Freeform 7"/>
          <p:cNvSpPr>
            <a:spLocks/>
          </p:cNvSpPr>
          <p:nvPr/>
        </p:nvSpPr>
        <p:spPr bwMode="auto">
          <a:xfrm rot="-5400000">
            <a:off x="1131094" y="2629694"/>
            <a:ext cx="357188" cy="355600"/>
          </a:xfrm>
          <a:custGeom>
            <a:avLst/>
            <a:gdLst>
              <a:gd name="T0" fmla="*/ 0 w 449"/>
              <a:gd name="T1" fmla="*/ 2147483647 h 449"/>
              <a:gd name="T2" fmla="*/ 2147483647 w 449"/>
              <a:gd name="T3" fmla="*/ 2147483647 h 449"/>
              <a:gd name="T4" fmla="*/ 2147483647 w 449"/>
              <a:gd name="T5" fmla="*/ 2147483647 h 449"/>
              <a:gd name="T6" fmla="*/ 2147483647 w 449"/>
              <a:gd name="T7" fmla="*/ 2147483647 h 449"/>
              <a:gd name="T8" fmla="*/ 2147483647 w 449"/>
              <a:gd name="T9" fmla="*/ 2147483647 h 449"/>
              <a:gd name="T10" fmla="*/ 2147483647 w 449"/>
              <a:gd name="T11" fmla="*/ 2147483647 h 449"/>
              <a:gd name="T12" fmla="*/ 2147483647 w 449"/>
              <a:gd name="T13" fmla="*/ 2147483647 h 449"/>
              <a:gd name="T14" fmla="*/ 2147483647 w 449"/>
              <a:gd name="T15" fmla="*/ 2147483647 h 449"/>
              <a:gd name="T16" fmla="*/ 2147483647 w 449"/>
              <a:gd name="T17" fmla="*/ 2147483647 h 449"/>
              <a:gd name="T18" fmla="*/ 2147483647 w 449"/>
              <a:gd name="T19" fmla="*/ 2147483647 h 449"/>
              <a:gd name="T20" fmla="*/ 2147483647 w 449"/>
              <a:gd name="T21" fmla="*/ 0 h 449"/>
              <a:gd name="T22" fmla="*/ 2147483647 w 449"/>
              <a:gd name="T23" fmla="*/ 2147483647 h 449"/>
              <a:gd name="T24" fmla="*/ 2147483647 w 449"/>
              <a:gd name="T25" fmla="*/ 2147483647 h 449"/>
              <a:gd name="T26" fmla="*/ 2147483647 w 449"/>
              <a:gd name="T27" fmla="*/ 2147483647 h 449"/>
              <a:gd name="T28" fmla="*/ 2147483647 w 449"/>
              <a:gd name="T29" fmla="*/ 2147483647 h 449"/>
              <a:gd name="T30" fmla="*/ 2147483647 w 449"/>
              <a:gd name="T31" fmla="*/ 2147483647 h 449"/>
              <a:gd name="T32" fmla="*/ 2147483647 w 449"/>
              <a:gd name="T33" fmla="*/ 2147483647 h 449"/>
              <a:gd name="T34" fmla="*/ 2147483647 w 449"/>
              <a:gd name="T35" fmla="*/ 2147483647 h 449"/>
              <a:gd name="T36" fmla="*/ 2147483647 w 449"/>
              <a:gd name="T37" fmla="*/ 2147483647 h 449"/>
              <a:gd name="T38" fmla="*/ 2147483647 w 449"/>
              <a:gd name="T39" fmla="*/ 2147483647 h 449"/>
              <a:gd name="T40" fmla="*/ 2147483647 w 449"/>
              <a:gd name="T41" fmla="*/ 2147483647 h 449"/>
              <a:gd name="T42" fmla="*/ 2147483647 w 449"/>
              <a:gd name="T43" fmla="*/ 2147483647 h 449"/>
              <a:gd name="T44" fmla="*/ 2147483647 w 449"/>
              <a:gd name="T45" fmla="*/ 2147483647 h 449"/>
              <a:gd name="T46" fmla="*/ 2147483647 w 449"/>
              <a:gd name="T47" fmla="*/ 2147483647 h 449"/>
              <a:gd name="T48" fmla="*/ 2147483647 w 449"/>
              <a:gd name="T49" fmla="*/ 2147483647 h 449"/>
              <a:gd name="T50" fmla="*/ 2147483647 w 449"/>
              <a:gd name="T51" fmla="*/ 2147483647 h 449"/>
              <a:gd name="T52" fmla="*/ 2147483647 w 449"/>
              <a:gd name="T53" fmla="*/ 2147483647 h 449"/>
              <a:gd name="T54" fmla="*/ 2147483647 w 449"/>
              <a:gd name="T55" fmla="*/ 2147483647 h 449"/>
              <a:gd name="T56" fmla="*/ 2147483647 w 449"/>
              <a:gd name="T57" fmla="*/ 2147483647 h 449"/>
              <a:gd name="T58" fmla="*/ 2147483647 w 449"/>
              <a:gd name="T59" fmla="*/ 2147483647 h 449"/>
              <a:gd name="T60" fmla="*/ 2147483647 w 449"/>
              <a:gd name="T61" fmla="*/ 2147483647 h 449"/>
              <a:gd name="T62" fmla="*/ 2147483647 w 449"/>
              <a:gd name="T63" fmla="*/ 2147483647 h 449"/>
              <a:gd name="T64" fmla="*/ 2147483647 w 449"/>
              <a:gd name="T65" fmla="*/ 2147483647 h 449"/>
              <a:gd name="T66" fmla="*/ 2147483647 w 449"/>
              <a:gd name="T67" fmla="*/ 2147483647 h 449"/>
              <a:gd name="T68" fmla="*/ 2147483647 w 449"/>
              <a:gd name="T69" fmla="*/ 2147483647 h 449"/>
              <a:gd name="T70" fmla="*/ 2147483647 w 449"/>
              <a:gd name="T71" fmla="*/ 2147483647 h 449"/>
              <a:gd name="T72" fmla="*/ 2147483647 w 449"/>
              <a:gd name="T73" fmla="*/ 2147483647 h 449"/>
              <a:gd name="T74" fmla="*/ 2147483647 w 449"/>
              <a:gd name="T75" fmla="*/ 2147483647 h 449"/>
              <a:gd name="T76" fmla="*/ 2147483647 w 449"/>
              <a:gd name="T77" fmla="*/ 2147483647 h 449"/>
              <a:gd name="T78" fmla="*/ 2147483647 w 449"/>
              <a:gd name="T79" fmla="*/ 2147483647 h 449"/>
              <a:gd name="T80" fmla="*/ 0 w 449"/>
              <a:gd name="T81" fmla="*/ 2147483647 h 4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9"/>
              <a:gd name="T124" fmla="*/ 0 h 449"/>
              <a:gd name="T125" fmla="*/ 449 w 449"/>
              <a:gd name="T126" fmla="*/ 449 h 4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9" h="449">
                <a:moveTo>
                  <a:pt x="0" y="225"/>
                </a:moveTo>
                <a:lnTo>
                  <a:pt x="3" y="190"/>
                </a:lnTo>
                <a:lnTo>
                  <a:pt x="12" y="156"/>
                </a:lnTo>
                <a:lnTo>
                  <a:pt x="26" y="123"/>
                </a:lnTo>
                <a:lnTo>
                  <a:pt x="44" y="93"/>
                </a:lnTo>
                <a:lnTo>
                  <a:pt x="66" y="66"/>
                </a:lnTo>
                <a:lnTo>
                  <a:pt x="93" y="43"/>
                </a:lnTo>
                <a:lnTo>
                  <a:pt x="123" y="25"/>
                </a:lnTo>
                <a:lnTo>
                  <a:pt x="156" y="12"/>
                </a:lnTo>
                <a:lnTo>
                  <a:pt x="190" y="3"/>
                </a:lnTo>
                <a:lnTo>
                  <a:pt x="225" y="0"/>
                </a:lnTo>
                <a:lnTo>
                  <a:pt x="261" y="3"/>
                </a:lnTo>
                <a:lnTo>
                  <a:pt x="295" y="12"/>
                </a:lnTo>
                <a:lnTo>
                  <a:pt x="327" y="25"/>
                </a:lnTo>
                <a:lnTo>
                  <a:pt x="356" y="43"/>
                </a:lnTo>
                <a:lnTo>
                  <a:pt x="383" y="66"/>
                </a:lnTo>
                <a:lnTo>
                  <a:pt x="407" y="93"/>
                </a:lnTo>
                <a:lnTo>
                  <a:pt x="425" y="123"/>
                </a:lnTo>
                <a:lnTo>
                  <a:pt x="439" y="156"/>
                </a:lnTo>
                <a:lnTo>
                  <a:pt x="446" y="190"/>
                </a:lnTo>
                <a:lnTo>
                  <a:pt x="449" y="225"/>
                </a:lnTo>
                <a:lnTo>
                  <a:pt x="446" y="260"/>
                </a:lnTo>
                <a:lnTo>
                  <a:pt x="439" y="295"/>
                </a:lnTo>
                <a:lnTo>
                  <a:pt x="425" y="326"/>
                </a:lnTo>
                <a:lnTo>
                  <a:pt x="407" y="356"/>
                </a:lnTo>
                <a:lnTo>
                  <a:pt x="383" y="383"/>
                </a:lnTo>
                <a:lnTo>
                  <a:pt x="356" y="407"/>
                </a:lnTo>
                <a:lnTo>
                  <a:pt x="327" y="425"/>
                </a:lnTo>
                <a:lnTo>
                  <a:pt x="295" y="439"/>
                </a:lnTo>
                <a:lnTo>
                  <a:pt x="261" y="446"/>
                </a:lnTo>
                <a:lnTo>
                  <a:pt x="225" y="449"/>
                </a:lnTo>
                <a:lnTo>
                  <a:pt x="190" y="446"/>
                </a:lnTo>
                <a:lnTo>
                  <a:pt x="156" y="439"/>
                </a:lnTo>
                <a:lnTo>
                  <a:pt x="123" y="425"/>
                </a:lnTo>
                <a:lnTo>
                  <a:pt x="93" y="407"/>
                </a:lnTo>
                <a:lnTo>
                  <a:pt x="66" y="383"/>
                </a:lnTo>
                <a:lnTo>
                  <a:pt x="44" y="356"/>
                </a:lnTo>
                <a:lnTo>
                  <a:pt x="26" y="326"/>
                </a:lnTo>
                <a:lnTo>
                  <a:pt x="12" y="295"/>
                </a:lnTo>
                <a:lnTo>
                  <a:pt x="3" y="260"/>
                </a:lnTo>
                <a:lnTo>
                  <a:pt x="0" y="225"/>
                </a:lnTo>
                <a:close/>
              </a:path>
            </a:pathLst>
          </a:custGeom>
          <a:solidFill>
            <a:srgbClr val="FFFFFF"/>
          </a:solidFill>
          <a:ln w="1588">
            <a:solidFill>
              <a:srgbClr val="000000"/>
            </a:solidFill>
            <a:round/>
            <a:headEnd/>
            <a:tailEnd/>
          </a:ln>
        </p:spPr>
        <p:txBody>
          <a:bodyPr/>
          <a:lstStyle/>
          <a:p>
            <a:pPr eaLnBrk="0" hangingPunct="0"/>
            <a:endParaRPr lang="en-US"/>
          </a:p>
        </p:txBody>
      </p:sp>
      <p:sp>
        <p:nvSpPr>
          <p:cNvPr id="17416" name="Freeform 8"/>
          <p:cNvSpPr>
            <a:spLocks noEditPoints="1"/>
          </p:cNvSpPr>
          <p:nvPr/>
        </p:nvSpPr>
        <p:spPr bwMode="auto">
          <a:xfrm rot="-5400000">
            <a:off x="1242219" y="2718594"/>
            <a:ext cx="134938" cy="177800"/>
          </a:xfrm>
          <a:custGeom>
            <a:avLst/>
            <a:gdLst>
              <a:gd name="T0" fmla="*/ 2147483647 w 169"/>
              <a:gd name="T1" fmla="*/ 2147483647 h 225"/>
              <a:gd name="T2" fmla="*/ 2147483647 w 169"/>
              <a:gd name="T3" fmla="*/ 2147483647 h 225"/>
              <a:gd name="T4" fmla="*/ 2147483647 w 169"/>
              <a:gd name="T5" fmla="*/ 2147483647 h 225"/>
              <a:gd name="T6" fmla="*/ 2147483647 w 169"/>
              <a:gd name="T7" fmla="*/ 2147483647 h 225"/>
              <a:gd name="T8" fmla="*/ 2147483647 w 169"/>
              <a:gd name="T9" fmla="*/ 2147483647 h 225"/>
              <a:gd name="T10" fmla="*/ 2147483647 w 169"/>
              <a:gd name="T11" fmla="*/ 2147483647 h 225"/>
              <a:gd name="T12" fmla="*/ 2147483647 w 169"/>
              <a:gd name="T13" fmla="*/ 2147483647 h 225"/>
              <a:gd name="T14" fmla="*/ 2147483647 w 169"/>
              <a:gd name="T15" fmla="*/ 2147483647 h 225"/>
              <a:gd name="T16" fmla="*/ 2147483647 w 169"/>
              <a:gd name="T17" fmla="*/ 2147483647 h 225"/>
              <a:gd name="T18" fmla="*/ 2147483647 w 169"/>
              <a:gd name="T19" fmla="*/ 2147483647 h 225"/>
              <a:gd name="T20" fmla="*/ 2147483647 w 169"/>
              <a:gd name="T21" fmla="*/ 2147483647 h 225"/>
              <a:gd name="T22" fmla="*/ 2147483647 w 169"/>
              <a:gd name="T23" fmla="*/ 2147483647 h 225"/>
              <a:gd name="T24" fmla="*/ 2147483647 w 169"/>
              <a:gd name="T25" fmla="*/ 2147483647 h 225"/>
              <a:gd name="T26" fmla="*/ 2147483647 w 169"/>
              <a:gd name="T27" fmla="*/ 2147483647 h 225"/>
              <a:gd name="T28" fmla="*/ 2147483647 w 169"/>
              <a:gd name="T29" fmla="*/ 2147483647 h 225"/>
              <a:gd name="T30" fmla="*/ 2147483647 w 169"/>
              <a:gd name="T31" fmla="*/ 2147483647 h 225"/>
              <a:gd name="T32" fmla="*/ 2147483647 w 169"/>
              <a:gd name="T33" fmla="*/ 2147483647 h 225"/>
              <a:gd name="T34" fmla="*/ 2147483647 w 169"/>
              <a:gd name="T35" fmla="*/ 2147483647 h 225"/>
              <a:gd name="T36" fmla="*/ 2147483647 w 169"/>
              <a:gd name="T37" fmla="*/ 2147483647 h 225"/>
              <a:gd name="T38" fmla="*/ 2147483647 w 169"/>
              <a:gd name="T39" fmla="*/ 2147483647 h 225"/>
              <a:gd name="T40" fmla="*/ 2147483647 w 169"/>
              <a:gd name="T41" fmla="*/ 0 h 225"/>
              <a:gd name="T42" fmla="*/ 0 w 169"/>
              <a:gd name="T43" fmla="*/ 0 h 225"/>
              <a:gd name="T44" fmla="*/ 2147483647 w 169"/>
              <a:gd name="T45" fmla="*/ 2147483647 h 225"/>
              <a:gd name="T46" fmla="*/ 2147483647 w 169"/>
              <a:gd name="T47" fmla="*/ 2147483647 h 225"/>
              <a:gd name="T48" fmla="*/ 2147483647 w 169"/>
              <a:gd name="T49" fmla="*/ 2147483647 h 225"/>
              <a:gd name="T50" fmla="*/ 2147483647 w 169"/>
              <a:gd name="T51" fmla="*/ 2147483647 h 225"/>
              <a:gd name="T52" fmla="*/ 2147483647 w 169"/>
              <a:gd name="T53" fmla="*/ 2147483647 h 225"/>
              <a:gd name="T54" fmla="*/ 2147483647 w 169"/>
              <a:gd name="T55" fmla="*/ 2147483647 h 225"/>
              <a:gd name="T56" fmla="*/ 2147483647 w 169"/>
              <a:gd name="T57" fmla="*/ 2147483647 h 225"/>
              <a:gd name="T58" fmla="*/ 2147483647 w 169"/>
              <a:gd name="T59" fmla="*/ 2147483647 h 225"/>
              <a:gd name="T60" fmla="*/ 2147483647 w 169"/>
              <a:gd name="T61" fmla="*/ 2147483647 h 225"/>
              <a:gd name="T62" fmla="*/ 0 w 169"/>
              <a:gd name="T63" fmla="*/ 2147483647 h 225"/>
              <a:gd name="T64" fmla="*/ 2147483647 w 169"/>
              <a:gd name="T65" fmla="*/ 2147483647 h 225"/>
              <a:gd name="T66" fmla="*/ 2147483647 w 169"/>
              <a:gd name="T67" fmla="*/ 2147483647 h 225"/>
              <a:gd name="T68" fmla="*/ 2147483647 w 169"/>
              <a:gd name="T69" fmla="*/ 2147483647 h 225"/>
              <a:gd name="T70" fmla="*/ 2147483647 w 169"/>
              <a:gd name="T71" fmla="*/ 2147483647 h 225"/>
              <a:gd name="T72" fmla="*/ 2147483647 w 169"/>
              <a:gd name="T73" fmla="*/ 2147483647 h 225"/>
              <a:gd name="T74" fmla="*/ 2147483647 w 169"/>
              <a:gd name="T75" fmla="*/ 2147483647 h 225"/>
              <a:gd name="T76" fmla="*/ 2147483647 w 169"/>
              <a:gd name="T77" fmla="*/ 2147483647 h 225"/>
              <a:gd name="T78" fmla="*/ 2147483647 w 169"/>
              <a:gd name="T79" fmla="*/ 2147483647 h 225"/>
              <a:gd name="T80" fmla="*/ 2147483647 w 169"/>
              <a:gd name="T81" fmla="*/ 2147483647 h 225"/>
              <a:gd name="T82" fmla="*/ 0 w 169"/>
              <a:gd name="T83" fmla="*/ 2147483647 h 225"/>
              <a:gd name="T84" fmla="*/ 2147483647 w 169"/>
              <a:gd name="T85" fmla="*/ 2147483647 h 2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9"/>
              <a:gd name="T130" fmla="*/ 0 h 225"/>
              <a:gd name="T131" fmla="*/ 169 w 169"/>
              <a:gd name="T132" fmla="*/ 225 h 2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9" h="225">
                <a:moveTo>
                  <a:pt x="169" y="225"/>
                </a:moveTo>
                <a:lnTo>
                  <a:pt x="151" y="222"/>
                </a:lnTo>
                <a:lnTo>
                  <a:pt x="136" y="214"/>
                </a:lnTo>
                <a:lnTo>
                  <a:pt x="123" y="202"/>
                </a:lnTo>
                <a:lnTo>
                  <a:pt x="115" y="186"/>
                </a:lnTo>
                <a:lnTo>
                  <a:pt x="112" y="169"/>
                </a:lnTo>
                <a:lnTo>
                  <a:pt x="115" y="151"/>
                </a:lnTo>
                <a:lnTo>
                  <a:pt x="123" y="136"/>
                </a:lnTo>
                <a:lnTo>
                  <a:pt x="136" y="123"/>
                </a:lnTo>
                <a:lnTo>
                  <a:pt x="151" y="116"/>
                </a:lnTo>
                <a:lnTo>
                  <a:pt x="169" y="113"/>
                </a:lnTo>
                <a:lnTo>
                  <a:pt x="151" y="110"/>
                </a:lnTo>
                <a:lnTo>
                  <a:pt x="136" y="102"/>
                </a:lnTo>
                <a:lnTo>
                  <a:pt x="123" y="90"/>
                </a:lnTo>
                <a:lnTo>
                  <a:pt x="115" y="74"/>
                </a:lnTo>
                <a:lnTo>
                  <a:pt x="112" y="57"/>
                </a:lnTo>
                <a:lnTo>
                  <a:pt x="115" y="39"/>
                </a:lnTo>
                <a:lnTo>
                  <a:pt x="123" y="24"/>
                </a:lnTo>
                <a:lnTo>
                  <a:pt x="136" y="11"/>
                </a:lnTo>
                <a:lnTo>
                  <a:pt x="151" y="3"/>
                </a:lnTo>
                <a:lnTo>
                  <a:pt x="169" y="0"/>
                </a:lnTo>
                <a:moveTo>
                  <a:pt x="0" y="0"/>
                </a:moveTo>
                <a:lnTo>
                  <a:pt x="18" y="3"/>
                </a:lnTo>
                <a:lnTo>
                  <a:pt x="33" y="11"/>
                </a:lnTo>
                <a:lnTo>
                  <a:pt x="45" y="24"/>
                </a:lnTo>
                <a:lnTo>
                  <a:pt x="54" y="39"/>
                </a:lnTo>
                <a:lnTo>
                  <a:pt x="57" y="57"/>
                </a:lnTo>
                <a:lnTo>
                  <a:pt x="54" y="74"/>
                </a:lnTo>
                <a:lnTo>
                  <a:pt x="45" y="90"/>
                </a:lnTo>
                <a:lnTo>
                  <a:pt x="33" y="102"/>
                </a:lnTo>
                <a:lnTo>
                  <a:pt x="18" y="110"/>
                </a:lnTo>
                <a:lnTo>
                  <a:pt x="0" y="113"/>
                </a:lnTo>
                <a:lnTo>
                  <a:pt x="18" y="116"/>
                </a:lnTo>
                <a:lnTo>
                  <a:pt x="33" y="123"/>
                </a:lnTo>
                <a:lnTo>
                  <a:pt x="45" y="136"/>
                </a:lnTo>
                <a:lnTo>
                  <a:pt x="54" y="151"/>
                </a:lnTo>
                <a:lnTo>
                  <a:pt x="57" y="169"/>
                </a:lnTo>
                <a:lnTo>
                  <a:pt x="54" y="186"/>
                </a:lnTo>
                <a:lnTo>
                  <a:pt x="45" y="202"/>
                </a:lnTo>
                <a:lnTo>
                  <a:pt x="33" y="214"/>
                </a:lnTo>
                <a:lnTo>
                  <a:pt x="18" y="222"/>
                </a:lnTo>
                <a:lnTo>
                  <a:pt x="0" y="225"/>
                </a:lnTo>
                <a:lnTo>
                  <a:pt x="169" y="225"/>
                </a:lnTo>
              </a:path>
            </a:pathLst>
          </a:custGeom>
          <a:noFill/>
          <a:ln w="1588">
            <a:solidFill>
              <a:srgbClr val="000000"/>
            </a:solidFill>
            <a:round/>
            <a:headEnd/>
            <a:tailEnd/>
          </a:ln>
        </p:spPr>
        <p:txBody>
          <a:bodyPr/>
          <a:lstStyle/>
          <a:p>
            <a:pPr eaLnBrk="0" hangingPunct="0"/>
            <a:endParaRPr lang="en-US"/>
          </a:p>
        </p:txBody>
      </p:sp>
      <p:sp>
        <p:nvSpPr>
          <p:cNvPr id="17417" name="Freeform 9"/>
          <p:cNvSpPr>
            <a:spLocks noEditPoints="1"/>
          </p:cNvSpPr>
          <p:nvPr/>
        </p:nvSpPr>
        <p:spPr bwMode="auto">
          <a:xfrm rot="-5400000">
            <a:off x="1465263" y="2740025"/>
            <a:ext cx="357188" cy="134937"/>
          </a:xfrm>
          <a:custGeom>
            <a:avLst/>
            <a:gdLst>
              <a:gd name="T0" fmla="*/ 0 w 449"/>
              <a:gd name="T1" fmla="*/ 2147483647 h 169"/>
              <a:gd name="T2" fmla="*/ 2147483647 w 449"/>
              <a:gd name="T3" fmla="*/ 2147483647 h 169"/>
              <a:gd name="T4" fmla="*/ 2147483647 w 449"/>
              <a:gd name="T5" fmla="*/ 2147483647 h 169"/>
              <a:gd name="T6" fmla="*/ 2147483647 w 449"/>
              <a:gd name="T7" fmla="*/ 2147483647 h 169"/>
              <a:gd name="T8" fmla="*/ 2147483647 w 449"/>
              <a:gd name="T9" fmla="*/ 2147483647 h 169"/>
              <a:gd name="T10" fmla="*/ 2147483647 w 449"/>
              <a:gd name="T11" fmla="*/ 0 h 169"/>
              <a:gd name="T12" fmla="*/ 2147483647 w 449"/>
              <a:gd name="T13" fmla="*/ 2147483647 h 169"/>
              <a:gd name="T14" fmla="*/ 2147483647 w 449"/>
              <a:gd name="T15" fmla="*/ 2147483647 h 169"/>
              <a:gd name="T16" fmla="*/ 2147483647 w 449"/>
              <a:gd name="T17" fmla="*/ 2147483647 h 169"/>
              <a:gd name="T18" fmla="*/ 2147483647 w 449"/>
              <a:gd name="T19" fmla="*/ 2147483647 h 169"/>
              <a:gd name="T20" fmla="*/ 2147483647 w 449"/>
              <a:gd name="T21" fmla="*/ 2147483647 h 169"/>
              <a:gd name="T22" fmla="*/ 2147483647 w 449"/>
              <a:gd name="T23" fmla="*/ 2147483647 h 169"/>
              <a:gd name="T24" fmla="*/ 2147483647 w 449"/>
              <a:gd name="T25" fmla="*/ 2147483647 h 169"/>
              <a:gd name="T26" fmla="*/ 2147483647 w 449"/>
              <a:gd name="T27" fmla="*/ 2147483647 h 169"/>
              <a:gd name="T28" fmla="*/ 2147483647 w 449"/>
              <a:gd name="T29" fmla="*/ 2147483647 h 169"/>
              <a:gd name="T30" fmla="*/ 2147483647 w 449"/>
              <a:gd name="T31" fmla="*/ 0 h 169"/>
              <a:gd name="T32" fmla="*/ 2147483647 w 449"/>
              <a:gd name="T33" fmla="*/ 2147483647 h 169"/>
              <a:gd name="T34" fmla="*/ 2147483647 w 449"/>
              <a:gd name="T35" fmla="*/ 2147483647 h 169"/>
              <a:gd name="T36" fmla="*/ 2147483647 w 449"/>
              <a:gd name="T37" fmla="*/ 2147483647 h 169"/>
              <a:gd name="T38" fmla="*/ 2147483647 w 449"/>
              <a:gd name="T39" fmla="*/ 2147483647 h 169"/>
              <a:gd name="T40" fmla="*/ 2147483647 w 449"/>
              <a:gd name="T41" fmla="*/ 2147483647 h 169"/>
              <a:gd name="T42" fmla="*/ 2147483647 w 449"/>
              <a:gd name="T43" fmla="*/ 2147483647 h 169"/>
              <a:gd name="T44" fmla="*/ 2147483647 w 449"/>
              <a:gd name="T45" fmla="*/ 2147483647 h 169"/>
              <a:gd name="T46" fmla="*/ 2147483647 w 449"/>
              <a:gd name="T47" fmla="*/ 2147483647 h 169"/>
              <a:gd name="T48" fmla="*/ 2147483647 w 449"/>
              <a:gd name="T49" fmla="*/ 2147483647 h 169"/>
              <a:gd name="T50" fmla="*/ 2147483647 w 449"/>
              <a:gd name="T51" fmla="*/ 0 h 169"/>
              <a:gd name="T52" fmla="*/ 2147483647 w 449"/>
              <a:gd name="T53" fmla="*/ 2147483647 h 169"/>
              <a:gd name="T54" fmla="*/ 2147483647 w 449"/>
              <a:gd name="T55" fmla="*/ 2147483647 h 169"/>
              <a:gd name="T56" fmla="*/ 2147483647 w 449"/>
              <a:gd name="T57" fmla="*/ 2147483647 h 169"/>
              <a:gd name="T58" fmla="*/ 2147483647 w 449"/>
              <a:gd name="T59" fmla="*/ 2147483647 h 169"/>
              <a:gd name="T60" fmla="*/ 2147483647 w 449"/>
              <a:gd name="T61" fmla="*/ 2147483647 h 169"/>
              <a:gd name="T62" fmla="*/ 2147483647 w 449"/>
              <a:gd name="T63" fmla="*/ 2147483647 h 169"/>
              <a:gd name="T64" fmla="*/ 2147483647 w 449"/>
              <a:gd name="T65" fmla="*/ 2147483647 h 169"/>
              <a:gd name="T66" fmla="*/ 2147483647 w 449"/>
              <a:gd name="T67" fmla="*/ 2147483647 h 169"/>
              <a:gd name="T68" fmla="*/ 2147483647 w 449"/>
              <a:gd name="T69" fmla="*/ 2147483647 h 169"/>
              <a:gd name="T70" fmla="*/ 2147483647 w 449"/>
              <a:gd name="T71" fmla="*/ 0 h 169"/>
              <a:gd name="T72" fmla="*/ 2147483647 w 449"/>
              <a:gd name="T73" fmla="*/ 2147483647 h 169"/>
              <a:gd name="T74" fmla="*/ 2147483647 w 449"/>
              <a:gd name="T75" fmla="*/ 2147483647 h 169"/>
              <a:gd name="T76" fmla="*/ 2147483647 w 449"/>
              <a:gd name="T77" fmla="*/ 2147483647 h 169"/>
              <a:gd name="T78" fmla="*/ 2147483647 w 449"/>
              <a:gd name="T79" fmla="*/ 2147483647 h 169"/>
              <a:gd name="T80" fmla="*/ 2147483647 w 449"/>
              <a:gd name="T81" fmla="*/ 2147483647 h 169"/>
              <a:gd name="T82" fmla="*/ 0 w 449"/>
              <a:gd name="T83" fmla="*/ 2147483647 h 169"/>
              <a:gd name="T84" fmla="*/ 0 w 449"/>
              <a:gd name="T85" fmla="*/ 2147483647 h 169"/>
              <a:gd name="T86" fmla="*/ 2147483647 w 449"/>
              <a:gd name="T87" fmla="*/ 2147483647 h 169"/>
              <a:gd name="T88" fmla="*/ 2147483647 w 449"/>
              <a:gd name="T89" fmla="*/ 2147483647 h 1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49"/>
              <a:gd name="T136" fmla="*/ 0 h 169"/>
              <a:gd name="T137" fmla="*/ 449 w 449"/>
              <a:gd name="T138" fmla="*/ 169 h 1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49" h="169">
                <a:moveTo>
                  <a:pt x="0" y="57"/>
                </a:moveTo>
                <a:lnTo>
                  <a:pt x="3" y="39"/>
                </a:lnTo>
                <a:lnTo>
                  <a:pt x="11" y="24"/>
                </a:lnTo>
                <a:lnTo>
                  <a:pt x="23" y="11"/>
                </a:lnTo>
                <a:lnTo>
                  <a:pt x="39" y="3"/>
                </a:lnTo>
                <a:lnTo>
                  <a:pt x="57" y="0"/>
                </a:lnTo>
                <a:lnTo>
                  <a:pt x="75" y="3"/>
                </a:lnTo>
                <a:lnTo>
                  <a:pt x="90" y="11"/>
                </a:lnTo>
                <a:lnTo>
                  <a:pt x="103" y="24"/>
                </a:lnTo>
                <a:lnTo>
                  <a:pt x="111" y="39"/>
                </a:lnTo>
                <a:lnTo>
                  <a:pt x="112" y="57"/>
                </a:lnTo>
                <a:lnTo>
                  <a:pt x="115" y="39"/>
                </a:lnTo>
                <a:lnTo>
                  <a:pt x="123" y="24"/>
                </a:lnTo>
                <a:lnTo>
                  <a:pt x="135" y="11"/>
                </a:lnTo>
                <a:lnTo>
                  <a:pt x="151" y="3"/>
                </a:lnTo>
                <a:lnTo>
                  <a:pt x="169" y="0"/>
                </a:lnTo>
                <a:lnTo>
                  <a:pt x="187" y="3"/>
                </a:lnTo>
                <a:lnTo>
                  <a:pt x="202" y="11"/>
                </a:lnTo>
                <a:lnTo>
                  <a:pt x="216" y="24"/>
                </a:lnTo>
                <a:lnTo>
                  <a:pt x="223" y="39"/>
                </a:lnTo>
                <a:lnTo>
                  <a:pt x="225" y="57"/>
                </a:lnTo>
                <a:lnTo>
                  <a:pt x="228" y="39"/>
                </a:lnTo>
                <a:lnTo>
                  <a:pt x="235" y="24"/>
                </a:lnTo>
                <a:lnTo>
                  <a:pt x="247" y="11"/>
                </a:lnTo>
                <a:lnTo>
                  <a:pt x="264" y="3"/>
                </a:lnTo>
                <a:lnTo>
                  <a:pt x="282" y="0"/>
                </a:lnTo>
                <a:lnTo>
                  <a:pt x="300" y="3"/>
                </a:lnTo>
                <a:lnTo>
                  <a:pt x="315" y="11"/>
                </a:lnTo>
                <a:lnTo>
                  <a:pt x="328" y="24"/>
                </a:lnTo>
                <a:lnTo>
                  <a:pt x="336" y="39"/>
                </a:lnTo>
                <a:lnTo>
                  <a:pt x="337" y="57"/>
                </a:lnTo>
                <a:lnTo>
                  <a:pt x="340" y="39"/>
                </a:lnTo>
                <a:lnTo>
                  <a:pt x="347" y="24"/>
                </a:lnTo>
                <a:lnTo>
                  <a:pt x="359" y="11"/>
                </a:lnTo>
                <a:lnTo>
                  <a:pt x="376" y="3"/>
                </a:lnTo>
                <a:lnTo>
                  <a:pt x="394" y="0"/>
                </a:lnTo>
                <a:lnTo>
                  <a:pt x="412" y="3"/>
                </a:lnTo>
                <a:lnTo>
                  <a:pt x="427" y="11"/>
                </a:lnTo>
                <a:lnTo>
                  <a:pt x="440" y="24"/>
                </a:lnTo>
                <a:lnTo>
                  <a:pt x="448" y="39"/>
                </a:lnTo>
                <a:lnTo>
                  <a:pt x="449" y="57"/>
                </a:lnTo>
                <a:moveTo>
                  <a:pt x="0" y="57"/>
                </a:moveTo>
                <a:lnTo>
                  <a:pt x="0" y="169"/>
                </a:lnTo>
                <a:moveTo>
                  <a:pt x="449" y="57"/>
                </a:moveTo>
                <a:lnTo>
                  <a:pt x="449" y="169"/>
                </a:lnTo>
              </a:path>
            </a:pathLst>
          </a:custGeom>
          <a:noFill/>
          <a:ln w="1588">
            <a:solidFill>
              <a:srgbClr val="000000"/>
            </a:solidFill>
            <a:round/>
            <a:headEnd/>
            <a:tailEnd/>
          </a:ln>
        </p:spPr>
        <p:txBody>
          <a:bodyPr/>
          <a:lstStyle/>
          <a:p>
            <a:pPr eaLnBrk="0" hangingPunct="0"/>
            <a:endParaRPr lang="en-US"/>
          </a:p>
        </p:txBody>
      </p:sp>
      <p:sp>
        <p:nvSpPr>
          <p:cNvPr id="17418" name="Freeform 10"/>
          <p:cNvSpPr>
            <a:spLocks noEditPoints="1"/>
          </p:cNvSpPr>
          <p:nvPr/>
        </p:nvSpPr>
        <p:spPr bwMode="auto">
          <a:xfrm rot="-5400000">
            <a:off x="1243013" y="2297113"/>
            <a:ext cx="133350" cy="355600"/>
          </a:xfrm>
          <a:custGeom>
            <a:avLst/>
            <a:gdLst>
              <a:gd name="T0" fmla="*/ 2147483647 w 169"/>
              <a:gd name="T1" fmla="*/ 2147483647 h 449"/>
              <a:gd name="T2" fmla="*/ 2147483647 w 169"/>
              <a:gd name="T3" fmla="*/ 2147483647 h 449"/>
              <a:gd name="T4" fmla="*/ 2147483647 w 169"/>
              <a:gd name="T5" fmla="*/ 2147483647 h 449"/>
              <a:gd name="T6" fmla="*/ 2147483647 w 169"/>
              <a:gd name="T7" fmla="*/ 2147483647 h 449"/>
              <a:gd name="T8" fmla="*/ 2147483647 w 169"/>
              <a:gd name="T9" fmla="*/ 2147483647 h 449"/>
              <a:gd name="T10" fmla="*/ 0 w 169"/>
              <a:gd name="T11" fmla="*/ 2147483647 h 449"/>
              <a:gd name="T12" fmla="*/ 2147483647 w 169"/>
              <a:gd name="T13" fmla="*/ 2147483647 h 449"/>
              <a:gd name="T14" fmla="*/ 2147483647 w 169"/>
              <a:gd name="T15" fmla="*/ 2147483647 h 449"/>
              <a:gd name="T16" fmla="*/ 2147483647 w 169"/>
              <a:gd name="T17" fmla="*/ 2147483647 h 449"/>
              <a:gd name="T18" fmla="*/ 2147483647 w 169"/>
              <a:gd name="T19" fmla="*/ 2147483647 h 449"/>
              <a:gd name="T20" fmla="*/ 2147483647 w 169"/>
              <a:gd name="T21" fmla="*/ 2147483647 h 449"/>
              <a:gd name="T22" fmla="*/ 2147483647 w 169"/>
              <a:gd name="T23" fmla="*/ 2147483647 h 449"/>
              <a:gd name="T24" fmla="*/ 2147483647 w 169"/>
              <a:gd name="T25" fmla="*/ 2147483647 h 449"/>
              <a:gd name="T26" fmla="*/ 2147483647 w 169"/>
              <a:gd name="T27" fmla="*/ 2147483647 h 449"/>
              <a:gd name="T28" fmla="*/ 2147483647 w 169"/>
              <a:gd name="T29" fmla="*/ 2147483647 h 449"/>
              <a:gd name="T30" fmla="*/ 0 w 169"/>
              <a:gd name="T31" fmla="*/ 2147483647 h 449"/>
              <a:gd name="T32" fmla="*/ 2147483647 w 169"/>
              <a:gd name="T33" fmla="*/ 2147483647 h 449"/>
              <a:gd name="T34" fmla="*/ 2147483647 w 169"/>
              <a:gd name="T35" fmla="*/ 2147483647 h 449"/>
              <a:gd name="T36" fmla="*/ 2147483647 w 169"/>
              <a:gd name="T37" fmla="*/ 2147483647 h 449"/>
              <a:gd name="T38" fmla="*/ 2147483647 w 169"/>
              <a:gd name="T39" fmla="*/ 2147483647 h 449"/>
              <a:gd name="T40" fmla="*/ 2147483647 w 169"/>
              <a:gd name="T41" fmla="*/ 2147483647 h 449"/>
              <a:gd name="T42" fmla="*/ 2147483647 w 169"/>
              <a:gd name="T43" fmla="*/ 2147483647 h 449"/>
              <a:gd name="T44" fmla="*/ 2147483647 w 169"/>
              <a:gd name="T45" fmla="*/ 2147483647 h 449"/>
              <a:gd name="T46" fmla="*/ 2147483647 w 169"/>
              <a:gd name="T47" fmla="*/ 2147483647 h 449"/>
              <a:gd name="T48" fmla="*/ 2147483647 w 169"/>
              <a:gd name="T49" fmla="*/ 2147483647 h 449"/>
              <a:gd name="T50" fmla="*/ 0 w 169"/>
              <a:gd name="T51" fmla="*/ 2147483647 h 449"/>
              <a:gd name="T52" fmla="*/ 2147483647 w 169"/>
              <a:gd name="T53" fmla="*/ 2147483647 h 449"/>
              <a:gd name="T54" fmla="*/ 2147483647 w 169"/>
              <a:gd name="T55" fmla="*/ 2147483647 h 449"/>
              <a:gd name="T56" fmla="*/ 2147483647 w 169"/>
              <a:gd name="T57" fmla="*/ 2147483647 h 449"/>
              <a:gd name="T58" fmla="*/ 2147483647 w 169"/>
              <a:gd name="T59" fmla="*/ 2147483647 h 449"/>
              <a:gd name="T60" fmla="*/ 2147483647 w 169"/>
              <a:gd name="T61" fmla="*/ 2147483647 h 449"/>
              <a:gd name="T62" fmla="*/ 2147483647 w 169"/>
              <a:gd name="T63" fmla="*/ 2147483647 h 449"/>
              <a:gd name="T64" fmla="*/ 2147483647 w 169"/>
              <a:gd name="T65" fmla="*/ 2147483647 h 449"/>
              <a:gd name="T66" fmla="*/ 2147483647 w 169"/>
              <a:gd name="T67" fmla="*/ 2147483647 h 449"/>
              <a:gd name="T68" fmla="*/ 2147483647 w 169"/>
              <a:gd name="T69" fmla="*/ 2147483647 h 449"/>
              <a:gd name="T70" fmla="*/ 0 w 169"/>
              <a:gd name="T71" fmla="*/ 2147483647 h 449"/>
              <a:gd name="T72" fmla="*/ 2147483647 w 169"/>
              <a:gd name="T73" fmla="*/ 2147483647 h 449"/>
              <a:gd name="T74" fmla="*/ 2147483647 w 169"/>
              <a:gd name="T75" fmla="*/ 2147483647 h 449"/>
              <a:gd name="T76" fmla="*/ 2147483647 w 169"/>
              <a:gd name="T77" fmla="*/ 2147483647 h 449"/>
              <a:gd name="T78" fmla="*/ 2147483647 w 169"/>
              <a:gd name="T79" fmla="*/ 2147483647 h 449"/>
              <a:gd name="T80" fmla="*/ 2147483647 w 169"/>
              <a:gd name="T81" fmla="*/ 0 h 449"/>
              <a:gd name="T82" fmla="*/ 2147483647 w 169"/>
              <a:gd name="T83" fmla="*/ 2147483647 h 449"/>
              <a:gd name="T84" fmla="*/ 2147483647 w 169"/>
              <a:gd name="T85" fmla="*/ 2147483647 h 449"/>
              <a:gd name="T86" fmla="*/ 2147483647 w 169"/>
              <a:gd name="T87" fmla="*/ 0 h 449"/>
              <a:gd name="T88" fmla="*/ 2147483647 w 169"/>
              <a:gd name="T89" fmla="*/ 0 h 4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9"/>
              <a:gd name="T136" fmla="*/ 0 h 449"/>
              <a:gd name="T137" fmla="*/ 169 w 169"/>
              <a:gd name="T138" fmla="*/ 449 h 4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9" h="449">
                <a:moveTo>
                  <a:pt x="56" y="449"/>
                </a:moveTo>
                <a:lnTo>
                  <a:pt x="38" y="448"/>
                </a:lnTo>
                <a:lnTo>
                  <a:pt x="24" y="440"/>
                </a:lnTo>
                <a:lnTo>
                  <a:pt x="12" y="427"/>
                </a:lnTo>
                <a:lnTo>
                  <a:pt x="3" y="412"/>
                </a:lnTo>
                <a:lnTo>
                  <a:pt x="0" y="394"/>
                </a:lnTo>
                <a:lnTo>
                  <a:pt x="3" y="376"/>
                </a:lnTo>
                <a:lnTo>
                  <a:pt x="12" y="359"/>
                </a:lnTo>
                <a:lnTo>
                  <a:pt x="24" y="347"/>
                </a:lnTo>
                <a:lnTo>
                  <a:pt x="38" y="340"/>
                </a:lnTo>
                <a:lnTo>
                  <a:pt x="56" y="337"/>
                </a:lnTo>
                <a:lnTo>
                  <a:pt x="38" y="335"/>
                </a:lnTo>
                <a:lnTo>
                  <a:pt x="24" y="328"/>
                </a:lnTo>
                <a:lnTo>
                  <a:pt x="12" y="314"/>
                </a:lnTo>
                <a:lnTo>
                  <a:pt x="3" y="299"/>
                </a:lnTo>
                <a:lnTo>
                  <a:pt x="0" y="281"/>
                </a:lnTo>
                <a:lnTo>
                  <a:pt x="3" y="263"/>
                </a:lnTo>
                <a:lnTo>
                  <a:pt x="12" y="247"/>
                </a:lnTo>
                <a:lnTo>
                  <a:pt x="24" y="235"/>
                </a:lnTo>
                <a:lnTo>
                  <a:pt x="38" y="228"/>
                </a:lnTo>
                <a:lnTo>
                  <a:pt x="56" y="225"/>
                </a:lnTo>
                <a:lnTo>
                  <a:pt x="38" y="223"/>
                </a:lnTo>
                <a:lnTo>
                  <a:pt x="24" y="216"/>
                </a:lnTo>
                <a:lnTo>
                  <a:pt x="12" y="202"/>
                </a:lnTo>
                <a:lnTo>
                  <a:pt x="3" y="187"/>
                </a:lnTo>
                <a:lnTo>
                  <a:pt x="0" y="169"/>
                </a:lnTo>
                <a:lnTo>
                  <a:pt x="3" y="151"/>
                </a:lnTo>
                <a:lnTo>
                  <a:pt x="12" y="135"/>
                </a:lnTo>
                <a:lnTo>
                  <a:pt x="24" y="123"/>
                </a:lnTo>
                <a:lnTo>
                  <a:pt x="38" y="115"/>
                </a:lnTo>
                <a:lnTo>
                  <a:pt x="56" y="112"/>
                </a:lnTo>
                <a:lnTo>
                  <a:pt x="38" y="111"/>
                </a:lnTo>
                <a:lnTo>
                  <a:pt x="24" y="103"/>
                </a:lnTo>
                <a:lnTo>
                  <a:pt x="12" y="90"/>
                </a:lnTo>
                <a:lnTo>
                  <a:pt x="3" y="75"/>
                </a:lnTo>
                <a:lnTo>
                  <a:pt x="0" y="57"/>
                </a:lnTo>
                <a:lnTo>
                  <a:pt x="3" y="39"/>
                </a:lnTo>
                <a:lnTo>
                  <a:pt x="12" y="22"/>
                </a:lnTo>
                <a:lnTo>
                  <a:pt x="24" y="10"/>
                </a:lnTo>
                <a:lnTo>
                  <a:pt x="38" y="3"/>
                </a:lnTo>
                <a:lnTo>
                  <a:pt x="56" y="0"/>
                </a:lnTo>
                <a:moveTo>
                  <a:pt x="56" y="449"/>
                </a:moveTo>
                <a:lnTo>
                  <a:pt x="169" y="449"/>
                </a:lnTo>
                <a:moveTo>
                  <a:pt x="56" y="0"/>
                </a:moveTo>
                <a:lnTo>
                  <a:pt x="169" y="0"/>
                </a:lnTo>
              </a:path>
            </a:pathLst>
          </a:custGeom>
          <a:noFill/>
          <a:ln w="1588">
            <a:solidFill>
              <a:srgbClr val="000000"/>
            </a:solidFill>
            <a:round/>
            <a:headEnd/>
            <a:tailEnd/>
          </a:ln>
        </p:spPr>
        <p:txBody>
          <a:bodyPr/>
          <a:lstStyle/>
          <a:p>
            <a:pPr eaLnBrk="0" hangingPunct="0"/>
            <a:endParaRPr lang="en-US"/>
          </a:p>
        </p:txBody>
      </p:sp>
      <p:sp>
        <p:nvSpPr>
          <p:cNvPr id="17419" name="Freeform 11"/>
          <p:cNvSpPr>
            <a:spLocks noEditPoints="1"/>
          </p:cNvSpPr>
          <p:nvPr/>
        </p:nvSpPr>
        <p:spPr bwMode="auto">
          <a:xfrm rot="-5400000">
            <a:off x="1243013" y="2987675"/>
            <a:ext cx="133350" cy="355600"/>
          </a:xfrm>
          <a:custGeom>
            <a:avLst/>
            <a:gdLst>
              <a:gd name="T0" fmla="*/ 2147483647 w 169"/>
              <a:gd name="T1" fmla="*/ 2147483647 h 449"/>
              <a:gd name="T2" fmla="*/ 2147483647 w 169"/>
              <a:gd name="T3" fmla="*/ 2147483647 h 449"/>
              <a:gd name="T4" fmla="*/ 2147483647 w 169"/>
              <a:gd name="T5" fmla="*/ 2147483647 h 449"/>
              <a:gd name="T6" fmla="*/ 2147483647 w 169"/>
              <a:gd name="T7" fmla="*/ 2147483647 h 449"/>
              <a:gd name="T8" fmla="*/ 2147483647 w 169"/>
              <a:gd name="T9" fmla="*/ 2147483647 h 449"/>
              <a:gd name="T10" fmla="*/ 2147483647 w 169"/>
              <a:gd name="T11" fmla="*/ 2147483647 h 449"/>
              <a:gd name="T12" fmla="*/ 2147483647 w 169"/>
              <a:gd name="T13" fmla="*/ 2147483647 h 449"/>
              <a:gd name="T14" fmla="*/ 2147483647 w 169"/>
              <a:gd name="T15" fmla="*/ 2147483647 h 449"/>
              <a:gd name="T16" fmla="*/ 2147483647 w 169"/>
              <a:gd name="T17" fmla="*/ 2147483647 h 449"/>
              <a:gd name="T18" fmla="*/ 2147483647 w 169"/>
              <a:gd name="T19" fmla="*/ 2147483647 h 449"/>
              <a:gd name="T20" fmla="*/ 2147483647 w 169"/>
              <a:gd name="T21" fmla="*/ 2147483647 h 449"/>
              <a:gd name="T22" fmla="*/ 2147483647 w 169"/>
              <a:gd name="T23" fmla="*/ 2147483647 h 449"/>
              <a:gd name="T24" fmla="*/ 2147483647 w 169"/>
              <a:gd name="T25" fmla="*/ 2147483647 h 449"/>
              <a:gd name="T26" fmla="*/ 2147483647 w 169"/>
              <a:gd name="T27" fmla="*/ 2147483647 h 449"/>
              <a:gd name="T28" fmla="*/ 2147483647 w 169"/>
              <a:gd name="T29" fmla="*/ 2147483647 h 449"/>
              <a:gd name="T30" fmla="*/ 2147483647 w 169"/>
              <a:gd name="T31" fmla="*/ 2147483647 h 449"/>
              <a:gd name="T32" fmla="*/ 2147483647 w 169"/>
              <a:gd name="T33" fmla="*/ 2147483647 h 449"/>
              <a:gd name="T34" fmla="*/ 2147483647 w 169"/>
              <a:gd name="T35" fmla="*/ 2147483647 h 449"/>
              <a:gd name="T36" fmla="*/ 2147483647 w 169"/>
              <a:gd name="T37" fmla="*/ 2147483647 h 449"/>
              <a:gd name="T38" fmla="*/ 2147483647 w 169"/>
              <a:gd name="T39" fmla="*/ 2147483647 h 449"/>
              <a:gd name="T40" fmla="*/ 2147483647 w 169"/>
              <a:gd name="T41" fmla="*/ 2147483647 h 449"/>
              <a:gd name="T42" fmla="*/ 2147483647 w 169"/>
              <a:gd name="T43" fmla="*/ 2147483647 h 449"/>
              <a:gd name="T44" fmla="*/ 2147483647 w 169"/>
              <a:gd name="T45" fmla="*/ 2147483647 h 449"/>
              <a:gd name="T46" fmla="*/ 2147483647 w 169"/>
              <a:gd name="T47" fmla="*/ 2147483647 h 449"/>
              <a:gd name="T48" fmla="*/ 2147483647 w 169"/>
              <a:gd name="T49" fmla="*/ 2147483647 h 449"/>
              <a:gd name="T50" fmla="*/ 2147483647 w 169"/>
              <a:gd name="T51" fmla="*/ 2147483647 h 449"/>
              <a:gd name="T52" fmla="*/ 2147483647 w 169"/>
              <a:gd name="T53" fmla="*/ 2147483647 h 449"/>
              <a:gd name="T54" fmla="*/ 2147483647 w 169"/>
              <a:gd name="T55" fmla="*/ 2147483647 h 449"/>
              <a:gd name="T56" fmla="*/ 2147483647 w 169"/>
              <a:gd name="T57" fmla="*/ 2147483647 h 449"/>
              <a:gd name="T58" fmla="*/ 2147483647 w 169"/>
              <a:gd name="T59" fmla="*/ 2147483647 h 449"/>
              <a:gd name="T60" fmla="*/ 2147483647 w 169"/>
              <a:gd name="T61" fmla="*/ 2147483647 h 449"/>
              <a:gd name="T62" fmla="*/ 2147483647 w 169"/>
              <a:gd name="T63" fmla="*/ 2147483647 h 449"/>
              <a:gd name="T64" fmla="*/ 2147483647 w 169"/>
              <a:gd name="T65" fmla="*/ 2147483647 h 449"/>
              <a:gd name="T66" fmla="*/ 2147483647 w 169"/>
              <a:gd name="T67" fmla="*/ 2147483647 h 449"/>
              <a:gd name="T68" fmla="*/ 2147483647 w 169"/>
              <a:gd name="T69" fmla="*/ 2147483647 h 449"/>
              <a:gd name="T70" fmla="*/ 2147483647 w 169"/>
              <a:gd name="T71" fmla="*/ 2147483647 h 449"/>
              <a:gd name="T72" fmla="*/ 2147483647 w 169"/>
              <a:gd name="T73" fmla="*/ 2147483647 h 449"/>
              <a:gd name="T74" fmla="*/ 2147483647 w 169"/>
              <a:gd name="T75" fmla="*/ 2147483647 h 449"/>
              <a:gd name="T76" fmla="*/ 2147483647 w 169"/>
              <a:gd name="T77" fmla="*/ 2147483647 h 449"/>
              <a:gd name="T78" fmla="*/ 2147483647 w 169"/>
              <a:gd name="T79" fmla="*/ 2147483647 h 449"/>
              <a:gd name="T80" fmla="*/ 2147483647 w 169"/>
              <a:gd name="T81" fmla="*/ 0 h 449"/>
              <a:gd name="T82" fmla="*/ 2147483647 w 169"/>
              <a:gd name="T83" fmla="*/ 2147483647 h 449"/>
              <a:gd name="T84" fmla="*/ 0 w 169"/>
              <a:gd name="T85" fmla="*/ 2147483647 h 449"/>
              <a:gd name="T86" fmla="*/ 2147483647 w 169"/>
              <a:gd name="T87" fmla="*/ 0 h 449"/>
              <a:gd name="T88" fmla="*/ 0 w 169"/>
              <a:gd name="T89" fmla="*/ 0 h 4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9"/>
              <a:gd name="T136" fmla="*/ 0 h 449"/>
              <a:gd name="T137" fmla="*/ 169 w 169"/>
              <a:gd name="T138" fmla="*/ 449 h 4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9" h="449">
                <a:moveTo>
                  <a:pt x="112" y="449"/>
                </a:moveTo>
                <a:lnTo>
                  <a:pt x="130" y="448"/>
                </a:lnTo>
                <a:lnTo>
                  <a:pt x="145" y="440"/>
                </a:lnTo>
                <a:lnTo>
                  <a:pt x="157" y="427"/>
                </a:lnTo>
                <a:lnTo>
                  <a:pt x="166" y="412"/>
                </a:lnTo>
                <a:lnTo>
                  <a:pt x="169" y="394"/>
                </a:lnTo>
                <a:lnTo>
                  <a:pt x="166" y="376"/>
                </a:lnTo>
                <a:lnTo>
                  <a:pt x="157" y="359"/>
                </a:lnTo>
                <a:lnTo>
                  <a:pt x="145" y="347"/>
                </a:lnTo>
                <a:lnTo>
                  <a:pt x="130" y="340"/>
                </a:lnTo>
                <a:lnTo>
                  <a:pt x="112" y="337"/>
                </a:lnTo>
                <a:lnTo>
                  <a:pt x="130" y="335"/>
                </a:lnTo>
                <a:lnTo>
                  <a:pt x="145" y="328"/>
                </a:lnTo>
                <a:lnTo>
                  <a:pt x="157" y="314"/>
                </a:lnTo>
                <a:lnTo>
                  <a:pt x="166" y="299"/>
                </a:lnTo>
                <a:lnTo>
                  <a:pt x="169" y="281"/>
                </a:lnTo>
                <a:lnTo>
                  <a:pt x="166" y="263"/>
                </a:lnTo>
                <a:lnTo>
                  <a:pt x="157" y="247"/>
                </a:lnTo>
                <a:lnTo>
                  <a:pt x="145" y="235"/>
                </a:lnTo>
                <a:lnTo>
                  <a:pt x="130" y="228"/>
                </a:lnTo>
                <a:lnTo>
                  <a:pt x="112" y="225"/>
                </a:lnTo>
                <a:lnTo>
                  <a:pt x="130" y="223"/>
                </a:lnTo>
                <a:lnTo>
                  <a:pt x="145" y="216"/>
                </a:lnTo>
                <a:lnTo>
                  <a:pt x="157" y="202"/>
                </a:lnTo>
                <a:lnTo>
                  <a:pt x="166" y="187"/>
                </a:lnTo>
                <a:lnTo>
                  <a:pt x="169" y="169"/>
                </a:lnTo>
                <a:lnTo>
                  <a:pt x="166" y="151"/>
                </a:lnTo>
                <a:lnTo>
                  <a:pt x="157" y="135"/>
                </a:lnTo>
                <a:lnTo>
                  <a:pt x="145" y="123"/>
                </a:lnTo>
                <a:lnTo>
                  <a:pt x="130" y="115"/>
                </a:lnTo>
                <a:lnTo>
                  <a:pt x="112" y="112"/>
                </a:lnTo>
                <a:lnTo>
                  <a:pt x="130" y="111"/>
                </a:lnTo>
                <a:lnTo>
                  <a:pt x="145" y="103"/>
                </a:lnTo>
                <a:lnTo>
                  <a:pt x="157" y="90"/>
                </a:lnTo>
                <a:lnTo>
                  <a:pt x="166" y="75"/>
                </a:lnTo>
                <a:lnTo>
                  <a:pt x="169" y="57"/>
                </a:lnTo>
                <a:lnTo>
                  <a:pt x="166" y="39"/>
                </a:lnTo>
                <a:lnTo>
                  <a:pt x="157" y="22"/>
                </a:lnTo>
                <a:lnTo>
                  <a:pt x="145" y="10"/>
                </a:lnTo>
                <a:lnTo>
                  <a:pt x="130" y="3"/>
                </a:lnTo>
                <a:lnTo>
                  <a:pt x="112" y="0"/>
                </a:lnTo>
                <a:moveTo>
                  <a:pt x="112" y="449"/>
                </a:moveTo>
                <a:lnTo>
                  <a:pt x="0" y="449"/>
                </a:lnTo>
                <a:moveTo>
                  <a:pt x="112" y="0"/>
                </a:moveTo>
                <a:lnTo>
                  <a:pt x="0" y="0"/>
                </a:lnTo>
              </a:path>
            </a:pathLst>
          </a:custGeom>
          <a:noFill/>
          <a:ln w="1588">
            <a:solidFill>
              <a:srgbClr val="000000"/>
            </a:solidFill>
            <a:round/>
            <a:headEnd/>
            <a:tailEnd/>
          </a:ln>
        </p:spPr>
        <p:txBody>
          <a:bodyPr/>
          <a:lstStyle/>
          <a:p>
            <a:pPr eaLnBrk="0" hangingPunct="0"/>
            <a:endParaRPr lang="en-US"/>
          </a:p>
        </p:txBody>
      </p:sp>
      <p:sp>
        <p:nvSpPr>
          <p:cNvPr id="17420" name="Line 12"/>
          <p:cNvSpPr>
            <a:spLocks noChangeShapeType="1"/>
          </p:cNvSpPr>
          <p:nvPr/>
        </p:nvSpPr>
        <p:spPr bwMode="auto">
          <a:xfrm rot="-5400000">
            <a:off x="1023938" y="2297113"/>
            <a:ext cx="217487" cy="1587"/>
          </a:xfrm>
          <a:prstGeom prst="line">
            <a:avLst/>
          </a:prstGeom>
          <a:noFill/>
          <a:ln w="6350">
            <a:solidFill>
              <a:srgbClr val="000000"/>
            </a:solidFill>
            <a:round/>
            <a:headEnd/>
            <a:tailEnd/>
          </a:ln>
        </p:spPr>
        <p:txBody>
          <a:bodyPr/>
          <a:lstStyle/>
          <a:p>
            <a:endParaRPr lang="en-US"/>
          </a:p>
        </p:txBody>
      </p:sp>
      <p:sp>
        <p:nvSpPr>
          <p:cNvPr id="17421" name="Line 13"/>
          <p:cNvSpPr>
            <a:spLocks noChangeShapeType="1"/>
          </p:cNvSpPr>
          <p:nvPr/>
        </p:nvSpPr>
        <p:spPr bwMode="auto">
          <a:xfrm rot="-5400000">
            <a:off x="1379538" y="2297113"/>
            <a:ext cx="217487" cy="1587"/>
          </a:xfrm>
          <a:prstGeom prst="line">
            <a:avLst/>
          </a:prstGeom>
          <a:noFill/>
          <a:ln w="6350">
            <a:solidFill>
              <a:srgbClr val="000000"/>
            </a:solidFill>
            <a:round/>
            <a:headEnd/>
            <a:tailEnd/>
          </a:ln>
        </p:spPr>
        <p:txBody>
          <a:bodyPr/>
          <a:lstStyle/>
          <a:p>
            <a:endParaRPr lang="en-US"/>
          </a:p>
        </p:txBody>
      </p:sp>
      <p:sp>
        <p:nvSpPr>
          <p:cNvPr id="17422" name="Line 14"/>
          <p:cNvSpPr>
            <a:spLocks noChangeShapeType="1"/>
          </p:cNvSpPr>
          <p:nvPr/>
        </p:nvSpPr>
        <p:spPr bwMode="auto">
          <a:xfrm rot="16200000" flipH="1">
            <a:off x="1035051" y="3327400"/>
            <a:ext cx="195262" cy="1587"/>
          </a:xfrm>
          <a:prstGeom prst="line">
            <a:avLst/>
          </a:prstGeom>
          <a:noFill/>
          <a:ln w="6350">
            <a:solidFill>
              <a:srgbClr val="000000"/>
            </a:solidFill>
            <a:round/>
            <a:headEnd/>
            <a:tailEnd/>
          </a:ln>
        </p:spPr>
        <p:txBody>
          <a:bodyPr/>
          <a:lstStyle/>
          <a:p>
            <a:endParaRPr lang="en-US"/>
          </a:p>
        </p:txBody>
      </p:sp>
      <p:sp>
        <p:nvSpPr>
          <p:cNvPr id="17423" name="Line 15"/>
          <p:cNvSpPr>
            <a:spLocks noChangeShapeType="1"/>
          </p:cNvSpPr>
          <p:nvPr/>
        </p:nvSpPr>
        <p:spPr bwMode="auto">
          <a:xfrm rot="16200000" flipH="1">
            <a:off x="1387476" y="3330575"/>
            <a:ext cx="201612" cy="1587"/>
          </a:xfrm>
          <a:prstGeom prst="line">
            <a:avLst/>
          </a:prstGeom>
          <a:noFill/>
          <a:ln w="6350">
            <a:solidFill>
              <a:srgbClr val="000000"/>
            </a:solidFill>
            <a:round/>
            <a:headEnd/>
            <a:tailEnd/>
          </a:ln>
        </p:spPr>
        <p:txBody>
          <a:bodyPr/>
          <a:lstStyle/>
          <a:p>
            <a:endParaRPr lang="en-US"/>
          </a:p>
        </p:txBody>
      </p:sp>
      <p:sp>
        <p:nvSpPr>
          <p:cNvPr id="17424" name="Rectangle 16"/>
          <p:cNvSpPr>
            <a:spLocks noChangeArrowheads="1"/>
          </p:cNvSpPr>
          <p:nvPr/>
        </p:nvSpPr>
        <p:spPr bwMode="auto">
          <a:xfrm rot="-5400000">
            <a:off x="431801" y="1947862"/>
            <a:ext cx="1744662" cy="1744663"/>
          </a:xfrm>
          <a:prstGeom prst="rect">
            <a:avLst/>
          </a:prstGeom>
          <a:noFill/>
          <a:ln w="9525">
            <a:solidFill>
              <a:srgbClr val="FF0000"/>
            </a:solidFill>
            <a:prstDash val="sysDot"/>
            <a:miter lim="800000"/>
            <a:headEnd type="none" w="sm" len="sm"/>
            <a:tailEnd type="none" w="sm" len="sm"/>
          </a:ln>
        </p:spPr>
        <p:txBody>
          <a:bodyPr wrap="none" anchor="ctr"/>
          <a:lstStyle/>
          <a:p>
            <a:pPr eaLnBrk="0" hangingPunct="0"/>
            <a:endParaRPr lang="en-US"/>
          </a:p>
        </p:txBody>
      </p:sp>
      <p:sp>
        <p:nvSpPr>
          <p:cNvPr id="17425" name="Text Box 17"/>
          <p:cNvSpPr txBox="1">
            <a:spLocks noChangeArrowheads="1"/>
          </p:cNvSpPr>
          <p:nvPr/>
        </p:nvSpPr>
        <p:spPr bwMode="auto">
          <a:xfrm>
            <a:off x="927100" y="3257550"/>
            <a:ext cx="260350" cy="214313"/>
          </a:xfrm>
          <a:prstGeom prst="rect">
            <a:avLst/>
          </a:prstGeom>
          <a:noFill/>
          <a:ln w="9525">
            <a:noFill/>
            <a:miter lim="800000"/>
            <a:headEnd type="none" w="sm" len="sm"/>
            <a:tailEnd type="none" w="sm" len="sm"/>
          </a:ln>
        </p:spPr>
        <p:txBody>
          <a:bodyPr wrap="none">
            <a:spAutoFit/>
          </a:bodyPr>
          <a:lstStyle/>
          <a:p>
            <a:pPr eaLnBrk="0" hangingPunct="0"/>
            <a:r>
              <a:rPr lang="en-US" sz="800" b="1">
                <a:latin typeface="Times New Roman" pitchFamily="18" charset="0"/>
                <a:cs typeface="Arial" charset="0"/>
              </a:rPr>
              <a:t>S1</a:t>
            </a:r>
            <a:endParaRPr lang="en-US" sz="800" b="1">
              <a:solidFill>
                <a:srgbClr val="FFFFFF"/>
              </a:solidFill>
              <a:latin typeface="Times New Roman" pitchFamily="18" charset="0"/>
              <a:cs typeface="Arial" charset="0"/>
            </a:endParaRPr>
          </a:p>
        </p:txBody>
      </p:sp>
      <p:sp>
        <p:nvSpPr>
          <p:cNvPr id="17426" name="Text Box 18"/>
          <p:cNvSpPr txBox="1">
            <a:spLocks noChangeArrowheads="1"/>
          </p:cNvSpPr>
          <p:nvPr/>
        </p:nvSpPr>
        <p:spPr bwMode="auto">
          <a:xfrm>
            <a:off x="1276350" y="3257550"/>
            <a:ext cx="260350" cy="214313"/>
          </a:xfrm>
          <a:prstGeom prst="rect">
            <a:avLst/>
          </a:prstGeom>
          <a:noFill/>
          <a:ln w="9525">
            <a:noFill/>
            <a:miter lim="800000"/>
            <a:headEnd type="none" w="sm" len="sm"/>
            <a:tailEnd type="none" w="sm" len="sm"/>
          </a:ln>
        </p:spPr>
        <p:txBody>
          <a:bodyPr wrap="none">
            <a:spAutoFit/>
          </a:bodyPr>
          <a:lstStyle/>
          <a:p>
            <a:pPr eaLnBrk="0" hangingPunct="0"/>
            <a:r>
              <a:rPr lang="en-US" sz="800" b="1">
                <a:latin typeface="Times New Roman" pitchFamily="18" charset="0"/>
                <a:cs typeface="Arial" charset="0"/>
              </a:rPr>
              <a:t>S3</a:t>
            </a:r>
            <a:endParaRPr lang="en-US" sz="800" b="1">
              <a:solidFill>
                <a:srgbClr val="FFFFFF"/>
              </a:solidFill>
              <a:latin typeface="Times New Roman" pitchFamily="18" charset="0"/>
              <a:cs typeface="Arial" charset="0"/>
            </a:endParaRPr>
          </a:p>
        </p:txBody>
      </p:sp>
      <p:sp>
        <p:nvSpPr>
          <p:cNvPr id="17427" name="Text Box 19"/>
          <p:cNvSpPr txBox="1">
            <a:spLocks noChangeArrowheads="1"/>
          </p:cNvSpPr>
          <p:nvPr/>
        </p:nvSpPr>
        <p:spPr bwMode="auto">
          <a:xfrm>
            <a:off x="1701800" y="2940050"/>
            <a:ext cx="260350" cy="214313"/>
          </a:xfrm>
          <a:prstGeom prst="rect">
            <a:avLst/>
          </a:prstGeom>
          <a:noFill/>
          <a:ln w="9525">
            <a:noFill/>
            <a:miter lim="800000"/>
            <a:headEnd type="none" w="sm" len="sm"/>
            <a:tailEnd type="none" w="sm" len="sm"/>
          </a:ln>
        </p:spPr>
        <p:txBody>
          <a:bodyPr wrap="none">
            <a:spAutoFit/>
          </a:bodyPr>
          <a:lstStyle/>
          <a:p>
            <a:pPr eaLnBrk="0" hangingPunct="0"/>
            <a:r>
              <a:rPr lang="en-US" sz="800" b="1">
                <a:latin typeface="Times New Roman" pitchFamily="18" charset="0"/>
                <a:cs typeface="Arial" charset="0"/>
              </a:rPr>
              <a:t>S2</a:t>
            </a:r>
            <a:endParaRPr lang="en-US" sz="800" b="1">
              <a:solidFill>
                <a:srgbClr val="FFFFFF"/>
              </a:solidFill>
              <a:latin typeface="Times New Roman" pitchFamily="18" charset="0"/>
              <a:cs typeface="Arial" charset="0"/>
            </a:endParaRPr>
          </a:p>
        </p:txBody>
      </p:sp>
      <p:sp>
        <p:nvSpPr>
          <p:cNvPr id="17428" name="Text Box 20"/>
          <p:cNvSpPr txBox="1">
            <a:spLocks noChangeArrowheads="1"/>
          </p:cNvSpPr>
          <p:nvPr/>
        </p:nvSpPr>
        <p:spPr bwMode="auto">
          <a:xfrm>
            <a:off x="1708150" y="2597150"/>
            <a:ext cx="260350" cy="214313"/>
          </a:xfrm>
          <a:prstGeom prst="rect">
            <a:avLst/>
          </a:prstGeom>
          <a:noFill/>
          <a:ln w="9525">
            <a:noFill/>
            <a:miter lim="800000"/>
            <a:headEnd type="none" w="sm" len="sm"/>
            <a:tailEnd type="none" w="sm" len="sm"/>
          </a:ln>
        </p:spPr>
        <p:txBody>
          <a:bodyPr wrap="none">
            <a:spAutoFit/>
          </a:bodyPr>
          <a:lstStyle/>
          <a:p>
            <a:pPr eaLnBrk="0" hangingPunct="0"/>
            <a:r>
              <a:rPr lang="en-US" sz="800" b="1">
                <a:latin typeface="Times New Roman" pitchFamily="18" charset="0"/>
                <a:cs typeface="Arial" charset="0"/>
              </a:rPr>
              <a:t>S4</a:t>
            </a:r>
            <a:endParaRPr lang="en-US" sz="800" b="1">
              <a:solidFill>
                <a:srgbClr val="FFFFFF"/>
              </a:solidFill>
              <a:latin typeface="Times New Roman" pitchFamily="18" charset="0"/>
              <a:cs typeface="Arial" charset="0"/>
            </a:endParaRPr>
          </a:p>
        </p:txBody>
      </p:sp>
      <p:sp>
        <p:nvSpPr>
          <p:cNvPr id="17429" name="Text Box 21"/>
          <p:cNvSpPr txBox="1">
            <a:spLocks noChangeArrowheads="1"/>
          </p:cNvSpPr>
          <p:nvPr/>
        </p:nvSpPr>
        <p:spPr bwMode="auto">
          <a:xfrm>
            <a:off x="1281113" y="2138363"/>
            <a:ext cx="274637" cy="214312"/>
          </a:xfrm>
          <a:prstGeom prst="rect">
            <a:avLst/>
          </a:prstGeom>
          <a:noFill/>
          <a:ln w="9525">
            <a:noFill/>
            <a:miter lim="800000"/>
            <a:headEnd type="none" w="sm" len="sm"/>
            <a:tailEnd type="none" w="sm" len="sm"/>
          </a:ln>
        </p:spPr>
        <p:txBody>
          <a:bodyPr wrap="none">
            <a:spAutoFit/>
          </a:bodyPr>
          <a:lstStyle/>
          <a:p>
            <a:pPr eaLnBrk="0" hangingPunct="0"/>
            <a:r>
              <a:rPr lang="en-US" sz="800" b="1">
                <a:latin typeface="Times New Roman" pitchFamily="18" charset="0"/>
                <a:cs typeface="Arial" charset="0"/>
              </a:rPr>
              <a:t>R2</a:t>
            </a:r>
            <a:endParaRPr lang="en-US" sz="800" b="1">
              <a:solidFill>
                <a:srgbClr val="FFFFFF"/>
              </a:solidFill>
              <a:latin typeface="Times New Roman" pitchFamily="18" charset="0"/>
              <a:cs typeface="Arial" charset="0"/>
            </a:endParaRPr>
          </a:p>
        </p:txBody>
      </p:sp>
      <p:sp>
        <p:nvSpPr>
          <p:cNvPr id="17430" name="Text Box 22"/>
          <p:cNvSpPr txBox="1">
            <a:spLocks noChangeArrowheads="1"/>
          </p:cNvSpPr>
          <p:nvPr/>
        </p:nvSpPr>
        <p:spPr bwMode="auto">
          <a:xfrm>
            <a:off x="931863" y="2144713"/>
            <a:ext cx="273050" cy="214312"/>
          </a:xfrm>
          <a:prstGeom prst="rect">
            <a:avLst/>
          </a:prstGeom>
          <a:noFill/>
          <a:ln w="9525">
            <a:noFill/>
            <a:miter lim="800000"/>
            <a:headEnd type="none" w="sm" len="sm"/>
            <a:tailEnd type="none" w="sm" len="sm"/>
          </a:ln>
        </p:spPr>
        <p:txBody>
          <a:bodyPr wrap="none">
            <a:spAutoFit/>
          </a:bodyPr>
          <a:lstStyle/>
          <a:p>
            <a:pPr eaLnBrk="0" hangingPunct="0"/>
            <a:r>
              <a:rPr lang="en-US" sz="800" b="1">
                <a:latin typeface="Times New Roman" pitchFamily="18" charset="0"/>
                <a:cs typeface="Arial" charset="0"/>
              </a:rPr>
              <a:t>R1</a:t>
            </a:r>
            <a:endParaRPr lang="en-US" sz="800" b="1">
              <a:solidFill>
                <a:srgbClr val="FFFFFF"/>
              </a:solidFill>
              <a:latin typeface="Times New Roman" pitchFamily="18" charset="0"/>
              <a:cs typeface="Arial" charset="0"/>
            </a:endParaRPr>
          </a:p>
        </p:txBody>
      </p:sp>
      <p:sp>
        <p:nvSpPr>
          <p:cNvPr id="17431" name="Text Box 23"/>
          <p:cNvSpPr txBox="1">
            <a:spLocks noChangeArrowheads="1"/>
          </p:cNvSpPr>
          <p:nvPr/>
        </p:nvSpPr>
        <p:spPr bwMode="auto">
          <a:xfrm>
            <a:off x="365125" y="1593850"/>
            <a:ext cx="1035050" cy="366713"/>
          </a:xfrm>
          <a:prstGeom prst="rect">
            <a:avLst/>
          </a:prstGeom>
          <a:noFill/>
          <a:ln w="9525">
            <a:noFill/>
            <a:miter lim="800000"/>
            <a:headEnd type="none" w="sm" len="sm"/>
            <a:tailEnd type="none" w="sm" len="sm"/>
          </a:ln>
        </p:spPr>
        <p:txBody>
          <a:bodyPr wrap="none">
            <a:spAutoFit/>
          </a:bodyPr>
          <a:lstStyle/>
          <a:p>
            <a:pPr eaLnBrk="0" hangingPunct="0"/>
            <a:r>
              <a:rPr lang="en-US" b="1">
                <a:latin typeface="Times New Roman" pitchFamily="18" charset="0"/>
                <a:cs typeface="Arial" charset="0"/>
              </a:rPr>
              <a:t>Resolver</a:t>
            </a:r>
            <a:endParaRPr lang="en-US" b="1">
              <a:solidFill>
                <a:srgbClr val="FFFFFF"/>
              </a:solidFill>
              <a:latin typeface="Times New Roman" pitchFamily="18" charset="0"/>
              <a:cs typeface="Arial" charset="0"/>
            </a:endParaRPr>
          </a:p>
        </p:txBody>
      </p:sp>
      <p:grpSp>
        <p:nvGrpSpPr>
          <p:cNvPr id="17432" name="Group 24"/>
          <p:cNvGrpSpPr>
            <a:grpSpLocks/>
          </p:cNvGrpSpPr>
          <p:nvPr/>
        </p:nvGrpSpPr>
        <p:grpSpPr bwMode="auto">
          <a:xfrm flipV="1">
            <a:off x="2757488" y="2982913"/>
            <a:ext cx="557212" cy="292100"/>
            <a:chOff x="720" y="1824"/>
            <a:chExt cx="480" cy="282"/>
          </a:xfrm>
        </p:grpSpPr>
        <p:sp>
          <p:nvSpPr>
            <p:cNvPr id="17584" name="Freeform 25"/>
            <p:cNvSpPr>
              <a:spLocks/>
            </p:cNvSpPr>
            <p:nvPr/>
          </p:nvSpPr>
          <p:spPr bwMode="auto">
            <a:xfrm>
              <a:off x="829" y="1824"/>
              <a:ext cx="22" cy="144"/>
            </a:xfrm>
            <a:custGeom>
              <a:avLst/>
              <a:gdLst>
                <a:gd name="T0" fmla="*/ 0 w 96"/>
                <a:gd name="T1" fmla="*/ 1094 h 96"/>
                <a:gd name="T2" fmla="*/ 0 w 96"/>
                <a:gd name="T3" fmla="*/ 0 h 96"/>
                <a:gd name="T4" fmla="*/ 0 w 96"/>
                <a:gd name="T5" fmla="*/ 1094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585" name="Freeform 26"/>
            <p:cNvSpPr>
              <a:spLocks/>
            </p:cNvSpPr>
            <p:nvPr/>
          </p:nvSpPr>
          <p:spPr bwMode="auto">
            <a:xfrm flipV="1">
              <a:off x="851" y="1968"/>
              <a:ext cx="22" cy="138"/>
            </a:xfrm>
            <a:custGeom>
              <a:avLst/>
              <a:gdLst>
                <a:gd name="T0" fmla="*/ 0 w 96"/>
                <a:gd name="T1" fmla="*/ 847 h 96"/>
                <a:gd name="T2" fmla="*/ 0 w 96"/>
                <a:gd name="T3" fmla="*/ 0 h 96"/>
                <a:gd name="T4" fmla="*/ 0 w 96"/>
                <a:gd name="T5" fmla="*/ 847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586" name="Freeform 27"/>
            <p:cNvSpPr>
              <a:spLocks/>
            </p:cNvSpPr>
            <p:nvPr/>
          </p:nvSpPr>
          <p:spPr bwMode="auto">
            <a:xfrm>
              <a:off x="873" y="1853"/>
              <a:ext cx="22" cy="115"/>
            </a:xfrm>
            <a:custGeom>
              <a:avLst/>
              <a:gdLst>
                <a:gd name="T0" fmla="*/ 0 w 96"/>
                <a:gd name="T1" fmla="*/ 284 h 96"/>
                <a:gd name="T2" fmla="*/ 0 w 96"/>
                <a:gd name="T3" fmla="*/ 0 h 96"/>
                <a:gd name="T4" fmla="*/ 0 w 96"/>
                <a:gd name="T5" fmla="*/ 284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587" name="Freeform 28"/>
            <p:cNvSpPr>
              <a:spLocks/>
            </p:cNvSpPr>
            <p:nvPr/>
          </p:nvSpPr>
          <p:spPr bwMode="auto">
            <a:xfrm>
              <a:off x="916" y="1918"/>
              <a:ext cx="22" cy="50"/>
            </a:xfrm>
            <a:custGeom>
              <a:avLst/>
              <a:gdLst>
                <a:gd name="T0" fmla="*/ 0 w 96"/>
                <a:gd name="T1" fmla="*/ 2 h 96"/>
                <a:gd name="T2" fmla="*/ 0 w 96"/>
                <a:gd name="T3" fmla="*/ 0 h 96"/>
                <a:gd name="T4" fmla="*/ 0 w 96"/>
                <a:gd name="T5" fmla="*/ 2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588" name="Freeform 29"/>
            <p:cNvSpPr>
              <a:spLocks/>
            </p:cNvSpPr>
            <p:nvPr/>
          </p:nvSpPr>
          <p:spPr bwMode="auto">
            <a:xfrm>
              <a:off x="785" y="1850"/>
              <a:ext cx="22" cy="118"/>
            </a:xfrm>
            <a:custGeom>
              <a:avLst/>
              <a:gdLst>
                <a:gd name="T0" fmla="*/ 0 w 96"/>
                <a:gd name="T1" fmla="*/ 331 h 96"/>
                <a:gd name="T2" fmla="*/ 0 w 96"/>
                <a:gd name="T3" fmla="*/ 0 h 96"/>
                <a:gd name="T4" fmla="*/ 0 w 96"/>
                <a:gd name="T5" fmla="*/ 331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589" name="Freeform 30"/>
            <p:cNvSpPr>
              <a:spLocks/>
            </p:cNvSpPr>
            <p:nvPr/>
          </p:nvSpPr>
          <p:spPr bwMode="auto">
            <a:xfrm>
              <a:off x="742" y="1908"/>
              <a:ext cx="22" cy="60"/>
            </a:xfrm>
            <a:custGeom>
              <a:avLst/>
              <a:gdLst>
                <a:gd name="T0" fmla="*/ 0 w 96"/>
                <a:gd name="T1" fmla="*/ 6 h 96"/>
                <a:gd name="T2" fmla="*/ 0 w 96"/>
                <a:gd name="T3" fmla="*/ 0 h 96"/>
                <a:gd name="T4" fmla="*/ 0 w 96"/>
                <a:gd name="T5" fmla="*/ 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590" name="Freeform 31"/>
            <p:cNvSpPr>
              <a:spLocks/>
            </p:cNvSpPr>
            <p:nvPr/>
          </p:nvSpPr>
          <p:spPr bwMode="auto">
            <a:xfrm flipV="1">
              <a:off x="895" y="1968"/>
              <a:ext cx="21" cy="87"/>
            </a:xfrm>
            <a:custGeom>
              <a:avLst/>
              <a:gdLst>
                <a:gd name="T0" fmla="*/ 0 w 96"/>
                <a:gd name="T1" fmla="*/ 53 h 96"/>
                <a:gd name="T2" fmla="*/ 0 w 96"/>
                <a:gd name="T3" fmla="*/ 0 h 96"/>
                <a:gd name="T4" fmla="*/ 0 w 96"/>
                <a:gd name="T5" fmla="*/ 53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591" name="Freeform 32"/>
            <p:cNvSpPr>
              <a:spLocks/>
            </p:cNvSpPr>
            <p:nvPr/>
          </p:nvSpPr>
          <p:spPr bwMode="auto">
            <a:xfrm flipV="1">
              <a:off x="807" y="1968"/>
              <a:ext cx="22" cy="137"/>
            </a:xfrm>
            <a:custGeom>
              <a:avLst/>
              <a:gdLst>
                <a:gd name="T0" fmla="*/ 0 w 96"/>
                <a:gd name="T1" fmla="*/ 815 h 96"/>
                <a:gd name="T2" fmla="*/ 0 w 96"/>
                <a:gd name="T3" fmla="*/ 0 h 96"/>
                <a:gd name="T4" fmla="*/ 0 w 96"/>
                <a:gd name="T5" fmla="*/ 815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592" name="Freeform 33"/>
            <p:cNvSpPr>
              <a:spLocks/>
            </p:cNvSpPr>
            <p:nvPr/>
          </p:nvSpPr>
          <p:spPr bwMode="auto">
            <a:xfrm flipV="1">
              <a:off x="764" y="1968"/>
              <a:ext cx="21" cy="96"/>
            </a:xfrm>
            <a:custGeom>
              <a:avLst/>
              <a:gdLst>
                <a:gd name="T0" fmla="*/ 0 w 96"/>
                <a:gd name="T1" fmla="*/ 96 h 96"/>
                <a:gd name="T2" fmla="*/ 0 w 96"/>
                <a:gd name="T3" fmla="*/ 0 h 96"/>
                <a:gd name="T4" fmla="*/ 0 w 96"/>
                <a:gd name="T5" fmla="*/ 9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593" name="Freeform 34"/>
            <p:cNvSpPr>
              <a:spLocks/>
            </p:cNvSpPr>
            <p:nvPr/>
          </p:nvSpPr>
          <p:spPr bwMode="auto">
            <a:xfrm flipV="1">
              <a:off x="720" y="1968"/>
              <a:ext cx="22" cy="17"/>
            </a:xfrm>
            <a:custGeom>
              <a:avLst/>
              <a:gdLst>
                <a:gd name="T0" fmla="*/ 0 w 96"/>
                <a:gd name="T1" fmla="*/ 0 h 96"/>
                <a:gd name="T2" fmla="*/ 0 w 96"/>
                <a:gd name="T3" fmla="*/ 0 h 96"/>
                <a:gd name="T4" fmla="*/ 0 w 96"/>
                <a:gd name="T5" fmla="*/ 0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594" name="Freeform 35"/>
            <p:cNvSpPr>
              <a:spLocks/>
            </p:cNvSpPr>
            <p:nvPr/>
          </p:nvSpPr>
          <p:spPr bwMode="auto">
            <a:xfrm flipV="1">
              <a:off x="938" y="1968"/>
              <a:ext cx="22" cy="17"/>
            </a:xfrm>
            <a:custGeom>
              <a:avLst/>
              <a:gdLst>
                <a:gd name="T0" fmla="*/ 0 w 96"/>
                <a:gd name="T1" fmla="*/ 0 h 96"/>
                <a:gd name="T2" fmla="*/ 0 w 96"/>
                <a:gd name="T3" fmla="*/ 0 h 96"/>
                <a:gd name="T4" fmla="*/ 0 w 96"/>
                <a:gd name="T5" fmla="*/ 0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595" name="Freeform 36"/>
            <p:cNvSpPr>
              <a:spLocks/>
            </p:cNvSpPr>
            <p:nvPr/>
          </p:nvSpPr>
          <p:spPr bwMode="auto">
            <a:xfrm>
              <a:off x="1069" y="1824"/>
              <a:ext cx="22" cy="144"/>
            </a:xfrm>
            <a:custGeom>
              <a:avLst/>
              <a:gdLst>
                <a:gd name="T0" fmla="*/ 0 w 96"/>
                <a:gd name="T1" fmla="*/ 1094 h 96"/>
                <a:gd name="T2" fmla="*/ 0 w 96"/>
                <a:gd name="T3" fmla="*/ 0 h 96"/>
                <a:gd name="T4" fmla="*/ 0 w 96"/>
                <a:gd name="T5" fmla="*/ 1094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596" name="Freeform 37"/>
            <p:cNvSpPr>
              <a:spLocks/>
            </p:cNvSpPr>
            <p:nvPr/>
          </p:nvSpPr>
          <p:spPr bwMode="auto">
            <a:xfrm flipV="1">
              <a:off x="1091" y="1968"/>
              <a:ext cx="22" cy="138"/>
            </a:xfrm>
            <a:custGeom>
              <a:avLst/>
              <a:gdLst>
                <a:gd name="T0" fmla="*/ 0 w 96"/>
                <a:gd name="T1" fmla="*/ 847 h 96"/>
                <a:gd name="T2" fmla="*/ 0 w 96"/>
                <a:gd name="T3" fmla="*/ 0 h 96"/>
                <a:gd name="T4" fmla="*/ 0 w 96"/>
                <a:gd name="T5" fmla="*/ 847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597" name="Freeform 38"/>
            <p:cNvSpPr>
              <a:spLocks/>
            </p:cNvSpPr>
            <p:nvPr/>
          </p:nvSpPr>
          <p:spPr bwMode="auto">
            <a:xfrm>
              <a:off x="1113" y="1853"/>
              <a:ext cx="22" cy="115"/>
            </a:xfrm>
            <a:custGeom>
              <a:avLst/>
              <a:gdLst>
                <a:gd name="T0" fmla="*/ 0 w 96"/>
                <a:gd name="T1" fmla="*/ 284 h 96"/>
                <a:gd name="T2" fmla="*/ 0 w 96"/>
                <a:gd name="T3" fmla="*/ 0 h 96"/>
                <a:gd name="T4" fmla="*/ 0 w 96"/>
                <a:gd name="T5" fmla="*/ 284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598" name="Freeform 39"/>
            <p:cNvSpPr>
              <a:spLocks/>
            </p:cNvSpPr>
            <p:nvPr/>
          </p:nvSpPr>
          <p:spPr bwMode="auto">
            <a:xfrm>
              <a:off x="1156" y="1918"/>
              <a:ext cx="22" cy="50"/>
            </a:xfrm>
            <a:custGeom>
              <a:avLst/>
              <a:gdLst>
                <a:gd name="T0" fmla="*/ 0 w 96"/>
                <a:gd name="T1" fmla="*/ 2 h 96"/>
                <a:gd name="T2" fmla="*/ 0 w 96"/>
                <a:gd name="T3" fmla="*/ 0 h 96"/>
                <a:gd name="T4" fmla="*/ 0 w 96"/>
                <a:gd name="T5" fmla="*/ 2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599" name="Freeform 40"/>
            <p:cNvSpPr>
              <a:spLocks/>
            </p:cNvSpPr>
            <p:nvPr/>
          </p:nvSpPr>
          <p:spPr bwMode="auto">
            <a:xfrm>
              <a:off x="1025" y="1850"/>
              <a:ext cx="22" cy="118"/>
            </a:xfrm>
            <a:custGeom>
              <a:avLst/>
              <a:gdLst>
                <a:gd name="T0" fmla="*/ 0 w 96"/>
                <a:gd name="T1" fmla="*/ 331 h 96"/>
                <a:gd name="T2" fmla="*/ 0 w 96"/>
                <a:gd name="T3" fmla="*/ 0 h 96"/>
                <a:gd name="T4" fmla="*/ 0 w 96"/>
                <a:gd name="T5" fmla="*/ 331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600" name="Freeform 41"/>
            <p:cNvSpPr>
              <a:spLocks/>
            </p:cNvSpPr>
            <p:nvPr/>
          </p:nvSpPr>
          <p:spPr bwMode="auto">
            <a:xfrm>
              <a:off x="982" y="1908"/>
              <a:ext cx="22" cy="60"/>
            </a:xfrm>
            <a:custGeom>
              <a:avLst/>
              <a:gdLst>
                <a:gd name="T0" fmla="*/ 0 w 96"/>
                <a:gd name="T1" fmla="*/ 6 h 96"/>
                <a:gd name="T2" fmla="*/ 0 w 96"/>
                <a:gd name="T3" fmla="*/ 0 h 96"/>
                <a:gd name="T4" fmla="*/ 0 w 96"/>
                <a:gd name="T5" fmla="*/ 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601" name="Freeform 42"/>
            <p:cNvSpPr>
              <a:spLocks/>
            </p:cNvSpPr>
            <p:nvPr/>
          </p:nvSpPr>
          <p:spPr bwMode="auto">
            <a:xfrm flipV="1">
              <a:off x="1135" y="1968"/>
              <a:ext cx="21" cy="87"/>
            </a:xfrm>
            <a:custGeom>
              <a:avLst/>
              <a:gdLst>
                <a:gd name="T0" fmla="*/ 0 w 96"/>
                <a:gd name="T1" fmla="*/ 53 h 96"/>
                <a:gd name="T2" fmla="*/ 0 w 96"/>
                <a:gd name="T3" fmla="*/ 0 h 96"/>
                <a:gd name="T4" fmla="*/ 0 w 96"/>
                <a:gd name="T5" fmla="*/ 53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602" name="Freeform 43"/>
            <p:cNvSpPr>
              <a:spLocks/>
            </p:cNvSpPr>
            <p:nvPr/>
          </p:nvSpPr>
          <p:spPr bwMode="auto">
            <a:xfrm flipV="1">
              <a:off x="1047" y="1968"/>
              <a:ext cx="22" cy="137"/>
            </a:xfrm>
            <a:custGeom>
              <a:avLst/>
              <a:gdLst>
                <a:gd name="T0" fmla="*/ 0 w 96"/>
                <a:gd name="T1" fmla="*/ 815 h 96"/>
                <a:gd name="T2" fmla="*/ 0 w 96"/>
                <a:gd name="T3" fmla="*/ 0 h 96"/>
                <a:gd name="T4" fmla="*/ 0 w 96"/>
                <a:gd name="T5" fmla="*/ 815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603" name="Freeform 44"/>
            <p:cNvSpPr>
              <a:spLocks/>
            </p:cNvSpPr>
            <p:nvPr/>
          </p:nvSpPr>
          <p:spPr bwMode="auto">
            <a:xfrm flipV="1">
              <a:off x="1004" y="1968"/>
              <a:ext cx="21" cy="96"/>
            </a:xfrm>
            <a:custGeom>
              <a:avLst/>
              <a:gdLst>
                <a:gd name="T0" fmla="*/ 0 w 96"/>
                <a:gd name="T1" fmla="*/ 96 h 96"/>
                <a:gd name="T2" fmla="*/ 0 w 96"/>
                <a:gd name="T3" fmla="*/ 0 h 96"/>
                <a:gd name="T4" fmla="*/ 0 w 96"/>
                <a:gd name="T5" fmla="*/ 9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604" name="Freeform 45"/>
            <p:cNvSpPr>
              <a:spLocks/>
            </p:cNvSpPr>
            <p:nvPr/>
          </p:nvSpPr>
          <p:spPr bwMode="auto">
            <a:xfrm flipV="1">
              <a:off x="960" y="1968"/>
              <a:ext cx="22" cy="17"/>
            </a:xfrm>
            <a:custGeom>
              <a:avLst/>
              <a:gdLst>
                <a:gd name="T0" fmla="*/ 0 w 96"/>
                <a:gd name="T1" fmla="*/ 0 h 96"/>
                <a:gd name="T2" fmla="*/ 0 w 96"/>
                <a:gd name="T3" fmla="*/ 0 h 96"/>
                <a:gd name="T4" fmla="*/ 0 w 96"/>
                <a:gd name="T5" fmla="*/ 0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605" name="Freeform 46"/>
            <p:cNvSpPr>
              <a:spLocks/>
            </p:cNvSpPr>
            <p:nvPr/>
          </p:nvSpPr>
          <p:spPr bwMode="auto">
            <a:xfrm flipV="1">
              <a:off x="1178" y="1968"/>
              <a:ext cx="22" cy="17"/>
            </a:xfrm>
            <a:custGeom>
              <a:avLst/>
              <a:gdLst>
                <a:gd name="T0" fmla="*/ 0 w 96"/>
                <a:gd name="T1" fmla="*/ 0 h 96"/>
                <a:gd name="T2" fmla="*/ 0 w 96"/>
                <a:gd name="T3" fmla="*/ 0 h 96"/>
                <a:gd name="T4" fmla="*/ 0 w 96"/>
                <a:gd name="T5" fmla="*/ 0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grpSp>
      <p:grpSp>
        <p:nvGrpSpPr>
          <p:cNvPr id="17433" name="Group 47"/>
          <p:cNvGrpSpPr>
            <a:grpSpLocks/>
          </p:cNvGrpSpPr>
          <p:nvPr/>
        </p:nvGrpSpPr>
        <p:grpSpPr bwMode="auto">
          <a:xfrm>
            <a:off x="2757488" y="2486025"/>
            <a:ext cx="558800" cy="293688"/>
            <a:chOff x="829" y="2304"/>
            <a:chExt cx="482" cy="283"/>
          </a:xfrm>
        </p:grpSpPr>
        <p:sp>
          <p:nvSpPr>
            <p:cNvPr id="17561" name="Freeform 48"/>
            <p:cNvSpPr>
              <a:spLocks/>
            </p:cNvSpPr>
            <p:nvPr/>
          </p:nvSpPr>
          <p:spPr bwMode="auto">
            <a:xfrm>
              <a:off x="829" y="2304"/>
              <a:ext cx="22" cy="144"/>
            </a:xfrm>
            <a:custGeom>
              <a:avLst/>
              <a:gdLst>
                <a:gd name="T0" fmla="*/ 0 w 96"/>
                <a:gd name="T1" fmla="*/ 1094 h 96"/>
                <a:gd name="T2" fmla="*/ 0 w 96"/>
                <a:gd name="T3" fmla="*/ 0 h 96"/>
                <a:gd name="T4" fmla="*/ 0 w 96"/>
                <a:gd name="T5" fmla="*/ 1094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562" name="Freeform 49"/>
            <p:cNvSpPr>
              <a:spLocks/>
            </p:cNvSpPr>
            <p:nvPr/>
          </p:nvSpPr>
          <p:spPr bwMode="auto">
            <a:xfrm flipV="1">
              <a:off x="851" y="2448"/>
              <a:ext cx="22" cy="138"/>
            </a:xfrm>
            <a:custGeom>
              <a:avLst/>
              <a:gdLst>
                <a:gd name="T0" fmla="*/ 0 w 96"/>
                <a:gd name="T1" fmla="*/ 847 h 96"/>
                <a:gd name="T2" fmla="*/ 0 w 96"/>
                <a:gd name="T3" fmla="*/ 0 h 96"/>
                <a:gd name="T4" fmla="*/ 0 w 96"/>
                <a:gd name="T5" fmla="*/ 847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563" name="Freeform 50"/>
            <p:cNvSpPr>
              <a:spLocks/>
            </p:cNvSpPr>
            <p:nvPr/>
          </p:nvSpPr>
          <p:spPr bwMode="auto">
            <a:xfrm>
              <a:off x="873" y="2333"/>
              <a:ext cx="22" cy="115"/>
            </a:xfrm>
            <a:custGeom>
              <a:avLst/>
              <a:gdLst>
                <a:gd name="T0" fmla="*/ 0 w 96"/>
                <a:gd name="T1" fmla="*/ 284 h 96"/>
                <a:gd name="T2" fmla="*/ 0 w 96"/>
                <a:gd name="T3" fmla="*/ 0 h 96"/>
                <a:gd name="T4" fmla="*/ 0 w 96"/>
                <a:gd name="T5" fmla="*/ 284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564" name="Freeform 51"/>
            <p:cNvSpPr>
              <a:spLocks/>
            </p:cNvSpPr>
            <p:nvPr/>
          </p:nvSpPr>
          <p:spPr bwMode="auto">
            <a:xfrm>
              <a:off x="916" y="2398"/>
              <a:ext cx="22" cy="50"/>
            </a:xfrm>
            <a:custGeom>
              <a:avLst/>
              <a:gdLst>
                <a:gd name="T0" fmla="*/ 0 w 96"/>
                <a:gd name="T1" fmla="*/ 2 h 96"/>
                <a:gd name="T2" fmla="*/ 0 w 96"/>
                <a:gd name="T3" fmla="*/ 0 h 96"/>
                <a:gd name="T4" fmla="*/ 0 w 96"/>
                <a:gd name="T5" fmla="*/ 2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565" name="Freeform 52"/>
            <p:cNvSpPr>
              <a:spLocks/>
            </p:cNvSpPr>
            <p:nvPr/>
          </p:nvSpPr>
          <p:spPr bwMode="auto">
            <a:xfrm flipV="1">
              <a:off x="895" y="2448"/>
              <a:ext cx="21" cy="87"/>
            </a:xfrm>
            <a:custGeom>
              <a:avLst/>
              <a:gdLst>
                <a:gd name="T0" fmla="*/ 0 w 96"/>
                <a:gd name="T1" fmla="*/ 53 h 96"/>
                <a:gd name="T2" fmla="*/ 0 w 96"/>
                <a:gd name="T3" fmla="*/ 0 h 96"/>
                <a:gd name="T4" fmla="*/ 0 w 96"/>
                <a:gd name="T5" fmla="*/ 53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grpSp>
          <p:nvGrpSpPr>
            <p:cNvPr id="17566" name="Group 53"/>
            <p:cNvGrpSpPr>
              <a:grpSpLocks/>
            </p:cNvGrpSpPr>
            <p:nvPr/>
          </p:nvGrpSpPr>
          <p:grpSpPr bwMode="auto">
            <a:xfrm>
              <a:off x="1202" y="2332"/>
              <a:ext cx="109" cy="255"/>
              <a:chOff x="1183" y="2448"/>
              <a:chExt cx="109" cy="255"/>
            </a:xfrm>
          </p:grpSpPr>
          <p:sp>
            <p:nvSpPr>
              <p:cNvPr id="17579" name="Freeform 54"/>
              <p:cNvSpPr>
                <a:spLocks/>
              </p:cNvSpPr>
              <p:nvPr/>
            </p:nvSpPr>
            <p:spPr bwMode="auto">
              <a:xfrm>
                <a:off x="1248" y="2448"/>
                <a:ext cx="22" cy="118"/>
              </a:xfrm>
              <a:custGeom>
                <a:avLst/>
                <a:gdLst>
                  <a:gd name="T0" fmla="*/ 0 w 96"/>
                  <a:gd name="T1" fmla="*/ 331 h 96"/>
                  <a:gd name="T2" fmla="*/ 0 w 96"/>
                  <a:gd name="T3" fmla="*/ 0 h 96"/>
                  <a:gd name="T4" fmla="*/ 0 w 96"/>
                  <a:gd name="T5" fmla="*/ 331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580" name="Freeform 55"/>
              <p:cNvSpPr>
                <a:spLocks/>
              </p:cNvSpPr>
              <p:nvPr/>
            </p:nvSpPr>
            <p:spPr bwMode="auto">
              <a:xfrm>
                <a:off x="1205" y="2506"/>
                <a:ext cx="22" cy="60"/>
              </a:xfrm>
              <a:custGeom>
                <a:avLst/>
                <a:gdLst>
                  <a:gd name="T0" fmla="*/ 0 w 96"/>
                  <a:gd name="T1" fmla="*/ 6 h 96"/>
                  <a:gd name="T2" fmla="*/ 0 w 96"/>
                  <a:gd name="T3" fmla="*/ 0 h 96"/>
                  <a:gd name="T4" fmla="*/ 0 w 96"/>
                  <a:gd name="T5" fmla="*/ 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581" name="Freeform 56"/>
              <p:cNvSpPr>
                <a:spLocks/>
              </p:cNvSpPr>
              <p:nvPr/>
            </p:nvSpPr>
            <p:spPr bwMode="auto">
              <a:xfrm flipV="1">
                <a:off x="1270" y="2566"/>
                <a:ext cx="22" cy="137"/>
              </a:xfrm>
              <a:custGeom>
                <a:avLst/>
                <a:gdLst>
                  <a:gd name="T0" fmla="*/ 0 w 96"/>
                  <a:gd name="T1" fmla="*/ 815 h 96"/>
                  <a:gd name="T2" fmla="*/ 0 w 96"/>
                  <a:gd name="T3" fmla="*/ 0 h 96"/>
                  <a:gd name="T4" fmla="*/ 0 w 96"/>
                  <a:gd name="T5" fmla="*/ 815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582" name="Freeform 57"/>
              <p:cNvSpPr>
                <a:spLocks/>
              </p:cNvSpPr>
              <p:nvPr/>
            </p:nvSpPr>
            <p:spPr bwMode="auto">
              <a:xfrm flipV="1">
                <a:off x="1227" y="2566"/>
                <a:ext cx="21" cy="96"/>
              </a:xfrm>
              <a:custGeom>
                <a:avLst/>
                <a:gdLst>
                  <a:gd name="T0" fmla="*/ 0 w 96"/>
                  <a:gd name="T1" fmla="*/ 96 h 96"/>
                  <a:gd name="T2" fmla="*/ 0 w 96"/>
                  <a:gd name="T3" fmla="*/ 0 h 96"/>
                  <a:gd name="T4" fmla="*/ 0 w 96"/>
                  <a:gd name="T5" fmla="*/ 9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583" name="Freeform 58"/>
              <p:cNvSpPr>
                <a:spLocks/>
              </p:cNvSpPr>
              <p:nvPr/>
            </p:nvSpPr>
            <p:spPr bwMode="auto">
              <a:xfrm flipV="1">
                <a:off x="1183" y="2566"/>
                <a:ext cx="22" cy="17"/>
              </a:xfrm>
              <a:custGeom>
                <a:avLst/>
                <a:gdLst>
                  <a:gd name="T0" fmla="*/ 0 w 96"/>
                  <a:gd name="T1" fmla="*/ 0 h 96"/>
                  <a:gd name="T2" fmla="*/ 0 w 96"/>
                  <a:gd name="T3" fmla="*/ 0 h 96"/>
                  <a:gd name="T4" fmla="*/ 0 w 96"/>
                  <a:gd name="T5" fmla="*/ 0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grpSp>
        <p:sp>
          <p:nvSpPr>
            <p:cNvPr id="17567" name="Freeform 59"/>
            <p:cNvSpPr>
              <a:spLocks/>
            </p:cNvSpPr>
            <p:nvPr/>
          </p:nvSpPr>
          <p:spPr bwMode="auto">
            <a:xfrm flipV="1">
              <a:off x="938" y="2448"/>
              <a:ext cx="22" cy="17"/>
            </a:xfrm>
            <a:custGeom>
              <a:avLst/>
              <a:gdLst>
                <a:gd name="T0" fmla="*/ 0 w 96"/>
                <a:gd name="T1" fmla="*/ 0 h 96"/>
                <a:gd name="T2" fmla="*/ 0 w 96"/>
                <a:gd name="T3" fmla="*/ 0 h 96"/>
                <a:gd name="T4" fmla="*/ 0 w 96"/>
                <a:gd name="T5" fmla="*/ 0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568" name="Freeform 60"/>
            <p:cNvSpPr>
              <a:spLocks/>
            </p:cNvSpPr>
            <p:nvPr/>
          </p:nvSpPr>
          <p:spPr bwMode="auto">
            <a:xfrm>
              <a:off x="1069" y="2304"/>
              <a:ext cx="22" cy="144"/>
            </a:xfrm>
            <a:custGeom>
              <a:avLst/>
              <a:gdLst>
                <a:gd name="T0" fmla="*/ 0 w 96"/>
                <a:gd name="T1" fmla="*/ 1094 h 96"/>
                <a:gd name="T2" fmla="*/ 0 w 96"/>
                <a:gd name="T3" fmla="*/ 0 h 96"/>
                <a:gd name="T4" fmla="*/ 0 w 96"/>
                <a:gd name="T5" fmla="*/ 1094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569" name="Freeform 61"/>
            <p:cNvSpPr>
              <a:spLocks/>
            </p:cNvSpPr>
            <p:nvPr/>
          </p:nvSpPr>
          <p:spPr bwMode="auto">
            <a:xfrm flipV="1">
              <a:off x="1091" y="2448"/>
              <a:ext cx="22" cy="138"/>
            </a:xfrm>
            <a:custGeom>
              <a:avLst/>
              <a:gdLst>
                <a:gd name="T0" fmla="*/ 0 w 96"/>
                <a:gd name="T1" fmla="*/ 847 h 96"/>
                <a:gd name="T2" fmla="*/ 0 w 96"/>
                <a:gd name="T3" fmla="*/ 0 h 96"/>
                <a:gd name="T4" fmla="*/ 0 w 96"/>
                <a:gd name="T5" fmla="*/ 847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570" name="Freeform 62"/>
            <p:cNvSpPr>
              <a:spLocks/>
            </p:cNvSpPr>
            <p:nvPr/>
          </p:nvSpPr>
          <p:spPr bwMode="auto">
            <a:xfrm>
              <a:off x="1113" y="2333"/>
              <a:ext cx="22" cy="115"/>
            </a:xfrm>
            <a:custGeom>
              <a:avLst/>
              <a:gdLst>
                <a:gd name="T0" fmla="*/ 0 w 96"/>
                <a:gd name="T1" fmla="*/ 284 h 96"/>
                <a:gd name="T2" fmla="*/ 0 w 96"/>
                <a:gd name="T3" fmla="*/ 0 h 96"/>
                <a:gd name="T4" fmla="*/ 0 w 96"/>
                <a:gd name="T5" fmla="*/ 284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571" name="Freeform 63"/>
            <p:cNvSpPr>
              <a:spLocks/>
            </p:cNvSpPr>
            <p:nvPr/>
          </p:nvSpPr>
          <p:spPr bwMode="auto">
            <a:xfrm>
              <a:off x="1156" y="2398"/>
              <a:ext cx="22" cy="50"/>
            </a:xfrm>
            <a:custGeom>
              <a:avLst/>
              <a:gdLst>
                <a:gd name="T0" fmla="*/ 0 w 96"/>
                <a:gd name="T1" fmla="*/ 2 h 96"/>
                <a:gd name="T2" fmla="*/ 0 w 96"/>
                <a:gd name="T3" fmla="*/ 0 h 96"/>
                <a:gd name="T4" fmla="*/ 0 w 96"/>
                <a:gd name="T5" fmla="*/ 2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572" name="Freeform 64"/>
            <p:cNvSpPr>
              <a:spLocks/>
            </p:cNvSpPr>
            <p:nvPr/>
          </p:nvSpPr>
          <p:spPr bwMode="auto">
            <a:xfrm>
              <a:off x="1025" y="2330"/>
              <a:ext cx="22" cy="118"/>
            </a:xfrm>
            <a:custGeom>
              <a:avLst/>
              <a:gdLst>
                <a:gd name="T0" fmla="*/ 0 w 96"/>
                <a:gd name="T1" fmla="*/ 331 h 96"/>
                <a:gd name="T2" fmla="*/ 0 w 96"/>
                <a:gd name="T3" fmla="*/ 0 h 96"/>
                <a:gd name="T4" fmla="*/ 0 w 96"/>
                <a:gd name="T5" fmla="*/ 331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573" name="Freeform 65"/>
            <p:cNvSpPr>
              <a:spLocks/>
            </p:cNvSpPr>
            <p:nvPr/>
          </p:nvSpPr>
          <p:spPr bwMode="auto">
            <a:xfrm>
              <a:off x="982" y="2388"/>
              <a:ext cx="22" cy="60"/>
            </a:xfrm>
            <a:custGeom>
              <a:avLst/>
              <a:gdLst>
                <a:gd name="T0" fmla="*/ 0 w 96"/>
                <a:gd name="T1" fmla="*/ 6 h 96"/>
                <a:gd name="T2" fmla="*/ 0 w 96"/>
                <a:gd name="T3" fmla="*/ 0 h 96"/>
                <a:gd name="T4" fmla="*/ 0 w 96"/>
                <a:gd name="T5" fmla="*/ 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574" name="Freeform 66"/>
            <p:cNvSpPr>
              <a:spLocks/>
            </p:cNvSpPr>
            <p:nvPr/>
          </p:nvSpPr>
          <p:spPr bwMode="auto">
            <a:xfrm flipV="1">
              <a:off x="1135" y="2448"/>
              <a:ext cx="21" cy="87"/>
            </a:xfrm>
            <a:custGeom>
              <a:avLst/>
              <a:gdLst>
                <a:gd name="T0" fmla="*/ 0 w 96"/>
                <a:gd name="T1" fmla="*/ 53 h 96"/>
                <a:gd name="T2" fmla="*/ 0 w 96"/>
                <a:gd name="T3" fmla="*/ 0 h 96"/>
                <a:gd name="T4" fmla="*/ 0 w 96"/>
                <a:gd name="T5" fmla="*/ 53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575" name="Freeform 67"/>
            <p:cNvSpPr>
              <a:spLocks/>
            </p:cNvSpPr>
            <p:nvPr/>
          </p:nvSpPr>
          <p:spPr bwMode="auto">
            <a:xfrm flipV="1">
              <a:off x="1047" y="2448"/>
              <a:ext cx="22" cy="137"/>
            </a:xfrm>
            <a:custGeom>
              <a:avLst/>
              <a:gdLst>
                <a:gd name="T0" fmla="*/ 0 w 96"/>
                <a:gd name="T1" fmla="*/ 815 h 96"/>
                <a:gd name="T2" fmla="*/ 0 w 96"/>
                <a:gd name="T3" fmla="*/ 0 h 96"/>
                <a:gd name="T4" fmla="*/ 0 w 96"/>
                <a:gd name="T5" fmla="*/ 815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576" name="Freeform 68"/>
            <p:cNvSpPr>
              <a:spLocks/>
            </p:cNvSpPr>
            <p:nvPr/>
          </p:nvSpPr>
          <p:spPr bwMode="auto">
            <a:xfrm flipV="1">
              <a:off x="1004" y="2448"/>
              <a:ext cx="21" cy="96"/>
            </a:xfrm>
            <a:custGeom>
              <a:avLst/>
              <a:gdLst>
                <a:gd name="T0" fmla="*/ 0 w 96"/>
                <a:gd name="T1" fmla="*/ 96 h 96"/>
                <a:gd name="T2" fmla="*/ 0 w 96"/>
                <a:gd name="T3" fmla="*/ 0 h 96"/>
                <a:gd name="T4" fmla="*/ 0 w 96"/>
                <a:gd name="T5" fmla="*/ 9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577" name="Freeform 69"/>
            <p:cNvSpPr>
              <a:spLocks/>
            </p:cNvSpPr>
            <p:nvPr/>
          </p:nvSpPr>
          <p:spPr bwMode="auto">
            <a:xfrm flipV="1">
              <a:off x="960" y="2448"/>
              <a:ext cx="22" cy="17"/>
            </a:xfrm>
            <a:custGeom>
              <a:avLst/>
              <a:gdLst>
                <a:gd name="T0" fmla="*/ 0 w 96"/>
                <a:gd name="T1" fmla="*/ 0 h 96"/>
                <a:gd name="T2" fmla="*/ 0 w 96"/>
                <a:gd name="T3" fmla="*/ 0 h 96"/>
                <a:gd name="T4" fmla="*/ 0 w 96"/>
                <a:gd name="T5" fmla="*/ 0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578" name="Freeform 70"/>
            <p:cNvSpPr>
              <a:spLocks/>
            </p:cNvSpPr>
            <p:nvPr/>
          </p:nvSpPr>
          <p:spPr bwMode="auto">
            <a:xfrm flipV="1">
              <a:off x="1178" y="2448"/>
              <a:ext cx="22" cy="17"/>
            </a:xfrm>
            <a:custGeom>
              <a:avLst/>
              <a:gdLst>
                <a:gd name="T0" fmla="*/ 0 w 96"/>
                <a:gd name="T1" fmla="*/ 0 h 96"/>
                <a:gd name="T2" fmla="*/ 0 w 96"/>
                <a:gd name="T3" fmla="*/ 0 h 96"/>
                <a:gd name="T4" fmla="*/ 0 w 96"/>
                <a:gd name="T5" fmla="*/ 0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grpSp>
      <p:grpSp>
        <p:nvGrpSpPr>
          <p:cNvPr id="17434" name="Group 71"/>
          <p:cNvGrpSpPr>
            <a:grpSpLocks/>
          </p:cNvGrpSpPr>
          <p:nvPr/>
        </p:nvGrpSpPr>
        <p:grpSpPr bwMode="auto">
          <a:xfrm>
            <a:off x="2757488" y="1900238"/>
            <a:ext cx="557212" cy="298450"/>
            <a:chOff x="720" y="1440"/>
            <a:chExt cx="480" cy="288"/>
          </a:xfrm>
        </p:grpSpPr>
        <p:grpSp>
          <p:nvGrpSpPr>
            <p:cNvPr id="17530" name="Group 72"/>
            <p:cNvGrpSpPr>
              <a:grpSpLocks/>
            </p:cNvGrpSpPr>
            <p:nvPr/>
          </p:nvGrpSpPr>
          <p:grpSpPr bwMode="auto">
            <a:xfrm>
              <a:off x="816" y="1440"/>
              <a:ext cx="48" cy="288"/>
              <a:chOff x="864" y="1488"/>
              <a:chExt cx="96" cy="288"/>
            </a:xfrm>
          </p:grpSpPr>
          <p:sp>
            <p:nvSpPr>
              <p:cNvPr id="17559" name="Freeform 73"/>
              <p:cNvSpPr>
                <a:spLocks/>
              </p:cNvSpPr>
              <p:nvPr/>
            </p:nvSpPr>
            <p:spPr bwMode="auto">
              <a:xfrm>
                <a:off x="864" y="1488"/>
                <a:ext cx="48" cy="144"/>
              </a:xfrm>
              <a:custGeom>
                <a:avLst/>
                <a:gdLst>
                  <a:gd name="T0" fmla="*/ 0 w 96"/>
                  <a:gd name="T1" fmla="*/ 1094 h 96"/>
                  <a:gd name="T2" fmla="*/ 1 w 96"/>
                  <a:gd name="T3" fmla="*/ 0 h 96"/>
                  <a:gd name="T4" fmla="*/ 2 w 96"/>
                  <a:gd name="T5" fmla="*/ 1094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560" name="Freeform 74"/>
              <p:cNvSpPr>
                <a:spLocks/>
              </p:cNvSpPr>
              <p:nvPr/>
            </p:nvSpPr>
            <p:spPr bwMode="auto">
              <a:xfrm flipV="1">
                <a:off x="912" y="1632"/>
                <a:ext cx="48" cy="144"/>
              </a:xfrm>
              <a:custGeom>
                <a:avLst/>
                <a:gdLst>
                  <a:gd name="T0" fmla="*/ 0 w 96"/>
                  <a:gd name="T1" fmla="*/ 1094 h 96"/>
                  <a:gd name="T2" fmla="*/ 1 w 96"/>
                  <a:gd name="T3" fmla="*/ 0 h 96"/>
                  <a:gd name="T4" fmla="*/ 2 w 96"/>
                  <a:gd name="T5" fmla="*/ 1094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grpSp>
        <p:grpSp>
          <p:nvGrpSpPr>
            <p:cNvPr id="17531" name="Group 75"/>
            <p:cNvGrpSpPr>
              <a:grpSpLocks/>
            </p:cNvGrpSpPr>
            <p:nvPr/>
          </p:nvGrpSpPr>
          <p:grpSpPr bwMode="auto">
            <a:xfrm>
              <a:off x="864" y="1440"/>
              <a:ext cx="48" cy="288"/>
              <a:chOff x="864" y="1488"/>
              <a:chExt cx="96" cy="288"/>
            </a:xfrm>
          </p:grpSpPr>
          <p:sp>
            <p:nvSpPr>
              <p:cNvPr id="17557" name="Freeform 76"/>
              <p:cNvSpPr>
                <a:spLocks/>
              </p:cNvSpPr>
              <p:nvPr/>
            </p:nvSpPr>
            <p:spPr bwMode="auto">
              <a:xfrm>
                <a:off x="864" y="1488"/>
                <a:ext cx="48" cy="144"/>
              </a:xfrm>
              <a:custGeom>
                <a:avLst/>
                <a:gdLst>
                  <a:gd name="T0" fmla="*/ 0 w 96"/>
                  <a:gd name="T1" fmla="*/ 1094 h 96"/>
                  <a:gd name="T2" fmla="*/ 1 w 96"/>
                  <a:gd name="T3" fmla="*/ 0 h 96"/>
                  <a:gd name="T4" fmla="*/ 2 w 96"/>
                  <a:gd name="T5" fmla="*/ 1094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558" name="Freeform 77"/>
              <p:cNvSpPr>
                <a:spLocks/>
              </p:cNvSpPr>
              <p:nvPr/>
            </p:nvSpPr>
            <p:spPr bwMode="auto">
              <a:xfrm flipV="1">
                <a:off x="912" y="1632"/>
                <a:ext cx="48" cy="144"/>
              </a:xfrm>
              <a:custGeom>
                <a:avLst/>
                <a:gdLst>
                  <a:gd name="T0" fmla="*/ 0 w 96"/>
                  <a:gd name="T1" fmla="*/ 1094 h 96"/>
                  <a:gd name="T2" fmla="*/ 1 w 96"/>
                  <a:gd name="T3" fmla="*/ 0 h 96"/>
                  <a:gd name="T4" fmla="*/ 2 w 96"/>
                  <a:gd name="T5" fmla="*/ 1094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grpSp>
        <p:grpSp>
          <p:nvGrpSpPr>
            <p:cNvPr id="17532" name="Group 78"/>
            <p:cNvGrpSpPr>
              <a:grpSpLocks/>
            </p:cNvGrpSpPr>
            <p:nvPr/>
          </p:nvGrpSpPr>
          <p:grpSpPr bwMode="auto">
            <a:xfrm>
              <a:off x="912" y="1440"/>
              <a:ext cx="48" cy="288"/>
              <a:chOff x="864" y="1488"/>
              <a:chExt cx="96" cy="288"/>
            </a:xfrm>
          </p:grpSpPr>
          <p:sp>
            <p:nvSpPr>
              <p:cNvPr id="17555" name="Freeform 79"/>
              <p:cNvSpPr>
                <a:spLocks/>
              </p:cNvSpPr>
              <p:nvPr/>
            </p:nvSpPr>
            <p:spPr bwMode="auto">
              <a:xfrm>
                <a:off x="864" y="1488"/>
                <a:ext cx="48" cy="144"/>
              </a:xfrm>
              <a:custGeom>
                <a:avLst/>
                <a:gdLst>
                  <a:gd name="T0" fmla="*/ 0 w 96"/>
                  <a:gd name="T1" fmla="*/ 1094 h 96"/>
                  <a:gd name="T2" fmla="*/ 1 w 96"/>
                  <a:gd name="T3" fmla="*/ 0 h 96"/>
                  <a:gd name="T4" fmla="*/ 2 w 96"/>
                  <a:gd name="T5" fmla="*/ 1094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556" name="Freeform 80"/>
              <p:cNvSpPr>
                <a:spLocks/>
              </p:cNvSpPr>
              <p:nvPr/>
            </p:nvSpPr>
            <p:spPr bwMode="auto">
              <a:xfrm flipV="1">
                <a:off x="912" y="1632"/>
                <a:ext cx="48" cy="144"/>
              </a:xfrm>
              <a:custGeom>
                <a:avLst/>
                <a:gdLst>
                  <a:gd name="T0" fmla="*/ 0 w 96"/>
                  <a:gd name="T1" fmla="*/ 1094 h 96"/>
                  <a:gd name="T2" fmla="*/ 1 w 96"/>
                  <a:gd name="T3" fmla="*/ 0 h 96"/>
                  <a:gd name="T4" fmla="*/ 2 w 96"/>
                  <a:gd name="T5" fmla="*/ 1094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grpSp>
        <p:grpSp>
          <p:nvGrpSpPr>
            <p:cNvPr id="17533" name="Group 81"/>
            <p:cNvGrpSpPr>
              <a:grpSpLocks/>
            </p:cNvGrpSpPr>
            <p:nvPr/>
          </p:nvGrpSpPr>
          <p:grpSpPr bwMode="auto">
            <a:xfrm>
              <a:off x="960" y="1440"/>
              <a:ext cx="48" cy="288"/>
              <a:chOff x="864" y="1488"/>
              <a:chExt cx="96" cy="288"/>
            </a:xfrm>
          </p:grpSpPr>
          <p:sp>
            <p:nvSpPr>
              <p:cNvPr id="17553" name="Freeform 82"/>
              <p:cNvSpPr>
                <a:spLocks/>
              </p:cNvSpPr>
              <p:nvPr/>
            </p:nvSpPr>
            <p:spPr bwMode="auto">
              <a:xfrm>
                <a:off x="864" y="1488"/>
                <a:ext cx="48" cy="144"/>
              </a:xfrm>
              <a:custGeom>
                <a:avLst/>
                <a:gdLst>
                  <a:gd name="T0" fmla="*/ 0 w 96"/>
                  <a:gd name="T1" fmla="*/ 1094 h 96"/>
                  <a:gd name="T2" fmla="*/ 1 w 96"/>
                  <a:gd name="T3" fmla="*/ 0 h 96"/>
                  <a:gd name="T4" fmla="*/ 2 w 96"/>
                  <a:gd name="T5" fmla="*/ 1094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554" name="Freeform 83"/>
              <p:cNvSpPr>
                <a:spLocks/>
              </p:cNvSpPr>
              <p:nvPr/>
            </p:nvSpPr>
            <p:spPr bwMode="auto">
              <a:xfrm flipV="1">
                <a:off x="912" y="1632"/>
                <a:ext cx="48" cy="144"/>
              </a:xfrm>
              <a:custGeom>
                <a:avLst/>
                <a:gdLst>
                  <a:gd name="T0" fmla="*/ 0 w 96"/>
                  <a:gd name="T1" fmla="*/ 1094 h 96"/>
                  <a:gd name="T2" fmla="*/ 1 w 96"/>
                  <a:gd name="T3" fmla="*/ 0 h 96"/>
                  <a:gd name="T4" fmla="*/ 2 w 96"/>
                  <a:gd name="T5" fmla="*/ 1094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grpSp>
        <p:grpSp>
          <p:nvGrpSpPr>
            <p:cNvPr id="17534" name="Group 84"/>
            <p:cNvGrpSpPr>
              <a:grpSpLocks/>
            </p:cNvGrpSpPr>
            <p:nvPr/>
          </p:nvGrpSpPr>
          <p:grpSpPr bwMode="auto">
            <a:xfrm>
              <a:off x="1008" y="1440"/>
              <a:ext cx="192" cy="288"/>
              <a:chOff x="816" y="1440"/>
              <a:chExt cx="192" cy="288"/>
            </a:xfrm>
          </p:grpSpPr>
          <p:grpSp>
            <p:nvGrpSpPr>
              <p:cNvPr id="17541" name="Group 85"/>
              <p:cNvGrpSpPr>
                <a:grpSpLocks/>
              </p:cNvGrpSpPr>
              <p:nvPr/>
            </p:nvGrpSpPr>
            <p:grpSpPr bwMode="auto">
              <a:xfrm>
                <a:off x="816" y="1440"/>
                <a:ext cx="48" cy="288"/>
                <a:chOff x="864" y="1488"/>
                <a:chExt cx="96" cy="288"/>
              </a:xfrm>
            </p:grpSpPr>
            <p:sp>
              <p:nvSpPr>
                <p:cNvPr id="17551" name="Freeform 86"/>
                <p:cNvSpPr>
                  <a:spLocks/>
                </p:cNvSpPr>
                <p:nvPr/>
              </p:nvSpPr>
              <p:spPr bwMode="auto">
                <a:xfrm>
                  <a:off x="864" y="1488"/>
                  <a:ext cx="48" cy="144"/>
                </a:xfrm>
                <a:custGeom>
                  <a:avLst/>
                  <a:gdLst>
                    <a:gd name="T0" fmla="*/ 0 w 96"/>
                    <a:gd name="T1" fmla="*/ 1094 h 96"/>
                    <a:gd name="T2" fmla="*/ 1 w 96"/>
                    <a:gd name="T3" fmla="*/ 0 h 96"/>
                    <a:gd name="T4" fmla="*/ 2 w 96"/>
                    <a:gd name="T5" fmla="*/ 1094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552" name="Freeform 87"/>
                <p:cNvSpPr>
                  <a:spLocks/>
                </p:cNvSpPr>
                <p:nvPr/>
              </p:nvSpPr>
              <p:spPr bwMode="auto">
                <a:xfrm flipV="1">
                  <a:off x="912" y="1632"/>
                  <a:ext cx="48" cy="144"/>
                </a:xfrm>
                <a:custGeom>
                  <a:avLst/>
                  <a:gdLst>
                    <a:gd name="T0" fmla="*/ 0 w 96"/>
                    <a:gd name="T1" fmla="*/ 1094 h 96"/>
                    <a:gd name="T2" fmla="*/ 1 w 96"/>
                    <a:gd name="T3" fmla="*/ 0 h 96"/>
                    <a:gd name="T4" fmla="*/ 2 w 96"/>
                    <a:gd name="T5" fmla="*/ 1094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grpSp>
          <p:grpSp>
            <p:nvGrpSpPr>
              <p:cNvPr id="17542" name="Group 88"/>
              <p:cNvGrpSpPr>
                <a:grpSpLocks/>
              </p:cNvGrpSpPr>
              <p:nvPr/>
            </p:nvGrpSpPr>
            <p:grpSpPr bwMode="auto">
              <a:xfrm>
                <a:off x="864" y="1440"/>
                <a:ext cx="48" cy="288"/>
                <a:chOff x="864" y="1488"/>
                <a:chExt cx="96" cy="288"/>
              </a:xfrm>
            </p:grpSpPr>
            <p:sp>
              <p:nvSpPr>
                <p:cNvPr id="17549" name="Freeform 89"/>
                <p:cNvSpPr>
                  <a:spLocks/>
                </p:cNvSpPr>
                <p:nvPr/>
              </p:nvSpPr>
              <p:spPr bwMode="auto">
                <a:xfrm>
                  <a:off x="864" y="1488"/>
                  <a:ext cx="48" cy="144"/>
                </a:xfrm>
                <a:custGeom>
                  <a:avLst/>
                  <a:gdLst>
                    <a:gd name="T0" fmla="*/ 0 w 96"/>
                    <a:gd name="T1" fmla="*/ 1094 h 96"/>
                    <a:gd name="T2" fmla="*/ 1 w 96"/>
                    <a:gd name="T3" fmla="*/ 0 h 96"/>
                    <a:gd name="T4" fmla="*/ 2 w 96"/>
                    <a:gd name="T5" fmla="*/ 1094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550" name="Freeform 90"/>
                <p:cNvSpPr>
                  <a:spLocks/>
                </p:cNvSpPr>
                <p:nvPr/>
              </p:nvSpPr>
              <p:spPr bwMode="auto">
                <a:xfrm flipV="1">
                  <a:off x="912" y="1632"/>
                  <a:ext cx="48" cy="144"/>
                </a:xfrm>
                <a:custGeom>
                  <a:avLst/>
                  <a:gdLst>
                    <a:gd name="T0" fmla="*/ 0 w 96"/>
                    <a:gd name="T1" fmla="*/ 1094 h 96"/>
                    <a:gd name="T2" fmla="*/ 1 w 96"/>
                    <a:gd name="T3" fmla="*/ 0 h 96"/>
                    <a:gd name="T4" fmla="*/ 2 w 96"/>
                    <a:gd name="T5" fmla="*/ 1094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grpSp>
          <p:grpSp>
            <p:nvGrpSpPr>
              <p:cNvPr id="17543" name="Group 91"/>
              <p:cNvGrpSpPr>
                <a:grpSpLocks/>
              </p:cNvGrpSpPr>
              <p:nvPr/>
            </p:nvGrpSpPr>
            <p:grpSpPr bwMode="auto">
              <a:xfrm>
                <a:off x="912" y="1440"/>
                <a:ext cx="48" cy="288"/>
                <a:chOff x="864" y="1488"/>
                <a:chExt cx="96" cy="288"/>
              </a:xfrm>
            </p:grpSpPr>
            <p:sp>
              <p:nvSpPr>
                <p:cNvPr id="17547" name="Freeform 92"/>
                <p:cNvSpPr>
                  <a:spLocks/>
                </p:cNvSpPr>
                <p:nvPr/>
              </p:nvSpPr>
              <p:spPr bwMode="auto">
                <a:xfrm>
                  <a:off x="864" y="1488"/>
                  <a:ext cx="48" cy="144"/>
                </a:xfrm>
                <a:custGeom>
                  <a:avLst/>
                  <a:gdLst>
                    <a:gd name="T0" fmla="*/ 0 w 96"/>
                    <a:gd name="T1" fmla="*/ 1094 h 96"/>
                    <a:gd name="T2" fmla="*/ 1 w 96"/>
                    <a:gd name="T3" fmla="*/ 0 h 96"/>
                    <a:gd name="T4" fmla="*/ 2 w 96"/>
                    <a:gd name="T5" fmla="*/ 1094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548" name="Freeform 93"/>
                <p:cNvSpPr>
                  <a:spLocks/>
                </p:cNvSpPr>
                <p:nvPr/>
              </p:nvSpPr>
              <p:spPr bwMode="auto">
                <a:xfrm flipV="1">
                  <a:off x="912" y="1632"/>
                  <a:ext cx="48" cy="144"/>
                </a:xfrm>
                <a:custGeom>
                  <a:avLst/>
                  <a:gdLst>
                    <a:gd name="T0" fmla="*/ 0 w 96"/>
                    <a:gd name="T1" fmla="*/ 1094 h 96"/>
                    <a:gd name="T2" fmla="*/ 1 w 96"/>
                    <a:gd name="T3" fmla="*/ 0 h 96"/>
                    <a:gd name="T4" fmla="*/ 2 w 96"/>
                    <a:gd name="T5" fmla="*/ 1094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grpSp>
          <p:grpSp>
            <p:nvGrpSpPr>
              <p:cNvPr id="17544" name="Group 94"/>
              <p:cNvGrpSpPr>
                <a:grpSpLocks/>
              </p:cNvGrpSpPr>
              <p:nvPr/>
            </p:nvGrpSpPr>
            <p:grpSpPr bwMode="auto">
              <a:xfrm>
                <a:off x="960" y="1440"/>
                <a:ext cx="48" cy="288"/>
                <a:chOff x="864" y="1488"/>
                <a:chExt cx="96" cy="288"/>
              </a:xfrm>
            </p:grpSpPr>
            <p:sp>
              <p:nvSpPr>
                <p:cNvPr id="17545" name="Freeform 95"/>
                <p:cNvSpPr>
                  <a:spLocks/>
                </p:cNvSpPr>
                <p:nvPr/>
              </p:nvSpPr>
              <p:spPr bwMode="auto">
                <a:xfrm>
                  <a:off x="864" y="1488"/>
                  <a:ext cx="48" cy="144"/>
                </a:xfrm>
                <a:custGeom>
                  <a:avLst/>
                  <a:gdLst>
                    <a:gd name="T0" fmla="*/ 0 w 96"/>
                    <a:gd name="T1" fmla="*/ 1094 h 96"/>
                    <a:gd name="T2" fmla="*/ 1 w 96"/>
                    <a:gd name="T3" fmla="*/ 0 h 96"/>
                    <a:gd name="T4" fmla="*/ 2 w 96"/>
                    <a:gd name="T5" fmla="*/ 1094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546" name="Freeform 96"/>
                <p:cNvSpPr>
                  <a:spLocks/>
                </p:cNvSpPr>
                <p:nvPr/>
              </p:nvSpPr>
              <p:spPr bwMode="auto">
                <a:xfrm flipV="1">
                  <a:off x="912" y="1632"/>
                  <a:ext cx="48" cy="144"/>
                </a:xfrm>
                <a:custGeom>
                  <a:avLst/>
                  <a:gdLst>
                    <a:gd name="T0" fmla="*/ 0 w 96"/>
                    <a:gd name="T1" fmla="*/ 1094 h 96"/>
                    <a:gd name="T2" fmla="*/ 1 w 96"/>
                    <a:gd name="T3" fmla="*/ 0 h 96"/>
                    <a:gd name="T4" fmla="*/ 2 w 96"/>
                    <a:gd name="T5" fmla="*/ 1094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grpSp>
        </p:grpSp>
        <p:grpSp>
          <p:nvGrpSpPr>
            <p:cNvPr id="17535" name="Group 97"/>
            <p:cNvGrpSpPr>
              <a:grpSpLocks/>
            </p:cNvGrpSpPr>
            <p:nvPr/>
          </p:nvGrpSpPr>
          <p:grpSpPr bwMode="auto">
            <a:xfrm>
              <a:off x="768" y="1440"/>
              <a:ext cx="48" cy="288"/>
              <a:chOff x="864" y="1488"/>
              <a:chExt cx="96" cy="288"/>
            </a:xfrm>
          </p:grpSpPr>
          <p:sp>
            <p:nvSpPr>
              <p:cNvPr id="17539" name="Freeform 98"/>
              <p:cNvSpPr>
                <a:spLocks/>
              </p:cNvSpPr>
              <p:nvPr/>
            </p:nvSpPr>
            <p:spPr bwMode="auto">
              <a:xfrm>
                <a:off x="864" y="1488"/>
                <a:ext cx="48" cy="144"/>
              </a:xfrm>
              <a:custGeom>
                <a:avLst/>
                <a:gdLst>
                  <a:gd name="T0" fmla="*/ 0 w 96"/>
                  <a:gd name="T1" fmla="*/ 1094 h 96"/>
                  <a:gd name="T2" fmla="*/ 1 w 96"/>
                  <a:gd name="T3" fmla="*/ 0 h 96"/>
                  <a:gd name="T4" fmla="*/ 2 w 96"/>
                  <a:gd name="T5" fmla="*/ 1094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540" name="Freeform 99"/>
              <p:cNvSpPr>
                <a:spLocks/>
              </p:cNvSpPr>
              <p:nvPr/>
            </p:nvSpPr>
            <p:spPr bwMode="auto">
              <a:xfrm flipV="1">
                <a:off x="912" y="1632"/>
                <a:ext cx="48" cy="144"/>
              </a:xfrm>
              <a:custGeom>
                <a:avLst/>
                <a:gdLst>
                  <a:gd name="T0" fmla="*/ 0 w 96"/>
                  <a:gd name="T1" fmla="*/ 1094 h 96"/>
                  <a:gd name="T2" fmla="*/ 1 w 96"/>
                  <a:gd name="T3" fmla="*/ 0 h 96"/>
                  <a:gd name="T4" fmla="*/ 2 w 96"/>
                  <a:gd name="T5" fmla="*/ 1094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grpSp>
        <p:grpSp>
          <p:nvGrpSpPr>
            <p:cNvPr id="17536" name="Group 100"/>
            <p:cNvGrpSpPr>
              <a:grpSpLocks/>
            </p:cNvGrpSpPr>
            <p:nvPr/>
          </p:nvGrpSpPr>
          <p:grpSpPr bwMode="auto">
            <a:xfrm>
              <a:off x="720" y="1440"/>
              <a:ext cx="48" cy="288"/>
              <a:chOff x="864" y="1488"/>
              <a:chExt cx="96" cy="288"/>
            </a:xfrm>
          </p:grpSpPr>
          <p:sp>
            <p:nvSpPr>
              <p:cNvPr id="17537" name="Freeform 101"/>
              <p:cNvSpPr>
                <a:spLocks/>
              </p:cNvSpPr>
              <p:nvPr/>
            </p:nvSpPr>
            <p:spPr bwMode="auto">
              <a:xfrm>
                <a:off x="864" y="1488"/>
                <a:ext cx="48" cy="144"/>
              </a:xfrm>
              <a:custGeom>
                <a:avLst/>
                <a:gdLst>
                  <a:gd name="T0" fmla="*/ 0 w 96"/>
                  <a:gd name="T1" fmla="*/ 1094 h 96"/>
                  <a:gd name="T2" fmla="*/ 1 w 96"/>
                  <a:gd name="T3" fmla="*/ 0 h 96"/>
                  <a:gd name="T4" fmla="*/ 2 w 96"/>
                  <a:gd name="T5" fmla="*/ 1094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sp>
            <p:nvSpPr>
              <p:cNvPr id="17538" name="Freeform 102"/>
              <p:cNvSpPr>
                <a:spLocks/>
              </p:cNvSpPr>
              <p:nvPr/>
            </p:nvSpPr>
            <p:spPr bwMode="auto">
              <a:xfrm flipV="1">
                <a:off x="912" y="1632"/>
                <a:ext cx="48" cy="144"/>
              </a:xfrm>
              <a:custGeom>
                <a:avLst/>
                <a:gdLst>
                  <a:gd name="T0" fmla="*/ 0 w 96"/>
                  <a:gd name="T1" fmla="*/ 1094 h 96"/>
                  <a:gd name="T2" fmla="*/ 1 w 96"/>
                  <a:gd name="T3" fmla="*/ 0 h 96"/>
                  <a:gd name="T4" fmla="*/ 2 w 96"/>
                  <a:gd name="T5" fmla="*/ 1094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8" y="80"/>
                      <a:pt x="96" y="96"/>
                    </a:cubicBezTo>
                  </a:path>
                </a:pathLst>
              </a:custGeom>
              <a:noFill/>
              <a:ln w="9525">
                <a:solidFill>
                  <a:schemeClr val="tx1"/>
                </a:solidFill>
                <a:round/>
                <a:headEnd/>
                <a:tailEnd/>
              </a:ln>
            </p:spPr>
            <p:txBody>
              <a:bodyPr wrap="none" anchor="ctr"/>
              <a:lstStyle/>
              <a:p>
                <a:pPr eaLnBrk="0" hangingPunct="0"/>
                <a:endParaRPr lang="en-US"/>
              </a:p>
            </p:txBody>
          </p:sp>
        </p:grpSp>
      </p:grpSp>
      <p:sp>
        <p:nvSpPr>
          <p:cNvPr id="17435" name="Rectangle 103"/>
          <p:cNvSpPr>
            <a:spLocks noChangeArrowheads="1"/>
          </p:cNvSpPr>
          <p:nvPr/>
        </p:nvSpPr>
        <p:spPr bwMode="auto">
          <a:xfrm>
            <a:off x="2671763" y="2138363"/>
            <a:ext cx="649287" cy="244475"/>
          </a:xfrm>
          <a:prstGeom prst="rect">
            <a:avLst/>
          </a:prstGeom>
          <a:noFill/>
          <a:ln w="9525">
            <a:noFill/>
            <a:miter lim="800000"/>
            <a:headEnd/>
            <a:tailEnd/>
          </a:ln>
        </p:spPr>
        <p:txBody>
          <a:bodyPr wrap="none">
            <a:spAutoFit/>
          </a:bodyPr>
          <a:lstStyle/>
          <a:p>
            <a:pPr eaLnBrk="0" hangingPunct="0"/>
            <a:r>
              <a:rPr lang="en-US" sz="1000" b="1">
                <a:latin typeface="Times New Roman" pitchFamily="18" charset="0"/>
                <a:cs typeface="Arial" charset="0"/>
              </a:rPr>
              <a:t>Reference</a:t>
            </a:r>
          </a:p>
        </p:txBody>
      </p:sp>
      <p:sp>
        <p:nvSpPr>
          <p:cNvPr id="17436" name="Rectangle 104"/>
          <p:cNvSpPr>
            <a:spLocks noChangeArrowheads="1"/>
          </p:cNvSpPr>
          <p:nvPr/>
        </p:nvSpPr>
        <p:spPr bwMode="auto">
          <a:xfrm>
            <a:off x="2670175" y="3254375"/>
            <a:ext cx="677863" cy="244475"/>
          </a:xfrm>
          <a:prstGeom prst="rect">
            <a:avLst/>
          </a:prstGeom>
          <a:noFill/>
          <a:ln w="9525">
            <a:noFill/>
            <a:miter lim="800000"/>
            <a:headEnd/>
            <a:tailEnd/>
          </a:ln>
        </p:spPr>
        <p:txBody>
          <a:bodyPr wrap="none">
            <a:spAutoFit/>
          </a:bodyPr>
          <a:lstStyle/>
          <a:p>
            <a:pPr eaLnBrk="0" hangingPunct="0"/>
            <a:r>
              <a:rPr lang="en-US" sz="1000" b="1">
                <a:latin typeface="Times New Roman" pitchFamily="18" charset="0"/>
                <a:cs typeface="Arial" charset="0"/>
              </a:rPr>
              <a:t>Sine signal</a:t>
            </a:r>
          </a:p>
        </p:txBody>
      </p:sp>
      <p:sp>
        <p:nvSpPr>
          <p:cNvPr id="17437" name="Rectangle 105"/>
          <p:cNvSpPr>
            <a:spLocks noChangeArrowheads="1"/>
          </p:cNvSpPr>
          <p:nvPr/>
        </p:nvSpPr>
        <p:spPr bwMode="auto">
          <a:xfrm>
            <a:off x="2655888" y="2743200"/>
            <a:ext cx="736600" cy="244475"/>
          </a:xfrm>
          <a:prstGeom prst="rect">
            <a:avLst/>
          </a:prstGeom>
          <a:noFill/>
          <a:ln w="9525">
            <a:noFill/>
            <a:miter lim="800000"/>
            <a:headEnd/>
            <a:tailEnd/>
          </a:ln>
        </p:spPr>
        <p:txBody>
          <a:bodyPr wrap="none">
            <a:spAutoFit/>
          </a:bodyPr>
          <a:lstStyle/>
          <a:p>
            <a:pPr eaLnBrk="0" hangingPunct="0"/>
            <a:r>
              <a:rPr lang="en-US" sz="1000" b="1">
                <a:latin typeface="Times New Roman" pitchFamily="18" charset="0"/>
                <a:cs typeface="Arial" charset="0"/>
              </a:rPr>
              <a:t>Cos signal</a:t>
            </a:r>
          </a:p>
        </p:txBody>
      </p:sp>
      <p:sp>
        <p:nvSpPr>
          <p:cNvPr id="17438" name="Line 106"/>
          <p:cNvSpPr>
            <a:spLocks noChangeShapeType="1"/>
          </p:cNvSpPr>
          <p:nvPr/>
        </p:nvSpPr>
        <p:spPr bwMode="auto">
          <a:xfrm flipV="1">
            <a:off x="1323975" y="1843088"/>
            <a:ext cx="0" cy="223837"/>
          </a:xfrm>
          <a:prstGeom prst="line">
            <a:avLst/>
          </a:prstGeom>
          <a:noFill/>
          <a:ln w="9525">
            <a:solidFill>
              <a:schemeClr val="tx1"/>
            </a:solidFill>
            <a:round/>
            <a:headEnd type="triangle" w="med" len="med"/>
            <a:tailEnd type="none" w="sm" len="sm"/>
          </a:ln>
        </p:spPr>
        <p:txBody>
          <a:bodyPr wrap="none" anchor="ctr"/>
          <a:lstStyle/>
          <a:p>
            <a:endParaRPr lang="en-US"/>
          </a:p>
        </p:txBody>
      </p:sp>
      <p:sp>
        <p:nvSpPr>
          <p:cNvPr id="17439" name="Line 107"/>
          <p:cNvSpPr>
            <a:spLocks noChangeShapeType="1"/>
          </p:cNvSpPr>
          <p:nvPr/>
        </p:nvSpPr>
        <p:spPr bwMode="auto">
          <a:xfrm>
            <a:off x="1323975" y="1843088"/>
            <a:ext cx="985838" cy="0"/>
          </a:xfrm>
          <a:prstGeom prst="line">
            <a:avLst/>
          </a:prstGeom>
          <a:noFill/>
          <a:ln w="9525">
            <a:solidFill>
              <a:schemeClr val="tx1"/>
            </a:solidFill>
            <a:round/>
            <a:headEnd type="none" w="sm" len="sm"/>
            <a:tailEnd type="none" w="sm" len="sm"/>
          </a:ln>
        </p:spPr>
        <p:txBody>
          <a:bodyPr wrap="none" anchor="ctr"/>
          <a:lstStyle/>
          <a:p>
            <a:endParaRPr lang="en-US"/>
          </a:p>
        </p:txBody>
      </p:sp>
      <p:sp>
        <p:nvSpPr>
          <p:cNvPr id="17440" name="Line 108"/>
          <p:cNvSpPr>
            <a:spLocks noChangeShapeType="1"/>
          </p:cNvSpPr>
          <p:nvPr/>
        </p:nvSpPr>
        <p:spPr bwMode="auto">
          <a:xfrm>
            <a:off x="2305050" y="2062163"/>
            <a:ext cx="414338" cy="0"/>
          </a:xfrm>
          <a:prstGeom prst="line">
            <a:avLst/>
          </a:prstGeom>
          <a:noFill/>
          <a:ln w="9525">
            <a:solidFill>
              <a:schemeClr val="tx1"/>
            </a:solidFill>
            <a:round/>
            <a:headEnd type="none" w="sm" len="sm"/>
            <a:tailEnd type="none" w="sm" len="sm"/>
          </a:ln>
        </p:spPr>
        <p:txBody>
          <a:bodyPr wrap="none" anchor="ctr"/>
          <a:lstStyle/>
          <a:p>
            <a:endParaRPr lang="en-US"/>
          </a:p>
        </p:txBody>
      </p:sp>
      <p:sp>
        <p:nvSpPr>
          <p:cNvPr id="17441" name="Line 109"/>
          <p:cNvSpPr>
            <a:spLocks noChangeShapeType="1"/>
          </p:cNvSpPr>
          <p:nvPr/>
        </p:nvSpPr>
        <p:spPr bwMode="auto">
          <a:xfrm>
            <a:off x="2057400" y="2819400"/>
            <a:ext cx="247650" cy="0"/>
          </a:xfrm>
          <a:prstGeom prst="line">
            <a:avLst/>
          </a:prstGeom>
          <a:noFill/>
          <a:ln w="9525">
            <a:solidFill>
              <a:schemeClr val="tx1"/>
            </a:solidFill>
            <a:round/>
            <a:headEnd type="none" w="sm" len="sm"/>
            <a:tailEnd type="none" w="sm" len="sm"/>
          </a:ln>
        </p:spPr>
        <p:txBody>
          <a:bodyPr wrap="none" anchor="ctr"/>
          <a:lstStyle/>
          <a:p>
            <a:endParaRPr lang="en-US"/>
          </a:p>
        </p:txBody>
      </p:sp>
      <p:sp>
        <p:nvSpPr>
          <p:cNvPr id="17442" name="Line 110"/>
          <p:cNvSpPr>
            <a:spLocks noChangeShapeType="1"/>
          </p:cNvSpPr>
          <p:nvPr/>
        </p:nvSpPr>
        <p:spPr bwMode="auto">
          <a:xfrm flipV="1">
            <a:off x="2305050" y="2643188"/>
            <a:ext cx="0" cy="176212"/>
          </a:xfrm>
          <a:prstGeom prst="line">
            <a:avLst/>
          </a:prstGeom>
          <a:noFill/>
          <a:ln w="9525">
            <a:solidFill>
              <a:schemeClr val="tx1"/>
            </a:solidFill>
            <a:round/>
            <a:headEnd type="none" w="sm" len="sm"/>
            <a:tailEnd type="none" w="sm" len="sm"/>
          </a:ln>
        </p:spPr>
        <p:txBody>
          <a:bodyPr wrap="none" anchor="ctr"/>
          <a:lstStyle/>
          <a:p>
            <a:endParaRPr lang="en-US"/>
          </a:p>
        </p:txBody>
      </p:sp>
      <p:sp>
        <p:nvSpPr>
          <p:cNvPr id="17443" name="Line 111"/>
          <p:cNvSpPr>
            <a:spLocks noChangeShapeType="1"/>
          </p:cNvSpPr>
          <p:nvPr/>
        </p:nvSpPr>
        <p:spPr bwMode="auto">
          <a:xfrm>
            <a:off x="2305050" y="2630488"/>
            <a:ext cx="419100" cy="0"/>
          </a:xfrm>
          <a:prstGeom prst="line">
            <a:avLst/>
          </a:prstGeom>
          <a:noFill/>
          <a:ln w="9525">
            <a:solidFill>
              <a:schemeClr val="tx1"/>
            </a:solidFill>
            <a:round/>
            <a:headEnd type="none" w="sm" len="sm"/>
            <a:tailEnd type="triangle" w="med" len="med"/>
          </a:ln>
        </p:spPr>
        <p:txBody>
          <a:bodyPr wrap="none" anchor="ctr"/>
          <a:lstStyle/>
          <a:p>
            <a:endParaRPr lang="en-US"/>
          </a:p>
        </p:txBody>
      </p:sp>
      <p:sp>
        <p:nvSpPr>
          <p:cNvPr id="17444" name="Line 112"/>
          <p:cNvSpPr>
            <a:spLocks noChangeShapeType="1"/>
          </p:cNvSpPr>
          <p:nvPr/>
        </p:nvSpPr>
        <p:spPr bwMode="auto">
          <a:xfrm flipH="1" flipV="1">
            <a:off x="1304925" y="3548063"/>
            <a:ext cx="0" cy="223837"/>
          </a:xfrm>
          <a:prstGeom prst="line">
            <a:avLst/>
          </a:prstGeom>
          <a:noFill/>
          <a:ln w="9525">
            <a:solidFill>
              <a:schemeClr val="tx1"/>
            </a:solidFill>
            <a:round/>
            <a:headEnd type="none" w="sm" len="sm"/>
            <a:tailEnd type="none" w="sm" len="sm"/>
          </a:ln>
        </p:spPr>
        <p:txBody>
          <a:bodyPr wrap="none" anchor="ctr"/>
          <a:lstStyle/>
          <a:p>
            <a:endParaRPr lang="en-US"/>
          </a:p>
        </p:txBody>
      </p:sp>
      <p:sp>
        <p:nvSpPr>
          <p:cNvPr id="17445" name="Line 113"/>
          <p:cNvSpPr>
            <a:spLocks noChangeShapeType="1"/>
          </p:cNvSpPr>
          <p:nvPr/>
        </p:nvSpPr>
        <p:spPr bwMode="auto">
          <a:xfrm flipH="1">
            <a:off x="1304925" y="3771900"/>
            <a:ext cx="985838" cy="0"/>
          </a:xfrm>
          <a:prstGeom prst="line">
            <a:avLst/>
          </a:prstGeom>
          <a:noFill/>
          <a:ln w="9525">
            <a:solidFill>
              <a:schemeClr val="tx1"/>
            </a:solidFill>
            <a:round/>
            <a:headEnd type="none" w="sm" len="sm"/>
            <a:tailEnd type="none" w="sm" len="sm"/>
          </a:ln>
        </p:spPr>
        <p:txBody>
          <a:bodyPr wrap="none" anchor="ctr"/>
          <a:lstStyle/>
          <a:p>
            <a:endParaRPr lang="en-US"/>
          </a:p>
        </p:txBody>
      </p:sp>
      <p:sp>
        <p:nvSpPr>
          <p:cNvPr id="17446" name="Line 114"/>
          <p:cNvSpPr>
            <a:spLocks noChangeShapeType="1"/>
          </p:cNvSpPr>
          <p:nvPr/>
        </p:nvSpPr>
        <p:spPr bwMode="auto">
          <a:xfrm flipH="1">
            <a:off x="2286000" y="3130550"/>
            <a:ext cx="0" cy="641350"/>
          </a:xfrm>
          <a:prstGeom prst="line">
            <a:avLst/>
          </a:prstGeom>
          <a:noFill/>
          <a:ln w="9525">
            <a:solidFill>
              <a:schemeClr val="tx1"/>
            </a:solidFill>
            <a:round/>
            <a:headEnd type="none" w="sm" len="sm"/>
            <a:tailEnd type="none" w="sm" len="sm"/>
          </a:ln>
        </p:spPr>
        <p:txBody>
          <a:bodyPr wrap="none" anchor="ctr"/>
          <a:lstStyle/>
          <a:p>
            <a:endParaRPr lang="en-US"/>
          </a:p>
        </p:txBody>
      </p:sp>
      <p:sp>
        <p:nvSpPr>
          <p:cNvPr id="17447" name="Line 115"/>
          <p:cNvSpPr>
            <a:spLocks noChangeShapeType="1"/>
          </p:cNvSpPr>
          <p:nvPr/>
        </p:nvSpPr>
        <p:spPr bwMode="auto">
          <a:xfrm>
            <a:off x="2286000" y="3117850"/>
            <a:ext cx="442913" cy="0"/>
          </a:xfrm>
          <a:prstGeom prst="line">
            <a:avLst/>
          </a:prstGeom>
          <a:noFill/>
          <a:ln w="9525">
            <a:solidFill>
              <a:schemeClr val="tx1"/>
            </a:solidFill>
            <a:round/>
            <a:headEnd type="none" w="sm" len="sm"/>
            <a:tailEnd type="triangle" w="med" len="med"/>
          </a:ln>
        </p:spPr>
        <p:txBody>
          <a:bodyPr wrap="none" anchor="ctr"/>
          <a:lstStyle/>
          <a:p>
            <a:endParaRPr lang="en-US"/>
          </a:p>
        </p:txBody>
      </p:sp>
      <p:sp>
        <p:nvSpPr>
          <p:cNvPr id="17448" name="Line 116"/>
          <p:cNvSpPr>
            <a:spLocks noChangeShapeType="1"/>
          </p:cNvSpPr>
          <p:nvPr/>
        </p:nvSpPr>
        <p:spPr bwMode="auto">
          <a:xfrm rot="-5400000">
            <a:off x="1799431" y="2896394"/>
            <a:ext cx="1588" cy="177800"/>
          </a:xfrm>
          <a:prstGeom prst="line">
            <a:avLst/>
          </a:prstGeom>
          <a:noFill/>
          <a:ln w="6350">
            <a:solidFill>
              <a:srgbClr val="000000"/>
            </a:solidFill>
            <a:round/>
            <a:headEnd/>
            <a:tailEnd/>
          </a:ln>
        </p:spPr>
        <p:txBody>
          <a:bodyPr/>
          <a:lstStyle/>
          <a:p>
            <a:endParaRPr lang="en-US"/>
          </a:p>
        </p:txBody>
      </p:sp>
      <p:sp>
        <p:nvSpPr>
          <p:cNvPr id="17449" name="Line 117"/>
          <p:cNvSpPr>
            <a:spLocks noChangeShapeType="1"/>
          </p:cNvSpPr>
          <p:nvPr/>
        </p:nvSpPr>
        <p:spPr bwMode="auto">
          <a:xfrm rot="-5400000">
            <a:off x="1804194" y="2539207"/>
            <a:ext cx="1587" cy="177800"/>
          </a:xfrm>
          <a:prstGeom prst="line">
            <a:avLst/>
          </a:prstGeom>
          <a:noFill/>
          <a:ln w="6350">
            <a:solidFill>
              <a:srgbClr val="000000"/>
            </a:solidFill>
            <a:round/>
            <a:headEnd/>
            <a:tailEnd/>
          </a:ln>
        </p:spPr>
        <p:txBody>
          <a:bodyPr/>
          <a:lstStyle/>
          <a:p>
            <a:endParaRPr lang="en-US"/>
          </a:p>
        </p:txBody>
      </p:sp>
      <p:sp>
        <p:nvSpPr>
          <p:cNvPr id="17450" name="Rectangle 118"/>
          <p:cNvSpPr>
            <a:spLocks noChangeArrowheads="1"/>
          </p:cNvSpPr>
          <p:nvPr/>
        </p:nvSpPr>
        <p:spPr bwMode="auto">
          <a:xfrm>
            <a:off x="6553200" y="1854200"/>
            <a:ext cx="685800" cy="377825"/>
          </a:xfrm>
          <a:prstGeom prst="rect">
            <a:avLst/>
          </a:prstGeom>
          <a:solidFill>
            <a:srgbClr val="FFFF99"/>
          </a:solidFill>
          <a:ln w="9525">
            <a:solidFill>
              <a:schemeClr val="tx1"/>
            </a:solidFill>
            <a:miter lim="800000"/>
            <a:headEnd/>
            <a:tailEnd/>
          </a:ln>
        </p:spPr>
        <p:txBody>
          <a:bodyPr wrap="none" anchor="ctr"/>
          <a:lstStyle/>
          <a:p>
            <a:pPr eaLnBrk="0" hangingPunct="0"/>
            <a:endParaRPr lang="en-US"/>
          </a:p>
        </p:txBody>
      </p:sp>
      <p:sp>
        <p:nvSpPr>
          <p:cNvPr id="17451" name="Rectangle 119"/>
          <p:cNvSpPr>
            <a:spLocks noChangeArrowheads="1"/>
          </p:cNvSpPr>
          <p:nvPr/>
        </p:nvSpPr>
        <p:spPr bwMode="auto">
          <a:xfrm>
            <a:off x="5562600" y="2695575"/>
            <a:ext cx="1447800" cy="838200"/>
          </a:xfrm>
          <a:prstGeom prst="rect">
            <a:avLst/>
          </a:prstGeom>
          <a:solidFill>
            <a:srgbClr val="66FFFF"/>
          </a:solidFill>
          <a:ln w="9525">
            <a:solidFill>
              <a:schemeClr val="tx1"/>
            </a:solidFill>
            <a:miter lim="800000"/>
            <a:headEnd/>
            <a:tailEnd/>
          </a:ln>
        </p:spPr>
        <p:txBody>
          <a:bodyPr wrap="none" anchor="ctr"/>
          <a:lstStyle/>
          <a:p>
            <a:pPr algn="ctr" eaLnBrk="0" hangingPunct="0"/>
            <a:r>
              <a:rPr lang="en-US" sz="1200">
                <a:latin typeface="Times New Roman" pitchFamily="18" charset="0"/>
                <a:cs typeface="Arial" charset="0"/>
              </a:rPr>
              <a:t>Type II</a:t>
            </a:r>
            <a:br>
              <a:rPr lang="en-US" sz="1200">
                <a:latin typeface="Times New Roman" pitchFamily="18" charset="0"/>
                <a:cs typeface="Arial" charset="0"/>
              </a:rPr>
            </a:br>
            <a:r>
              <a:rPr lang="en-US" sz="1200">
                <a:latin typeface="Times New Roman" pitchFamily="18" charset="0"/>
                <a:cs typeface="Arial" charset="0"/>
              </a:rPr>
              <a:t>Tracking Converter </a:t>
            </a:r>
            <a:br>
              <a:rPr lang="en-US" sz="1200">
                <a:latin typeface="Times New Roman" pitchFamily="18" charset="0"/>
                <a:cs typeface="Arial" charset="0"/>
              </a:rPr>
            </a:br>
            <a:r>
              <a:rPr lang="en-US" sz="1200">
                <a:latin typeface="Times New Roman" pitchFamily="18" charset="0"/>
                <a:cs typeface="Arial" charset="0"/>
              </a:rPr>
              <a:t>With Fault detection</a:t>
            </a:r>
          </a:p>
        </p:txBody>
      </p:sp>
      <p:sp>
        <p:nvSpPr>
          <p:cNvPr id="17452" name="Line 120"/>
          <p:cNvSpPr>
            <a:spLocks noChangeShapeType="1"/>
          </p:cNvSpPr>
          <p:nvPr/>
        </p:nvSpPr>
        <p:spPr bwMode="auto">
          <a:xfrm>
            <a:off x="3370263" y="2647950"/>
            <a:ext cx="749300" cy="0"/>
          </a:xfrm>
          <a:prstGeom prst="line">
            <a:avLst/>
          </a:prstGeom>
          <a:noFill/>
          <a:ln w="19050">
            <a:solidFill>
              <a:schemeClr val="tx1"/>
            </a:solidFill>
            <a:round/>
            <a:headEnd/>
            <a:tailEnd/>
          </a:ln>
        </p:spPr>
        <p:txBody>
          <a:bodyPr wrap="none" anchor="ctr"/>
          <a:lstStyle/>
          <a:p>
            <a:endParaRPr lang="en-US"/>
          </a:p>
        </p:txBody>
      </p:sp>
      <p:sp>
        <p:nvSpPr>
          <p:cNvPr id="17453" name="Line 121"/>
          <p:cNvSpPr>
            <a:spLocks noChangeShapeType="1"/>
          </p:cNvSpPr>
          <p:nvPr/>
        </p:nvSpPr>
        <p:spPr bwMode="auto">
          <a:xfrm flipV="1">
            <a:off x="3370263" y="3087688"/>
            <a:ext cx="749300" cy="6350"/>
          </a:xfrm>
          <a:prstGeom prst="line">
            <a:avLst/>
          </a:prstGeom>
          <a:noFill/>
          <a:ln w="19050">
            <a:solidFill>
              <a:schemeClr val="tx1"/>
            </a:solidFill>
            <a:round/>
            <a:headEnd/>
            <a:tailEnd/>
          </a:ln>
        </p:spPr>
        <p:txBody>
          <a:bodyPr wrap="none" anchor="ctr"/>
          <a:lstStyle/>
          <a:p>
            <a:endParaRPr lang="en-US"/>
          </a:p>
        </p:txBody>
      </p:sp>
      <p:sp>
        <p:nvSpPr>
          <p:cNvPr id="17454" name="Text Box 122"/>
          <p:cNvSpPr txBox="1">
            <a:spLocks noChangeArrowheads="1"/>
          </p:cNvSpPr>
          <p:nvPr/>
        </p:nvSpPr>
        <p:spPr bwMode="auto">
          <a:xfrm>
            <a:off x="4267200" y="1400175"/>
            <a:ext cx="784225" cy="366713"/>
          </a:xfrm>
          <a:prstGeom prst="rect">
            <a:avLst/>
          </a:prstGeom>
          <a:noFill/>
          <a:ln w="9525">
            <a:noFill/>
            <a:miter lim="800000"/>
            <a:headEnd type="none" w="sm" len="sm"/>
            <a:tailEnd type="none" w="sm" len="sm"/>
          </a:ln>
        </p:spPr>
        <p:txBody>
          <a:bodyPr wrap="none">
            <a:spAutoFit/>
          </a:bodyPr>
          <a:lstStyle/>
          <a:p>
            <a:pPr eaLnBrk="0" hangingPunct="0"/>
            <a:r>
              <a:rPr lang="en-US" b="1">
                <a:latin typeface="Times New Roman" pitchFamily="18" charset="0"/>
                <a:cs typeface="Arial" charset="0"/>
              </a:rPr>
              <a:t>2S1200</a:t>
            </a:r>
            <a:endParaRPr lang="en-US" b="1">
              <a:solidFill>
                <a:srgbClr val="FFFFFF"/>
              </a:solidFill>
              <a:latin typeface="Times New Roman" pitchFamily="18" charset="0"/>
              <a:cs typeface="Arial" charset="0"/>
            </a:endParaRPr>
          </a:p>
        </p:txBody>
      </p:sp>
      <p:sp>
        <p:nvSpPr>
          <p:cNvPr id="17455" name="Rectangle 123"/>
          <p:cNvSpPr>
            <a:spLocks noChangeArrowheads="1"/>
          </p:cNvSpPr>
          <p:nvPr/>
        </p:nvSpPr>
        <p:spPr bwMode="auto">
          <a:xfrm>
            <a:off x="5486400" y="1820863"/>
            <a:ext cx="609600" cy="417512"/>
          </a:xfrm>
          <a:prstGeom prst="rect">
            <a:avLst/>
          </a:prstGeom>
          <a:solidFill>
            <a:srgbClr val="FFFF99"/>
          </a:solidFill>
          <a:ln w="9525">
            <a:solidFill>
              <a:schemeClr val="tx1"/>
            </a:solidFill>
            <a:miter lim="800000"/>
            <a:headEnd/>
            <a:tailEnd/>
          </a:ln>
        </p:spPr>
        <p:txBody>
          <a:bodyPr wrap="none" anchor="ctr"/>
          <a:lstStyle/>
          <a:p>
            <a:pPr algn="ctr" eaLnBrk="0" hangingPunct="0"/>
            <a:r>
              <a:rPr lang="en-US" sz="900">
                <a:latin typeface="Times New Roman" pitchFamily="18" charset="0"/>
                <a:cs typeface="Arial" charset="0"/>
              </a:rPr>
              <a:t>Reference</a:t>
            </a:r>
          </a:p>
          <a:p>
            <a:pPr algn="ctr" eaLnBrk="0" hangingPunct="0"/>
            <a:r>
              <a:rPr lang="en-US" sz="900">
                <a:latin typeface="Times New Roman" pitchFamily="18" charset="0"/>
                <a:cs typeface="Arial" charset="0"/>
              </a:rPr>
              <a:t>Oscillator</a:t>
            </a:r>
          </a:p>
        </p:txBody>
      </p:sp>
      <p:sp>
        <p:nvSpPr>
          <p:cNvPr id="17456" name="Text Box 124"/>
          <p:cNvSpPr txBox="1">
            <a:spLocks noChangeArrowheads="1"/>
          </p:cNvSpPr>
          <p:nvPr/>
        </p:nvSpPr>
        <p:spPr bwMode="auto">
          <a:xfrm>
            <a:off x="6700838" y="1841500"/>
            <a:ext cx="431800" cy="365125"/>
          </a:xfrm>
          <a:prstGeom prst="rect">
            <a:avLst/>
          </a:prstGeom>
          <a:noFill/>
          <a:ln w="9525">
            <a:noFill/>
            <a:miter lim="800000"/>
            <a:headEnd/>
            <a:tailEnd/>
          </a:ln>
        </p:spPr>
        <p:txBody>
          <a:bodyPr wrap="none">
            <a:spAutoFit/>
          </a:bodyPr>
          <a:lstStyle/>
          <a:p>
            <a:pPr algn="ctr" eaLnBrk="0" hangingPunct="0"/>
            <a:r>
              <a:rPr lang="en-US" sz="900">
                <a:latin typeface="Times New Roman" pitchFamily="18" charset="0"/>
                <a:cs typeface="Arial" charset="0"/>
              </a:rPr>
              <a:t>Clock </a:t>
            </a:r>
            <a:br>
              <a:rPr lang="en-US" sz="900">
                <a:latin typeface="Times New Roman" pitchFamily="18" charset="0"/>
                <a:cs typeface="Arial" charset="0"/>
              </a:rPr>
            </a:br>
            <a:r>
              <a:rPr lang="en-US" sz="900">
                <a:latin typeface="Times New Roman" pitchFamily="18" charset="0"/>
                <a:cs typeface="Arial" charset="0"/>
              </a:rPr>
              <a:t>circuit</a:t>
            </a:r>
          </a:p>
        </p:txBody>
      </p:sp>
      <p:sp>
        <p:nvSpPr>
          <p:cNvPr id="17457" name="Text Box 125"/>
          <p:cNvSpPr txBox="1">
            <a:spLocks noChangeArrowheads="1"/>
          </p:cNvSpPr>
          <p:nvPr/>
        </p:nvSpPr>
        <p:spPr bwMode="auto">
          <a:xfrm>
            <a:off x="3381375" y="2451100"/>
            <a:ext cx="787400" cy="244475"/>
          </a:xfrm>
          <a:prstGeom prst="rect">
            <a:avLst/>
          </a:prstGeom>
          <a:noFill/>
          <a:ln w="9525">
            <a:noFill/>
            <a:miter lim="800000"/>
            <a:headEnd/>
            <a:tailEnd/>
          </a:ln>
        </p:spPr>
        <p:txBody>
          <a:bodyPr wrap="none">
            <a:spAutoFit/>
          </a:bodyPr>
          <a:lstStyle/>
          <a:p>
            <a:pPr algn="r" eaLnBrk="0" hangingPunct="0"/>
            <a:r>
              <a:rPr lang="en-US" sz="1000">
                <a:latin typeface="Times New Roman" pitchFamily="18" charset="0"/>
                <a:cs typeface="Arial" charset="0"/>
              </a:rPr>
              <a:t>Cosine Inputs</a:t>
            </a:r>
          </a:p>
        </p:txBody>
      </p:sp>
      <p:sp>
        <p:nvSpPr>
          <p:cNvPr id="17458" name="Text Box 126"/>
          <p:cNvSpPr txBox="1">
            <a:spLocks noChangeArrowheads="1"/>
          </p:cNvSpPr>
          <p:nvPr/>
        </p:nvSpPr>
        <p:spPr bwMode="auto">
          <a:xfrm>
            <a:off x="3455988" y="2898775"/>
            <a:ext cx="674687" cy="244475"/>
          </a:xfrm>
          <a:prstGeom prst="rect">
            <a:avLst/>
          </a:prstGeom>
          <a:noFill/>
          <a:ln w="9525">
            <a:noFill/>
            <a:miter lim="800000"/>
            <a:headEnd/>
            <a:tailEnd/>
          </a:ln>
        </p:spPr>
        <p:txBody>
          <a:bodyPr wrap="none">
            <a:spAutoFit/>
          </a:bodyPr>
          <a:lstStyle/>
          <a:p>
            <a:pPr algn="r" eaLnBrk="0" hangingPunct="0"/>
            <a:r>
              <a:rPr lang="en-US" sz="1000">
                <a:latin typeface="Times New Roman" pitchFamily="18" charset="0"/>
                <a:cs typeface="Arial" charset="0"/>
              </a:rPr>
              <a:t>Sine Inputs</a:t>
            </a:r>
          </a:p>
        </p:txBody>
      </p:sp>
      <p:sp>
        <p:nvSpPr>
          <p:cNvPr id="17459" name="Line 127"/>
          <p:cNvSpPr>
            <a:spLocks noChangeShapeType="1"/>
          </p:cNvSpPr>
          <p:nvPr/>
        </p:nvSpPr>
        <p:spPr bwMode="auto">
          <a:xfrm rot="5400000" flipH="1">
            <a:off x="5848350" y="1771650"/>
            <a:ext cx="165100" cy="0"/>
          </a:xfrm>
          <a:prstGeom prst="line">
            <a:avLst/>
          </a:prstGeom>
          <a:noFill/>
          <a:ln w="19050">
            <a:solidFill>
              <a:schemeClr val="tx1"/>
            </a:solidFill>
            <a:round/>
            <a:headEnd type="triangle" w="med" len="med"/>
            <a:tailEnd/>
          </a:ln>
        </p:spPr>
        <p:txBody>
          <a:bodyPr wrap="none" anchor="ctr"/>
          <a:lstStyle/>
          <a:p>
            <a:endParaRPr lang="en-US"/>
          </a:p>
        </p:txBody>
      </p:sp>
      <p:sp>
        <p:nvSpPr>
          <p:cNvPr id="17460" name="Text Box 128"/>
          <p:cNvSpPr txBox="1">
            <a:spLocks noChangeArrowheads="1"/>
          </p:cNvSpPr>
          <p:nvPr/>
        </p:nvSpPr>
        <p:spPr bwMode="auto">
          <a:xfrm>
            <a:off x="6923088" y="1460500"/>
            <a:ext cx="525462" cy="228600"/>
          </a:xfrm>
          <a:prstGeom prst="rect">
            <a:avLst/>
          </a:prstGeom>
          <a:noFill/>
          <a:ln w="9525">
            <a:noFill/>
            <a:miter lim="800000"/>
            <a:headEnd/>
            <a:tailEnd/>
          </a:ln>
        </p:spPr>
        <p:txBody>
          <a:bodyPr wrap="none">
            <a:spAutoFit/>
          </a:bodyPr>
          <a:lstStyle/>
          <a:p>
            <a:pPr eaLnBrk="0" hangingPunct="0"/>
            <a:r>
              <a:rPr lang="en-US" sz="900">
                <a:latin typeface="Times New Roman" pitchFamily="18" charset="0"/>
                <a:cs typeface="Arial" charset="0"/>
              </a:rPr>
              <a:t>Clock-In</a:t>
            </a:r>
          </a:p>
        </p:txBody>
      </p:sp>
      <p:sp>
        <p:nvSpPr>
          <p:cNvPr id="17461" name="Text Box 129"/>
          <p:cNvSpPr txBox="1">
            <a:spLocks noChangeArrowheads="1"/>
          </p:cNvSpPr>
          <p:nvPr/>
        </p:nvSpPr>
        <p:spPr bwMode="auto">
          <a:xfrm>
            <a:off x="6464300" y="1460500"/>
            <a:ext cx="457200" cy="228600"/>
          </a:xfrm>
          <a:prstGeom prst="rect">
            <a:avLst/>
          </a:prstGeom>
          <a:noFill/>
          <a:ln w="9525">
            <a:noFill/>
            <a:miter lim="800000"/>
            <a:headEnd/>
            <a:tailEnd/>
          </a:ln>
        </p:spPr>
        <p:txBody>
          <a:bodyPr wrap="none">
            <a:spAutoFit/>
          </a:bodyPr>
          <a:lstStyle/>
          <a:p>
            <a:pPr eaLnBrk="0" hangingPunct="0"/>
            <a:r>
              <a:rPr lang="en-US" sz="900">
                <a:latin typeface="Times New Roman" pitchFamily="18" charset="0"/>
                <a:cs typeface="Arial" charset="0"/>
              </a:rPr>
              <a:t>Crystal</a:t>
            </a:r>
          </a:p>
        </p:txBody>
      </p:sp>
      <p:sp>
        <p:nvSpPr>
          <p:cNvPr id="17462" name="Text Box 130"/>
          <p:cNvSpPr txBox="1">
            <a:spLocks noChangeArrowheads="1"/>
          </p:cNvSpPr>
          <p:nvPr/>
        </p:nvSpPr>
        <p:spPr bwMode="auto">
          <a:xfrm>
            <a:off x="5645150" y="1323975"/>
            <a:ext cx="592138" cy="365125"/>
          </a:xfrm>
          <a:prstGeom prst="rect">
            <a:avLst/>
          </a:prstGeom>
          <a:noFill/>
          <a:ln w="9525">
            <a:noFill/>
            <a:miter lim="800000"/>
            <a:headEnd/>
            <a:tailEnd/>
          </a:ln>
        </p:spPr>
        <p:txBody>
          <a:bodyPr wrap="none">
            <a:spAutoFit/>
          </a:bodyPr>
          <a:lstStyle/>
          <a:p>
            <a:pPr algn="ctr" eaLnBrk="0" hangingPunct="0"/>
            <a:r>
              <a:rPr lang="en-US" sz="900">
                <a:latin typeface="Times New Roman" pitchFamily="18" charset="0"/>
                <a:cs typeface="Arial" charset="0"/>
              </a:rPr>
              <a:t>Frequency</a:t>
            </a:r>
          </a:p>
          <a:p>
            <a:pPr algn="ctr" eaLnBrk="0" hangingPunct="0"/>
            <a:r>
              <a:rPr lang="en-US" sz="900">
                <a:latin typeface="Times New Roman" pitchFamily="18" charset="0"/>
                <a:cs typeface="Arial" charset="0"/>
              </a:rPr>
              <a:t>Select</a:t>
            </a:r>
          </a:p>
        </p:txBody>
      </p:sp>
      <p:sp>
        <p:nvSpPr>
          <p:cNvPr id="17463" name="Text Box 131"/>
          <p:cNvSpPr txBox="1">
            <a:spLocks noChangeArrowheads="1"/>
          </p:cNvSpPr>
          <p:nvPr/>
        </p:nvSpPr>
        <p:spPr bwMode="auto">
          <a:xfrm>
            <a:off x="3557588" y="1663700"/>
            <a:ext cx="641350" cy="396875"/>
          </a:xfrm>
          <a:prstGeom prst="rect">
            <a:avLst/>
          </a:prstGeom>
          <a:noFill/>
          <a:ln w="9525">
            <a:noFill/>
            <a:miter lim="800000"/>
            <a:headEnd/>
            <a:tailEnd/>
          </a:ln>
        </p:spPr>
        <p:txBody>
          <a:bodyPr wrap="none">
            <a:spAutoFit/>
          </a:bodyPr>
          <a:lstStyle/>
          <a:p>
            <a:pPr eaLnBrk="0" hangingPunct="0"/>
            <a:r>
              <a:rPr lang="en-US" sz="1000">
                <a:latin typeface="Times New Roman" pitchFamily="18" charset="0"/>
                <a:cs typeface="Arial" charset="0"/>
              </a:rPr>
              <a:t>Excitation</a:t>
            </a:r>
          </a:p>
          <a:p>
            <a:pPr eaLnBrk="0" hangingPunct="0"/>
            <a:r>
              <a:rPr lang="en-US" sz="1000">
                <a:latin typeface="Times New Roman" pitchFamily="18" charset="0"/>
                <a:cs typeface="Arial" charset="0"/>
              </a:rPr>
              <a:t>Frequency</a:t>
            </a:r>
          </a:p>
        </p:txBody>
      </p:sp>
      <p:grpSp>
        <p:nvGrpSpPr>
          <p:cNvPr id="17464" name="Group 132"/>
          <p:cNvGrpSpPr>
            <a:grpSpLocks/>
          </p:cNvGrpSpPr>
          <p:nvPr/>
        </p:nvGrpSpPr>
        <p:grpSpPr bwMode="auto">
          <a:xfrm>
            <a:off x="5257800" y="2763838"/>
            <a:ext cx="304800" cy="241300"/>
            <a:chOff x="3228" y="864"/>
            <a:chExt cx="288" cy="336"/>
          </a:xfrm>
        </p:grpSpPr>
        <p:sp>
          <p:nvSpPr>
            <p:cNvPr id="17528" name="Line 133"/>
            <p:cNvSpPr>
              <a:spLocks noChangeShapeType="1"/>
            </p:cNvSpPr>
            <p:nvPr/>
          </p:nvSpPr>
          <p:spPr bwMode="auto">
            <a:xfrm>
              <a:off x="3228" y="864"/>
              <a:ext cx="288" cy="0"/>
            </a:xfrm>
            <a:prstGeom prst="line">
              <a:avLst/>
            </a:prstGeom>
            <a:noFill/>
            <a:ln w="9525">
              <a:solidFill>
                <a:schemeClr val="tx1"/>
              </a:solidFill>
              <a:round/>
              <a:headEnd/>
              <a:tailEnd type="triangle" w="med" len="med"/>
            </a:ln>
          </p:spPr>
          <p:txBody>
            <a:bodyPr wrap="none" anchor="ctr"/>
            <a:lstStyle/>
            <a:p>
              <a:endParaRPr lang="en-US"/>
            </a:p>
          </p:txBody>
        </p:sp>
        <p:sp>
          <p:nvSpPr>
            <p:cNvPr id="17529" name="Line 134"/>
            <p:cNvSpPr>
              <a:spLocks noChangeShapeType="1"/>
            </p:cNvSpPr>
            <p:nvPr/>
          </p:nvSpPr>
          <p:spPr bwMode="auto">
            <a:xfrm>
              <a:off x="3240" y="1200"/>
              <a:ext cx="276" cy="0"/>
            </a:xfrm>
            <a:prstGeom prst="line">
              <a:avLst/>
            </a:prstGeom>
            <a:noFill/>
            <a:ln w="9525">
              <a:solidFill>
                <a:schemeClr val="tx1"/>
              </a:solidFill>
              <a:round/>
              <a:headEnd/>
              <a:tailEnd type="triangle" w="med" len="med"/>
            </a:ln>
          </p:spPr>
          <p:txBody>
            <a:bodyPr wrap="none" anchor="ctr"/>
            <a:lstStyle/>
            <a:p>
              <a:endParaRPr lang="en-US"/>
            </a:p>
          </p:txBody>
        </p:sp>
      </p:grpSp>
      <p:sp>
        <p:nvSpPr>
          <p:cNvPr id="17465" name="Text Box 135"/>
          <p:cNvSpPr txBox="1">
            <a:spLocks noChangeArrowheads="1"/>
          </p:cNvSpPr>
          <p:nvPr/>
        </p:nvSpPr>
        <p:spPr bwMode="auto">
          <a:xfrm>
            <a:off x="4660900" y="3221038"/>
            <a:ext cx="587375" cy="365125"/>
          </a:xfrm>
          <a:prstGeom prst="rect">
            <a:avLst/>
          </a:prstGeom>
          <a:noFill/>
          <a:ln w="9525">
            <a:noFill/>
            <a:miter lim="800000"/>
            <a:headEnd/>
            <a:tailEnd/>
          </a:ln>
        </p:spPr>
        <p:txBody>
          <a:bodyPr wrap="none">
            <a:spAutoFit/>
          </a:bodyPr>
          <a:lstStyle/>
          <a:p>
            <a:pPr algn="ctr" eaLnBrk="0" hangingPunct="0"/>
            <a:r>
              <a:rPr lang="en-US" sz="900">
                <a:latin typeface="Times New Roman" pitchFamily="18" charset="0"/>
                <a:cs typeface="Arial" charset="0"/>
              </a:rPr>
              <a:t>Encoder</a:t>
            </a:r>
          </a:p>
          <a:p>
            <a:pPr algn="ctr" eaLnBrk="0" hangingPunct="0"/>
            <a:r>
              <a:rPr lang="en-US" sz="900">
                <a:latin typeface="Times New Roman" pitchFamily="18" charset="0"/>
                <a:cs typeface="Arial" charset="0"/>
              </a:rPr>
              <a:t>Emulation</a:t>
            </a:r>
          </a:p>
        </p:txBody>
      </p:sp>
      <p:sp>
        <p:nvSpPr>
          <p:cNvPr id="17466" name="Line 136"/>
          <p:cNvSpPr>
            <a:spLocks noChangeShapeType="1"/>
          </p:cNvSpPr>
          <p:nvPr/>
        </p:nvSpPr>
        <p:spPr bwMode="auto">
          <a:xfrm flipH="1" flipV="1">
            <a:off x="5038725" y="2463800"/>
            <a:ext cx="1768475" cy="0"/>
          </a:xfrm>
          <a:prstGeom prst="line">
            <a:avLst/>
          </a:prstGeom>
          <a:noFill/>
          <a:ln w="9525">
            <a:solidFill>
              <a:schemeClr val="tx1"/>
            </a:solidFill>
            <a:round/>
            <a:headEnd type="triangle" w="med" len="med"/>
            <a:tailEnd/>
          </a:ln>
        </p:spPr>
        <p:txBody>
          <a:bodyPr wrap="none" anchor="ctr"/>
          <a:lstStyle/>
          <a:p>
            <a:endParaRPr lang="en-US"/>
          </a:p>
        </p:txBody>
      </p:sp>
      <p:sp>
        <p:nvSpPr>
          <p:cNvPr id="17467" name="Line 137"/>
          <p:cNvSpPr>
            <a:spLocks noChangeShapeType="1"/>
          </p:cNvSpPr>
          <p:nvPr/>
        </p:nvSpPr>
        <p:spPr bwMode="auto">
          <a:xfrm>
            <a:off x="5046663" y="2463800"/>
            <a:ext cx="1587" cy="241300"/>
          </a:xfrm>
          <a:prstGeom prst="line">
            <a:avLst/>
          </a:prstGeom>
          <a:noFill/>
          <a:ln w="9525">
            <a:solidFill>
              <a:schemeClr val="tx1"/>
            </a:solidFill>
            <a:round/>
            <a:headEnd/>
            <a:tailEnd type="triangle" w="med" len="med"/>
          </a:ln>
        </p:spPr>
        <p:txBody>
          <a:bodyPr wrap="none" anchor="ctr"/>
          <a:lstStyle/>
          <a:p>
            <a:endParaRPr lang="en-US"/>
          </a:p>
        </p:txBody>
      </p:sp>
      <p:sp>
        <p:nvSpPr>
          <p:cNvPr id="17468" name="Line 138"/>
          <p:cNvSpPr>
            <a:spLocks noChangeShapeType="1"/>
          </p:cNvSpPr>
          <p:nvPr/>
        </p:nvSpPr>
        <p:spPr bwMode="auto">
          <a:xfrm>
            <a:off x="5791200" y="2238375"/>
            <a:ext cx="0" cy="473075"/>
          </a:xfrm>
          <a:prstGeom prst="line">
            <a:avLst/>
          </a:prstGeom>
          <a:noFill/>
          <a:ln w="9525">
            <a:solidFill>
              <a:schemeClr val="tx1"/>
            </a:solidFill>
            <a:round/>
            <a:headEnd/>
            <a:tailEnd type="triangle" w="med" len="med"/>
          </a:ln>
        </p:spPr>
        <p:txBody>
          <a:bodyPr wrap="none" anchor="ctr"/>
          <a:lstStyle/>
          <a:p>
            <a:endParaRPr lang="en-US"/>
          </a:p>
        </p:txBody>
      </p:sp>
      <p:sp>
        <p:nvSpPr>
          <p:cNvPr id="17469" name="Line 139"/>
          <p:cNvSpPr>
            <a:spLocks noChangeShapeType="1"/>
          </p:cNvSpPr>
          <p:nvPr/>
        </p:nvSpPr>
        <p:spPr bwMode="auto">
          <a:xfrm flipH="1">
            <a:off x="5257800" y="3381375"/>
            <a:ext cx="304800" cy="0"/>
          </a:xfrm>
          <a:prstGeom prst="line">
            <a:avLst/>
          </a:prstGeom>
          <a:noFill/>
          <a:ln w="9525">
            <a:solidFill>
              <a:schemeClr val="tx1"/>
            </a:solidFill>
            <a:round/>
            <a:headEnd/>
            <a:tailEnd type="triangle" w="med" len="med"/>
          </a:ln>
        </p:spPr>
        <p:txBody>
          <a:bodyPr wrap="none" anchor="ctr"/>
          <a:lstStyle/>
          <a:p>
            <a:endParaRPr lang="en-US"/>
          </a:p>
        </p:txBody>
      </p:sp>
      <p:sp>
        <p:nvSpPr>
          <p:cNvPr id="17470" name="Text Box 140"/>
          <p:cNvSpPr txBox="1">
            <a:spLocks noChangeArrowheads="1"/>
          </p:cNvSpPr>
          <p:nvPr/>
        </p:nvSpPr>
        <p:spPr bwMode="auto">
          <a:xfrm>
            <a:off x="7554913" y="2286000"/>
            <a:ext cx="1123950" cy="244475"/>
          </a:xfrm>
          <a:prstGeom prst="rect">
            <a:avLst/>
          </a:prstGeom>
          <a:noFill/>
          <a:ln w="9525">
            <a:noFill/>
            <a:miter lim="800000"/>
            <a:headEnd/>
            <a:tailEnd/>
          </a:ln>
        </p:spPr>
        <p:txBody>
          <a:bodyPr wrap="none">
            <a:spAutoFit/>
          </a:bodyPr>
          <a:lstStyle/>
          <a:p>
            <a:pPr eaLnBrk="0" hangingPunct="0"/>
            <a:r>
              <a:rPr lang="en-US" sz="1000">
                <a:latin typeface="Times New Roman" pitchFamily="18" charset="0"/>
                <a:cs typeface="Arial" charset="0"/>
              </a:rPr>
              <a:t>Charge Pump Output</a:t>
            </a:r>
          </a:p>
        </p:txBody>
      </p:sp>
      <p:sp>
        <p:nvSpPr>
          <p:cNvPr id="17471" name="Text Box 141"/>
          <p:cNvSpPr txBox="1">
            <a:spLocks noChangeArrowheads="1"/>
          </p:cNvSpPr>
          <p:nvPr/>
        </p:nvSpPr>
        <p:spPr bwMode="auto">
          <a:xfrm>
            <a:off x="7620000" y="2682875"/>
            <a:ext cx="876300" cy="244475"/>
          </a:xfrm>
          <a:prstGeom prst="rect">
            <a:avLst/>
          </a:prstGeom>
          <a:noFill/>
          <a:ln w="9525">
            <a:noFill/>
            <a:miter lim="800000"/>
            <a:headEnd/>
            <a:tailEnd/>
          </a:ln>
        </p:spPr>
        <p:txBody>
          <a:bodyPr wrap="none">
            <a:spAutoFit/>
          </a:bodyPr>
          <a:lstStyle/>
          <a:p>
            <a:pPr eaLnBrk="0" hangingPunct="0"/>
            <a:r>
              <a:rPr lang="en-US" sz="1000">
                <a:latin typeface="Times New Roman" pitchFamily="18" charset="0"/>
                <a:cs typeface="Arial" charset="0"/>
              </a:rPr>
              <a:t>Fault Indicators</a:t>
            </a:r>
          </a:p>
        </p:txBody>
      </p:sp>
      <p:sp>
        <p:nvSpPr>
          <p:cNvPr id="17472" name="Line 142"/>
          <p:cNvSpPr>
            <a:spLocks noChangeShapeType="1"/>
          </p:cNvSpPr>
          <p:nvPr/>
        </p:nvSpPr>
        <p:spPr bwMode="auto">
          <a:xfrm rot="16200000" flipH="1">
            <a:off x="6130131" y="4590257"/>
            <a:ext cx="188913" cy="0"/>
          </a:xfrm>
          <a:prstGeom prst="line">
            <a:avLst/>
          </a:prstGeom>
          <a:noFill/>
          <a:ln w="9525">
            <a:solidFill>
              <a:schemeClr val="tx1"/>
            </a:solidFill>
            <a:round/>
            <a:headEnd type="triangle" w="med" len="med"/>
            <a:tailEnd/>
          </a:ln>
        </p:spPr>
        <p:txBody>
          <a:bodyPr wrap="none" anchor="ctr"/>
          <a:lstStyle/>
          <a:p>
            <a:endParaRPr lang="en-US"/>
          </a:p>
        </p:txBody>
      </p:sp>
      <p:sp>
        <p:nvSpPr>
          <p:cNvPr id="17473" name="Line 143"/>
          <p:cNvSpPr>
            <a:spLocks noChangeShapeType="1"/>
          </p:cNvSpPr>
          <p:nvPr/>
        </p:nvSpPr>
        <p:spPr bwMode="auto">
          <a:xfrm>
            <a:off x="6780213" y="4495800"/>
            <a:ext cx="0" cy="231775"/>
          </a:xfrm>
          <a:prstGeom prst="line">
            <a:avLst/>
          </a:prstGeom>
          <a:noFill/>
          <a:ln w="38100">
            <a:solidFill>
              <a:schemeClr val="tx1"/>
            </a:solidFill>
            <a:round/>
            <a:headEnd/>
            <a:tailEnd type="triangle" w="med" len="med"/>
          </a:ln>
        </p:spPr>
        <p:txBody>
          <a:bodyPr wrap="none" anchor="ctr"/>
          <a:lstStyle/>
          <a:p>
            <a:endParaRPr lang="en-US"/>
          </a:p>
        </p:txBody>
      </p:sp>
      <p:sp>
        <p:nvSpPr>
          <p:cNvPr id="17474" name="Text Box 144"/>
          <p:cNvSpPr txBox="1">
            <a:spLocks noChangeArrowheads="1"/>
          </p:cNvSpPr>
          <p:nvPr/>
        </p:nvSpPr>
        <p:spPr bwMode="auto">
          <a:xfrm>
            <a:off x="6484938" y="4672013"/>
            <a:ext cx="647700" cy="549275"/>
          </a:xfrm>
          <a:prstGeom prst="rect">
            <a:avLst/>
          </a:prstGeom>
          <a:noFill/>
          <a:ln w="9525">
            <a:noFill/>
            <a:miter lim="800000"/>
            <a:headEnd/>
            <a:tailEnd/>
          </a:ln>
        </p:spPr>
        <p:txBody>
          <a:bodyPr wrap="none">
            <a:spAutoFit/>
          </a:bodyPr>
          <a:lstStyle/>
          <a:p>
            <a:pPr algn="ctr" eaLnBrk="0" hangingPunct="0"/>
            <a:r>
              <a:rPr lang="en-US" sz="1000">
                <a:latin typeface="Times New Roman" pitchFamily="18" charset="0"/>
                <a:cs typeface="Arial" charset="0"/>
              </a:rPr>
              <a:t>Position &amp;</a:t>
            </a:r>
          </a:p>
          <a:p>
            <a:pPr algn="ctr" eaLnBrk="0" hangingPunct="0"/>
            <a:r>
              <a:rPr lang="en-US" sz="1000">
                <a:latin typeface="Times New Roman" pitchFamily="18" charset="0"/>
                <a:cs typeface="Arial" charset="0"/>
              </a:rPr>
              <a:t>Velocity</a:t>
            </a:r>
          </a:p>
          <a:p>
            <a:pPr algn="ctr" eaLnBrk="0" hangingPunct="0"/>
            <a:r>
              <a:rPr lang="en-US" sz="1000">
                <a:latin typeface="Times New Roman" pitchFamily="18" charset="0"/>
                <a:cs typeface="Arial" charset="0"/>
              </a:rPr>
              <a:t>Data</a:t>
            </a:r>
          </a:p>
        </p:txBody>
      </p:sp>
      <p:sp>
        <p:nvSpPr>
          <p:cNvPr id="17475" name="Text Box 145"/>
          <p:cNvSpPr txBox="1">
            <a:spLocks noChangeArrowheads="1"/>
          </p:cNvSpPr>
          <p:nvPr/>
        </p:nvSpPr>
        <p:spPr bwMode="auto">
          <a:xfrm>
            <a:off x="5219700" y="4684713"/>
            <a:ext cx="477838" cy="549275"/>
          </a:xfrm>
          <a:prstGeom prst="rect">
            <a:avLst/>
          </a:prstGeom>
          <a:noFill/>
          <a:ln w="9525">
            <a:noFill/>
            <a:miter lim="800000"/>
            <a:headEnd/>
            <a:tailEnd/>
          </a:ln>
        </p:spPr>
        <p:txBody>
          <a:bodyPr wrap="none">
            <a:spAutoFit/>
          </a:bodyPr>
          <a:lstStyle/>
          <a:p>
            <a:pPr algn="ctr" eaLnBrk="0" hangingPunct="0"/>
            <a:r>
              <a:rPr lang="en-US" sz="1000">
                <a:latin typeface="Times New Roman" pitchFamily="18" charset="0"/>
                <a:cs typeface="Arial" charset="0"/>
              </a:rPr>
              <a:t>Serial</a:t>
            </a:r>
          </a:p>
          <a:p>
            <a:pPr algn="ctr" eaLnBrk="0" hangingPunct="0"/>
            <a:r>
              <a:rPr lang="en-US" sz="1000">
                <a:latin typeface="Times New Roman" pitchFamily="18" charset="0"/>
                <a:cs typeface="Arial" charset="0"/>
              </a:rPr>
              <a:t>Output</a:t>
            </a:r>
          </a:p>
          <a:p>
            <a:pPr algn="ctr" eaLnBrk="0" hangingPunct="0"/>
            <a:r>
              <a:rPr lang="en-US" sz="1000">
                <a:latin typeface="Times New Roman" pitchFamily="18" charset="0"/>
                <a:cs typeface="Arial" charset="0"/>
              </a:rPr>
              <a:t>Enable</a:t>
            </a:r>
          </a:p>
        </p:txBody>
      </p:sp>
      <p:sp>
        <p:nvSpPr>
          <p:cNvPr id="17476" name="Line 146"/>
          <p:cNvSpPr>
            <a:spLocks noChangeShapeType="1"/>
          </p:cNvSpPr>
          <p:nvPr/>
        </p:nvSpPr>
        <p:spPr bwMode="auto">
          <a:xfrm flipV="1">
            <a:off x="4973638" y="4325938"/>
            <a:ext cx="0" cy="363537"/>
          </a:xfrm>
          <a:prstGeom prst="line">
            <a:avLst/>
          </a:prstGeom>
          <a:noFill/>
          <a:ln w="9525">
            <a:solidFill>
              <a:schemeClr val="tx1"/>
            </a:solidFill>
            <a:round/>
            <a:headEnd/>
            <a:tailEnd/>
          </a:ln>
        </p:spPr>
        <p:txBody>
          <a:bodyPr wrap="none" anchor="ctr"/>
          <a:lstStyle/>
          <a:p>
            <a:endParaRPr lang="en-US"/>
          </a:p>
        </p:txBody>
      </p:sp>
      <p:sp>
        <p:nvSpPr>
          <p:cNvPr id="17477" name="Line 147"/>
          <p:cNvSpPr>
            <a:spLocks noChangeShapeType="1"/>
          </p:cNvSpPr>
          <p:nvPr/>
        </p:nvSpPr>
        <p:spPr bwMode="auto">
          <a:xfrm flipH="1" flipV="1">
            <a:off x="7010400" y="3228975"/>
            <a:ext cx="609600" cy="0"/>
          </a:xfrm>
          <a:prstGeom prst="line">
            <a:avLst/>
          </a:prstGeom>
          <a:noFill/>
          <a:ln w="9525">
            <a:solidFill>
              <a:schemeClr val="tx1"/>
            </a:solidFill>
            <a:round/>
            <a:headEnd type="triangle" w="med" len="med"/>
            <a:tailEnd/>
          </a:ln>
        </p:spPr>
        <p:txBody>
          <a:bodyPr wrap="none" anchor="ctr"/>
          <a:lstStyle/>
          <a:p>
            <a:endParaRPr lang="en-US"/>
          </a:p>
        </p:txBody>
      </p:sp>
      <p:sp>
        <p:nvSpPr>
          <p:cNvPr id="17478" name="Text Box 148"/>
          <p:cNvSpPr txBox="1">
            <a:spLocks noChangeArrowheads="1"/>
          </p:cNvSpPr>
          <p:nvPr/>
        </p:nvSpPr>
        <p:spPr bwMode="auto">
          <a:xfrm>
            <a:off x="7721600" y="3140075"/>
            <a:ext cx="590550" cy="244475"/>
          </a:xfrm>
          <a:prstGeom prst="rect">
            <a:avLst/>
          </a:prstGeom>
          <a:noFill/>
          <a:ln w="9525">
            <a:noFill/>
            <a:miter lim="800000"/>
            <a:headEnd/>
            <a:tailEnd/>
          </a:ln>
        </p:spPr>
        <p:txBody>
          <a:bodyPr wrap="none">
            <a:spAutoFit/>
          </a:bodyPr>
          <a:lstStyle/>
          <a:p>
            <a:pPr algn="r" eaLnBrk="0" hangingPunct="0"/>
            <a:r>
              <a:rPr lang="en-US" sz="1000">
                <a:latin typeface="Times New Roman" pitchFamily="18" charset="0"/>
                <a:cs typeface="Arial" charset="0"/>
              </a:rPr>
              <a:t>Direction</a:t>
            </a:r>
            <a:endParaRPr lang="en-US" sz="1000" i="1">
              <a:latin typeface="Times New Roman" pitchFamily="18" charset="0"/>
              <a:cs typeface="Arial" charset="0"/>
            </a:endParaRPr>
          </a:p>
        </p:txBody>
      </p:sp>
      <p:sp>
        <p:nvSpPr>
          <p:cNvPr id="17479" name="Rectangle 149"/>
          <p:cNvSpPr>
            <a:spLocks noChangeArrowheads="1"/>
          </p:cNvSpPr>
          <p:nvPr/>
        </p:nvSpPr>
        <p:spPr bwMode="auto">
          <a:xfrm>
            <a:off x="4419600" y="1774825"/>
            <a:ext cx="3028950" cy="2825750"/>
          </a:xfrm>
          <a:prstGeom prst="rect">
            <a:avLst/>
          </a:prstGeom>
          <a:noFill/>
          <a:ln w="9525" cap="rnd">
            <a:solidFill>
              <a:srgbClr val="FF0000"/>
            </a:solidFill>
            <a:prstDash val="sysDot"/>
            <a:miter lim="800000"/>
            <a:headEnd/>
            <a:tailEnd/>
          </a:ln>
        </p:spPr>
        <p:txBody>
          <a:bodyPr wrap="none" anchor="ctr"/>
          <a:lstStyle/>
          <a:p>
            <a:pPr eaLnBrk="0" hangingPunct="0"/>
            <a:endParaRPr lang="en-US"/>
          </a:p>
        </p:txBody>
      </p:sp>
      <p:sp>
        <p:nvSpPr>
          <p:cNvPr id="17480" name="Line 150"/>
          <p:cNvSpPr>
            <a:spLocks noChangeShapeType="1"/>
          </p:cNvSpPr>
          <p:nvPr/>
        </p:nvSpPr>
        <p:spPr bwMode="auto">
          <a:xfrm flipH="1">
            <a:off x="3405188" y="2009775"/>
            <a:ext cx="2081212" cy="7938"/>
          </a:xfrm>
          <a:prstGeom prst="line">
            <a:avLst/>
          </a:prstGeom>
          <a:noFill/>
          <a:ln w="19050">
            <a:solidFill>
              <a:schemeClr val="tx1"/>
            </a:solidFill>
            <a:round/>
            <a:headEnd/>
            <a:tailEnd type="triangle" w="med" len="med"/>
          </a:ln>
        </p:spPr>
        <p:txBody>
          <a:bodyPr wrap="none" anchor="ctr"/>
          <a:lstStyle/>
          <a:p>
            <a:endParaRPr lang="en-US"/>
          </a:p>
        </p:txBody>
      </p:sp>
      <p:sp>
        <p:nvSpPr>
          <p:cNvPr id="17481" name="Text Box 151"/>
          <p:cNvSpPr txBox="1">
            <a:spLocks noChangeArrowheads="1"/>
          </p:cNvSpPr>
          <p:nvPr/>
        </p:nvSpPr>
        <p:spPr bwMode="auto">
          <a:xfrm>
            <a:off x="4721225" y="2098675"/>
            <a:ext cx="358775" cy="238125"/>
          </a:xfrm>
          <a:prstGeom prst="rect">
            <a:avLst/>
          </a:prstGeom>
          <a:solidFill>
            <a:srgbClr val="FFFF99"/>
          </a:solidFill>
          <a:ln w="9525">
            <a:solidFill>
              <a:schemeClr val="tx1"/>
            </a:solidFill>
            <a:miter lim="800000"/>
            <a:headEnd/>
            <a:tailEnd/>
          </a:ln>
        </p:spPr>
        <p:txBody>
          <a:bodyPr wrap="none">
            <a:spAutoFit/>
          </a:bodyPr>
          <a:lstStyle/>
          <a:p>
            <a:pPr eaLnBrk="0" hangingPunct="0"/>
            <a:r>
              <a:rPr lang="en-US" sz="900">
                <a:latin typeface="Times New Roman" pitchFamily="18" charset="0"/>
                <a:cs typeface="Arial" charset="0"/>
              </a:rPr>
              <a:t>REF</a:t>
            </a:r>
          </a:p>
        </p:txBody>
      </p:sp>
      <p:sp>
        <p:nvSpPr>
          <p:cNvPr id="17482" name="Text Box 152"/>
          <p:cNvSpPr txBox="1">
            <a:spLocks noChangeArrowheads="1"/>
          </p:cNvSpPr>
          <p:nvPr/>
        </p:nvSpPr>
        <p:spPr bwMode="auto">
          <a:xfrm>
            <a:off x="6477000" y="3762375"/>
            <a:ext cx="996950" cy="238125"/>
          </a:xfrm>
          <a:prstGeom prst="rect">
            <a:avLst/>
          </a:prstGeom>
          <a:solidFill>
            <a:srgbClr val="FFCCFF"/>
          </a:solidFill>
          <a:ln w="9525">
            <a:solidFill>
              <a:schemeClr val="tx1"/>
            </a:solidFill>
            <a:miter lim="800000"/>
            <a:headEnd/>
            <a:tailEnd/>
          </a:ln>
        </p:spPr>
        <p:txBody>
          <a:bodyPr>
            <a:spAutoFit/>
          </a:bodyPr>
          <a:lstStyle/>
          <a:p>
            <a:pPr algn="ctr" eaLnBrk="0" hangingPunct="0"/>
            <a:r>
              <a:rPr lang="en-US" sz="900">
                <a:latin typeface="Times New Roman" pitchFamily="18" charset="0"/>
                <a:cs typeface="Arial" charset="0"/>
              </a:rPr>
              <a:t>Velocity Register</a:t>
            </a:r>
          </a:p>
        </p:txBody>
      </p:sp>
      <p:sp>
        <p:nvSpPr>
          <p:cNvPr id="17483" name="Text Box 153"/>
          <p:cNvSpPr txBox="1">
            <a:spLocks noChangeArrowheads="1"/>
          </p:cNvSpPr>
          <p:nvPr/>
        </p:nvSpPr>
        <p:spPr bwMode="auto">
          <a:xfrm>
            <a:off x="5505450" y="3762375"/>
            <a:ext cx="868363" cy="238125"/>
          </a:xfrm>
          <a:prstGeom prst="rect">
            <a:avLst/>
          </a:prstGeom>
          <a:solidFill>
            <a:srgbClr val="FFCCFF"/>
          </a:solidFill>
          <a:ln w="9525">
            <a:solidFill>
              <a:schemeClr val="tx1"/>
            </a:solidFill>
            <a:miter lim="800000"/>
            <a:headEnd/>
            <a:tailEnd/>
          </a:ln>
        </p:spPr>
        <p:txBody>
          <a:bodyPr wrap="none">
            <a:spAutoFit/>
          </a:bodyPr>
          <a:lstStyle/>
          <a:p>
            <a:pPr algn="ctr" eaLnBrk="0" hangingPunct="0"/>
            <a:r>
              <a:rPr lang="en-US" sz="900">
                <a:latin typeface="Times New Roman" pitchFamily="18" charset="0"/>
                <a:cs typeface="Arial" charset="0"/>
              </a:rPr>
              <a:t>Position Register</a:t>
            </a:r>
          </a:p>
        </p:txBody>
      </p:sp>
      <p:sp>
        <p:nvSpPr>
          <p:cNvPr id="17484" name="Line 154"/>
          <p:cNvSpPr>
            <a:spLocks noChangeShapeType="1"/>
          </p:cNvSpPr>
          <p:nvPr/>
        </p:nvSpPr>
        <p:spPr bwMode="auto">
          <a:xfrm>
            <a:off x="5984875" y="3533775"/>
            <a:ext cx="0" cy="228600"/>
          </a:xfrm>
          <a:prstGeom prst="line">
            <a:avLst/>
          </a:prstGeom>
          <a:noFill/>
          <a:ln w="28575">
            <a:solidFill>
              <a:schemeClr val="tx1"/>
            </a:solidFill>
            <a:round/>
            <a:headEnd/>
            <a:tailEnd type="triangle" w="med" len="med"/>
          </a:ln>
        </p:spPr>
        <p:txBody>
          <a:bodyPr wrap="none" anchor="ctr"/>
          <a:lstStyle/>
          <a:p>
            <a:endParaRPr lang="en-US"/>
          </a:p>
        </p:txBody>
      </p:sp>
      <p:sp>
        <p:nvSpPr>
          <p:cNvPr id="17485" name="Line 155"/>
          <p:cNvSpPr>
            <a:spLocks noChangeShapeType="1"/>
          </p:cNvSpPr>
          <p:nvPr/>
        </p:nvSpPr>
        <p:spPr bwMode="auto">
          <a:xfrm>
            <a:off x="6899275" y="3533775"/>
            <a:ext cx="0" cy="228600"/>
          </a:xfrm>
          <a:prstGeom prst="line">
            <a:avLst/>
          </a:prstGeom>
          <a:noFill/>
          <a:ln w="28575">
            <a:solidFill>
              <a:schemeClr val="tx1"/>
            </a:solidFill>
            <a:round/>
            <a:headEnd/>
            <a:tailEnd type="triangle" w="med" len="med"/>
          </a:ln>
        </p:spPr>
        <p:txBody>
          <a:bodyPr wrap="none" anchor="ctr"/>
          <a:lstStyle/>
          <a:p>
            <a:endParaRPr lang="en-US"/>
          </a:p>
        </p:txBody>
      </p:sp>
      <p:sp>
        <p:nvSpPr>
          <p:cNvPr id="17486" name="Text Box 156"/>
          <p:cNvSpPr txBox="1">
            <a:spLocks noChangeArrowheads="1"/>
          </p:cNvSpPr>
          <p:nvPr/>
        </p:nvSpPr>
        <p:spPr bwMode="auto">
          <a:xfrm>
            <a:off x="5989638" y="4240213"/>
            <a:ext cx="855662" cy="238125"/>
          </a:xfrm>
          <a:prstGeom prst="rect">
            <a:avLst/>
          </a:prstGeom>
          <a:solidFill>
            <a:srgbClr val="FFCCFF"/>
          </a:solidFill>
          <a:ln w="9525">
            <a:solidFill>
              <a:schemeClr val="tx1"/>
            </a:solidFill>
            <a:miter lim="800000"/>
            <a:headEnd/>
            <a:tailEnd/>
          </a:ln>
        </p:spPr>
        <p:txBody>
          <a:bodyPr wrap="none">
            <a:spAutoFit/>
          </a:bodyPr>
          <a:lstStyle/>
          <a:p>
            <a:pPr eaLnBrk="0" hangingPunct="0"/>
            <a:r>
              <a:rPr lang="en-US" sz="900">
                <a:latin typeface="Times New Roman" pitchFamily="18" charset="0"/>
                <a:cs typeface="Arial" charset="0"/>
              </a:rPr>
              <a:t>Data Bus Output</a:t>
            </a:r>
          </a:p>
        </p:txBody>
      </p:sp>
      <p:sp>
        <p:nvSpPr>
          <p:cNvPr id="17487" name="Line 157"/>
          <p:cNvSpPr>
            <a:spLocks noChangeShapeType="1"/>
          </p:cNvSpPr>
          <p:nvPr/>
        </p:nvSpPr>
        <p:spPr bwMode="auto">
          <a:xfrm>
            <a:off x="6223000" y="4025900"/>
            <a:ext cx="0" cy="204788"/>
          </a:xfrm>
          <a:prstGeom prst="line">
            <a:avLst/>
          </a:prstGeom>
          <a:noFill/>
          <a:ln w="28575">
            <a:solidFill>
              <a:schemeClr val="tx1"/>
            </a:solidFill>
            <a:round/>
            <a:headEnd/>
            <a:tailEnd type="triangle" w="med" len="med"/>
          </a:ln>
        </p:spPr>
        <p:txBody>
          <a:bodyPr wrap="none" anchor="ctr"/>
          <a:lstStyle/>
          <a:p>
            <a:endParaRPr lang="en-US"/>
          </a:p>
        </p:txBody>
      </p:sp>
      <p:sp>
        <p:nvSpPr>
          <p:cNvPr id="17488" name="Line 158"/>
          <p:cNvSpPr>
            <a:spLocks noChangeShapeType="1"/>
          </p:cNvSpPr>
          <p:nvPr/>
        </p:nvSpPr>
        <p:spPr bwMode="auto">
          <a:xfrm>
            <a:off x="6721475" y="4030663"/>
            <a:ext cx="1588" cy="204787"/>
          </a:xfrm>
          <a:prstGeom prst="line">
            <a:avLst/>
          </a:prstGeom>
          <a:noFill/>
          <a:ln w="28575">
            <a:solidFill>
              <a:schemeClr val="tx1"/>
            </a:solidFill>
            <a:round/>
            <a:headEnd/>
            <a:tailEnd type="triangle" w="med" len="med"/>
          </a:ln>
        </p:spPr>
        <p:txBody>
          <a:bodyPr wrap="none" anchor="ctr"/>
          <a:lstStyle/>
          <a:p>
            <a:endParaRPr lang="en-US"/>
          </a:p>
        </p:txBody>
      </p:sp>
      <p:sp>
        <p:nvSpPr>
          <p:cNvPr id="17489" name="Line 159"/>
          <p:cNvSpPr>
            <a:spLocks noChangeShapeType="1"/>
          </p:cNvSpPr>
          <p:nvPr/>
        </p:nvSpPr>
        <p:spPr bwMode="auto">
          <a:xfrm flipV="1">
            <a:off x="4973638" y="4327525"/>
            <a:ext cx="1009650" cy="0"/>
          </a:xfrm>
          <a:prstGeom prst="line">
            <a:avLst/>
          </a:prstGeom>
          <a:noFill/>
          <a:ln w="9525">
            <a:solidFill>
              <a:schemeClr val="tx1"/>
            </a:solidFill>
            <a:round/>
            <a:headEnd/>
            <a:tailEnd type="triangle" w="med" len="med"/>
          </a:ln>
        </p:spPr>
        <p:txBody>
          <a:bodyPr wrap="none" anchor="ctr"/>
          <a:lstStyle/>
          <a:p>
            <a:endParaRPr lang="en-US"/>
          </a:p>
        </p:txBody>
      </p:sp>
      <p:sp>
        <p:nvSpPr>
          <p:cNvPr id="17490" name="Line 160"/>
          <p:cNvSpPr>
            <a:spLocks noChangeShapeType="1"/>
          </p:cNvSpPr>
          <p:nvPr/>
        </p:nvSpPr>
        <p:spPr bwMode="auto">
          <a:xfrm flipH="1">
            <a:off x="5915025" y="4151313"/>
            <a:ext cx="1738313" cy="0"/>
          </a:xfrm>
          <a:prstGeom prst="line">
            <a:avLst/>
          </a:prstGeom>
          <a:noFill/>
          <a:ln w="9525">
            <a:solidFill>
              <a:schemeClr val="tx1"/>
            </a:solidFill>
            <a:round/>
            <a:headEnd/>
            <a:tailEnd/>
          </a:ln>
        </p:spPr>
        <p:txBody>
          <a:bodyPr wrap="none" anchor="ctr"/>
          <a:lstStyle/>
          <a:p>
            <a:endParaRPr lang="en-US"/>
          </a:p>
        </p:txBody>
      </p:sp>
      <p:sp>
        <p:nvSpPr>
          <p:cNvPr id="17491" name="Line 161"/>
          <p:cNvSpPr>
            <a:spLocks noChangeShapeType="1"/>
          </p:cNvSpPr>
          <p:nvPr/>
        </p:nvSpPr>
        <p:spPr bwMode="auto">
          <a:xfrm flipV="1">
            <a:off x="5915025" y="4025900"/>
            <a:ext cx="0" cy="125413"/>
          </a:xfrm>
          <a:prstGeom prst="line">
            <a:avLst/>
          </a:prstGeom>
          <a:noFill/>
          <a:ln w="9525">
            <a:solidFill>
              <a:schemeClr val="tx1"/>
            </a:solidFill>
            <a:round/>
            <a:headEnd/>
            <a:tailEnd type="triangle" w="med" len="med"/>
          </a:ln>
        </p:spPr>
        <p:txBody>
          <a:bodyPr wrap="none" anchor="ctr"/>
          <a:lstStyle/>
          <a:p>
            <a:endParaRPr lang="en-US"/>
          </a:p>
        </p:txBody>
      </p:sp>
      <p:sp>
        <p:nvSpPr>
          <p:cNvPr id="17492" name="Text Box 162"/>
          <p:cNvSpPr txBox="1">
            <a:spLocks noChangeArrowheads="1"/>
          </p:cNvSpPr>
          <p:nvPr/>
        </p:nvSpPr>
        <p:spPr bwMode="auto">
          <a:xfrm>
            <a:off x="4699000" y="4694238"/>
            <a:ext cx="552450" cy="396875"/>
          </a:xfrm>
          <a:prstGeom prst="rect">
            <a:avLst/>
          </a:prstGeom>
          <a:noFill/>
          <a:ln w="9525">
            <a:noFill/>
            <a:miter lim="800000"/>
            <a:headEnd/>
            <a:tailEnd/>
          </a:ln>
        </p:spPr>
        <p:txBody>
          <a:bodyPr wrap="none">
            <a:spAutoFit/>
          </a:bodyPr>
          <a:lstStyle/>
          <a:p>
            <a:pPr algn="ctr" eaLnBrk="0" hangingPunct="0"/>
            <a:r>
              <a:rPr lang="en-US" sz="1000">
                <a:latin typeface="Times New Roman" pitchFamily="18" charset="0"/>
                <a:cs typeface="Arial" charset="0"/>
              </a:rPr>
              <a:t>Velocity</a:t>
            </a:r>
          </a:p>
          <a:p>
            <a:pPr algn="ctr" eaLnBrk="0" hangingPunct="0"/>
            <a:r>
              <a:rPr lang="en-US" sz="1000">
                <a:latin typeface="Times New Roman" pitchFamily="18" charset="0"/>
                <a:cs typeface="Arial" charset="0"/>
              </a:rPr>
              <a:t>Select</a:t>
            </a:r>
          </a:p>
        </p:txBody>
      </p:sp>
      <p:sp>
        <p:nvSpPr>
          <p:cNvPr id="17493" name="Line 163"/>
          <p:cNvSpPr>
            <a:spLocks noChangeShapeType="1"/>
          </p:cNvSpPr>
          <p:nvPr/>
        </p:nvSpPr>
        <p:spPr bwMode="auto">
          <a:xfrm>
            <a:off x="4953000" y="3609975"/>
            <a:ext cx="0" cy="228600"/>
          </a:xfrm>
          <a:prstGeom prst="line">
            <a:avLst/>
          </a:prstGeom>
          <a:noFill/>
          <a:ln w="19050">
            <a:solidFill>
              <a:schemeClr val="tx1"/>
            </a:solidFill>
            <a:round/>
            <a:headEnd/>
            <a:tailEnd/>
          </a:ln>
        </p:spPr>
        <p:txBody>
          <a:bodyPr wrap="none" anchor="ctr"/>
          <a:lstStyle/>
          <a:p>
            <a:endParaRPr lang="en-US"/>
          </a:p>
        </p:txBody>
      </p:sp>
      <p:sp>
        <p:nvSpPr>
          <p:cNvPr id="17494" name="Line 164"/>
          <p:cNvSpPr>
            <a:spLocks noChangeShapeType="1"/>
          </p:cNvSpPr>
          <p:nvPr/>
        </p:nvSpPr>
        <p:spPr bwMode="auto">
          <a:xfrm flipH="1" flipV="1">
            <a:off x="4419600" y="3838575"/>
            <a:ext cx="552450" cy="3175"/>
          </a:xfrm>
          <a:prstGeom prst="line">
            <a:avLst/>
          </a:prstGeom>
          <a:noFill/>
          <a:ln w="19050">
            <a:solidFill>
              <a:schemeClr val="tx1"/>
            </a:solidFill>
            <a:round/>
            <a:headEnd/>
            <a:tailEnd type="triangle" w="med" len="med"/>
          </a:ln>
        </p:spPr>
        <p:txBody>
          <a:bodyPr wrap="none" anchor="ctr"/>
          <a:lstStyle/>
          <a:p>
            <a:endParaRPr lang="en-US"/>
          </a:p>
        </p:txBody>
      </p:sp>
      <p:sp>
        <p:nvSpPr>
          <p:cNvPr id="17495" name="Text Box 165"/>
          <p:cNvSpPr txBox="1">
            <a:spLocks noChangeArrowheads="1"/>
          </p:cNvSpPr>
          <p:nvPr/>
        </p:nvSpPr>
        <p:spPr bwMode="auto">
          <a:xfrm>
            <a:off x="3697288" y="3609975"/>
            <a:ext cx="633412" cy="549275"/>
          </a:xfrm>
          <a:prstGeom prst="rect">
            <a:avLst/>
          </a:prstGeom>
          <a:noFill/>
          <a:ln w="9525">
            <a:noFill/>
            <a:miter lim="800000"/>
            <a:headEnd/>
            <a:tailEnd/>
          </a:ln>
        </p:spPr>
        <p:txBody>
          <a:bodyPr wrap="none">
            <a:spAutoFit/>
          </a:bodyPr>
          <a:lstStyle/>
          <a:p>
            <a:pPr algn="ctr" eaLnBrk="0" hangingPunct="0"/>
            <a:r>
              <a:rPr lang="en-US" sz="1000">
                <a:latin typeface="Times New Roman" pitchFamily="18" charset="0"/>
                <a:cs typeface="Arial" charset="0"/>
              </a:rPr>
              <a:t>Encoder</a:t>
            </a:r>
          </a:p>
          <a:p>
            <a:pPr algn="ctr" eaLnBrk="0" hangingPunct="0"/>
            <a:r>
              <a:rPr lang="en-US" sz="1000">
                <a:latin typeface="Times New Roman" pitchFamily="18" charset="0"/>
                <a:cs typeface="Arial" charset="0"/>
              </a:rPr>
              <a:t>Emulation</a:t>
            </a:r>
          </a:p>
          <a:p>
            <a:pPr algn="ctr" eaLnBrk="0" hangingPunct="0"/>
            <a:r>
              <a:rPr lang="en-US" sz="1000">
                <a:latin typeface="Times New Roman" pitchFamily="18" charset="0"/>
                <a:cs typeface="Arial" charset="0"/>
              </a:rPr>
              <a:t>Outputs</a:t>
            </a:r>
          </a:p>
        </p:txBody>
      </p:sp>
      <p:sp>
        <p:nvSpPr>
          <p:cNvPr id="17496" name="Line 166"/>
          <p:cNvSpPr>
            <a:spLocks noChangeShapeType="1"/>
          </p:cNvSpPr>
          <p:nvPr/>
        </p:nvSpPr>
        <p:spPr bwMode="auto">
          <a:xfrm>
            <a:off x="6096000" y="2009775"/>
            <a:ext cx="457200" cy="0"/>
          </a:xfrm>
          <a:prstGeom prst="line">
            <a:avLst/>
          </a:prstGeom>
          <a:noFill/>
          <a:ln w="9525">
            <a:solidFill>
              <a:schemeClr val="tx1"/>
            </a:solidFill>
            <a:round/>
            <a:headEnd type="triangle" w="med" len="med"/>
            <a:tailEnd/>
          </a:ln>
        </p:spPr>
        <p:txBody>
          <a:bodyPr wrap="none" anchor="ctr"/>
          <a:lstStyle/>
          <a:p>
            <a:endParaRPr lang="en-US"/>
          </a:p>
        </p:txBody>
      </p:sp>
      <p:sp>
        <p:nvSpPr>
          <p:cNvPr id="17497" name="Line 167"/>
          <p:cNvSpPr>
            <a:spLocks noChangeShapeType="1"/>
          </p:cNvSpPr>
          <p:nvPr/>
        </p:nvSpPr>
        <p:spPr bwMode="auto">
          <a:xfrm flipV="1">
            <a:off x="6991350" y="4025900"/>
            <a:ext cx="0" cy="125413"/>
          </a:xfrm>
          <a:prstGeom prst="line">
            <a:avLst/>
          </a:prstGeom>
          <a:noFill/>
          <a:ln w="9525">
            <a:solidFill>
              <a:schemeClr val="tx1"/>
            </a:solidFill>
            <a:round/>
            <a:headEnd/>
            <a:tailEnd type="triangle" w="med" len="med"/>
          </a:ln>
        </p:spPr>
        <p:txBody>
          <a:bodyPr wrap="none" anchor="ctr"/>
          <a:lstStyle/>
          <a:p>
            <a:endParaRPr lang="en-US"/>
          </a:p>
        </p:txBody>
      </p:sp>
      <p:sp>
        <p:nvSpPr>
          <p:cNvPr id="17498" name="Line 168"/>
          <p:cNvSpPr>
            <a:spLocks noChangeShapeType="1"/>
          </p:cNvSpPr>
          <p:nvPr/>
        </p:nvSpPr>
        <p:spPr bwMode="auto">
          <a:xfrm flipV="1">
            <a:off x="5464175" y="4440238"/>
            <a:ext cx="528638" cy="0"/>
          </a:xfrm>
          <a:prstGeom prst="line">
            <a:avLst/>
          </a:prstGeom>
          <a:noFill/>
          <a:ln w="9525">
            <a:solidFill>
              <a:schemeClr val="tx1"/>
            </a:solidFill>
            <a:round/>
            <a:headEnd/>
            <a:tailEnd type="triangle" w="med" len="med"/>
          </a:ln>
        </p:spPr>
        <p:txBody>
          <a:bodyPr wrap="none" anchor="ctr"/>
          <a:lstStyle/>
          <a:p>
            <a:endParaRPr lang="en-US"/>
          </a:p>
        </p:txBody>
      </p:sp>
      <p:sp>
        <p:nvSpPr>
          <p:cNvPr id="17499" name="Line 169"/>
          <p:cNvSpPr>
            <a:spLocks noChangeShapeType="1"/>
          </p:cNvSpPr>
          <p:nvPr/>
        </p:nvSpPr>
        <p:spPr bwMode="auto">
          <a:xfrm>
            <a:off x="6953250" y="4430713"/>
            <a:ext cx="690563" cy="0"/>
          </a:xfrm>
          <a:prstGeom prst="line">
            <a:avLst/>
          </a:prstGeom>
          <a:noFill/>
          <a:ln w="9525">
            <a:solidFill>
              <a:schemeClr val="tx1"/>
            </a:solidFill>
            <a:round/>
            <a:headEnd type="triangle" w="med" len="med"/>
            <a:tailEnd/>
          </a:ln>
        </p:spPr>
        <p:txBody>
          <a:bodyPr wrap="none" anchor="ctr"/>
          <a:lstStyle/>
          <a:p>
            <a:endParaRPr lang="en-US"/>
          </a:p>
        </p:txBody>
      </p:sp>
      <p:sp>
        <p:nvSpPr>
          <p:cNvPr id="17500" name="Line 170"/>
          <p:cNvSpPr>
            <a:spLocks noChangeShapeType="1"/>
          </p:cNvSpPr>
          <p:nvPr/>
        </p:nvSpPr>
        <p:spPr bwMode="auto">
          <a:xfrm flipH="1">
            <a:off x="6970713" y="4297363"/>
            <a:ext cx="673100" cy="0"/>
          </a:xfrm>
          <a:prstGeom prst="line">
            <a:avLst/>
          </a:prstGeom>
          <a:noFill/>
          <a:ln w="9525">
            <a:solidFill>
              <a:schemeClr val="tx1"/>
            </a:solidFill>
            <a:round/>
            <a:headEnd/>
            <a:tailEnd type="triangle" w="med" len="med"/>
          </a:ln>
        </p:spPr>
        <p:txBody>
          <a:bodyPr wrap="none" anchor="ctr"/>
          <a:lstStyle/>
          <a:p>
            <a:endParaRPr lang="en-US"/>
          </a:p>
        </p:txBody>
      </p:sp>
      <p:sp>
        <p:nvSpPr>
          <p:cNvPr id="17501" name="Text Box 171"/>
          <p:cNvSpPr txBox="1">
            <a:spLocks noChangeArrowheads="1"/>
          </p:cNvSpPr>
          <p:nvPr/>
        </p:nvSpPr>
        <p:spPr bwMode="auto">
          <a:xfrm>
            <a:off x="7681913" y="4179888"/>
            <a:ext cx="687387" cy="244475"/>
          </a:xfrm>
          <a:prstGeom prst="rect">
            <a:avLst/>
          </a:prstGeom>
          <a:noFill/>
          <a:ln w="9525">
            <a:noFill/>
            <a:miter lim="800000"/>
            <a:headEnd/>
            <a:tailEnd/>
          </a:ln>
        </p:spPr>
        <p:txBody>
          <a:bodyPr wrap="none">
            <a:spAutoFit/>
          </a:bodyPr>
          <a:lstStyle/>
          <a:p>
            <a:pPr eaLnBrk="0" hangingPunct="0"/>
            <a:r>
              <a:rPr lang="en-US" sz="1000">
                <a:latin typeface="Times New Roman" pitchFamily="18" charset="0"/>
                <a:cs typeface="Arial" charset="0"/>
              </a:rPr>
              <a:t>Chip Select</a:t>
            </a:r>
          </a:p>
        </p:txBody>
      </p:sp>
      <p:sp>
        <p:nvSpPr>
          <p:cNvPr id="17502" name="Text Box 172"/>
          <p:cNvSpPr txBox="1">
            <a:spLocks noChangeArrowheads="1"/>
          </p:cNvSpPr>
          <p:nvPr/>
        </p:nvSpPr>
        <p:spPr bwMode="auto">
          <a:xfrm>
            <a:off x="7681913" y="4313238"/>
            <a:ext cx="639762" cy="244475"/>
          </a:xfrm>
          <a:prstGeom prst="rect">
            <a:avLst/>
          </a:prstGeom>
          <a:noFill/>
          <a:ln w="9525">
            <a:noFill/>
            <a:miter lim="800000"/>
            <a:headEnd/>
            <a:tailEnd/>
          </a:ln>
        </p:spPr>
        <p:txBody>
          <a:bodyPr wrap="none">
            <a:spAutoFit/>
          </a:bodyPr>
          <a:lstStyle/>
          <a:p>
            <a:pPr eaLnBrk="0" hangingPunct="0"/>
            <a:r>
              <a:rPr lang="en-US" sz="1000">
                <a:latin typeface="Times New Roman" pitchFamily="18" charset="0"/>
                <a:cs typeface="Arial" charset="0"/>
              </a:rPr>
              <a:t>Read Data</a:t>
            </a:r>
          </a:p>
        </p:txBody>
      </p:sp>
      <p:sp>
        <p:nvSpPr>
          <p:cNvPr id="17503" name="Text Box 173"/>
          <p:cNvSpPr txBox="1">
            <a:spLocks noChangeArrowheads="1"/>
          </p:cNvSpPr>
          <p:nvPr/>
        </p:nvSpPr>
        <p:spPr bwMode="auto">
          <a:xfrm>
            <a:off x="6823075" y="2298700"/>
            <a:ext cx="493713" cy="238125"/>
          </a:xfrm>
          <a:prstGeom prst="rect">
            <a:avLst/>
          </a:prstGeom>
          <a:solidFill>
            <a:srgbClr val="FFFF99"/>
          </a:solidFill>
          <a:ln w="9525">
            <a:solidFill>
              <a:schemeClr val="tx1"/>
            </a:solidFill>
            <a:miter lim="800000"/>
            <a:headEnd/>
            <a:tailEnd/>
          </a:ln>
        </p:spPr>
        <p:txBody>
          <a:bodyPr wrap="none">
            <a:spAutoFit/>
          </a:bodyPr>
          <a:lstStyle/>
          <a:p>
            <a:pPr eaLnBrk="0" hangingPunct="0"/>
            <a:r>
              <a:rPr lang="en-US" sz="900">
                <a:latin typeface="Times New Roman" pitchFamily="18" charset="0"/>
                <a:cs typeface="Arial" charset="0"/>
              </a:rPr>
              <a:t>200kHz</a:t>
            </a:r>
          </a:p>
        </p:txBody>
      </p:sp>
      <p:sp>
        <p:nvSpPr>
          <p:cNvPr id="17504" name="Line 174"/>
          <p:cNvSpPr>
            <a:spLocks noChangeShapeType="1"/>
          </p:cNvSpPr>
          <p:nvPr/>
        </p:nvSpPr>
        <p:spPr bwMode="auto">
          <a:xfrm>
            <a:off x="7388225" y="2441575"/>
            <a:ext cx="192088" cy="0"/>
          </a:xfrm>
          <a:prstGeom prst="line">
            <a:avLst/>
          </a:prstGeom>
          <a:noFill/>
          <a:ln w="9525">
            <a:solidFill>
              <a:schemeClr val="tx1"/>
            </a:solidFill>
            <a:round/>
            <a:headEnd/>
            <a:tailEnd type="triangle" w="med" len="med"/>
          </a:ln>
        </p:spPr>
        <p:txBody>
          <a:bodyPr wrap="none" anchor="ctr"/>
          <a:lstStyle/>
          <a:p>
            <a:endParaRPr lang="en-US"/>
          </a:p>
        </p:txBody>
      </p:sp>
      <p:sp>
        <p:nvSpPr>
          <p:cNvPr id="17505" name="Line 175"/>
          <p:cNvSpPr>
            <a:spLocks noChangeShapeType="1"/>
          </p:cNvSpPr>
          <p:nvPr/>
        </p:nvSpPr>
        <p:spPr bwMode="auto">
          <a:xfrm>
            <a:off x="4875213" y="2336800"/>
            <a:ext cx="0" cy="374650"/>
          </a:xfrm>
          <a:prstGeom prst="line">
            <a:avLst/>
          </a:prstGeom>
          <a:noFill/>
          <a:ln w="9525">
            <a:solidFill>
              <a:schemeClr val="tx1"/>
            </a:solidFill>
            <a:round/>
            <a:headEnd/>
            <a:tailEnd type="triangle" w="med" len="med"/>
          </a:ln>
        </p:spPr>
        <p:txBody>
          <a:bodyPr wrap="none" anchor="ctr"/>
          <a:lstStyle/>
          <a:p>
            <a:endParaRPr lang="en-US"/>
          </a:p>
        </p:txBody>
      </p:sp>
      <p:sp>
        <p:nvSpPr>
          <p:cNvPr id="17506" name="Line 176"/>
          <p:cNvSpPr>
            <a:spLocks noChangeShapeType="1"/>
          </p:cNvSpPr>
          <p:nvPr/>
        </p:nvSpPr>
        <p:spPr bwMode="auto">
          <a:xfrm rot="16200000" flipH="1">
            <a:off x="6683375" y="1778000"/>
            <a:ext cx="171450" cy="0"/>
          </a:xfrm>
          <a:prstGeom prst="line">
            <a:avLst/>
          </a:prstGeom>
          <a:noFill/>
          <a:ln w="9525">
            <a:solidFill>
              <a:schemeClr val="tx1"/>
            </a:solidFill>
            <a:round/>
            <a:headEnd type="triangle" w="med" len="med"/>
            <a:tailEnd/>
          </a:ln>
        </p:spPr>
        <p:txBody>
          <a:bodyPr wrap="none" anchor="ctr"/>
          <a:lstStyle/>
          <a:p>
            <a:endParaRPr lang="en-US"/>
          </a:p>
        </p:txBody>
      </p:sp>
      <p:sp>
        <p:nvSpPr>
          <p:cNvPr id="17507" name="Text Box 177"/>
          <p:cNvSpPr txBox="1">
            <a:spLocks noChangeArrowheads="1"/>
          </p:cNvSpPr>
          <p:nvPr/>
        </p:nvSpPr>
        <p:spPr bwMode="auto">
          <a:xfrm>
            <a:off x="6021388" y="4665663"/>
            <a:ext cx="433387" cy="396875"/>
          </a:xfrm>
          <a:prstGeom prst="rect">
            <a:avLst/>
          </a:prstGeom>
          <a:noFill/>
          <a:ln w="9525">
            <a:noFill/>
            <a:miter lim="800000"/>
            <a:headEnd/>
            <a:tailEnd/>
          </a:ln>
        </p:spPr>
        <p:txBody>
          <a:bodyPr wrap="none">
            <a:spAutoFit/>
          </a:bodyPr>
          <a:lstStyle/>
          <a:p>
            <a:pPr eaLnBrk="0" hangingPunct="0"/>
            <a:r>
              <a:rPr lang="en-US" sz="1000">
                <a:latin typeface="Times New Roman" pitchFamily="18" charset="0"/>
                <a:cs typeface="Arial" charset="0"/>
              </a:rPr>
              <a:t>Serial</a:t>
            </a:r>
          </a:p>
          <a:p>
            <a:pPr eaLnBrk="0" hangingPunct="0"/>
            <a:r>
              <a:rPr lang="en-US" sz="1000">
                <a:latin typeface="Times New Roman" pitchFamily="18" charset="0"/>
                <a:cs typeface="Arial" charset="0"/>
              </a:rPr>
              <a:t>Clock</a:t>
            </a:r>
          </a:p>
        </p:txBody>
      </p:sp>
      <p:sp>
        <p:nvSpPr>
          <p:cNvPr id="17508" name="Line 178"/>
          <p:cNvSpPr>
            <a:spLocks noChangeShapeType="1"/>
          </p:cNvSpPr>
          <p:nvPr/>
        </p:nvSpPr>
        <p:spPr bwMode="auto">
          <a:xfrm>
            <a:off x="4113213" y="2770188"/>
            <a:ext cx="611187" cy="1587"/>
          </a:xfrm>
          <a:prstGeom prst="line">
            <a:avLst/>
          </a:prstGeom>
          <a:noFill/>
          <a:ln w="19050">
            <a:solidFill>
              <a:schemeClr val="tx1"/>
            </a:solidFill>
            <a:round/>
            <a:headEnd/>
            <a:tailEnd type="triangle" w="med" len="med"/>
          </a:ln>
        </p:spPr>
        <p:txBody>
          <a:bodyPr wrap="none" anchor="ctr"/>
          <a:lstStyle/>
          <a:p>
            <a:endParaRPr lang="en-US"/>
          </a:p>
        </p:txBody>
      </p:sp>
      <p:sp>
        <p:nvSpPr>
          <p:cNvPr id="17509" name="Line 179"/>
          <p:cNvSpPr>
            <a:spLocks noChangeShapeType="1"/>
          </p:cNvSpPr>
          <p:nvPr/>
        </p:nvSpPr>
        <p:spPr bwMode="auto">
          <a:xfrm>
            <a:off x="4113213" y="2998788"/>
            <a:ext cx="611187" cy="1587"/>
          </a:xfrm>
          <a:prstGeom prst="line">
            <a:avLst/>
          </a:prstGeom>
          <a:noFill/>
          <a:ln w="19050">
            <a:solidFill>
              <a:schemeClr val="tx1"/>
            </a:solidFill>
            <a:round/>
            <a:headEnd/>
            <a:tailEnd type="triangle" w="med" len="med"/>
          </a:ln>
        </p:spPr>
        <p:txBody>
          <a:bodyPr wrap="none" anchor="ctr"/>
          <a:lstStyle/>
          <a:p>
            <a:endParaRPr lang="en-US"/>
          </a:p>
        </p:txBody>
      </p:sp>
      <p:sp>
        <p:nvSpPr>
          <p:cNvPr id="17510" name="Line 180"/>
          <p:cNvSpPr>
            <a:spLocks noChangeShapeType="1"/>
          </p:cNvSpPr>
          <p:nvPr/>
        </p:nvSpPr>
        <p:spPr bwMode="auto">
          <a:xfrm>
            <a:off x="7010400" y="2847975"/>
            <a:ext cx="609600" cy="0"/>
          </a:xfrm>
          <a:prstGeom prst="line">
            <a:avLst/>
          </a:prstGeom>
          <a:noFill/>
          <a:ln w="12700">
            <a:solidFill>
              <a:schemeClr val="tx1"/>
            </a:solidFill>
            <a:round/>
            <a:headEnd/>
            <a:tailEnd type="triangle" w="med" len="med"/>
          </a:ln>
        </p:spPr>
        <p:txBody>
          <a:bodyPr wrap="none" anchor="ctr"/>
          <a:lstStyle/>
          <a:p>
            <a:endParaRPr lang="en-US"/>
          </a:p>
        </p:txBody>
      </p:sp>
      <p:sp>
        <p:nvSpPr>
          <p:cNvPr id="17511" name="Line 181"/>
          <p:cNvSpPr>
            <a:spLocks noChangeShapeType="1"/>
          </p:cNvSpPr>
          <p:nvPr/>
        </p:nvSpPr>
        <p:spPr bwMode="auto">
          <a:xfrm>
            <a:off x="6324600" y="2009775"/>
            <a:ext cx="0" cy="457200"/>
          </a:xfrm>
          <a:prstGeom prst="line">
            <a:avLst/>
          </a:prstGeom>
          <a:noFill/>
          <a:ln w="9525">
            <a:solidFill>
              <a:schemeClr val="tx1"/>
            </a:solidFill>
            <a:round/>
            <a:headEnd type="oval" w="sm" len="sm"/>
            <a:tailEnd type="oval" w="sm" len="sm"/>
          </a:ln>
        </p:spPr>
        <p:txBody>
          <a:bodyPr/>
          <a:lstStyle/>
          <a:p>
            <a:endParaRPr lang="en-US"/>
          </a:p>
        </p:txBody>
      </p:sp>
      <p:sp>
        <p:nvSpPr>
          <p:cNvPr id="17512" name="Line 182"/>
          <p:cNvSpPr>
            <a:spLocks noChangeShapeType="1"/>
          </p:cNvSpPr>
          <p:nvPr/>
        </p:nvSpPr>
        <p:spPr bwMode="auto">
          <a:xfrm>
            <a:off x="6324600" y="2466975"/>
            <a:ext cx="0" cy="228600"/>
          </a:xfrm>
          <a:prstGeom prst="line">
            <a:avLst/>
          </a:prstGeom>
          <a:noFill/>
          <a:ln w="9525">
            <a:solidFill>
              <a:schemeClr val="tx1"/>
            </a:solidFill>
            <a:round/>
            <a:headEnd/>
            <a:tailEnd type="triangle" w="med" len="med"/>
          </a:ln>
        </p:spPr>
        <p:txBody>
          <a:bodyPr/>
          <a:lstStyle/>
          <a:p>
            <a:endParaRPr lang="en-US"/>
          </a:p>
        </p:txBody>
      </p:sp>
      <p:sp>
        <p:nvSpPr>
          <p:cNvPr id="17513" name="Rectangle 183"/>
          <p:cNvSpPr>
            <a:spLocks noChangeArrowheads="1"/>
          </p:cNvSpPr>
          <p:nvPr/>
        </p:nvSpPr>
        <p:spPr bwMode="auto">
          <a:xfrm>
            <a:off x="4724400" y="2695575"/>
            <a:ext cx="533400" cy="152400"/>
          </a:xfrm>
          <a:prstGeom prst="rect">
            <a:avLst/>
          </a:prstGeom>
          <a:solidFill>
            <a:srgbClr val="CCECFF"/>
          </a:solidFill>
          <a:ln w="9525">
            <a:solidFill>
              <a:schemeClr val="tx1"/>
            </a:solidFill>
            <a:miter lim="800000"/>
            <a:headEnd/>
            <a:tailEnd/>
          </a:ln>
        </p:spPr>
        <p:txBody>
          <a:bodyPr wrap="none" anchor="ctr"/>
          <a:lstStyle/>
          <a:p>
            <a:pPr algn="ctr" eaLnBrk="0" hangingPunct="0"/>
            <a:r>
              <a:rPr lang="en-US" sz="900">
                <a:cs typeface="Arial" charset="0"/>
              </a:rPr>
              <a:t>ADC</a:t>
            </a:r>
          </a:p>
        </p:txBody>
      </p:sp>
      <p:sp>
        <p:nvSpPr>
          <p:cNvPr id="17514" name="Rectangle 184"/>
          <p:cNvSpPr>
            <a:spLocks noChangeArrowheads="1"/>
          </p:cNvSpPr>
          <p:nvPr/>
        </p:nvSpPr>
        <p:spPr bwMode="auto">
          <a:xfrm>
            <a:off x="4724400" y="2924175"/>
            <a:ext cx="533400" cy="152400"/>
          </a:xfrm>
          <a:prstGeom prst="rect">
            <a:avLst/>
          </a:prstGeom>
          <a:solidFill>
            <a:srgbClr val="CCECFF"/>
          </a:solidFill>
          <a:ln w="9525">
            <a:solidFill>
              <a:schemeClr val="tx1"/>
            </a:solidFill>
            <a:miter lim="800000"/>
            <a:headEnd/>
            <a:tailEnd/>
          </a:ln>
        </p:spPr>
        <p:txBody>
          <a:bodyPr wrap="none" anchor="ctr"/>
          <a:lstStyle/>
          <a:p>
            <a:pPr algn="ctr" eaLnBrk="0" hangingPunct="0"/>
            <a:r>
              <a:rPr lang="en-US" sz="900">
                <a:cs typeface="Arial" charset="0"/>
              </a:rPr>
              <a:t>ADC</a:t>
            </a:r>
          </a:p>
        </p:txBody>
      </p:sp>
      <p:sp>
        <p:nvSpPr>
          <p:cNvPr id="17515" name="Line 185"/>
          <p:cNvSpPr>
            <a:spLocks noChangeShapeType="1"/>
          </p:cNvSpPr>
          <p:nvPr/>
        </p:nvSpPr>
        <p:spPr bwMode="auto">
          <a:xfrm>
            <a:off x="2305050" y="1835150"/>
            <a:ext cx="0" cy="222250"/>
          </a:xfrm>
          <a:prstGeom prst="line">
            <a:avLst/>
          </a:prstGeom>
          <a:noFill/>
          <a:ln w="9525">
            <a:solidFill>
              <a:schemeClr val="tx1"/>
            </a:solidFill>
            <a:round/>
            <a:headEnd/>
            <a:tailEnd/>
          </a:ln>
        </p:spPr>
        <p:txBody>
          <a:bodyPr>
            <a:spAutoFit/>
          </a:bodyPr>
          <a:lstStyle/>
          <a:p>
            <a:endParaRPr lang="en-US"/>
          </a:p>
        </p:txBody>
      </p:sp>
      <p:sp>
        <p:nvSpPr>
          <p:cNvPr id="17516" name="Line 186"/>
          <p:cNvSpPr>
            <a:spLocks noChangeShapeType="1"/>
          </p:cNvSpPr>
          <p:nvPr/>
        </p:nvSpPr>
        <p:spPr bwMode="auto">
          <a:xfrm>
            <a:off x="4127500" y="2635250"/>
            <a:ext cx="0" cy="133350"/>
          </a:xfrm>
          <a:prstGeom prst="line">
            <a:avLst/>
          </a:prstGeom>
          <a:noFill/>
          <a:ln w="19050">
            <a:solidFill>
              <a:schemeClr val="tx1"/>
            </a:solidFill>
            <a:round/>
            <a:headEnd/>
            <a:tailEnd/>
          </a:ln>
        </p:spPr>
        <p:txBody>
          <a:bodyPr>
            <a:spAutoFit/>
          </a:bodyPr>
          <a:lstStyle/>
          <a:p>
            <a:endParaRPr lang="en-US"/>
          </a:p>
        </p:txBody>
      </p:sp>
      <p:sp>
        <p:nvSpPr>
          <p:cNvPr id="17517" name="Line 187"/>
          <p:cNvSpPr>
            <a:spLocks noChangeShapeType="1"/>
          </p:cNvSpPr>
          <p:nvPr/>
        </p:nvSpPr>
        <p:spPr bwMode="auto">
          <a:xfrm>
            <a:off x="4106863" y="2989263"/>
            <a:ext cx="0" cy="114300"/>
          </a:xfrm>
          <a:prstGeom prst="line">
            <a:avLst/>
          </a:prstGeom>
          <a:noFill/>
          <a:ln w="19050">
            <a:solidFill>
              <a:schemeClr val="tx1"/>
            </a:solidFill>
            <a:round/>
            <a:headEnd/>
            <a:tailEnd/>
          </a:ln>
        </p:spPr>
        <p:txBody>
          <a:bodyPr>
            <a:spAutoFit/>
          </a:bodyPr>
          <a:lstStyle/>
          <a:p>
            <a:endParaRPr lang="en-US"/>
          </a:p>
        </p:txBody>
      </p:sp>
      <p:sp>
        <p:nvSpPr>
          <p:cNvPr id="17518" name="Oval 188"/>
          <p:cNvSpPr>
            <a:spLocks noChangeArrowheads="1"/>
          </p:cNvSpPr>
          <p:nvPr/>
        </p:nvSpPr>
        <p:spPr bwMode="auto">
          <a:xfrm rot="-5400000">
            <a:off x="4951413" y="4697413"/>
            <a:ext cx="31750" cy="38100"/>
          </a:xfrm>
          <a:prstGeom prst="ellipse">
            <a:avLst/>
          </a:prstGeom>
          <a:noFill/>
          <a:ln w="9525">
            <a:solidFill>
              <a:schemeClr val="tx1"/>
            </a:solidFill>
            <a:round/>
            <a:headEnd/>
            <a:tailEnd/>
          </a:ln>
        </p:spPr>
        <p:txBody>
          <a:bodyPr wrap="none" anchor="ctr"/>
          <a:lstStyle/>
          <a:p>
            <a:pPr eaLnBrk="0" hangingPunct="0"/>
            <a:endParaRPr lang="en-US"/>
          </a:p>
        </p:txBody>
      </p:sp>
      <p:sp>
        <p:nvSpPr>
          <p:cNvPr id="17519" name="Line 189"/>
          <p:cNvSpPr>
            <a:spLocks noChangeShapeType="1"/>
          </p:cNvSpPr>
          <p:nvPr/>
        </p:nvSpPr>
        <p:spPr bwMode="auto">
          <a:xfrm flipV="1">
            <a:off x="4973638" y="4325938"/>
            <a:ext cx="0" cy="363537"/>
          </a:xfrm>
          <a:prstGeom prst="line">
            <a:avLst/>
          </a:prstGeom>
          <a:noFill/>
          <a:ln w="9525">
            <a:solidFill>
              <a:schemeClr val="tx1"/>
            </a:solidFill>
            <a:round/>
            <a:headEnd/>
            <a:tailEnd/>
          </a:ln>
        </p:spPr>
        <p:txBody>
          <a:bodyPr wrap="none" anchor="ctr"/>
          <a:lstStyle/>
          <a:p>
            <a:endParaRPr lang="en-US"/>
          </a:p>
        </p:txBody>
      </p:sp>
      <p:sp>
        <p:nvSpPr>
          <p:cNvPr id="17520" name="Line 190"/>
          <p:cNvSpPr>
            <a:spLocks noChangeShapeType="1"/>
          </p:cNvSpPr>
          <p:nvPr/>
        </p:nvSpPr>
        <p:spPr bwMode="auto">
          <a:xfrm rot="16200000" flipH="1">
            <a:off x="5333206" y="4572794"/>
            <a:ext cx="261938" cy="0"/>
          </a:xfrm>
          <a:prstGeom prst="line">
            <a:avLst/>
          </a:prstGeom>
          <a:noFill/>
          <a:ln w="9525">
            <a:solidFill>
              <a:schemeClr val="tx1"/>
            </a:solidFill>
            <a:round/>
            <a:headEnd/>
            <a:tailEnd/>
          </a:ln>
        </p:spPr>
        <p:txBody>
          <a:bodyPr wrap="none" anchor="ctr"/>
          <a:lstStyle/>
          <a:p>
            <a:endParaRPr lang="en-US"/>
          </a:p>
        </p:txBody>
      </p:sp>
      <p:sp>
        <p:nvSpPr>
          <p:cNvPr id="17521" name="Oval 191"/>
          <p:cNvSpPr>
            <a:spLocks noChangeArrowheads="1"/>
          </p:cNvSpPr>
          <p:nvPr/>
        </p:nvSpPr>
        <p:spPr bwMode="auto">
          <a:xfrm rot="-5400000">
            <a:off x="5447506" y="4691857"/>
            <a:ext cx="33337" cy="38100"/>
          </a:xfrm>
          <a:prstGeom prst="ellipse">
            <a:avLst/>
          </a:prstGeom>
          <a:noFill/>
          <a:ln w="9525">
            <a:solidFill>
              <a:schemeClr val="tx1"/>
            </a:solidFill>
            <a:round/>
            <a:headEnd/>
            <a:tailEnd/>
          </a:ln>
        </p:spPr>
        <p:txBody>
          <a:bodyPr wrap="none" anchor="ctr"/>
          <a:lstStyle/>
          <a:p>
            <a:pPr eaLnBrk="0" hangingPunct="0"/>
            <a:endParaRPr lang="en-US"/>
          </a:p>
        </p:txBody>
      </p:sp>
      <p:sp>
        <p:nvSpPr>
          <p:cNvPr id="17522" name="Text Box 192"/>
          <p:cNvSpPr txBox="1">
            <a:spLocks noChangeArrowheads="1"/>
          </p:cNvSpPr>
          <p:nvPr/>
        </p:nvSpPr>
        <p:spPr bwMode="auto">
          <a:xfrm>
            <a:off x="7712075" y="4029075"/>
            <a:ext cx="744538" cy="244475"/>
          </a:xfrm>
          <a:prstGeom prst="rect">
            <a:avLst/>
          </a:prstGeom>
          <a:noFill/>
          <a:ln w="9525">
            <a:noFill/>
            <a:miter lim="800000"/>
            <a:headEnd/>
            <a:tailEnd/>
          </a:ln>
        </p:spPr>
        <p:txBody>
          <a:bodyPr wrap="none">
            <a:spAutoFit/>
          </a:bodyPr>
          <a:lstStyle/>
          <a:p>
            <a:pPr algn="ctr" eaLnBrk="0" hangingPunct="0"/>
            <a:r>
              <a:rPr lang="en-US" sz="1000">
                <a:latin typeface="Times New Roman" pitchFamily="18" charset="0"/>
                <a:cs typeface="Arial" charset="0"/>
              </a:rPr>
              <a:t>Sample Data</a:t>
            </a:r>
          </a:p>
        </p:txBody>
      </p:sp>
      <p:sp>
        <p:nvSpPr>
          <p:cNvPr id="17523" name="Line 193"/>
          <p:cNvSpPr>
            <a:spLocks noChangeShapeType="1"/>
          </p:cNvSpPr>
          <p:nvPr/>
        </p:nvSpPr>
        <p:spPr bwMode="auto">
          <a:xfrm>
            <a:off x="4424363" y="4295775"/>
            <a:ext cx="238125" cy="0"/>
          </a:xfrm>
          <a:prstGeom prst="line">
            <a:avLst/>
          </a:prstGeom>
          <a:noFill/>
          <a:ln w="9525">
            <a:solidFill>
              <a:schemeClr val="tx1"/>
            </a:solidFill>
            <a:round/>
            <a:headEnd/>
            <a:tailEnd type="triangle" w="med" len="med"/>
          </a:ln>
        </p:spPr>
        <p:txBody>
          <a:bodyPr wrap="none" anchor="ctr"/>
          <a:lstStyle/>
          <a:p>
            <a:endParaRPr lang="en-US"/>
          </a:p>
        </p:txBody>
      </p:sp>
      <p:sp>
        <p:nvSpPr>
          <p:cNvPr id="17524" name="Text Box 194"/>
          <p:cNvSpPr txBox="1">
            <a:spLocks noChangeArrowheads="1"/>
          </p:cNvSpPr>
          <p:nvPr/>
        </p:nvSpPr>
        <p:spPr bwMode="auto">
          <a:xfrm>
            <a:off x="3835400" y="4143375"/>
            <a:ext cx="414338" cy="244475"/>
          </a:xfrm>
          <a:prstGeom prst="rect">
            <a:avLst/>
          </a:prstGeom>
          <a:noFill/>
          <a:ln w="9525">
            <a:noFill/>
            <a:miter lim="800000"/>
            <a:headEnd/>
            <a:tailEnd/>
          </a:ln>
        </p:spPr>
        <p:txBody>
          <a:bodyPr wrap="none">
            <a:spAutoFit/>
          </a:bodyPr>
          <a:lstStyle/>
          <a:p>
            <a:pPr algn="ctr" eaLnBrk="0" hangingPunct="0"/>
            <a:r>
              <a:rPr lang="en-US" sz="1000">
                <a:latin typeface="Times New Roman" pitchFamily="18" charset="0"/>
                <a:cs typeface="Arial" charset="0"/>
              </a:rPr>
              <a:t>Reset</a:t>
            </a:r>
          </a:p>
        </p:txBody>
      </p:sp>
      <p:sp>
        <p:nvSpPr>
          <p:cNvPr id="17525" name="Oval 195"/>
          <p:cNvSpPr>
            <a:spLocks noChangeArrowheads="1"/>
          </p:cNvSpPr>
          <p:nvPr/>
        </p:nvSpPr>
        <p:spPr bwMode="auto">
          <a:xfrm rot="-5400000">
            <a:off x="4395788" y="4275138"/>
            <a:ext cx="31750" cy="38100"/>
          </a:xfrm>
          <a:prstGeom prst="ellipse">
            <a:avLst/>
          </a:prstGeom>
          <a:noFill/>
          <a:ln w="9525">
            <a:solidFill>
              <a:schemeClr val="tx1"/>
            </a:solidFill>
            <a:round/>
            <a:headEnd/>
            <a:tailEnd/>
          </a:ln>
        </p:spPr>
        <p:txBody>
          <a:bodyPr wrap="none" anchor="ctr"/>
          <a:lstStyle/>
          <a:p>
            <a:pPr eaLnBrk="0" hangingPunct="0"/>
            <a:endParaRPr lang="en-US"/>
          </a:p>
        </p:txBody>
      </p:sp>
      <p:sp>
        <p:nvSpPr>
          <p:cNvPr id="17526" name="Rectangle 196"/>
          <p:cNvSpPr>
            <a:spLocks noChangeArrowheads="1"/>
          </p:cNvSpPr>
          <p:nvPr/>
        </p:nvSpPr>
        <p:spPr bwMode="auto">
          <a:xfrm>
            <a:off x="284163" y="4211638"/>
            <a:ext cx="7589837" cy="2419350"/>
          </a:xfrm>
          <a:prstGeom prst="rect">
            <a:avLst/>
          </a:prstGeom>
          <a:noFill/>
          <a:ln w="9525" algn="ctr">
            <a:noFill/>
            <a:miter lim="800000"/>
            <a:headEnd/>
            <a:tailEnd/>
          </a:ln>
        </p:spPr>
        <p:txBody>
          <a:bodyPr>
            <a:spAutoFit/>
          </a:bodyPr>
          <a:lstStyle/>
          <a:p>
            <a:pPr>
              <a:spcBef>
                <a:spcPct val="5000"/>
              </a:spcBef>
            </a:pPr>
            <a:r>
              <a:rPr lang="en-US" sz="2000" u="sng">
                <a:solidFill>
                  <a:srgbClr val="CC0000"/>
                </a:solidFill>
                <a:cs typeface="Arial" charset="0"/>
              </a:rPr>
              <a:t>AD2S1200 Features:</a:t>
            </a:r>
          </a:p>
          <a:p>
            <a:pPr>
              <a:spcBef>
                <a:spcPct val="5000"/>
              </a:spcBef>
              <a:buFontTx/>
              <a:buChar char="•"/>
            </a:pPr>
            <a:r>
              <a:rPr lang="en-US">
                <a:cs typeface="Arial" charset="0"/>
              </a:rPr>
              <a:t>Complete Monolithic R/D Converter</a:t>
            </a:r>
          </a:p>
          <a:p>
            <a:pPr>
              <a:spcBef>
                <a:spcPct val="5000"/>
              </a:spcBef>
              <a:buFontTx/>
              <a:buChar char="•"/>
            </a:pPr>
            <a:r>
              <a:rPr lang="en-US">
                <a:cs typeface="Arial" charset="0"/>
              </a:rPr>
              <a:t>System Fault Detection</a:t>
            </a:r>
          </a:p>
          <a:p>
            <a:pPr>
              <a:spcBef>
                <a:spcPct val="5000"/>
              </a:spcBef>
              <a:buFontTx/>
              <a:buChar char="•"/>
            </a:pPr>
            <a:r>
              <a:rPr lang="en-US">
                <a:cs typeface="Arial" charset="0"/>
              </a:rPr>
              <a:t>Absolute Position and Velocity Outputs</a:t>
            </a:r>
          </a:p>
          <a:p>
            <a:pPr>
              <a:spcBef>
                <a:spcPct val="5000"/>
              </a:spcBef>
              <a:buFontTx/>
              <a:buChar char="•"/>
            </a:pPr>
            <a:r>
              <a:rPr lang="en-US">
                <a:cs typeface="Arial" charset="0"/>
              </a:rPr>
              <a:t>±11 arc minutes of Accuracy</a:t>
            </a:r>
          </a:p>
          <a:p>
            <a:pPr>
              <a:spcBef>
                <a:spcPct val="5000"/>
              </a:spcBef>
              <a:buFontTx/>
              <a:buChar char="•"/>
            </a:pPr>
            <a:r>
              <a:rPr lang="en-US">
                <a:cs typeface="Arial" charset="0"/>
              </a:rPr>
              <a:t>1000 rps Maximum Tracking Rate, 12-bit Resolution</a:t>
            </a:r>
          </a:p>
          <a:p>
            <a:pPr>
              <a:spcBef>
                <a:spcPct val="5000"/>
              </a:spcBef>
              <a:buFontTx/>
              <a:buChar char="•"/>
            </a:pPr>
            <a:r>
              <a:rPr lang="en-US">
                <a:cs typeface="Arial" charset="0"/>
              </a:rPr>
              <a:t>Incremental Encoder Emulation (1024 pulses/rev)</a:t>
            </a:r>
          </a:p>
          <a:p>
            <a:pPr>
              <a:spcBef>
                <a:spcPct val="5000"/>
              </a:spcBef>
              <a:buFontTx/>
              <a:buChar char="•"/>
            </a:pPr>
            <a:r>
              <a:rPr lang="en-US">
                <a:cs typeface="Arial" charset="0"/>
              </a:rPr>
              <a:t>Parallel and Serial 12-bit Data Ports (DSP &amp; SPI compatible)</a:t>
            </a:r>
          </a:p>
        </p:txBody>
      </p:sp>
      <p:sp>
        <p:nvSpPr>
          <p:cNvPr id="17527" name="Text Box 197"/>
          <p:cNvSpPr txBox="1">
            <a:spLocks noChangeArrowheads="1"/>
          </p:cNvSpPr>
          <p:nvPr/>
        </p:nvSpPr>
        <p:spPr bwMode="auto">
          <a:xfrm>
            <a:off x="1371600" y="304800"/>
            <a:ext cx="6477000" cy="762000"/>
          </a:xfrm>
          <a:prstGeom prst="rect">
            <a:avLst/>
          </a:prstGeom>
          <a:noFill/>
          <a:ln w="9525">
            <a:noFill/>
            <a:miter lim="800000"/>
            <a:headEnd/>
            <a:tailEnd/>
          </a:ln>
        </p:spPr>
        <p:txBody>
          <a:bodyPr>
            <a:spAutoFit/>
          </a:bodyPr>
          <a:lstStyle/>
          <a:p>
            <a:pPr algn="ctr" eaLnBrk="0" hangingPunct="0">
              <a:spcBef>
                <a:spcPct val="50000"/>
              </a:spcBef>
            </a:pPr>
            <a:r>
              <a:rPr lang="sr-Latn-CS" altLang="en-US" sz="4400" dirty="0">
                <a:solidFill>
                  <a:srgbClr val="000099"/>
                </a:solidFill>
                <a:latin typeface="+mn-lt"/>
              </a:rPr>
              <a:t>R/</a:t>
            </a:r>
            <a:r>
              <a:rPr lang="en-US" altLang="en-US" sz="4400" dirty="0">
                <a:solidFill>
                  <a:srgbClr val="000099"/>
                </a:solidFill>
                <a:latin typeface="+mn-lt"/>
              </a:rPr>
              <a:t>D</a:t>
            </a:r>
            <a:r>
              <a:rPr lang="sr-Latn-CS" altLang="en-US" sz="4400" dirty="0">
                <a:solidFill>
                  <a:srgbClr val="000099"/>
                </a:solidFill>
                <a:latin typeface="+mn-lt"/>
              </a:rPr>
              <a:t> konvertor, p</a:t>
            </a:r>
            <a:r>
              <a:rPr lang="en-US" altLang="en-US" sz="4400" dirty="0">
                <a:solidFill>
                  <a:srgbClr val="000099"/>
                </a:solidFill>
                <a:latin typeface="+mn-lt"/>
              </a:rPr>
              <a:t>r</a:t>
            </a:r>
            <a:r>
              <a:rPr lang="sr-Latn-CS" altLang="en-US" sz="4400" dirty="0">
                <a:solidFill>
                  <a:srgbClr val="000099"/>
                </a:solidFill>
                <a:latin typeface="+mn-lt"/>
              </a:rPr>
              <a:t>imer</a:t>
            </a:r>
            <a:endParaRPr lang="en-US" altLang="en-US" sz="4400" dirty="0">
              <a:solidFill>
                <a:srgbClr val="000099"/>
              </a:solidFill>
              <a:latin typeface="+mn-lt"/>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amp;Rcy;&amp;iecy;&amp;zcy;&amp;ucy;&amp;lcy;&amp;tcy;&amp;acy;&amp;tcy; &amp;scy;&amp;lcy;&amp;icy;&amp;kcy;&amp;acy; &amp;zcy;&amp;acy; vr resolver"/>
          <p:cNvPicPr>
            <a:picLocks noChangeAspect="1" noChangeArrowheads="1"/>
          </p:cNvPicPr>
          <p:nvPr/>
        </p:nvPicPr>
        <p:blipFill>
          <a:blip r:embed="rId3"/>
          <a:srcRect/>
          <a:stretch>
            <a:fillRect/>
          </a:stretch>
        </p:blipFill>
        <p:spPr bwMode="auto">
          <a:xfrm>
            <a:off x="533400" y="1828800"/>
            <a:ext cx="3619500" cy="2476501"/>
          </a:xfrm>
          <a:prstGeom prst="rect">
            <a:avLst/>
          </a:prstGeom>
          <a:noFill/>
        </p:spPr>
      </p:pic>
      <p:sp>
        <p:nvSpPr>
          <p:cNvPr id="3" name="Rectangle 17"/>
          <p:cNvSpPr txBox="1">
            <a:spLocks noChangeArrowheads="1"/>
          </p:cNvSpPr>
          <p:nvPr/>
        </p:nvSpPr>
        <p:spPr>
          <a:xfrm>
            <a:off x="457200" y="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r-Latn-CS" sz="4400" b="0" i="0" u="none" strike="noStrike" kern="0" cap="none" spc="0" normalizeH="0" baseline="0" noProof="0" dirty="0" smtClean="0">
                <a:ln>
                  <a:noFill/>
                </a:ln>
                <a:solidFill>
                  <a:srgbClr val="000099"/>
                </a:solidFill>
                <a:effectLst/>
                <a:uLnTx/>
                <a:uFillTx/>
                <a:latin typeface="+mj-lt"/>
                <a:ea typeface="+mj-ea"/>
                <a:cs typeface="+mj-cs"/>
              </a:rPr>
              <a:t>Rezolver sa promenjivom reluktansom</a:t>
            </a:r>
            <a:endParaRPr kumimoji="0" lang="en-US" sz="5400" b="1" i="0" u="none" strike="noStrike" kern="0" cap="none" spc="0" normalizeH="0" baseline="0" noProof="0" dirty="0" smtClean="0">
              <a:ln>
                <a:noFill/>
              </a:ln>
              <a:solidFill>
                <a:srgbClr val="000099"/>
              </a:solidFill>
              <a:effectLst/>
              <a:uLnTx/>
              <a:uFillTx/>
              <a:latin typeface="+mj-lt"/>
              <a:ea typeface="+mj-ea"/>
              <a:cs typeface="+mj-cs"/>
            </a:endParaRPr>
          </a:p>
        </p:txBody>
      </p:sp>
      <p:pic>
        <p:nvPicPr>
          <p:cNvPr id="97283" name="Picture 3"/>
          <p:cNvPicPr>
            <a:picLocks noChangeAspect="1" noChangeArrowheads="1"/>
          </p:cNvPicPr>
          <p:nvPr/>
        </p:nvPicPr>
        <p:blipFill>
          <a:blip r:embed="rId4"/>
          <a:srcRect/>
          <a:stretch>
            <a:fillRect/>
          </a:stretch>
        </p:blipFill>
        <p:spPr bwMode="auto">
          <a:xfrm>
            <a:off x="5029200" y="1676400"/>
            <a:ext cx="3148012" cy="2815435"/>
          </a:xfrm>
          <a:prstGeom prst="rect">
            <a:avLst/>
          </a:prstGeom>
          <a:noFill/>
          <a:ln w="9525">
            <a:noFill/>
            <a:miter lim="800000"/>
            <a:headEnd/>
            <a:tailEnd/>
          </a:ln>
          <a:effectLst/>
        </p:spPr>
      </p:pic>
      <p:pic>
        <p:nvPicPr>
          <p:cNvPr id="97285" name="Picture 5"/>
          <p:cNvPicPr>
            <a:picLocks noChangeAspect="1" noChangeArrowheads="1"/>
          </p:cNvPicPr>
          <p:nvPr/>
        </p:nvPicPr>
        <p:blipFill>
          <a:blip r:embed="rId5"/>
          <a:srcRect/>
          <a:stretch>
            <a:fillRect/>
          </a:stretch>
        </p:blipFill>
        <p:spPr bwMode="auto">
          <a:xfrm>
            <a:off x="2286000" y="4495800"/>
            <a:ext cx="4245729" cy="2027644"/>
          </a:xfrm>
          <a:prstGeom prst="rect">
            <a:avLst/>
          </a:prstGeom>
          <a:noFill/>
          <a:ln w="9525">
            <a:noFill/>
            <a:miter lim="800000"/>
            <a:headEnd/>
            <a:tailEnd/>
          </a:ln>
          <a:effectLst/>
        </p:spPr>
      </p:pic>
      <p:sp>
        <p:nvSpPr>
          <p:cNvPr id="6" name="TextBox 5"/>
          <p:cNvSpPr txBox="1"/>
          <p:nvPr/>
        </p:nvSpPr>
        <p:spPr>
          <a:xfrm>
            <a:off x="7479762" y="6611779"/>
            <a:ext cx="1664238" cy="246221"/>
          </a:xfrm>
          <a:prstGeom prst="rect">
            <a:avLst/>
          </a:prstGeom>
          <a:noFill/>
        </p:spPr>
        <p:txBody>
          <a:bodyPr wrap="none" rtlCol="0">
            <a:spAutoFit/>
          </a:bodyPr>
          <a:lstStyle/>
          <a:p>
            <a:r>
              <a:rPr lang="en-US" sz="1000" dirty="0" smtClean="0"/>
              <a:t>www.tamagawa-seiki.com</a:t>
            </a:r>
            <a:endParaRPr lang="en-US" sz="1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4" descr="100_0533.JPG"/>
          <p:cNvPicPr>
            <a:picLocks noChangeAspect="1"/>
          </p:cNvPicPr>
          <p:nvPr/>
        </p:nvPicPr>
        <p:blipFill>
          <a:blip r:embed="rId2" cstate="print"/>
          <a:srcRect l="9430" t="5254" r="22588" b="36842"/>
          <a:stretch>
            <a:fillRect/>
          </a:stretch>
        </p:blipFill>
        <p:spPr bwMode="auto">
          <a:xfrm>
            <a:off x="609600" y="3505200"/>
            <a:ext cx="4267200" cy="2725738"/>
          </a:xfrm>
          <a:prstGeom prst="rect">
            <a:avLst/>
          </a:prstGeom>
          <a:noFill/>
          <a:ln w="9525">
            <a:noFill/>
            <a:miter lim="800000"/>
            <a:headEnd/>
            <a:tailEnd/>
          </a:ln>
        </p:spPr>
      </p:pic>
      <p:sp>
        <p:nvSpPr>
          <p:cNvPr id="39938" name="Text Box 197"/>
          <p:cNvSpPr txBox="1">
            <a:spLocks noChangeArrowheads="1"/>
          </p:cNvSpPr>
          <p:nvPr/>
        </p:nvSpPr>
        <p:spPr bwMode="auto">
          <a:xfrm>
            <a:off x="1371600" y="304800"/>
            <a:ext cx="6477000" cy="762000"/>
          </a:xfrm>
          <a:prstGeom prst="rect">
            <a:avLst/>
          </a:prstGeom>
          <a:noFill/>
          <a:ln w="9525">
            <a:noFill/>
            <a:miter lim="800000"/>
            <a:headEnd/>
            <a:tailEnd/>
          </a:ln>
        </p:spPr>
        <p:txBody>
          <a:bodyPr>
            <a:spAutoFit/>
          </a:bodyPr>
          <a:lstStyle/>
          <a:p>
            <a:pPr algn="ctr" eaLnBrk="0" hangingPunct="0">
              <a:spcBef>
                <a:spcPct val="50000"/>
              </a:spcBef>
            </a:pPr>
            <a:r>
              <a:rPr lang="en-US" altLang="en-US" sz="4400" dirty="0" err="1">
                <a:solidFill>
                  <a:srgbClr val="000099"/>
                </a:solidFill>
                <a:latin typeface="+mn-lt"/>
              </a:rPr>
              <a:t>Mikro-prekidači</a:t>
            </a:r>
            <a:endParaRPr lang="en-US" altLang="en-US" sz="4400" dirty="0">
              <a:solidFill>
                <a:srgbClr val="000099"/>
              </a:solidFill>
              <a:latin typeface="+mn-lt"/>
            </a:endParaRPr>
          </a:p>
        </p:txBody>
      </p:sp>
      <p:sp>
        <p:nvSpPr>
          <p:cNvPr id="39939" name="Rectangle 3"/>
          <p:cNvSpPr>
            <a:spLocks noChangeArrowheads="1"/>
          </p:cNvSpPr>
          <p:nvPr/>
        </p:nvSpPr>
        <p:spPr bwMode="auto">
          <a:xfrm>
            <a:off x="457200" y="1447800"/>
            <a:ext cx="8229600" cy="1524000"/>
          </a:xfrm>
          <a:prstGeom prst="rect">
            <a:avLst/>
          </a:prstGeom>
          <a:noFill/>
          <a:ln w="9525">
            <a:noFill/>
            <a:miter lim="800000"/>
            <a:headEnd/>
            <a:tailEnd/>
          </a:ln>
        </p:spPr>
        <p:txBody>
          <a:bodyPr/>
          <a:lstStyle/>
          <a:p>
            <a:pPr marL="342900" indent="-342900" eaLnBrk="0" hangingPunct="0">
              <a:spcBef>
                <a:spcPct val="20000"/>
              </a:spcBef>
              <a:buFontTx/>
              <a:buChar char="•"/>
            </a:pPr>
            <a:r>
              <a:rPr lang="sr-Latn-CS" sz="2800">
                <a:solidFill>
                  <a:schemeClr val="accent2"/>
                </a:solidFill>
              </a:rPr>
              <a:t>Mehanički tasteri sa polugama za kontakt  </a:t>
            </a:r>
            <a:endParaRPr lang="en-US" sz="2800">
              <a:solidFill>
                <a:schemeClr val="accent2"/>
              </a:solidFill>
            </a:endParaRPr>
          </a:p>
          <a:p>
            <a:pPr marL="342900" indent="-342900" eaLnBrk="0" hangingPunct="0">
              <a:spcBef>
                <a:spcPct val="20000"/>
              </a:spcBef>
              <a:buFontTx/>
              <a:buChar char="•"/>
            </a:pPr>
            <a:r>
              <a:rPr lang="sr-Latn-CS" sz="2800">
                <a:solidFill>
                  <a:schemeClr val="accent2"/>
                </a:solidFill>
              </a:rPr>
              <a:t>Koriste se kao graničnici za detekciju graničnog položaja ili za zaštitu </a:t>
            </a:r>
          </a:p>
        </p:txBody>
      </p:sp>
      <p:pic>
        <p:nvPicPr>
          <p:cNvPr id="39940" name="Picture 6" descr="2"/>
          <p:cNvPicPr>
            <a:picLocks noChangeAspect="1" noChangeArrowheads="1"/>
          </p:cNvPicPr>
          <p:nvPr/>
        </p:nvPicPr>
        <p:blipFill>
          <a:blip r:embed="rId3"/>
          <a:srcRect/>
          <a:stretch>
            <a:fillRect/>
          </a:stretch>
        </p:blipFill>
        <p:spPr bwMode="auto">
          <a:xfrm>
            <a:off x="5562600" y="3505200"/>
            <a:ext cx="2667000" cy="2667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Grp="1" noChangeArrowheads="1"/>
          </p:cNvSpPr>
          <p:nvPr>
            <p:ph type="body" idx="1"/>
          </p:nvPr>
        </p:nvSpPr>
        <p:spPr>
          <a:xfrm>
            <a:off x="457200" y="1295400"/>
            <a:ext cx="8229600" cy="1066800"/>
          </a:xfrm>
        </p:spPr>
        <p:txBody>
          <a:bodyPr/>
          <a:lstStyle/>
          <a:p>
            <a:r>
              <a:rPr lang="en-US" dirty="0" err="1" smtClean="0">
                <a:solidFill>
                  <a:schemeClr val="accent2"/>
                </a:solidFill>
              </a:rPr>
              <a:t>Detektuje</a:t>
            </a:r>
            <a:r>
              <a:rPr lang="en-US" dirty="0" smtClean="0">
                <a:solidFill>
                  <a:schemeClr val="accent2"/>
                </a:solidFill>
              </a:rPr>
              <a:t> </a:t>
            </a:r>
            <a:r>
              <a:rPr lang="en-US" dirty="0" err="1" smtClean="0">
                <a:solidFill>
                  <a:schemeClr val="accent2"/>
                </a:solidFill>
              </a:rPr>
              <a:t>pribli</a:t>
            </a:r>
            <a:r>
              <a:rPr lang="sr-Latn-CS" dirty="0" smtClean="0">
                <a:solidFill>
                  <a:schemeClr val="accent2"/>
                </a:solidFill>
              </a:rPr>
              <a:t>ž</a:t>
            </a:r>
            <a:r>
              <a:rPr lang="en-US" dirty="0" err="1" smtClean="0">
                <a:solidFill>
                  <a:schemeClr val="accent2"/>
                </a:solidFill>
              </a:rPr>
              <a:t>avanje</a:t>
            </a:r>
            <a:r>
              <a:rPr lang="sr-Latn-CS" dirty="0" smtClean="0">
                <a:solidFill>
                  <a:schemeClr val="accent2"/>
                </a:solidFill>
              </a:rPr>
              <a:t> feromagnetnog materijala (recimo, gvožđa)</a:t>
            </a:r>
            <a:endParaRPr lang="en-US" dirty="0" smtClean="0">
              <a:solidFill>
                <a:schemeClr val="accent2"/>
              </a:solidFill>
            </a:endParaRPr>
          </a:p>
        </p:txBody>
      </p:sp>
      <p:sp>
        <p:nvSpPr>
          <p:cNvPr id="40962" name="Text Box 197"/>
          <p:cNvSpPr txBox="1">
            <a:spLocks noChangeArrowheads="1"/>
          </p:cNvSpPr>
          <p:nvPr/>
        </p:nvSpPr>
        <p:spPr bwMode="auto">
          <a:xfrm>
            <a:off x="914400" y="304800"/>
            <a:ext cx="7315200" cy="769441"/>
          </a:xfrm>
          <a:prstGeom prst="rect">
            <a:avLst/>
          </a:prstGeom>
          <a:noFill/>
          <a:ln w="9525">
            <a:noFill/>
            <a:miter lim="800000"/>
            <a:headEnd/>
            <a:tailEnd/>
          </a:ln>
        </p:spPr>
        <p:txBody>
          <a:bodyPr wrap="square">
            <a:spAutoFit/>
          </a:bodyPr>
          <a:lstStyle/>
          <a:p>
            <a:pPr algn="ctr" eaLnBrk="0" hangingPunct="0">
              <a:spcBef>
                <a:spcPct val="50000"/>
              </a:spcBef>
            </a:pPr>
            <a:r>
              <a:rPr lang="en-US" altLang="en-US" sz="4400" dirty="0" err="1">
                <a:solidFill>
                  <a:srgbClr val="000099"/>
                </a:solidFill>
                <a:latin typeface="+mn-lt"/>
              </a:rPr>
              <a:t>Induktivni</a:t>
            </a:r>
            <a:r>
              <a:rPr lang="en-US" altLang="en-US" sz="4400" dirty="0">
                <a:solidFill>
                  <a:srgbClr val="000099"/>
                </a:solidFill>
                <a:latin typeface="+mn-lt"/>
              </a:rPr>
              <a:t> </a:t>
            </a:r>
            <a:r>
              <a:rPr lang="en-US" altLang="en-US" sz="4400" dirty="0" err="1">
                <a:solidFill>
                  <a:srgbClr val="000099"/>
                </a:solidFill>
                <a:latin typeface="+mn-lt"/>
              </a:rPr>
              <a:t>senzor</a:t>
            </a:r>
            <a:r>
              <a:rPr lang="en-US" altLang="en-US" sz="4400" dirty="0">
                <a:solidFill>
                  <a:srgbClr val="000099"/>
                </a:solidFill>
                <a:latin typeface="+mn-lt"/>
              </a:rPr>
              <a:t> </a:t>
            </a:r>
            <a:r>
              <a:rPr lang="en-US" altLang="en-US" sz="4400" dirty="0" err="1" smtClean="0">
                <a:solidFill>
                  <a:srgbClr val="000099"/>
                </a:solidFill>
                <a:latin typeface="+mn-lt"/>
              </a:rPr>
              <a:t>bl</a:t>
            </a:r>
            <a:r>
              <a:rPr lang="sr-Latn-CS" altLang="en-US" sz="4400" dirty="0" smtClean="0">
                <a:solidFill>
                  <a:srgbClr val="000099"/>
                </a:solidFill>
                <a:latin typeface="+mn-lt"/>
              </a:rPr>
              <a:t>i</a:t>
            </a:r>
            <a:r>
              <a:rPr lang="en-US" altLang="en-US" sz="4400" dirty="0" err="1" smtClean="0">
                <a:solidFill>
                  <a:srgbClr val="000099"/>
                </a:solidFill>
                <a:latin typeface="+mn-lt"/>
              </a:rPr>
              <a:t>skosti</a:t>
            </a:r>
            <a:endParaRPr lang="en-US" altLang="en-US" sz="4400" dirty="0">
              <a:solidFill>
                <a:srgbClr val="000099"/>
              </a:solidFill>
              <a:latin typeface="+mn-lt"/>
            </a:endParaRPr>
          </a:p>
        </p:txBody>
      </p:sp>
      <p:pic>
        <p:nvPicPr>
          <p:cNvPr id="40963" name="Picture 4" descr="Pic2"/>
          <p:cNvPicPr>
            <a:picLocks noChangeAspect="1" noChangeArrowheads="1"/>
          </p:cNvPicPr>
          <p:nvPr/>
        </p:nvPicPr>
        <p:blipFill>
          <a:blip r:embed="rId2"/>
          <a:srcRect/>
          <a:stretch>
            <a:fillRect/>
          </a:stretch>
        </p:blipFill>
        <p:spPr bwMode="auto">
          <a:xfrm>
            <a:off x="1143000" y="2667000"/>
            <a:ext cx="1839913" cy="2133600"/>
          </a:xfrm>
          <a:prstGeom prst="rect">
            <a:avLst/>
          </a:prstGeom>
          <a:noFill/>
          <a:ln w="9525">
            <a:noFill/>
            <a:miter lim="800000"/>
            <a:headEnd/>
            <a:tailEnd/>
          </a:ln>
        </p:spPr>
      </p:pic>
      <p:pic>
        <p:nvPicPr>
          <p:cNvPr id="40964" name="Picture 6" descr="IBEST%20Inductive%20Proximity%20Sensor478"/>
          <p:cNvPicPr>
            <a:picLocks noChangeAspect="1" noChangeArrowheads="1"/>
          </p:cNvPicPr>
          <p:nvPr/>
        </p:nvPicPr>
        <p:blipFill>
          <a:blip r:embed="rId3"/>
          <a:srcRect/>
          <a:stretch>
            <a:fillRect/>
          </a:stretch>
        </p:blipFill>
        <p:spPr bwMode="auto">
          <a:xfrm>
            <a:off x="4343400" y="2590800"/>
            <a:ext cx="3886200" cy="2466975"/>
          </a:xfrm>
          <a:prstGeom prst="rect">
            <a:avLst/>
          </a:prstGeom>
          <a:noFill/>
          <a:ln w="9525">
            <a:noFill/>
            <a:miter lim="800000"/>
            <a:headEnd/>
            <a:tailEnd/>
          </a:ln>
        </p:spPr>
      </p:pic>
      <p:sp>
        <p:nvSpPr>
          <p:cNvPr id="48135" name="Rectangle 7"/>
          <p:cNvSpPr>
            <a:spLocks noChangeArrowheads="1"/>
          </p:cNvSpPr>
          <p:nvPr/>
        </p:nvSpPr>
        <p:spPr bwMode="auto">
          <a:xfrm>
            <a:off x="457200" y="5562600"/>
            <a:ext cx="8686800" cy="1066800"/>
          </a:xfrm>
          <a:prstGeom prst="rect">
            <a:avLst/>
          </a:prstGeom>
          <a:noFill/>
          <a:ln w="9525">
            <a:noFill/>
            <a:miter lim="800000"/>
            <a:headEnd/>
            <a:tailEnd/>
          </a:ln>
        </p:spPr>
        <p:txBody>
          <a:bodyPr/>
          <a:lstStyle/>
          <a:p>
            <a:pPr marL="342900" indent="-342900" eaLnBrk="0" hangingPunct="0">
              <a:spcBef>
                <a:spcPct val="20000"/>
              </a:spcBef>
              <a:buFontTx/>
              <a:buChar char="•"/>
            </a:pPr>
            <a:r>
              <a:rPr lang="sr-Latn-CS" sz="2800">
                <a:solidFill>
                  <a:schemeClr val="accent2"/>
                </a:solidFill>
              </a:rPr>
              <a:t>Postoje još i </a:t>
            </a:r>
            <a:r>
              <a:rPr lang="sr-Latn-CS" sz="2800" b="1">
                <a:solidFill>
                  <a:schemeClr val="accent2"/>
                </a:solidFill>
              </a:rPr>
              <a:t>kapacitivni</a:t>
            </a:r>
            <a:r>
              <a:rPr lang="sr-Latn-CS" sz="2800">
                <a:solidFill>
                  <a:schemeClr val="accent2"/>
                </a:solidFill>
              </a:rPr>
              <a:t> i </a:t>
            </a:r>
            <a:r>
              <a:rPr lang="sr-Latn-CS" sz="2800" b="1">
                <a:solidFill>
                  <a:schemeClr val="accent2"/>
                </a:solidFill>
              </a:rPr>
              <a:t>IC</a:t>
            </a:r>
            <a:r>
              <a:rPr lang="sr-Latn-CS" sz="2800">
                <a:solidFill>
                  <a:schemeClr val="accent2"/>
                </a:solidFill>
              </a:rPr>
              <a:t> i </a:t>
            </a:r>
            <a:r>
              <a:rPr lang="sr-Latn-CS" sz="2800" b="1">
                <a:solidFill>
                  <a:schemeClr val="accent2"/>
                </a:solidFill>
              </a:rPr>
              <a:t>optički</a:t>
            </a:r>
            <a:r>
              <a:rPr lang="sr-Latn-CS" sz="2800">
                <a:solidFill>
                  <a:schemeClr val="accent2"/>
                </a:solidFill>
              </a:rPr>
              <a:t> i </a:t>
            </a:r>
            <a:r>
              <a:rPr lang="sr-Latn-CS" sz="2800" b="1">
                <a:solidFill>
                  <a:schemeClr val="accent2"/>
                </a:solidFill>
              </a:rPr>
              <a:t>ultrazvučni</a:t>
            </a:r>
            <a:r>
              <a:rPr lang="sr-Latn-CS" sz="2800">
                <a:solidFill>
                  <a:schemeClr val="accent2"/>
                </a:solidFill>
              </a:rPr>
              <a:t> ali se u pogonima ređe koriste </a:t>
            </a:r>
            <a:endParaRPr lang="en-US" sz="280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body" idx="1"/>
          </p:nvPr>
        </p:nvSpPr>
        <p:spPr>
          <a:xfrm>
            <a:off x="457200" y="1295400"/>
            <a:ext cx="8229600" cy="609600"/>
          </a:xfrm>
        </p:spPr>
        <p:txBody>
          <a:bodyPr/>
          <a:lstStyle/>
          <a:p>
            <a:r>
              <a:rPr lang="sr-Latn-CS" u="sng" smtClean="0">
                <a:solidFill>
                  <a:schemeClr val="accent2"/>
                </a:solidFill>
              </a:rPr>
              <a:t>Mehanički</a:t>
            </a:r>
            <a:r>
              <a:rPr lang="sr-Latn-CS" smtClean="0">
                <a:solidFill>
                  <a:schemeClr val="accent2"/>
                </a:solidFill>
              </a:rPr>
              <a:t> prekidači upravljani strujom</a:t>
            </a:r>
            <a:endParaRPr lang="en-US" smtClean="0">
              <a:solidFill>
                <a:schemeClr val="accent2"/>
              </a:solidFill>
            </a:endParaRPr>
          </a:p>
        </p:txBody>
      </p:sp>
      <p:sp>
        <p:nvSpPr>
          <p:cNvPr id="41986" name="Text Box 197"/>
          <p:cNvSpPr txBox="1">
            <a:spLocks noChangeArrowheads="1"/>
          </p:cNvSpPr>
          <p:nvPr/>
        </p:nvSpPr>
        <p:spPr bwMode="auto">
          <a:xfrm>
            <a:off x="990600" y="228600"/>
            <a:ext cx="7162800" cy="769441"/>
          </a:xfrm>
          <a:prstGeom prst="rect">
            <a:avLst/>
          </a:prstGeom>
          <a:noFill/>
          <a:ln w="9525">
            <a:noFill/>
            <a:miter lim="800000"/>
            <a:headEnd/>
            <a:tailEnd/>
          </a:ln>
        </p:spPr>
        <p:txBody>
          <a:bodyPr wrap="square">
            <a:spAutoFit/>
          </a:bodyPr>
          <a:lstStyle/>
          <a:p>
            <a:pPr algn="ctr" eaLnBrk="0" hangingPunct="0">
              <a:spcBef>
                <a:spcPct val="50000"/>
              </a:spcBef>
            </a:pPr>
            <a:r>
              <a:rPr lang="sr-Latn-CS" altLang="en-US" sz="4400" dirty="0">
                <a:solidFill>
                  <a:srgbClr val="000099"/>
                </a:solidFill>
                <a:latin typeface="+mn-lt"/>
              </a:rPr>
              <a:t>Relea (upavljani prekidači)</a:t>
            </a:r>
            <a:endParaRPr lang="en-US" altLang="en-US" sz="4400" dirty="0">
              <a:solidFill>
                <a:srgbClr val="000099"/>
              </a:solidFill>
              <a:latin typeface="+mn-lt"/>
            </a:endParaRPr>
          </a:p>
        </p:txBody>
      </p:sp>
      <p:sp>
        <p:nvSpPr>
          <p:cNvPr id="51204" name="Rectangle 4"/>
          <p:cNvSpPr>
            <a:spLocks noChangeArrowheads="1"/>
          </p:cNvSpPr>
          <p:nvPr/>
        </p:nvSpPr>
        <p:spPr bwMode="auto">
          <a:xfrm>
            <a:off x="4648200" y="2057400"/>
            <a:ext cx="1295400" cy="533400"/>
          </a:xfrm>
          <a:prstGeom prst="rect">
            <a:avLst/>
          </a:prstGeom>
          <a:noFill/>
          <a:ln w="9525">
            <a:noFill/>
            <a:miter lim="800000"/>
            <a:headEnd/>
            <a:tailEnd/>
          </a:ln>
        </p:spPr>
        <p:txBody>
          <a:bodyPr/>
          <a:lstStyle/>
          <a:p>
            <a:pPr marL="342900" indent="-342900" eaLnBrk="0" hangingPunct="0">
              <a:spcBef>
                <a:spcPct val="20000"/>
              </a:spcBef>
            </a:pPr>
            <a:r>
              <a:rPr lang="sr-Latn-CS" sz="2000">
                <a:solidFill>
                  <a:schemeClr val="accent2"/>
                </a:solidFill>
              </a:rPr>
              <a:t>1-AB rele</a:t>
            </a:r>
            <a:r>
              <a:rPr lang="sr-Latn-CS" sz="2800">
                <a:solidFill>
                  <a:schemeClr val="accent2"/>
                </a:solidFill>
              </a:rPr>
              <a:t> </a:t>
            </a:r>
            <a:endParaRPr lang="en-US" sz="2800">
              <a:solidFill>
                <a:schemeClr val="accent2"/>
              </a:solidFill>
            </a:endParaRPr>
          </a:p>
        </p:txBody>
      </p:sp>
      <p:pic>
        <p:nvPicPr>
          <p:cNvPr id="51205" name="Picture 5" descr="mk-s%28x%29_power_relay"/>
          <p:cNvPicPr>
            <a:picLocks noChangeAspect="1" noChangeArrowheads="1"/>
          </p:cNvPicPr>
          <p:nvPr/>
        </p:nvPicPr>
        <p:blipFill>
          <a:blip r:embed="rId2"/>
          <a:srcRect/>
          <a:stretch>
            <a:fillRect/>
          </a:stretch>
        </p:blipFill>
        <p:spPr bwMode="auto">
          <a:xfrm>
            <a:off x="5867400" y="4800600"/>
            <a:ext cx="2819400" cy="1803400"/>
          </a:xfrm>
          <a:prstGeom prst="rect">
            <a:avLst/>
          </a:prstGeom>
          <a:noFill/>
          <a:ln w="9525">
            <a:noFill/>
            <a:miter lim="800000"/>
            <a:headEnd/>
            <a:tailEnd/>
          </a:ln>
        </p:spPr>
      </p:pic>
      <p:pic>
        <p:nvPicPr>
          <p:cNvPr id="51206" name="Picture 6" descr="http://upload.wikimedia.org/wikipedia/commons/3/39/Relay2.jpg"/>
          <p:cNvPicPr>
            <a:picLocks noChangeAspect="1" noChangeArrowheads="1"/>
          </p:cNvPicPr>
          <p:nvPr/>
        </p:nvPicPr>
        <p:blipFill>
          <a:blip r:embed="rId3"/>
          <a:srcRect/>
          <a:stretch>
            <a:fillRect/>
          </a:stretch>
        </p:blipFill>
        <p:spPr bwMode="auto">
          <a:xfrm>
            <a:off x="5943600" y="1905000"/>
            <a:ext cx="2667000" cy="2667000"/>
          </a:xfrm>
          <a:prstGeom prst="rect">
            <a:avLst/>
          </a:prstGeom>
          <a:noFill/>
          <a:ln w="9525">
            <a:noFill/>
            <a:miter lim="800000"/>
            <a:headEnd/>
            <a:tailEnd/>
          </a:ln>
        </p:spPr>
      </p:pic>
      <p:grpSp>
        <p:nvGrpSpPr>
          <p:cNvPr id="51207" name="Group 7"/>
          <p:cNvGrpSpPr>
            <a:grpSpLocks/>
          </p:cNvGrpSpPr>
          <p:nvPr/>
        </p:nvGrpSpPr>
        <p:grpSpPr bwMode="auto">
          <a:xfrm>
            <a:off x="1066800" y="3200400"/>
            <a:ext cx="2514600" cy="3352800"/>
            <a:chOff x="768" y="1392"/>
            <a:chExt cx="1584" cy="2112"/>
          </a:xfrm>
        </p:grpSpPr>
        <p:pic>
          <p:nvPicPr>
            <p:cNvPr id="41992" name="Picture 8" descr="File:Relay symbols.svg"/>
            <p:cNvPicPr>
              <a:picLocks noChangeAspect="1" noChangeArrowheads="1"/>
            </p:cNvPicPr>
            <p:nvPr/>
          </p:nvPicPr>
          <p:blipFill>
            <a:blip r:embed="rId4"/>
            <a:srcRect/>
            <a:stretch>
              <a:fillRect/>
            </a:stretch>
          </p:blipFill>
          <p:spPr bwMode="auto">
            <a:xfrm>
              <a:off x="768" y="1392"/>
              <a:ext cx="1441" cy="2112"/>
            </a:xfrm>
            <a:prstGeom prst="rect">
              <a:avLst/>
            </a:prstGeom>
            <a:noFill/>
            <a:ln w="9525">
              <a:noFill/>
              <a:miter lim="800000"/>
              <a:headEnd/>
              <a:tailEnd/>
            </a:ln>
          </p:spPr>
        </p:pic>
        <p:sp>
          <p:nvSpPr>
            <p:cNvPr id="41993" name="Rectangle 9"/>
            <p:cNvSpPr>
              <a:spLocks noChangeArrowheads="1"/>
            </p:cNvSpPr>
            <p:nvPr/>
          </p:nvSpPr>
          <p:spPr bwMode="auto">
            <a:xfrm>
              <a:off x="768" y="2160"/>
              <a:ext cx="624" cy="240"/>
            </a:xfrm>
            <a:prstGeom prst="rect">
              <a:avLst/>
            </a:prstGeom>
            <a:solidFill>
              <a:schemeClr val="bg1"/>
            </a:solidFill>
            <a:ln w="9525">
              <a:noFill/>
              <a:miter lim="800000"/>
              <a:headEnd/>
              <a:tailEnd/>
            </a:ln>
          </p:spPr>
          <p:txBody>
            <a:bodyPr/>
            <a:lstStyle/>
            <a:p>
              <a:pPr marL="342900" indent="-342900" eaLnBrk="0" hangingPunct="0">
                <a:spcBef>
                  <a:spcPct val="20000"/>
                </a:spcBef>
              </a:pPr>
              <a:r>
                <a:rPr lang="sr-Latn-CS" sz="2000"/>
                <a:t>1-A tip</a:t>
              </a:r>
              <a:endParaRPr lang="en-US" sz="2000"/>
            </a:p>
          </p:txBody>
        </p:sp>
        <p:sp>
          <p:nvSpPr>
            <p:cNvPr id="41994" name="Rectangle 10"/>
            <p:cNvSpPr>
              <a:spLocks noChangeArrowheads="1"/>
            </p:cNvSpPr>
            <p:nvPr/>
          </p:nvSpPr>
          <p:spPr bwMode="auto">
            <a:xfrm>
              <a:off x="1536" y="2160"/>
              <a:ext cx="816" cy="240"/>
            </a:xfrm>
            <a:prstGeom prst="rect">
              <a:avLst/>
            </a:prstGeom>
            <a:solidFill>
              <a:schemeClr val="bg1"/>
            </a:solidFill>
            <a:ln w="9525">
              <a:noFill/>
              <a:miter lim="800000"/>
              <a:headEnd/>
              <a:tailEnd/>
            </a:ln>
          </p:spPr>
          <p:txBody>
            <a:bodyPr/>
            <a:lstStyle/>
            <a:p>
              <a:pPr marL="342900" indent="-342900" eaLnBrk="0" hangingPunct="0">
                <a:spcBef>
                  <a:spcPct val="20000"/>
                </a:spcBef>
              </a:pPr>
              <a:r>
                <a:rPr lang="sr-Latn-CS" sz="2000"/>
                <a:t>1-AB tip</a:t>
              </a:r>
              <a:endParaRPr lang="en-US" sz="2000"/>
            </a:p>
          </p:txBody>
        </p:sp>
        <p:sp>
          <p:nvSpPr>
            <p:cNvPr id="41995" name="Rectangle 11"/>
            <p:cNvSpPr>
              <a:spLocks noChangeArrowheads="1"/>
            </p:cNvSpPr>
            <p:nvPr/>
          </p:nvSpPr>
          <p:spPr bwMode="auto">
            <a:xfrm>
              <a:off x="768" y="3264"/>
              <a:ext cx="624" cy="240"/>
            </a:xfrm>
            <a:prstGeom prst="rect">
              <a:avLst/>
            </a:prstGeom>
            <a:solidFill>
              <a:schemeClr val="bg1"/>
            </a:solidFill>
            <a:ln w="9525">
              <a:noFill/>
              <a:miter lim="800000"/>
              <a:headEnd/>
              <a:tailEnd/>
            </a:ln>
          </p:spPr>
          <p:txBody>
            <a:bodyPr/>
            <a:lstStyle/>
            <a:p>
              <a:pPr marL="342900" indent="-342900" eaLnBrk="0" hangingPunct="0">
                <a:spcBef>
                  <a:spcPct val="20000"/>
                </a:spcBef>
              </a:pPr>
              <a:r>
                <a:rPr lang="sr-Latn-CS" sz="2000"/>
                <a:t>2-A tip</a:t>
              </a:r>
              <a:endParaRPr lang="en-US" sz="2000"/>
            </a:p>
          </p:txBody>
        </p:sp>
        <p:sp>
          <p:nvSpPr>
            <p:cNvPr id="41996" name="Rectangle 12"/>
            <p:cNvSpPr>
              <a:spLocks noChangeArrowheads="1"/>
            </p:cNvSpPr>
            <p:nvPr/>
          </p:nvSpPr>
          <p:spPr bwMode="auto">
            <a:xfrm>
              <a:off x="1584" y="3264"/>
              <a:ext cx="768" cy="240"/>
            </a:xfrm>
            <a:prstGeom prst="rect">
              <a:avLst/>
            </a:prstGeom>
            <a:solidFill>
              <a:schemeClr val="bg1"/>
            </a:solidFill>
            <a:ln w="9525">
              <a:noFill/>
              <a:miter lim="800000"/>
              <a:headEnd/>
              <a:tailEnd/>
            </a:ln>
          </p:spPr>
          <p:txBody>
            <a:bodyPr/>
            <a:lstStyle/>
            <a:p>
              <a:pPr marL="342900" indent="-342900" eaLnBrk="0" hangingPunct="0">
                <a:spcBef>
                  <a:spcPct val="20000"/>
                </a:spcBef>
              </a:pPr>
              <a:r>
                <a:rPr lang="sr-Latn-CS" sz="2000"/>
                <a:t>2-AB tip</a:t>
              </a:r>
              <a:endParaRPr lang="en-US" sz="2000"/>
            </a:p>
          </p:txBody>
        </p:sp>
        <p:sp>
          <p:nvSpPr>
            <p:cNvPr id="41997" name="Rectangle 13"/>
            <p:cNvSpPr>
              <a:spLocks noChangeArrowheads="1"/>
            </p:cNvSpPr>
            <p:nvPr/>
          </p:nvSpPr>
          <p:spPr bwMode="auto">
            <a:xfrm>
              <a:off x="1008" y="1392"/>
              <a:ext cx="198" cy="162"/>
            </a:xfrm>
            <a:prstGeom prst="rect">
              <a:avLst/>
            </a:prstGeom>
            <a:solidFill>
              <a:schemeClr val="bg1"/>
            </a:solidFill>
            <a:ln w="9525">
              <a:noFill/>
              <a:miter lim="800000"/>
              <a:headEnd/>
              <a:tailEnd/>
            </a:ln>
          </p:spPr>
          <p:txBody>
            <a:bodyPr wrap="none" anchor="ctr"/>
            <a:lstStyle/>
            <a:p>
              <a:endParaRPr lang="en-US"/>
            </a:p>
          </p:txBody>
        </p:sp>
        <p:sp>
          <p:nvSpPr>
            <p:cNvPr id="41998" name="Rectangle 14"/>
            <p:cNvSpPr>
              <a:spLocks noChangeArrowheads="1"/>
            </p:cNvSpPr>
            <p:nvPr/>
          </p:nvSpPr>
          <p:spPr bwMode="auto">
            <a:xfrm>
              <a:off x="1824" y="2016"/>
              <a:ext cx="198" cy="162"/>
            </a:xfrm>
            <a:prstGeom prst="rect">
              <a:avLst/>
            </a:prstGeom>
            <a:solidFill>
              <a:schemeClr val="bg1"/>
            </a:solidFill>
            <a:ln w="9525">
              <a:noFill/>
              <a:miter lim="800000"/>
              <a:headEnd/>
              <a:tailEnd/>
            </a:ln>
          </p:spPr>
          <p:txBody>
            <a:bodyPr wrap="none" anchor="ctr"/>
            <a:lstStyle/>
            <a:p>
              <a:endParaRPr lang="en-US"/>
            </a:p>
          </p:txBody>
        </p:sp>
        <p:sp>
          <p:nvSpPr>
            <p:cNvPr id="41999" name="Rectangle 15"/>
            <p:cNvSpPr>
              <a:spLocks noChangeArrowheads="1"/>
            </p:cNvSpPr>
            <p:nvPr/>
          </p:nvSpPr>
          <p:spPr bwMode="auto">
            <a:xfrm>
              <a:off x="912" y="2496"/>
              <a:ext cx="384" cy="162"/>
            </a:xfrm>
            <a:prstGeom prst="rect">
              <a:avLst/>
            </a:prstGeom>
            <a:solidFill>
              <a:schemeClr val="bg1"/>
            </a:solidFill>
            <a:ln w="9525">
              <a:noFill/>
              <a:miter lim="800000"/>
              <a:headEnd/>
              <a:tailEnd/>
            </a:ln>
          </p:spPr>
          <p:txBody>
            <a:bodyPr wrap="none" anchor="ctr"/>
            <a:lstStyle/>
            <a:p>
              <a:endParaRPr lang="en-US"/>
            </a:p>
          </p:txBody>
        </p:sp>
        <p:sp>
          <p:nvSpPr>
            <p:cNvPr id="42000" name="Rectangle 16"/>
            <p:cNvSpPr>
              <a:spLocks noChangeArrowheads="1"/>
            </p:cNvSpPr>
            <p:nvPr/>
          </p:nvSpPr>
          <p:spPr bwMode="auto">
            <a:xfrm>
              <a:off x="1680" y="3072"/>
              <a:ext cx="432" cy="162"/>
            </a:xfrm>
            <a:prstGeom prst="rect">
              <a:avLst/>
            </a:prstGeom>
            <a:solidFill>
              <a:schemeClr val="bg1"/>
            </a:solidFill>
            <a:ln w="9525">
              <a:noFill/>
              <a:miter lim="800000"/>
              <a:headEnd/>
              <a:tailEnd/>
            </a:ln>
          </p:spPr>
          <p:txBody>
            <a:bodyPr wrap="none" anchor="ctr"/>
            <a:lstStyle/>
            <a:p>
              <a:endParaRPr lang="en-US"/>
            </a:p>
          </p:txBody>
        </p:sp>
      </p:grpSp>
      <p:sp>
        <p:nvSpPr>
          <p:cNvPr id="41991" name="Rectangle 17"/>
          <p:cNvSpPr>
            <a:spLocks noChangeArrowheads="1"/>
          </p:cNvSpPr>
          <p:nvPr/>
        </p:nvSpPr>
        <p:spPr bwMode="auto">
          <a:xfrm>
            <a:off x="838200" y="1905000"/>
            <a:ext cx="4267200" cy="1295400"/>
          </a:xfrm>
          <a:prstGeom prst="rect">
            <a:avLst/>
          </a:prstGeom>
          <a:noFill/>
          <a:ln w="9525">
            <a:noFill/>
            <a:miter lim="800000"/>
            <a:headEnd/>
            <a:tailEnd/>
          </a:ln>
        </p:spPr>
        <p:txBody>
          <a:bodyPr/>
          <a:lstStyle/>
          <a:p>
            <a:pPr marL="342900" indent="-342900" eaLnBrk="0" hangingPunct="0">
              <a:spcBef>
                <a:spcPct val="20000"/>
              </a:spcBef>
            </a:pPr>
            <a:r>
              <a:rPr lang="sr-Latn-CS" sz="2400">
                <a:solidFill>
                  <a:schemeClr val="accent2"/>
                </a:solidFill>
              </a:rPr>
              <a:t>Tipovi kontakata:</a:t>
            </a:r>
            <a:endParaRPr lang="sr-Latn-CS" sz="2000">
              <a:solidFill>
                <a:schemeClr val="accent2"/>
              </a:solidFill>
            </a:endParaRPr>
          </a:p>
          <a:p>
            <a:pPr marL="342900" indent="-342900" eaLnBrk="0" hangingPunct="0">
              <a:spcBef>
                <a:spcPct val="20000"/>
              </a:spcBef>
            </a:pPr>
            <a:r>
              <a:rPr lang="sr-Latn-CS" sz="2000">
                <a:solidFill>
                  <a:schemeClr val="accent2"/>
                </a:solidFill>
              </a:rPr>
              <a:t> </a:t>
            </a:r>
            <a:r>
              <a:rPr lang="sr-Latn-CS" sz="2000" b="1">
                <a:solidFill>
                  <a:schemeClr val="accent2"/>
                </a:solidFill>
              </a:rPr>
              <a:t>A</a:t>
            </a:r>
            <a:r>
              <a:rPr lang="sr-Latn-CS" sz="2000">
                <a:solidFill>
                  <a:schemeClr val="accent2"/>
                </a:solidFill>
              </a:rPr>
              <a:t> – “radni”</a:t>
            </a:r>
            <a:r>
              <a:rPr lang="en-US" sz="2000">
                <a:solidFill>
                  <a:schemeClr val="accent2"/>
                </a:solidFill>
              </a:rPr>
              <a:t> </a:t>
            </a:r>
            <a:r>
              <a:rPr lang="en-US">
                <a:solidFill>
                  <a:schemeClr val="accent2"/>
                </a:solidFill>
              </a:rPr>
              <a:t>ili</a:t>
            </a:r>
            <a:r>
              <a:rPr lang="en-US" sz="2000">
                <a:solidFill>
                  <a:schemeClr val="accent2"/>
                </a:solidFill>
              </a:rPr>
              <a:t> </a:t>
            </a:r>
            <a:r>
              <a:rPr lang="en-US" b="1">
                <a:solidFill>
                  <a:schemeClr val="accent2"/>
                </a:solidFill>
              </a:rPr>
              <a:t>NO</a:t>
            </a:r>
            <a:r>
              <a:rPr lang="en-US" sz="2000">
                <a:solidFill>
                  <a:schemeClr val="accent2"/>
                </a:solidFill>
              </a:rPr>
              <a:t> </a:t>
            </a:r>
            <a:r>
              <a:rPr lang="sr-Latn-CS" sz="2000">
                <a:solidFill>
                  <a:schemeClr val="accent2"/>
                </a:solidFill>
              </a:rPr>
              <a:t>(</a:t>
            </a:r>
            <a:r>
              <a:rPr lang="sr-Latn-CS" i="1">
                <a:solidFill>
                  <a:schemeClr val="accent2"/>
                </a:solidFill>
              </a:rPr>
              <a:t>normally Open</a:t>
            </a:r>
            <a:r>
              <a:rPr lang="sr-Latn-CS" sz="2000">
                <a:solidFill>
                  <a:schemeClr val="accent2"/>
                </a:solidFill>
              </a:rPr>
              <a:t>)</a:t>
            </a:r>
          </a:p>
          <a:p>
            <a:pPr marL="342900" indent="-342900" eaLnBrk="0" hangingPunct="0">
              <a:spcBef>
                <a:spcPct val="20000"/>
              </a:spcBef>
            </a:pPr>
            <a:r>
              <a:rPr lang="sr-Latn-CS" sz="2000">
                <a:solidFill>
                  <a:schemeClr val="accent2"/>
                </a:solidFill>
              </a:rPr>
              <a:t> </a:t>
            </a:r>
            <a:r>
              <a:rPr lang="sr-Latn-CS" sz="2000" b="1">
                <a:solidFill>
                  <a:schemeClr val="accent2"/>
                </a:solidFill>
              </a:rPr>
              <a:t>B</a:t>
            </a:r>
            <a:r>
              <a:rPr lang="sr-Latn-CS" sz="2000">
                <a:solidFill>
                  <a:schemeClr val="accent2"/>
                </a:solidFill>
              </a:rPr>
              <a:t> – “mirni” </a:t>
            </a:r>
            <a:r>
              <a:rPr lang="sr-Latn-CS">
                <a:solidFill>
                  <a:schemeClr val="accent2"/>
                </a:solidFill>
              </a:rPr>
              <a:t>ili</a:t>
            </a:r>
            <a:r>
              <a:rPr lang="sr-Latn-CS" sz="2000">
                <a:solidFill>
                  <a:schemeClr val="accent2"/>
                </a:solidFill>
              </a:rPr>
              <a:t> </a:t>
            </a:r>
            <a:r>
              <a:rPr lang="en-US" b="1">
                <a:solidFill>
                  <a:schemeClr val="accent2"/>
                </a:solidFill>
              </a:rPr>
              <a:t>N</a:t>
            </a:r>
            <a:r>
              <a:rPr lang="sr-Latn-CS" b="1">
                <a:solidFill>
                  <a:schemeClr val="accent2"/>
                </a:solidFill>
              </a:rPr>
              <a:t>C</a:t>
            </a:r>
            <a:r>
              <a:rPr lang="en-US" sz="2000">
                <a:solidFill>
                  <a:schemeClr val="accent2"/>
                </a:solidFill>
              </a:rPr>
              <a:t> </a:t>
            </a:r>
            <a:r>
              <a:rPr lang="sr-Latn-CS" sz="2000">
                <a:solidFill>
                  <a:schemeClr val="accent2"/>
                </a:solidFill>
              </a:rPr>
              <a:t>(</a:t>
            </a:r>
            <a:r>
              <a:rPr lang="sr-Latn-CS" i="1">
                <a:solidFill>
                  <a:schemeClr val="accent2"/>
                </a:solidFill>
              </a:rPr>
              <a:t>normally Closed</a:t>
            </a:r>
            <a:r>
              <a:rPr lang="sr-Latn-CS" sz="2000">
                <a:solidFill>
                  <a:schemeClr val="accent2"/>
                </a:solidFill>
              </a:rPr>
              <a:t>)</a:t>
            </a:r>
            <a:endParaRPr lang="en-US" sz="200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0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97"/>
          <p:cNvSpPr txBox="1">
            <a:spLocks noChangeArrowheads="1"/>
          </p:cNvSpPr>
          <p:nvPr/>
        </p:nvSpPr>
        <p:spPr bwMode="auto">
          <a:xfrm>
            <a:off x="952500" y="304800"/>
            <a:ext cx="7239000" cy="769441"/>
          </a:xfrm>
          <a:prstGeom prst="rect">
            <a:avLst/>
          </a:prstGeom>
          <a:noFill/>
          <a:ln w="9525">
            <a:noFill/>
            <a:miter lim="800000"/>
            <a:headEnd/>
            <a:tailEnd/>
          </a:ln>
        </p:spPr>
        <p:txBody>
          <a:bodyPr wrap="square">
            <a:spAutoFit/>
          </a:bodyPr>
          <a:lstStyle/>
          <a:p>
            <a:pPr algn="ctr" eaLnBrk="0" hangingPunct="0">
              <a:spcBef>
                <a:spcPct val="50000"/>
              </a:spcBef>
            </a:pPr>
            <a:r>
              <a:rPr lang="sr-Latn-CS" altLang="en-US" sz="4400" dirty="0">
                <a:solidFill>
                  <a:srgbClr val="000099"/>
                </a:solidFill>
                <a:latin typeface="+mn-lt"/>
              </a:rPr>
              <a:t>Relea (upavljani prekidači)</a:t>
            </a:r>
            <a:endParaRPr lang="en-US" altLang="en-US" sz="4400" dirty="0">
              <a:solidFill>
                <a:srgbClr val="000099"/>
              </a:solidFill>
              <a:latin typeface="+mn-lt"/>
            </a:endParaRPr>
          </a:p>
        </p:txBody>
      </p:sp>
      <p:grpSp>
        <p:nvGrpSpPr>
          <p:cNvPr id="43010" name="Group 31"/>
          <p:cNvGrpSpPr>
            <a:grpSpLocks/>
          </p:cNvGrpSpPr>
          <p:nvPr/>
        </p:nvGrpSpPr>
        <p:grpSpPr bwMode="auto">
          <a:xfrm>
            <a:off x="457200" y="1676400"/>
            <a:ext cx="3571875" cy="2073275"/>
            <a:chOff x="0" y="1440"/>
            <a:chExt cx="2250" cy="1306"/>
          </a:xfrm>
        </p:grpSpPr>
        <p:grpSp>
          <p:nvGrpSpPr>
            <p:cNvPr id="43023" name="Group 30"/>
            <p:cNvGrpSpPr>
              <a:grpSpLocks/>
            </p:cNvGrpSpPr>
            <p:nvPr/>
          </p:nvGrpSpPr>
          <p:grpSpPr bwMode="auto">
            <a:xfrm>
              <a:off x="144" y="1440"/>
              <a:ext cx="2106" cy="1306"/>
              <a:chOff x="144" y="1440"/>
              <a:chExt cx="2106" cy="1306"/>
            </a:xfrm>
          </p:grpSpPr>
          <p:pic>
            <p:nvPicPr>
              <p:cNvPr id="43025" name="Picture 19" descr="Reed_Relay_Diagram"/>
              <p:cNvPicPr>
                <a:picLocks noChangeAspect="1" noChangeArrowheads="1"/>
              </p:cNvPicPr>
              <p:nvPr/>
            </p:nvPicPr>
            <p:blipFill>
              <a:blip r:embed="rId2"/>
              <a:srcRect/>
              <a:stretch>
                <a:fillRect/>
              </a:stretch>
            </p:blipFill>
            <p:spPr bwMode="auto">
              <a:xfrm>
                <a:off x="192" y="1488"/>
                <a:ext cx="2004" cy="1236"/>
              </a:xfrm>
              <a:prstGeom prst="rect">
                <a:avLst/>
              </a:prstGeom>
              <a:noFill/>
              <a:ln w="9525">
                <a:noFill/>
                <a:miter lim="800000"/>
                <a:headEnd/>
                <a:tailEnd/>
              </a:ln>
            </p:spPr>
          </p:pic>
          <p:sp>
            <p:nvSpPr>
              <p:cNvPr id="43026" name="Text Box 22"/>
              <p:cNvSpPr txBox="1">
                <a:spLocks noChangeArrowheads="1"/>
              </p:cNvSpPr>
              <p:nvPr/>
            </p:nvSpPr>
            <p:spPr bwMode="auto">
              <a:xfrm>
                <a:off x="144" y="1440"/>
                <a:ext cx="576" cy="154"/>
              </a:xfrm>
              <a:prstGeom prst="rect">
                <a:avLst/>
              </a:prstGeom>
              <a:solidFill>
                <a:schemeClr val="bg1"/>
              </a:solidFill>
              <a:ln w="9525">
                <a:noFill/>
                <a:miter lim="800000"/>
                <a:headEnd/>
                <a:tailEnd/>
              </a:ln>
            </p:spPr>
            <p:txBody>
              <a:bodyPr>
                <a:spAutoFit/>
              </a:bodyPr>
              <a:lstStyle/>
              <a:p>
                <a:r>
                  <a:rPr lang="sr-Latn-CS" sz="1000" b="1"/>
                  <a:t>Inertni gas</a:t>
                </a:r>
                <a:endParaRPr lang="en-US" sz="1000" b="1"/>
              </a:p>
            </p:txBody>
          </p:sp>
          <p:sp>
            <p:nvSpPr>
              <p:cNvPr id="43027" name="Text Box 23"/>
              <p:cNvSpPr txBox="1">
                <a:spLocks noChangeArrowheads="1"/>
              </p:cNvSpPr>
              <p:nvPr/>
            </p:nvSpPr>
            <p:spPr bwMode="auto">
              <a:xfrm>
                <a:off x="1674" y="1470"/>
                <a:ext cx="576" cy="154"/>
              </a:xfrm>
              <a:prstGeom prst="rect">
                <a:avLst/>
              </a:prstGeom>
              <a:solidFill>
                <a:schemeClr val="bg1"/>
              </a:solidFill>
              <a:ln w="9525">
                <a:noFill/>
                <a:miter lim="800000"/>
                <a:headEnd/>
                <a:tailEnd/>
              </a:ln>
            </p:spPr>
            <p:txBody>
              <a:bodyPr>
                <a:spAutoFit/>
              </a:bodyPr>
              <a:lstStyle/>
              <a:p>
                <a:r>
                  <a:rPr lang="sr-Latn-CS" sz="1000" b="1"/>
                  <a:t>Kontakti</a:t>
                </a:r>
                <a:endParaRPr lang="en-US" sz="1000" b="1"/>
              </a:p>
            </p:txBody>
          </p:sp>
          <p:sp>
            <p:nvSpPr>
              <p:cNvPr id="43028" name="Text Box 24"/>
              <p:cNvSpPr txBox="1">
                <a:spLocks noChangeArrowheads="1"/>
              </p:cNvSpPr>
              <p:nvPr/>
            </p:nvSpPr>
            <p:spPr bwMode="auto">
              <a:xfrm>
                <a:off x="1632" y="1776"/>
                <a:ext cx="576" cy="154"/>
              </a:xfrm>
              <a:prstGeom prst="rect">
                <a:avLst/>
              </a:prstGeom>
              <a:solidFill>
                <a:schemeClr val="bg1"/>
              </a:solidFill>
              <a:ln w="9525">
                <a:noFill/>
                <a:miter lim="800000"/>
                <a:headEnd/>
                <a:tailEnd/>
              </a:ln>
            </p:spPr>
            <p:txBody>
              <a:bodyPr>
                <a:spAutoFit/>
              </a:bodyPr>
              <a:lstStyle/>
              <a:p>
                <a:r>
                  <a:rPr lang="sr-Latn-CS" sz="1000" b="1"/>
                  <a:t>Razmak</a:t>
                </a:r>
                <a:endParaRPr lang="en-US" sz="1000" b="1"/>
              </a:p>
            </p:txBody>
          </p:sp>
          <p:sp>
            <p:nvSpPr>
              <p:cNvPr id="43029" name="Text Box 25"/>
              <p:cNvSpPr txBox="1">
                <a:spLocks noChangeArrowheads="1"/>
              </p:cNvSpPr>
              <p:nvPr/>
            </p:nvSpPr>
            <p:spPr bwMode="auto">
              <a:xfrm>
                <a:off x="1008" y="2592"/>
                <a:ext cx="480" cy="154"/>
              </a:xfrm>
              <a:prstGeom prst="rect">
                <a:avLst/>
              </a:prstGeom>
              <a:solidFill>
                <a:schemeClr val="bg1"/>
              </a:solidFill>
              <a:ln w="9525">
                <a:noFill/>
                <a:miter lim="800000"/>
                <a:headEnd/>
                <a:tailEnd/>
              </a:ln>
            </p:spPr>
            <p:txBody>
              <a:bodyPr>
                <a:spAutoFit/>
              </a:bodyPr>
              <a:lstStyle/>
              <a:p>
                <a:r>
                  <a:rPr lang="sr-Latn-CS" sz="1000" b="1"/>
                  <a:t>Preklop</a:t>
                </a:r>
                <a:endParaRPr lang="en-US" sz="1000" b="1"/>
              </a:p>
            </p:txBody>
          </p:sp>
          <p:sp>
            <p:nvSpPr>
              <p:cNvPr id="43030" name="Text Box 26"/>
              <p:cNvSpPr txBox="1">
                <a:spLocks noChangeArrowheads="1"/>
              </p:cNvSpPr>
              <p:nvPr/>
            </p:nvSpPr>
            <p:spPr bwMode="auto">
              <a:xfrm>
                <a:off x="240" y="2592"/>
                <a:ext cx="432" cy="154"/>
              </a:xfrm>
              <a:prstGeom prst="rect">
                <a:avLst/>
              </a:prstGeom>
              <a:solidFill>
                <a:schemeClr val="bg1"/>
              </a:solidFill>
              <a:ln w="9525">
                <a:noFill/>
                <a:miter lim="800000"/>
                <a:headEnd/>
                <a:tailEnd/>
              </a:ln>
            </p:spPr>
            <p:txBody>
              <a:bodyPr>
                <a:spAutoFit/>
              </a:bodyPr>
              <a:lstStyle/>
              <a:p>
                <a:r>
                  <a:rPr lang="sr-Latn-CS" sz="1000" b="1"/>
                  <a:t>Izvod</a:t>
                </a:r>
                <a:endParaRPr lang="en-US" sz="1000" b="1"/>
              </a:p>
            </p:txBody>
          </p:sp>
          <p:sp>
            <p:nvSpPr>
              <p:cNvPr id="43031" name="Text Box 27"/>
              <p:cNvSpPr txBox="1">
                <a:spLocks noChangeArrowheads="1"/>
              </p:cNvSpPr>
              <p:nvPr/>
            </p:nvSpPr>
            <p:spPr bwMode="auto">
              <a:xfrm>
                <a:off x="1776" y="2592"/>
                <a:ext cx="432" cy="154"/>
              </a:xfrm>
              <a:prstGeom prst="rect">
                <a:avLst/>
              </a:prstGeom>
              <a:solidFill>
                <a:schemeClr val="bg1"/>
              </a:solidFill>
              <a:ln w="9525">
                <a:noFill/>
                <a:miter lim="800000"/>
                <a:headEnd/>
                <a:tailEnd/>
              </a:ln>
            </p:spPr>
            <p:txBody>
              <a:bodyPr>
                <a:spAutoFit/>
              </a:bodyPr>
              <a:lstStyle/>
              <a:p>
                <a:r>
                  <a:rPr lang="sr-Latn-CS" sz="1000" b="1"/>
                  <a:t>Izvod</a:t>
                </a:r>
                <a:endParaRPr lang="en-US" sz="1000" b="1"/>
              </a:p>
            </p:txBody>
          </p:sp>
        </p:grpSp>
        <p:sp>
          <p:nvSpPr>
            <p:cNvPr id="43024" name="Text Box 21"/>
            <p:cNvSpPr txBox="1">
              <a:spLocks noChangeArrowheads="1"/>
            </p:cNvSpPr>
            <p:nvPr/>
          </p:nvSpPr>
          <p:spPr bwMode="auto">
            <a:xfrm>
              <a:off x="0" y="1680"/>
              <a:ext cx="768" cy="154"/>
            </a:xfrm>
            <a:prstGeom prst="rect">
              <a:avLst/>
            </a:prstGeom>
            <a:solidFill>
              <a:schemeClr val="bg1"/>
            </a:solidFill>
            <a:ln w="9525">
              <a:noFill/>
              <a:miter lim="800000"/>
              <a:headEnd/>
              <a:tailEnd/>
            </a:ln>
          </p:spPr>
          <p:txBody>
            <a:bodyPr>
              <a:spAutoFit/>
            </a:bodyPr>
            <a:lstStyle/>
            <a:p>
              <a:r>
                <a:rPr lang="sr-Latn-CS" sz="1000" b="1"/>
                <a:t>Staklena ampula</a:t>
              </a:r>
              <a:endParaRPr lang="en-US" sz="1000" b="1"/>
            </a:p>
          </p:txBody>
        </p:sp>
      </p:grpSp>
      <p:grpSp>
        <p:nvGrpSpPr>
          <p:cNvPr id="43011" name="Group 36"/>
          <p:cNvGrpSpPr>
            <a:grpSpLocks/>
          </p:cNvGrpSpPr>
          <p:nvPr/>
        </p:nvGrpSpPr>
        <p:grpSpPr bwMode="auto">
          <a:xfrm>
            <a:off x="4572000" y="1371600"/>
            <a:ext cx="3733800" cy="2759075"/>
            <a:chOff x="2400" y="816"/>
            <a:chExt cx="2352" cy="1738"/>
          </a:xfrm>
        </p:grpSpPr>
        <p:pic>
          <p:nvPicPr>
            <p:cNvPr id="43016" name="Picture 20" descr="af2a1a32288"/>
            <p:cNvPicPr>
              <a:picLocks noChangeAspect="1" noChangeArrowheads="1"/>
            </p:cNvPicPr>
            <p:nvPr/>
          </p:nvPicPr>
          <p:blipFill>
            <a:blip r:embed="rId3"/>
            <a:srcRect/>
            <a:stretch>
              <a:fillRect/>
            </a:stretch>
          </p:blipFill>
          <p:spPr bwMode="auto">
            <a:xfrm>
              <a:off x="2544" y="864"/>
              <a:ext cx="2100" cy="1674"/>
            </a:xfrm>
            <a:prstGeom prst="rect">
              <a:avLst/>
            </a:prstGeom>
            <a:noFill/>
            <a:ln w="9525">
              <a:noFill/>
              <a:miter lim="800000"/>
              <a:headEnd/>
              <a:tailEnd/>
            </a:ln>
          </p:spPr>
        </p:pic>
        <p:sp>
          <p:nvSpPr>
            <p:cNvPr id="43017" name="Text Box 28"/>
            <p:cNvSpPr txBox="1">
              <a:spLocks noChangeArrowheads="1"/>
            </p:cNvSpPr>
            <p:nvPr/>
          </p:nvSpPr>
          <p:spPr bwMode="auto">
            <a:xfrm>
              <a:off x="3312" y="1488"/>
              <a:ext cx="672" cy="154"/>
            </a:xfrm>
            <a:prstGeom prst="rect">
              <a:avLst/>
            </a:prstGeom>
            <a:solidFill>
              <a:schemeClr val="bg1"/>
            </a:solidFill>
            <a:ln w="9525">
              <a:noFill/>
              <a:miter lim="800000"/>
              <a:headEnd/>
              <a:tailEnd/>
            </a:ln>
          </p:spPr>
          <p:txBody>
            <a:bodyPr>
              <a:spAutoFit/>
            </a:bodyPr>
            <a:lstStyle/>
            <a:p>
              <a:r>
                <a:rPr lang="sr-Latn-CS" sz="1000" b="1"/>
                <a:t>Rele isključen</a:t>
              </a:r>
              <a:endParaRPr lang="en-US" sz="1000" b="1"/>
            </a:p>
          </p:txBody>
        </p:sp>
        <p:sp>
          <p:nvSpPr>
            <p:cNvPr id="43018" name="Text Box 29"/>
            <p:cNvSpPr txBox="1">
              <a:spLocks noChangeArrowheads="1"/>
            </p:cNvSpPr>
            <p:nvPr/>
          </p:nvSpPr>
          <p:spPr bwMode="auto">
            <a:xfrm>
              <a:off x="3312" y="2400"/>
              <a:ext cx="672" cy="154"/>
            </a:xfrm>
            <a:prstGeom prst="rect">
              <a:avLst/>
            </a:prstGeom>
            <a:solidFill>
              <a:schemeClr val="bg1"/>
            </a:solidFill>
            <a:ln w="9525">
              <a:noFill/>
              <a:miter lim="800000"/>
              <a:headEnd/>
              <a:tailEnd/>
            </a:ln>
          </p:spPr>
          <p:txBody>
            <a:bodyPr>
              <a:spAutoFit/>
            </a:bodyPr>
            <a:lstStyle/>
            <a:p>
              <a:r>
                <a:rPr lang="sr-Latn-CS" sz="1000" b="1"/>
                <a:t>Rele uključen</a:t>
              </a:r>
              <a:endParaRPr lang="en-US" sz="1000" b="1"/>
            </a:p>
          </p:txBody>
        </p:sp>
        <p:sp>
          <p:nvSpPr>
            <p:cNvPr id="43019" name="Text Box 32"/>
            <p:cNvSpPr txBox="1">
              <a:spLocks noChangeArrowheads="1"/>
            </p:cNvSpPr>
            <p:nvPr/>
          </p:nvSpPr>
          <p:spPr bwMode="auto">
            <a:xfrm>
              <a:off x="3264" y="816"/>
              <a:ext cx="672" cy="154"/>
            </a:xfrm>
            <a:prstGeom prst="rect">
              <a:avLst/>
            </a:prstGeom>
            <a:solidFill>
              <a:schemeClr val="bg1"/>
            </a:solidFill>
            <a:ln w="9525">
              <a:noFill/>
              <a:miter lim="800000"/>
              <a:headEnd/>
              <a:tailEnd/>
            </a:ln>
          </p:spPr>
          <p:txBody>
            <a:bodyPr>
              <a:spAutoFit/>
            </a:bodyPr>
            <a:lstStyle/>
            <a:p>
              <a:r>
                <a:rPr lang="sr-Latn-CS" sz="1000" b="1"/>
                <a:t>Namotaj</a:t>
              </a:r>
              <a:endParaRPr lang="en-US" sz="1000" b="1"/>
            </a:p>
          </p:txBody>
        </p:sp>
        <p:sp>
          <p:nvSpPr>
            <p:cNvPr id="43020" name="Rectangle 33"/>
            <p:cNvSpPr>
              <a:spLocks noChangeArrowheads="1"/>
            </p:cNvSpPr>
            <p:nvPr/>
          </p:nvSpPr>
          <p:spPr bwMode="auto">
            <a:xfrm>
              <a:off x="4176" y="1488"/>
              <a:ext cx="576" cy="96"/>
            </a:xfrm>
            <a:prstGeom prst="rect">
              <a:avLst/>
            </a:prstGeom>
            <a:solidFill>
              <a:schemeClr val="bg1"/>
            </a:solidFill>
            <a:ln w="9525">
              <a:noFill/>
              <a:miter lim="800000"/>
              <a:headEnd/>
              <a:tailEnd/>
            </a:ln>
          </p:spPr>
          <p:txBody>
            <a:bodyPr wrap="none" anchor="ctr"/>
            <a:lstStyle/>
            <a:p>
              <a:endParaRPr lang="en-US"/>
            </a:p>
          </p:txBody>
        </p:sp>
        <p:sp>
          <p:nvSpPr>
            <p:cNvPr id="43021" name="Rectangle 34"/>
            <p:cNvSpPr>
              <a:spLocks noChangeArrowheads="1"/>
            </p:cNvSpPr>
            <p:nvPr/>
          </p:nvSpPr>
          <p:spPr bwMode="auto">
            <a:xfrm>
              <a:off x="4176" y="1056"/>
              <a:ext cx="576" cy="96"/>
            </a:xfrm>
            <a:prstGeom prst="rect">
              <a:avLst/>
            </a:prstGeom>
            <a:solidFill>
              <a:schemeClr val="bg1"/>
            </a:solidFill>
            <a:ln w="9525">
              <a:noFill/>
              <a:miter lim="800000"/>
              <a:headEnd/>
              <a:tailEnd/>
            </a:ln>
          </p:spPr>
          <p:txBody>
            <a:bodyPr wrap="none" anchor="ctr"/>
            <a:lstStyle/>
            <a:p>
              <a:endParaRPr lang="en-US"/>
            </a:p>
          </p:txBody>
        </p:sp>
        <p:sp>
          <p:nvSpPr>
            <p:cNvPr id="43022" name="Rectangle 35"/>
            <p:cNvSpPr>
              <a:spLocks noChangeArrowheads="1"/>
            </p:cNvSpPr>
            <p:nvPr/>
          </p:nvSpPr>
          <p:spPr bwMode="auto">
            <a:xfrm>
              <a:off x="2400" y="1056"/>
              <a:ext cx="384" cy="96"/>
            </a:xfrm>
            <a:prstGeom prst="rect">
              <a:avLst/>
            </a:prstGeom>
            <a:solidFill>
              <a:schemeClr val="bg1"/>
            </a:solidFill>
            <a:ln w="9525">
              <a:noFill/>
              <a:miter lim="800000"/>
              <a:headEnd/>
              <a:tailEnd/>
            </a:ln>
          </p:spPr>
          <p:txBody>
            <a:bodyPr wrap="none" anchor="ctr"/>
            <a:lstStyle/>
            <a:p>
              <a:endParaRPr lang="en-US"/>
            </a:p>
          </p:txBody>
        </p:sp>
      </p:grpSp>
      <p:pic>
        <p:nvPicPr>
          <p:cNvPr id="42005" name="Picture 5" descr="File:Reed relay inserts.JPG"/>
          <p:cNvPicPr>
            <a:picLocks noChangeAspect="1" noChangeArrowheads="1"/>
          </p:cNvPicPr>
          <p:nvPr/>
        </p:nvPicPr>
        <p:blipFill>
          <a:blip r:embed="rId4"/>
          <a:srcRect l="4482" t="10274" r="5882" b="32191"/>
          <a:stretch>
            <a:fillRect/>
          </a:stretch>
        </p:blipFill>
        <p:spPr bwMode="auto">
          <a:xfrm>
            <a:off x="381000" y="4191000"/>
            <a:ext cx="4572000" cy="2133600"/>
          </a:xfrm>
          <a:prstGeom prst="rect">
            <a:avLst/>
          </a:prstGeom>
          <a:noFill/>
          <a:ln w="9525">
            <a:noFill/>
            <a:miter lim="800000"/>
            <a:headEnd/>
            <a:tailEnd/>
          </a:ln>
        </p:spPr>
      </p:pic>
      <p:pic>
        <p:nvPicPr>
          <p:cNvPr id="42006" name="Picture 7" descr="220px-Solid_state_relay"/>
          <p:cNvPicPr>
            <a:picLocks noChangeAspect="1" noChangeArrowheads="1"/>
          </p:cNvPicPr>
          <p:nvPr/>
        </p:nvPicPr>
        <p:blipFill>
          <a:blip r:embed="rId5"/>
          <a:srcRect/>
          <a:stretch>
            <a:fillRect/>
          </a:stretch>
        </p:blipFill>
        <p:spPr bwMode="auto">
          <a:xfrm>
            <a:off x="4953000" y="4191000"/>
            <a:ext cx="3124200" cy="2541588"/>
          </a:xfrm>
          <a:prstGeom prst="rect">
            <a:avLst/>
          </a:prstGeom>
          <a:noFill/>
          <a:ln w="9525">
            <a:noFill/>
            <a:miter lim="800000"/>
            <a:headEnd/>
            <a:tailEnd/>
          </a:ln>
        </p:spPr>
      </p:pic>
      <p:sp>
        <p:nvSpPr>
          <p:cNvPr id="43014" name="Rectangle 4"/>
          <p:cNvSpPr>
            <a:spLocks noChangeArrowheads="1"/>
          </p:cNvSpPr>
          <p:nvPr/>
        </p:nvSpPr>
        <p:spPr bwMode="auto">
          <a:xfrm>
            <a:off x="457200" y="1066800"/>
            <a:ext cx="3200400" cy="533400"/>
          </a:xfrm>
          <a:prstGeom prst="rect">
            <a:avLst/>
          </a:prstGeom>
          <a:noFill/>
          <a:ln w="9525">
            <a:noFill/>
            <a:miter lim="800000"/>
            <a:headEnd/>
            <a:tailEnd/>
          </a:ln>
        </p:spPr>
        <p:txBody>
          <a:bodyPr/>
          <a:lstStyle/>
          <a:p>
            <a:pPr marL="342900" indent="-342900" eaLnBrk="0" hangingPunct="0">
              <a:spcBef>
                <a:spcPct val="20000"/>
              </a:spcBef>
            </a:pPr>
            <a:r>
              <a:rPr lang="en-US" sz="2000" b="1"/>
              <a:t>Rid (</a:t>
            </a:r>
            <a:r>
              <a:rPr lang="en-US" sz="2000" b="1" i="1"/>
              <a:t>reed</a:t>
            </a:r>
            <a:r>
              <a:rPr lang="en-US" sz="2000" b="1"/>
              <a:t>) relea:</a:t>
            </a:r>
            <a:r>
              <a:rPr lang="sr-Latn-CS" sz="2800">
                <a:solidFill>
                  <a:schemeClr val="accent2"/>
                </a:solidFill>
              </a:rPr>
              <a:t> </a:t>
            </a:r>
            <a:endParaRPr lang="en-US" sz="2800">
              <a:solidFill>
                <a:schemeClr val="accent2"/>
              </a:solidFill>
            </a:endParaRPr>
          </a:p>
        </p:txBody>
      </p:sp>
      <p:sp>
        <p:nvSpPr>
          <p:cNvPr id="2" name="Rectangle 4"/>
          <p:cNvSpPr>
            <a:spLocks noChangeArrowheads="1"/>
          </p:cNvSpPr>
          <p:nvPr/>
        </p:nvSpPr>
        <p:spPr bwMode="auto">
          <a:xfrm>
            <a:off x="457200" y="4191000"/>
            <a:ext cx="4191000" cy="1371600"/>
          </a:xfrm>
          <a:prstGeom prst="rect">
            <a:avLst/>
          </a:prstGeom>
          <a:noFill/>
          <a:ln w="9525">
            <a:noFill/>
            <a:miter lim="800000"/>
            <a:headEnd/>
            <a:tailEnd/>
          </a:ln>
        </p:spPr>
        <p:txBody>
          <a:bodyPr/>
          <a:lstStyle/>
          <a:p>
            <a:pPr marL="342900" indent="-342900" eaLnBrk="0" hangingPunct="0">
              <a:spcBef>
                <a:spcPct val="20000"/>
              </a:spcBef>
            </a:pPr>
            <a:r>
              <a:rPr lang="en-US" sz="2000"/>
              <a:t>Elektronski (solid state) rele:</a:t>
            </a:r>
          </a:p>
          <a:p>
            <a:pPr marL="342900" indent="-342900" eaLnBrk="0" hangingPunct="0">
              <a:buFontTx/>
              <a:buChar char="•"/>
            </a:pPr>
            <a:r>
              <a:rPr lang="sr-Latn-CS" sz="2000"/>
              <a:t>Obično</a:t>
            </a:r>
            <a:r>
              <a:rPr lang="sr-Latn-CS" sz="2800">
                <a:solidFill>
                  <a:schemeClr val="accent2"/>
                </a:solidFill>
              </a:rPr>
              <a:t> </a:t>
            </a:r>
            <a:r>
              <a:rPr lang="sr-Latn-CS" sz="2000"/>
              <a:t>triak</a:t>
            </a:r>
            <a:endParaRPr lang="en-US" sz="2000"/>
          </a:p>
          <a:p>
            <a:pPr marL="342900" indent="-342900" eaLnBrk="0" hangingPunct="0">
              <a:buFontTx/>
              <a:buChar char="•"/>
            </a:pPr>
            <a:r>
              <a:rPr lang="en-US" sz="2000"/>
              <a:t>Uklju</a:t>
            </a:r>
            <a:r>
              <a:rPr lang="sr-Latn-CS" sz="2000"/>
              <a:t>čivanje u nuli napona.</a:t>
            </a:r>
            <a:r>
              <a:rPr lang="en-US" sz="2000"/>
              <a:t> </a:t>
            </a:r>
            <a:endParaRPr lang="sr-Latn-CS" sz="2000"/>
          </a:p>
          <a:p>
            <a:pPr marL="342900" indent="-342900" eaLnBrk="0" hangingPunct="0">
              <a:buFontTx/>
              <a:buChar char="•"/>
            </a:pPr>
            <a:r>
              <a:rPr lang="sr-Latn-CS" sz="2000"/>
              <a:t>Isključivanje u nuli struje!</a:t>
            </a:r>
            <a:endParaRPr lang="sr-Latn-CS" sz="280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0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1000"/>
                                        <p:tgtEl>
                                          <p:spTgt spid="42005"/>
                                        </p:tgtEl>
                                      </p:cBhvr>
                                    </p:animEffect>
                                    <p:set>
                                      <p:cBhvr>
                                        <p:cTn id="11" dur="1" fill="hold">
                                          <p:stCondLst>
                                            <p:cond delay="999"/>
                                          </p:stCondLst>
                                        </p:cTn>
                                        <p:tgtEl>
                                          <p:spTgt spid="42005"/>
                                        </p:tgtEl>
                                        <p:attrNameLst>
                                          <p:attrName>style.visibility</p:attrName>
                                        </p:attrNameLst>
                                      </p:cBhvr>
                                      <p:to>
                                        <p:strVal val="hidden"/>
                                      </p:to>
                                    </p:se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42006"/>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p:txBody>
          <a:bodyPr/>
          <a:lstStyle/>
          <a:p>
            <a:pPr eaLnBrk="1" hangingPunct="1"/>
            <a:r>
              <a:rPr lang="sr-Latn-CS" b="1" smtClean="0">
                <a:solidFill>
                  <a:schemeClr val="accent2"/>
                </a:solidFill>
              </a:rPr>
              <a:t>Spojnice</a:t>
            </a:r>
            <a:endParaRPr lang="en-US" b="1" smtClean="0">
              <a:solidFill>
                <a:schemeClr val="accent2"/>
              </a:solidFill>
            </a:endParaRPr>
          </a:p>
        </p:txBody>
      </p:sp>
      <p:pic>
        <p:nvPicPr>
          <p:cNvPr id="44034" name="Picture 5"/>
          <p:cNvPicPr>
            <a:picLocks noChangeAspect="1" noChangeArrowheads="1"/>
          </p:cNvPicPr>
          <p:nvPr/>
        </p:nvPicPr>
        <p:blipFill>
          <a:blip r:embed="rId2"/>
          <a:srcRect/>
          <a:stretch>
            <a:fillRect/>
          </a:stretch>
        </p:blipFill>
        <p:spPr bwMode="auto">
          <a:xfrm>
            <a:off x="381000" y="1219200"/>
            <a:ext cx="3175000" cy="5380038"/>
          </a:xfrm>
          <a:prstGeom prst="rect">
            <a:avLst/>
          </a:prstGeom>
          <a:noFill/>
          <a:ln w="9525">
            <a:noFill/>
            <a:miter lim="800000"/>
            <a:headEnd/>
            <a:tailEnd/>
          </a:ln>
        </p:spPr>
      </p:pic>
      <p:pic>
        <p:nvPicPr>
          <p:cNvPr id="44035" name="Picture 6"/>
          <p:cNvPicPr>
            <a:picLocks noChangeAspect="1" noChangeArrowheads="1"/>
          </p:cNvPicPr>
          <p:nvPr/>
        </p:nvPicPr>
        <p:blipFill>
          <a:blip r:embed="rId3"/>
          <a:srcRect/>
          <a:stretch>
            <a:fillRect/>
          </a:stretch>
        </p:blipFill>
        <p:spPr bwMode="auto">
          <a:xfrm>
            <a:off x="3962400" y="1905000"/>
            <a:ext cx="4629150" cy="37719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E:\slike\SAD 2013_jan\25012013099.jpg"/>
          <p:cNvPicPr>
            <a:picLocks noChangeAspect="1" noChangeArrowheads="1"/>
          </p:cNvPicPr>
          <p:nvPr/>
        </p:nvPicPr>
        <p:blipFill>
          <a:blip r:embed="rId2">
            <a:lum contrast="10000"/>
          </a:blip>
          <a:srcRect l="11620" t="5811" r="5598" b="5093"/>
          <a:stretch>
            <a:fillRect/>
          </a:stretch>
        </p:blipFill>
        <p:spPr bwMode="auto">
          <a:xfrm>
            <a:off x="381000" y="228600"/>
            <a:ext cx="4343400" cy="3505200"/>
          </a:xfrm>
          <a:prstGeom prst="rect">
            <a:avLst/>
          </a:prstGeom>
          <a:noFill/>
          <a:ln w="9525">
            <a:noFill/>
            <a:miter lim="800000"/>
            <a:headEnd/>
            <a:tailEnd/>
          </a:ln>
        </p:spPr>
      </p:pic>
      <p:pic>
        <p:nvPicPr>
          <p:cNvPr id="52227" name="Picture 3" descr="E:\slike\SAD 2013_jan\25012013100.jpg"/>
          <p:cNvPicPr>
            <a:picLocks noChangeAspect="1" noChangeArrowheads="1"/>
          </p:cNvPicPr>
          <p:nvPr/>
        </p:nvPicPr>
        <p:blipFill>
          <a:blip r:embed="rId3">
            <a:lum bright="-10000" contrast="10000"/>
          </a:blip>
          <a:srcRect l="16940" t="2333" r="9647" b="5412"/>
          <a:stretch>
            <a:fillRect/>
          </a:stretch>
        </p:blipFill>
        <p:spPr bwMode="auto">
          <a:xfrm>
            <a:off x="4343400" y="2438400"/>
            <a:ext cx="4419600" cy="4164013"/>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E:\slike\SAD 2013_jan\25012013097.jpg"/>
          <p:cNvPicPr>
            <a:picLocks noChangeAspect="1" noChangeArrowheads="1"/>
          </p:cNvPicPr>
          <p:nvPr/>
        </p:nvPicPr>
        <p:blipFill>
          <a:blip r:embed="rId2"/>
          <a:srcRect t="12862" b="16399"/>
          <a:stretch>
            <a:fillRect/>
          </a:stretch>
        </p:blipFill>
        <p:spPr bwMode="auto">
          <a:xfrm>
            <a:off x="228600" y="0"/>
            <a:ext cx="8475663" cy="4495800"/>
          </a:xfrm>
          <a:prstGeom prst="rect">
            <a:avLst/>
          </a:prstGeom>
          <a:noFill/>
          <a:ln w="9525">
            <a:noFill/>
            <a:miter lim="800000"/>
            <a:headEnd/>
            <a:tailEnd/>
          </a:ln>
        </p:spPr>
      </p:pic>
      <p:pic>
        <p:nvPicPr>
          <p:cNvPr id="51203" name="Picture 3" descr="E:\slike\SAD 2013_jan\25012013096.jpg"/>
          <p:cNvPicPr>
            <a:picLocks noChangeAspect="1" noChangeArrowheads="1"/>
          </p:cNvPicPr>
          <p:nvPr/>
        </p:nvPicPr>
        <p:blipFill>
          <a:blip r:embed="rId3" cstate="print"/>
          <a:srcRect l="6610" t="16559" b="7556"/>
          <a:stretch>
            <a:fillRect/>
          </a:stretch>
        </p:blipFill>
        <p:spPr bwMode="auto">
          <a:xfrm>
            <a:off x="381000" y="1657350"/>
            <a:ext cx="8534400" cy="52006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51202"/>
                                        </p:tgtEl>
                                      </p:cBhvr>
                                    </p:animEffect>
                                    <p:set>
                                      <p:cBhvr>
                                        <p:cTn id="7" dur="1" fill="hold">
                                          <p:stCondLst>
                                            <p:cond delay="499"/>
                                          </p:stCondLst>
                                        </p:cTn>
                                        <p:tgtEl>
                                          <p:spTgt spid="51202"/>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1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sr-Latn-CS" b="1" smtClean="0">
                <a:solidFill>
                  <a:srgbClr val="002060"/>
                </a:solidFill>
              </a:rPr>
              <a:t>Merenje struje</a:t>
            </a:r>
            <a:endParaRPr lang="en-US" b="1" smtClean="0"/>
          </a:p>
        </p:txBody>
      </p:sp>
      <p:sp>
        <p:nvSpPr>
          <p:cNvPr id="3" name="Content Placeholder 2"/>
          <p:cNvSpPr>
            <a:spLocks noGrp="1"/>
          </p:cNvSpPr>
          <p:nvPr>
            <p:ph idx="1"/>
          </p:nvPr>
        </p:nvSpPr>
        <p:spPr>
          <a:xfrm>
            <a:off x="304800" y="1447800"/>
            <a:ext cx="8839200" cy="5410200"/>
          </a:xfrm>
        </p:spPr>
        <p:txBody>
          <a:bodyPr/>
          <a:lstStyle/>
          <a:p>
            <a:pPr eaLnBrk="1" hangingPunct="1"/>
            <a:r>
              <a:rPr lang="sr-Latn-CS" b="1" dirty="0" smtClean="0">
                <a:solidFill>
                  <a:srgbClr val="002060"/>
                </a:solidFill>
              </a:rPr>
              <a:t>Pomoću strujnog transformatora</a:t>
            </a:r>
          </a:p>
          <a:p>
            <a:pPr lvl="1" eaLnBrk="1" hangingPunct="1"/>
            <a:r>
              <a:rPr lang="sr-Latn-CS" dirty="0" smtClean="0">
                <a:solidFill>
                  <a:srgbClr val="002060"/>
                </a:solidFill>
              </a:rPr>
              <a:t>Primenljivo samo za naizmenične struje.</a:t>
            </a:r>
          </a:p>
          <a:p>
            <a:pPr lvl="1" eaLnBrk="1" hangingPunct="1"/>
            <a:r>
              <a:rPr lang="sr-Latn-CS" dirty="0" smtClean="0">
                <a:solidFill>
                  <a:srgbClr val="002060"/>
                </a:solidFill>
              </a:rPr>
              <a:t>Mali dinamički opseg (spor odziv na promene).</a:t>
            </a:r>
          </a:p>
          <a:p>
            <a:pPr eaLnBrk="1" hangingPunct="1"/>
            <a:r>
              <a:rPr lang="sr-Latn-CS" b="1" dirty="0" smtClean="0">
                <a:solidFill>
                  <a:srgbClr val="002060"/>
                </a:solidFill>
              </a:rPr>
              <a:t>Pomoću sonde sa Holovim efektom (LEM)</a:t>
            </a:r>
          </a:p>
          <a:p>
            <a:pPr lvl="1" eaLnBrk="1" hangingPunct="1"/>
            <a:r>
              <a:rPr lang="sr-Latn-CS" dirty="0" smtClean="0">
                <a:solidFill>
                  <a:srgbClr val="002060"/>
                </a:solidFill>
              </a:rPr>
              <a:t>Trenutnu vrednost struje pretvara u napon.</a:t>
            </a:r>
          </a:p>
          <a:p>
            <a:pPr lvl="1" eaLnBrk="1" hangingPunct="1"/>
            <a:r>
              <a:rPr lang="sr-Latn-CS" dirty="0" smtClean="0">
                <a:solidFill>
                  <a:srgbClr val="002060"/>
                </a:solidFill>
              </a:rPr>
              <a:t>Meri i jednosmerne i naizmenične struje.</a:t>
            </a:r>
          </a:p>
          <a:p>
            <a:pPr lvl="1" eaLnBrk="1" hangingPunct="1"/>
            <a:r>
              <a:rPr lang="sr-Latn-CS" dirty="0" smtClean="0">
                <a:solidFill>
                  <a:srgbClr val="002060"/>
                </a:solidFill>
              </a:rPr>
              <a:t>Odličan dinamički opseg.</a:t>
            </a:r>
          </a:p>
          <a:p>
            <a:pPr lvl="1" eaLnBrk="1" hangingPunct="1"/>
            <a:r>
              <a:rPr lang="sr-Latn-CS" dirty="0" smtClean="0">
                <a:solidFill>
                  <a:srgbClr val="002060"/>
                </a:solidFill>
              </a:rPr>
              <a:t>Senzor izbora, ako cena dopusti.</a:t>
            </a:r>
          </a:p>
          <a:p>
            <a:pPr eaLnBrk="1" hangingPunct="1"/>
            <a:r>
              <a:rPr lang="sr-Latn-CS" b="1" dirty="0" smtClean="0">
                <a:solidFill>
                  <a:srgbClr val="002060"/>
                </a:solidFill>
              </a:rPr>
              <a:t>Pomoću magnetno-otpornih senzora</a:t>
            </a:r>
          </a:p>
          <a:p>
            <a:pPr lvl="1" eaLnBrk="1" hangingPunct="1"/>
            <a:r>
              <a:rPr lang="sr-Latn-CS" dirty="0" smtClean="0">
                <a:solidFill>
                  <a:srgbClr val="002060"/>
                </a:solidFill>
              </a:rPr>
              <a:t>Slične karakteristike, nešto manji i jeftiniji.</a:t>
            </a:r>
          </a:p>
          <a:p>
            <a:pPr lvl="1" eaLnBrk="1" hangingPunct="1"/>
            <a:endParaRPr lang="sr-Latn-CS" dirty="0" smtClean="0">
              <a:solidFill>
                <a:srgbClr val="002060"/>
              </a:solidFill>
            </a:endParaRPr>
          </a:p>
          <a:p>
            <a:pPr lvl="1" eaLnBrk="1" hangingPunct="1"/>
            <a:endParaRPr lang="sr-Latn-CS" dirty="0" smtClean="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4" descr="HTY_50_P"/>
          <p:cNvPicPr>
            <a:picLocks noChangeAspect="1" noChangeArrowheads="1"/>
          </p:cNvPicPr>
          <p:nvPr/>
        </p:nvPicPr>
        <p:blipFill>
          <a:blip r:embed="rId3"/>
          <a:srcRect t="19608" r="7843" b="19608"/>
          <a:stretch>
            <a:fillRect/>
          </a:stretch>
        </p:blipFill>
        <p:spPr bwMode="auto">
          <a:xfrm>
            <a:off x="5181600" y="4038600"/>
            <a:ext cx="3962400" cy="2613025"/>
          </a:xfrm>
          <a:prstGeom prst="rect">
            <a:avLst/>
          </a:prstGeom>
          <a:noFill/>
          <a:ln w="9525">
            <a:noFill/>
            <a:miter lim="800000"/>
            <a:headEnd/>
            <a:tailEnd/>
          </a:ln>
        </p:spPr>
      </p:pic>
      <p:sp>
        <p:nvSpPr>
          <p:cNvPr id="37890" name="Title 1"/>
          <p:cNvSpPr>
            <a:spLocks noGrp="1"/>
          </p:cNvSpPr>
          <p:nvPr>
            <p:ph type="title"/>
          </p:nvPr>
        </p:nvSpPr>
        <p:spPr/>
        <p:txBody>
          <a:bodyPr/>
          <a:lstStyle/>
          <a:p>
            <a:pPr eaLnBrk="1" hangingPunct="1"/>
            <a:r>
              <a:rPr lang="sr-Latn-CS" b="1" smtClean="0">
                <a:solidFill>
                  <a:srgbClr val="002060"/>
                </a:solidFill>
              </a:rPr>
              <a:t>LEM moduli</a:t>
            </a:r>
            <a:endParaRPr lang="en-US" b="1" smtClean="0"/>
          </a:p>
        </p:txBody>
      </p:sp>
      <p:pic>
        <p:nvPicPr>
          <p:cNvPr id="37891" name="Picture 2"/>
          <p:cNvPicPr>
            <a:picLocks noChangeAspect="1" noChangeArrowheads="1"/>
          </p:cNvPicPr>
          <p:nvPr/>
        </p:nvPicPr>
        <p:blipFill>
          <a:blip r:embed="rId4"/>
          <a:srcRect/>
          <a:stretch>
            <a:fillRect/>
          </a:stretch>
        </p:blipFill>
        <p:spPr bwMode="auto">
          <a:xfrm>
            <a:off x="1066800" y="1295400"/>
            <a:ext cx="3067050" cy="2762250"/>
          </a:xfrm>
          <a:prstGeom prst="rect">
            <a:avLst/>
          </a:prstGeom>
          <a:noFill/>
          <a:ln w="9525">
            <a:noFill/>
            <a:miter lim="800000"/>
            <a:headEnd/>
            <a:tailEnd/>
          </a:ln>
        </p:spPr>
      </p:pic>
      <p:pic>
        <p:nvPicPr>
          <p:cNvPr id="37892" name="Picture 7" descr="0500_82b"/>
          <p:cNvPicPr>
            <a:picLocks noGrp="1" noChangeAspect="1" noChangeArrowheads="1"/>
          </p:cNvPicPr>
          <p:nvPr>
            <p:ph sz="half" idx="4294967295"/>
          </p:nvPr>
        </p:nvPicPr>
        <p:blipFill>
          <a:blip r:embed="rId5"/>
          <a:srcRect/>
          <a:stretch>
            <a:fillRect/>
          </a:stretch>
        </p:blipFill>
        <p:spPr>
          <a:xfrm>
            <a:off x="5029200" y="1219200"/>
            <a:ext cx="3886200" cy="2909888"/>
          </a:xfrm>
        </p:spPr>
      </p:pic>
      <p:pic>
        <p:nvPicPr>
          <p:cNvPr id="37893" name="Picture 4"/>
          <p:cNvPicPr>
            <a:picLocks noGrp="1" noChangeAspect="1" noChangeArrowheads="1"/>
          </p:cNvPicPr>
          <p:nvPr>
            <p:ph sz="half" idx="4294967295"/>
          </p:nvPr>
        </p:nvPicPr>
        <p:blipFill>
          <a:blip r:embed="rId6"/>
          <a:srcRect t="24490" r="22990" b="12245"/>
          <a:stretch>
            <a:fillRect/>
          </a:stretch>
        </p:blipFill>
        <p:spPr>
          <a:xfrm>
            <a:off x="381000" y="4038600"/>
            <a:ext cx="4724400" cy="28194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ACS770xCB</a:t>
            </a:r>
            <a:r>
              <a:rPr lang="sr-Latn-CS" b="1" dirty="0" smtClean="0"/>
              <a:t> </a:t>
            </a:r>
            <a:r>
              <a:rPr lang="sr-Latn-CS" sz="3200" dirty="0" smtClean="0"/>
              <a:t>(</a:t>
            </a:r>
            <a:r>
              <a:rPr lang="sr-Latn-CS" sz="3200" i="1" dirty="0" smtClean="0"/>
              <a:t>Allegro MicroSystem</a:t>
            </a:r>
            <a:r>
              <a:rPr lang="sr-Latn-CS" sz="3200" dirty="0" smtClean="0"/>
              <a:t>)</a:t>
            </a:r>
            <a:endParaRPr lang="en-US" dirty="0"/>
          </a:p>
        </p:txBody>
      </p:sp>
      <p:sp>
        <p:nvSpPr>
          <p:cNvPr id="5" name="TextBox 4"/>
          <p:cNvSpPr txBox="1"/>
          <p:nvPr/>
        </p:nvSpPr>
        <p:spPr>
          <a:xfrm>
            <a:off x="1447800" y="4419600"/>
            <a:ext cx="6705600" cy="1938992"/>
          </a:xfrm>
          <a:prstGeom prst="rect">
            <a:avLst/>
          </a:prstGeom>
          <a:noFill/>
        </p:spPr>
        <p:txBody>
          <a:bodyPr wrap="square" rtlCol="0">
            <a:spAutoFit/>
          </a:bodyPr>
          <a:lstStyle/>
          <a:p>
            <a:pPr>
              <a:buFont typeface="Arial" pitchFamily="34" charset="0"/>
              <a:buChar char="•"/>
            </a:pPr>
            <a:r>
              <a:rPr lang="sr-Latn-CS" sz="2000" dirty="0" smtClean="0"/>
              <a:t> Merena struja do </a:t>
            </a:r>
            <a:r>
              <a:rPr lang="sr-Latn-CS" sz="2000" dirty="0" smtClean="0">
                <a:sym typeface="Symbol"/>
              </a:rPr>
              <a:t></a:t>
            </a:r>
            <a:r>
              <a:rPr lang="sr-Latn-CS" sz="2000" b="1" dirty="0" smtClean="0"/>
              <a:t>50A, </a:t>
            </a:r>
            <a:r>
              <a:rPr lang="sr-Latn-CS" sz="2000" dirty="0" smtClean="0">
                <a:sym typeface="Symbol"/>
              </a:rPr>
              <a:t></a:t>
            </a:r>
            <a:r>
              <a:rPr lang="sr-Latn-CS" sz="2000" b="1" dirty="0" smtClean="0"/>
              <a:t>100A, </a:t>
            </a:r>
            <a:r>
              <a:rPr lang="sr-Latn-CS" sz="2000" dirty="0" smtClean="0">
                <a:sym typeface="Symbol"/>
              </a:rPr>
              <a:t></a:t>
            </a:r>
            <a:r>
              <a:rPr lang="sr-Latn-CS" sz="2000" b="1" dirty="0" smtClean="0"/>
              <a:t>150A, ili </a:t>
            </a:r>
            <a:r>
              <a:rPr lang="sr-Latn-CS" sz="2000" dirty="0" smtClean="0">
                <a:sym typeface="Symbol"/>
              </a:rPr>
              <a:t> </a:t>
            </a:r>
            <a:r>
              <a:rPr lang="sr-Latn-CS" sz="2000" b="1" dirty="0" smtClean="0"/>
              <a:t>200 A</a:t>
            </a:r>
            <a:endParaRPr lang="sr-Latn-CS" sz="2000" b="1" baseline="-25000" dirty="0" smtClean="0"/>
          </a:p>
          <a:p>
            <a:pPr>
              <a:buFont typeface="Arial" pitchFamily="34" charset="0"/>
              <a:buChar char="•"/>
            </a:pPr>
            <a:r>
              <a:rPr lang="sr-Latn-CS" sz="2000" dirty="0" smtClean="0"/>
              <a:t> Samo jedno napajanje +5V</a:t>
            </a:r>
          </a:p>
          <a:p>
            <a:pPr>
              <a:buFont typeface="Arial" pitchFamily="34" charset="0"/>
              <a:buChar char="•"/>
            </a:pPr>
            <a:r>
              <a:rPr lang="sr-Latn-CS" sz="2000" dirty="0" smtClean="0"/>
              <a:t> Samo 100 </a:t>
            </a:r>
            <a:r>
              <a:rPr lang="sr-Latn-CS" sz="2000" dirty="0" smtClean="0">
                <a:sym typeface="Symbol"/>
              </a:rPr>
              <a:t> redna otpornost</a:t>
            </a:r>
          </a:p>
          <a:p>
            <a:pPr>
              <a:buFont typeface="Arial" pitchFamily="34" charset="0"/>
              <a:buChar char="•"/>
            </a:pPr>
            <a:r>
              <a:rPr lang="sr-Latn-CS" sz="2000" dirty="0" smtClean="0">
                <a:sym typeface="Symbol"/>
              </a:rPr>
              <a:t> Naponski izlaz do 5V sa fabrički trimovanim ofsetom </a:t>
            </a:r>
          </a:p>
          <a:p>
            <a:r>
              <a:rPr lang="sr-Latn-CS" sz="2000" dirty="0" smtClean="0">
                <a:sym typeface="Symbol"/>
              </a:rPr>
              <a:t>  i osetljivošću 10mv/A do 80mv/A, zavisno od modela</a:t>
            </a:r>
            <a:endParaRPr lang="sr-Latn-CS" sz="2000" dirty="0" smtClean="0"/>
          </a:p>
          <a:p>
            <a:pPr>
              <a:buFont typeface="Arial" pitchFamily="34" charset="0"/>
              <a:buChar char="•"/>
            </a:pPr>
            <a:endParaRPr lang="en-US" sz="2000" dirty="0"/>
          </a:p>
        </p:txBody>
      </p:sp>
      <p:pic>
        <p:nvPicPr>
          <p:cNvPr id="102405" name="Picture 5"/>
          <p:cNvPicPr>
            <a:picLocks noChangeAspect="1" noChangeArrowheads="1"/>
          </p:cNvPicPr>
          <p:nvPr/>
        </p:nvPicPr>
        <p:blipFill>
          <a:blip r:embed="rId3"/>
          <a:srcRect/>
          <a:stretch>
            <a:fillRect/>
          </a:stretch>
        </p:blipFill>
        <p:spPr bwMode="auto">
          <a:xfrm>
            <a:off x="381000" y="1828800"/>
            <a:ext cx="5985401" cy="2209800"/>
          </a:xfrm>
          <a:prstGeom prst="rect">
            <a:avLst/>
          </a:prstGeom>
          <a:noFill/>
          <a:ln w="9525">
            <a:noFill/>
            <a:miter lim="800000"/>
            <a:headEnd/>
            <a:tailEnd/>
          </a:ln>
          <a:effectLst/>
        </p:spPr>
      </p:pic>
      <p:pic>
        <p:nvPicPr>
          <p:cNvPr id="40963" name="Picture 3"/>
          <p:cNvPicPr>
            <a:picLocks noChangeAspect="1" noChangeArrowheads="1"/>
          </p:cNvPicPr>
          <p:nvPr/>
        </p:nvPicPr>
        <p:blipFill>
          <a:blip r:embed="rId4">
            <a:lum bright="10000" contrast="10000"/>
          </a:blip>
          <a:srcRect/>
          <a:stretch>
            <a:fillRect/>
          </a:stretch>
        </p:blipFill>
        <p:spPr bwMode="auto">
          <a:xfrm>
            <a:off x="6728011" y="1882588"/>
            <a:ext cx="1752600" cy="1765362"/>
          </a:xfrm>
          <a:prstGeom prst="rect">
            <a:avLst/>
          </a:prstGeom>
          <a:noFill/>
          <a:ln w="9525">
            <a:noFill/>
            <a:miter lim="800000"/>
            <a:headEnd/>
            <a:tailEnd/>
          </a:ln>
          <a:effectLst/>
        </p:spPr>
      </p:pic>
      <p:sp>
        <p:nvSpPr>
          <p:cNvPr id="7" name="Rectangle 6"/>
          <p:cNvSpPr/>
          <p:nvPr/>
        </p:nvSpPr>
        <p:spPr bwMode="auto">
          <a:xfrm>
            <a:off x="914400" y="3810000"/>
            <a:ext cx="5562600"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idx="1"/>
          </p:nvPr>
        </p:nvSpPr>
        <p:spPr>
          <a:xfrm>
            <a:off x="457200" y="1600200"/>
            <a:ext cx="8229600" cy="1143000"/>
          </a:xfrm>
        </p:spPr>
        <p:txBody>
          <a:bodyPr/>
          <a:lstStyle/>
          <a:p>
            <a:pPr eaLnBrk="1" hangingPunct="1"/>
            <a:r>
              <a:rPr lang="sr-Latn-CS" dirty="0" smtClean="0">
                <a:solidFill>
                  <a:srgbClr val="002060"/>
                </a:solidFill>
              </a:rPr>
              <a:t>Sličan princip LEM-modulima samo se fluks pretvara u otpor.</a:t>
            </a:r>
            <a:endParaRPr lang="en-US" dirty="0" smtClean="0">
              <a:solidFill>
                <a:srgbClr val="002060"/>
              </a:solidFill>
            </a:endParaRPr>
          </a:p>
        </p:txBody>
      </p:sp>
      <p:sp>
        <p:nvSpPr>
          <p:cNvPr id="18434" name="Title 1"/>
          <p:cNvSpPr>
            <a:spLocks noGrp="1"/>
          </p:cNvSpPr>
          <p:nvPr>
            <p:ph type="title"/>
          </p:nvPr>
        </p:nvSpPr>
        <p:spPr/>
        <p:txBody>
          <a:bodyPr/>
          <a:lstStyle/>
          <a:p>
            <a:pPr eaLnBrk="1" hangingPunct="1"/>
            <a:r>
              <a:rPr lang="sr-Latn-CS" b="1" dirty="0" smtClean="0">
                <a:solidFill>
                  <a:srgbClr val="002060"/>
                </a:solidFill>
              </a:rPr>
              <a:t>Magneto-otporni moduli</a:t>
            </a:r>
            <a:endParaRPr lang="en-US" b="1" dirty="0" smtClean="0"/>
          </a:p>
        </p:txBody>
      </p:sp>
      <p:pic>
        <p:nvPicPr>
          <p:cNvPr id="18435" name="Picture 8"/>
          <p:cNvPicPr>
            <a:picLocks noChangeAspect="1" noChangeArrowheads="1"/>
          </p:cNvPicPr>
          <p:nvPr/>
        </p:nvPicPr>
        <p:blipFill>
          <a:blip r:embed="rId3"/>
          <a:srcRect/>
          <a:stretch>
            <a:fillRect/>
          </a:stretch>
        </p:blipFill>
        <p:spPr bwMode="auto">
          <a:xfrm>
            <a:off x="304800" y="3048000"/>
            <a:ext cx="4408756" cy="3159125"/>
          </a:xfrm>
          <a:prstGeom prst="rect">
            <a:avLst/>
          </a:prstGeom>
          <a:noFill/>
          <a:ln w="9525">
            <a:noFill/>
            <a:miter lim="800000"/>
            <a:headEnd/>
            <a:tailEnd/>
          </a:ln>
        </p:spPr>
      </p:pic>
      <p:pic>
        <p:nvPicPr>
          <p:cNvPr id="38913" name="Picture 1"/>
          <p:cNvPicPr>
            <a:picLocks noChangeAspect="1" noChangeArrowheads="1"/>
          </p:cNvPicPr>
          <p:nvPr/>
        </p:nvPicPr>
        <p:blipFill>
          <a:blip r:embed="rId4"/>
          <a:srcRect/>
          <a:stretch>
            <a:fillRect/>
          </a:stretch>
        </p:blipFill>
        <p:spPr bwMode="auto">
          <a:xfrm>
            <a:off x="4953000" y="3095625"/>
            <a:ext cx="3886200" cy="3000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cdt-2000-3pan"/>
          <p:cNvPicPr>
            <a:picLocks noGrp="1" noChangeAspect="1" noChangeArrowheads="1"/>
          </p:cNvPicPr>
          <p:nvPr>
            <p:ph sz="half" idx="1"/>
          </p:nvPr>
        </p:nvPicPr>
        <p:blipFill>
          <a:blip r:embed="rId3"/>
          <a:srcRect/>
          <a:stretch>
            <a:fillRect/>
          </a:stretch>
        </p:blipFill>
        <p:spPr>
          <a:xfrm>
            <a:off x="609600" y="990600"/>
            <a:ext cx="3860800" cy="5364163"/>
          </a:xfrm>
        </p:spPr>
      </p:pic>
      <p:pic>
        <p:nvPicPr>
          <p:cNvPr id="19458" name="Picture 3" descr="cdthd"/>
          <p:cNvPicPr>
            <a:picLocks noGrp="1" noChangeAspect="1" noChangeArrowheads="1"/>
          </p:cNvPicPr>
          <p:nvPr>
            <p:ph sz="half" idx="2"/>
          </p:nvPr>
        </p:nvPicPr>
        <p:blipFill>
          <a:blip r:embed="rId4"/>
          <a:srcRect/>
          <a:stretch>
            <a:fillRect/>
          </a:stretch>
        </p:blipFill>
        <p:spPr>
          <a:xfrm>
            <a:off x="5105400" y="1524000"/>
            <a:ext cx="3486150" cy="4191000"/>
          </a:xfrm>
        </p:spPr>
      </p:pic>
      <p:sp>
        <p:nvSpPr>
          <p:cNvPr id="19459" name="Text Box 4"/>
          <p:cNvSpPr txBox="1">
            <a:spLocks noChangeArrowheads="1"/>
          </p:cNvSpPr>
          <p:nvPr/>
        </p:nvSpPr>
        <p:spPr bwMode="auto">
          <a:xfrm>
            <a:off x="685800" y="304800"/>
            <a:ext cx="7848600" cy="492125"/>
          </a:xfrm>
          <a:prstGeom prst="rect">
            <a:avLst/>
          </a:prstGeom>
          <a:noFill/>
          <a:ln w="9525">
            <a:noFill/>
            <a:miter lim="800000"/>
            <a:headEnd/>
            <a:tailEnd/>
          </a:ln>
        </p:spPr>
        <p:txBody>
          <a:bodyPr>
            <a:spAutoFit/>
          </a:bodyPr>
          <a:lstStyle/>
          <a:p>
            <a:pPr>
              <a:spcBef>
                <a:spcPct val="50000"/>
              </a:spcBef>
            </a:pPr>
            <a:r>
              <a:rPr lang="en-US" sz="2600" b="1">
                <a:solidFill>
                  <a:srgbClr val="002060"/>
                </a:solidFill>
                <a:cs typeface="Arial" charset="0"/>
              </a:rPr>
              <a:t>MERENJE BR</a:t>
            </a:r>
            <a:r>
              <a:rPr lang="sr-Latn-CS" sz="2600" b="1">
                <a:solidFill>
                  <a:srgbClr val="002060"/>
                </a:solidFill>
                <a:cs typeface="Arial" charset="0"/>
              </a:rPr>
              <a:t>ZINE OBRTANJA (za prikazivanje)</a:t>
            </a:r>
            <a:r>
              <a:rPr lang="en-US" sz="2600" b="1">
                <a:solidFill>
                  <a:srgbClr val="002060"/>
                </a:solidFill>
                <a:cs typeface="Arial" charset="0"/>
              </a:rPr>
              <a:t>:</a:t>
            </a:r>
          </a:p>
        </p:txBody>
      </p:sp>
      <p:sp>
        <p:nvSpPr>
          <p:cNvPr id="5" name="Parallelogram 4"/>
          <p:cNvSpPr/>
          <p:nvPr/>
        </p:nvSpPr>
        <p:spPr bwMode="auto">
          <a:xfrm rot="19921216" flipV="1">
            <a:off x="1067674" y="3313276"/>
            <a:ext cx="164284" cy="45719"/>
          </a:xfrm>
          <a:prstGeom prst="parallelogram">
            <a:avLst/>
          </a:prstGeom>
          <a:gradFill>
            <a:gsLst>
              <a:gs pos="0">
                <a:schemeClr val="bg2">
                  <a:lumMod val="60000"/>
                  <a:lumOff val="40000"/>
                </a:schemeClr>
              </a:gs>
              <a:gs pos="50000">
                <a:schemeClr val="accent1">
                  <a:shade val="67500"/>
                  <a:satMod val="115000"/>
                </a:schemeClr>
              </a:gs>
              <a:gs pos="100000">
                <a:schemeClr val="accent1">
                  <a:shade val="100000"/>
                  <a:satMod val="115000"/>
                </a:schemeClr>
              </a:gs>
            </a:gsLst>
            <a:lin ang="5400000" scaled="0"/>
          </a:gradFill>
          <a:ln w="317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tachfea"/>
          <p:cNvPicPr>
            <a:picLocks noGrp="1" noChangeAspect="1" noChangeArrowheads="1"/>
          </p:cNvPicPr>
          <p:nvPr>
            <p:ph/>
          </p:nvPr>
        </p:nvPicPr>
        <p:blipFill>
          <a:blip r:embed="rId2"/>
          <a:srcRect/>
          <a:stretch>
            <a:fillRect/>
          </a:stretch>
        </p:blipFill>
        <p:spPr>
          <a:xfrm>
            <a:off x="304800" y="228600"/>
            <a:ext cx="8732838" cy="5181600"/>
          </a:xfrm>
        </p:spPr>
      </p:pic>
      <p:sp>
        <p:nvSpPr>
          <p:cNvPr id="20482" name="Text Box 3"/>
          <p:cNvSpPr txBox="1">
            <a:spLocks noChangeArrowheads="1"/>
          </p:cNvSpPr>
          <p:nvPr/>
        </p:nvSpPr>
        <p:spPr bwMode="auto">
          <a:xfrm>
            <a:off x="1524000" y="5791200"/>
            <a:ext cx="6400800" cy="523875"/>
          </a:xfrm>
          <a:prstGeom prst="rect">
            <a:avLst/>
          </a:prstGeom>
          <a:noFill/>
          <a:ln w="9525">
            <a:noFill/>
            <a:miter lim="800000"/>
            <a:headEnd/>
            <a:tailEnd/>
          </a:ln>
        </p:spPr>
        <p:txBody>
          <a:bodyPr>
            <a:spAutoFit/>
          </a:bodyPr>
          <a:lstStyle/>
          <a:p>
            <a:pPr algn="ctr">
              <a:spcBef>
                <a:spcPct val="50000"/>
              </a:spcBef>
            </a:pPr>
            <a:r>
              <a:rPr lang="sr-Latn-CS" sz="2800" b="1">
                <a:latin typeface="Times New Roman" pitchFamily="18" charset="0"/>
                <a:cs typeface="Arial" charset="0"/>
              </a:rPr>
              <a:t>Primer digitalnog ručnog tahometra</a:t>
            </a:r>
            <a:endParaRPr lang="en-US" sz="2800" b="1">
              <a:latin typeface="Times New Roman" pitchFamily="18" charset="0"/>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5183</TotalTime>
  <Words>6701</Words>
  <Application>Microsoft Office PowerPoint</Application>
  <PresentationFormat>On-screen Show (4:3)</PresentationFormat>
  <Paragraphs>505</Paragraphs>
  <Slides>39</Slides>
  <Notes>28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2" baseType="lpstr">
      <vt:lpstr>Default Design</vt:lpstr>
      <vt:lpstr>Equation</vt:lpstr>
      <vt:lpstr>Microsoft Office PowerPoint 97-2003 Presentation</vt:lpstr>
      <vt:lpstr>Merenje struje</vt:lpstr>
      <vt:lpstr>Merenje struje</vt:lpstr>
      <vt:lpstr>Merenje struje</vt:lpstr>
      <vt:lpstr>Merenje struje</vt:lpstr>
      <vt:lpstr>LEM moduli</vt:lpstr>
      <vt:lpstr> ACS770xCB (Allegro MicroSystem)</vt:lpstr>
      <vt:lpstr>Magneto-otporni moduli</vt:lpstr>
      <vt:lpstr>Slide 8</vt:lpstr>
      <vt:lpstr>Slide 9</vt:lpstr>
      <vt:lpstr>Slide 10</vt:lpstr>
      <vt:lpstr>Slide 11</vt:lpstr>
      <vt:lpstr>Inkrementalni optički enkoder</vt:lpstr>
      <vt:lpstr>Merenje pozicije i brzine obrtanja</vt:lpstr>
      <vt:lpstr>Merenje pozicije i brzine obrtanja</vt:lpstr>
      <vt:lpstr>Inkrementalni optički enkoder</vt:lpstr>
      <vt:lpstr>Inkrementalni optički enkoder</vt:lpstr>
      <vt:lpstr>Inkrementalni optički enkoder</vt:lpstr>
      <vt:lpstr>Primer: enkoder Lika M725</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Spojnice</vt:lpstr>
      <vt:lpstr>Slide 38</vt:lpstr>
      <vt:lpstr>Slide 39</vt:lpstr>
    </vt:vector>
  </TitlesOfParts>
  <Company>VISER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Merenja, senzori, aktuatori, spojnice</dc:title>
  <dc:creator>M. Mijalkovic</dc:creator>
  <cp:lastModifiedBy>m_milan</cp:lastModifiedBy>
  <cp:revision>295</cp:revision>
  <cp:lastPrinted>1601-01-01T00:00:00Z</cp:lastPrinted>
  <dcterms:created xsi:type="dcterms:W3CDTF">1601-01-01T00:00:00Z</dcterms:created>
  <dcterms:modified xsi:type="dcterms:W3CDTF">2019-05-13T07:36:33Z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