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73D17-9D48-452B-A356-A3F9F26E5279}" type="datetimeFigureOut">
              <a:rPr lang="sr-Latn-RS" smtClean="0"/>
              <a:t>20.5.2018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BDD9C-5F14-4ECC-BC56-6C53022260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4765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Ispitivanje sistema za zaustavljanje i podešavanje geometrije </a:t>
            </a:r>
            <a:r>
              <a:rPr lang="sr-Latn-RS" dirty="0"/>
              <a:t>oslanjanja vozila</a:t>
            </a:r>
            <a:endParaRPr lang="sr-Latn-RS" dirty="0">
              <a:effectLst/>
            </a:endParaRPr>
          </a:p>
        </p:txBody>
      </p:sp>
      <p:pic>
        <p:nvPicPr>
          <p:cNvPr id="1028" name="Picture 4" descr="&amp;Rcy;&amp;iecy;&amp;zcy;&amp;ucy;&amp;lcy;&amp;tcy;&amp;acy;&amp;tcy; &amp;scy;&amp;lcy;&amp;icy;&amp;kcy;&amp;acy; &amp;zcy;&amp;acy; brak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33337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81200"/>
            <a:ext cx="3733800" cy="422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9488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pPr marL="0" indent="0">
              <a:buNone/>
            </a:pPr>
            <a:endParaRPr lang="sr-Latn-RS" sz="1800" dirty="0" smtClean="0"/>
          </a:p>
          <a:p>
            <a:pPr marL="0" indent="0">
              <a:buNone/>
            </a:pPr>
            <a:endParaRPr lang="sr-Latn-RS" sz="1800" dirty="0"/>
          </a:p>
          <a:p>
            <a:pPr marL="0" indent="0">
              <a:buNone/>
            </a:pPr>
            <a:r>
              <a:rPr lang="sr-Latn-RS" sz="1800" dirty="0" smtClean="0"/>
              <a:t>Preuzeto iz rada „Izračunavanje usporenja na tehničkom pregledu“ autora Duško Pešić, Andreja Radović</a:t>
            </a:r>
            <a:endParaRPr lang="sr-Latn-RS" sz="1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57" y="290285"/>
            <a:ext cx="8839200" cy="482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lnSpcReduction="10000"/>
          </a:bodyPr>
          <a:lstStyle/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 smtClean="0"/>
          </a:p>
          <a:p>
            <a:pPr marL="0" indent="0">
              <a:buNone/>
            </a:pPr>
            <a:r>
              <a:rPr lang="sr-Latn-RS" sz="1800" dirty="0"/>
              <a:t>Preuzeto iz rada „Izračunavanje usporenja na tehničkom pregledu“ autora Duško Pešić, Andreja Radović</a:t>
            </a:r>
            <a:endParaRPr lang="sr-Latn-RS" sz="1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839200" cy="5114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52400"/>
                <a:ext cx="8839200" cy="65532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RS" sz="2800" dirty="0" smtClean="0"/>
                  <a:t>Dodatni uslovi za ispravnost:</a:t>
                </a:r>
              </a:p>
              <a:p>
                <a:r>
                  <a:rPr lang="sr-Latn-RS" sz="2400" dirty="0" smtClean="0"/>
                  <a:t>Razlika sila kočenja između dva točka na istoj osovini ne sme da pređe 30% (po starom zakonu 30%).</a:t>
                </a:r>
              </a:p>
              <a:p>
                <a:r>
                  <a:rPr lang="sr-Latn-RS" sz="2400" dirty="0" smtClean="0"/>
                  <a:t>Na svakoj od osovina mora da bude najmanje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sr-Latn-R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R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sr-Latn-R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sr-Latn-RS" sz="2400" dirty="0" smtClean="0"/>
                  <a:t> zbirne kočione sile.</a:t>
                </a:r>
              </a:p>
              <a:p>
                <a:r>
                  <a:rPr lang="sr-Latn-RS" sz="2400" dirty="0" smtClean="0"/>
                  <a:t>Nije predviđena provera istovremenosti aktiviranja kočnice na točkovima iste osovine.</a:t>
                </a:r>
              </a:p>
              <a:p>
                <a:endParaRPr lang="sr-Latn-R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52400"/>
                <a:ext cx="8839200" cy="6553200"/>
              </a:xfrm>
              <a:blipFill rotWithShape="1">
                <a:blip r:embed="rId2"/>
                <a:stretch>
                  <a:fillRect l="-1379" t="-837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4200"/>
            <a:ext cx="6353175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800" dirty="0" smtClean="0"/>
              <a:t>Merenje kočnih sila na valjcima</a:t>
            </a:r>
          </a:p>
          <a:p>
            <a:r>
              <a:rPr lang="sr-Latn-RS" sz="2400" dirty="0" smtClean="0"/>
              <a:t>Uređaj sačinjavaju dva para valjaka koje pogone elektromotori.</a:t>
            </a:r>
          </a:p>
          <a:p>
            <a:r>
              <a:rPr lang="sr-Latn-RS" sz="2400" dirty="0" smtClean="0"/>
              <a:t>Pri slobodnom okretanju valjaka ne javlja se moment na vratilima koja ih pokreću.</a:t>
            </a:r>
          </a:p>
          <a:p>
            <a:r>
              <a:rPr lang="sr-Latn-RS" sz="2400" dirty="0" smtClean="0"/>
              <a:t>Prilikom aktivacije kočnice javlja se moment na vratilima koji se meri odgovarajućim senzorima i na osnovu kog se proračunava sila kočenja pojedinačnih točkova.</a:t>
            </a:r>
          </a:p>
          <a:p>
            <a:r>
              <a:rPr lang="sr-Latn-RS" sz="2400" dirty="0" smtClean="0"/>
              <a:t>Za maksimalnu silu kočenja uzima se vrednost neposredno pre nastupanja klizanja između pneumatika i valjka.</a:t>
            </a:r>
          </a:p>
          <a:p>
            <a:r>
              <a:rPr lang="sr-Latn-RS" sz="2400" dirty="0" smtClean="0"/>
              <a:t>Proklizavanje se utvrđuje pomoćnim valjkom, kojim se određuje i prisustvo vozila na valjcima.</a:t>
            </a:r>
          </a:p>
          <a:p>
            <a:r>
              <a:rPr lang="sr-Latn-RS" sz="2400" dirty="0" smtClean="0"/>
              <a:t>Efikasnost kočnice se računa na osnovu težine vozila i ukupne kočione sile po formuli za kočni koeficijent.</a:t>
            </a:r>
            <a:endParaRPr lang="sr-Latn-RS" sz="2400" dirty="0" smtClean="0"/>
          </a:p>
          <a:p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0" indent="0">
              <a:buNone/>
            </a:pPr>
            <a:r>
              <a:rPr lang="sr-Latn-RS" sz="2800" dirty="0"/>
              <a:t>Geometrija oslanjanja vozila</a:t>
            </a:r>
          </a:p>
          <a:p>
            <a:r>
              <a:rPr lang="sr-Latn-RS" sz="2400" b="1" dirty="0" smtClean="0"/>
              <a:t>Raspon</a:t>
            </a:r>
            <a:r>
              <a:rPr lang="sr-Latn-RS" sz="2400" dirty="0" smtClean="0"/>
              <a:t> (trag, TOE</a:t>
            </a:r>
            <a:r>
              <a:rPr lang="sr-Latn-RS" sz="2400" dirty="0"/>
              <a:t>) </a:t>
            </a:r>
            <a:r>
              <a:rPr lang="sr-Latn-RS" sz="2400" dirty="0" smtClean="0"/>
              <a:t>je ugao </a:t>
            </a:r>
            <a:r>
              <a:rPr lang="sr-Latn-RS" sz="2400" dirty="0"/>
              <a:t>koji stvaraju centralna podužna osa vozila i centralna podužna linija točka</a:t>
            </a:r>
            <a:r>
              <a:rPr lang="sr-Latn-RS" sz="2400" dirty="0" smtClean="0"/>
              <a:t>. Negativan je ako se podužne ose točkova presecaju iza vozila, a pozitivan ako se presecaju ispred vozila.</a:t>
            </a:r>
            <a:endParaRPr lang="sr-Latn-R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66686"/>
            <a:ext cx="5029200" cy="4669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r>
              <a:rPr lang="vi-VN" sz="2400" b="1" dirty="0">
                <a:latin typeface="Calibri" pitchFamily="34" charset="0"/>
              </a:rPr>
              <a:t>Nagib</a:t>
            </a:r>
            <a:r>
              <a:rPr lang="vi-VN" sz="2400" dirty="0">
                <a:latin typeface="Calibri" pitchFamily="34" charset="0"/>
              </a:rPr>
              <a:t> </a:t>
            </a:r>
            <a:r>
              <a:rPr lang="sr-Latn-RS" sz="2400" dirty="0" smtClean="0">
                <a:latin typeface="Calibri" pitchFamily="34" charset="0"/>
              </a:rPr>
              <a:t>(camber) </a:t>
            </a:r>
            <a:r>
              <a:rPr lang="vi-VN" sz="2400" dirty="0" smtClean="0">
                <a:latin typeface="Calibri" pitchFamily="34" charset="0"/>
              </a:rPr>
              <a:t>točka </a:t>
            </a:r>
            <a:r>
              <a:rPr lang="vi-VN" sz="2400" dirty="0">
                <a:latin typeface="Calibri" pitchFamily="34" charset="0"/>
              </a:rPr>
              <a:t>je ugao između </a:t>
            </a:r>
            <a:r>
              <a:rPr lang="sr-Latn-RS" sz="2400" dirty="0" smtClean="0">
                <a:latin typeface="Calibri" pitchFamily="34" charset="0"/>
              </a:rPr>
              <a:t>ravni</a:t>
            </a:r>
            <a:r>
              <a:rPr lang="vi-VN" sz="2400" dirty="0" smtClean="0">
                <a:latin typeface="Calibri" pitchFamily="34" charset="0"/>
              </a:rPr>
              <a:t> </a:t>
            </a:r>
            <a:r>
              <a:rPr lang="vi-VN" sz="2400" dirty="0">
                <a:latin typeface="Calibri" pitchFamily="34" charset="0"/>
              </a:rPr>
              <a:t>točka i </a:t>
            </a:r>
            <a:r>
              <a:rPr lang="vi-VN" sz="2400" dirty="0" smtClean="0">
                <a:latin typeface="Calibri" pitchFamily="34" charset="0"/>
              </a:rPr>
              <a:t>vertikal</a:t>
            </a:r>
            <a:r>
              <a:rPr lang="sr-Latn-RS" sz="2400" dirty="0" smtClean="0">
                <a:latin typeface="Calibri" pitchFamily="34" charset="0"/>
              </a:rPr>
              <a:t>ne ose vozila</a:t>
            </a:r>
            <a:r>
              <a:rPr lang="vi-VN" sz="2400" dirty="0" smtClean="0">
                <a:latin typeface="Calibri" pitchFamily="34" charset="0"/>
              </a:rPr>
              <a:t> </a:t>
            </a:r>
            <a:r>
              <a:rPr lang="vi-VN" sz="2400" dirty="0">
                <a:latin typeface="Calibri" pitchFamily="34" charset="0"/>
              </a:rPr>
              <a:t>gledajući vozilo </a:t>
            </a:r>
            <a:r>
              <a:rPr lang="vi-VN" sz="2400" dirty="0" smtClean="0">
                <a:latin typeface="Calibri" pitchFamily="34" charset="0"/>
              </a:rPr>
              <a:t>spreda.</a:t>
            </a:r>
            <a:r>
              <a:rPr lang="sr-Latn-RS" sz="2400" dirty="0" smtClean="0">
                <a:latin typeface="Calibri" pitchFamily="34" charset="0"/>
              </a:rPr>
              <a:t> </a:t>
            </a:r>
            <a:r>
              <a:rPr lang="vi-VN" sz="2400" dirty="0" smtClean="0">
                <a:latin typeface="Calibri" pitchFamily="34" charset="0"/>
              </a:rPr>
              <a:t>Nagib </a:t>
            </a:r>
            <a:r>
              <a:rPr lang="vi-VN" sz="2400" dirty="0">
                <a:latin typeface="Calibri" pitchFamily="34" charset="0"/>
              </a:rPr>
              <a:t>je pozitivan kada je točak </a:t>
            </a:r>
            <a:r>
              <a:rPr lang="sr-Latn-RS" sz="2400" dirty="0" smtClean="0">
                <a:latin typeface="Calibri" pitchFamily="34" charset="0"/>
              </a:rPr>
              <a:t>na donjoj strani bliži uzdužnoj osi vozila i obrnuto</a:t>
            </a:r>
            <a:r>
              <a:rPr lang="vi-VN" sz="2400" dirty="0" smtClean="0">
                <a:latin typeface="Calibri" pitchFamily="34" charset="0"/>
              </a:rPr>
              <a:t>.</a:t>
            </a:r>
            <a:endParaRPr lang="sr-Latn-RS" dirty="0">
              <a:latin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0"/>
            <a:ext cx="5153378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r>
              <a:rPr lang="vi-VN" sz="2400" b="1" dirty="0">
                <a:latin typeface="Calibri" pitchFamily="34" charset="0"/>
              </a:rPr>
              <a:t>Povučenost točkova </a:t>
            </a:r>
            <a:r>
              <a:rPr lang="vi-VN" sz="2400" dirty="0" smtClean="0">
                <a:latin typeface="Calibri" pitchFamily="34" charset="0"/>
              </a:rPr>
              <a:t>(set-back</a:t>
            </a:r>
            <a:r>
              <a:rPr lang="vi-VN" sz="2400" dirty="0">
                <a:latin typeface="Calibri" pitchFamily="34" charset="0"/>
              </a:rPr>
              <a:t>) </a:t>
            </a:r>
            <a:r>
              <a:rPr lang="sr-Latn-RS" sz="2400" dirty="0" smtClean="0">
                <a:latin typeface="Calibri" pitchFamily="34" charset="0"/>
              </a:rPr>
              <a:t>je odstupanje ose jedne osovine vozila u odnosu na osu koja je pod pravim uglom na podužnu osu vozila. Izražava se u stepenima, ili u mm, pri čemu se uzima podužno rastojanje između tačaka prodora vertikalnih osa levog i desnog točka. Pozitivna je kada desni točak prednjači.</a:t>
            </a:r>
            <a:endParaRPr lang="sr-Latn-RS" sz="2400" dirty="0">
              <a:latin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896" y="2286000"/>
            <a:ext cx="33337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r>
              <a:rPr lang="sr-Latn-RS" sz="2400" b="1" dirty="0">
                <a:latin typeface="Calibri" pitchFamily="34" charset="0"/>
              </a:rPr>
              <a:t>Z</a:t>
            </a:r>
            <a:r>
              <a:rPr lang="vi-VN" sz="2400" b="1" dirty="0" smtClean="0">
                <a:latin typeface="Calibri" pitchFamily="34" charset="0"/>
              </a:rPr>
              <a:t>atur</a:t>
            </a:r>
            <a:r>
              <a:rPr lang="sr-Latn-RS" sz="2400" dirty="0">
                <a:latin typeface="Calibri" pitchFamily="34" charset="0"/>
              </a:rPr>
              <a:t> </a:t>
            </a:r>
            <a:r>
              <a:rPr lang="sr-Latn-RS" sz="2400" dirty="0" smtClean="0">
                <a:latin typeface="Calibri" pitchFamily="34" charset="0"/>
              </a:rPr>
              <a:t>(caster)</a:t>
            </a:r>
            <a:r>
              <a:rPr lang="vi-VN" sz="2400" dirty="0" smtClean="0">
                <a:latin typeface="Calibri" pitchFamily="34" charset="0"/>
              </a:rPr>
              <a:t> </a:t>
            </a:r>
            <a:r>
              <a:rPr lang="vi-VN" sz="2400" dirty="0">
                <a:latin typeface="Calibri" pitchFamily="34" charset="0"/>
              </a:rPr>
              <a:t>je ugao između </a:t>
            </a:r>
            <a:r>
              <a:rPr lang="sr-Latn-RS" sz="2400" dirty="0" smtClean="0">
                <a:latin typeface="Calibri" pitchFamily="34" charset="0"/>
              </a:rPr>
              <a:t>vertikalne ose točka i ose koja povezuje tačke uležištenja amortizera gledano sa bočne strane vozila. Pozitivan je kada osa amortizera pada ispred vertikalne ose točka.</a:t>
            </a:r>
            <a:endParaRPr lang="sr-Latn-RS" sz="2400" dirty="0">
              <a:latin typeface="Calibri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1685925"/>
            <a:ext cx="3333750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r>
              <a:rPr lang="vi-VN" sz="2400" b="1" dirty="0">
                <a:latin typeface="Calibri" pitchFamily="34" charset="0"/>
              </a:rPr>
              <a:t>Nagib osovinice rukavca </a:t>
            </a:r>
            <a:r>
              <a:rPr lang="vi-VN" sz="2400" dirty="0" smtClean="0">
                <a:latin typeface="Calibri" pitchFamily="34" charset="0"/>
              </a:rPr>
              <a:t>(king pin</a:t>
            </a:r>
            <a:r>
              <a:rPr lang="sr-Latn-RS" sz="2400" dirty="0" smtClean="0">
                <a:latin typeface="Calibri" pitchFamily="34" charset="0"/>
              </a:rPr>
              <a:t> inclination KPI, </a:t>
            </a:r>
            <a:r>
              <a:rPr lang="vi-VN" sz="2400" dirty="0" smtClean="0">
                <a:latin typeface="Calibri" pitchFamily="34" charset="0"/>
              </a:rPr>
              <a:t>steering </a:t>
            </a:r>
            <a:r>
              <a:rPr lang="vi-VN" sz="2400" dirty="0">
                <a:latin typeface="Calibri" pitchFamily="34" charset="0"/>
              </a:rPr>
              <a:t>axis </a:t>
            </a:r>
            <a:r>
              <a:rPr lang="vi-VN" sz="2400" dirty="0" smtClean="0">
                <a:latin typeface="Calibri" pitchFamily="34" charset="0"/>
              </a:rPr>
              <a:t>inclination</a:t>
            </a:r>
            <a:r>
              <a:rPr lang="sr-Latn-RS" sz="2400" dirty="0" smtClean="0">
                <a:latin typeface="Calibri" pitchFamily="34" charset="0"/>
              </a:rPr>
              <a:t> SAI</a:t>
            </a:r>
            <a:r>
              <a:rPr lang="vi-VN" sz="2400" dirty="0" smtClean="0">
                <a:latin typeface="Calibri" pitchFamily="34" charset="0"/>
              </a:rPr>
              <a:t>) </a:t>
            </a:r>
            <a:r>
              <a:rPr lang="vi-VN" sz="2400" dirty="0">
                <a:latin typeface="Calibri" pitchFamily="34" charset="0"/>
              </a:rPr>
              <a:t>je ugao između </a:t>
            </a:r>
            <a:r>
              <a:rPr lang="sr-Latn-RS" sz="2400" dirty="0">
                <a:latin typeface="Calibri" pitchFamily="34" charset="0"/>
              </a:rPr>
              <a:t>vertikalne ose točka i ose koja povezuje tačke uležištenja amortizera gledano </a:t>
            </a:r>
            <a:r>
              <a:rPr lang="sr-Latn-RS" sz="2400" dirty="0" smtClean="0">
                <a:latin typeface="Calibri" pitchFamily="34" charset="0"/>
              </a:rPr>
              <a:t>sa prednje strane</a:t>
            </a:r>
            <a:r>
              <a:rPr lang="vi-VN" sz="2400" dirty="0" smtClean="0">
                <a:latin typeface="Calibri" pitchFamily="34" charset="0"/>
              </a:rPr>
              <a:t>.</a:t>
            </a:r>
            <a:endParaRPr lang="sr-Latn-RS" sz="2400" dirty="0">
              <a:latin typeface="Calibri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8771" y="1828800"/>
            <a:ext cx="3940629" cy="3552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r>
              <a:rPr lang="vi-VN" sz="2400" b="1" dirty="0" smtClean="0">
                <a:latin typeface="Calibri" pitchFamily="34" charset="0"/>
              </a:rPr>
              <a:t>Pravac </a:t>
            </a:r>
            <a:r>
              <a:rPr lang="vi-VN" sz="2400" b="1" dirty="0">
                <a:latin typeface="Calibri" pitchFamily="34" charset="0"/>
              </a:rPr>
              <a:t>zadnje osovine </a:t>
            </a:r>
            <a:r>
              <a:rPr lang="vi-VN" sz="2400" dirty="0" smtClean="0">
                <a:latin typeface="Calibri" pitchFamily="34" charset="0"/>
              </a:rPr>
              <a:t>(thrust </a:t>
            </a:r>
            <a:r>
              <a:rPr lang="vi-VN" sz="2400" dirty="0">
                <a:latin typeface="Calibri" pitchFamily="34" charset="0"/>
              </a:rPr>
              <a:t>angle) </a:t>
            </a:r>
            <a:r>
              <a:rPr lang="sr-Latn-RS" sz="2400" dirty="0" smtClean="0">
                <a:latin typeface="Calibri" pitchFamily="34" charset="0"/>
              </a:rPr>
              <a:t>je ugao između podužne ose vozila i ose simetrije zadnje osovine</a:t>
            </a:r>
            <a:endParaRPr lang="sr-Latn-RS" sz="2400" dirty="0">
              <a:latin typeface="Calibri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57400"/>
            <a:ext cx="7112794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800" dirty="0" smtClean="0"/>
              <a:t>Ispitivanje sistema za zaustavljanje – izvod iz pravilnika</a:t>
            </a:r>
          </a:p>
          <a:p>
            <a:r>
              <a:rPr lang="en-US" sz="2400" dirty="0" err="1"/>
              <a:t>Uređaji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vršenje</a:t>
            </a:r>
            <a:r>
              <a:rPr lang="en-US" sz="2400" dirty="0"/>
              <a:t> </a:t>
            </a:r>
            <a:r>
              <a:rPr lang="en-US" sz="2400" dirty="0" err="1"/>
              <a:t>tehničkog</a:t>
            </a:r>
            <a:r>
              <a:rPr lang="en-US" sz="2400" dirty="0"/>
              <a:t> </a:t>
            </a:r>
            <a:r>
              <a:rPr lang="en-US" sz="2400" dirty="0" err="1"/>
              <a:t>pregleda</a:t>
            </a:r>
            <a:r>
              <a:rPr lang="en-US" sz="2400" dirty="0"/>
              <a:t> </a:t>
            </a:r>
            <a:r>
              <a:rPr lang="en-US" sz="2400" dirty="0" err="1"/>
              <a:t>vozila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predstavljaju</a:t>
            </a:r>
            <a:r>
              <a:rPr lang="en-US" sz="2400" dirty="0"/>
              <a:t> </a:t>
            </a:r>
            <a:r>
              <a:rPr lang="en-US" sz="2400" dirty="0" err="1"/>
              <a:t>merila</a:t>
            </a:r>
            <a:r>
              <a:rPr lang="en-US" sz="2400" dirty="0"/>
              <a:t> u </a:t>
            </a:r>
            <a:r>
              <a:rPr lang="en-US" sz="2400" dirty="0" err="1"/>
              <a:t>smislu</a:t>
            </a:r>
            <a:r>
              <a:rPr lang="en-US" sz="2400" dirty="0"/>
              <a:t> </a:t>
            </a:r>
            <a:r>
              <a:rPr lang="en-US" sz="2400" dirty="0" err="1"/>
              <a:t>metroloških</a:t>
            </a:r>
            <a:r>
              <a:rPr lang="en-US" sz="2400" dirty="0"/>
              <a:t> </a:t>
            </a:r>
            <a:r>
              <a:rPr lang="en-US" sz="2400" dirty="0" err="1"/>
              <a:t>propisa</a:t>
            </a:r>
            <a:r>
              <a:rPr lang="en-US" sz="2400" dirty="0"/>
              <a:t> </a:t>
            </a:r>
            <a:r>
              <a:rPr lang="en-US" sz="2400" dirty="0" err="1"/>
              <a:t>moraju</a:t>
            </a:r>
            <a:r>
              <a:rPr lang="en-US" sz="2400" dirty="0"/>
              <a:t>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overeni</a:t>
            </a:r>
            <a:r>
              <a:rPr lang="en-US" sz="2400" dirty="0"/>
              <a:t> od </a:t>
            </a:r>
            <a:r>
              <a:rPr lang="en-US" sz="2400" dirty="0" err="1"/>
              <a:t>strane</a:t>
            </a:r>
            <a:r>
              <a:rPr lang="en-US" sz="2400" dirty="0"/>
              <a:t> </a:t>
            </a:r>
            <a:r>
              <a:rPr lang="en-US" sz="2400" dirty="0" err="1"/>
              <a:t>nadležnog</a:t>
            </a:r>
            <a:r>
              <a:rPr lang="en-US" sz="2400" dirty="0"/>
              <a:t> </a:t>
            </a:r>
            <a:r>
              <a:rPr lang="en-US" sz="2400" dirty="0" err="1"/>
              <a:t>organa</a:t>
            </a:r>
            <a:r>
              <a:rPr lang="en-US" sz="2400" dirty="0"/>
              <a:t> u </a:t>
            </a:r>
            <a:r>
              <a:rPr lang="en-US" sz="2400" dirty="0" err="1"/>
              <a:t>rokovima</a:t>
            </a:r>
            <a:r>
              <a:rPr lang="en-US" sz="2400" dirty="0"/>
              <a:t> </a:t>
            </a:r>
            <a:r>
              <a:rPr lang="en-US" sz="2400" dirty="0" err="1"/>
              <a:t>određenim</a:t>
            </a:r>
            <a:r>
              <a:rPr lang="en-US" sz="2400" dirty="0"/>
              <a:t> </a:t>
            </a:r>
            <a:r>
              <a:rPr lang="en-US" sz="2400" dirty="0" err="1"/>
              <a:t>tim</a:t>
            </a:r>
            <a:r>
              <a:rPr lang="en-US" sz="2400" dirty="0"/>
              <a:t> </a:t>
            </a:r>
            <a:r>
              <a:rPr lang="en-US" sz="2400" dirty="0" err="1"/>
              <a:t>propisima</a:t>
            </a:r>
            <a:r>
              <a:rPr lang="en-US" sz="2400" dirty="0"/>
              <a:t>.</a:t>
            </a:r>
            <a:endParaRPr lang="sr-Latn-RS" sz="2400" dirty="0"/>
          </a:p>
          <a:p>
            <a:r>
              <a:rPr lang="en-US" sz="2400" dirty="0" err="1"/>
              <a:t>Uređaji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vršenje</a:t>
            </a:r>
            <a:r>
              <a:rPr lang="en-US" sz="2400" dirty="0"/>
              <a:t> </a:t>
            </a:r>
            <a:r>
              <a:rPr lang="en-US" sz="2400" dirty="0" err="1"/>
              <a:t>tehničkog</a:t>
            </a:r>
            <a:r>
              <a:rPr lang="en-US" sz="2400" dirty="0"/>
              <a:t> </a:t>
            </a:r>
            <a:r>
              <a:rPr lang="en-US" sz="2400" dirty="0" err="1"/>
              <a:t>pregleda</a:t>
            </a:r>
            <a:r>
              <a:rPr lang="en-US" sz="2400" dirty="0"/>
              <a:t> </a:t>
            </a:r>
            <a:r>
              <a:rPr lang="en-US" sz="2400" dirty="0" err="1"/>
              <a:t>vozila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predstavljaju</a:t>
            </a:r>
            <a:r>
              <a:rPr lang="en-US" sz="2400" dirty="0"/>
              <a:t> </a:t>
            </a:r>
            <a:r>
              <a:rPr lang="en-US" sz="2400" dirty="0" err="1"/>
              <a:t>merila</a:t>
            </a:r>
            <a:r>
              <a:rPr lang="en-US" sz="2400" dirty="0"/>
              <a:t>,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ne </a:t>
            </a:r>
            <a:r>
              <a:rPr lang="en-US" sz="2400" dirty="0" err="1"/>
              <a:t>postoje</a:t>
            </a:r>
            <a:r>
              <a:rPr lang="en-US" sz="2400" dirty="0"/>
              <a:t> </a:t>
            </a:r>
            <a:r>
              <a:rPr lang="en-US" sz="2400" dirty="0" err="1"/>
              <a:t>propisani</a:t>
            </a:r>
            <a:r>
              <a:rPr lang="en-US" sz="2400" dirty="0"/>
              <a:t> </a:t>
            </a:r>
            <a:r>
              <a:rPr lang="en-US" sz="2400" dirty="0" err="1"/>
              <a:t>metrološki</a:t>
            </a:r>
            <a:r>
              <a:rPr lang="en-US" sz="2400" dirty="0"/>
              <a:t> </a:t>
            </a:r>
            <a:r>
              <a:rPr lang="en-US" sz="2400" dirty="0" err="1"/>
              <a:t>zahtevi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se </a:t>
            </a:r>
            <a:r>
              <a:rPr lang="en-US" sz="2400" dirty="0" err="1"/>
              <a:t>ovim</a:t>
            </a:r>
            <a:r>
              <a:rPr lang="en-US" sz="2400" dirty="0"/>
              <a:t> </a:t>
            </a:r>
            <a:r>
              <a:rPr lang="en-US" sz="2400" dirty="0" err="1"/>
              <a:t>pravilnikom</a:t>
            </a:r>
            <a:r>
              <a:rPr lang="en-US" sz="2400" dirty="0"/>
              <a:t> ne </a:t>
            </a:r>
            <a:r>
              <a:rPr lang="en-US" sz="2400" dirty="0" err="1"/>
              <a:t>zahteva</a:t>
            </a:r>
            <a:r>
              <a:rPr lang="en-US" sz="2400" dirty="0"/>
              <a:t> </a:t>
            </a:r>
            <a:r>
              <a:rPr lang="en-US" sz="2400" dirty="0" err="1"/>
              <a:t>overavanje</a:t>
            </a:r>
            <a:r>
              <a:rPr lang="en-US" sz="2400" dirty="0"/>
              <a:t>, </a:t>
            </a:r>
            <a:r>
              <a:rPr lang="en-US" sz="2400" dirty="0" err="1"/>
              <a:t>moraju</a:t>
            </a:r>
            <a:r>
              <a:rPr lang="en-US" sz="2400" dirty="0"/>
              <a:t>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etalonirani</a:t>
            </a:r>
            <a:r>
              <a:rPr lang="en-US" sz="2400" dirty="0"/>
              <a:t> od </a:t>
            </a:r>
            <a:r>
              <a:rPr lang="en-US" sz="2400" dirty="0" err="1"/>
              <a:t>strane</a:t>
            </a:r>
            <a:r>
              <a:rPr lang="en-US" sz="2400" dirty="0"/>
              <a:t> </a:t>
            </a:r>
            <a:r>
              <a:rPr lang="en-US" sz="2400" dirty="0" err="1"/>
              <a:t>akreditovane</a:t>
            </a:r>
            <a:r>
              <a:rPr lang="en-US" sz="2400" dirty="0"/>
              <a:t> </a:t>
            </a:r>
            <a:r>
              <a:rPr lang="en-US" sz="2400" dirty="0" err="1"/>
              <a:t>organizacije</a:t>
            </a:r>
            <a:r>
              <a:rPr lang="en-US" sz="2400" dirty="0"/>
              <a:t> u </a:t>
            </a:r>
            <a:r>
              <a:rPr lang="en-US" sz="2400" dirty="0" err="1"/>
              <a:t>skladu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zahtevima</a:t>
            </a:r>
            <a:r>
              <a:rPr lang="en-US" sz="2400" dirty="0"/>
              <a:t> </a:t>
            </a:r>
            <a:r>
              <a:rPr lang="en-US" sz="2400" dirty="0" err="1"/>
              <a:t>standarda</a:t>
            </a:r>
            <a:r>
              <a:rPr lang="en-US" sz="2400" dirty="0"/>
              <a:t> SRPS ISO/IEC 17025:2006 </a:t>
            </a:r>
            <a:r>
              <a:rPr lang="en-US" sz="2400" dirty="0" err="1"/>
              <a:t>svakih</a:t>
            </a:r>
            <a:r>
              <a:rPr lang="en-US" sz="2400" dirty="0"/>
              <a:t> 12 </a:t>
            </a:r>
            <a:r>
              <a:rPr lang="en-US" sz="2400" dirty="0" err="1"/>
              <a:t>meseci</a:t>
            </a:r>
            <a:r>
              <a:rPr lang="en-US" sz="2400" dirty="0"/>
              <a:t> i o </a:t>
            </a:r>
            <a:r>
              <a:rPr lang="en-US" sz="2400" dirty="0" err="1"/>
              <a:t>čemu</a:t>
            </a:r>
            <a:r>
              <a:rPr lang="en-US" sz="2400" dirty="0"/>
              <a:t> </a:t>
            </a:r>
            <a:r>
              <a:rPr lang="en-US" sz="2400" dirty="0" err="1"/>
              <a:t>mora</a:t>
            </a:r>
            <a:r>
              <a:rPr lang="en-US" sz="2400" dirty="0"/>
              <a:t> </a:t>
            </a:r>
            <a:r>
              <a:rPr lang="en-US" sz="2400" dirty="0" err="1"/>
              <a:t>postojati</a:t>
            </a:r>
            <a:r>
              <a:rPr lang="en-US" sz="2400" dirty="0"/>
              <a:t> </a:t>
            </a:r>
            <a:r>
              <a:rPr lang="en-US" sz="2400" dirty="0" err="1"/>
              <a:t>odgovarajući</a:t>
            </a:r>
            <a:r>
              <a:rPr lang="en-US" sz="2400" dirty="0"/>
              <a:t> </a:t>
            </a:r>
            <a:r>
              <a:rPr lang="en-US" sz="2400" dirty="0" err="1"/>
              <a:t>dokaz</a:t>
            </a:r>
            <a:r>
              <a:rPr lang="en-US" sz="2400" dirty="0"/>
              <a:t>.</a:t>
            </a:r>
            <a:endParaRPr lang="sr-Latn-RS" sz="2400" dirty="0"/>
          </a:p>
          <a:p>
            <a:pPr marL="0" indent="0">
              <a:buNone/>
            </a:pPr>
            <a:endParaRPr lang="sr-Latn-RS" sz="2800" dirty="0" smtClean="0"/>
          </a:p>
          <a:p>
            <a:pPr marL="0" indent="0">
              <a:buNone/>
            </a:pP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761532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800" dirty="0" smtClean="0"/>
              <a:t>Podešavanje geometrije sistema za oslanjanje</a:t>
            </a:r>
          </a:p>
          <a:p>
            <a:r>
              <a:rPr lang="sr-Latn-RS" sz="2400" dirty="0" smtClean="0"/>
              <a:t>Uređaj meri sve elemente geometrije sistema za oslanjanje.</a:t>
            </a:r>
          </a:p>
          <a:p>
            <a:r>
              <a:rPr lang="sr-Latn-RS" sz="2400" dirty="0" smtClean="0"/>
              <a:t>Jedino podšavanje koje se sigurno može izvršiti je podešavanje raspona.</a:t>
            </a:r>
          </a:p>
          <a:p>
            <a:r>
              <a:rPr lang="sr-Latn-RS" sz="2400" dirty="0" smtClean="0"/>
              <a:t>Podešavanje raspona se može izvršiti dok uređaj meri i prikazuje vrednosti.</a:t>
            </a:r>
          </a:p>
          <a:p>
            <a:r>
              <a:rPr lang="sr-Latn-RS" sz="2400" dirty="0" smtClean="0"/>
              <a:t>Druga podešavanja (i kada su raspoloživa) uglavnom nije moguće vršiti dok uređaj meri i prikazuje vrednosti.</a:t>
            </a:r>
            <a:endParaRPr lang="sr-Latn-RS" sz="2000" dirty="0"/>
          </a:p>
        </p:txBody>
      </p:sp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Privredno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objektu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i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uređaje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merila</a:t>
            </a:r>
            <a:r>
              <a:rPr lang="en-US" dirty="0"/>
              <a:t>: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točkova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ispunjavati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: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tehnički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mopeda</a:t>
            </a:r>
            <a:r>
              <a:rPr lang="en-US" dirty="0"/>
              <a:t> i </a:t>
            </a:r>
            <a:r>
              <a:rPr lang="en-US" dirty="0" err="1"/>
              <a:t>motocikla</a:t>
            </a:r>
            <a:r>
              <a:rPr lang="en-US" dirty="0"/>
              <a:t>: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par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valjaka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obrtni</a:t>
            </a:r>
            <a:r>
              <a:rPr lang="en-US" dirty="0"/>
              <a:t> </a:t>
            </a:r>
            <a:r>
              <a:rPr lang="en-US" dirty="0" err="1"/>
              <a:t>valjci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isključiti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dostizanju</a:t>
            </a:r>
            <a:r>
              <a:rPr lang="en-US" dirty="0"/>
              <a:t>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točku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pedali</a:t>
            </a:r>
            <a:r>
              <a:rPr lang="en-US" dirty="0"/>
              <a:t> </a:t>
            </a:r>
            <a:r>
              <a:rPr lang="en-US" dirty="0" err="1"/>
              <a:t>kočnice</a:t>
            </a:r>
            <a:r>
              <a:rPr lang="en-US" dirty="0"/>
              <a:t> (</a:t>
            </a:r>
            <a:r>
              <a:rPr lang="en-US" dirty="0" err="1"/>
              <a:t>dinamometar</a:t>
            </a:r>
            <a:r>
              <a:rPr lang="en-US" dirty="0"/>
              <a:t>),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točku</a:t>
            </a:r>
            <a:r>
              <a:rPr lang="en-US" dirty="0"/>
              <a:t> i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komandi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zaustavljanje</a:t>
            </a:r>
            <a:r>
              <a:rPr lang="en-US" dirty="0"/>
              <a:t>,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grafički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otpora</a:t>
            </a:r>
            <a:r>
              <a:rPr lang="en-US" dirty="0"/>
              <a:t> </a:t>
            </a:r>
            <a:r>
              <a:rPr lang="en-US" dirty="0" err="1"/>
              <a:t>kotrljanja</a:t>
            </a:r>
            <a:r>
              <a:rPr lang="en-US" dirty="0"/>
              <a:t>,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i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pedali</a:t>
            </a:r>
            <a:r>
              <a:rPr lang="en-US" dirty="0"/>
              <a:t> </a:t>
            </a:r>
            <a:r>
              <a:rPr lang="en-US" dirty="0" err="1"/>
              <a:t>kočnice</a:t>
            </a:r>
            <a:r>
              <a:rPr lang="en-US" dirty="0"/>
              <a:t>,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/>
              <a:t>prikazan</a:t>
            </a:r>
            <a:r>
              <a:rPr lang="en-US" dirty="0"/>
              <a:t> i segment </a:t>
            </a:r>
            <a:r>
              <a:rPr lang="en-US" dirty="0" err="1"/>
              <a:t>provere</a:t>
            </a:r>
            <a:r>
              <a:rPr lang="en-US" dirty="0"/>
              <a:t> </a:t>
            </a:r>
            <a:r>
              <a:rPr lang="en-US" dirty="0" err="1"/>
              <a:t>otpuštanja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zaustavljanje</a:t>
            </a:r>
            <a:r>
              <a:rPr lang="en-US" dirty="0"/>
              <a:t> i </a:t>
            </a:r>
            <a:r>
              <a:rPr lang="en-US" dirty="0" err="1"/>
              <a:t>neujednačenost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obrtu</a:t>
            </a:r>
            <a:r>
              <a:rPr lang="en-US" dirty="0"/>
              <a:t> </a:t>
            </a:r>
            <a:r>
              <a:rPr lang="en-US" dirty="0" err="1"/>
              <a:t>točka</a:t>
            </a:r>
            <a:r>
              <a:rPr lang="en-US" dirty="0"/>
              <a:t> – </a:t>
            </a:r>
            <a:r>
              <a:rPr lang="en-US" dirty="0" err="1"/>
              <a:t>ovalnosti</a:t>
            </a:r>
            <a:r>
              <a:rPr lang="en-US" dirty="0"/>
              <a:t> </a:t>
            </a:r>
            <a:r>
              <a:rPr lang="en-US" dirty="0" err="1"/>
              <a:t>kočnog</a:t>
            </a:r>
            <a:r>
              <a:rPr lang="en-US" dirty="0"/>
              <a:t> </a:t>
            </a:r>
            <a:r>
              <a:rPr lang="en-US" dirty="0" err="1"/>
              <a:t>doboša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diska</a:t>
            </a:r>
            <a:r>
              <a:rPr lang="en-US" dirty="0"/>
              <a:t> (u </a:t>
            </a:r>
            <a:r>
              <a:rPr lang="en-US" dirty="0" err="1"/>
              <a:t>daljem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: </a:t>
            </a:r>
            <a:r>
              <a:rPr lang="en-US" dirty="0" err="1"/>
              <a:t>ovalnost</a:t>
            </a:r>
            <a:r>
              <a:rPr lang="en-US" dirty="0"/>
              <a:t> </a:t>
            </a:r>
            <a:r>
              <a:rPr lang="en-US" dirty="0" err="1"/>
              <a:t>kočnica</a:t>
            </a:r>
            <a:r>
              <a:rPr lang="en-US" dirty="0"/>
              <a:t>),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numerički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najvećih</a:t>
            </a:r>
            <a:r>
              <a:rPr lang="en-US" dirty="0"/>
              <a:t> </a:t>
            </a:r>
            <a:r>
              <a:rPr lang="en-US" dirty="0" err="1"/>
              <a:t>izmerenih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,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pedali</a:t>
            </a:r>
            <a:r>
              <a:rPr lang="en-US" dirty="0"/>
              <a:t> </a:t>
            </a:r>
            <a:r>
              <a:rPr lang="en-US" dirty="0" err="1"/>
              <a:t>kočnice</a:t>
            </a:r>
            <a:r>
              <a:rPr lang="en-US" dirty="0"/>
              <a:t>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merenja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, </a:t>
            </a:r>
            <a:r>
              <a:rPr lang="en-US" dirty="0" err="1"/>
              <a:t>kočnog</a:t>
            </a:r>
            <a:r>
              <a:rPr lang="en-US" dirty="0"/>
              <a:t> </a:t>
            </a:r>
            <a:r>
              <a:rPr lang="en-US" dirty="0" err="1"/>
              <a:t>koeficijenta</a:t>
            </a:r>
            <a:r>
              <a:rPr lang="en-US" dirty="0"/>
              <a:t>, </a:t>
            </a:r>
            <a:r>
              <a:rPr lang="en-US" dirty="0" err="1"/>
              <a:t>datuma</a:t>
            </a:r>
            <a:r>
              <a:rPr lang="en-US" dirty="0"/>
              <a:t> i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početka</a:t>
            </a:r>
            <a:r>
              <a:rPr lang="en-US" dirty="0"/>
              <a:t> </a:t>
            </a:r>
            <a:r>
              <a:rPr lang="en-US" dirty="0" err="1"/>
              <a:t>merenja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, </a:t>
            </a:r>
            <a:r>
              <a:rPr lang="en-US" dirty="0" err="1"/>
              <a:t>osovinskog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i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težine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(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osovinskog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integralni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),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merni</a:t>
            </a:r>
            <a:r>
              <a:rPr lang="en-US" dirty="0"/>
              <a:t> </a:t>
            </a:r>
            <a:r>
              <a:rPr lang="en-US" dirty="0" err="1"/>
              <a:t>opseg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od 0 </a:t>
            </a:r>
            <a:r>
              <a:rPr lang="en-US" dirty="0" err="1"/>
              <a:t>kN</a:t>
            </a:r>
            <a:r>
              <a:rPr lang="en-US" dirty="0"/>
              <a:t> do </a:t>
            </a:r>
            <a:r>
              <a:rPr lang="en-US" dirty="0" err="1"/>
              <a:t>najmanje</a:t>
            </a:r>
            <a:r>
              <a:rPr lang="en-US" dirty="0"/>
              <a:t> 2,5 </a:t>
            </a:r>
            <a:r>
              <a:rPr lang="en-US" dirty="0" err="1"/>
              <a:t>kN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da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izdržati</a:t>
            </a:r>
            <a:r>
              <a:rPr lang="en-US" dirty="0"/>
              <a:t> </a:t>
            </a:r>
            <a:r>
              <a:rPr lang="en-US" dirty="0" err="1"/>
              <a:t>osovinsko</a:t>
            </a:r>
            <a:r>
              <a:rPr lang="en-US" dirty="0"/>
              <a:t> </a:t>
            </a:r>
            <a:r>
              <a:rPr lang="en-US" dirty="0" err="1"/>
              <a:t>opterećenje</a:t>
            </a:r>
            <a:r>
              <a:rPr lang="en-US" dirty="0"/>
              <a:t> od </a:t>
            </a:r>
            <a:r>
              <a:rPr lang="en-US" dirty="0" err="1"/>
              <a:t>najmanje</a:t>
            </a:r>
            <a:r>
              <a:rPr lang="en-US" dirty="0"/>
              <a:t> 5 </a:t>
            </a:r>
            <a:r>
              <a:rPr lang="en-US" dirty="0" err="1"/>
              <a:t>kN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povezivanja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centralnim</a:t>
            </a:r>
            <a:r>
              <a:rPr lang="en-US" dirty="0"/>
              <a:t> </a:t>
            </a:r>
            <a:r>
              <a:rPr lang="en-US" dirty="0" err="1"/>
              <a:t>računarom</a:t>
            </a:r>
            <a:r>
              <a:rPr lang="en-US" dirty="0"/>
              <a:t>;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tehnički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NDM ne </a:t>
            </a:r>
            <a:r>
              <a:rPr lang="en-US" dirty="0" err="1"/>
              <a:t>prelazi</a:t>
            </a:r>
            <a:r>
              <a:rPr lang="en-US" dirty="0"/>
              <a:t> 3,5 t: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valjaka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obrtni</a:t>
            </a:r>
            <a:r>
              <a:rPr lang="en-US" dirty="0"/>
              <a:t> </a:t>
            </a:r>
            <a:r>
              <a:rPr lang="en-US" dirty="0" err="1"/>
              <a:t>valjci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isključiti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dostizanju</a:t>
            </a:r>
            <a:r>
              <a:rPr lang="en-US" dirty="0"/>
              <a:t>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točku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pedali</a:t>
            </a:r>
            <a:r>
              <a:rPr lang="en-US" dirty="0"/>
              <a:t> </a:t>
            </a:r>
            <a:r>
              <a:rPr lang="en-US" dirty="0" err="1"/>
              <a:t>kočnice</a:t>
            </a:r>
            <a:r>
              <a:rPr lang="en-US" dirty="0"/>
              <a:t> (</a:t>
            </a:r>
            <a:r>
              <a:rPr lang="en-US" dirty="0" err="1"/>
              <a:t>dinamometar</a:t>
            </a:r>
            <a:r>
              <a:rPr lang="en-US" dirty="0"/>
              <a:t>),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grafički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točka</a:t>
            </a:r>
            <a:r>
              <a:rPr lang="en-US" dirty="0"/>
              <a:t> i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(%) i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pedali</a:t>
            </a:r>
            <a:r>
              <a:rPr lang="en-US" dirty="0"/>
              <a:t> </a:t>
            </a:r>
            <a:r>
              <a:rPr lang="en-US" dirty="0" err="1"/>
              <a:t>kočnice</a:t>
            </a:r>
            <a:r>
              <a:rPr lang="en-US" dirty="0"/>
              <a:t>,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grafički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otpora</a:t>
            </a:r>
            <a:r>
              <a:rPr lang="en-US" dirty="0"/>
              <a:t> </a:t>
            </a:r>
            <a:r>
              <a:rPr lang="en-US" dirty="0" err="1"/>
              <a:t>kotrljanja</a:t>
            </a:r>
            <a:r>
              <a:rPr lang="en-US" dirty="0"/>
              <a:t>,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i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pedali</a:t>
            </a:r>
            <a:r>
              <a:rPr lang="en-US" dirty="0"/>
              <a:t> </a:t>
            </a:r>
            <a:r>
              <a:rPr lang="en-US" dirty="0" err="1"/>
              <a:t>kočnice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pedali</a:t>
            </a:r>
            <a:r>
              <a:rPr lang="en-US" dirty="0"/>
              <a:t> </a:t>
            </a:r>
            <a:r>
              <a:rPr lang="en-US" dirty="0" err="1"/>
              <a:t>kočnice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permanentnim</a:t>
            </a:r>
            <a:r>
              <a:rPr lang="en-US" dirty="0"/>
              <a:t> </a:t>
            </a:r>
            <a:r>
              <a:rPr lang="en-US" dirty="0" err="1"/>
              <a:t>pogonom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osovina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/>
              <a:t>prikazan</a:t>
            </a:r>
            <a:r>
              <a:rPr lang="en-US" dirty="0"/>
              <a:t> i segment </a:t>
            </a:r>
            <a:r>
              <a:rPr lang="en-US" dirty="0" err="1"/>
              <a:t>provere</a:t>
            </a:r>
            <a:r>
              <a:rPr lang="en-US" dirty="0"/>
              <a:t> </a:t>
            </a:r>
            <a:r>
              <a:rPr lang="en-US" dirty="0" err="1"/>
              <a:t>ovalnosti</a:t>
            </a:r>
            <a:r>
              <a:rPr lang="en-US" dirty="0"/>
              <a:t> </a:t>
            </a:r>
            <a:r>
              <a:rPr lang="en-US" dirty="0" err="1"/>
              <a:t>kočnica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numerički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najvećih</a:t>
            </a:r>
            <a:r>
              <a:rPr lang="en-US" dirty="0"/>
              <a:t> </a:t>
            </a:r>
            <a:r>
              <a:rPr lang="en-US" dirty="0" err="1"/>
              <a:t>izmerenih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,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(%)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propisanog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,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pedali</a:t>
            </a:r>
            <a:r>
              <a:rPr lang="en-US" dirty="0"/>
              <a:t> </a:t>
            </a:r>
            <a:r>
              <a:rPr lang="en-US" dirty="0" err="1"/>
              <a:t>kočnice</a:t>
            </a:r>
            <a:r>
              <a:rPr lang="en-US" dirty="0"/>
              <a:t>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merenja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, </a:t>
            </a:r>
            <a:r>
              <a:rPr lang="en-US" dirty="0" err="1"/>
              <a:t>ovalnosti</a:t>
            </a:r>
            <a:r>
              <a:rPr lang="en-US" dirty="0"/>
              <a:t>, </a:t>
            </a:r>
            <a:r>
              <a:rPr lang="en-US" dirty="0" err="1"/>
              <a:t>kočnog</a:t>
            </a:r>
            <a:r>
              <a:rPr lang="en-US" dirty="0"/>
              <a:t> </a:t>
            </a:r>
            <a:r>
              <a:rPr lang="en-US" dirty="0" err="1"/>
              <a:t>koeficijenta</a:t>
            </a:r>
            <a:r>
              <a:rPr lang="en-US" dirty="0"/>
              <a:t>, </a:t>
            </a:r>
            <a:r>
              <a:rPr lang="en-US" dirty="0" err="1"/>
              <a:t>datuma</a:t>
            </a:r>
            <a:r>
              <a:rPr lang="en-US" dirty="0"/>
              <a:t> i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početka</a:t>
            </a:r>
            <a:r>
              <a:rPr lang="en-US" dirty="0"/>
              <a:t> </a:t>
            </a:r>
            <a:r>
              <a:rPr lang="en-US" dirty="0" err="1"/>
              <a:t>merenja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, </a:t>
            </a:r>
            <a:r>
              <a:rPr lang="en-US" dirty="0" err="1"/>
              <a:t>osovinskog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i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težine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(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osovinskog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integralni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),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merni</a:t>
            </a:r>
            <a:r>
              <a:rPr lang="en-US" dirty="0"/>
              <a:t> </a:t>
            </a:r>
            <a:r>
              <a:rPr lang="en-US" dirty="0" err="1"/>
              <a:t>opseg</a:t>
            </a:r>
            <a:r>
              <a:rPr lang="en-US" dirty="0"/>
              <a:t> od 0 </a:t>
            </a:r>
            <a:r>
              <a:rPr lang="en-US" dirty="0" err="1"/>
              <a:t>kN</a:t>
            </a:r>
            <a:r>
              <a:rPr lang="en-US" dirty="0"/>
              <a:t> do </a:t>
            </a:r>
            <a:r>
              <a:rPr lang="en-US" dirty="0" err="1"/>
              <a:t>najmanje</a:t>
            </a:r>
            <a:r>
              <a:rPr lang="en-US" dirty="0"/>
              <a:t> 6 </a:t>
            </a:r>
            <a:r>
              <a:rPr lang="en-US" dirty="0" err="1"/>
              <a:t>kN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podneti</a:t>
            </a:r>
            <a:r>
              <a:rPr lang="en-US" dirty="0"/>
              <a:t> </a:t>
            </a:r>
            <a:r>
              <a:rPr lang="en-US" dirty="0" err="1"/>
              <a:t>osovinsko</a:t>
            </a:r>
            <a:r>
              <a:rPr lang="en-US" dirty="0"/>
              <a:t> </a:t>
            </a:r>
            <a:r>
              <a:rPr lang="en-US" dirty="0" err="1"/>
              <a:t>opterećenje</a:t>
            </a:r>
            <a:r>
              <a:rPr lang="en-US" dirty="0"/>
              <a:t> od </a:t>
            </a:r>
            <a:r>
              <a:rPr lang="en-US" dirty="0" err="1"/>
              <a:t>najmanje</a:t>
            </a:r>
            <a:r>
              <a:rPr lang="en-US" dirty="0"/>
              <a:t> 20 </a:t>
            </a:r>
            <a:r>
              <a:rPr lang="en-US" dirty="0" err="1"/>
              <a:t>kN</a:t>
            </a:r>
            <a:r>
              <a:rPr lang="en-US" dirty="0"/>
              <a:t>,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povezivanja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centralnim</a:t>
            </a:r>
            <a:r>
              <a:rPr lang="en-US" dirty="0"/>
              <a:t> </a:t>
            </a:r>
            <a:r>
              <a:rPr lang="en-US" dirty="0" err="1"/>
              <a:t>računarom</a:t>
            </a:r>
            <a:r>
              <a:rPr lang="en-US" dirty="0"/>
              <a:t>;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2) </a:t>
            </a:r>
            <a:r>
              <a:rPr lang="en-US" b="1" dirty="0" err="1"/>
              <a:t>uređaj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merenje</a:t>
            </a:r>
            <a:r>
              <a:rPr lang="en-US" b="1" dirty="0"/>
              <a:t> </a:t>
            </a:r>
            <a:r>
              <a:rPr lang="en-US" b="1" dirty="0" err="1"/>
              <a:t>dimnosti</a:t>
            </a:r>
            <a:r>
              <a:rPr lang="en-US" b="1" dirty="0"/>
              <a:t> </a:t>
            </a:r>
            <a:r>
              <a:rPr lang="en-US" b="1" dirty="0" err="1"/>
              <a:t>izduvnih</a:t>
            </a:r>
            <a:r>
              <a:rPr lang="en-US" b="1" dirty="0"/>
              <a:t> </a:t>
            </a:r>
            <a:r>
              <a:rPr lang="en-US" b="1" dirty="0" err="1"/>
              <a:t>gasova</a:t>
            </a:r>
            <a:r>
              <a:rPr lang="en-US" b="1" dirty="0"/>
              <a:t> </a:t>
            </a:r>
            <a:r>
              <a:rPr lang="en-US" b="1" dirty="0" err="1"/>
              <a:t>dizel</a:t>
            </a:r>
            <a:r>
              <a:rPr lang="en-US" b="1" dirty="0"/>
              <a:t> </a:t>
            </a:r>
            <a:r>
              <a:rPr lang="en-US" b="1" dirty="0" err="1"/>
              <a:t>motora</a:t>
            </a:r>
            <a:r>
              <a:rPr lang="en-US" b="1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i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obrtaja</a:t>
            </a:r>
            <a:r>
              <a:rPr lang="en-US" dirty="0"/>
              <a:t> i </a:t>
            </a:r>
            <a:r>
              <a:rPr lang="en-US" dirty="0" err="1"/>
              <a:t>radne</a:t>
            </a:r>
            <a:r>
              <a:rPr lang="en-US" dirty="0"/>
              <a:t> temperature </a:t>
            </a:r>
            <a:r>
              <a:rPr lang="en-US" dirty="0" err="1"/>
              <a:t>motora</a:t>
            </a:r>
            <a:r>
              <a:rPr lang="en-US" dirty="0"/>
              <a:t>.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prikaza</a:t>
            </a:r>
            <a:r>
              <a:rPr lang="en-US" dirty="0"/>
              <a:t> i </a:t>
            </a:r>
            <a:r>
              <a:rPr lang="en-US" dirty="0" err="1"/>
              <a:t>ispisa</a:t>
            </a:r>
            <a:r>
              <a:rPr lang="en-US" dirty="0"/>
              <a:t> </a:t>
            </a:r>
            <a:r>
              <a:rPr lang="en-US" dirty="0" err="1"/>
              <a:t>izmerenih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i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povezivanja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centralnim</a:t>
            </a:r>
            <a:r>
              <a:rPr lang="en-US" dirty="0"/>
              <a:t> </a:t>
            </a:r>
            <a:r>
              <a:rPr lang="en-US" dirty="0" err="1"/>
              <a:t>računarom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b="1" dirty="0"/>
              <a:t>) </a:t>
            </a:r>
            <a:r>
              <a:rPr lang="en-US" b="1" dirty="0" err="1"/>
              <a:t>uređaj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merenje</a:t>
            </a:r>
            <a:r>
              <a:rPr lang="en-US" b="1" dirty="0"/>
              <a:t> </a:t>
            </a:r>
            <a:r>
              <a:rPr lang="en-US" b="1" dirty="0" err="1"/>
              <a:t>emisije</a:t>
            </a:r>
            <a:r>
              <a:rPr lang="en-US" b="1" dirty="0"/>
              <a:t> </a:t>
            </a:r>
            <a:r>
              <a:rPr lang="en-US" b="1" dirty="0" err="1"/>
              <a:t>izduvnih</a:t>
            </a:r>
            <a:r>
              <a:rPr lang="en-US" b="1" dirty="0"/>
              <a:t> </a:t>
            </a:r>
            <a:r>
              <a:rPr lang="en-US" b="1" dirty="0" err="1"/>
              <a:t>gasova</a:t>
            </a:r>
            <a:r>
              <a:rPr lang="en-US" b="1" dirty="0"/>
              <a:t> </a:t>
            </a:r>
            <a:r>
              <a:rPr lang="en-US" b="1" dirty="0" err="1"/>
              <a:t>motora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aktivnim</a:t>
            </a:r>
            <a:r>
              <a:rPr lang="en-US" b="1" dirty="0"/>
              <a:t> </a:t>
            </a:r>
            <a:r>
              <a:rPr lang="en-US" b="1" dirty="0" err="1"/>
              <a:t>paljenjem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CO, </a:t>
            </a:r>
            <a:r>
              <a:rPr lang="en-US" dirty="0" err="1"/>
              <a:t>radne</a:t>
            </a:r>
            <a:r>
              <a:rPr lang="en-US" dirty="0"/>
              <a:t> temperature </a:t>
            </a:r>
            <a:r>
              <a:rPr lang="en-US" dirty="0" err="1"/>
              <a:t>motora</a:t>
            </a:r>
            <a:r>
              <a:rPr lang="en-US" dirty="0"/>
              <a:t>,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obrtaja</a:t>
            </a:r>
            <a:r>
              <a:rPr lang="en-US" dirty="0"/>
              <a:t> i </a:t>
            </a:r>
            <a:r>
              <a:rPr lang="en-US" dirty="0" err="1"/>
              <a:t>izračunavanje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sagorevanja</a:t>
            </a:r>
            <a:r>
              <a:rPr lang="en-US" dirty="0"/>
              <a:t> (λ </a:t>
            </a:r>
            <a:r>
              <a:rPr lang="en-US" dirty="0" err="1"/>
              <a:t>faktor</a:t>
            </a:r>
            <a:r>
              <a:rPr lang="en-US" dirty="0"/>
              <a:t>).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prikaza</a:t>
            </a:r>
            <a:r>
              <a:rPr lang="en-US" dirty="0"/>
              <a:t> i </a:t>
            </a:r>
            <a:r>
              <a:rPr lang="en-US" dirty="0" err="1"/>
              <a:t>ispisa</a:t>
            </a:r>
            <a:r>
              <a:rPr lang="en-US" dirty="0"/>
              <a:t> </a:t>
            </a:r>
            <a:r>
              <a:rPr lang="en-US" dirty="0" err="1"/>
              <a:t>izmerenih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i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povezivanja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centralnim</a:t>
            </a:r>
            <a:r>
              <a:rPr lang="en-US" dirty="0"/>
              <a:t> </a:t>
            </a:r>
            <a:r>
              <a:rPr lang="en-US" dirty="0" err="1"/>
              <a:t>računarom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pritiska</a:t>
            </a:r>
            <a:r>
              <a:rPr lang="en-US" dirty="0"/>
              <a:t> u </a:t>
            </a:r>
            <a:r>
              <a:rPr lang="en-US" dirty="0" err="1"/>
              <a:t>pneumaticima</a:t>
            </a:r>
            <a:r>
              <a:rPr lang="en-US" dirty="0"/>
              <a:t> (</a:t>
            </a:r>
            <a:r>
              <a:rPr lang="en-US" dirty="0" err="1"/>
              <a:t>manometar</a:t>
            </a:r>
            <a:r>
              <a:rPr lang="en-US" dirty="0"/>
              <a:t>) </a:t>
            </a:r>
            <a:r>
              <a:rPr lang="en-US" dirty="0" err="1"/>
              <a:t>mernog</a:t>
            </a:r>
            <a:r>
              <a:rPr lang="en-US" dirty="0"/>
              <a:t> </a:t>
            </a:r>
            <a:r>
              <a:rPr lang="en-US" dirty="0" err="1"/>
              <a:t>opsega</a:t>
            </a:r>
            <a:r>
              <a:rPr lang="en-US" dirty="0"/>
              <a:t> od 0 bar do </a:t>
            </a:r>
            <a:r>
              <a:rPr lang="en-US" dirty="0" err="1"/>
              <a:t>najmanje</a:t>
            </a:r>
            <a:r>
              <a:rPr lang="en-US" dirty="0"/>
              <a:t> 6 bar,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tehnički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mopeda</a:t>
            </a:r>
            <a:r>
              <a:rPr lang="en-US" dirty="0"/>
              <a:t> i </a:t>
            </a:r>
            <a:r>
              <a:rPr lang="en-US" dirty="0" err="1"/>
              <a:t>motocikala</a:t>
            </a:r>
            <a:r>
              <a:rPr lang="en-US" dirty="0"/>
              <a:t> i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NDM ne </a:t>
            </a:r>
            <a:r>
              <a:rPr lang="en-US" dirty="0" err="1"/>
              <a:t>prelazi</a:t>
            </a:r>
            <a:r>
              <a:rPr lang="en-US" dirty="0"/>
              <a:t> 3,5 t,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mernog</a:t>
            </a:r>
            <a:r>
              <a:rPr lang="en-US" dirty="0"/>
              <a:t> </a:t>
            </a:r>
            <a:r>
              <a:rPr lang="en-US" dirty="0" err="1"/>
              <a:t>opsega</a:t>
            </a:r>
            <a:r>
              <a:rPr lang="en-US" dirty="0"/>
              <a:t> od 0 bar do </a:t>
            </a:r>
            <a:r>
              <a:rPr lang="en-US" dirty="0" err="1"/>
              <a:t>najmanje</a:t>
            </a:r>
            <a:r>
              <a:rPr lang="en-US" dirty="0"/>
              <a:t> 10 bar,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tehnički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NDM </a:t>
            </a:r>
            <a:r>
              <a:rPr lang="en-US" dirty="0" err="1"/>
              <a:t>prelazi</a:t>
            </a:r>
            <a:r>
              <a:rPr lang="en-US" dirty="0"/>
              <a:t> 3,5 t;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b="1" dirty="0" err="1"/>
              <a:t>uređaj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proveru</a:t>
            </a:r>
            <a:r>
              <a:rPr lang="en-US" b="1" dirty="0"/>
              <a:t> </a:t>
            </a:r>
            <a:r>
              <a:rPr lang="en-US" b="1" dirty="0" err="1"/>
              <a:t>usmerenosti</a:t>
            </a:r>
            <a:r>
              <a:rPr lang="en-US" b="1" dirty="0"/>
              <a:t> </a:t>
            </a:r>
            <a:r>
              <a:rPr lang="en-US" b="1" dirty="0" err="1"/>
              <a:t>svetala</a:t>
            </a:r>
            <a:r>
              <a:rPr lang="en-US" b="1" dirty="0"/>
              <a:t> i </a:t>
            </a:r>
            <a:r>
              <a:rPr lang="en-US" b="1" dirty="0" err="1"/>
              <a:t>intenziteta</a:t>
            </a:r>
            <a:r>
              <a:rPr lang="en-US" b="1" dirty="0"/>
              <a:t> </a:t>
            </a:r>
            <a:r>
              <a:rPr lang="en-US" b="1" dirty="0" err="1"/>
              <a:t>osvetljenosti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numeričkog</a:t>
            </a:r>
            <a:r>
              <a:rPr lang="en-US" dirty="0"/>
              <a:t> </a:t>
            </a:r>
            <a:r>
              <a:rPr lang="en-US" dirty="0" err="1"/>
              <a:t>prikazivanja</a:t>
            </a:r>
            <a:r>
              <a:rPr lang="en-US" dirty="0"/>
              <a:t> </a:t>
            </a:r>
            <a:r>
              <a:rPr lang="en-US" dirty="0" err="1"/>
              <a:t>izmerenih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intenziteta</a:t>
            </a:r>
            <a:r>
              <a:rPr lang="en-US" dirty="0"/>
              <a:t> </a:t>
            </a:r>
            <a:r>
              <a:rPr lang="en-US" dirty="0" err="1"/>
              <a:t>osvetljenosti</a:t>
            </a:r>
            <a:r>
              <a:rPr lang="en-US" dirty="0"/>
              <a:t> u </a:t>
            </a:r>
            <a:r>
              <a:rPr lang="en-US" dirty="0" err="1"/>
              <a:t>luksima</a:t>
            </a:r>
            <a:r>
              <a:rPr lang="en-US" dirty="0"/>
              <a:t> (</a:t>
            </a:r>
            <a:r>
              <a:rPr lang="en-US" dirty="0" err="1"/>
              <a:t>lh</a:t>
            </a:r>
            <a:r>
              <a:rPr lang="en-US" dirty="0"/>
              <a:t>);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6)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brzine</a:t>
            </a:r>
            <a:r>
              <a:rPr lang="en-US" dirty="0"/>
              <a:t> </a:t>
            </a:r>
            <a:r>
              <a:rPr lang="en-US" dirty="0" err="1"/>
              <a:t>mopeda</a:t>
            </a:r>
            <a:r>
              <a:rPr lang="en-US" dirty="0"/>
              <a:t> (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tehničkog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mopeda</a:t>
            </a:r>
            <a:r>
              <a:rPr lang="en-US" dirty="0"/>
              <a:t> i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proizvode</a:t>
            </a:r>
            <a:r>
              <a:rPr lang="en-US" dirty="0"/>
              <a:t> u </a:t>
            </a:r>
            <a:r>
              <a:rPr lang="en-US" dirty="0" err="1"/>
              <a:t>varijanti</a:t>
            </a:r>
            <a:r>
              <a:rPr lang="en-US" dirty="0"/>
              <a:t> </a:t>
            </a:r>
            <a:r>
              <a:rPr lang="en-US" dirty="0" err="1"/>
              <a:t>mopeda</a:t>
            </a:r>
            <a:r>
              <a:rPr lang="en-US" dirty="0"/>
              <a:t> i </a:t>
            </a:r>
            <a:r>
              <a:rPr lang="en-US" dirty="0" err="1"/>
              <a:t>motocikla</a:t>
            </a:r>
            <a:r>
              <a:rPr lang="en-US" dirty="0"/>
              <a:t>)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7) </a:t>
            </a:r>
            <a:r>
              <a:rPr lang="en-US" b="1" dirty="0" err="1"/>
              <a:t>uređaj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merenje</a:t>
            </a:r>
            <a:r>
              <a:rPr lang="en-US" b="1" dirty="0"/>
              <a:t> </a:t>
            </a:r>
            <a:r>
              <a:rPr lang="en-US" b="1" dirty="0" err="1"/>
              <a:t>usporenja</a:t>
            </a:r>
            <a:r>
              <a:rPr lang="en-US" b="1" dirty="0"/>
              <a:t> </a:t>
            </a:r>
            <a:r>
              <a:rPr lang="en-US" b="1" dirty="0" err="1"/>
              <a:t>vozila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tehničkog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poligonu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: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opremu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nožnoj</a:t>
            </a:r>
            <a:r>
              <a:rPr lang="en-US" dirty="0"/>
              <a:t> i </a:t>
            </a:r>
            <a:r>
              <a:rPr lang="en-US" dirty="0" err="1"/>
              <a:t>ručnoj</a:t>
            </a:r>
            <a:r>
              <a:rPr lang="en-US" dirty="0"/>
              <a:t> </a:t>
            </a:r>
            <a:r>
              <a:rPr lang="en-US" dirty="0" err="1"/>
              <a:t>komandi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zaustavljanje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opremu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pričvršćivanje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vozilo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ispisa</a:t>
            </a:r>
            <a:r>
              <a:rPr lang="en-US" dirty="0"/>
              <a:t> </a:t>
            </a:r>
            <a:r>
              <a:rPr lang="en-US" dirty="0" err="1"/>
              <a:t>dijagrama</a:t>
            </a:r>
            <a:r>
              <a:rPr lang="en-US" dirty="0"/>
              <a:t> </a:t>
            </a:r>
            <a:r>
              <a:rPr lang="en-US" dirty="0" err="1"/>
              <a:t>usporenja</a:t>
            </a:r>
            <a:r>
              <a:rPr lang="en-US" dirty="0"/>
              <a:t> i </a:t>
            </a:r>
            <a:r>
              <a:rPr lang="en-US" dirty="0" err="1"/>
              <a:t>numerički</a:t>
            </a:r>
            <a:r>
              <a:rPr lang="en-US" dirty="0"/>
              <a:t> </a:t>
            </a:r>
            <a:r>
              <a:rPr lang="en-US" dirty="0" err="1"/>
              <a:t>izražene</a:t>
            </a:r>
            <a:r>
              <a:rPr lang="en-US" dirty="0"/>
              <a:t> </a:t>
            </a:r>
            <a:r>
              <a:rPr lang="en-US" dirty="0" err="1"/>
              <a:t>maksimalne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usporenja</a:t>
            </a:r>
            <a:r>
              <a:rPr lang="en-US" dirty="0"/>
              <a:t> i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komandi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zaustavljanje</a:t>
            </a:r>
            <a:r>
              <a:rPr lang="en-US" dirty="0"/>
              <a:t> i </a:t>
            </a:r>
            <a:r>
              <a:rPr lang="en-US" dirty="0" err="1"/>
              <a:t>brzine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merenja</a:t>
            </a:r>
            <a:r>
              <a:rPr lang="en-US" dirty="0"/>
              <a:t> </a:t>
            </a:r>
            <a:r>
              <a:rPr lang="en-US" dirty="0" err="1"/>
              <a:t>usporenja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priključivanja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računar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opseg</a:t>
            </a:r>
            <a:r>
              <a:rPr lang="en-US" dirty="0"/>
              <a:t> od 0 m/s</a:t>
            </a:r>
            <a:r>
              <a:rPr lang="en-US" baseline="30000" dirty="0"/>
              <a:t>2</a:t>
            </a:r>
            <a:r>
              <a:rPr lang="en-US" dirty="0"/>
              <a:t> do 9,81 m/s</a:t>
            </a:r>
            <a:r>
              <a:rPr lang="en-US" baseline="30000" dirty="0"/>
              <a:t>2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8) </a:t>
            </a:r>
            <a:r>
              <a:rPr lang="en-US" dirty="0" err="1"/>
              <a:t>uređaj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osovinskog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(</a:t>
            </a:r>
            <a:r>
              <a:rPr lang="en-US" dirty="0" err="1"/>
              <a:t>vaga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ispunjavati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: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merni</a:t>
            </a:r>
            <a:r>
              <a:rPr lang="en-US" dirty="0"/>
              <a:t> </a:t>
            </a:r>
            <a:r>
              <a:rPr lang="en-US" dirty="0" err="1"/>
              <a:t>opseg</a:t>
            </a:r>
            <a:r>
              <a:rPr lang="en-US" dirty="0"/>
              <a:t> od 0 t do </a:t>
            </a:r>
            <a:r>
              <a:rPr lang="en-US" dirty="0" err="1"/>
              <a:t>najmanje</a:t>
            </a:r>
            <a:r>
              <a:rPr lang="en-US" dirty="0"/>
              <a:t> 0,5 t,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tehničkog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mopeda</a:t>
            </a:r>
            <a:r>
              <a:rPr lang="en-US" dirty="0"/>
              <a:t> i </a:t>
            </a:r>
            <a:r>
              <a:rPr lang="en-US" dirty="0" err="1"/>
              <a:t>motocikala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merni</a:t>
            </a:r>
            <a:r>
              <a:rPr lang="en-US" dirty="0"/>
              <a:t> </a:t>
            </a:r>
            <a:r>
              <a:rPr lang="en-US" dirty="0" err="1"/>
              <a:t>opseg</a:t>
            </a:r>
            <a:r>
              <a:rPr lang="en-US" dirty="0"/>
              <a:t> od 0 t do </a:t>
            </a:r>
            <a:r>
              <a:rPr lang="en-US" dirty="0" err="1"/>
              <a:t>najmanje</a:t>
            </a:r>
            <a:r>
              <a:rPr lang="en-US" dirty="0"/>
              <a:t> 2 t,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tehničkog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NDM ne </a:t>
            </a:r>
            <a:r>
              <a:rPr lang="en-US" dirty="0" err="1"/>
              <a:t>prelazi</a:t>
            </a:r>
            <a:r>
              <a:rPr lang="en-US" dirty="0"/>
              <a:t> 3,5 t;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merni</a:t>
            </a:r>
            <a:r>
              <a:rPr lang="en-US" dirty="0"/>
              <a:t> </a:t>
            </a:r>
            <a:r>
              <a:rPr lang="en-US" dirty="0" err="1"/>
              <a:t>opseg</a:t>
            </a:r>
            <a:r>
              <a:rPr lang="en-US" dirty="0"/>
              <a:t> od 0 t do </a:t>
            </a:r>
            <a:r>
              <a:rPr lang="en-US" dirty="0" err="1"/>
              <a:t>najmanje</a:t>
            </a:r>
            <a:r>
              <a:rPr lang="en-US" dirty="0"/>
              <a:t> 12 t,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tehničkog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NDM </a:t>
            </a:r>
            <a:r>
              <a:rPr lang="en-US" dirty="0" err="1"/>
              <a:t>prelazi</a:t>
            </a:r>
            <a:r>
              <a:rPr lang="en-US" dirty="0"/>
              <a:t> 3,5 t;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integralni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en-US" dirty="0"/>
              <a:t> </a:t>
            </a:r>
            <a:r>
              <a:rPr lang="en-US" dirty="0" err="1"/>
              <a:t>sila</a:t>
            </a:r>
            <a:r>
              <a:rPr lang="en-US" dirty="0"/>
              <a:t> </a:t>
            </a:r>
            <a:r>
              <a:rPr lang="en-US" dirty="0" err="1"/>
              <a:t>kočenja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točkova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/>
              <a:t>uređaj</a:t>
            </a:r>
            <a:r>
              <a:rPr lang="en-US" dirty="0"/>
              <a:t> u </a:t>
            </a:r>
            <a:r>
              <a:rPr lang="en-US" dirty="0" err="1"/>
              <a:t>sklopu</a:t>
            </a:r>
            <a:r>
              <a:rPr lang="en-US" dirty="0"/>
              <a:t> </a:t>
            </a:r>
            <a:r>
              <a:rPr lang="en-US" dirty="0" err="1"/>
              <a:t>tehnološke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(5)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prikaza</a:t>
            </a:r>
            <a:r>
              <a:rPr lang="en-US" dirty="0"/>
              <a:t> i </a:t>
            </a:r>
            <a:r>
              <a:rPr lang="en-US" dirty="0" err="1"/>
              <a:t>ispisa</a:t>
            </a:r>
            <a:r>
              <a:rPr lang="en-US" dirty="0"/>
              <a:t> </a:t>
            </a:r>
            <a:r>
              <a:rPr lang="en-US" dirty="0" err="1"/>
              <a:t>izmerenih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datumom</a:t>
            </a:r>
            <a:r>
              <a:rPr lang="en-US" dirty="0"/>
              <a:t> i </a:t>
            </a:r>
            <a:r>
              <a:rPr lang="en-US" dirty="0" err="1"/>
              <a:t>vremenom</a:t>
            </a:r>
            <a:r>
              <a:rPr lang="en-US" dirty="0"/>
              <a:t> </a:t>
            </a:r>
            <a:r>
              <a:rPr lang="en-US" dirty="0" err="1"/>
              <a:t>merenja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(6)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povezivanja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centralnim</a:t>
            </a:r>
            <a:r>
              <a:rPr lang="en-US" dirty="0"/>
              <a:t> </a:t>
            </a:r>
            <a:r>
              <a:rPr lang="en-US" dirty="0" err="1"/>
              <a:t>računarom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Tehnički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obuhvatiti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: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zaustavljanje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svetlosnih</a:t>
            </a:r>
            <a:r>
              <a:rPr lang="en-US" dirty="0"/>
              <a:t> i </a:t>
            </a:r>
            <a:r>
              <a:rPr lang="en-US" dirty="0" err="1"/>
              <a:t>svetlosno-signalnih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normalnu</a:t>
            </a:r>
            <a:r>
              <a:rPr lang="en-US" dirty="0"/>
              <a:t> </a:t>
            </a:r>
            <a:r>
              <a:rPr lang="en-US" dirty="0" err="1"/>
              <a:t>vidljivost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zvučnih</a:t>
            </a:r>
            <a:r>
              <a:rPr lang="en-US" dirty="0"/>
              <a:t> </a:t>
            </a:r>
            <a:r>
              <a:rPr lang="en-US" dirty="0" err="1"/>
              <a:t>znakova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6)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i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znakova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7)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odvođenje</a:t>
            </a:r>
            <a:r>
              <a:rPr lang="en-US" dirty="0"/>
              <a:t> i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izduvnih</a:t>
            </a:r>
            <a:r>
              <a:rPr lang="en-US" dirty="0"/>
              <a:t> </a:t>
            </a:r>
            <a:r>
              <a:rPr lang="en-US" dirty="0" err="1"/>
              <a:t>gasova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8)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vučnog</a:t>
            </a:r>
            <a:r>
              <a:rPr lang="en-US" dirty="0"/>
              <a:t> i </a:t>
            </a:r>
            <a:r>
              <a:rPr lang="en-US" dirty="0" err="1"/>
              <a:t>priključnog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9)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unazad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10)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oslanjanje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11)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kretanje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12) </a:t>
            </a:r>
            <a:r>
              <a:rPr lang="en-US" dirty="0" err="1"/>
              <a:t>elektro-uređaja</a:t>
            </a:r>
            <a:r>
              <a:rPr lang="en-US" dirty="0"/>
              <a:t> i </a:t>
            </a:r>
            <a:r>
              <a:rPr lang="en-US" dirty="0" err="1"/>
              <a:t>instalacija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13) </a:t>
            </a:r>
            <a:r>
              <a:rPr lang="en-US" dirty="0" err="1"/>
              <a:t>pogonskog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– </a:t>
            </a:r>
            <a:r>
              <a:rPr lang="en-US" dirty="0" err="1"/>
              <a:t>motora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14)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 – </a:t>
            </a:r>
            <a:r>
              <a:rPr lang="en-US" dirty="0" err="1"/>
              <a:t>prenosnog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15) </a:t>
            </a:r>
            <a:r>
              <a:rPr lang="en-US" dirty="0" err="1"/>
              <a:t>delova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od </a:t>
            </a:r>
            <a:r>
              <a:rPr lang="en-US" dirty="0" err="1"/>
              <a:t>posebnog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bezbednost</a:t>
            </a:r>
            <a:r>
              <a:rPr lang="en-US" dirty="0"/>
              <a:t> </a:t>
            </a:r>
            <a:r>
              <a:rPr lang="en-US" dirty="0" err="1"/>
              <a:t>saobraćaja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16)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Minimalna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tehničkog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1) 15 min −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mopede</a:t>
            </a:r>
            <a:r>
              <a:rPr lang="en-US" dirty="0"/>
              <a:t>, </a:t>
            </a:r>
            <a:r>
              <a:rPr lang="en-US" dirty="0" err="1"/>
              <a:t>motocikle</a:t>
            </a:r>
            <a:r>
              <a:rPr lang="en-US" dirty="0"/>
              <a:t>, </a:t>
            </a:r>
            <a:r>
              <a:rPr lang="en-US" dirty="0" err="1"/>
              <a:t>tricikle</a:t>
            </a:r>
            <a:r>
              <a:rPr lang="en-US" dirty="0"/>
              <a:t>, </a:t>
            </a:r>
            <a:r>
              <a:rPr lang="en-US" dirty="0" err="1"/>
              <a:t>četvorocikle</a:t>
            </a:r>
            <a:r>
              <a:rPr lang="en-US" dirty="0"/>
              <a:t>, </a:t>
            </a:r>
            <a:r>
              <a:rPr lang="en-US" dirty="0" err="1"/>
              <a:t>motokultivatore</a:t>
            </a:r>
            <a:r>
              <a:rPr lang="en-US" dirty="0"/>
              <a:t>, </a:t>
            </a:r>
            <a:r>
              <a:rPr lang="en-US" dirty="0" err="1"/>
              <a:t>radne</a:t>
            </a:r>
            <a:r>
              <a:rPr lang="en-US" dirty="0"/>
              <a:t> </a:t>
            </a:r>
            <a:r>
              <a:rPr lang="en-US" dirty="0" err="1"/>
              <a:t>mašine</a:t>
            </a:r>
            <a:r>
              <a:rPr lang="en-US" dirty="0"/>
              <a:t>, </a:t>
            </a:r>
            <a:r>
              <a:rPr lang="en-US" dirty="0" err="1"/>
              <a:t>priključna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traktor</a:t>
            </a:r>
            <a:r>
              <a:rPr lang="en-US" dirty="0"/>
              <a:t>, </a:t>
            </a:r>
            <a:r>
              <a:rPr lang="en-US" dirty="0" err="1"/>
              <a:t>priključna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inercionom</a:t>
            </a:r>
            <a:r>
              <a:rPr lang="en-US" dirty="0"/>
              <a:t> </a:t>
            </a:r>
            <a:r>
              <a:rPr lang="en-US" dirty="0" err="1"/>
              <a:t>komandom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zaustavljanje</a:t>
            </a:r>
            <a:r>
              <a:rPr lang="en-US" dirty="0"/>
              <a:t> i </a:t>
            </a:r>
            <a:r>
              <a:rPr lang="en-US" dirty="0" err="1"/>
              <a:t>priključna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konstruktivno</a:t>
            </a:r>
            <a:r>
              <a:rPr lang="en-US" dirty="0"/>
              <a:t> </a:t>
            </a:r>
            <a:r>
              <a:rPr lang="en-US" dirty="0" err="1"/>
              <a:t>izvedena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zaustavljanje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2) 20 min −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traktore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b="1" dirty="0"/>
              <a:t>3) 30 min −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vozila</a:t>
            </a:r>
            <a:r>
              <a:rPr lang="en-US" b="1" dirty="0"/>
              <a:t> </a:t>
            </a:r>
            <a:r>
              <a:rPr lang="en-US" b="1" dirty="0" err="1"/>
              <a:t>čija</a:t>
            </a:r>
            <a:r>
              <a:rPr lang="en-US" b="1" dirty="0"/>
              <a:t> NDM ne </a:t>
            </a:r>
            <a:r>
              <a:rPr lang="en-US" b="1" dirty="0" err="1"/>
              <a:t>prelazi</a:t>
            </a:r>
            <a:r>
              <a:rPr lang="en-US" b="1" dirty="0"/>
              <a:t> 3,5 t, </a:t>
            </a:r>
            <a:r>
              <a:rPr lang="en-US" b="1" dirty="0" err="1"/>
              <a:t>osim</a:t>
            </a:r>
            <a:r>
              <a:rPr lang="en-US" b="1" dirty="0"/>
              <a:t> </a:t>
            </a:r>
            <a:r>
              <a:rPr lang="en-US" b="1" dirty="0" err="1"/>
              <a:t>vozila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tač</a:t>
            </a:r>
            <a:r>
              <a:rPr lang="en-US" b="1" dirty="0"/>
              <a:t>. 1) i 2) </a:t>
            </a:r>
            <a:r>
              <a:rPr lang="en-US" b="1" dirty="0" err="1"/>
              <a:t>ovog</a:t>
            </a:r>
            <a:r>
              <a:rPr lang="en-US" b="1" dirty="0"/>
              <a:t> </a:t>
            </a:r>
            <a:r>
              <a:rPr lang="en-US" b="1" dirty="0" err="1"/>
              <a:t>stava</a:t>
            </a:r>
            <a:r>
              <a:rPr lang="en-US" b="1" dirty="0"/>
              <a:t>;</a:t>
            </a:r>
            <a:endParaRPr lang="sr-Latn-RS" b="1" dirty="0"/>
          </a:p>
          <a:p>
            <a:pPr marL="0" indent="0">
              <a:buNone/>
            </a:pPr>
            <a:r>
              <a:rPr lang="en-US" dirty="0"/>
              <a:t>4) 35 min −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NDM </a:t>
            </a:r>
            <a:r>
              <a:rPr lang="en-US" dirty="0" err="1"/>
              <a:t>prelazi</a:t>
            </a:r>
            <a:r>
              <a:rPr lang="en-US" dirty="0"/>
              <a:t> 3,5 t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hidrauličnim</a:t>
            </a:r>
            <a:r>
              <a:rPr lang="en-US" dirty="0"/>
              <a:t> </a:t>
            </a:r>
            <a:r>
              <a:rPr lang="en-US" dirty="0" err="1"/>
              <a:t>prenosnim</a:t>
            </a:r>
            <a:r>
              <a:rPr lang="en-US" dirty="0"/>
              <a:t> </a:t>
            </a:r>
            <a:r>
              <a:rPr lang="en-US" dirty="0" err="1"/>
              <a:t>mehanizmom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zaustavljanje</a:t>
            </a:r>
            <a:r>
              <a:rPr lang="en-US" dirty="0"/>
              <a:t>;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5) 45 min −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NDM </a:t>
            </a:r>
            <a:r>
              <a:rPr lang="en-US" dirty="0" err="1"/>
              <a:t>prelazi</a:t>
            </a:r>
            <a:r>
              <a:rPr lang="en-US" dirty="0"/>
              <a:t> 3,5 t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pneumatičkim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hidro-pneumatičkim</a:t>
            </a:r>
            <a:r>
              <a:rPr lang="en-US" dirty="0"/>
              <a:t>, </a:t>
            </a:r>
            <a:r>
              <a:rPr lang="en-US" dirty="0" err="1"/>
              <a:t>prenosnim</a:t>
            </a:r>
            <a:r>
              <a:rPr lang="en-US" dirty="0"/>
              <a:t> </a:t>
            </a:r>
            <a:r>
              <a:rPr lang="en-US" dirty="0" err="1"/>
              <a:t>mehanizmom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zaustavljanje</a:t>
            </a:r>
            <a:r>
              <a:rPr lang="en-US" dirty="0"/>
              <a:t>.</a:t>
            </a:r>
            <a:endParaRPr lang="sr-Latn-RS" dirty="0"/>
          </a:p>
          <a:p>
            <a:pPr marL="0" indent="0">
              <a:buNone/>
            </a:pPr>
            <a:r>
              <a:rPr lang="en-US" b="1" dirty="0" err="1"/>
              <a:t>Kontrolori</a:t>
            </a:r>
            <a:r>
              <a:rPr lang="en-US" b="1" dirty="0"/>
              <a:t> ne </a:t>
            </a:r>
            <a:r>
              <a:rPr lang="en-US" b="1" dirty="0" err="1"/>
              <a:t>mogu</a:t>
            </a:r>
            <a:r>
              <a:rPr lang="en-US" b="1" dirty="0"/>
              <a:t> </a:t>
            </a:r>
            <a:r>
              <a:rPr lang="en-US" b="1" dirty="0" err="1"/>
              <a:t>započeti</a:t>
            </a:r>
            <a:r>
              <a:rPr lang="en-US" b="1" dirty="0"/>
              <a:t> </a:t>
            </a:r>
            <a:r>
              <a:rPr lang="en-US" b="1" dirty="0" err="1"/>
              <a:t>vršenje</a:t>
            </a:r>
            <a:r>
              <a:rPr lang="en-US" b="1" dirty="0"/>
              <a:t> </a:t>
            </a:r>
            <a:r>
              <a:rPr lang="en-US" b="1" dirty="0" err="1"/>
              <a:t>tehničkog</a:t>
            </a:r>
            <a:r>
              <a:rPr lang="en-US" b="1" dirty="0"/>
              <a:t> </a:t>
            </a:r>
            <a:r>
              <a:rPr lang="en-US" b="1" dirty="0" err="1"/>
              <a:t>pregleda</a:t>
            </a:r>
            <a:r>
              <a:rPr lang="en-US" b="1" dirty="0"/>
              <a:t> </a:t>
            </a:r>
            <a:r>
              <a:rPr lang="en-US" b="1" dirty="0" err="1"/>
              <a:t>narednog</a:t>
            </a:r>
            <a:r>
              <a:rPr lang="en-US" b="1" dirty="0"/>
              <a:t> </a:t>
            </a:r>
            <a:r>
              <a:rPr lang="en-US" b="1" dirty="0" err="1"/>
              <a:t>vozila</a:t>
            </a:r>
            <a:r>
              <a:rPr lang="en-US" b="1" dirty="0"/>
              <a:t> pre </a:t>
            </a:r>
            <a:r>
              <a:rPr lang="en-US" b="1" dirty="0" err="1"/>
              <a:t>isteka</a:t>
            </a:r>
            <a:r>
              <a:rPr lang="en-US" b="1" dirty="0"/>
              <a:t> </a:t>
            </a:r>
            <a:r>
              <a:rPr lang="en-US" b="1" dirty="0" err="1"/>
              <a:t>minimalnog</a:t>
            </a:r>
            <a:r>
              <a:rPr lang="en-US" b="1" dirty="0"/>
              <a:t> </a:t>
            </a:r>
            <a:r>
              <a:rPr lang="en-US" b="1" dirty="0" err="1"/>
              <a:t>vremena</a:t>
            </a:r>
            <a:r>
              <a:rPr lang="en-US" b="1" dirty="0"/>
              <a:t> </a:t>
            </a:r>
            <a:r>
              <a:rPr lang="en-US" b="1" dirty="0" err="1"/>
              <a:t>potrebnog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vršenje</a:t>
            </a:r>
            <a:r>
              <a:rPr lang="en-US" b="1" dirty="0"/>
              <a:t> </a:t>
            </a:r>
            <a:r>
              <a:rPr lang="en-US" b="1" dirty="0" err="1"/>
              <a:t>tehničkog</a:t>
            </a:r>
            <a:r>
              <a:rPr lang="en-US" b="1" dirty="0"/>
              <a:t> </a:t>
            </a:r>
            <a:r>
              <a:rPr lang="en-US" b="1" dirty="0" err="1"/>
              <a:t>pregleda</a:t>
            </a:r>
            <a:r>
              <a:rPr lang="en-US" b="1" dirty="0"/>
              <a:t> </a:t>
            </a:r>
            <a:r>
              <a:rPr lang="en-US" b="1" dirty="0" err="1"/>
              <a:t>prethodnog</a:t>
            </a:r>
            <a:r>
              <a:rPr lang="en-US" b="1" dirty="0"/>
              <a:t> </a:t>
            </a:r>
            <a:r>
              <a:rPr lang="en-US" b="1" dirty="0" err="1"/>
              <a:t>vozila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tehnički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prethodnog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izvršen</a:t>
            </a:r>
            <a:r>
              <a:rPr lang="en-US" dirty="0"/>
              <a:t> u </a:t>
            </a:r>
            <a:r>
              <a:rPr lang="en-US" dirty="0" err="1"/>
              <a:t>celini</a:t>
            </a:r>
            <a:r>
              <a:rPr lang="en-US" dirty="0"/>
              <a:t>.</a:t>
            </a:r>
            <a:endParaRPr lang="sr-Latn-RS" dirty="0"/>
          </a:p>
          <a:p>
            <a:pPr marL="0" indent="0">
              <a:buNone/>
            </a:pPr>
            <a:r>
              <a:rPr lang="en-US" dirty="0"/>
              <a:t>Na </a:t>
            </a:r>
            <a:r>
              <a:rPr lang="en-US" dirty="0" err="1"/>
              <a:t>tehnološkoj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tehnički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.</a:t>
            </a:r>
            <a:endParaRPr lang="sr-Latn-RS" dirty="0"/>
          </a:p>
          <a:p>
            <a:pPr marL="0" indent="0">
              <a:buNone/>
            </a:pP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neprolaznu</a:t>
            </a:r>
            <a:r>
              <a:rPr lang="en-US" b="1" dirty="0"/>
              <a:t> </a:t>
            </a:r>
            <a:r>
              <a:rPr lang="en-US" b="1" dirty="0" err="1"/>
              <a:t>tehnološku</a:t>
            </a:r>
            <a:r>
              <a:rPr lang="en-US" b="1" dirty="0"/>
              <a:t> </a:t>
            </a:r>
            <a:r>
              <a:rPr lang="en-US" b="1" dirty="0" err="1"/>
              <a:t>liniju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popisana</a:t>
            </a:r>
            <a:r>
              <a:rPr lang="en-US" b="1" dirty="0"/>
              <a:t> </a:t>
            </a:r>
            <a:r>
              <a:rPr lang="en-US" b="1" dirty="0" err="1"/>
              <a:t>vremena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stava</a:t>
            </a:r>
            <a:r>
              <a:rPr lang="en-US" b="1" dirty="0"/>
              <a:t> 2. </a:t>
            </a:r>
            <a:r>
              <a:rPr lang="en-US" b="1" dirty="0" err="1"/>
              <a:t>ovog</a:t>
            </a:r>
            <a:r>
              <a:rPr lang="en-US" b="1" dirty="0"/>
              <a:t> </a:t>
            </a:r>
            <a:r>
              <a:rPr lang="en-US" b="1" dirty="0" err="1"/>
              <a:t>člana</a:t>
            </a:r>
            <a:r>
              <a:rPr lang="en-US" b="1" dirty="0"/>
              <a:t> </a:t>
            </a:r>
            <a:r>
              <a:rPr lang="en-US" b="1" dirty="0" err="1"/>
              <a:t>dodaje</a:t>
            </a:r>
            <a:r>
              <a:rPr lang="en-US" b="1" dirty="0"/>
              <a:t> se </a:t>
            </a:r>
            <a:r>
              <a:rPr lang="en-US" b="1" dirty="0" err="1"/>
              <a:t>vreme</a:t>
            </a:r>
            <a:r>
              <a:rPr lang="en-US" b="1" dirty="0"/>
              <a:t> od 5 min.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52400"/>
                <a:ext cx="8839200" cy="65532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sr-Latn-RS" sz="2800" dirty="0" smtClean="0"/>
                  <a:t>Izračunavanje kočnog koeficijenta i usporenja</a:t>
                </a:r>
              </a:p>
              <a:p>
                <a:pPr marL="0" indent="0">
                  <a:buNone/>
                </a:pPr>
                <a:r>
                  <a:rPr lang="en-US" sz="2400" b="1" dirty="0" err="1"/>
                  <a:t>Obrazac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za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izračunavanje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kočnog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koeficijenta</a:t>
                </a:r>
                <a:r>
                  <a:rPr lang="en-US" sz="2400" b="1" dirty="0"/>
                  <a:t>:</a:t>
                </a:r>
                <a:endParaRPr lang="sr-Latn-RS" sz="24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/>
                        <m:t>𝑘</m:t>
                      </m:r>
                      <m:r>
                        <a:rPr lang="en-US" sz="2400" i="1"/>
                        <m:t>=</m:t>
                      </m:r>
                      <m:f>
                        <m:fPr>
                          <m:ctrlPr>
                            <a:rPr lang="sr-Latn-RS" sz="2400" i="1"/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2400" i="1"/>
                              </m:ctrlPr>
                            </m:sSubPr>
                            <m:e>
                              <m:r>
                                <a:rPr lang="en-US" sz="2400" i="1"/>
                                <m:t>𝐹</m:t>
                              </m:r>
                            </m:e>
                            <m:sub>
                              <m:r>
                                <a:rPr lang="en-US" sz="2400" i="1"/>
                                <m:t>𝑘</m:t>
                              </m:r>
                            </m:sub>
                          </m:sSub>
                          <m:r>
                            <a:rPr lang="en-US" sz="2400" i="1"/>
                            <m:t>∙10</m:t>
                          </m:r>
                          <m:r>
                            <a:rPr lang="sr-Latn-RS" sz="2400" b="0" i="1" smtClean="0">
                              <a:latin typeface="Cambria Math"/>
                            </a:rPr>
                            <m:t>0</m:t>
                          </m:r>
                        </m:num>
                        <m:den>
                          <m:r>
                            <a:rPr lang="en-US" sz="2400" i="1"/>
                            <m:t>𝐺</m:t>
                          </m:r>
                        </m:den>
                      </m:f>
                      <m:r>
                        <a:rPr lang="en-US" sz="2400" i="1"/>
                        <m:t>=</m:t>
                      </m:r>
                      <m:f>
                        <m:fPr>
                          <m:ctrlPr>
                            <a:rPr lang="sr-Latn-RS" sz="2400" i="1"/>
                          </m:ctrlPr>
                        </m:fPr>
                        <m:num>
                          <m:d>
                            <m:dPr>
                              <m:ctrlPr>
                                <a:rPr lang="sr-Latn-RS" sz="2400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RS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𝐹</m:t>
                                  </m:r>
                                </m:e>
                                <m:sub>
                                  <m:r>
                                    <a:rPr lang="en-US" sz="2400" i="1"/>
                                    <m:t>𝑝𝑙</m:t>
                                  </m:r>
                                </m:sub>
                              </m:sSub>
                              <m:r>
                                <a:rPr lang="en-US" sz="2400" i="1"/>
                                <m:t>+</m:t>
                              </m:r>
                              <m:sSub>
                                <m:sSubPr>
                                  <m:ctrlPr>
                                    <a:rPr lang="sr-Latn-RS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𝐹</m:t>
                                  </m:r>
                                </m:e>
                                <m:sub>
                                  <m:r>
                                    <a:rPr lang="en-US" sz="2400" i="1"/>
                                    <m:t>𝑝𝑑</m:t>
                                  </m:r>
                                </m:sub>
                              </m:sSub>
                              <m:r>
                                <a:rPr lang="en-US" sz="2400" i="1"/>
                                <m:t>+</m:t>
                              </m:r>
                              <m:sSub>
                                <m:sSubPr>
                                  <m:ctrlPr>
                                    <a:rPr lang="sr-Latn-RS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𝐹</m:t>
                                  </m:r>
                                </m:e>
                                <m:sub>
                                  <m:r>
                                    <a:rPr lang="en-US" sz="2400" i="1"/>
                                    <m:t>𝑧𝑙</m:t>
                                  </m:r>
                                </m:sub>
                              </m:sSub>
                              <m:r>
                                <a:rPr lang="en-US" sz="2400" i="1"/>
                                <m:t>+</m:t>
                              </m:r>
                              <m:sSub>
                                <m:sSubPr>
                                  <m:ctrlPr>
                                    <a:rPr lang="sr-Latn-RS" sz="2400" i="1"/>
                                  </m:ctrlPr>
                                </m:sSubPr>
                                <m:e>
                                  <m:r>
                                    <a:rPr lang="en-US" sz="2400" i="1"/>
                                    <m:t>𝐹</m:t>
                                  </m:r>
                                </m:e>
                                <m:sub>
                                  <m:r>
                                    <a:rPr lang="en-US" sz="2400" i="1"/>
                                    <m:t>𝑧𝑑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i="1"/>
                            <m:t>∙1</m:t>
                          </m:r>
                          <m:r>
                            <a:rPr lang="sr-Latn-RS" sz="24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2400" i="1"/>
                            <m:t>0</m:t>
                          </m:r>
                        </m:num>
                        <m:den>
                          <m:r>
                            <a:rPr lang="en-US" sz="2400" i="1"/>
                            <m:t>𝐺</m:t>
                          </m:r>
                        </m:den>
                      </m:f>
                    </m:oMath>
                  </m:oMathPara>
                </a14:m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dirty="0" err="1"/>
                  <a:t>gde</a:t>
                </a:r>
                <a:r>
                  <a:rPr lang="en-US" sz="2400" dirty="0"/>
                  <a:t> je:</a:t>
                </a:r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dirty="0"/>
                  <a:t>k - </a:t>
                </a:r>
                <a:r>
                  <a:rPr lang="en-US" sz="2400" dirty="0" err="1"/>
                  <a:t>kočni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koeficijent</a:t>
                </a:r>
                <a:r>
                  <a:rPr lang="en-US" sz="2400" dirty="0"/>
                  <a:t>,</a:t>
                </a:r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dirty="0" err="1"/>
                  <a:t>F</a:t>
                </a:r>
                <a:r>
                  <a:rPr lang="en-US" sz="2400" baseline="-25000" dirty="0" err="1"/>
                  <a:t>k</a:t>
                </a:r>
                <a:r>
                  <a:rPr lang="en-US" sz="2400" dirty="0"/>
                  <a:t> - </a:t>
                </a:r>
                <a:r>
                  <a:rPr lang="en-US" sz="2400" dirty="0" err="1"/>
                  <a:t>zbir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sila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kočenja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sva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četiri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točka</a:t>
                </a:r>
                <a:r>
                  <a:rPr lang="en-US" sz="2400" dirty="0"/>
                  <a:t>,</a:t>
                </a:r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dirty="0"/>
                  <a:t>G - </a:t>
                </a:r>
                <a:r>
                  <a:rPr lang="en-US" sz="2400" dirty="0" err="1"/>
                  <a:t>težina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vozila</a:t>
                </a:r>
                <a:r>
                  <a:rPr lang="en-US" sz="2400" dirty="0"/>
                  <a:t> i </a:t>
                </a:r>
                <a:r>
                  <a:rPr lang="en-US" sz="2400" dirty="0" err="1"/>
                  <a:t>vozača</a:t>
                </a:r>
                <a:r>
                  <a:rPr lang="en-US" sz="2400" dirty="0" smtClean="0"/>
                  <a:t>.</a:t>
                </a:r>
                <a:endParaRPr lang="sr-Latn-RS" sz="2400" dirty="0" smtClean="0"/>
              </a:p>
              <a:p>
                <a:pPr marL="0" indent="0">
                  <a:buNone/>
                </a:pPr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b="1" dirty="0" smtClean="0"/>
                  <a:t>Usporenje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vozila</a:t>
                </a:r>
                <a:r>
                  <a:rPr lang="en-US" sz="2400" b="1" dirty="0"/>
                  <a:t> se </a:t>
                </a:r>
                <a:r>
                  <a:rPr lang="en-US" sz="2400" b="1" dirty="0" err="1"/>
                  <a:t>računa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po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obrascu</a:t>
                </a:r>
                <a:r>
                  <a:rPr lang="en-US" sz="2400" b="1" dirty="0"/>
                  <a:t>:</a:t>
                </a:r>
                <a:endParaRPr lang="sr-Latn-RS" sz="24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/>
                        <m:t>𝑏</m:t>
                      </m:r>
                      <m:r>
                        <a:rPr lang="en-US" sz="2400" i="1"/>
                        <m:t>=</m:t>
                      </m:r>
                      <m:r>
                        <a:rPr lang="en-US" sz="2400" i="1"/>
                        <m:t>𝑔</m:t>
                      </m:r>
                      <m:r>
                        <a:rPr lang="en-US" sz="2400" i="1"/>
                        <m:t>∙</m:t>
                      </m:r>
                      <m:d>
                        <m:dPr>
                          <m:ctrlPr>
                            <a:rPr lang="sr-Latn-RS" sz="2400" i="1"/>
                          </m:ctrlPr>
                        </m:dPr>
                        <m:e>
                          <m:r>
                            <a:rPr lang="en-US" sz="2400" i="1"/>
                            <m:t>𝜇</m:t>
                          </m:r>
                          <m:r>
                            <a:rPr lang="en-US" sz="2400" i="1"/>
                            <m:t>∙</m:t>
                          </m:r>
                          <m:r>
                            <a:rPr lang="en-US" sz="2400" i="1"/>
                            <m:t>𝑘</m:t>
                          </m:r>
                          <m:r>
                            <a:rPr lang="en-US" sz="2400" i="1"/>
                            <m:t>±</m:t>
                          </m:r>
                          <m:r>
                            <a:rPr lang="en-US" sz="2400" i="1"/>
                            <m:t>𝑖</m:t>
                          </m:r>
                        </m:e>
                      </m:d>
                    </m:oMath>
                  </m:oMathPara>
                </a14:m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dirty="0" err="1"/>
                  <a:t>gde</a:t>
                </a:r>
                <a:r>
                  <a:rPr lang="en-US" sz="2400" dirty="0"/>
                  <a:t> je:</a:t>
                </a:r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dirty="0"/>
                  <a:t>b - </a:t>
                </a:r>
                <a:r>
                  <a:rPr lang="en-US" sz="2400" dirty="0" err="1"/>
                  <a:t>usporenje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vozila</a:t>
                </a:r>
                <a:r>
                  <a:rPr lang="en-US" sz="2400" dirty="0"/>
                  <a:t>,</a:t>
                </a:r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dirty="0"/>
                  <a:t>g - </a:t>
                </a:r>
                <a:r>
                  <a:rPr lang="en-US" sz="2400" dirty="0" err="1"/>
                  <a:t>ubrzanje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zemljine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teže</a:t>
                </a:r>
                <a:r>
                  <a:rPr lang="en-US" sz="2400" dirty="0"/>
                  <a:t>,</a:t>
                </a:r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dirty="0"/>
                  <a:t>μ - </a:t>
                </a:r>
                <a:r>
                  <a:rPr lang="en-US" sz="2400" dirty="0" err="1"/>
                  <a:t>koeficijent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prianjanja</a:t>
                </a:r>
                <a:r>
                  <a:rPr lang="en-US" sz="2400" dirty="0"/>
                  <a:t>,</a:t>
                </a:r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dirty="0"/>
                  <a:t>k - </a:t>
                </a:r>
                <a:r>
                  <a:rPr lang="en-US" sz="2400" dirty="0" err="1"/>
                  <a:t>kočni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koeficijent</a:t>
                </a:r>
                <a:r>
                  <a:rPr lang="en-US" sz="2400" dirty="0"/>
                  <a:t>,</a:t>
                </a:r>
                <a:endParaRPr lang="sr-Latn-RS" sz="2400" dirty="0"/>
              </a:p>
              <a:p>
                <a:pPr marL="0" indent="0">
                  <a:buNone/>
                </a:pPr>
                <a:r>
                  <a:rPr lang="en-US" sz="2400" dirty="0"/>
                  <a:t>i - </a:t>
                </a:r>
                <a:r>
                  <a:rPr lang="en-US" sz="2400" dirty="0" err="1"/>
                  <a:t>uzdužni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nagib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puta</a:t>
                </a:r>
                <a:r>
                  <a:rPr lang="en-US" sz="2400" dirty="0"/>
                  <a:t>.</a:t>
                </a:r>
                <a:endParaRPr lang="sr-Latn-RS" sz="2400" dirty="0"/>
              </a:p>
              <a:p>
                <a:pPr marL="0" indent="0">
                  <a:buNone/>
                </a:pPr>
                <a:endParaRPr lang="sr-Latn-R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52400"/>
                <a:ext cx="8839200" cy="6553200"/>
              </a:xfrm>
              <a:blipFill rotWithShape="1">
                <a:blip r:embed="rId2"/>
                <a:stretch>
                  <a:fillRect l="-1172" t="-1395" b="-3349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9555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1899</Words>
  <Application>Microsoft Office PowerPoint</Application>
  <PresentationFormat>On-screen Show (4:3)</PresentationFormat>
  <Paragraphs>129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Ispitivanje sistema za zaustavljanje i podešavanje geometrije oslanjanja vozila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 uređaji na vozilima</dc:title>
  <dc:creator>Jeka</dc:creator>
  <cp:lastModifiedBy>Dalibor</cp:lastModifiedBy>
  <cp:revision>57</cp:revision>
  <dcterms:created xsi:type="dcterms:W3CDTF">2006-08-16T00:00:00Z</dcterms:created>
  <dcterms:modified xsi:type="dcterms:W3CDTF">2018-05-20T06:57:21Z</dcterms:modified>
</cp:coreProperties>
</file>