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73D17-9D48-452B-A356-A3F9F26E5279}" type="datetimeFigureOut">
              <a:rPr lang="sr-Latn-RS" smtClean="0"/>
              <a:t>28.4.2018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DD9C-5F14-4ECC-BC56-6C530222606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765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DD9C-5F14-4ECC-BC56-6C530222606C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256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sr-Latn-RS" smtClean="0"/>
              <a:t>Klima uređaji na vozilima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971675"/>
            <a:ext cx="44481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8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Elektromagnetna spojnica je neophodna kod svih kompresora koji nemaju mogućnost podešavanja efektivnog hoda odnosno promene zapremine.</a:t>
            </a:r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/>
          </a:p>
          <a:p>
            <a:r>
              <a:rPr lang="sr-Latn-RS" sz="2400" dirty="0" smtClean="0"/>
              <a:t>Spojnica je u mirnom radnom položaju razdvojena, za pokretanje kompresora neophodno je trošiti električnu energiju.</a:t>
            </a:r>
          </a:p>
          <a:p>
            <a:endParaRPr lang="sr-Latn-R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76388"/>
            <a:ext cx="87439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Ekspanzioni ventil reguliše protok</a:t>
            </a:r>
            <a:br>
              <a:rPr lang="sr-Latn-RS" sz="2400" dirty="0" smtClean="0"/>
            </a:br>
            <a:r>
              <a:rPr lang="sr-Latn-RS" sz="2400" dirty="0" smtClean="0"/>
              <a:t>rashladnog sredstva.</a:t>
            </a:r>
          </a:p>
          <a:p>
            <a:r>
              <a:rPr lang="sr-Latn-RS" sz="2400" dirty="0" smtClean="0"/>
              <a:t>Gas iznad membrane se dovodi na</a:t>
            </a:r>
            <a:br>
              <a:rPr lang="sr-Latn-RS" sz="2400" dirty="0" smtClean="0"/>
            </a:br>
            <a:r>
              <a:rPr lang="sr-Latn-RS" sz="2400" dirty="0" smtClean="0"/>
              <a:t>temperaturu isparivača.</a:t>
            </a:r>
          </a:p>
          <a:p>
            <a:r>
              <a:rPr lang="sr-Latn-RS" sz="2400" dirty="0" smtClean="0"/>
              <a:t>Ako temperatura isparivača raste, </a:t>
            </a:r>
            <a:br>
              <a:rPr lang="sr-Latn-RS" sz="2400" dirty="0" smtClean="0"/>
            </a:br>
            <a:r>
              <a:rPr lang="sr-Latn-RS" sz="2400" dirty="0" smtClean="0"/>
              <a:t>pritisak gasa potiskuje membranu,</a:t>
            </a:r>
            <a:br>
              <a:rPr lang="sr-Latn-RS" sz="2400" dirty="0" smtClean="0"/>
            </a:br>
            <a:r>
              <a:rPr lang="sr-Latn-RS" sz="2400" dirty="0" smtClean="0"/>
              <a:t>otvara ventil i povećava protok</a:t>
            </a:r>
            <a:br>
              <a:rPr lang="sr-Latn-RS" sz="2400" dirty="0" smtClean="0"/>
            </a:br>
            <a:r>
              <a:rPr lang="sr-Latn-RS" sz="2400" dirty="0" smtClean="0"/>
              <a:t>rashladnog sredstva.</a:t>
            </a:r>
          </a:p>
          <a:p>
            <a:r>
              <a:rPr lang="sr-Latn-RS" sz="2400" dirty="0" smtClean="0"/>
              <a:t>Bilo da je ventil sa zasebnom</a:t>
            </a:r>
            <a:br>
              <a:rPr lang="sr-Latn-RS" sz="2400" dirty="0" smtClean="0"/>
            </a:br>
            <a:r>
              <a:rPr lang="sr-Latn-RS" sz="2400" dirty="0" smtClean="0"/>
              <a:t>kapilarom, bilo da je u vidu blok</a:t>
            </a:r>
            <a:br>
              <a:rPr lang="sr-Latn-RS" sz="2400" dirty="0" smtClean="0"/>
            </a:br>
            <a:r>
              <a:rPr lang="sr-Latn-RS" sz="2400" dirty="0" smtClean="0"/>
              <a:t>ventila, princip funkcionisanja je</a:t>
            </a:r>
            <a:br>
              <a:rPr lang="sr-Latn-RS" sz="2400" dirty="0" smtClean="0"/>
            </a:br>
            <a:r>
              <a:rPr lang="sr-Latn-RS" sz="2400" dirty="0" smtClean="0"/>
              <a:t>isti.</a:t>
            </a:r>
            <a:endParaRPr lang="sr-Latn-R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75" y="3505200"/>
            <a:ext cx="3029893" cy="307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75" y="228600"/>
            <a:ext cx="287415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Prigušna cevčica je prigušenje sa neregulisanim protokom.</a:t>
            </a:r>
          </a:p>
          <a:p>
            <a:r>
              <a:rPr lang="sr-Latn-RS" sz="2400" dirty="0" smtClean="0"/>
              <a:t>Regulacija protoka se mora primeniti na drugom mestu u sistemu – kompresor.</a:t>
            </a:r>
          </a:p>
          <a:p>
            <a:endParaRPr lang="sr-Latn-R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24762" cy="408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Kod sistema sa prigušnom cevčicom mora postojati akumulator, jer iz isparivača izlazi rashladno sredstvo i u tečnom stanju u značajno većoj meri nego kod sistema sa ekspanzionim ventilom.</a:t>
            </a:r>
          </a:p>
          <a:p>
            <a:r>
              <a:rPr lang="sr-Latn-RS" sz="2400" dirty="0" smtClean="0"/>
              <a:t>Tečna faza se zadržava na</a:t>
            </a:r>
            <a:br>
              <a:rPr lang="sr-Latn-RS" sz="2400" dirty="0" smtClean="0"/>
            </a:br>
            <a:r>
              <a:rPr lang="sr-Latn-RS" sz="2400" dirty="0" smtClean="0"/>
              <a:t>dnu, a gasovita faza se</a:t>
            </a:r>
            <a:br>
              <a:rPr lang="sr-Latn-RS" sz="2400" dirty="0" smtClean="0"/>
            </a:br>
            <a:r>
              <a:rPr lang="sr-Latn-RS" sz="2400" dirty="0" smtClean="0"/>
              <a:t>„uzima“ sa vrha suda i vodi</a:t>
            </a:r>
            <a:br>
              <a:rPr lang="sr-Latn-RS" sz="2400" dirty="0" smtClean="0"/>
            </a:br>
            <a:r>
              <a:rPr lang="sr-Latn-RS" sz="2400" dirty="0" smtClean="0"/>
              <a:t>prema kompresoru.</a:t>
            </a:r>
            <a:endParaRPr lang="sr-Latn-RS" sz="2400" dirty="0" smtClean="0"/>
          </a:p>
          <a:p>
            <a:r>
              <a:rPr lang="sr-Latn-RS" sz="2400" dirty="0" smtClean="0"/>
              <a:t>Akumulator ima i funkciju</a:t>
            </a:r>
            <a:br>
              <a:rPr lang="sr-Latn-RS" sz="2400" dirty="0" smtClean="0"/>
            </a:br>
            <a:r>
              <a:rPr lang="sr-Latn-RS" sz="2400" dirty="0" smtClean="0"/>
              <a:t>sušenja rashladnog sredstva.</a:t>
            </a:r>
            <a:endParaRPr lang="sr-Latn-R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81198"/>
            <a:ext cx="4572000" cy="433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Upravljanje radom klima uređaja zavisi od složenosti primenjenog rešenja.</a:t>
            </a:r>
          </a:p>
          <a:p>
            <a:r>
              <a:rPr lang="sr-Latn-RS" sz="2400" dirty="0" smtClean="0"/>
              <a:t>U sistemu moraju postojati zaštitni mehanizmi, dok regulacioni nisu obavezni.</a:t>
            </a:r>
          </a:p>
          <a:p>
            <a:r>
              <a:rPr lang="sr-Latn-RS" sz="2400" dirty="0" smtClean="0"/>
              <a:t>Rasteretni ventil kontrolisano ispušta rashladno sredstvo kada pritisak preraste 38 bara, a ponovo se zatvara na 30-35 bara.</a:t>
            </a:r>
          </a:p>
          <a:p>
            <a:r>
              <a:rPr lang="sr-Latn-RS" sz="2400" dirty="0" smtClean="0"/>
              <a:t>Ranije je korišćena plomba koja popušta na prevelikom pritisku, ali se zbog nekontrolisanog ispuštanja rashladnog sredstva u atmosferu više ne primenjuje.</a:t>
            </a:r>
          </a:p>
          <a:p>
            <a:r>
              <a:rPr lang="sr-Latn-RS" sz="2400" dirty="0" smtClean="0"/>
              <a:t>Presostat funkcioniše kao dupli redno vezani prekidač. </a:t>
            </a:r>
            <a:r>
              <a:rPr lang="sr-Latn-RS" sz="2400" dirty="0" smtClean="0"/>
              <a:t>Jedan prekidač se otvara kada je pritisak na VP strani pređe određenu vrednost (najčešće oko 25 bara), a drugi kada pritisak padne ispod određene vrednosti (između 2 i 3 bara).</a:t>
            </a:r>
          </a:p>
          <a:p>
            <a:r>
              <a:rPr lang="sr-Latn-RS" sz="2400" dirty="0" smtClean="0"/>
              <a:t>Najčešće ima i treću funkciju – uključenje ventilatora kondenzatora ako pritisak pređe 16 bara.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Sistem sa senzorom pritiska funkcioniše isto kao i sistem sa presostatom, ali regulaciju rada kompresora vrši računar.</a:t>
            </a:r>
          </a:p>
          <a:p>
            <a:r>
              <a:rPr lang="sr-Latn-RS" sz="2400" dirty="0" smtClean="0"/>
              <a:t>Kod takvih sistema postoje i drugi senzori – senzor temperature isparivača, postojeći ili dodatni senzor temperature rashladne tečnosti motora, senzor spoljašnje temperature, senzor sunčevog zračenja, senzori temperatura u ventilacionim kanalima, senzori koncentracije ugljovodonika i ugljenmonoksida u spoljašnjem vazduhu itd</a:t>
            </a:r>
          </a:p>
          <a:p>
            <a:r>
              <a:rPr lang="sr-Latn-RS" sz="2400" dirty="0" smtClean="0"/>
              <a:t>Regulacija je složena i zavisi od programa koji je upisan u računar.</a:t>
            </a:r>
          </a:p>
          <a:p>
            <a:r>
              <a:rPr lang="sr-Latn-RS" sz="2400" dirty="0" smtClean="0"/>
              <a:t>Efekti rada automatizovanih sistema često nisu zadovoljavajući, ali se kroz eksploataciju vozila ažurira program i otklanjaju nedostaci.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Servisiranje klima uređaja:</a:t>
            </a:r>
          </a:p>
          <a:p>
            <a:r>
              <a:rPr lang="sr-Latn-RS" sz="2400" dirty="0" smtClean="0"/>
              <a:t>Prvo pravilo: ne diraj ispravan sistem na novom vozilu!</a:t>
            </a:r>
          </a:p>
          <a:p>
            <a:r>
              <a:rPr lang="sr-Latn-RS" sz="2400" dirty="0" smtClean="0"/>
              <a:t>Pre bilo kakvog zahvata izmeri temperaturu vazduha na izlazu iz ventilacije, razloga za servisiranje nema ako sistem radi ispravno i efikasno.</a:t>
            </a:r>
          </a:p>
          <a:p>
            <a:r>
              <a:rPr lang="sr-Latn-RS" sz="2400" b="1" dirty="0" smtClean="0"/>
              <a:t>Dijagnostikovanje kvara:</a:t>
            </a:r>
            <a:endParaRPr lang="sr-Latn-RS" sz="2400" b="1" dirty="0" smtClean="0"/>
          </a:p>
          <a:p>
            <a:r>
              <a:rPr lang="sr-Latn-RS" sz="2400" dirty="0" smtClean="0"/>
              <a:t>koliki je pritisak rashladnog sredstva u mirnom stanju?</a:t>
            </a:r>
          </a:p>
          <a:p>
            <a:r>
              <a:rPr lang="sr-Latn-RS" sz="2400" dirty="0" smtClean="0"/>
              <a:t>ima ili nema razlike temperatura visokopritisne i niskopritisne cevi kada se sistem uključi?</a:t>
            </a:r>
          </a:p>
          <a:p>
            <a:r>
              <a:rPr lang="sr-Latn-RS" sz="2400" dirty="0" smtClean="0"/>
              <a:t>kompresor se aktivira ili ne?</a:t>
            </a:r>
          </a:p>
          <a:p>
            <a:r>
              <a:rPr lang="sr-Latn-RS" sz="2400" dirty="0" smtClean="0"/>
              <a:t>kompresor dobija komandu za aktivaciju?</a:t>
            </a:r>
          </a:p>
          <a:p>
            <a:r>
              <a:rPr lang="sr-Latn-RS" sz="2400" dirty="0" smtClean="0"/>
              <a:t>prekidači presostata u spoju / senzor daje odgovarajući signal?</a:t>
            </a:r>
          </a:p>
        </p:txBody>
      </p:sp>
    </p:spTree>
    <p:extLst>
      <p:ext uri="{BB962C8B-B14F-4D97-AF65-F5344CB8AC3E}">
        <p14:creationId xmlns:p14="http://schemas.microsoft.com/office/powerpoint/2010/main" val="242915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b="1" dirty="0" smtClean="0"/>
              <a:t>Servisiranje sistema:</a:t>
            </a:r>
            <a:endParaRPr lang="sr-Latn-RS" sz="2400" dirty="0" smtClean="0"/>
          </a:p>
          <a:p>
            <a:r>
              <a:rPr lang="sr-Latn-RS" sz="2400" dirty="0" smtClean="0"/>
              <a:t>rekuperacija je zakonska obaveza!</a:t>
            </a:r>
          </a:p>
          <a:p>
            <a:r>
              <a:rPr lang="sr-Latn-RS" sz="2400" dirty="0" smtClean="0"/>
              <a:t>vakumiranje instalacije je dobar način za izvlačenje vazduha i vode iz sistema, ali nije pogodno za ispitivanje zaptivenosti.</a:t>
            </a:r>
          </a:p>
          <a:p>
            <a:r>
              <a:rPr lang="sr-Latn-RS" sz="2400" dirty="0" smtClean="0"/>
              <a:t>zaptivenost se ispituje inertnim gasom (azot, ugljendioksid itd) pod pritiskom.</a:t>
            </a:r>
          </a:p>
          <a:p>
            <a:r>
              <a:rPr lang="sr-Latn-RS" sz="2400" dirty="0" smtClean="0"/>
              <a:t>pri utakanju ulja i UV tečnosti voditi sistem mora biti vakumiran,  kod sistema sa jednim priključkom voditi račun kroz koji priključak servisna stanica dodaje tečnosti.</a:t>
            </a:r>
          </a:p>
          <a:p>
            <a:r>
              <a:rPr lang="sr-Latn-RS" sz="2400" dirty="0" smtClean="0"/>
              <a:t>pri punjenju sistema deo rashladnog sredstva ostaje u crevima, a zavisi od dužine creva i pritisaka pri razdvajanju spojnica – oko 100 grama.</a:t>
            </a:r>
          </a:p>
          <a:p>
            <a:r>
              <a:rPr lang="sr-Latn-RS" sz="2400" dirty="0" smtClean="0"/>
              <a:t>pri svakom otvaranju sistema treba ga ostaviti na atmosferskom pritisku (nikako vakum!) i postaviti čepove, a zamena sušača je obavezna.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42915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9144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sr-Latn-RS" sz="2400" dirty="0" smtClean="0"/>
              <a:t>Klima uređaj podrazumeva regulaciju temperature, vlažnosti i cirkulacije spoljašnjeg vazduha, kao i filtriranje čestica.</a:t>
            </a:r>
          </a:p>
          <a:p>
            <a:r>
              <a:rPr lang="sr-Latn-RS" sz="2400" dirty="0" smtClean="0"/>
              <a:t>Tipičan klima uređaj na vozilima reguliše temperaturu i smanjuje vlažnost, ali nema regulaciju vlažnosti vazduha.</a:t>
            </a:r>
            <a:endParaRPr lang="sr-Latn-RS" dirty="0" smtClean="0"/>
          </a:p>
          <a:p>
            <a:r>
              <a:rPr lang="sr-Latn-RS" sz="2400" dirty="0" smtClean="0"/>
              <a:t>Regulacija cirkulacije spoljašnjeg vazduha je uglavnom rezervisana za vozila sa višim nivoom opreme.</a:t>
            </a:r>
          </a:p>
          <a:p>
            <a:endParaRPr lang="sr-Latn-RS" sz="2400" dirty="0" smtClean="0"/>
          </a:p>
          <a:p>
            <a:endParaRPr lang="sr-Latn-R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5" y="3276600"/>
            <a:ext cx="3352800" cy="25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124200"/>
            <a:ext cx="4876800" cy="240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dirty="0"/>
              <a:t>Sprečava se ulazak ugljovodonika i/ili ugljenmonoksida.</a:t>
            </a:r>
          </a:p>
          <a:p>
            <a:r>
              <a:rPr lang="sr-Latn-RS" sz="2400" dirty="0"/>
              <a:t>Retko se detektuju i regulišu koncentracije kiseonika i ugljendioksida (kontrola cirkulacije vazduha).</a:t>
            </a:r>
          </a:p>
          <a:p>
            <a:endParaRPr lang="sr-Latn-RS" sz="2400" dirty="0" smtClean="0"/>
          </a:p>
          <a:p>
            <a:endParaRPr lang="sr-Latn-RS" sz="2400" dirty="0" smtClean="0"/>
          </a:p>
        </p:txBody>
      </p:sp>
    </p:spTree>
    <p:extLst>
      <p:ext uri="{BB962C8B-B14F-4D97-AF65-F5344CB8AC3E}">
        <p14:creationId xmlns:p14="http://schemas.microsoft.com/office/powerpoint/2010/main" val="312363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Izvori toplote: spoljašnji vazduh, direktno zračenje sunca, put, motor sa menjačem i izduvnim sistemom.</a:t>
            </a:r>
          </a:p>
          <a:p>
            <a:r>
              <a:rPr lang="sr-Latn-RS" sz="2400" dirty="0" smtClean="0"/>
              <a:t>Toplota i temperatura, specifična toplota</a:t>
            </a:r>
          </a:p>
          <a:p>
            <a:r>
              <a:rPr lang="sr-Latn-RS" sz="2400" dirty="0" smtClean="0"/>
              <a:t>Prirodan prenos toplote je jednosmeran.</a:t>
            </a:r>
          </a:p>
          <a:p>
            <a:r>
              <a:rPr lang="sr-Latn-RS" sz="2400" dirty="0" smtClean="0"/>
              <a:t>Toplotna pumpa – promena toka kretanja toplote.</a:t>
            </a:r>
          </a:p>
          <a:p>
            <a:r>
              <a:rPr lang="sr-Latn-RS" sz="2400" dirty="0" smtClean="0"/>
              <a:t>Podizanje temperature gasu.</a:t>
            </a:r>
          </a:p>
          <a:p>
            <a:r>
              <a:rPr lang="sr-Latn-RS" sz="2400" dirty="0" smtClean="0"/>
              <a:t>Adijabatsko sabijanje – izobarska razmena toplote – adijabatska ekspanzija – </a:t>
            </a:r>
            <a:r>
              <a:rPr lang="sr-Latn-RS" sz="2400" dirty="0"/>
              <a:t>izobarska razmena toplote </a:t>
            </a:r>
            <a:r>
              <a:rPr lang="sr-Latn-RS" sz="2400" dirty="0" smtClean="0"/>
              <a:t>.</a:t>
            </a:r>
          </a:p>
          <a:p>
            <a:endParaRPr lang="sr-Latn-R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Izbor rashladnog sredstva: ciljana temperatura, štetnost po okolinu i zdravlje, zapaljivost itd. </a:t>
            </a:r>
          </a:p>
          <a:p>
            <a:r>
              <a:rPr lang="sr-Latn-RS" sz="2400" dirty="0"/>
              <a:t>R12 – </a:t>
            </a:r>
            <a:r>
              <a:rPr lang="sr-Latn-RS" sz="2400" dirty="0" smtClean="0"/>
              <a:t>dihlorodifluorometan – odlične karakteristike: </a:t>
            </a:r>
            <a:r>
              <a:rPr lang="sr-Latn-RS" sz="2400" dirty="0"/>
              <a:t>ključa na -29,8 °</a:t>
            </a:r>
            <a:r>
              <a:rPr lang="sr-Latn-RS" sz="2400" dirty="0" smtClean="0"/>
              <a:t>C, nezapaljiv, bezbojan, gotovo bez ukusa i mirisa, gotovo neopasan za zdravlje, uništava ozonski omotač, </a:t>
            </a:r>
            <a:r>
              <a:rPr lang="sr-Latn-RS" sz="2400" dirty="0"/>
              <a:t>„ne valja ništa – menjaj</a:t>
            </a:r>
            <a:r>
              <a:rPr lang="sr-Latn-RS" sz="2400" dirty="0" smtClean="0"/>
              <a:t>“.</a:t>
            </a:r>
          </a:p>
          <a:p>
            <a:r>
              <a:rPr lang="sr-Latn-RS" sz="2400" dirty="0" smtClean="0"/>
              <a:t>R134a – </a:t>
            </a:r>
            <a:r>
              <a:rPr lang="sr-Latn-RS" sz="2400" dirty="0"/>
              <a:t>1,1,1,2 tetrafluoroetan – </a:t>
            </a:r>
            <a:r>
              <a:rPr lang="sr-Latn-RS" sz="2400" dirty="0" smtClean="0"/>
              <a:t>odlične karakteristike: </a:t>
            </a:r>
            <a:r>
              <a:rPr lang="sr-Latn-RS" sz="2400" dirty="0"/>
              <a:t>ključa na </a:t>
            </a:r>
            <a:r>
              <a:rPr lang="sr-Latn-RS" sz="2400" dirty="0" smtClean="0"/>
              <a:t>-</a:t>
            </a:r>
            <a:r>
              <a:rPr lang="sr-Latn-RS" sz="2400" dirty="0"/>
              <a:t>26,3 °</a:t>
            </a:r>
            <a:r>
              <a:rPr lang="sr-Latn-RS" sz="2400" dirty="0" smtClean="0"/>
              <a:t>C</a:t>
            </a:r>
            <a:r>
              <a:rPr lang="sr-Latn-RS" sz="2400" dirty="0"/>
              <a:t> , nezapaljiv, bezbojan, </a:t>
            </a:r>
            <a:r>
              <a:rPr lang="sr-Latn-RS" sz="2400" dirty="0" smtClean="0"/>
              <a:t>ima miris i ukus, u većim koncentracijama dovodi do gušenja, pojačava efekat staklene bašte 1400 puta više </a:t>
            </a:r>
            <a:r>
              <a:rPr lang="sr-Latn-RS" sz="2400" dirty="0"/>
              <a:t>nego </a:t>
            </a:r>
            <a:r>
              <a:rPr lang="sr-Latn-RS" sz="2400" dirty="0" smtClean="0"/>
              <a:t>CO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, „ne valja ništa – menjaj“.</a:t>
            </a:r>
          </a:p>
          <a:p>
            <a:r>
              <a:rPr lang="sr-Latn-RS" sz="2400" dirty="0" smtClean="0"/>
              <a:t>R1234yf – 2,3,3,3 tetrafluoropropen – odlične karakteristike</a:t>
            </a:r>
            <a:r>
              <a:rPr lang="sr-Latn-RS" sz="2400" dirty="0"/>
              <a:t>: ključa na </a:t>
            </a:r>
            <a:r>
              <a:rPr lang="sr-Latn-RS" sz="2400" dirty="0" smtClean="0"/>
              <a:t>-30</a:t>
            </a:r>
            <a:r>
              <a:rPr lang="sr-Latn-RS" sz="2400" dirty="0"/>
              <a:t> °</a:t>
            </a:r>
            <a:r>
              <a:rPr lang="sr-Latn-RS" sz="2400" dirty="0" smtClean="0"/>
              <a:t>C, zapaljiv – samopaljenje na 405 </a:t>
            </a:r>
            <a:r>
              <a:rPr lang="sr-Latn-RS" sz="2400" dirty="0"/>
              <a:t>°</a:t>
            </a:r>
            <a:r>
              <a:rPr lang="sr-Latn-RS" sz="2400" dirty="0" smtClean="0"/>
              <a:t>C, pri sagorevanju nastaje izuzetno otrovan gas, odgovarajuća maziva nagrizaju aluminijum i plastiku, izazivaju osip i druge zdravstvene tegobe, još malo pa </a:t>
            </a:r>
            <a:r>
              <a:rPr lang="sr-Latn-RS" sz="2400" dirty="0"/>
              <a:t>„ne valja ništa – menjaj“</a:t>
            </a:r>
            <a:r>
              <a:rPr lang="sr-Latn-RS" sz="2400" dirty="0" smtClean="0"/>
              <a:t>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23606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Pritisak u sistemu zavisi samo od temperature.</a:t>
            </a:r>
            <a:endParaRPr lang="sr-Latn-R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0" y="1295400"/>
            <a:ext cx="6005512" cy="272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9" y="4126481"/>
            <a:ext cx="5958754" cy="22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6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sr-Latn-RS" sz="2400" dirty="0" smtClean="0"/>
              <a:t>Adijabatsko sabijanje se odvija u kompresoru,</a:t>
            </a:r>
          </a:p>
          <a:p>
            <a:r>
              <a:rPr lang="sr-Latn-RS" sz="2400" dirty="0" smtClean="0"/>
              <a:t>Izobarska kondenzacija u</a:t>
            </a:r>
            <a:br>
              <a:rPr lang="sr-Latn-RS" sz="2400" dirty="0" smtClean="0"/>
            </a:br>
            <a:r>
              <a:rPr lang="sr-Latn-RS" sz="2400" dirty="0" smtClean="0"/>
              <a:t>kondenzatoru,</a:t>
            </a:r>
            <a:endParaRPr lang="sr-Latn-RS" sz="2400" dirty="0"/>
          </a:p>
          <a:p>
            <a:r>
              <a:rPr lang="sr-Latn-RS" sz="2400" dirty="0" smtClean="0"/>
              <a:t>Adijabatsko širenje na </a:t>
            </a:r>
            <a:br>
              <a:rPr lang="sr-Latn-RS" sz="2400" dirty="0" smtClean="0"/>
            </a:br>
            <a:r>
              <a:rPr lang="sr-Latn-RS" sz="2400" dirty="0" smtClean="0"/>
              <a:t>prigušenju,</a:t>
            </a:r>
          </a:p>
          <a:p>
            <a:r>
              <a:rPr lang="sr-Latn-RS" sz="2400" dirty="0" smtClean="0"/>
              <a:t>Izobarsko isparavanje u</a:t>
            </a:r>
            <a:br>
              <a:rPr lang="sr-Latn-RS" sz="2400" dirty="0" smtClean="0"/>
            </a:br>
            <a:r>
              <a:rPr lang="sr-Latn-RS" sz="2400" dirty="0" smtClean="0"/>
              <a:t>isparivaču.</a:t>
            </a:r>
          </a:p>
          <a:p>
            <a:r>
              <a:rPr lang="sr-Latn-RS" sz="2400" dirty="0" smtClean="0"/>
              <a:t>Filter zadržava nečistoće,</a:t>
            </a:r>
            <a:br>
              <a:rPr lang="sr-Latn-RS" sz="2400" dirty="0" smtClean="0"/>
            </a:br>
            <a:r>
              <a:rPr lang="sr-Latn-RS" sz="2400" dirty="0" smtClean="0"/>
              <a:t>smirule turbulencije u toku</a:t>
            </a:r>
            <a:br>
              <a:rPr lang="sr-Latn-RS" sz="2400" dirty="0" smtClean="0"/>
            </a:br>
            <a:r>
              <a:rPr lang="sr-Latn-RS" sz="2400" dirty="0" smtClean="0"/>
              <a:t>umanjenjem mehurića i </a:t>
            </a:r>
            <a:br>
              <a:rPr lang="sr-Latn-RS" sz="2400" dirty="0" smtClean="0"/>
            </a:br>
            <a:r>
              <a:rPr lang="sr-Latn-RS" sz="2400" dirty="0" smtClean="0"/>
              <a:t>uklanja vlagu.</a:t>
            </a:r>
          </a:p>
          <a:p>
            <a:r>
              <a:rPr lang="sr-Latn-RS" sz="2400" dirty="0" smtClean="0"/>
              <a:t>Temperature drastično zavise</a:t>
            </a:r>
            <a:br>
              <a:rPr lang="sr-Latn-RS" sz="2400" dirty="0" smtClean="0"/>
            </a:br>
            <a:r>
              <a:rPr lang="sr-Latn-RS" sz="2400" dirty="0" smtClean="0"/>
              <a:t>od temperature okoline,</a:t>
            </a:r>
            <a:br>
              <a:rPr lang="sr-Latn-RS" sz="2400" dirty="0" smtClean="0"/>
            </a:br>
            <a:r>
              <a:rPr lang="sr-Latn-RS" sz="2400" dirty="0" smtClean="0"/>
              <a:t>količine gasa u sistemu,</a:t>
            </a:r>
            <a:br>
              <a:rPr lang="sr-Latn-RS" sz="2400" dirty="0" smtClean="0"/>
            </a:br>
            <a:r>
              <a:rPr lang="sr-Latn-RS" sz="2400" dirty="0" smtClean="0"/>
              <a:t>brzine kretanja vozila,</a:t>
            </a:r>
            <a:br>
              <a:rPr lang="sr-Latn-RS" sz="2400" dirty="0" smtClean="0"/>
            </a:br>
            <a:r>
              <a:rPr lang="sr-Latn-RS" sz="2400" dirty="0" smtClean="0"/>
              <a:t>uključenja ventilatora itd.</a:t>
            </a:r>
            <a:endParaRPr lang="sr-Latn-R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00321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0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Kondenzator i isparivač</a:t>
            </a:r>
            <a:br>
              <a:rPr lang="sr-Latn-RS" sz="2400" dirty="0" smtClean="0"/>
            </a:br>
            <a:r>
              <a:rPr lang="sr-Latn-RS" sz="2400" dirty="0" smtClean="0"/>
              <a:t>mogu</a:t>
            </a:r>
            <a:r>
              <a:rPr lang="sr-Latn-RS" sz="2400" dirty="0"/>
              <a:t> </a:t>
            </a:r>
            <a:r>
              <a:rPr lang="sr-Latn-RS" sz="2400" dirty="0" smtClean="0"/>
              <a:t>biti i serpentinski </a:t>
            </a:r>
            <a:br>
              <a:rPr lang="sr-Latn-RS" sz="2400" dirty="0" smtClean="0"/>
            </a:br>
            <a:r>
              <a:rPr lang="sr-Latn-RS" sz="2400" dirty="0" smtClean="0"/>
              <a:t>sa paralelnim tokom.</a:t>
            </a:r>
            <a:endParaRPr lang="sr-Latn-R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212"/>
            <a:ext cx="4510087" cy="616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Sistem sa prigušnom</a:t>
            </a:r>
            <a:br>
              <a:rPr lang="sr-Latn-RS" sz="2400" dirty="0" smtClean="0"/>
            </a:br>
            <a:r>
              <a:rPr lang="sr-Latn-RS" sz="2400" dirty="0" smtClean="0"/>
              <a:t>cevčicom.</a:t>
            </a:r>
            <a:endParaRPr lang="sr-Latn-R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57970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Tipovi kompresora: klipni, kompresor sa svitkom (savijenim krilima), krilni, klipni sa promenljivim hodom.</a:t>
            </a:r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/>
          </a:p>
          <a:p>
            <a:endParaRPr lang="sr-Latn-RS" sz="2400" dirty="0" smtClean="0"/>
          </a:p>
          <a:p>
            <a:endParaRPr lang="sr-Latn-RS" sz="2400" dirty="0" smtClean="0"/>
          </a:p>
          <a:p>
            <a:endParaRPr lang="sr-Latn-R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5670"/>
            <a:ext cx="72104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146158" cy="290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58" y="2987221"/>
            <a:ext cx="42957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4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716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Klima uređaji na vozilima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 uređaji na vozilima</dc:title>
  <dc:creator>Jeka</dc:creator>
  <cp:lastModifiedBy>Dalibor</cp:lastModifiedBy>
  <cp:revision>20</cp:revision>
  <dcterms:created xsi:type="dcterms:W3CDTF">2006-08-16T00:00:00Z</dcterms:created>
  <dcterms:modified xsi:type="dcterms:W3CDTF">2018-04-28T06:41:02Z</dcterms:modified>
</cp:coreProperties>
</file>