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59" r:id="rId4"/>
    <p:sldId id="306" r:id="rId5"/>
    <p:sldId id="305" r:id="rId6"/>
    <p:sldId id="260" r:id="rId7"/>
    <p:sldId id="261" r:id="rId8"/>
    <p:sldId id="271" r:id="rId9"/>
    <p:sldId id="314" r:id="rId10"/>
    <p:sldId id="270" r:id="rId11"/>
    <p:sldId id="272" r:id="rId12"/>
    <p:sldId id="273" r:id="rId13"/>
    <p:sldId id="307" r:id="rId14"/>
    <p:sldId id="309" r:id="rId15"/>
    <p:sldId id="308" r:id="rId16"/>
    <p:sldId id="310" r:id="rId17"/>
    <p:sldId id="311" r:id="rId18"/>
    <p:sldId id="312" r:id="rId19"/>
    <p:sldId id="274" r:id="rId20"/>
    <p:sldId id="31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4" r:id="rId36"/>
    <p:sldId id="289" r:id="rId37"/>
    <p:sldId id="290" r:id="rId38"/>
    <p:sldId id="291" r:id="rId39"/>
    <p:sldId id="292" r:id="rId40"/>
    <p:sldId id="293" r:id="rId41"/>
    <p:sldId id="294" r:id="rId42"/>
    <p:sldId id="315" r:id="rId43"/>
    <p:sldId id="316" r:id="rId44"/>
    <p:sldId id="317" r:id="rId45"/>
    <p:sldId id="318" r:id="rId46"/>
    <p:sldId id="295" r:id="rId47"/>
    <p:sldId id="26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CC33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3529" autoAdjust="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373" y="1731694"/>
            <a:ext cx="5120640" cy="2560320"/>
          </a:xfrm>
        </p:spPr>
        <p:txBody>
          <a:bodyPr/>
          <a:lstStyle/>
          <a:p>
            <a:pPr algn="ctr"/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Elektronski sistem upravljanja radom benzinskog </a:t>
            </a:r>
            <a:r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i dizel motora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1" y="241738"/>
            <a:ext cx="3382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Visoka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elektrotehnike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računarstva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strukovnih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studija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  <a:endParaRPr lang="en-US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6884842" cy="465871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mtClean="0"/>
              <a:t>BOSCH M-Motronic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Sistem koji objedinjuje funkcije ubrizgavanja goriva i paljenja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Digitalni sistem koji poseduje mogućnost adaptacije i On-board dijagnostike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Ovaj sistem pruža mogućnost iskorišćenja benzinskih isparenja iz rezervoara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02" y="1597653"/>
            <a:ext cx="4546025" cy="516408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113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3876" y="1597653"/>
            <a:ext cx="11142607" cy="4777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/>
              <a:t>BOSCH </a:t>
            </a:r>
            <a:r>
              <a:rPr lang="en-US" smtClean="0"/>
              <a:t>M-Motronic</a:t>
            </a:r>
          </a:p>
          <a:p>
            <a:pPr>
              <a:lnSpc>
                <a:spcPct val="100000"/>
              </a:lnSpc>
            </a:pPr>
            <a:r>
              <a:rPr lang="en-US" smtClean="0"/>
              <a:t>Mehanička veza između pedale gasa i prigušnog leptira</a:t>
            </a:r>
          </a:p>
          <a:p>
            <a:pPr>
              <a:lnSpc>
                <a:spcPct val="100000"/>
              </a:lnSpc>
            </a:pPr>
            <a:r>
              <a:rPr lang="en-US" smtClean="0"/>
              <a:t>Zbog linearne veze vozač direktno određuje usisanu količinu vazduha</a:t>
            </a:r>
          </a:p>
          <a:p>
            <a:pPr>
              <a:lnSpc>
                <a:spcPct val="100000"/>
              </a:lnSpc>
            </a:pPr>
            <a:r>
              <a:rPr lang="en-US" smtClean="0"/>
              <a:t>Pri niskim radnim temperaturama i u praznom hodu sistem M-motronic koriguje ukupnu količinu usisanog vazduha putem zaobilaznog kanala na kome se nalazi aktuator (npr. koračni motor)</a:t>
            </a:r>
          </a:p>
          <a:p>
            <a:pPr>
              <a:lnSpc>
                <a:spcPct val="100000"/>
              </a:lnSpc>
            </a:pPr>
            <a:r>
              <a:rPr lang="en-US" smtClean="0"/>
              <a:t>Na osnovu ukupno usisane količine </a:t>
            </a:r>
            <a:br>
              <a:rPr lang="en-US" smtClean="0"/>
            </a:br>
            <a:r>
              <a:rPr lang="en-US" smtClean="0"/>
              <a:t>vazduha izmerene preko protokomera ili </a:t>
            </a:r>
            <a:br>
              <a:rPr lang="en-US" smtClean="0"/>
            </a:br>
            <a:r>
              <a:rPr lang="en-US" smtClean="0"/>
              <a:t>senzora pritiska u usisnoj grani sistem </a:t>
            </a:r>
            <a:br>
              <a:rPr lang="en-US" smtClean="0"/>
            </a:br>
            <a:r>
              <a:rPr lang="en-US" smtClean="0"/>
              <a:t>izračunava potrebnu količinu goriva za </a:t>
            </a:r>
            <a:br>
              <a:rPr lang="en-US" smtClean="0"/>
            </a:br>
            <a:r>
              <a:rPr lang="en-US" smtClean="0"/>
              <a:t>ubrizgavanje kao i optimalan ugao </a:t>
            </a:r>
            <a:br>
              <a:rPr lang="en-US" smtClean="0"/>
            </a:br>
            <a:r>
              <a:rPr lang="en-US" smtClean="0"/>
              <a:t>pretpaljenja</a:t>
            </a:r>
          </a:p>
          <a:p>
            <a:pPr>
              <a:lnSpc>
                <a:spcPct val="100000"/>
              </a:lnSpc>
            </a:pPr>
            <a:r>
              <a:rPr lang="en-US" smtClean="0"/>
              <a:t>Za izračunavanje je potrebna </a:t>
            </a:r>
            <a:br>
              <a:rPr lang="en-US" smtClean="0"/>
            </a:br>
            <a:r>
              <a:rPr lang="en-US" smtClean="0"/>
              <a:t>preprogramirana mapa upravljanja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39" y="3986326"/>
            <a:ext cx="5372850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6926406" cy="47773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mtClean="0"/>
              <a:t>BOSCH ME-Motronic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Sistem sadrži sve elektronske komponente kao i M Motronic sistem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Glavna razlika je elektronska regulacija upravljanja radom prigušnog leptira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Veza između vozača i položaja prigušnog leptira više nije linearna već je moguće pored zahteva vozača uzeti u obzir i ostale relevantne informacije sa senzora i izvršiti preciznu kontrolu usisane količine vazduha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3" y="1545698"/>
            <a:ext cx="4312163" cy="51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7" y="1597653"/>
            <a:ext cx="4640405" cy="1207892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mtClean="0"/>
              <a:t>BOSCH ME-Motronic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mtClean="0"/>
              <a:t>Blok šema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519" y="1597653"/>
            <a:ext cx="6598307" cy="48004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645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7" y="1597653"/>
            <a:ext cx="11217850" cy="4658710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mtClean="0"/>
              <a:t>BOSCH ME-Motronic – određivanje obrtnog momenta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Definicija zahteva vozača se ostvaruje putem određivanja položaja pedale gasa koji se konvertuje u zadatu vrednost obrtnog momenta koju motor treba da razvije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Postizanje zadatog obrtnog momenta se ostvaruje putem: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Odgovarajućeg punjenja cilindra motora vazduhom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Određivanjem mase ubrizganog goriva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Određivanjem optimalnog ugla predpaljenja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Određene vrednosti navedenih varijabli postižu se sa: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Elektronski upravljanim prigušnim leptirom (ETC)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Sistemom ubrizgavanja goriva (aktivacijom brozgača)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Sistemom paljenja radne smeše (aktivacijom bobina)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29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7" y="1597653"/>
            <a:ext cx="11217850" cy="465871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BOSCH ME-Motronic – određivanje obrtnog </a:t>
            </a:r>
            <a:r>
              <a:rPr lang="en-US" smtClean="0"/>
              <a:t>momenta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Algoritam za određivanje konačne vrednosti obrtnog momenta može biti veoma složen, razlog je što na konačnu vrednost obrtnog momenta utiču dodatne funkcije: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Kontrola izbora stepena prenosa kod automatskih menjača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Elektronska kontrola stabilnosti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Elektronska kontrola proklizavanja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Kontrola režima praznog hoda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Kontrola zagrevanja katalizatora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Upotreba klima uređaja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benzinskog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6841" y="1505628"/>
            <a:ext cx="11217850" cy="1112881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BOSCH ME-Motronic – određivanje obrtnog </a:t>
            </a:r>
            <a:r>
              <a:rPr lang="en-US" smtClean="0"/>
              <a:t>momenta – struktura algoritma</a:t>
            </a:r>
            <a:endParaRPr lang="en-US"/>
          </a:p>
          <a:p>
            <a:pPr algn="just">
              <a:lnSpc>
                <a:spcPct val="100000"/>
              </a:lnSpc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86" y="2618509"/>
            <a:ext cx="7696081" cy="31345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benzinskog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38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8404" y="1267690"/>
            <a:ext cx="5856141" cy="2223655"/>
          </a:xfrm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BOSCH </a:t>
            </a:r>
            <a:r>
              <a:rPr lang="en-US" smtClean="0"/>
              <a:t>MED-Motronic 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Direktno ubrizgavanje u cilindar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Smanjena potrošnja goriva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53" y="1571437"/>
            <a:ext cx="4132117" cy="528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216" y="3465261"/>
            <a:ext cx="4348260" cy="29097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benzinskog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62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7" y="1963881"/>
            <a:ext cx="11217850" cy="4292481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BOSCH MED-Motronic </a:t>
            </a:r>
            <a:endParaRPr lang="en-US" smtClean="0"/>
          </a:p>
          <a:p>
            <a:pPr algn="just">
              <a:lnSpc>
                <a:spcPct val="100000"/>
              </a:lnSpc>
            </a:pPr>
            <a:r>
              <a:rPr lang="en-US" smtClean="0"/>
              <a:t>Zahtevi koje sistem treba da ispuni u cilju postizanja zadatih radnih performansi su: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Osređivanje usisane količine vazduha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Generisanje visokog pritiska za za ubrizgavanje direktno u radni prostor motora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Određivanje trenutka za početak ubrizgavanja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Precizno određivanje potrebne količine goriva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Precizno ubrizgavanje i vođenje gorivog mlaza u radnom prostoru motora</a:t>
            </a:r>
          </a:p>
          <a:p>
            <a:pPr lvl="1" algn="just">
              <a:lnSpc>
                <a:spcPct val="100000"/>
              </a:lnSpc>
            </a:pPr>
            <a:r>
              <a:rPr lang="en-US" smtClean="0"/>
              <a:t>Određivanje ugla predpaljenja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benzinskog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5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7" y="1963881"/>
            <a:ext cx="11217850" cy="4292481"/>
          </a:xfrm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BOSCH MED-Motronic </a:t>
            </a:r>
            <a:endParaRPr lang="en-US" smtClean="0"/>
          </a:p>
          <a:p>
            <a:pPr algn="just">
              <a:lnSpc>
                <a:spcPct val="100000"/>
              </a:lnSpc>
            </a:pPr>
            <a:r>
              <a:rPr lang="en-US" smtClean="0"/>
              <a:t>Prisustvo pumpe visokog pritiska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Pritisak u magistralnoj cevi se određuje u zavisnosti od zahteva vozača, radnog režima i stanja motora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Postojanje izlaznih stepena za aktivaciju aktuatora za određivanje egzaktne količine potisnutog goriva i kontrolnog ventila za podešavanje pritiska u magistralnoj cevi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Izlazni stepen za elektromagnetne brizgače je značajno veće snage u odnosu na sistem sa indirektnim ubrizgavanjem</a:t>
            </a:r>
          </a:p>
        </p:txBody>
      </p:sp>
    </p:spTree>
    <p:extLst>
      <p:ext uri="{BB962C8B-B14F-4D97-AF65-F5344CB8AC3E}">
        <p14:creationId xmlns:p14="http://schemas.microsoft.com/office/powerpoint/2010/main" val="7559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41373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" y="1853449"/>
            <a:ext cx="11583356" cy="4658710"/>
          </a:xfrm>
        </p:spPr>
        <p:txBody>
          <a:bodyPr anchor="ctr">
            <a:normAutofit/>
          </a:bodyPr>
          <a:lstStyle/>
          <a:p>
            <a:r>
              <a:rPr lang="en-US" smtClean="0"/>
              <a:t>Osnovni zadatak sistema za snabdevanje gorivom je da </a:t>
            </a:r>
            <a:br>
              <a:rPr lang="en-US" smtClean="0"/>
            </a:br>
            <a:r>
              <a:rPr lang="en-US" smtClean="0"/>
              <a:t>obezbedi odgovarajuću kontrolu odnosa vazduh/gorivo </a:t>
            </a:r>
            <a:br>
              <a:rPr lang="en-US" smtClean="0"/>
            </a:br>
            <a:r>
              <a:rPr lang="en-US" smtClean="0"/>
              <a:t>(air/fuel mixture ratio-AFR)</a:t>
            </a:r>
          </a:p>
          <a:p>
            <a:pPr lvl="1"/>
            <a:r>
              <a:rPr lang="en-US" smtClean="0"/>
              <a:t>Optimalan odnos vazduha i goriva kroz sve režime rada motora </a:t>
            </a:r>
            <a:br>
              <a:rPr lang="en-US" smtClean="0"/>
            </a:br>
            <a:r>
              <a:rPr lang="en-US" smtClean="0"/>
              <a:t>(maksimalnu snagu,minimalnu potrošnju i minimalnu emisiju štetnih</a:t>
            </a:r>
            <a:br>
              <a:rPr lang="en-US" smtClean="0"/>
            </a:br>
            <a:r>
              <a:rPr lang="en-US" smtClean="0"/>
              <a:t>gasova)</a:t>
            </a:r>
          </a:p>
          <a:p>
            <a:pPr lvl="1"/>
            <a:r>
              <a:rPr lang="en-US" smtClean="0"/>
              <a:t>Ravnomeran i pouzdan rad motora</a:t>
            </a:r>
          </a:p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zadatak sistema za paljenje je da obezbedi </a:t>
            </a:r>
            <a:b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paljenje formirane smeše u odgovarajućem trenutku </a:t>
            </a:r>
            <a:b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bi došlo do što boljeg sagorevanja u cilindru</a:t>
            </a:r>
          </a:p>
          <a:p>
            <a:r>
              <a:rPr lang="en-US" smtClean="0"/>
              <a:t>Ova dva sistema mogu biti realizovana </a:t>
            </a:r>
            <a:br>
              <a:rPr lang="en-US" smtClean="0"/>
            </a:br>
            <a:r>
              <a:rPr lang="en-US" smtClean="0"/>
              <a:t>odvojeno (starija vozila) ili zajedno</a:t>
            </a:r>
          </a:p>
          <a:p>
            <a:pPr marL="0" indent="0" algn="just">
              <a:buNone/>
            </a:pPr>
            <a:endParaRPr lang="en-US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275" y="2303440"/>
            <a:ext cx="3065128" cy="28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idx="1"/>
          </p:nvPr>
        </p:nvSpPr>
        <p:spPr>
          <a:xfrm>
            <a:off x="438417" y="3690745"/>
            <a:ext cx="11217275" cy="46593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600" dirty="0"/>
              <a:t>Elektronski sistem upravljanja radom </a:t>
            </a:r>
            <a:r>
              <a:rPr lang="sr-Latn-RS" sz="3600" dirty="0" smtClean="0"/>
              <a:t>dizel</a:t>
            </a:r>
            <a:r>
              <a:rPr lang="sv-SE" sz="3600" dirty="0" smtClean="0"/>
              <a:t> </a:t>
            </a:r>
            <a:r>
              <a:rPr lang="sv-SE" sz="3600" dirty="0"/>
              <a:t>motora</a:t>
            </a:r>
            <a:endParaRPr lang="en-US" sz="3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95399" y="360373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Osnovi</a:t>
            </a:r>
            <a:r>
              <a:rPr lang="en-US" sz="3600" dirty="0" smtClean="0"/>
              <a:t> </a:t>
            </a:r>
            <a:r>
              <a:rPr lang="en-US" sz="3600" dirty="0" err="1" smtClean="0"/>
              <a:t>dijagnostike</a:t>
            </a:r>
            <a:r>
              <a:rPr lang="en-US" sz="3600" dirty="0" smtClean="0"/>
              <a:t> </a:t>
            </a:r>
            <a:r>
              <a:rPr lang="en-US" sz="3600" dirty="0" err="1" smtClean="0"/>
              <a:t>vozila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73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77734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u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brizgača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 od 200 do 2.000 </a:t>
            </a:r>
            <a:r>
              <a:rPr lang="en-US" dirty="0" smtClean="0"/>
              <a:t>bar-</a:t>
            </a:r>
            <a:r>
              <a:rPr lang="sr-Latn-RS" dirty="0" smtClean="0"/>
              <a:t>a (i preko)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dirty="0" err="1"/>
              <a:t>Zavisno</a:t>
            </a:r>
            <a:r>
              <a:rPr lang="en-US" dirty="0"/>
              <a:t> od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, </a:t>
            </a:r>
            <a:r>
              <a:rPr lang="en-US" dirty="0" err="1"/>
              <a:t>gorivo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ubrizgano</a:t>
            </a:r>
            <a:r>
              <a:rPr lang="en-US" dirty="0"/>
              <a:t> u </a:t>
            </a:r>
            <a:r>
              <a:rPr lang="en-US" dirty="0" err="1"/>
              <a:t>predkomoru</a:t>
            </a:r>
            <a:r>
              <a:rPr lang="en-US" dirty="0"/>
              <a:t> pod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niskim</a:t>
            </a:r>
            <a:r>
              <a:rPr lang="en-US" dirty="0"/>
              <a:t> </a:t>
            </a:r>
            <a:r>
              <a:rPr lang="en-US" dirty="0" err="1"/>
              <a:t>pritiskom</a:t>
            </a:r>
            <a:r>
              <a:rPr lang="en-US" dirty="0"/>
              <a:t> (</a:t>
            </a:r>
            <a:r>
              <a:rPr lang="en-US" dirty="0" err="1"/>
              <a:t>ispod</a:t>
            </a:r>
            <a:r>
              <a:rPr lang="en-US" dirty="0"/>
              <a:t> 350 bar-a),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ubrizgavanjem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pod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 smtClean="0"/>
              <a:t>pritiskom</a:t>
            </a:r>
            <a:endParaRPr lang="sr-Latn-RS" dirty="0" smtClean="0"/>
          </a:p>
          <a:p>
            <a:r>
              <a:rPr lang="sr-Latn-RS" dirty="0" smtClean="0"/>
              <a:t>Rad </a:t>
            </a:r>
            <a:r>
              <a:rPr lang="en-US" dirty="0" err="1" smtClean="0"/>
              <a:t>dizel</a:t>
            </a:r>
            <a:r>
              <a:rPr lang="en-US" dirty="0" smtClean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sr-Latn-RS" dirty="0" smtClean="0"/>
              <a:t>je </a:t>
            </a:r>
            <a:r>
              <a:rPr lang="en-US" dirty="0" err="1" smtClean="0"/>
              <a:t>baziran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usisavanju</a:t>
            </a:r>
            <a:r>
              <a:rPr lang="en-US" dirty="0"/>
              <a:t> </a:t>
            </a:r>
            <a:r>
              <a:rPr lang="en-US" dirty="0" err="1"/>
              <a:t>maksimalne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, moment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u </a:t>
            </a:r>
            <a:r>
              <a:rPr lang="en-US" dirty="0" err="1"/>
              <a:t>taktu</a:t>
            </a:r>
            <a:r>
              <a:rPr lang="en-US" dirty="0"/>
              <a:t> </a:t>
            </a:r>
            <a:r>
              <a:rPr lang="en-US" dirty="0" err="1"/>
              <a:t>ekspanzije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od:</a:t>
            </a:r>
            <a:endParaRPr lang="sr-Latn-RS" dirty="0"/>
          </a:p>
          <a:p>
            <a:pPr lvl="2"/>
            <a:r>
              <a:rPr lang="en-US" dirty="0" err="1"/>
              <a:t>ubrizgane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 smtClean="0"/>
              <a:t>goriva</a:t>
            </a:r>
            <a:endParaRPr lang="sr-Latn-RS" dirty="0"/>
          </a:p>
          <a:p>
            <a:pPr lvl="2"/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sagorevanja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en-US" dirty="0" err="1"/>
              <a:t>početkom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 smtClean="0"/>
              <a:t>ubrizgavanja</a:t>
            </a:r>
            <a:endParaRPr lang="sr-Latn-RS" dirty="0" smtClean="0"/>
          </a:p>
          <a:p>
            <a:pPr lvl="2"/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/>
              <a:t>ubrizgavanja</a:t>
            </a:r>
            <a:r>
              <a:rPr lang="en-US" dirty="0"/>
              <a:t>/</a:t>
            </a:r>
            <a:r>
              <a:rPr lang="en-US" dirty="0" err="1"/>
              <a:t>sagorevanja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695" y="1716289"/>
            <a:ext cx="11142607" cy="4658710"/>
          </a:xfrm>
        </p:spPr>
        <p:txBody>
          <a:bodyPr anchor="ctr">
            <a:normAutofit/>
          </a:bodyPr>
          <a:lstStyle/>
          <a:p>
            <a:r>
              <a:rPr lang="en-US" dirty="0" err="1"/>
              <a:t>Maksimalna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obrtnog</a:t>
            </a:r>
            <a:r>
              <a:rPr lang="en-US" dirty="0"/>
              <a:t> momenta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ograničava</a:t>
            </a:r>
            <a:r>
              <a:rPr lang="en-US" dirty="0"/>
              <a:t> se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:</a:t>
            </a:r>
            <a:endParaRPr lang="sr-Latn-RS" dirty="0"/>
          </a:p>
          <a:p>
            <a:pPr lvl="2"/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 smtClean="0"/>
              <a:t>čađi</a:t>
            </a:r>
            <a:endParaRPr lang="sr-Latn-RS" dirty="0"/>
          </a:p>
          <a:p>
            <a:pPr lvl="2"/>
            <a:r>
              <a:rPr lang="en-US" dirty="0" err="1"/>
              <a:t>indicirane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u </a:t>
            </a:r>
            <a:r>
              <a:rPr lang="en-US" dirty="0" err="1" smtClean="0"/>
              <a:t>cilindru</a:t>
            </a:r>
            <a:endParaRPr lang="sr-Latn-RS" dirty="0"/>
          </a:p>
          <a:p>
            <a:pPr lvl="2"/>
            <a:r>
              <a:rPr lang="en-US" dirty="0" err="1"/>
              <a:t>termičkog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 smtClean="0"/>
              <a:t>motora</a:t>
            </a:r>
            <a:endParaRPr lang="sr-Latn-RS" dirty="0" smtClean="0"/>
          </a:p>
          <a:p>
            <a:pPr lvl="2"/>
            <a:r>
              <a:rPr lang="en-US" dirty="0" err="1" smtClean="0"/>
              <a:t>mehaničkog</a:t>
            </a:r>
            <a:r>
              <a:rPr lang="en-US" dirty="0" smtClean="0"/>
              <a:t>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 smtClean="0"/>
              <a:t>snage</a:t>
            </a:r>
            <a:endParaRPr lang="sr-Latn-RS" dirty="0" smtClean="0"/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je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obrtnog</a:t>
            </a:r>
            <a:r>
              <a:rPr lang="en-US" dirty="0"/>
              <a:t> </a:t>
            </a:r>
            <a:r>
              <a:rPr lang="en-US" dirty="0" smtClean="0"/>
              <a:t>momenta</a:t>
            </a:r>
            <a:endParaRPr lang="sr-Latn-RS" dirty="0" smtClean="0"/>
          </a:p>
          <a:p>
            <a:r>
              <a:rPr lang="sr-Latn-RS" dirty="0" smtClean="0"/>
              <a:t>P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režimima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je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režim</a:t>
            </a:r>
            <a:r>
              <a:rPr lang="en-US" dirty="0"/>
              <a:t> </a:t>
            </a:r>
            <a:r>
              <a:rPr lang="en-US" dirty="0" err="1"/>
              <a:t>praznog</a:t>
            </a:r>
            <a:r>
              <a:rPr lang="en-US" dirty="0"/>
              <a:t> </a:t>
            </a:r>
            <a:r>
              <a:rPr lang="en-US" dirty="0" err="1"/>
              <a:t>hoda</a:t>
            </a:r>
            <a:r>
              <a:rPr lang="en-US" dirty="0" smtClean="0"/>
              <a:t>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57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777346"/>
          </a:xfrm>
        </p:spPr>
        <p:txBody>
          <a:bodyPr anchor="ctr">
            <a:normAutofit/>
          </a:bodyPr>
          <a:lstStyle/>
          <a:p>
            <a:r>
              <a:rPr lang="sr-Latn-RS" dirty="0" smtClean="0"/>
              <a:t>Uz pomoć sledećih parametara moguće je uticati na najnepoželjnije karakteristike dizel motora buku i sastav izduvnih gasova</a:t>
            </a:r>
            <a:r>
              <a:rPr lang="en-US" dirty="0" smtClean="0"/>
              <a:t>:</a:t>
            </a:r>
            <a:endParaRPr lang="sr-Latn-RS" dirty="0"/>
          </a:p>
          <a:p>
            <a:pPr lvl="1"/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punjenja</a:t>
            </a:r>
            <a:r>
              <a:rPr lang="en-US" dirty="0"/>
              <a:t> </a:t>
            </a:r>
            <a:r>
              <a:rPr lang="en-US" dirty="0" err="1"/>
              <a:t>cilindra</a:t>
            </a:r>
            <a:r>
              <a:rPr lang="en-US" dirty="0"/>
              <a:t> (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vrtloženja</a:t>
            </a:r>
            <a:r>
              <a:rPr lang="en-US" dirty="0" smtClean="0"/>
              <a:t>)</a:t>
            </a:r>
            <a:endParaRPr lang="sr-Latn-RS" dirty="0"/>
          </a:p>
          <a:p>
            <a:pPr lvl="1"/>
            <a:r>
              <a:rPr lang="en-US" dirty="0" err="1"/>
              <a:t>sastava</a:t>
            </a:r>
            <a:r>
              <a:rPr lang="en-US" dirty="0"/>
              <a:t> </a:t>
            </a:r>
            <a:r>
              <a:rPr lang="en-US" dirty="0" err="1"/>
              <a:t>smeše</a:t>
            </a:r>
            <a:r>
              <a:rPr lang="en-US" dirty="0"/>
              <a:t> u </a:t>
            </a:r>
            <a:r>
              <a:rPr lang="en-US" dirty="0" err="1"/>
              <a:t>cilindru</a:t>
            </a:r>
            <a:r>
              <a:rPr lang="en-US" dirty="0"/>
              <a:t> (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svežeg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, </a:t>
            </a:r>
            <a:r>
              <a:rPr lang="en-US" dirty="0" err="1"/>
              <a:t>vraćenih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sagorevanje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EGR </a:t>
            </a:r>
            <a:r>
              <a:rPr lang="en-US" dirty="0" err="1"/>
              <a:t>sistema</a:t>
            </a:r>
            <a:r>
              <a:rPr lang="en-US" dirty="0" smtClean="0"/>
              <a:t>)</a:t>
            </a:r>
            <a:endParaRPr lang="sr-Latn-RS" dirty="0"/>
          </a:p>
          <a:p>
            <a:pPr lvl="1"/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napunjenosti</a:t>
            </a:r>
            <a:r>
              <a:rPr lang="en-US" dirty="0"/>
              <a:t> </a:t>
            </a:r>
            <a:r>
              <a:rPr lang="en-US" dirty="0" err="1" smtClean="0"/>
              <a:t>cilindra</a:t>
            </a:r>
            <a:endParaRPr lang="sr-Latn-RS" dirty="0"/>
          </a:p>
          <a:p>
            <a:pPr lvl="1"/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 smtClean="0"/>
              <a:t>ubrizgavanja</a:t>
            </a:r>
            <a:endParaRPr lang="sr-Latn-RS" dirty="0"/>
          </a:p>
          <a:p>
            <a:pPr lvl="1"/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 smtClean="0"/>
              <a:t>ubrizgavanja</a:t>
            </a:r>
            <a:endParaRPr lang="sr-Latn-RS" dirty="0"/>
          </a:p>
          <a:p>
            <a:pPr lvl="1"/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(pilot </a:t>
            </a:r>
            <a:r>
              <a:rPr lang="en-US" dirty="0" err="1"/>
              <a:t>ubrizgavanje</a:t>
            </a:r>
            <a:r>
              <a:rPr lang="en-US" dirty="0"/>
              <a:t>, </a:t>
            </a:r>
            <a:r>
              <a:rPr lang="en-US" dirty="0" err="1"/>
              <a:t>glavno</a:t>
            </a:r>
            <a:r>
              <a:rPr lang="en-US" dirty="0"/>
              <a:t> </a:t>
            </a:r>
            <a:r>
              <a:rPr lang="en-US" dirty="0" err="1"/>
              <a:t>ubrizgavanje</a:t>
            </a:r>
            <a:r>
              <a:rPr lang="en-US" dirty="0"/>
              <a:t>, post </a:t>
            </a:r>
            <a:r>
              <a:rPr lang="en-US" dirty="0" err="1"/>
              <a:t>ubrizgavanje</a:t>
            </a:r>
            <a:r>
              <a:rPr lang="en-US" dirty="0" smtClean="0"/>
              <a:t>)</a:t>
            </a:r>
            <a:endParaRPr lang="sr-Latn-R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83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777346"/>
          </a:xfrm>
        </p:spPr>
        <p:txBody>
          <a:bodyPr anchor="ctr">
            <a:normAutofit fontScale="85000" lnSpcReduction="10000"/>
          </a:bodyPr>
          <a:lstStyle/>
          <a:p>
            <a:r>
              <a:rPr lang="sr-Latn-RS" dirty="0" smtClean="0"/>
              <a:t>Dodatni zahtevi u pogledu izduvnih gasova uslovili su potrebu za preciznijom kontrolom rada sistema ubrizgavanja dizel motora – </a:t>
            </a:r>
            <a:r>
              <a:rPr lang="sr-Latn-RS" i="1" dirty="0" smtClean="0"/>
              <a:t>Electronic Diesel Control</a:t>
            </a:r>
          </a:p>
          <a:p>
            <a:r>
              <a:rPr lang="en-US" dirty="0" err="1" smtClean="0"/>
              <a:t>Prednosti</a:t>
            </a:r>
            <a:r>
              <a:rPr lang="en-US" dirty="0" smtClean="0"/>
              <a:t> </a:t>
            </a:r>
            <a:r>
              <a:rPr lang="en-US" dirty="0"/>
              <a:t>EDC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en-US" dirty="0" err="1"/>
              <a:t>niža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, 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emisija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obrtni</a:t>
            </a:r>
            <a:r>
              <a:rPr lang="en-US" dirty="0"/>
              <a:t> moment </a:t>
            </a:r>
            <a:r>
              <a:rPr lang="en-US" dirty="0" err="1" smtClean="0"/>
              <a:t>motora</a:t>
            </a:r>
            <a:endParaRPr lang="sr-Latn-RS" dirty="0"/>
          </a:p>
          <a:p>
            <a:pPr lvl="1"/>
            <a:r>
              <a:rPr lang="en-US" dirty="0" err="1"/>
              <a:t>niži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konstantniji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u </a:t>
            </a:r>
            <a:r>
              <a:rPr lang="en-US" dirty="0" err="1"/>
              <a:t>režimu</a:t>
            </a:r>
            <a:r>
              <a:rPr lang="en-US" dirty="0"/>
              <a:t> </a:t>
            </a:r>
            <a:r>
              <a:rPr lang="en-US" dirty="0" err="1"/>
              <a:t>praznog</a:t>
            </a:r>
            <a:r>
              <a:rPr lang="en-US" dirty="0"/>
              <a:t> </a:t>
            </a:r>
            <a:r>
              <a:rPr lang="en-US" dirty="0" err="1" smtClean="0"/>
              <a:t>hoda</a:t>
            </a:r>
            <a:endParaRPr lang="sr-Latn-RS" dirty="0"/>
          </a:p>
          <a:p>
            <a:pPr lvl="1"/>
            <a:r>
              <a:rPr lang="en-US" dirty="0" err="1"/>
              <a:t>preciznija</a:t>
            </a:r>
            <a:r>
              <a:rPr lang="en-US" dirty="0"/>
              <a:t> </a:t>
            </a:r>
            <a:r>
              <a:rPr lang="en-US" dirty="0" err="1"/>
              <a:t>regulacija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praznog</a:t>
            </a:r>
            <a:r>
              <a:rPr lang="en-US" dirty="0"/>
              <a:t> </a:t>
            </a:r>
            <a:r>
              <a:rPr lang="en-US" dirty="0" err="1"/>
              <a:t>hoda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varijaciji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uključenje</a:t>
            </a:r>
            <a:r>
              <a:rPr lang="en-US" dirty="0"/>
              <a:t> </a:t>
            </a:r>
            <a:r>
              <a:rPr lang="en-US" dirty="0" err="1"/>
              <a:t>klima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 smtClean="0"/>
              <a:t>)</a:t>
            </a:r>
            <a:endParaRPr lang="sr-Latn-RS" dirty="0"/>
          </a:p>
          <a:p>
            <a:pPr lvl="1"/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komfora</a:t>
            </a:r>
            <a:r>
              <a:rPr lang="en-US" dirty="0"/>
              <a:t> </a:t>
            </a:r>
            <a:r>
              <a:rPr lang="en-US" dirty="0" err="1"/>
              <a:t>ostvarene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ravnomernosti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(smooth-running control),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prigušenja</a:t>
            </a:r>
            <a:r>
              <a:rPr lang="en-US" dirty="0"/>
              <a:t> </a:t>
            </a:r>
            <a:r>
              <a:rPr lang="en-US" dirty="0" err="1"/>
              <a:t>fluktuacija</a:t>
            </a:r>
            <a:r>
              <a:rPr lang="en-US" dirty="0"/>
              <a:t> </a:t>
            </a:r>
            <a:r>
              <a:rPr lang="en-US" dirty="0" err="1"/>
              <a:t>obrtnog</a:t>
            </a:r>
            <a:r>
              <a:rPr lang="en-US" dirty="0"/>
              <a:t> momenta (surge damping control)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krstarenja</a:t>
            </a:r>
            <a:r>
              <a:rPr lang="en-US" dirty="0"/>
              <a:t> (cruise control</a:t>
            </a:r>
            <a:r>
              <a:rPr lang="en-US" dirty="0" smtClean="0"/>
              <a:t>)</a:t>
            </a:r>
            <a:endParaRPr lang="sr-Latn-RS" dirty="0"/>
          </a:p>
          <a:p>
            <a:pPr lvl="1"/>
            <a:r>
              <a:rPr lang="en-US" dirty="0" err="1"/>
              <a:t>unapređene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 smtClean="0"/>
              <a:t>dijagnostike</a:t>
            </a:r>
            <a:endParaRPr lang="sr-Latn-RS" dirty="0"/>
          </a:p>
          <a:p>
            <a:pPr lvl="1"/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: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nadpunjenja</a:t>
            </a:r>
            <a:r>
              <a:rPr lang="en-US" dirty="0"/>
              <a:t>,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grejačima</a:t>
            </a:r>
            <a:r>
              <a:rPr lang="en-US" dirty="0"/>
              <a:t>, </a:t>
            </a:r>
            <a:r>
              <a:rPr lang="en-US" dirty="0" err="1"/>
              <a:t>recirkulacija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(EGR), </a:t>
            </a:r>
            <a:r>
              <a:rPr lang="en-US" dirty="0" err="1"/>
              <a:t>tretman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,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blokada</a:t>
            </a:r>
            <a:r>
              <a:rPr lang="en-US" dirty="0"/>
              <a:t> </a:t>
            </a:r>
            <a:r>
              <a:rPr lang="en-US" dirty="0" err="1"/>
              <a:t>neovlašćenog</a:t>
            </a:r>
            <a:r>
              <a:rPr lang="en-US" dirty="0"/>
              <a:t> </a:t>
            </a:r>
            <a:r>
              <a:rPr lang="en-US" dirty="0" err="1"/>
              <a:t>pokretanja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(</a:t>
            </a:r>
            <a:r>
              <a:rPr lang="en-US" dirty="0" err="1"/>
              <a:t>imobilajzer</a:t>
            </a:r>
            <a:r>
              <a:rPr lang="en-US" dirty="0" smtClean="0"/>
              <a:t>)</a:t>
            </a:r>
            <a:endParaRPr lang="sr-Latn-RS" dirty="0" smtClean="0"/>
          </a:p>
          <a:p>
            <a:pPr lvl="1"/>
            <a:r>
              <a:rPr lang="en-US" dirty="0" err="1" smtClean="0"/>
              <a:t>komunikacija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elektronskim</a:t>
            </a:r>
            <a:r>
              <a:rPr lang="en-US" dirty="0"/>
              <a:t> </a:t>
            </a:r>
            <a:r>
              <a:rPr lang="en-US" dirty="0" err="1"/>
              <a:t>sistemima</a:t>
            </a:r>
            <a:r>
              <a:rPr lang="en-US" dirty="0"/>
              <a:t>: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proklizavanja</a:t>
            </a:r>
            <a:r>
              <a:rPr lang="en-US" dirty="0"/>
              <a:t> (TCS),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integracija</a:t>
            </a:r>
            <a:r>
              <a:rPr lang="en-US" dirty="0"/>
              <a:t> u </a:t>
            </a:r>
            <a:r>
              <a:rPr lang="en-US" dirty="0" err="1"/>
              <a:t>jedinstven</a:t>
            </a:r>
            <a:r>
              <a:rPr lang="en-US" dirty="0"/>
              <a:t> </a:t>
            </a:r>
            <a:r>
              <a:rPr lang="en-US" dirty="0" err="1"/>
              <a:t>informacioni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vozila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86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65871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dirty="0" smtClean="0"/>
              <a:t>Sistemi ubrizgavanja dizel motora</a:t>
            </a:r>
          </a:p>
          <a:p>
            <a:pPr>
              <a:lnSpc>
                <a:spcPct val="100000"/>
              </a:lnSpc>
            </a:pPr>
            <a:r>
              <a:rPr lang="sr-Latn-RS" dirty="0" smtClean="0"/>
              <a:t>Redne (linijske) pumpe</a:t>
            </a:r>
          </a:p>
          <a:p>
            <a:pPr>
              <a:lnSpc>
                <a:spcPct val="100000"/>
              </a:lnSpc>
            </a:pPr>
            <a:r>
              <a:rPr lang="sr-Latn-RS" dirty="0" smtClean="0"/>
              <a:t>Distributivne (razdelne) pumpe</a:t>
            </a:r>
          </a:p>
          <a:p>
            <a:pPr lvl="1">
              <a:lnSpc>
                <a:spcPct val="100000"/>
              </a:lnSpc>
            </a:pPr>
            <a:r>
              <a:rPr lang="sr-Latn-RS" dirty="0" smtClean="0"/>
              <a:t>Aksijalne</a:t>
            </a:r>
          </a:p>
          <a:p>
            <a:pPr lvl="1">
              <a:lnSpc>
                <a:spcPct val="100000"/>
              </a:lnSpc>
            </a:pPr>
            <a:r>
              <a:rPr lang="sr-Latn-RS" dirty="0" smtClean="0"/>
              <a:t>Radijalne</a:t>
            </a:r>
          </a:p>
          <a:p>
            <a:pPr>
              <a:lnSpc>
                <a:spcPct val="100000"/>
              </a:lnSpc>
            </a:pPr>
            <a:r>
              <a:rPr lang="sr-Latn-RS" dirty="0" smtClean="0"/>
              <a:t>PF pumpe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RS" dirty="0" smtClean="0"/>
              <a:t>Diskretni sistemi ubrizgavanja</a:t>
            </a:r>
          </a:p>
          <a:p>
            <a:pPr>
              <a:lnSpc>
                <a:spcPct val="100000"/>
              </a:lnSpc>
            </a:pPr>
            <a:r>
              <a:rPr lang="sr-Latn-RS" dirty="0" smtClean="0"/>
              <a:t>Sistem pumpa-brizgač</a:t>
            </a:r>
          </a:p>
          <a:p>
            <a:pPr>
              <a:lnSpc>
                <a:spcPct val="100000"/>
              </a:lnSpc>
            </a:pPr>
            <a:r>
              <a:rPr lang="sr-Latn-RS" dirty="0" smtClean="0"/>
              <a:t>Sistem pumpa-vod-brizgač</a:t>
            </a:r>
          </a:p>
          <a:p>
            <a:pPr>
              <a:lnSpc>
                <a:spcPct val="100000"/>
              </a:lnSpc>
            </a:pPr>
            <a:r>
              <a:rPr lang="sr-Latn-RS" dirty="0" smtClean="0"/>
              <a:t>Akumulatorski sistem ubrizgavanja – Common Rail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62" y="1834923"/>
            <a:ext cx="47625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7" y="1597653"/>
            <a:ext cx="7014726" cy="4512590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dirty="0"/>
              <a:t>Sistemi ubrizgavanja dizel </a:t>
            </a:r>
            <a:r>
              <a:rPr lang="sr-Latn-RS" dirty="0" smtClean="0"/>
              <a:t>motora – Redne (linijske) pumpe</a:t>
            </a:r>
          </a:p>
          <a:p>
            <a:pPr algn="just">
              <a:lnSpc>
                <a:spcPct val="100000"/>
              </a:lnSpc>
            </a:pP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rednih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linijskih</a:t>
            </a:r>
            <a:r>
              <a:rPr lang="en-US" dirty="0"/>
              <a:t> </a:t>
            </a:r>
            <a:r>
              <a:rPr lang="en-US" dirty="0" err="1"/>
              <a:t>pumpi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da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mehaničku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elektronsku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je da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cilindar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poseduje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element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cilindra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klipa</a:t>
            </a:r>
            <a:r>
              <a:rPr lang="en-US" dirty="0"/>
              <a:t>.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pumpe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cilindara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. </a:t>
            </a:r>
            <a:endParaRPr lang="sr-Latn-RS" dirty="0" smtClean="0"/>
          </a:p>
          <a:p>
            <a:pPr algn="just">
              <a:lnSpc>
                <a:spcPct val="100000"/>
              </a:lnSpc>
            </a:pP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/>
              <a:t>projektovanja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ubrizgavanje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ispunjen</a:t>
            </a:r>
            <a:r>
              <a:rPr lang="en-US" dirty="0"/>
              <a:t> </a:t>
            </a:r>
            <a:r>
              <a:rPr lang="en-US" dirty="0" err="1"/>
              <a:t>uslov</a:t>
            </a:r>
            <a:r>
              <a:rPr lang="en-US" dirty="0"/>
              <a:t> da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pod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pritiskom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režimima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</a:t>
            </a: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99" y="1754887"/>
            <a:ext cx="3359709" cy="251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20" y="4413369"/>
            <a:ext cx="3016665" cy="169687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89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6338397" cy="4658710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dirty="0"/>
              <a:t>Sistemi ubrizgavanja dizel motora </a:t>
            </a:r>
            <a:r>
              <a:rPr lang="sr-Latn-RS" dirty="0" smtClean="0"/>
              <a:t>– Aksijalno razdelne VE </a:t>
            </a:r>
            <a:r>
              <a:rPr lang="sr-Latn-RS" dirty="0"/>
              <a:t>pumpe</a:t>
            </a:r>
          </a:p>
          <a:p>
            <a:pPr>
              <a:lnSpc>
                <a:spcPct val="100000"/>
              </a:lnSpc>
            </a:pPr>
            <a:r>
              <a:rPr lang="sr-Latn-RS" dirty="0" smtClean="0"/>
              <a:t>Ove pumpe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element (</a:t>
            </a:r>
            <a:r>
              <a:rPr lang="en-US" dirty="0" err="1"/>
              <a:t>klip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aksijalno-oscilatornim</a:t>
            </a:r>
            <a:r>
              <a:rPr lang="en-US" dirty="0"/>
              <a:t> </a:t>
            </a:r>
            <a:r>
              <a:rPr lang="en-US" dirty="0" err="1"/>
              <a:t>kretanjem</a:t>
            </a:r>
            <a:r>
              <a:rPr lang="en-US" dirty="0"/>
              <a:t>,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potiskivanje</a:t>
            </a:r>
            <a:r>
              <a:rPr lang="en-US" dirty="0"/>
              <a:t> </a:t>
            </a:r>
            <a:r>
              <a:rPr lang="en-US" dirty="0" err="1" smtClean="0"/>
              <a:t>goriva</a:t>
            </a:r>
            <a:endParaRPr lang="sr-Latn-RS" dirty="0" smtClean="0"/>
          </a:p>
          <a:p>
            <a:pPr>
              <a:lnSpc>
                <a:spcPct val="100000"/>
              </a:lnSpc>
            </a:pPr>
            <a:r>
              <a:rPr lang="sr-Latn-RS" dirty="0" smtClean="0"/>
              <a:t>Istovremeno</a:t>
            </a:r>
            <a:r>
              <a:rPr lang="en-US" dirty="0" smtClean="0"/>
              <a:t> </a:t>
            </a:r>
            <a:r>
              <a:rPr lang="en-US" dirty="0" err="1"/>
              <a:t>klip</a:t>
            </a:r>
            <a:r>
              <a:rPr lang="en-US" dirty="0"/>
              <a:t> </a:t>
            </a:r>
            <a:r>
              <a:rPr lang="en-US" dirty="0" err="1"/>
              <a:t>ujedno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rotaciono</a:t>
            </a:r>
            <a:r>
              <a:rPr lang="en-US" dirty="0"/>
              <a:t> </a:t>
            </a:r>
            <a:r>
              <a:rPr lang="en-US" dirty="0" err="1"/>
              <a:t>kretanje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gorivo</a:t>
            </a:r>
            <a:r>
              <a:rPr lang="en-US" dirty="0"/>
              <a:t> </a:t>
            </a:r>
            <a:r>
              <a:rPr lang="en-US" dirty="0" err="1"/>
              <a:t>raspoređuje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razvodi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pojedinim</a:t>
            </a:r>
            <a:r>
              <a:rPr lang="en-US" dirty="0"/>
              <a:t> </a:t>
            </a:r>
            <a:r>
              <a:rPr lang="en-US" dirty="0" err="1"/>
              <a:t>cilindrima</a:t>
            </a:r>
            <a:r>
              <a:rPr lang="en-US" dirty="0"/>
              <a:t> </a:t>
            </a:r>
            <a:r>
              <a:rPr lang="en-US" dirty="0" err="1" smtClean="0"/>
              <a:t>motora</a:t>
            </a:r>
            <a:r>
              <a:rPr lang="sr-Latn-RS" dirty="0" smtClean="0"/>
              <a:t>ž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/>
              <a:t>pumpe</a:t>
            </a:r>
            <a:r>
              <a:rPr lang="en-US" dirty="0"/>
              <a:t> </a:t>
            </a:r>
            <a:r>
              <a:rPr lang="en-US" dirty="0" err="1"/>
              <a:t>karakterišu</a:t>
            </a:r>
            <a:r>
              <a:rPr lang="en-US" dirty="0"/>
              <a:t> se </a:t>
            </a:r>
            <a:r>
              <a:rPr lang="en-US" dirty="0" err="1"/>
              <a:t>kompaktnom</a:t>
            </a:r>
            <a:r>
              <a:rPr lang="en-US" dirty="0"/>
              <a:t> </a:t>
            </a:r>
            <a:r>
              <a:rPr lang="en-US" dirty="0" err="1"/>
              <a:t>konstrukcijom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malim</a:t>
            </a:r>
            <a:r>
              <a:rPr lang="en-US" dirty="0"/>
              <a:t> </a:t>
            </a:r>
            <a:r>
              <a:rPr lang="en-US" dirty="0" err="1"/>
              <a:t>dimenzijama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pogodne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brzohodnim</a:t>
            </a:r>
            <a:r>
              <a:rPr lang="en-US" dirty="0"/>
              <a:t>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motorima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 smtClean="0"/>
              <a:t>snaga</a:t>
            </a:r>
            <a:endParaRPr lang="sr-Latn-RS" dirty="0" smtClean="0"/>
          </a:p>
          <a:p>
            <a:pPr>
              <a:lnSpc>
                <a:spcPct val="100000"/>
              </a:lnSpc>
            </a:pP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zastupljene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putničkim</a:t>
            </a:r>
            <a:r>
              <a:rPr lang="en-US" dirty="0"/>
              <a:t> </a:t>
            </a:r>
            <a:r>
              <a:rPr lang="en-US" dirty="0" err="1"/>
              <a:t>vozilima</a:t>
            </a:r>
            <a:r>
              <a:rPr lang="en-US" dirty="0"/>
              <a:t>,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generacije</a:t>
            </a:r>
            <a:r>
              <a:rPr lang="en-US" dirty="0"/>
              <a:t> </a:t>
            </a:r>
            <a:r>
              <a:rPr lang="en-US" dirty="0" err="1"/>
              <a:t>pumpi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mehaničkom</a:t>
            </a:r>
            <a:r>
              <a:rPr lang="en-US" dirty="0"/>
              <a:t> </a:t>
            </a:r>
            <a:r>
              <a:rPr lang="en-US" dirty="0" err="1"/>
              <a:t>regulacijom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motorima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teretnih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do 150 kW </a:t>
            </a:r>
            <a:r>
              <a:rPr lang="en-US" dirty="0" err="1"/>
              <a:t>sa</a:t>
            </a:r>
            <a:r>
              <a:rPr lang="en-US" dirty="0"/>
              <a:t> 6 </a:t>
            </a:r>
            <a:r>
              <a:rPr lang="en-US" dirty="0" err="1"/>
              <a:t>cilindara</a:t>
            </a:r>
            <a:r>
              <a:rPr lang="en-US" dirty="0"/>
              <a:t>. </a:t>
            </a:r>
            <a:endParaRPr lang="sr-Latn-RS" dirty="0" smtClean="0"/>
          </a:p>
          <a:p>
            <a:pPr>
              <a:lnSpc>
                <a:spcPct val="100000"/>
              </a:lnSpc>
            </a:pPr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dirty="0" err="1"/>
              <a:t>elektronske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(EDC </a:t>
            </a:r>
            <a:r>
              <a:rPr lang="en-US" dirty="0" err="1"/>
              <a:t>kontrole</a:t>
            </a:r>
            <a:r>
              <a:rPr lang="en-US" dirty="0"/>
              <a:t>) </a:t>
            </a:r>
            <a:r>
              <a:rPr lang="en-US" dirty="0" err="1"/>
              <a:t>omogućena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motorima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ubrizgavanjem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jedinstvenim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prostorom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962" y="2845256"/>
            <a:ext cx="4437821" cy="19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6406763" cy="4777346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r-Latn-RS" dirty="0"/>
              <a:t>Sistemi ubrizgavanja dizel motora – </a:t>
            </a:r>
            <a:r>
              <a:rPr lang="sr-Latn-RS" dirty="0" smtClean="0"/>
              <a:t>Radijalno-razdelne </a:t>
            </a:r>
            <a:r>
              <a:rPr lang="sr-Latn-RS" dirty="0"/>
              <a:t>VE </a:t>
            </a:r>
            <a:r>
              <a:rPr lang="sr-Latn-RS" dirty="0" smtClean="0"/>
              <a:t>pumpe</a:t>
            </a:r>
          </a:p>
          <a:p>
            <a:pPr algn="just">
              <a:lnSpc>
                <a:spcPct val="100000"/>
              </a:lnSpc>
            </a:pPr>
            <a:r>
              <a:rPr lang="sr-Latn-RS" dirty="0" smtClean="0"/>
              <a:t>Ove pumpe su </a:t>
            </a:r>
            <a:r>
              <a:rPr lang="en-US" dirty="0" err="1" smtClean="0"/>
              <a:t>zastupljene</a:t>
            </a:r>
            <a:r>
              <a:rPr lang="en-US" dirty="0" smtClean="0"/>
              <a:t> </a:t>
            </a:r>
            <a:r>
              <a:rPr lang="sr-Latn-RS" dirty="0" smtClean="0"/>
              <a:t>na </a:t>
            </a:r>
            <a:r>
              <a:rPr lang="en-US" dirty="0" err="1" smtClean="0"/>
              <a:t>brzohodnim</a:t>
            </a:r>
            <a:r>
              <a:rPr lang="en-US" dirty="0" smtClean="0"/>
              <a:t>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motorima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ubrizgavanjem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putnička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teretna</a:t>
            </a:r>
            <a:r>
              <a:rPr lang="en-US" dirty="0"/>
              <a:t> </a:t>
            </a:r>
            <a:r>
              <a:rPr lang="en-US" dirty="0" err="1" smtClean="0"/>
              <a:t>vozila</a:t>
            </a:r>
            <a:endParaRPr lang="sr-Latn-RS" dirty="0" smtClean="0"/>
          </a:p>
          <a:p>
            <a:pPr algn="just">
              <a:lnSpc>
                <a:spcPct val="100000"/>
              </a:lnSpc>
            </a:pPr>
            <a:r>
              <a:rPr lang="sr-Latn-RS" dirty="0" smtClean="0"/>
              <a:t>R</a:t>
            </a:r>
            <a:r>
              <a:rPr lang="en-US" dirty="0" err="1" smtClean="0"/>
              <a:t>azvijane</a:t>
            </a:r>
            <a:r>
              <a:rPr lang="en-US" dirty="0" smtClean="0"/>
              <a:t> </a:t>
            </a:r>
            <a:r>
              <a:rPr lang="sr-Latn-RS" dirty="0" smtClean="0"/>
              <a:t>su </a:t>
            </a:r>
            <a:r>
              <a:rPr lang="en-US" dirty="0" err="1" smtClean="0"/>
              <a:t>specijalno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motore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ubrizgavanjem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do 37 kW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 smtClean="0"/>
              <a:t>cilindru</a:t>
            </a:r>
            <a:endParaRPr lang="sr-Latn-RS" dirty="0" smtClean="0"/>
          </a:p>
          <a:p>
            <a:pPr algn="just">
              <a:lnSpc>
                <a:spcPct val="100000"/>
              </a:lnSpc>
            </a:pPr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radijalan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pumpe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glavu</a:t>
            </a:r>
            <a:r>
              <a:rPr lang="en-US" dirty="0"/>
              <a:t> </a:t>
            </a:r>
            <a:r>
              <a:rPr lang="en-US" dirty="0" err="1"/>
              <a:t>osu</a:t>
            </a:r>
            <a:r>
              <a:rPr lang="en-US" dirty="0"/>
              <a:t> </a:t>
            </a:r>
            <a:r>
              <a:rPr lang="en-US" dirty="0" err="1" smtClean="0"/>
              <a:t>pumpe</a:t>
            </a:r>
            <a:endParaRPr lang="sr-Latn-RS" dirty="0" smtClean="0"/>
          </a:p>
          <a:p>
            <a:pPr algn="just">
              <a:lnSpc>
                <a:spcPct val="100000"/>
              </a:lnSpc>
            </a:pPr>
            <a:r>
              <a:rPr lang="en-US" dirty="0" err="1" smtClean="0"/>
              <a:t>Izdvajaju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izraženom</a:t>
            </a:r>
            <a:r>
              <a:rPr lang="en-US" dirty="0"/>
              <a:t> </a:t>
            </a:r>
            <a:r>
              <a:rPr lang="en-US" dirty="0" err="1"/>
              <a:t>dinamičkom</a:t>
            </a:r>
            <a:r>
              <a:rPr lang="en-US" dirty="0"/>
              <a:t> </a:t>
            </a:r>
            <a:r>
              <a:rPr lang="en-US" dirty="0" err="1"/>
              <a:t>regulacijom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pritiscima</a:t>
            </a:r>
            <a:r>
              <a:rPr lang="en-US" dirty="0"/>
              <a:t> od </a:t>
            </a:r>
            <a:r>
              <a:rPr lang="en-US" dirty="0" err="1"/>
              <a:t>oko</a:t>
            </a:r>
            <a:r>
              <a:rPr lang="en-US" dirty="0"/>
              <a:t> 1.600 bar-a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brizgačima</a:t>
            </a:r>
            <a:endParaRPr lang="sr-Latn-R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55" y="2060827"/>
            <a:ext cx="50387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6646045" cy="465871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r-Latn-RS" dirty="0"/>
              <a:t>Sistemi ubrizgavanja dizel motora – </a:t>
            </a:r>
            <a:r>
              <a:rPr lang="sr-Latn-RS" dirty="0" smtClean="0"/>
              <a:t>PF pumpe</a:t>
            </a:r>
            <a:endParaRPr lang="sr-Latn-RS" dirty="0"/>
          </a:p>
          <a:p>
            <a:pPr algn="just">
              <a:lnSpc>
                <a:spcPct val="100000"/>
              </a:lnSpc>
            </a:pPr>
            <a:r>
              <a:rPr lang="en-US" dirty="0" err="1" smtClean="0"/>
              <a:t>Pumpe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sopstvenim</a:t>
            </a:r>
            <a:r>
              <a:rPr lang="en-US" dirty="0"/>
              <a:t> </a:t>
            </a:r>
            <a:r>
              <a:rPr lang="en-US" dirty="0" err="1"/>
              <a:t>pogonom</a:t>
            </a:r>
            <a:r>
              <a:rPr lang="en-US" dirty="0"/>
              <a:t> </a:t>
            </a:r>
            <a:endParaRPr lang="sr-Latn-RS" dirty="0" smtClean="0"/>
          </a:p>
          <a:p>
            <a:pPr algn="just">
              <a:lnSpc>
                <a:spcPct val="100000"/>
              </a:lnSpc>
            </a:pPr>
            <a:r>
              <a:rPr lang="sr-Latn-RS" dirty="0"/>
              <a:t>P</a:t>
            </a:r>
            <a:r>
              <a:rPr lang="en-US" dirty="0" err="1" smtClean="0"/>
              <a:t>rimenjuju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masivne</a:t>
            </a:r>
            <a:r>
              <a:rPr lang="en-US" dirty="0"/>
              <a:t> </a:t>
            </a:r>
            <a:r>
              <a:rPr lang="en-US" dirty="0" err="1"/>
              <a:t>brodske</a:t>
            </a:r>
            <a:r>
              <a:rPr lang="en-US" dirty="0"/>
              <a:t> </a:t>
            </a:r>
            <a:r>
              <a:rPr lang="en-US" dirty="0" err="1"/>
              <a:t>motore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poljoprivredne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građevinske</a:t>
            </a:r>
            <a:r>
              <a:rPr lang="en-US" dirty="0"/>
              <a:t> </a:t>
            </a:r>
            <a:r>
              <a:rPr lang="en-US" dirty="0" err="1"/>
              <a:t>mašine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sporohodne</a:t>
            </a:r>
            <a:r>
              <a:rPr lang="en-US" dirty="0"/>
              <a:t> </a:t>
            </a:r>
            <a:r>
              <a:rPr lang="en-US" dirty="0" err="1" smtClean="0"/>
              <a:t>motore</a:t>
            </a:r>
            <a:r>
              <a:rPr lang="sr-Latn-RS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savremenim</a:t>
            </a:r>
            <a:r>
              <a:rPr lang="en-US" dirty="0"/>
              <a:t> </a:t>
            </a:r>
            <a:r>
              <a:rPr lang="en-US" dirty="0" err="1"/>
              <a:t>motornim</a:t>
            </a:r>
            <a:r>
              <a:rPr lang="en-US" dirty="0"/>
              <a:t> </a:t>
            </a:r>
            <a:r>
              <a:rPr lang="en-US" dirty="0" err="1" smtClean="0"/>
              <a:t>vozilima</a:t>
            </a:r>
            <a:endParaRPr lang="sr-Latn-RS" dirty="0" smtClean="0"/>
          </a:p>
          <a:p>
            <a:pPr algn="just">
              <a:lnSpc>
                <a:spcPct val="100000"/>
              </a:lnSpc>
            </a:pPr>
            <a:r>
              <a:rPr lang="sr-Latn-RS" dirty="0" smtClean="0"/>
              <a:t>Pogodna za </a:t>
            </a:r>
            <a:r>
              <a:rPr lang="en-US" dirty="0" smtClean="0"/>
              <a:t>3 </a:t>
            </a:r>
            <a:r>
              <a:rPr lang="sr-Latn-RS" dirty="0" smtClean="0"/>
              <a:t>do</a:t>
            </a:r>
            <a:r>
              <a:rPr lang="en-US" dirty="0" smtClean="0"/>
              <a:t> </a:t>
            </a:r>
            <a:r>
              <a:rPr lang="en-US" dirty="0"/>
              <a:t>200 </a:t>
            </a:r>
            <a:r>
              <a:rPr lang="en-US" dirty="0" err="1" smtClean="0"/>
              <a:t>hp</a:t>
            </a:r>
            <a:r>
              <a:rPr lang="en-US" dirty="0" smtClean="0"/>
              <a:t>/</a:t>
            </a:r>
            <a:r>
              <a:rPr lang="sr-Latn-RS" dirty="0" smtClean="0"/>
              <a:t>cilindru</a:t>
            </a:r>
            <a:r>
              <a:rPr lang="en-US" dirty="0" smtClean="0"/>
              <a:t> </a:t>
            </a:r>
            <a:r>
              <a:rPr lang="sr-Latn-RS" dirty="0" smtClean="0"/>
              <a:t>na dizel motorima od</a:t>
            </a:r>
            <a:r>
              <a:rPr lang="en-US" dirty="0" smtClean="0"/>
              <a:t> </a:t>
            </a:r>
            <a:r>
              <a:rPr lang="en-US" dirty="0"/>
              <a:t>2kw </a:t>
            </a:r>
            <a:r>
              <a:rPr lang="sr-Latn-RS" dirty="0" smtClean="0"/>
              <a:t>do</a:t>
            </a:r>
            <a:r>
              <a:rPr lang="en-US" dirty="0" smtClean="0"/>
              <a:t> </a:t>
            </a:r>
            <a:r>
              <a:rPr lang="en-US" dirty="0"/>
              <a:t>2300 kw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46" y="1894610"/>
            <a:ext cx="4290744" cy="36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128" y="1597653"/>
            <a:ext cx="11583356" cy="477734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mtClean="0"/>
              <a:t>Sistemi za snabdevanje gorivom se mogu klasifikovati na sledeći način:</a:t>
            </a:r>
          </a:p>
          <a:p>
            <a:pPr algn="just"/>
            <a:r>
              <a:rPr lang="en-US" smtClean="0"/>
              <a:t>Karburatorski</a:t>
            </a:r>
          </a:p>
          <a:p>
            <a:pPr algn="just"/>
            <a:r>
              <a:rPr lang="en-US" smtClean="0"/>
              <a:t>Single Point (Throttle body) Fuel Injection System</a:t>
            </a:r>
          </a:p>
          <a:p>
            <a:pPr algn="just"/>
            <a:r>
              <a:rPr lang="en-US" smtClean="0"/>
              <a:t>Multipoint Fuel Injection System</a:t>
            </a:r>
          </a:p>
          <a:p>
            <a:pPr lvl="1" algn="just"/>
            <a:r>
              <a:rPr lang="en-US" smtClean="0"/>
              <a:t>Prema mestu ubrizgavanja</a:t>
            </a:r>
          </a:p>
          <a:p>
            <a:pPr lvl="2" algn="just"/>
            <a:r>
              <a:rPr lang="en-US" smtClean="0"/>
              <a:t>Indirektni </a:t>
            </a:r>
          </a:p>
          <a:p>
            <a:pPr lvl="2" algn="just"/>
            <a:r>
              <a:rPr lang="en-US" smtClean="0"/>
              <a:t>Direktni </a:t>
            </a:r>
          </a:p>
          <a:p>
            <a:pPr lvl="1" algn="just"/>
            <a:r>
              <a:rPr lang="en-US" smtClean="0"/>
              <a:t>Prema načinu ubrizgavanja</a:t>
            </a:r>
          </a:p>
          <a:p>
            <a:pPr lvl="2" algn="just"/>
            <a:r>
              <a:rPr lang="en-US" smtClean="0"/>
              <a:t>Full group </a:t>
            </a:r>
          </a:p>
          <a:p>
            <a:pPr lvl="2" algn="just"/>
            <a:r>
              <a:rPr lang="en-US" smtClean="0"/>
              <a:t>Sekvencijalni</a:t>
            </a:r>
          </a:p>
          <a:p>
            <a:pPr marL="0" indent="0" algn="just">
              <a:buNone/>
            </a:pPr>
            <a:endParaRPr lang="en-US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537965"/>
            <a:ext cx="8041593" cy="5033751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/>
              <a:t>Diskretni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r>
              <a:rPr lang="en-US" b="1" dirty="0" err="1"/>
              <a:t>ubrizgavanja</a:t>
            </a:r>
            <a:endParaRPr lang="sr-Latn-RS" b="1" dirty="0"/>
          </a:p>
          <a:p>
            <a:pPr marL="0" indent="0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pumpa-brizgač</a:t>
            </a:r>
            <a:r>
              <a:rPr lang="en-US" dirty="0"/>
              <a:t> (UIS-Unit Injector </a:t>
            </a:r>
            <a:r>
              <a:rPr lang="en-US" dirty="0" smtClean="0"/>
              <a:t>System</a:t>
            </a:r>
            <a:r>
              <a:rPr lang="sr-Latn-RS" dirty="0" smtClean="0"/>
              <a:t> ili PD sistem</a:t>
            </a:r>
            <a:r>
              <a:rPr lang="en-US" dirty="0" smtClean="0"/>
              <a:t>)</a:t>
            </a:r>
            <a:endParaRPr lang="sr-Latn-RS" dirty="0" smtClean="0"/>
          </a:p>
          <a:p>
            <a:r>
              <a:rPr lang="sr-Latn-RS" dirty="0"/>
              <a:t>P</a:t>
            </a:r>
            <a:r>
              <a:rPr lang="en-US" dirty="0" err="1" smtClean="0"/>
              <a:t>umpa-brizgač</a:t>
            </a:r>
            <a:r>
              <a:rPr lang="en-US" dirty="0"/>
              <a:t>,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jedinstvenu</a:t>
            </a:r>
            <a:r>
              <a:rPr lang="en-US" dirty="0"/>
              <a:t> </a:t>
            </a:r>
            <a:r>
              <a:rPr lang="en-US" dirty="0" err="1" smtClean="0"/>
              <a:t>celinu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/>
              <a:t>glavu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cilindar</a:t>
            </a:r>
            <a:r>
              <a:rPr lang="en-US" dirty="0"/>
              <a:t> </a:t>
            </a:r>
            <a:r>
              <a:rPr lang="en-US" dirty="0" err="1"/>
              <a:t>ugrađuje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pumpa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brizgačem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pokreće</a:t>
            </a:r>
            <a:r>
              <a:rPr lang="en-US" dirty="0" smtClean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podizača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klackalica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bregastog</a:t>
            </a:r>
            <a:r>
              <a:rPr lang="en-US" dirty="0"/>
              <a:t> </a:t>
            </a:r>
            <a:r>
              <a:rPr lang="en-US" dirty="0" err="1" smtClean="0"/>
              <a:t>vratila</a:t>
            </a:r>
            <a:endParaRPr lang="sr-Latn-RS" dirty="0" smtClean="0"/>
          </a:p>
          <a:p>
            <a:r>
              <a:rPr lang="sr-Latn-RS" dirty="0" smtClean="0"/>
              <a:t>Elektromagnetnim ventilom sa brzim otvaranjem reguliše se početak i trajanje ubrizgavanja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sr-Latn-RS" dirty="0" smtClean="0"/>
              <a:t>U sistemu nema </a:t>
            </a:r>
            <a:r>
              <a:rPr lang="en-US" dirty="0" err="1" smtClean="0"/>
              <a:t>vodov</a:t>
            </a:r>
            <a:r>
              <a:rPr lang="sr-Latn-RS" dirty="0" smtClean="0"/>
              <a:t>a</a:t>
            </a:r>
            <a:r>
              <a:rPr lang="en-US" dirty="0" smtClean="0"/>
              <a:t>, </a:t>
            </a:r>
            <a:r>
              <a:rPr lang="en-US" dirty="0" err="1"/>
              <a:t>čije</a:t>
            </a:r>
            <a:r>
              <a:rPr lang="en-US" dirty="0"/>
              <a:t> </a:t>
            </a:r>
            <a:r>
              <a:rPr lang="en-US" dirty="0" err="1"/>
              <a:t>fižičke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ograničavaju</a:t>
            </a:r>
            <a:r>
              <a:rPr lang="en-US" dirty="0"/>
              <a:t> </a:t>
            </a:r>
            <a:r>
              <a:rPr lang="en-US" dirty="0" err="1"/>
              <a:t>maksimalno</a:t>
            </a:r>
            <a:r>
              <a:rPr lang="en-US" dirty="0"/>
              <a:t> </a:t>
            </a:r>
            <a:r>
              <a:rPr lang="en-US" dirty="0" err="1"/>
              <a:t>ostvarive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, </a:t>
            </a:r>
            <a:r>
              <a:rPr lang="en-US" dirty="0" err="1"/>
              <a:t>pritisci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dostići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2.000 </a:t>
            </a:r>
            <a:r>
              <a:rPr lang="en-US" dirty="0" smtClean="0"/>
              <a:t>bar-a</a:t>
            </a:r>
            <a:endParaRPr lang="sr-Latn-RS" dirty="0" smtClean="0"/>
          </a:p>
          <a:p>
            <a:r>
              <a:rPr lang="en-US" dirty="0" err="1" smtClean="0"/>
              <a:t>Koncept</a:t>
            </a:r>
            <a:r>
              <a:rPr lang="en-US" dirty="0" smtClean="0"/>
              <a:t> </a:t>
            </a:r>
            <a:r>
              <a:rPr lang="en-US" dirty="0"/>
              <a:t>EDC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 smtClean="0"/>
              <a:t>omo</a:t>
            </a:r>
            <a:r>
              <a:rPr lang="sr-Latn-RS" dirty="0" smtClean="0"/>
              <a:t>g</a:t>
            </a:r>
            <a:r>
              <a:rPr lang="en-US" dirty="0" err="1" smtClean="0"/>
              <a:t>ućava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 smtClean="0"/>
              <a:t>funkcije</a:t>
            </a:r>
            <a:r>
              <a:rPr lang="sr-Latn-RS" dirty="0" smtClean="0"/>
              <a:t>:</a:t>
            </a:r>
          </a:p>
          <a:p>
            <a:pPr lvl="1"/>
            <a:r>
              <a:rPr lang="en-US" dirty="0" err="1" smtClean="0"/>
              <a:t>podešavanje</a:t>
            </a:r>
            <a:r>
              <a:rPr lang="en-US" dirty="0" smtClean="0"/>
              <a:t>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smtClean="0"/>
              <a:t>temperature</a:t>
            </a:r>
            <a:endParaRPr lang="sr-Latn-RS" dirty="0" smtClean="0"/>
          </a:p>
          <a:p>
            <a:pPr lvl="1"/>
            <a:r>
              <a:rPr lang="en-US" dirty="0" err="1" smtClean="0"/>
              <a:t>ravnomerniji</a:t>
            </a:r>
            <a:r>
              <a:rPr lang="en-US" dirty="0" smtClean="0"/>
              <a:t> </a:t>
            </a:r>
            <a:r>
              <a:rPr lang="en-US" dirty="0"/>
              <a:t>rad </a:t>
            </a:r>
            <a:r>
              <a:rPr lang="en-US" dirty="0" err="1" smtClean="0"/>
              <a:t>motora</a:t>
            </a:r>
            <a:endParaRPr lang="sr-Latn-RS" dirty="0" smtClean="0"/>
          </a:p>
          <a:p>
            <a:pPr lvl="1"/>
            <a:r>
              <a:rPr lang="en-US" dirty="0" err="1" smtClean="0"/>
              <a:t>recirkulaciju</a:t>
            </a:r>
            <a:r>
              <a:rPr lang="en-US" dirty="0" smtClean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 smtClean="0"/>
              <a:t>gasova</a:t>
            </a:r>
            <a:endParaRPr lang="sr-Latn-RS" dirty="0" smtClean="0"/>
          </a:p>
          <a:p>
            <a:pPr lvl="1"/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/>
              <a:t>pred-ubrizgavanja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buke</a:t>
            </a:r>
            <a:r>
              <a:rPr lang="en-US" dirty="0"/>
              <a:t> </a:t>
            </a:r>
            <a:r>
              <a:rPr lang="en-US" dirty="0" err="1" smtClean="0"/>
              <a:t>motora</a:t>
            </a:r>
            <a:endParaRPr lang="sr-Latn-RS" dirty="0" smtClean="0"/>
          </a:p>
          <a:p>
            <a:pPr lvl="1"/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/>
              <a:t>post-</a:t>
            </a:r>
            <a:r>
              <a:rPr lang="en-US" dirty="0" err="1"/>
              <a:t>ubrizgavanja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regeneracije</a:t>
            </a:r>
            <a:r>
              <a:rPr lang="en-US" dirty="0"/>
              <a:t> DPF </a:t>
            </a:r>
            <a:r>
              <a:rPr lang="en-US" dirty="0" err="1"/>
              <a:t>filtera</a:t>
            </a:r>
            <a:r>
              <a:rPr lang="en-US" dirty="0"/>
              <a:t> (</a:t>
            </a:r>
            <a:r>
              <a:rPr lang="en-US" dirty="0" err="1"/>
              <a:t>filtera</a:t>
            </a:r>
            <a:r>
              <a:rPr lang="en-US" dirty="0"/>
              <a:t> </a:t>
            </a:r>
            <a:r>
              <a:rPr lang="en-US" dirty="0" err="1" smtClean="0"/>
              <a:t>čestica</a:t>
            </a:r>
            <a:r>
              <a:rPr lang="en-US" dirty="0" smtClean="0"/>
              <a:t>)</a:t>
            </a:r>
            <a:endParaRPr lang="sr-Latn-RS" dirty="0" smtClean="0"/>
          </a:p>
          <a:p>
            <a:pPr lvl="1"/>
            <a:r>
              <a:rPr lang="en-US" dirty="0" err="1" smtClean="0"/>
              <a:t>Dodatno</a:t>
            </a:r>
            <a:r>
              <a:rPr lang="en-US" dirty="0"/>
              <a:t>, </a:t>
            </a:r>
            <a:r>
              <a:rPr lang="en-US" dirty="0" err="1"/>
              <a:t>omogućeno</a:t>
            </a:r>
            <a:r>
              <a:rPr lang="en-US" dirty="0"/>
              <a:t> je </a:t>
            </a:r>
            <a:r>
              <a:rPr lang="en-US" dirty="0" err="1"/>
              <a:t>isključenje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cilindara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u </a:t>
            </a:r>
            <a:r>
              <a:rPr lang="en-US" dirty="0" err="1"/>
              <a:t>režimima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smanjenim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delimičnim</a:t>
            </a:r>
            <a:r>
              <a:rPr lang="en-US" dirty="0"/>
              <a:t> </a:t>
            </a:r>
            <a:r>
              <a:rPr lang="en-US" dirty="0" err="1"/>
              <a:t>opterećenjem</a:t>
            </a:r>
            <a:r>
              <a:rPr lang="en-US" dirty="0"/>
              <a:t> u </a:t>
            </a:r>
            <a:r>
              <a:rPr lang="en-US" dirty="0" err="1"/>
              <a:t>svrhu</a:t>
            </a:r>
            <a:r>
              <a:rPr lang="en-US" dirty="0"/>
              <a:t> </a:t>
            </a:r>
            <a:r>
              <a:rPr lang="en-US" dirty="0" err="1"/>
              <a:t>uštede</a:t>
            </a:r>
            <a:r>
              <a:rPr lang="en-US" dirty="0"/>
              <a:t> </a:t>
            </a:r>
            <a:r>
              <a:rPr lang="en-US" dirty="0" err="1"/>
              <a:t>goriva</a:t>
            </a:r>
            <a:endParaRPr lang="sr-Latn-R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881" y="2460012"/>
            <a:ext cx="4353065" cy="29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7" y="1597653"/>
            <a:ext cx="7722816" cy="465871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pumpa-vod-brizgač</a:t>
            </a:r>
            <a:r>
              <a:rPr lang="en-US" dirty="0"/>
              <a:t> (UPS-Unit Pump System)</a:t>
            </a:r>
            <a:endParaRPr lang="sr-Latn-RS" dirty="0"/>
          </a:p>
          <a:p>
            <a:pPr algn="just"/>
            <a:r>
              <a:rPr lang="en-US" dirty="0"/>
              <a:t>I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sr-Latn-R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/>
              <a:t>zasebnu</a:t>
            </a:r>
            <a:r>
              <a:rPr lang="en-US" dirty="0"/>
              <a:t> </a:t>
            </a:r>
            <a:r>
              <a:rPr lang="en-US" dirty="0" err="1"/>
              <a:t>pumpu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cilindar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pokreće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ugrađenih</a:t>
            </a:r>
            <a:r>
              <a:rPr lang="en-US" dirty="0"/>
              <a:t> </a:t>
            </a:r>
            <a:r>
              <a:rPr lang="en-US" dirty="0" err="1"/>
              <a:t>bregova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bregastom</a:t>
            </a:r>
            <a:r>
              <a:rPr lang="en-US" dirty="0"/>
              <a:t> </a:t>
            </a:r>
            <a:r>
              <a:rPr lang="en-US" dirty="0" err="1"/>
              <a:t>vratilu</a:t>
            </a:r>
            <a:r>
              <a:rPr lang="en-US" dirty="0"/>
              <a:t>, s </a:t>
            </a:r>
            <a:r>
              <a:rPr lang="en-US" dirty="0" err="1"/>
              <a:t>tim</a:t>
            </a:r>
            <a:r>
              <a:rPr lang="en-US" dirty="0"/>
              <a:t> da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kratak</a:t>
            </a:r>
            <a:r>
              <a:rPr lang="en-US" dirty="0"/>
              <a:t> </a:t>
            </a:r>
            <a:r>
              <a:rPr lang="en-US" dirty="0" err="1"/>
              <a:t>vod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 smtClean="0"/>
              <a:t>pritiska</a:t>
            </a:r>
            <a:endParaRPr lang="sr-Latn-RS" dirty="0" smtClean="0"/>
          </a:p>
          <a:p>
            <a:pPr algn="just"/>
            <a:r>
              <a:rPr lang="en-US" dirty="0" err="1" smtClean="0"/>
              <a:t>Elektromagnetnim</a:t>
            </a:r>
            <a:r>
              <a:rPr lang="en-US" dirty="0" smtClean="0"/>
              <a:t> </a:t>
            </a:r>
            <a:r>
              <a:rPr lang="en-US" dirty="0" err="1"/>
              <a:t>ventilima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brzim</a:t>
            </a:r>
            <a:r>
              <a:rPr lang="en-US" dirty="0"/>
              <a:t> </a:t>
            </a:r>
            <a:r>
              <a:rPr lang="en-US" dirty="0" err="1"/>
              <a:t>odzivom</a:t>
            </a:r>
            <a:r>
              <a:rPr lang="en-US" dirty="0"/>
              <a:t> </a:t>
            </a:r>
            <a:r>
              <a:rPr lang="en-US" dirty="0" err="1"/>
              <a:t>sekvencijalno</a:t>
            </a:r>
            <a:r>
              <a:rPr lang="en-US" dirty="0"/>
              <a:t> se </a:t>
            </a:r>
            <a:r>
              <a:rPr lang="en-US" dirty="0" err="1"/>
              <a:t>podešava</a:t>
            </a:r>
            <a:r>
              <a:rPr lang="en-US" dirty="0"/>
              <a:t> </a:t>
            </a:r>
            <a:r>
              <a:rPr lang="en-US" dirty="0" err="1"/>
              <a:t>trenutak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ubrizganog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cilindar</a:t>
            </a:r>
            <a:r>
              <a:rPr lang="en-US" dirty="0"/>
              <a:t> </a:t>
            </a:r>
            <a:r>
              <a:rPr lang="en-US" dirty="0" err="1" smtClean="0"/>
              <a:t>posebno</a:t>
            </a:r>
            <a:endParaRPr lang="sr-Latn-RS" dirty="0" smtClean="0"/>
          </a:p>
          <a:p>
            <a:pPr algn="just"/>
            <a:r>
              <a:rPr lang="en-US" dirty="0" err="1" smtClean="0"/>
              <a:t>Ovako</a:t>
            </a:r>
            <a:r>
              <a:rPr lang="en-US" dirty="0" smtClean="0"/>
              <a:t> </a:t>
            </a:r>
            <a:r>
              <a:rPr lang="en-US" dirty="0" err="1"/>
              <a:t>koncipiran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značajnu</a:t>
            </a:r>
            <a:r>
              <a:rPr lang="en-US" dirty="0"/>
              <a:t> </a:t>
            </a:r>
            <a:r>
              <a:rPr lang="en-US" dirty="0" err="1"/>
              <a:t>fleksibilnost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projektovanja</a:t>
            </a:r>
            <a:r>
              <a:rPr lang="en-US" dirty="0"/>
              <a:t>,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ugradnje</a:t>
            </a:r>
            <a:r>
              <a:rPr lang="en-US" dirty="0"/>
              <a:t> </a:t>
            </a:r>
            <a:r>
              <a:rPr lang="en-US" dirty="0" err="1"/>
              <a:t>bregastog</a:t>
            </a:r>
            <a:r>
              <a:rPr lang="en-US" dirty="0"/>
              <a:t> </a:t>
            </a:r>
            <a:r>
              <a:rPr lang="en-US" dirty="0" err="1" smtClean="0"/>
              <a:t>vratila</a:t>
            </a:r>
            <a:endParaRPr lang="sr-Latn-RS" dirty="0" smtClean="0"/>
          </a:p>
          <a:p>
            <a:pPr algn="just"/>
            <a:r>
              <a:rPr lang="en-US" dirty="0" err="1" smtClean="0"/>
              <a:t>Koncept</a:t>
            </a:r>
            <a:r>
              <a:rPr lang="en-US" dirty="0" smtClean="0"/>
              <a:t> </a:t>
            </a:r>
            <a:r>
              <a:rPr lang="en-US" dirty="0" err="1"/>
              <a:t>elektronske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pumpa-brizgač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00" y="2688758"/>
            <a:ext cx="33909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6227" y="1545047"/>
            <a:ext cx="11142607" cy="47773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Akumulatorski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r>
              <a:rPr lang="en-US" b="1" dirty="0" err="1"/>
              <a:t>ubrizgavanja</a:t>
            </a:r>
            <a:r>
              <a:rPr lang="en-US" b="1" dirty="0"/>
              <a:t> (Common Rail)</a:t>
            </a:r>
            <a:endParaRPr lang="sr-Latn-RS" b="1" dirty="0"/>
          </a:p>
          <a:p>
            <a:r>
              <a:rPr lang="en-US" dirty="0"/>
              <a:t>Common Rail,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akumulatorskog</a:t>
            </a:r>
            <a:r>
              <a:rPr lang="en-US" dirty="0"/>
              <a:t> </a:t>
            </a:r>
            <a:r>
              <a:rPr lang="en-US" dirty="0" err="1"/>
              <a:t>skladištenja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u </a:t>
            </a:r>
            <a:r>
              <a:rPr lang="en-US" dirty="0" err="1"/>
              <a:t>zajedničku</a:t>
            </a:r>
            <a:r>
              <a:rPr lang="en-US" dirty="0"/>
              <a:t> </a:t>
            </a:r>
            <a:r>
              <a:rPr lang="en-US" dirty="0" err="1"/>
              <a:t>magistralnu</a:t>
            </a:r>
            <a:r>
              <a:rPr lang="en-US" dirty="0"/>
              <a:t> </a:t>
            </a:r>
            <a:r>
              <a:rPr lang="en-US" dirty="0" err="1"/>
              <a:t>cev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sr-Latn-RS" dirty="0" smtClean="0"/>
              <a:t>k</a:t>
            </a:r>
            <a:r>
              <a:rPr lang="en-US" dirty="0" err="1" smtClean="0"/>
              <a:t>valitetnog</a:t>
            </a:r>
            <a:r>
              <a:rPr lang="en-US" dirty="0" smtClean="0"/>
              <a:t> </a:t>
            </a:r>
            <a:r>
              <a:rPr lang="en-US" dirty="0" err="1"/>
              <a:t>raspršivanja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 smtClean="0"/>
              <a:t>posledic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ubrizgavanja</a:t>
            </a:r>
            <a:r>
              <a:rPr lang="en-US" dirty="0"/>
              <a:t> pod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 smtClean="0"/>
              <a:t>pritiskom</a:t>
            </a:r>
            <a:endParaRPr lang="sr-Latn-R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razliku</a:t>
            </a:r>
            <a:r>
              <a:rPr lang="en-US" dirty="0"/>
              <a:t> od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ubrizgavanja</a:t>
            </a:r>
            <a:r>
              <a:rPr lang="en-US" dirty="0" smtClean="0"/>
              <a:t>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,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prednost</a:t>
            </a:r>
            <a:r>
              <a:rPr lang="en-US" dirty="0" smtClean="0"/>
              <a:t> </a:t>
            </a:r>
            <a:r>
              <a:rPr lang="en-US" dirty="0"/>
              <a:t>Common Rail-a je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nezavisnost</a:t>
            </a:r>
            <a:r>
              <a:rPr lang="en-US" dirty="0" smtClean="0"/>
              <a:t> </a:t>
            </a:r>
            <a:r>
              <a:rPr lang="en-US" dirty="0" err="1"/>
              <a:t>generisanja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od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ubrizganog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endParaRPr lang="sr-Latn-RS" dirty="0" smtClean="0"/>
          </a:p>
          <a:p>
            <a:r>
              <a:rPr lang="sr-Latn-RS" dirty="0" smtClean="0"/>
              <a:t>K</a:t>
            </a:r>
            <a:r>
              <a:rPr lang="en-US" dirty="0" err="1" smtClean="0"/>
              <a:t>oličina</a:t>
            </a:r>
            <a:r>
              <a:rPr lang="en-US" dirty="0" smtClean="0"/>
              <a:t> </a:t>
            </a:r>
            <a:r>
              <a:rPr lang="en-US" dirty="0" err="1"/>
              <a:t>ubrizganog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podešava</a:t>
            </a:r>
            <a:r>
              <a:rPr lang="en-US" dirty="0"/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se </a:t>
            </a:r>
            <a:r>
              <a:rPr lang="en-US" dirty="0" err="1"/>
              <a:t>kontrolom</a:t>
            </a:r>
            <a:r>
              <a:rPr lang="en-US" dirty="0"/>
              <a:t> </a:t>
            </a:r>
            <a:r>
              <a:rPr lang="en-US" dirty="0" err="1"/>
              <a:t>uključenosti</a:t>
            </a:r>
            <a:r>
              <a:rPr lang="en-US" dirty="0"/>
              <a:t>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elektromagnetnih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piezo</a:t>
            </a:r>
            <a:r>
              <a:rPr lang="en-US" dirty="0"/>
              <a:t> </a:t>
            </a:r>
            <a:r>
              <a:rPr lang="en-US" dirty="0" err="1"/>
              <a:t>brizgača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45" y="3407900"/>
            <a:ext cx="5882261" cy="28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6587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Common Rail</a:t>
            </a:r>
            <a:endParaRPr lang="sr-Latn-RS" dirty="0"/>
          </a:p>
          <a:p>
            <a:pPr marL="0" indent="0">
              <a:buNone/>
            </a:pP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rasprostranjena</a:t>
            </a:r>
            <a:r>
              <a:rPr lang="en-US" dirty="0"/>
              <a:t>, a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izvoru</a:t>
            </a:r>
            <a:r>
              <a:rPr lang="en-US" dirty="0"/>
              <a:t> </a:t>
            </a:r>
            <a:r>
              <a:rPr lang="en-US" dirty="0" err="1"/>
              <a:t>Boscha</a:t>
            </a:r>
            <a:r>
              <a:rPr lang="en-US" dirty="0"/>
              <a:t>-a, </a:t>
            </a:r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/>
              <a:t>Common Rail </a:t>
            </a:r>
            <a:r>
              <a:rPr lang="en-US" dirty="0" err="1"/>
              <a:t>sistema</a:t>
            </a:r>
            <a:r>
              <a:rPr lang="en-US" dirty="0"/>
              <a:t> je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ostvarena</a:t>
            </a:r>
            <a:r>
              <a:rPr lang="en-US" dirty="0"/>
              <a:t> u </a:t>
            </a:r>
            <a:r>
              <a:rPr lang="en-US" dirty="0" err="1"/>
              <a:t>sledećim</a:t>
            </a:r>
            <a:r>
              <a:rPr lang="en-US" dirty="0"/>
              <a:t> </a:t>
            </a:r>
            <a:r>
              <a:rPr lang="en-US" dirty="0" err="1"/>
              <a:t>segmenima</a:t>
            </a:r>
            <a:r>
              <a:rPr lang="en-US" dirty="0"/>
              <a:t>:</a:t>
            </a:r>
            <a:endParaRPr lang="sr-Latn-RS" dirty="0"/>
          </a:p>
          <a:p>
            <a:pPr lvl="0"/>
            <a:r>
              <a:rPr lang="en-US" dirty="0" err="1"/>
              <a:t>putnička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 – od </a:t>
            </a:r>
            <a:r>
              <a:rPr lang="en-US" dirty="0" err="1"/>
              <a:t>ekonomičnih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tri </a:t>
            </a:r>
            <a:r>
              <a:rPr lang="en-US" dirty="0" err="1" smtClean="0"/>
              <a:t>cilindra</a:t>
            </a:r>
            <a:r>
              <a:rPr lang="sr-Latn-RS" dirty="0" smtClean="0"/>
              <a:t> do </a:t>
            </a:r>
            <a:r>
              <a:rPr lang="en-US" dirty="0" err="1" smtClean="0"/>
              <a:t>luksuznih</a:t>
            </a:r>
            <a:r>
              <a:rPr lang="en-US" dirty="0" smtClean="0"/>
              <a:t> </a:t>
            </a:r>
            <a:r>
              <a:rPr lang="en-US" dirty="0" err="1"/>
              <a:t>vozila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smtClean="0"/>
              <a:t>deset</a:t>
            </a:r>
            <a:r>
              <a:rPr lang="en-US" smtClean="0"/>
              <a:t> </a:t>
            </a:r>
            <a:r>
              <a:rPr lang="en-US" dirty="0" err="1" smtClean="0"/>
              <a:t>cilindara</a:t>
            </a:r>
            <a:endParaRPr lang="sr-Latn-RS" dirty="0"/>
          </a:p>
          <a:p>
            <a:pPr lvl="0"/>
            <a:r>
              <a:rPr lang="en-US" dirty="0" err="1"/>
              <a:t>laka</a:t>
            </a:r>
            <a:r>
              <a:rPr lang="en-US" dirty="0"/>
              <a:t> </a:t>
            </a:r>
            <a:r>
              <a:rPr lang="en-US" dirty="0" err="1"/>
              <a:t>komercijalna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izlaznom</a:t>
            </a:r>
            <a:r>
              <a:rPr lang="en-US" dirty="0"/>
              <a:t> </a:t>
            </a:r>
            <a:r>
              <a:rPr lang="en-US" dirty="0" err="1"/>
              <a:t>snagom</a:t>
            </a:r>
            <a:r>
              <a:rPr lang="en-US" dirty="0"/>
              <a:t> do 30 kW/</a:t>
            </a:r>
            <a:r>
              <a:rPr lang="en-US" dirty="0" err="1"/>
              <a:t>cilindru</a:t>
            </a:r>
            <a:r>
              <a:rPr lang="en-US" dirty="0"/>
              <a:t>,</a:t>
            </a:r>
            <a:endParaRPr lang="sr-Latn-RS" dirty="0"/>
          </a:p>
          <a:p>
            <a:r>
              <a:rPr lang="en-US" dirty="0" err="1"/>
              <a:t>teška</a:t>
            </a:r>
            <a:r>
              <a:rPr lang="en-US" dirty="0"/>
              <a:t> </a:t>
            </a:r>
            <a:r>
              <a:rPr lang="en-US" dirty="0" err="1"/>
              <a:t>komercijalna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lokomotive</a:t>
            </a:r>
            <a:r>
              <a:rPr lang="en-US" dirty="0"/>
              <a:t>, </a:t>
            </a:r>
            <a:r>
              <a:rPr lang="en-US" dirty="0" err="1"/>
              <a:t>brodovi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izlaznom</a:t>
            </a:r>
            <a:r>
              <a:rPr lang="en-US" dirty="0"/>
              <a:t> </a:t>
            </a:r>
            <a:r>
              <a:rPr lang="en-US" dirty="0" err="1"/>
              <a:t>snagom</a:t>
            </a:r>
            <a:r>
              <a:rPr lang="en-US" dirty="0"/>
              <a:t> do 200kW/</a:t>
            </a:r>
            <a:r>
              <a:rPr lang="en-US" dirty="0" err="1"/>
              <a:t>cilindru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01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7773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Prednosti</a:t>
            </a:r>
            <a:r>
              <a:rPr lang="en-US" dirty="0"/>
              <a:t> Common Rail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sr-Latn-RS" dirty="0"/>
          </a:p>
          <a:p>
            <a:pPr lvl="0"/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fleksibilnosti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projektovanja</a:t>
            </a:r>
            <a:r>
              <a:rPr lang="en-US" dirty="0"/>
              <a:t> (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 smtClean="0"/>
              <a:t>)</a:t>
            </a:r>
            <a:endParaRPr lang="sr-Latn-RS" dirty="0"/>
          </a:p>
          <a:p>
            <a:pPr lvl="0"/>
            <a:r>
              <a:rPr lang="en-US" dirty="0" err="1"/>
              <a:t>širok</a:t>
            </a:r>
            <a:r>
              <a:rPr lang="en-US" dirty="0"/>
              <a:t> </a:t>
            </a:r>
            <a:r>
              <a:rPr lang="en-US" dirty="0" err="1"/>
              <a:t>domen</a:t>
            </a:r>
            <a:r>
              <a:rPr lang="en-US" dirty="0"/>
              <a:t> </a:t>
            </a:r>
            <a:r>
              <a:rPr lang="en-US" dirty="0" err="1" smtClean="0"/>
              <a:t>primene</a:t>
            </a:r>
            <a:endParaRPr lang="sr-Latn-RS" dirty="0"/>
          </a:p>
          <a:p>
            <a:pPr lvl="0"/>
            <a:r>
              <a:rPr lang="en-US" dirty="0" err="1"/>
              <a:t>visoki</a:t>
            </a:r>
            <a:r>
              <a:rPr lang="en-US" dirty="0"/>
              <a:t> </a:t>
            </a:r>
            <a:r>
              <a:rPr lang="en-US" dirty="0" err="1"/>
              <a:t>pritisci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</a:t>
            </a:r>
            <a:endParaRPr lang="sr-Latn-RS" dirty="0" smtClean="0"/>
          </a:p>
          <a:p>
            <a:pPr lvl="0"/>
            <a:r>
              <a:rPr lang="en-US" dirty="0" err="1" smtClean="0"/>
              <a:t>varijabilno</a:t>
            </a:r>
            <a:r>
              <a:rPr lang="en-US" dirty="0" smtClean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,</a:t>
            </a:r>
            <a:endParaRPr lang="sr-Latn-RS" dirty="0"/>
          </a:p>
          <a:p>
            <a:pPr lvl="0"/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uvođenja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post </a:t>
            </a:r>
            <a:r>
              <a:rPr lang="en-US" dirty="0" err="1"/>
              <a:t>ubrizgavanja</a:t>
            </a:r>
            <a:r>
              <a:rPr lang="en-US" dirty="0"/>
              <a:t> (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kasnog</a:t>
            </a:r>
            <a:r>
              <a:rPr lang="en-US" dirty="0"/>
              <a:t> post </a:t>
            </a:r>
            <a:r>
              <a:rPr lang="en-US" dirty="0" err="1"/>
              <a:t>ubrizgavanja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NOx</a:t>
            </a:r>
            <a:r>
              <a:rPr lang="en-US" dirty="0"/>
              <a:t> </a:t>
            </a:r>
            <a:r>
              <a:rPr lang="en-US" dirty="0" err="1"/>
              <a:t>katalizatorom</a:t>
            </a:r>
            <a:r>
              <a:rPr lang="en-US" dirty="0"/>
              <a:t>),</a:t>
            </a:r>
            <a:endParaRPr lang="sr-Latn-RS" dirty="0"/>
          </a:p>
          <a:p>
            <a:r>
              <a:rPr lang="en-US" dirty="0" err="1"/>
              <a:t>varijacija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ubrizgavanja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režima</a:t>
            </a:r>
            <a:r>
              <a:rPr lang="en-US" dirty="0"/>
              <a:t> </a:t>
            </a:r>
            <a:r>
              <a:rPr lang="en-US" dirty="0" err="1" smtClean="0"/>
              <a:t>rada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36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872" y="1853449"/>
            <a:ext cx="11142607" cy="465871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Common Rail </a:t>
            </a:r>
            <a:r>
              <a:rPr lang="en-US" dirty="0" err="1"/>
              <a:t>sistem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podsistema</a:t>
            </a:r>
            <a:r>
              <a:rPr lang="en-US" dirty="0"/>
              <a:t>:</a:t>
            </a:r>
            <a:endParaRPr lang="sr-Latn-RS" dirty="0"/>
          </a:p>
          <a:p>
            <a:pPr lvl="0"/>
            <a:r>
              <a:rPr lang="en-US" dirty="0" err="1"/>
              <a:t>instalacija</a:t>
            </a:r>
            <a:r>
              <a:rPr lang="en-US" dirty="0"/>
              <a:t> </a:t>
            </a:r>
            <a:r>
              <a:rPr lang="en-US" dirty="0" err="1"/>
              <a:t>niskog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napajanje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gorivom</a:t>
            </a:r>
            <a:r>
              <a:rPr lang="en-US" dirty="0"/>
              <a:t>,</a:t>
            </a:r>
            <a:endParaRPr lang="sr-Latn-RS" dirty="0"/>
          </a:p>
          <a:p>
            <a:pPr lvl="0"/>
            <a:r>
              <a:rPr lang="en-US" dirty="0" err="1"/>
              <a:t>instalacija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en-US" dirty="0" err="1"/>
              <a:t>pumpu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,</a:t>
            </a:r>
            <a:endParaRPr lang="sr-Latn-RS" dirty="0"/>
          </a:p>
          <a:p>
            <a:pPr lvl="1"/>
            <a:r>
              <a:rPr lang="en-US" dirty="0" err="1"/>
              <a:t>zajedničku</a:t>
            </a:r>
            <a:r>
              <a:rPr lang="en-US" dirty="0"/>
              <a:t> </a:t>
            </a:r>
            <a:r>
              <a:rPr lang="en-US" dirty="0" err="1"/>
              <a:t>magistralnu</a:t>
            </a:r>
            <a:r>
              <a:rPr lang="en-US" dirty="0"/>
              <a:t> </a:t>
            </a:r>
            <a:r>
              <a:rPr lang="en-US" dirty="0" err="1"/>
              <a:t>cev</a:t>
            </a:r>
            <a:r>
              <a:rPr lang="en-US" dirty="0"/>
              <a:t> (rail),</a:t>
            </a:r>
            <a:endParaRPr lang="sr-Latn-RS" dirty="0"/>
          </a:p>
          <a:p>
            <a:pPr lvl="1"/>
            <a:r>
              <a:rPr lang="en-US" dirty="0" err="1"/>
              <a:t>visokopritisne</a:t>
            </a:r>
            <a:r>
              <a:rPr lang="en-US" dirty="0"/>
              <a:t> </a:t>
            </a:r>
            <a:r>
              <a:rPr lang="en-US" dirty="0" err="1"/>
              <a:t>vodove</a:t>
            </a:r>
            <a:r>
              <a:rPr lang="en-US" dirty="0"/>
              <a:t>,</a:t>
            </a:r>
            <a:endParaRPr lang="sr-Latn-RS" dirty="0"/>
          </a:p>
          <a:p>
            <a:pPr lvl="1"/>
            <a:r>
              <a:rPr lang="en-US" dirty="0" err="1"/>
              <a:t>brizgače</a:t>
            </a:r>
            <a:r>
              <a:rPr lang="en-US" dirty="0"/>
              <a:t>,</a:t>
            </a:r>
            <a:endParaRPr lang="sr-Latn-RS" dirty="0"/>
          </a:p>
          <a:p>
            <a:pPr lvl="0"/>
            <a:r>
              <a:rPr lang="en-US" dirty="0"/>
              <a:t>EDC </a:t>
            </a:r>
            <a:r>
              <a:rPr lang="en-US" dirty="0" err="1"/>
              <a:t>kontrolu</a:t>
            </a:r>
            <a:r>
              <a:rPr lang="en-US" dirty="0"/>
              <a:t> – </a:t>
            </a:r>
            <a:r>
              <a:rPr lang="en-US" dirty="0" err="1"/>
              <a:t>elektronsku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od:</a:t>
            </a:r>
            <a:endParaRPr lang="sr-Latn-RS" dirty="0"/>
          </a:p>
          <a:p>
            <a:pPr lvl="1"/>
            <a:r>
              <a:rPr lang="en-US" dirty="0" err="1"/>
              <a:t>davača</a:t>
            </a:r>
            <a:r>
              <a:rPr lang="en-US" dirty="0"/>
              <a:t> (</a:t>
            </a:r>
            <a:r>
              <a:rPr lang="en-US" dirty="0" err="1"/>
              <a:t>senzora</a:t>
            </a:r>
            <a:r>
              <a:rPr lang="en-US" dirty="0"/>
              <a:t>),</a:t>
            </a:r>
            <a:endParaRPr lang="sr-Latn-RS" dirty="0"/>
          </a:p>
          <a:p>
            <a:pPr lvl="1"/>
            <a:r>
              <a:rPr lang="en-US" dirty="0" err="1"/>
              <a:t>izvršnih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(</a:t>
            </a:r>
            <a:r>
              <a:rPr lang="en-US" dirty="0" err="1"/>
              <a:t>aktuatora</a:t>
            </a:r>
            <a:r>
              <a:rPr lang="en-US" dirty="0"/>
              <a:t>),</a:t>
            </a:r>
            <a:endParaRPr lang="sr-Latn-RS" dirty="0"/>
          </a:p>
          <a:p>
            <a:pPr lvl="1"/>
            <a:r>
              <a:rPr lang="en-US" dirty="0" err="1"/>
              <a:t>elektronske</a:t>
            </a:r>
            <a:r>
              <a:rPr lang="en-US" dirty="0"/>
              <a:t>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,</a:t>
            </a:r>
            <a:endParaRPr lang="sr-Latn-RS" dirty="0"/>
          </a:p>
          <a:p>
            <a:pPr lvl="0"/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usisne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izduvne</a:t>
            </a:r>
            <a:r>
              <a:rPr lang="en-US" dirty="0"/>
              <a:t> </a:t>
            </a:r>
            <a:r>
              <a:rPr lang="en-US" dirty="0" err="1"/>
              <a:t>grane</a:t>
            </a:r>
            <a:r>
              <a:rPr lang="en-US" dirty="0"/>
              <a:t>.</a:t>
            </a:r>
            <a:endParaRPr lang="sr-Latn-R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11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4773" y="1701845"/>
            <a:ext cx="11142607" cy="89607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dirty="0" smtClean="0"/>
              <a:t>Principijelna struktura Common Rail sistema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11" name="image4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9202" y="2247544"/>
            <a:ext cx="4933748" cy="377707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36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65871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EDC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Common Rail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(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kolenastog</a:t>
            </a:r>
            <a:r>
              <a:rPr lang="en-US" dirty="0"/>
              <a:t> </a:t>
            </a:r>
            <a:r>
              <a:rPr lang="en-US" dirty="0" err="1"/>
              <a:t>vratila</a:t>
            </a:r>
            <a:r>
              <a:rPr lang="en-US" dirty="0"/>
              <a:t>),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bregastog</a:t>
            </a:r>
            <a:r>
              <a:rPr lang="en-US" dirty="0"/>
              <a:t> </a:t>
            </a:r>
            <a:r>
              <a:rPr lang="en-US" dirty="0" err="1"/>
              <a:t>vratila</a:t>
            </a:r>
            <a:r>
              <a:rPr lang="en-US" dirty="0"/>
              <a:t> (</a:t>
            </a:r>
            <a:r>
              <a:rPr lang="en-US" dirty="0" err="1"/>
              <a:t>davač</a:t>
            </a:r>
            <a:r>
              <a:rPr lang="en-US" dirty="0"/>
              <a:t> faze),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u rail-u,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apsolutnog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u </a:t>
            </a:r>
            <a:r>
              <a:rPr lang="en-US" dirty="0" err="1"/>
              <a:t>usisnoj</a:t>
            </a:r>
            <a:r>
              <a:rPr lang="en-US" dirty="0"/>
              <a:t> </a:t>
            </a:r>
            <a:r>
              <a:rPr lang="en-US" dirty="0" err="1"/>
              <a:t>grani</a:t>
            </a:r>
            <a:r>
              <a:rPr lang="en-US" dirty="0"/>
              <a:t> (MAP </a:t>
            </a:r>
            <a:r>
              <a:rPr lang="en-US" dirty="0" err="1"/>
              <a:t>senzor</a:t>
            </a:r>
            <a:r>
              <a:rPr lang="en-US" dirty="0"/>
              <a:t>),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temperature </a:t>
            </a:r>
            <a:r>
              <a:rPr lang="en-US" dirty="0" err="1"/>
              <a:t>rashladne</a:t>
            </a:r>
            <a:r>
              <a:rPr lang="en-US" dirty="0"/>
              <a:t> </a:t>
            </a:r>
            <a:r>
              <a:rPr lang="en-US" dirty="0" err="1"/>
              <a:t>tečnosti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temperature </a:t>
            </a:r>
            <a:r>
              <a:rPr lang="en-US" dirty="0" err="1"/>
              <a:t>goriva</a:t>
            </a:r>
            <a:r>
              <a:rPr lang="en-US" dirty="0"/>
              <a:t>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temperature </a:t>
            </a:r>
            <a:r>
              <a:rPr lang="en-US" dirty="0" err="1"/>
              <a:t>usisanog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/>
              <a:t>usisanog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 (</a:t>
            </a:r>
            <a:r>
              <a:rPr lang="en-US" dirty="0" err="1"/>
              <a:t>protokomer</a:t>
            </a:r>
            <a:r>
              <a:rPr lang="en-US" dirty="0"/>
              <a:t>),</a:t>
            </a:r>
            <a:endParaRPr lang="sr-Latn-RS" dirty="0"/>
          </a:p>
          <a:p>
            <a:pPr lvl="0"/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...</a:t>
            </a:r>
            <a:endParaRPr lang="sr-Latn-R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82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777346"/>
          </a:xfrm>
        </p:spPr>
        <p:txBody>
          <a:bodyPr anchor="ctr">
            <a:normAutofit/>
          </a:bodyPr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EDC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ogledaju</a:t>
            </a:r>
            <a:r>
              <a:rPr lang="en-US" dirty="0"/>
              <a:t> se u </a:t>
            </a:r>
            <a:r>
              <a:rPr lang="en-US" dirty="0" err="1"/>
              <a:t>određivanju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aktiviranosti</a:t>
            </a:r>
            <a:r>
              <a:rPr lang="en-US" dirty="0"/>
              <a:t> </a:t>
            </a:r>
            <a:r>
              <a:rPr lang="en-US" dirty="0" err="1"/>
              <a:t>brizgača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ubrizganog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ostvarenom</a:t>
            </a:r>
            <a:r>
              <a:rPr lang="en-US" dirty="0"/>
              <a:t> </a:t>
            </a:r>
            <a:r>
              <a:rPr lang="en-US" dirty="0" err="1"/>
              <a:t>pritisku</a:t>
            </a:r>
            <a:r>
              <a:rPr lang="en-US" dirty="0"/>
              <a:t> </a:t>
            </a:r>
            <a:r>
              <a:rPr lang="en-US" dirty="0" err="1" smtClean="0"/>
              <a:t>ubrizgavanja</a:t>
            </a:r>
            <a:endParaRPr lang="sr-Latn-RS" dirty="0"/>
          </a:p>
          <a:p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EDC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tendeciju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 </a:t>
            </a:r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komfora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bezbednosti</a:t>
            </a:r>
            <a:r>
              <a:rPr lang="en-US" dirty="0"/>
              <a:t>. </a:t>
            </a:r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EDC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/>
              <a:t>recirkulacije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(EDC </a:t>
            </a:r>
            <a:r>
              <a:rPr lang="en-US" dirty="0" err="1"/>
              <a:t>sistem</a:t>
            </a:r>
            <a:r>
              <a:rPr lang="en-US" dirty="0"/>
              <a:t>),</a:t>
            </a:r>
            <a:endParaRPr lang="sr-Latn-RS" dirty="0"/>
          </a:p>
          <a:p>
            <a:pPr lvl="1"/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usisane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,</a:t>
            </a:r>
            <a:endParaRPr lang="sr-Latn-RS" dirty="0"/>
          </a:p>
          <a:p>
            <a:pPr lvl="1"/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krstarenja</a:t>
            </a:r>
            <a:r>
              <a:rPr lang="en-US" dirty="0"/>
              <a:t>,</a:t>
            </a:r>
            <a:endParaRPr lang="sr-Latn-RS" dirty="0"/>
          </a:p>
          <a:p>
            <a:pPr lvl="1"/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blokada</a:t>
            </a:r>
            <a:r>
              <a:rPr lang="en-US" dirty="0"/>
              <a:t> </a:t>
            </a:r>
            <a:r>
              <a:rPr lang="en-US" dirty="0" err="1"/>
              <a:t>pokretanja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(</a:t>
            </a:r>
            <a:r>
              <a:rPr lang="en-US" dirty="0" err="1"/>
              <a:t>imobilajzer</a:t>
            </a:r>
            <a:r>
              <a:rPr lang="en-US" dirty="0"/>
              <a:t>).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97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3877" y="1597653"/>
            <a:ext cx="11038583" cy="4658710"/>
          </a:xfrm>
        </p:spPr>
        <p:txBody>
          <a:bodyPr anchor="ctr">
            <a:normAutofit fontScale="85000" lnSpcReduction="10000"/>
          </a:bodyPr>
          <a:lstStyle/>
          <a:p>
            <a:pPr algn="just"/>
            <a:r>
              <a:rPr lang="en-US" dirty="0" err="1"/>
              <a:t>Podsistem</a:t>
            </a:r>
            <a:r>
              <a:rPr lang="en-US" dirty="0"/>
              <a:t> </a:t>
            </a:r>
            <a:r>
              <a:rPr lang="en-US" dirty="0" err="1"/>
              <a:t>usisne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izduvne</a:t>
            </a:r>
            <a:r>
              <a:rPr lang="en-US" dirty="0"/>
              <a:t> </a:t>
            </a:r>
            <a:r>
              <a:rPr lang="en-US" dirty="0" err="1"/>
              <a:t>grane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štetne</a:t>
            </a:r>
            <a:r>
              <a:rPr lang="en-US" dirty="0"/>
              <a:t> </a:t>
            </a:r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 smtClean="0"/>
              <a:t>gasova</a:t>
            </a:r>
            <a:endParaRPr lang="sr-Latn-RS" dirty="0" smtClean="0"/>
          </a:p>
          <a:p>
            <a:pPr algn="just"/>
            <a:r>
              <a:rPr lang="en-US" dirty="0" err="1" smtClean="0"/>
              <a:t>Recirkulacija</a:t>
            </a:r>
            <a:r>
              <a:rPr lang="en-US" dirty="0" smtClean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je </a:t>
            </a:r>
            <a:r>
              <a:rPr lang="en-US" dirty="0" err="1"/>
              <a:t>efektivan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se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emisija</a:t>
            </a:r>
            <a:r>
              <a:rPr lang="en-US" dirty="0"/>
              <a:t> </a:t>
            </a:r>
            <a:r>
              <a:rPr lang="en-US" dirty="0" err="1"/>
              <a:t>azotnih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(</a:t>
            </a:r>
            <a:r>
              <a:rPr lang="en-US" dirty="0" err="1"/>
              <a:t>NOx</a:t>
            </a:r>
            <a:r>
              <a:rPr lang="en-US" dirty="0"/>
              <a:t>). </a:t>
            </a:r>
            <a:r>
              <a:rPr lang="en-US" dirty="0" err="1"/>
              <a:t>Azotni</a:t>
            </a:r>
            <a:r>
              <a:rPr lang="en-US" dirty="0"/>
              <a:t> </a:t>
            </a:r>
            <a:r>
              <a:rPr lang="en-US" dirty="0" err="1"/>
              <a:t>oksidi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štetni</a:t>
            </a:r>
            <a:r>
              <a:rPr lang="en-US" dirty="0"/>
              <a:t> </a:t>
            </a:r>
            <a:r>
              <a:rPr lang="en-US" dirty="0" err="1"/>
              <a:t>produkti</a:t>
            </a:r>
            <a:r>
              <a:rPr lang="en-US" dirty="0"/>
              <a:t> </a:t>
            </a:r>
            <a:r>
              <a:rPr lang="en-US" dirty="0" err="1"/>
              <a:t>sagorevanja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sagorevanja</a:t>
            </a:r>
            <a:r>
              <a:rPr lang="en-US" dirty="0"/>
              <a:t> </a:t>
            </a:r>
            <a:r>
              <a:rPr lang="en-US" dirty="0" err="1"/>
              <a:t>smeše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viškom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 smtClean="0"/>
              <a:t>temperaturama</a:t>
            </a:r>
            <a:r>
              <a:rPr lang="en-US" dirty="0" smtClean="0"/>
              <a:t> </a:t>
            </a:r>
            <a:endParaRPr lang="sr-Latn-RS" dirty="0" smtClean="0"/>
          </a:p>
          <a:p>
            <a:pPr algn="just"/>
            <a:r>
              <a:rPr lang="en-US" dirty="0" err="1" smtClean="0"/>
              <a:t>Vraćanjem</a:t>
            </a:r>
            <a:r>
              <a:rPr lang="en-US" dirty="0" smtClean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sagorevanje</a:t>
            </a:r>
            <a:r>
              <a:rPr lang="en-US" dirty="0"/>
              <a:t>,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se </a:t>
            </a:r>
            <a:r>
              <a:rPr lang="en-US" dirty="0" err="1"/>
              <a:t>ispunjava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inertnim</a:t>
            </a:r>
            <a:r>
              <a:rPr lang="en-US" dirty="0"/>
              <a:t> </a:t>
            </a:r>
            <a:r>
              <a:rPr lang="en-US" dirty="0" err="1"/>
              <a:t>gasovima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snižavaju</a:t>
            </a:r>
            <a:r>
              <a:rPr lang="en-US" dirty="0"/>
              <a:t> </a:t>
            </a:r>
            <a:r>
              <a:rPr lang="en-US" dirty="0" err="1"/>
              <a:t>vršnu</a:t>
            </a:r>
            <a:r>
              <a:rPr lang="en-US" dirty="0"/>
              <a:t> </a:t>
            </a:r>
            <a:r>
              <a:rPr lang="en-US" dirty="0" err="1"/>
              <a:t>temperaturu</a:t>
            </a:r>
            <a:r>
              <a:rPr lang="en-US" dirty="0"/>
              <a:t> </a:t>
            </a:r>
            <a:r>
              <a:rPr lang="en-US" dirty="0" err="1"/>
              <a:t>sagorevanja</a:t>
            </a:r>
            <a:r>
              <a:rPr lang="en-US" dirty="0"/>
              <a:t>,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se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 smtClean="0"/>
              <a:t>manja</a:t>
            </a:r>
            <a:r>
              <a:rPr lang="sr-Latn-RS" dirty="0" smtClean="0"/>
              <a:t> </a:t>
            </a:r>
            <a:r>
              <a:rPr lang="en-US" dirty="0" err="1" smtClean="0"/>
              <a:t>emisija</a:t>
            </a:r>
            <a:r>
              <a:rPr lang="en-US" dirty="0" smtClean="0"/>
              <a:t> </a:t>
            </a:r>
            <a:r>
              <a:rPr lang="en-US" dirty="0" err="1"/>
              <a:t>azotnih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, </a:t>
            </a:r>
            <a:r>
              <a:rPr lang="en-US" dirty="0" err="1"/>
              <a:t>niža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mirniji</a:t>
            </a:r>
            <a:r>
              <a:rPr lang="en-US" dirty="0"/>
              <a:t> rad </a:t>
            </a:r>
            <a:r>
              <a:rPr lang="en-US" dirty="0" err="1" smtClean="0"/>
              <a:t>motora</a:t>
            </a:r>
            <a:endParaRPr lang="sr-Latn-RS" dirty="0" smtClean="0"/>
          </a:p>
          <a:p>
            <a:pPr algn="just"/>
            <a:r>
              <a:rPr lang="en-US" dirty="0" err="1" smtClean="0"/>
              <a:t>Recirkulacija</a:t>
            </a:r>
            <a:r>
              <a:rPr lang="en-US" dirty="0" smtClean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aktivira</a:t>
            </a:r>
            <a:r>
              <a:rPr lang="en-US" dirty="0"/>
              <a:t> se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nižim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opterećenjima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brzinama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. </a:t>
            </a:r>
            <a:endParaRPr lang="sr-Latn-RS" dirty="0" smtClean="0"/>
          </a:p>
          <a:p>
            <a:pPr algn="just"/>
            <a:r>
              <a:rPr lang="en-US" dirty="0" smtClean="0"/>
              <a:t>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pojačanog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recirkulacije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, </a:t>
            </a:r>
            <a:r>
              <a:rPr lang="en-US" dirty="0" err="1"/>
              <a:t>smanjuje</a:t>
            </a:r>
            <a:r>
              <a:rPr lang="en-US" dirty="0"/>
              <a:t> se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se </a:t>
            </a:r>
            <a:r>
              <a:rPr lang="en-US" dirty="0" err="1"/>
              <a:t>emisija</a:t>
            </a:r>
            <a:r>
              <a:rPr lang="en-US" dirty="0"/>
              <a:t>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 smtClean="0"/>
              <a:t>čađi</a:t>
            </a:r>
            <a:r>
              <a:rPr lang="en-US" dirty="0" smtClean="0"/>
              <a:t> </a:t>
            </a:r>
            <a:endParaRPr lang="sr-Latn-RS" dirty="0" smtClean="0"/>
          </a:p>
          <a:p>
            <a:pPr algn="just"/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zastupljenost</a:t>
            </a:r>
            <a:r>
              <a:rPr lang="en-US" dirty="0"/>
              <a:t>,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prečišćavanje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esencijalnog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zdravlja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02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128" y="1597653"/>
            <a:ext cx="11583356" cy="42857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mtClean="0"/>
              <a:t>Karburatorski sistem snabdevanja gorivom</a:t>
            </a:r>
            <a:endParaRPr lang="en-US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2447461"/>
            <a:ext cx="3181794" cy="2962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602" y="2026227"/>
            <a:ext cx="2058106" cy="1549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698" y="3836115"/>
            <a:ext cx="2467319" cy="1995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955" y="2026227"/>
            <a:ext cx="3853235" cy="3805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1120" y="1965626"/>
            <a:ext cx="1687491" cy="167074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399" y="691294"/>
            <a:ext cx="9601200" cy="524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600" smtClean="0"/>
              <a:t>Elektronski sistem upravljanja radom benzinskog motora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128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4777346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koncepti</a:t>
            </a:r>
            <a:r>
              <a:rPr lang="en-US" dirty="0"/>
              <a:t> </a:t>
            </a:r>
            <a:r>
              <a:rPr lang="en-US" dirty="0" err="1"/>
              <a:t>prečišćavanja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sr-Latn-RS" dirty="0"/>
          </a:p>
          <a:p>
            <a:pPr lvl="0"/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err="1"/>
              <a:t>oksidacioni</a:t>
            </a:r>
            <a:r>
              <a:rPr lang="en-US" dirty="0"/>
              <a:t> </a:t>
            </a:r>
            <a:r>
              <a:rPr lang="en-US" dirty="0" err="1"/>
              <a:t>katalitički</a:t>
            </a:r>
            <a:r>
              <a:rPr lang="en-US" dirty="0"/>
              <a:t> </a:t>
            </a:r>
            <a:r>
              <a:rPr lang="en-US" dirty="0" err="1"/>
              <a:t>konvertor</a:t>
            </a:r>
            <a:r>
              <a:rPr lang="en-US" dirty="0"/>
              <a:t> (DOC – Diesel Oxidation Catalytic Converter) –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redukuje</a:t>
            </a:r>
            <a:r>
              <a:rPr lang="en-US" dirty="0"/>
              <a:t> </a:t>
            </a:r>
            <a:r>
              <a:rPr lang="en-US" dirty="0" err="1"/>
              <a:t>emisiju</a:t>
            </a:r>
            <a:r>
              <a:rPr lang="en-US" dirty="0"/>
              <a:t> </a:t>
            </a:r>
            <a:r>
              <a:rPr lang="en-US" dirty="0" err="1"/>
              <a:t>ugljovodonika</a:t>
            </a:r>
            <a:r>
              <a:rPr lang="en-US" dirty="0"/>
              <a:t> (HC)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ugljen-monoksida</a:t>
            </a:r>
            <a:r>
              <a:rPr lang="en-US" dirty="0"/>
              <a:t> (CO),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isparljive</a:t>
            </a:r>
            <a:r>
              <a:rPr lang="en-US" dirty="0"/>
              <a:t> </a:t>
            </a:r>
            <a:r>
              <a:rPr lang="en-US" dirty="0" err="1"/>
              <a:t>komponete</a:t>
            </a:r>
            <a:r>
              <a:rPr lang="en-US" dirty="0"/>
              <a:t>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/>
              <a:t>čađi</a:t>
            </a:r>
            <a:r>
              <a:rPr lang="en-US" dirty="0"/>
              <a:t>.</a:t>
            </a:r>
            <a:endParaRPr lang="sr-Latn-RS" dirty="0"/>
          </a:p>
          <a:p>
            <a:pPr lvl="0"/>
            <a:r>
              <a:rPr lang="en-US" dirty="0"/>
              <a:t>Filter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/>
              <a:t>čađi</a:t>
            </a:r>
            <a:r>
              <a:rPr lang="en-US" dirty="0"/>
              <a:t> (DPF- Diesel Particulate Filter) – </a:t>
            </a:r>
            <a:r>
              <a:rPr lang="en-US" dirty="0" err="1"/>
              <a:t>skladišti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intervala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regeneraciju</a:t>
            </a:r>
            <a:r>
              <a:rPr lang="en-US" dirty="0"/>
              <a:t> </a:t>
            </a:r>
            <a:r>
              <a:rPr lang="en-US" dirty="0" err="1"/>
              <a:t>akumuliranih</a:t>
            </a:r>
            <a:r>
              <a:rPr lang="en-US" dirty="0"/>
              <a:t>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/>
              <a:t>čađi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/>
              <a:t> temperature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,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inicira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prinudnog</a:t>
            </a:r>
            <a:r>
              <a:rPr lang="en-US" dirty="0"/>
              <a:t> </a:t>
            </a:r>
            <a:r>
              <a:rPr lang="en-US" dirty="0" err="1"/>
              <a:t>sagorevanja</a:t>
            </a:r>
            <a:r>
              <a:rPr lang="en-US" dirty="0"/>
              <a:t> </a:t>
            </a:r>
            <a:r>
              <a:rPr lang="en-US" dirty="0" err="1"/>
              <a:t>čestica</a:t>
            </a:r>
            <a:r>
              <a:rPr lang="en-US" dirty="0"/>
              <a:t> u DPF </a:t>
            </a:r>
            <a:r>
              <a:rPr lang="en-US" dirty="0" err="1"/>
              <a:t>filteru</a:t>
            </a:r>
            <a:r>
              <a:rPr lang="en-US" dirty="0"/>
              <a:t>.</a:t>
            </a:r>
            <a:endParaRPr lang="sr-Latn-RS" dirty="0"/>
          </a:p>
          <a:p>
            <a:pPr lvl="0"/>
            <a:r>
              <a:rPr lang="en-US" dirty="0" err="1"/>
              <a:t>Katalitički</a:t>
            </a:r>
            <a:r>
              <a:rPr lang="en-US" dirty="0"/>
              <a:t> </a:t>
            </a:r>
            <a:r>
              <a:rPr lang="en-US" dirty="0" err="1"/>
              <a:t>konvertor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azotne</a:t>
            </a:r>
            <a:r>
              <a:rPr lang="en-US" dirty="0"/>
              <a:t> </a:t>
            </a:r>
            <a:r>
              <a:rPr lang="en-US" dirty="0" err="1"/>
              <a:t>okside</a:t>
            </a:r>
            <a:r>
              <a:rPr lang="en-US" dirty="0"/>
              <a:t> (</a:t>
            </a:r>
            <a:r>
              <a:rPr lang="en-US" dirty="0" err="1"/>
              <a:t>NOx</a:t>
            </a:r>
            <a:r>
              <a:rPr lang="en-US" dirty="0"/>
              <a:t> accumulator-type catalytic converter) – </a:t>
            </a:r>
            <a:r>
              <a:rPr lang="en-US" dirty="0" err="1"/>
              <a:t>redukuje</a:t>
            </a:r>
            <a:r>
              <a:rPr lang="en-US" dirty="0"/>
              <a:t> </a:t>
            </a:r>
            <a:r>
              <a:rPr lang="en-US" dirty="0" err="1"/>
              <a:t>okside</a:t>
            </a:r>
            <a:r>
              <a:rPr lang="en-US" dirty="0"/>
              <a:t> </a:t>
            </a:r>
            <a:r>
              <a:rPr lang="en-US" dirty="0" err="1"/>
              <a:t>azota</a:t>
            </a:r>
            <a:r>
              <a:rPr lang="en-US" dirty="0"/>
              <a:t> NO </a:t>
            </a:r>
            <a:r>
              <a:rPr lang="en-US" dirty="0" err="1"/>
              <a:t>i</a:t>
            </a:r>
            <a:r>
              <a:rPr lang="en-US" dirty="0"/>
              <a:t> NO2.</a:t>
            </a:r>
            <a:endParaRPr lang="sr-Latn-RS" dirty="0"/>
          </a:p>
          <a:p>
            <a:pPr lvl="0"/>
            <a:r>
              <a:rPr lang="en-US" dirty="0" err="1"/>
              <a:t>Selektivna</a:t>
            </a:r>
            <a:r>
              <a:rPr lang="en-US" dirty="0"/>
              <a:t> </a:t>
            </a:r>
            <a:r>
              <a:rPr lang="en-US" dirty="0" err="1"/>
              <a:t>katalitička</a:t>
            </a:r>
            <a:r>
              <a:rPr lang="en-US" dirty="0"/>
              <a:t> </a:t>
            </a:r>
            <a:r>
              <a:rPr lang="en-US" dirty="0" err="1"/>
              <a:t>redukcija</a:t>
            </a:r>
            <a:r>
              <a:rPr lang="en-US" dirty="0"/>
              <a:t> (SCR – Selective Catalytic Reduction) –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redukciju</a:t>
            </a:r>
            <a:r>
              <a:rPr lang="en-US" dirty="0"/>
              <a:t> </a:t>
            </a:r>
            <a:r>
              <a:rPr lang="en-US" dirty="0" err="1"/>
              <a:t>azotnih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amonijaka</a:t>
            </a:r>
            <a:r>
              <a:rPr lang="en-US" dirty="0"/>
              <a:t>. </a:t>
            </a:r>
            <a:r>
              <a:rPr lang="en-US" dirty="0" err="1"/>
              <a:t>Amonijak</a:t>
            </a:r>
            <a:r>
              <a:rPr lang="en-US" dirty="0"/>
              <a:t> se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procesom</a:t>
            </a:r>
            <a:r>
              <a:rPr lang="en-US" dirty="0"/>
              <a:t> </a:t>
            </a:r>
            <a:r>
              <a:rPr lang="en-US" dirty="0" err="1"/>
              <a:t>hidrolize</a:t>
            </a:r>
            <a:r>
              <a:rPr lang="en-US" dirty="0"/>
              <a:t> </a:t>
            </a:r>
            <a:r>
              <a:rPr lang="en-US" dirty="0" err="1"/>
              <a:t>redukcionog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uree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u </a:t>
            </a:r>
            <a:r>
              <a:rPr lang="en-US" dirty="0" err="1"/>
              <a:t>katalitičkom</a:t>
            </a:r>
            <a:r>
              <a:rPr lang="en-US" dirty="0"/>
              <a:t> </a:t>
            </a:r>
            <a:r>
              <a:rPr lang="en-US" dirty="0" err="1"/>
              <a:t>konvertoru</a:t>
            </a:r>
            <a:r>
              <a:rPr lang="en-US" dirty="0"/>
              <a:t>.</a:t>
            </a:r>
            <a:endParaRPr lang="sr-Latn-R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4579" y="775966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 dirty="0"/>
              <a:t>Elektronski sistem upravljanja radom </a:t>
            </a:r>
            <a:r>
              <a:rPr lang="sr-Latn-RS" sz="3600" dirty="0"/>
              <a:t>dizel</a:t>
            </a:r>
            <a:r>
              <a:rPr lang="sv-SE" sz="3600" dirty="0"/>
              <a:t> motora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53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990609"/>
            <a:ext cx="6594770" cy="465871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b="1" dirty="0"/>
              <a:t>Motor, </a:t>
            </a:r>
            <a:r>
              <a:rPr lang="en-US" b="1" dirty="0" err="1"/>
              <a:t>kontrolna</a:t>
            </a:r>
            <a:r>
              <a:rPr lang="en-US" b="1" dirty="0"/>
              <a:t> </a:t>
            </a:r>
            <a:r>
              <a:rPr lang="en-US" b="1" dirty="0" err="1"/>
              <a:t>jedinica</a:t>
            </a:r>
            <a:r>
              <a:rPr lang="en-US" b="1" dirty="0"/>
              <a:t> </a:t>
            </a:r>
            <a:r>
              <a:rPr lang="en-US" b="1" dirty="0" err="1"/>
              <a:t>motora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komponente</a:t>
            </a:r>
            <a:r>
              <a:rPr lang="en-US" b="1" dirty="0"/>
              <a:t> </a:t>
            </a:r>
            <a:r>
              <a:rPr lang="en-US" b="1" dirty="0" err="1"/>
              <a:t>instalacije</a:t>
            </a:r>
            <a:r>
              <a:rPr lang="en-US" b="1" dirty="0"/>
              <a:t> </a:t>
            </a:r>
            <a:r>
              <a:rPr lang="en-US" b="1" dirty="0" err="1"/>
              <a:t>visokog</a:t>
            </a:r>
            <a:r>
              <a:rPr lang="en-US" b="1" dirty="0"/>
              <a:t> </a:t>
            </a:r>
            <a:r>
              <a:rPr lang="en-US" b="1" dirty="0" err="1"/>
              <a:t>pritiska</a:t>
            </a:r>
            <a:r>
              <a:rPr lang="en-US" b="1" dirty="0"/>
              <a:t> </a:t>
            </a:r>
            <a:endParaRPr lang="sr-Latn-RS" b="1" dirty="0" smtClean="0"/>
          </a:p>
          <a:p>
            <a:r>
              <a:rPr lang="en-US" dirty="0" smtClean="0"/>
              <a:t>16 </a:t>
            </a:r>
            <a:r>
              <a:rPr lang="en-US" dirty="0"/>
              <a:t>– </a:t>
            </a:r>
            <a:r>
              <a:rPr lang="en-US" dirty="0" err="1"/>
              <a:t>Pumpa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pritiska</a:t>
            </a:r>
            <a:endParaRPr lang="sr-Latn-RS" dirty="0"/>
          </a:p>
          <a:p>
            <a:r>
              <a:rPr lang="en-US" dirty="0"/>
              <a:t>23 –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24 </a:t>
            </a:r>
            <a:r>
              <a:rPr lang="en-US" dirty="0"/>
              <a:t>– </a:t>
            </a:r>
            <a:r>
              <a:rPr lang="en-US" dirty="0" err="1"/>
              <a:t>Pomoćna</a:t>
            </a:r>
            <a:r>
              <a:rPr lang="en-US" dirty="0"/>
              <a:t>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25 </a:t>
            </a:r>
            <a:r>
              <a:rPr lang="en-US" dirty="0"/>
              <a:t>– </a:t>
            </a:r>
            <a:r>
              <a:rPr lang="en-US" dirty="0" err="1"/>
              <a:t>Akumulator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(rail)</a:t>
            </a:r>
            <a:endParaRPr lang="sr-Latn-RS" dirty="0"/>
          </a:p>
          <a:p>
            <a:r>
              <a:rPr lang="en-US" dirty="0"/>
              <a:t>26 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 u rail-u 27 – </a:t>
            </a:r>
            <a:r>
              <a:rPr lang="en-US" dirty="0" err="1"/>
              <a:t>Brizgači</a:t>
            </a:r>
            <a:endParaRPr lang="sr-Latn-RS" dirty="0"/>
          </a:p>
          <a:p>
            <a:pPr lvl="0"/>
            <a:r>
              <a:rPr lang="sr-Latn-RS" dirty="0" smtClean="0"/>
              <a:t>28</a:t>
            </a:r>
            <a:r>
              <a:rPr lang="en-US" dirty="0" smtClean="0"/>
              <a:t>– </a:t>
            </a:r>
            <a:r>
              <a:rPr lang="en-US" dirty="0" err="1"/>
              <a:t>Grejači</a:t>
            </a:r>
            <a:endParaRPr lang="sr-Latn-RS" dirty="0"/>
          </a:p>
          <a:p>
            <a:pPr lvl="0"/>
            <a:r>
              <a:rPr lang="sr-Latn-RS" dirty="0" smtClean="0"/>
              <a:t>29</a:t>
            </a:r>
            <a:r>
              <a:rPr lang="en-US" dirty="0" smtClean="0"/>
              <a:t>– </a:t>
            </a:r>
            <a:r>
              <a:rPr lang="en-US" dirty="0" err="1"/>
              <a:t>Dizel</a:t>
            </a:r>
            <a:r>
              <a:rPr lang="en-US" dirty="0"/>
              <a:t> </a:t>
            </a:r>
            <a:r>
              <a:rPr lang="en-US" dirty="0" smtClean="0"/>
              <a:t>motor </a:t>
            </a:r>
            <a:endParaRPr lang="sr-Latn-RS" dirty="0" smtClean="0"/>
          </a:p>
          <a:p>
            <a:pPr lvl="0"/>
            <a:r>
              <a:rPr lang="en-US" dirty="0" smtClean="0"/>
              <a:t>M </a:t>
            </a:r>
            <a:r>
              <a:rPr lang="en-US" dirty="0"/>
              <a:t>– Moment</a:t>
            </a:r>
            <a:endParaRPr lang="sr-Latn-R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9" name="image4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602" y="74529"/>
            <a:ext cx="4260850" cy="6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990609"/>
            <a:ext cx="6594770" cy="4658710"/>
          </a:xfrm>
        </p:spPr>
        <p:txBody>
          <a:bodyPr anchor="ctr">
            <a:normAutofit fontScale="62500" lnSpcReduction="20000"/>
          </a:bodyPr>
          <a:lstStyle/>
          <a:p>
            <a:r>
              <a:rPr lang="en-US" b="1" dirty="0"/>
              <a:t>A – </a:t>
            </a:r>
            <a:r>
              <a:rPr lang="en-US" b="1" dirty="0" err="1"/>
              <a:t>Ulazni</a:t>
            </a:r>
            <a:r>
              <a:rPr lang="en-US" b="1" dirty="0"/>
              <a:t> </a:t>
            </a:r>
            <a:r>
              <a:rPr lang="en-US" b="1" dirty="0" err="1"/>
              <a:t>signali</a:t>
            </a:r>
            <a:endParaRPr lang="sr-Latn-RS" dirty="0"/>
          </a:p>
          <a:p>
            <a:pPr lvl="0"/>
            <a:r>
              <a:rPr lang="sr-Latn-RS" dirty="0" smtClean="0"/>
              <a:t>1</a:t>
            </a:r>
            <a:r>
              <a:rPr lang="en-US" dirty="0" smtClean="0"/>
              <a:t>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pedale</a:t>
            </a:r>
            <a:r>
              <a:rPr lang="en-US" dirty="0"/>
              <a:t> </a:t>
            </a:r>
            <a:r>
              <a:rPr lang="en-US" dirty="0" err="1"/>
              <a:t>gasa</a:t>
            </a:r>
            <a:endParaRPr lang="sr-Latn-RS" dirty="0"/>
          </a:p>
          <a:p>
            <a:pPr lvl="0"/>
            <a:r>
              <a:rPr lang="sr-Latn-RS" dirty="0" smtClean="0"/>
              <a:t>2</a:t>
            </a:r>
            <a:r>
              <a:rPr lang="en-US" dirty="0" smtClean="0"/>
              <a:t>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pedale</a:t>
            </a:r>
            <a:r>
              <a:rPr lang="en-US" dirty="0"/>
              <a:t> </a:t>
            </a:r>
            <a:r>
              <a:rPr lang="en-US" dirty="0" err="1"/>
              <a:t>kvačila</a:t>
            </a:r>
            <a:r>
              <a:rPr lang="en-US" dirty="0"/>
              <a:t> </a:t>
            </a:r>
            <a:endParaRPr lang="sr-Latn-RS" dirty="0" smtClean="0"/>
          </a:p>
          <a:p>
            <a:pPr lvl="0"/>
            <a:r>
              <a:rPr lang="en-US" dirty="0" smtClean="0"/>
              <a:t>3 </a:t>
            </a:r>
            <a:r>
              <a:rPr lang="en-US" dirty="0"/>
              <a:t>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 </a:t>
            </a:r>
            <a:r>
              <a:rPr lang="en-US" dirty="0" err="1"/>
              <a:t>pedale</a:t>
            </a:r>
            <a:r>
              <a:rPr lang="en-US" dirty="0"/>
              <a:t> </a:t>
            </a:r>
            <a:r>
              <a:rPr lang="en-US" dirty="0" err="1"/>
              <a:t>kočnice</a:t>
            </a:r>
            <a:endParaRPr lang="sr-Latn-RS" dirty="0"/>
          </a:p>
          <a:p>
            <a:r>
              <a:rPr lang="en-US" dirty="0"/>
              <a:t>4 – </a:t>
            </a:r>
            <a:r>
              <a:rPr lang="en-US" dirty="0" err="1"/>
              <a:t>Komanda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krstarenja</a:t>
            </a:r>
            <a:r>
              <a:rPr lang="en-US" dirty="0"/>
              <a:t> (</a:t>
            </a:r>
            <a:r>
              <a:rPr lang="en-US" dirty="0" err="1"/>
              <a:t>tempomat</a:t>
            </a:r>
            <a:r>
              <a:rPr lang="en-US" dirty="0"/>
              <a:t>) </a:t>
            </a:r>
            <a:endParaRPr lang="sr-Latn-RS" dirty="0" smtClean="0"/>
          </a:p>
          <a:p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err="1"/>
              <a:t>Kontakt-ključ</a:t>
            </a:r>
            <a:endParaRPr lang="sr-Latn-RS" dirty="0"/>
          </a:p>
          <a:p>
            <a:r>
              <a:rPr lang="en-US" dirty="0"/>
              <a:t>6 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7 </a:t>
            </a:r>
            <a:r>
              <a:rPr lang="en-US" dirty="0"/>
              <a:t>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obrtaja</a:t>
            </a:r>
            <a:r>
              <a:rPr lang="en-US" dirty="0"/>
              <a:t> </a:t>
            </a:r>
            <a:r>
              <a:rPr lang="en-US" dirty="0" err="1"/>
              <a:t>motora</a:t>
            </a:r>
            <a:endParaRPr lang="sr-Latn-RS" dirty="0"/>
          </a:p>
          <a:p>
            <a:r>
              <a:rPr lang="en-US" dirty="0"/>
              <a:t>8 – </a:t>
            </a:r>
            <a:r>
              <a:rPr lang="en-US" dirty="0" err="1"/>
              <a:t>Senzor</a:t>
            </a:r>
            <a:r>
              <a:rPr lang="en-US" dirty="0"/>
              <a:t> temperature </a:t>
            </a:r>
            <a:r>
              <a:rPr lang="en-US" dirty="0" err="1"/>
              <a:t>rashladne</a:t>
            </a:r>
            <a:r>
              <a:rPr lang="en-US" dirty="0"/>
              <a:t> </a:t>
            </a:r>
            <a:r>
              <a:rPr lang="en-US" dirty="0" err="1"/>
              <a:t>tečnosti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9 – </a:t>
            </a:r>
            <a:r>
              <a:rPr lang="en-US" dirty="0" err="1" smtClean="0"/>
              <a:t>Senzor</a:t>
            </a:r>
            <a:r>
              <a:rPr lang="en-US" dirty="0" smtClean="0"/>
              <a:t> temperature </a:t>
            </a:r>
            <a:r>
              <a:rPr lang="en-US" dirty="0" err="1" smtClean="0"/>
              <a:t>usisanog</a:t>
            </a:r>
            <a:r>
              <a:rPr lang="en-US" dirty="0" smtClean="0"/>
              <a:t> </a:t>
            </a:r>
            <a:r>
              <a:rPr lang="en-US" dirty="0" err="1" smtClean="0"/>
              <a:t>vazduha</a:t>
            </a:r>
            <a:endParaRPr lang="sr-Latn-RS" dirty="0" smtClean="0"/>
          </a:p>
          <a:p>
            <a:r>
              <a:rPr lang="en-US" dirty="0" smtClean="0"/>
              <a:t>10</a:t>
            </a:r>
            <a:r>
              <a:rPr lang="en-US" dirty="0"/>
              <a:t>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u </a:t>
            </a:r>
            <a:r>
              <a:rPr lang="en-US" dirty="0" err="1"/>
              <a:t>usisnoj</a:t>
            </a:r>
            <a:r>
              <a:rPr lang="en-US" dirty="0"/>
              <a:t> </a:t>
            </a:r>
            <a:r>
              <a:rPr lang="en-US" dirty="0" err="1"/>
              <a:t>grani</a:t>
            </a:r>
            <a:r>
              <a:rPr lang="en-US" dirty="0"/>
              <a:t> (MAP)</a:t>
            </a:r>
            <a:endParaRPr lang="sr-Latn-RS" dirty="0"/>
          </a:p>
          <a:p>
            <a:r>
              <a:rPr lang="en-US" dirty="0"/>
              <a:t>11-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usisane</a:t>
            </a:r>
            <a:r>
              <a:rPr lang="en-US" dirty="0"/>
              <a:t> </a:t>
            </a:r>
            <a:r>
              <a:rPr lang="en-US" dirty="0" err="1"/>
              <a:t>mase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 (</a:t>
            </a:r>
            <a:r>
              <a:rPr lang="en-US" dirty="0" err="1"/>
              <a:t>protokomer</a:t>
            </a:r>
            <a:r>
              <a:rPr lang="en-US" dirty="0"/>
              <a:t>)</a:t>
            </a:r>
            <a:endParaRPr lang="sr-Latn-R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9" name="image4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602" y="74529"/>
            <a:ext cx="4260850" cy="6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990609"/>
            <a:ext cx="6594770" cy="465871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 – </a:t>
            </a:r>
            <a:r>
              <a:rPr lang="en-US" b="1" dirty="0" err="1" smtClean="0"/>
              <a:t>Interfejsi</a:t>
            </a:r>
            <a:endParaRPr lang="sr-Latn-RS" dirty="0" smtClean="0"/>
          </a:p>
          <a:p>
            <a:r>
              <a:rPr lang="en-US" dirty="0" smtClean="0"/>
              <a:t>12 </a:t>
            </a:r>
            <a:r>
              <a:rPr lang="en-US" dirty="0"/>
              <a:t>– Instrument </a:t>
            </a:r>
            <a:r>
              <a:rPr lang="en-US" dirty="0" err="1"/>
              <a:t>tabla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13 </a:t>
            </a:r>
            <a:r>
              <a:rPr lang="en-US" dirty="0"/>
              <a:t>– </a:t>
            </a:r>
            <a:r>
              <a:rPr lang="en-US" dirty="0" err="1"/>
              <a:t>Klima</a:t>
            </a:r>
            <a:r>
              <a:rPr lang="en-US" dirty="0"/>
              <a:t> </a:t>
            </a:r>
            <a:r>
              <a:rPr lang="en-US" dirty="0" err="1"/>
              <a:t>uređaj</a:t>
            </a:r>
            <a:endParaRPr lang="sr-Latn-RS" dirty="0"/>
          </a:p>
          <a:p>
            <a:r>
              <a:rPr lang="en-US" dirty="0"/>
              <a:t>14 – </a:t>
            </a:r>
            <a:r>
              <a:rPr lang="en-US" dirty="0" err="1"/>
              <a:t>Dijagnostički</a:t>
            </a:r>
            <a:r>
              <a:rPr lang="en-US" dirty="0"/>
              <a:t> </a:t>
            </a:r>
            <a:r>
              <a:rPr lang="en-US" dirty="0" err="1"/>
              <a:t>priključak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15 </a:t>
            </a:r>
            <a:r>
              <a:rPr lang="en-US" dirty="0"/>
              <a:t>–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grejača</a:t>
            </a:r>
            <a:endParaRPr lang="sr-Latn-RS" dirty="0"/>
          </a:p>
          <a:p>
            <a:r>
              <a:rPr lang="en-US" dirty="0"/>
              <a:t>CAN – Controller Area </a:t>
            </a:r>
            <a:r>
              <a:rPr lang="en-US" dirty="0" smtClean="0"/>
              <a:t>Network</a:t>
            </a:r>
            <a:endParaRPr lang="sr-Latn-RS" dirty="0" smtClean="0"/>
          </a:p>
          <a:p>
            <a:pPr marL="0" indent="0">
              <a:buNone/>
            </a:pPr>
            <a:r>
              <a:rPr lang="en-US" b="1" dirty="0"/>
              <a:t>C – </a:t>
            </a:r>
            <a:r>
              <a:rPr lang="en-US" b="1" dirty="0" err="1"/>
              <a:t>Niskopritisna</a:t>
            </a:r>
            <a:r>
              <a:rPr lang="en-US" b="1" dirty="0"/>
              <a:t> </a:t>
            </a:r>
            <a:r>
              <a:rPr lang="en-US" b="1" dirty="0" err="1"/>
              <a:t>instalacija</a:t>
            </a:r>
            <a:r>
              <a:rPr lang="en-US" b="1" dirty="0"/>
              <a:t> </a:t>
            </a:r>
            <a:r>
              <a:rPr lang="en-US" b="1" dirty="0" err="1"/>
              <a:t>goriva</a:t>
            </a:r>
            <a:endParaRPr lang="sr-Latn-RS" dirty="0"/>
          </a:p>
          <a:p>
            <a:pPr lvl="0"/>
            <a:r>
              <a:rPr lang="sr-Latn-RS" dirty="0" smtClean="0"/>
              <a:t>17</a:t>
            </a:r>
            <a:r>
              <a:rPr lang="en-US" dirty="0" smtClean="0"/>
              <a:t>– </a:t>
            </a:r>
            <a:r>
              <a:rPr lang="en-US" dirty="0"/>
              <a:t>Filter </a:t>
            </a:r>
            <a:r>
              <a:rPr lang="en-US" dirty="0" err="1"/>
              <a:t>goriva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prelivnim</a:t>
            </a:r>
            <a:r>
              <a:rPr lang="en-US" dirty="0"/>
              <a:t> </a:t>
            </a:r>
            <a:r>
              <a:rPr lang="en-US" dirty="0" err="1"/>
              <a:t>ventilom</a:t>
            </a:r>
            <a:endParaRPr lang="sr-Latn-RS" dirty="0"/>
          </a:p>
          <a:p>
            <a:pPr lvl="0"/>
            <a:r>
              <a:rPr lang="sr-Latn-RS" dirty="0" smtClean="0"/>
              <a:t>18</a:t>
            </a:r>
            <a:r>
              <a:rPr lang="en-US" dirty="0" smtClean="0"/>
              <a:t>– </a:t>
            </a:r>
            <a:r>
              <a:rPr lang="en-US" dirty="0" err="1"/>
              <a:t>Rezervoar</a:t>
            </a:r>
            <a:r>
              <a:rPr lang="en-US" dirty="0"/>
              <a:t> </a:t>
            </a:r>
            <a:r>
              <a:rPr lang="en-US" dirty="0" err="1"/>
              <a:t>goriva</a:t>
            </a:r>
            <a:r>
              <a:rPr lang="en-US" dirty="0"/>
              <a:t>, filter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pumpa</a:t>
            </a:r>
            <a:r>
              <a:rPr lang="en-US" dirty="0"/>
              <a:t> </a:t>
            </a:r>
            <a:endParaRPr lang="sr-Latn-RS" dirty="0" smtClean="0"/>
          </a:p>
          <a:p>
            <a:pPr lvl="0"/>
            <a:r>
              <a:rPr lang="en-US" dirty="0" smtClean="0"/>
              <a:t>19 </a:t>
            </a:r>
            <a:r>
              <a:rPr lang="en-US" dirty="0"/>
              <a:t>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goriva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9" name="image4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602" y="74529"/>
            <a:ext cx="4260850" cy="6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716289"/>
            <a:ext cx="6594770" cy="465871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D – </a:t>
            </a:r>
            <a:r>
              <a:rPr lang="en-US" b="1" dirty="0" err="1"/>
              <a:t>Aditivni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endParaRPr lang="sr-Latn-RS" dirty="0"/>
          </a:p>
          <a:p>
            <a:r>
              <a:rPr lang="en-US" dirty="0" smtClean="0"/>
              <a:t>20</a:t>
            </a:r>
            <a:r>
              <a:rPr lang="sr-Latn-RS" dirty="0" smtClean="0"/>
              <a:t> - </a:t>
            </a:r>
            <a:r>
              <a:rPr lang="en-US" dirty="0" err="1" smtClean="0"/>
              <a:t>Aditivan</a:t>
            </a:r>
            <a:r>
              <a:rPr lang="en-US" dirty="0" smtClean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ubrizgavanje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21 </a:t>
            </a:r>
            <a:r>
              <a:rPr lang="sr-Latn-RS" dirty="0"/>
              <a:t>-</a:t>
            </a:r>
            <a:r>
              <a:rPr lang="en-US" dirty="0" smtClean="0"/>
              <a:t> </a:t>
            </a:r>
            <a:r>
              <a:rPr lang="en-US" dirty="0" err="1"/>
              <a:t>Aditivna</a:t>
            </a:r>
            <a:r>
              <a:rPr lang="en-US" dirty="0"/>
              <a:t>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sr-Latn-RS" dirty="0"/>
          </a:p>
          <a:p>
            <a:r>
              <a:rPr lang="en-US" dirty="0"/>
              <a:t>22 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Aditivni</a:t>
            </a:r>
            <a:r>
              <a:rPr lang="en-US" dirty="0"/>
              <a:t> </a:t>
            </a:r>
            <a:r>
              <a:rPr lang="en-US" dirty="0" err="1"/>
              <a:t>rezervoar</a:t>
            </a:r>
            <a:endParaRPr lang="sr-Latn-RS" dirty="0"/>
          </a:p>
          <a:p>
            <a:pPr marL="0" indent="0">
              <a:buNone/>
            </a:pPr>
            <a:r>
              <a:rPr lang="en-US" b="1" dirty="0"/>
              <a:t>E – </a:t>
            </a:r>
            <a:r>
              <a:rPr lang="en-US" b="1" dirty="0" err="1"/>
              <a:t>Usisna</a:t>
            </a:r>
            <a:r>
              <a:rPr lang="en-US" b="1" dirty="0"/>
              <a:t> grana</a:t>
            </a:r>
            <a:endParaRPr lang="sr-Latn-RS" dirty="0"/>
          </a:p>
          <a:p>
            <a:pPr lvl="0"/>
            <a:r>
              <a:rPr lang="sr-Latn-RS" dirty="0" smtClean="0"/>
              <a:t>30 </a:t>
            </a:r>
            <a:r>
              <a:rPr lang="en-US" dirty="0" smtClean="0"/>
              <a:t>– </a:t>
            </a:r>
            <a:r>
              <a:rPr lang="en-US" dirty="0"/>
              <a:t>EGR </a:t>
            </a:r>
            <a:r>
              <a:rPr lang="en-US" dirty="0" err="1"/>
              <a:t>hladnjak</a:t>
            </a:r>
            <a:endParaRPr lang="sr-Latn-RS" dirty="0"/>
          </a:p>
          <a:p>
            <a:pPr lvl="0"/>
            <a:r>
              <a:rPr lang="sr-Latn-RS" dirty="0" smtClean="0"/>
              <a:t>31 </a:t>
            </a:r>
            <a:r>
              <a:rPr lang="en-US" dirty="0" smtClean="0"/>
              <a:t>– </a:t>
            </a:r>
            <a:r>
              <a:rPr lang="en-US" dirty="0"/>
              <a:t>Regulator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punjenja</a:t>
            </a:r>
            <a:endParaRPr lang="sr-Latn-RS" dirty="0"/>
          </a:p>
          <a:p>
            <a:pPr lvl="0"/>
            <a:r>
              <a:rPr lang="sr-Latn-RS" dirty="0" smtClean="0"/>
              <a:t>32 </a:t>
            </a:r>
            <a:r>
              <a:rPr lang="en-US" dirty="0" smtClean="0"/>
              <a:t>– </a:t>
            </a:r>
            <a:r>
              <a:rPr lang="en-US" dirty="0" err="1"/>
              <a:t>Turbopunjač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varijabilnom</a:t>
            </a:r>
            <a:r>
              <a:rPr lang="en-US" dirty="0"/>
              <a:t> </a:t>
            </a:r>
            <a:r>
              <a:rPr lang="en-US" dirty="0" err="1"/>
              <a:t>geometrijom</a:t>
            </a:r>
            <a:r>
              <a:rPr lang="en-US" dirty="0" smtClean="0"/>
              <a:t>)</a:t>
            </a:r>
            <a:endParaRPr lang="sr-Latn-RS" dirty="0" smtClean="0"/>
          </a:p>
          <a:p>
            <a:pPr lvl="0"/>
            <a:r>
              <a:rPr lang="en-US" dirty="0" smtClean="0"/>
              <a:t>33 </a:t>
            </a:r>
            <a:r>
              <a:rPr lang="en-US" dirty="0"/>
              <a:t>–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klapna</a:t>
            </a:r>
            <a:endParaRPr lang="sr-Latn-RS" dirty="0"/>
          </a:p>
          <a:p>
            <a:r>
              <a:rPr lang="en-US" dirty="0"/>
              <a:t>34 – EGR regulator </a:t>
            </a:r>
            <a:endParaRPr lang="sr-Latn-RS" dirty="0" smtClean="0"/>
          </a:p>
          <a:p>
            <a:r>
              <a:rPr lang="en-US" dirty="0" smtClean="0"/>
              <a:t>35 </a:t>
            </a:r>
            <a:r>
              <a:rPr lang="en-US" dirty="0"/>
              <a:t>– </a:t>
            </a:r>
            <a:r>
              <a:rPr lang="en-US" dirty="0" err="1"/>
              <a:t>Vakuum</a:t>
            </a:r>
            <a:r>
              <a:rPr lang="en-US" dirty="0"/>
              <a:t> </a:t>
            </a:r>
            <a:r>
              <a:rPr lang="en-US" dirty="0" err="1"/>
              <a:t>pumpa</a:t>
            </a:r>
            <a:endParaRPr lang="sr-Latn-RS" dirty="0"/>
          </a:p>
        </p:txBody>
      </p:sp>
      <p:pic>
        <p:nvPicPr>
          <p:cNvPr id="9" name="image4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602" y="74529"/>
            <a:ext cx="4260850" cy="6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3876" y="1716289"/>
            <a:ext cx="6594770" cy="493303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 – </a:t>
            </a:r>
            <a:r>
              <a:rPr lang="en-US" b="1" dirty="0" err="1"/>
              <a:t>Izduvna</a:t>
            </a:r>
            <a:r>
              <a:rPr lang="en-US" b="1" dirty="0"/>
              <a:t> grana</a:t>
            </a:r>
            <a:endParaRPr lang="sr-Latn-RS" dirty="0"/>
          </a:p>
          <a:p>
            <a:r>
              <a:rPr lang="en-US" dirty="0"/>
              <a:t>36 – </a:t>
            </a:r>
            <a:r>
              <a:rPr lang="en-US" dirty="0" err="1"/>
              <a:t>Senzor</a:t>
            </a:r>
            <a:r>
              <a:rPr lang="en-US" dirty="0"/>
              <a:t> temperature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smtClean="0"/>
              <a:t>37 </a:t>
            </a:r>
            <a:r>
              <a:rPr lang="en-US" dirty="0"/>
              <a:t>– </a:t>
            </a:r>
            <a:r>
              <a:rPr lang="en-US" dirty="0" err="1"/>
              <a:t>Oksidacioni</a:t>
            </a:r>
            <a:r>
              <a:rPr lang="en-US" dirty="0"/>
              <a:t> </a:t>
            </a:r>
            <a:r>
              <a:rPr lang="en-US" dirty="0" err="1"/>
              <a:t>katalitički</a:t>
            </a:r>
            <a:r>
              <a:rPr lang="en-US" dirty="0"/>
              <a:t> </a:t>
            </a:r>
            <a:r>
              <a:rPr lang="en-US" dirty="0" err="1"/>
              <a:t>konvertor</a:t>
            </a:r>
            <a:endParaRPr lang="sr-Latn-RS" dirty="0"/>
          </a:p>
          <a:p>
            <a:pPr lvl="0"/>
            <a:r>
              <a:rPr lang="sr-Latn-RS" dirty="0" smtClean="0"/>
              <a:t>38 </a:t>
            </a:r>
            <a:r>
              <a:rPr lang="en-US" dirty="0" smtClean="0"/>
              <a:t>– </a:t>
            </a:r>
            <a:r>
              <a:rPr lang="en-US" dirty="0"/>
              <a:t>Filter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/>
              <a:t>čađi</a:t>
            </a:r>
            <a:r>
              <a:rPr lang="en-US" dirty="0"/>
              <a:t> (PF tip)</a:t>
            </a:r>
            <a:endParaRPr lang="sr-Latn-RS" dirty="0"/>
          </a:p>
          <a:p>
            <a:pPr lvl="0"/>
            <a:r>
              <a:rPr lang="sr-Latn-RS" dirty="0" smtClean="0"/>
              <a:t>39 </a:t>
            </a:r>
            <a:r>
              <a:rPr lang="en-US" dirty="0" smtClean="0"/>
              <a:t>– </a:t>
            </a:r>
            <a:r>
              <a:rPr lang="en-US" dirty="0" err="1"/>
              <a:t>Senzor</a:t>
            </a:r>
            <a:r>
              <a:rPr lang="en-US" dirty="0"/>
              <a:t> </a:t>
            </a:r>
            <a:r>
              <a:rPr lang="en-US" dirty="0" err="1"/>
              <a:t>diferencijalnog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endParaRPr lang="sr-Latn-RS" dirty="0" smtClean="0"/>
          </a:p>
          <a:p>
            <a:pPr lvl="0"/>
            <a:r>
              <a:rPr lang="en-US" dirty="0" smtClean="0"/>
              <a:t>40 </a:t>
            </a:r>
            <a:r>
              <a:rPr lang="en-US" dirty="0"/>
              <a:t>– </a:t>
            </a:r>
            <a:r>
              <a:rPr lang="en-US" dirty="0" err="1"/>
              <a:t>Grejač</a:t>
            </a:r>
            <a:r>
              <a:rPr lang="en-US" dirty="0"/>
              <a:t> </a:t>
            </a:r>
            <a:r>
              <a:rPr lang="en-US" dirty="0" err="1"/>
              <a:t>izduvnih</a:t>
            </a:r>
            <a:r>
              <a:rPr lang="en-US" dirty="0"/>
              <a:t> </a:t>
            </a:r>
            <a:r>
              <a:rPr lang="en-US" dirty="0" err="1"/>
              <a:t>gasova</a:t>
            </a:r>
            <a:endParaRPr lang="sr-Latn-RS" dirty="0"/>
          </a:p>
          <a:p>
            <a:pPr lvl="0"/>
            <a:r>
              <a:rPr lang="sr-Latn-RS" dirty="0" smtClean="0"/>
              <a:t>41 </a:t>
            </a:r>
            <a:r>
              <a:rPr lang="en-US" dirty="0" smtClean="0"/>
              <a:t>– </a:t>
            </a:r>
            <a:r>
              <a:rPr lang="en-US" dirty="0" err="1"/>
              <a:t>NOx</a:t>
            </a:r>
            <a:r>
              <a:rPr lang="en-US" dirty="0"/>
              <a:t> </a:t>
            </a:r>
            <a:r>
              <a:rPr lang="en-US" dirty="0" err="1"/>
              <a:t>senzor</a:t>
            </a:r>
            <a:endParaRPr lang="sr-Latn-RS" dirty="0"/>
          </a:p>
          <a:p>
            <a:pPr lvl="0"/>
            <a:r>
              <a:rPr lang="sr-Latn-RS" dirty="0" smtClean="0"/>
              <a:t>42 </a:t>
            </a:r>
            <a:r>
              <a:rPr lang="en-US" dirty="0" smtClean="0"/>
              <a:t>– </a:t>
            </a:r>
            <a:r>
              <a:rPr lang="en-US" dirty="0" err="1"/>
              <a:t>Širokopojasna</a:t>
            </a:r>
            <a:r>
              <a:rPr lang="en-US" dirty="0"/>
              <a:t> lambda </a:t>
            </a:r>
            <a:r>
              <a:rPr lang="en-US" dirty="0" err="1"/>
              <a:t>sonda</a:t>
            </a:r>
            <a:r>
              <a:rPr lang="en-US" dirty="0"/>
              <a:t> (LSU) </a:t>
            </a:r>
            <a:endParaRPr lang="sr-Latn-RS" dirty="0" smtClean="0"/>
          </a:p>
          <a:p>
            <a:pPr lvl="0"/>
            <a:r>
              <a:rPr lang="en-US" dirty="0" smtClean="0"/>
              <a:t>43 </a:t>
            </a:r>
            <a:r>
              <a:rPr lang="en-US" dirty="0"/>
              <a:t>– </a:t>
            </a:r>
            <a:r>
              <a:rPr lang="en-US" dirty="0" err="1"/>
              <a:t>NOx</a:t>
            </a:r>
            <a:r>
              <a:rPr lang="en-US" dirty="0"/>
              <a:t> </a:t>
            </a:r>
            <a:r>
              <a:rPr lang="en-US" dirty="0" err="1"/>
              <a:t>katalizator</a:t>
            </a:r>
            <a:endParaRPr lang="sr-Latn-RS" dirty="0"/>
          </a:p>
          <a:p>
            <a:pPr lvl="0"/>
            <a:r>
              <a:rPr lang="sr-Latn-RS" dirty="0" smtClean="0"/>
              <a:t>44 </a:t>
            </a:r>
            <a:r>
              <a:rPr lang="en-US" dirty="0" smtClean="0"/>
              <a:t>– </a:t>
            </a:r>
            <a:r>
              <a:rPr lang="en-US" dirty="0" err="1"/>
              <a:t>Dvostepena</a:t>
            </a:r>
            <a:r>
              <a:rPr lang="en-US" dirty="0"/>
              <a:t> lambda </a:t>
            </a:r>
            <a:r>
              <a:rPr lang="en-US" dirty="0" err="1"/>
              <a:t>sonda</a:t>
            </a:r>
            <a:r>
              <a:rPr lang="en-US" dirty="0"/>
              <a:t> (LSF)</a:t>
            </a:r>
            <a:endParaRPr lang="sr-Latn-RS" dirty="0"/>
          </a:p>
          <a:p>
            <a:pPr lvl="0"/>
            <a:r>
              <a:rPr lang="sr-Latn-RS" dirty="0" smtClean="0"/>
              <a:t>45</a:t>
            </a:r>
            <a:r>
              <a:rPr lang="en-US" dirty="0" smtClean="0"/>
              <a:t>– </a:t>
            </a:r>
            <a:r>
              <a:rPr lang="en-US" dirty="0"/>
              <a:t>Filter </a:t>
            </a:r>
            <a:r>
              <a:rPr lang="en-US" dirty="0" err="1"/>
              <a:t>čestica</a:t>
            </a:r>
            <a:r>
              <a:rPr lang="en-US" dirty="0"/>
              <a:t> </a:t>
            </a:r>
            <a:r>
              <a:rPr lang="en-US" dirty="0" err="1" smtClean="0"/>
              <a:t>čađi</a:t>
            </a:r>
            <a:r>
              <a:rPr lang="en-US" dirty="0"/>
              <a:t/>
            </a:r>
            <a:br>
              <a:rPr lang="en-US" dirty="0"/>
            </a:br>
            <a:endParaRPr lang="sr-Latn-RS" dirty="0"/>
          </a:p>
        </p:txBody>
      </p:sp>
      <p:pic>
        <p:nvPicPr>
          <p:cNvPr id="9" name="image4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602" y="74529"/>
            <a:ext cx="4260850" cy="6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597653"/>
            <a:ext cx="11142607" cy="51170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dirty="0" smtClean="0"/>
              <a:t>BOSCH EDC16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45" y="312533"/>
            <a:ext cx="5341344" cy="5839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6" y="3981512"/>
            <a:ext cx="5909900" cy="21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Hvala na pažnji!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128" y="1597653"/>
            <a:ext cx="11583356" cy="42857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mtClean="0"/>
              <a:t>Single Point (Throttle body) </a:t>
            </a:r>
            <a:r>
              <a:rPr lang="en-US"/>
              <a:t>Fuel Injection </a:t>
            </a:r>
            <a:r>
              <a:rPr lang="en-US" smtClean="0"/>
              <a:t>System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2141274"/>
            <a:ext cx="3248458" cy="4004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82" y="2141273"/>
            <a:ext cx="4104032" cy="302756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610" y="2141272"/>
            <a:ext cx="3754481" cy="30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4301" y="1597653"/>
            <a:ext cx="7523018" cy="4658710"/>
          </a:xfrm>
        </p:spPr>
        <p:txBody>
          <a:bodyPr anchor="ctr">
            <a:normAutofit fontScale="70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Point (Throttle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body)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Injection 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algn="just">
              <a:lnSpc>
                <a:spcPct val="10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 brizgaljka za više cilindara</a:t>
            </a:r>
          </a:p>
          <a:p>
            <a:pPr algn="just">
              <a:lnSpc>
                <a:spcPct val="10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Brizgaljka se nalazi na početku tela prigušnice iznad prigušnog leptira</a:t>
            </a:r>
          </a:p>
          <a:p>
            <a:pPr algn="just">
              <a:lnSpc>
                <a:spcPct val="10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EUJ kontroliše vreme otvaranja brizgaljke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 Mono Motronic</a:t>
            </a:r>
          </a:p>
          <a:p>
            <a:pPr algn="just">
              <a:lnSpc>
                <a:spcPct val="10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Brizgaljka je montirana na telo prigušnice (slično kao karburator)</a:t>
            </a:r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 prigušnice integriše i druge komponente koje su kod </a:t>
            </a:r>
            <a:b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Montronic sistema raspoređene po motoru (pokretač praznog hoda, potenciometar prigušnog leptira)</a:t>
            </a:r>
          </a:p>
          <a:p>
            <a:pPr algn="just">
              <a:lnSpc>
                <a:spcPct val="10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Mono Motronic sistemu EUJ kontroliše i sistem za paljenje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18" y="1540624"/>
            <a:ext cx="4253346" cy="526132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2186152"/>
            <a:ext cx="6313341" cy="2209202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mtClean="0"/>
              <a:t>Multipoint Fuel Injection System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mtClean="0">
                <a:solidFill>
                  <a:srgbClr val="FF0000"/>
                </a:solidFill>
              </a:rPr>
              <a:t>Indirektni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mtClean="0"/>
              <a:t>BOSCH Jetronic (K, KE, LE, LH...)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mtClean="0"/>
              <a:t>BOSCH Motronic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mtClean="0"/>
              <a:t>BOSCH ME Motronic</a:t>
            </a:r>
          </a:p>
          <a:p>
            <a:pPr marL="0" indent="0">
              <a:lnSpc>
                <a:spcPct val="100000"/>
              </a:lnSpc>
              <a:buNone/>
            </a:pPr>
            <a:endParaRPr lang="en-US" smtClean="0"/>
          </a:p>
          <a:p>
            <a:pPr>
              <a:lnSpc>
                <a:spcPct val="100000"/>
              </a:lnSpc>
            </a:pPr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54" y="1535308"/>
            <a:ext cx="4717473" cy="5241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3990692"/>
            <a:ext cx="3297383" cy="225668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0750" y="1734813"/>
            <a:ext cx="6043178" cy="4777346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mtClean="0"/>
              <a:t>BOSCH LE-Jetronic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Analogni sistem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Elektronski kontrolisano ubrizgavanje na osnovu informacija prikupljenih sa senzora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Procesirane informacije sa senzora se ogledaju u proračunatom vremenu ubrizgavanja iT (injection Time)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Sve brizgaljke se pobuđuju simultano (Full Group) pri čemu se ubrizgava polovina potrebnog goriva koja će se sa sledećom polovinom količine potrebnog goriva iskoristiti u odgovarajućem taktu sagorevanja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655" y="1556089"/>
            <a:ext cx="5087584" cy="52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Visoka škola elektrotehnike i računarstva strukovnih studija Beograd,2019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6" y="241738"/>
            <a:ext cx="771525" cy="762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6" y="1963413"/>
            <a:ext cx="11321760" cy="2691714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mtClean="0"/>
              <a:t>EUJ režim rada u otvorenoj i zatvorenoj petlji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Princip povratne sprege na osnovu očitavanja O2 senzora i ostalih senzora koji se smatraju relevantnim u datom režimu rada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Otvorena petlja – kalkulacija količine ubrizganog goriva na osnovu predefinisanih vrednosti (režim zagrevanja motora, naglog ubrzanja, greške u sistemu vezanom za emisiju štetnih gasova...)</a:t>
            </a:r>
          </a:p>
          <a:p>
            <a:pPr algn="just">
              <a:lnSpc>
                <a:spcPct val="100000"/>
              </a:lnSpc>
            </a:pPr>
            <a:r>
              <a:rPr lang="en-US" smtClean="0"/>
              <a:t>Zatvorena petlja – konstantno osluškivanje senzora i kalkulisanje potrebne količine goriva za ubrizgavanje (režim konstantne brzine (</a:t>
            </a:r>
            <a:r>
              <a:rPr lang="en-US" i="1" smtClean="0"/>
              <a:t>cruise</a:t>
            </a:r>
            <a:r>
              <a:rPr lang="en-US" smtClean="0"/>
              <a:t>))-rezultat je mala potrošnja i smanjena emisija štetnih gasova</a:t>
            </a:r>
          </a:p>
          <a:p>
            <a:pPr algn="just">
              <a:lnSpc>
                <a:spcPct val="100000"/>
              </a:lnSpc>
            </a:pPr>
            <a:endParaRPr lang="en-US" smtClean="0"/>
          </a:p>
          <a:p>
            <a:pPr marL="0" indent="0" algn="just">
              <a:lnSpc>
                <a:spcPct val="100000"/>
              </a:lnSpc>
              <a:buNone/>
            </a:pPr>
            <a:endParaRPr lang="en-US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399" y="691294"/>
            <a:ext cx="9601200" cy="524729"/>
          </a:xfrm>
        </p:spPr>
        <p:txBody>
          <a:bodyPr>
            <a:noAutofit/>
          </a:bodyPr>
          <a:lstStyle/>
          <a:p>
            <a:pPr algn="ctr"/>
            <a:r>
              <a:rPr lang="sv-SE" sz="3600"/>
              <a:t>Elektronski sistem upravljanja radom benzinskog motora</a:t>
            </a:r>
            <a:endParaRPr lang="en-US" sz="3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21" y="3983890"/>
            <a:ext cx="6315956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1428</TotalTime>
  <Words>3135</Words>
  <Application>Microsoft Office PowerPoint</Application>
  <PresentationFormat>Widescreen</PresentationFormat>
  <Paragraphs>369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Book Antiqua</vt:lpstr>
      <vt:lpstr>Sales Direction 16X9</vt:lpstr>
      <vt:lpstr>Elektronski sistem upravljanja radom benzinskog i dizel motora</vt:lpstr>
      <vt:lpstr>Elektronski sistem upravljanja radom benzinskog motora</vt:lpstr>
      <vt:lpstr>Elektronski sistem upravljanja radom benzinskog motora</vt:lpstr>
      <vt:lpstr>PowerPoint Presentation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Elektronski sistem upravljanja radom benzinskog motora</vt:lpstr>
      <vt:lpstr>PowerPoint Presentation</vt:lpstr>
      <vt:lpstr>Osnovi dijagnostike vozila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Elektronski sistem upravljanja radom dizel motora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Dijagnostički postupci utvrđivanja neispravnosti vozila</dc:title>
  <dc:creator>Marko</dc:creator>
  <cp:lastModifiedBy>Marko</cp:lastModifiedBy>
  <cp:revision>154</cp:revision>
  <dcterms:created xsi:type="dcterms:W3CDTF">2019-03-01T14:50:59Z</dcterms:created>
  <dcterms:modified xsi:type="dcterms:W3CDTF">2019-05-21T09:54:22Z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