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256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1637B-F989-4B20-8856-300171981F63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A62AA-3990-44E8-9116-238BE6B58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DF7785-1C53-47EA-82A3-0AB36ECB3157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372E8-929A-4611-A748-916EA8F1985F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7327D8B-E751-4E75-90A6-507A74F164A5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CB8252-74D9-46C8-9352-72E11ED3C258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FD89E3-D8C8-445B-AD98-093B54E2DC82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A5A43-2A66-4E8C-B724-E049C26BA7F1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11079-1ECF-4ED1-BC7C-F1D5B12D81B9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D8A29-81F5-4CC8-82B2-0A3E14A94D4A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65A377-1409-4CAD-95DF-393E0C5B5BAB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ACFEC-A7B5-4B9A-89D3-64B05C239E7E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B9D67-132D-44A4-B8C7-45730E8D95DF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A8895B8-F8BA-41FC-8E17-B6023843FE8F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DE6093D-D270-429A-AD95-E90055998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Proizvodnja biodizela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smtClean="0"/>
              <a:t>Александра Грујић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err="1" smtClean="0"/>
              <a:t>Zbog</a:t>
            </a:r>
            <a:r>
              <a:rPr lang="en-US" sz="1800" dirty="0" smtClean="0"/>
              <a:t> </a:t>
            </a:r>
            <a:r>
              <a:rPr lang="en-US" sz="1800" dirty="0" err="1" smtClean="0"/>
              <a:t>niže</a:t>
            </a:r>
            <a:r>
              <a:rPr lang="en-US" sz="1800" dirty="0" smtClean="0"/>
              <a:t> </a:t>
            </a:r>
            <a:r>
              <a:rPr lang="en-US" sz="1800" dirty="0" err="1" smtClean="0"/>
              <a:t>vrednosti</a:t>
            </a:r>
            <a:r>
              <a:rPr lang="en-US" sz="1800" dirty="0" smtClean="0"/>
              <a:t> pH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običnog</a:t>
            </a:r>
            <a:r>
              <a:rPr lang="en-US" sz="1800" dirty="0" smtClean="0"/>
              <a:t> </a:t>
            </a:r>
            <a:r>
              <a:rPr lang="en-US" sz="1800" dirty="0" err="1" smtClean="0"/>
              <a:t>dizel</a:t>
            </a:r>
            <a:r>
              <a:rPr lang="en-US" sz="1800" dirty="0" smtClean="0"/>
              <a:t> - </a:t>
            </a:r>
            <a:r>
              <a:rPr lang="en-US" sz="1800" dirty="0" err="1" smtClean="0"/>
              <a:t>goriva</a:t>
            </a:r>
            <a:r>
              <a:rPr lang="en-US" sz="1800" dirty="0" smtClean="0"/>
              <a:t>, </a:t>
            </a:r>
            <a:r>
              <a:rPr lang="en-US" sz="1800" dirty="0" err="1" smtClean="0"/>
              <a:t>biodizel</a:t>
            </a:r>
            <a:r>
              <a:rPr lang="en-US" sz="1800" dirty="0" smtClean="0"/>
              <a:t> </a:t>
            </a:r>
            <a:r>
              <a:rPr lang="en-US" sz="1800" dirty="0" err="1" smtClean="0"/>
              <a:t>šteti</a:t>
            </a:r>
            <a:r>
              <a:rPr lang="en-US" sz="1800" dirty="0" smtClean="0"/>
              <a:t> </a:t>
            </a:r>
            <a:r>
              <a:rPr lang="en-US" sz="1800" dirty="0" err="1" smtClean="0"/>
              <a:t>nekim</a:t>
            </a:r>
            <a:r>
              <a:rPr lang="en-US" sz="1800" dirty="0" smtClean="0"/>
              <a:t> </a:t>
            </a:r>
            <a:r>
              <a:rPr lang="en-US" sz="1800" dirty="0" err="1" smtClean="0"/>
              <a:t>plastičnim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gumenim</a:t>
            </a:r>
            <a:r>
              <a:rPr lang="en-US" sz="1800" dirty="0" smtClean="0"/>
              <a:t> </a:t>
            </a:r>
            <a:r>
              <a:rPr lang="en-US" sz="1800" dirty="0" err="1" smtClean="0"/>
              <a:t>delovima</a:t>
            </a:r>
            <a:r>
              <a:rPr lang="en-US" sz="1800" dirty="0" smtClean="0"/>
              <a:t> </a:t>
            </a:r>
            <a:r>
              <a:rPr lang="en-US" sz="1800" dirty="0" err="1" smtClean="0"/>
              <a:t>automobila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</a:t>
            </a:r>
            <a:r>
              <a:rPr lang="en-US" sz="1800" dirty="0" err="1" smtClean="0"/>
              <a:t>nisu</a:t>
            </a:r>
            <a:r>
              <a:rPr lang="en-US" sz="1800" dirty="0" smtClean="0"/>
              <a:t> </a:t>
            </a:r>
            <a:r>
              <a:rPr lang="en-US" sz="1800" dirty="0" err="1" smtClean="0"/>
              <a:t>sertifikovani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upotrebu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Kod</a:t>
            </a:r>
            <a:r>
              <a:rPr lang="en-US" sz="1800" dirty="0" smtClean="0"/>
              <a:t> </a:t>
            </a:r>
            <a:r>
              <a:rPr lang="en-US" sz="1800" dirty="0" err="1" smtClean="0"/>
              <a:t>tih</a:t>
            </a:r>
            <a:r>
              <a:rPr lang="en-US" sz="1800" dirty="0" smtClean="0"/>
              <a:t> </a:t>
            </a:r>
            <a:r>
              <a:rPr lang="en-US" sz="1800" dirty="0" err="1" smtClean="0"/>
              <a:t>automobilskih</a:t>
            </a:r>
            <a:r>
              <a:rPr lang="en-US" sz="1800" dirty="0" smtClean="0"/>
              <a:t> </a:t>
            </a:r>
            <a:r>
              <a:rPr lang="en-US" sz="1800" dirty="0" err="1" smtClean="0"/>
              <a:t>delova</a:t>
            </a:r>
            <a:r>
              <a:rPr lang="en-US" sz="1800" dirty="0" smtClean="0"/>
              <a:t> je </a:t>
            </a:r>
            <a:r>
              <a:rPr lang="en-US" sz="1800" dirty="0" err="1" smtClean="0"/>
              <a:t>primećeno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vremenom</a:t>
            </a:r>
            <a:r>
              <a:rPr lang="en-US" sz="1800" dirty="0" smtClean="0"/>
              <a:t> </a:t>
            </a:r>
            <a:r>
              <a:rPr lang="en-US" sz="1800" dirty="0" err="1" smtClean="0"/>
              <a:t>dolazi</a:t>
            </a:r>
            <a:r>
              <a:rPr lang="en-US" sz="1800" dirty="0" smtClean="0"/>
              <a:t> do </a:t>
            </a:r>
            <a:r>
              <a:rPr lang="en-US" sz="1800" dirty="0" err="1" smtClean="0"/>
              <a:t>rastvara</a:t>
            </a:r>
            <a:r>
              <a:rPr lang="sr-Latn-RS" sz="1800" dirty="0" smtClean="0"/>
              <a:t>nja</a:t>
            </a:r>
            <a:r>
              <a:rPr lang="en-US" sz="1800" dirty="0" smtClean="0"/>
              <a:t> </a:t>
            </a:r>
            <a:r>
              <a:rPr lang="en-US" sz="1800" dirty="0" err="1" smtClean="0"/>
              <a:t>gumene</a:t>
            </a:r>
            <a:r>
              <a:rPr lang="en-US" sz="1800" dirty="0" smtClean="0"/>
              <a:t> </a:t>
            </a:r>
            <a:r>
              <a:rPr lang="en-US" sz="1800" dirty="0" err="1" smtClean="0"/>
              <a:t>cevi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Primećena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oštećenja</a:t>
            </a:r>
            <a:r>
              <a:rPr lang="en-US" sz="1800" dirty="0" smtClean="0"/>
              <a:t> </a:t>
            </a:r>
            <a:r>
              <a:rPr lang="en-US" sz="1800" dirty="0" err="1" smtClean="0"/>
              <a:t>dizel</a:t>
            </a:r>
            <a:r>
              <a:rPr lang="en-US" sz="1800" dirty="0" smtClean="0"/>
              <a:t> </a:t>
            </a:r>
            <a:r>
              <a:rPr lang="en-US" sz="1800" dirty="0" err="1" smtClean="0"/>
              <a:t>pumpe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</a:t>
            </a:r>
            <a:r>
              <a:rPr lang="en-US" sz="1800" dirty="0" err="1" smtClean="0"/>
              <a:t>služi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dovod</a:t>
            </a:r>
            <a:r>
              <a:rPr lang="en-US" sz="1800" dirty="0" smtClean="0"/>
              <a:t> </a:t>
            </a:r>
            <a:r>
              <a:rPr lang="en-US" sz="1800" dirty="0" err="1" smtClean="0"/>
              <a:t>goriva</a:t>
            </a:r>
            <a:r>
              <a:rPr lang="en-US" sz="1800" dirty="0" smtClean="0"/>
              <a:t> u motor, </a:t>
            </a:r>
            <a:r>
              <a:rPr lang="en-US" sz="1800" dirty="0" err="1" smtClean="0"/>
              <a:t>i</a:t>
            </a:r>
            <a:r>
              <a:rPr lang="en-US" sz="1800" dirty="0" smtClean="0"/>
              <a:t> to </a:t>
            </a:r>
            <a:r>
              <a:rPr lang="en-US" sz="1800" dirty="0" err="1" smtClean="0"/>
              <a:t>najčešće</a:t>
            </a:r>
            <a:r>
              <a:rPr lang="en-US" sz="1800" dirty="0" smtClean="0"/>
              <a:t> </a:t>
            </a:r>
            <a:r>
              <a:rPr lang="en-US" sz="1800" dirty="0" err="1" smtClean="0"/>
              <a:t>kod</a:t>
            </a:r>
            <a:r>
              <a:rPr lang="en-US" sz="1800" dirty="0" smtClean="0"/>
              <a:t> </a:t>
            </a:r>
            <a:r>
              <a:rPr lang="en-US" sz="1800" dirty="0" err="1" smtClean="0"/>
              <a:t>nesertifikovanih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(</a:t>
            </a:r>
            <a:r>
              <a:rPr lang="en-US" sz="1800" dirty="0" err="1" smtClean="0"/>
              <a:t>garažna</a:t>
            </a:r>
            <a:r>
              <a:rPr lang="en-US" sz="1800" dirty="0" smtClean="0"/>
              <a:t> </a:t>
            </a:r>
            <a:r>
              <a:rPr lang="en-US" sz="1800" dirty="0" err="1" smtClean="0"/>
              <a:t>izrada</a:t>
            </a:r>
            <a:r>
              <a:rPr lang="en-US" sz="1800" dirty="0" smtClean="0"/>
              <a:t>), </a:t>
            </a:r>
            <a:r>
              <a:rPr lang="en-US" sz="1800" dirty="0" err="1" smtClean="0"/>
              <a:t>gde</a:t>
            </a:r>
            <a:r>
              <a:rPr lang="en-US" sz="1800" dirty="0" smtClean="0"/>
              <a:t> </a:t>
            </a:r>
            <a:r>
              <a:rPr lang="en-US" sz="1800" dirty="0" err="1" smtClean="0"/>
              <a:t>nisu</a:t>
            </a:r>
            <a:r>
              <a:rPr lang="en-US" sz="1800" dirty="0" smtClean="0"/>
              <a:t> u </a:t>
            </a:r>
            <a:r>
              <a:rPr lang="en-US" sz="1800" dirty="0" err="1" smtClean="0"/>
              <a:t>potpunosti</a:t>
            </a:r>
            <a:r>
              <a:rPr lang="en-US" sz="1800" dirty="0" smtClean="0"/>
              <a:t> </a:t>
            </a:r>
            <a:r>
              <a:rPr lang="en-US" sz="1800" dirty="0" err="1" smtClean="0"/>
              <a:t>razdvojene</a:t>
            </a:r>
            <a:r>
              <a:rPr lang="en-US" sz="1800" dirty="0" smtClean="0"/>
              <a:t> </a:t>
            </a:r>
            <a:r>
              <a:rPr lang="en-US" sz="1800" dirty="0" err="1" smtClean="0"/>
              <a:t>estarske</a:t>
            </a:r>
            <a:r>
              <a:rPr lang="en-US" sz="1800" dirty="0" smtClean="0"/>
              <a:t> faze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katalizator</a:t>
            </a:r>
            <a:endParaRPr lang="sr-Latn-RS" sz="1800" dirty="0" smtClean="0"/>
          </a:p>
          <a:p>
            <a:r>
              <a:rPr lang="en-US" sz="1800" dirty="0" smtClean="0"/>
              <a:t> I </a:t>
            </a:r>
            <a:r>
              <a:rPr lang="en-US" sz="1800" dirty="0" err="1" smtClean="0"/>
              <a:t>nakon</a:t>
            </a:r>
            <a:r>
              <a:rPr lang="en-US" sz="1800" dirty="0" smtClean="0"/>
              <a:t> </a:t>
            </a:r>
            <a:r>
              <a:rPr lang="en-US" sz="1800" dirty="0" err="1" smtClean="0"/>
              <a:t>dugog</a:t>
            </a:r>
            <a:r>
              <a:rPr lang="en-US" sz="1800" dirty="0" smtClean="0"/>
              <a:t> </a:t>
            </a:r>
            <a:r>
              <a:rPr lang="en-US" sz="1800" dirty="0" err="1" smtClean="0"/>
              <a:t>niza</a:t>
            </a:r>
            <a:r>
              <a:rPr lang="en-US" sz="1800" dirty="0" smtClean="0"/>
              <a:t> </a:t>
            </a:r>
            <a:r>
              <a:rPr lang="en-US" sz="1800" dirty="0" err="1" smtClean="0"/>
              <a:t>godina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pojave</a:t>
            </a:r>
            <a:r>
              <a:rPr lang="en-US" sz="1800" dirty="0" smtClean="0"/>
              <a:t> </a:t>
            </a:r>
            <a:r>
              <a:rPr lang="en-US" sz="1800" dirty="0" err="1" smtClean="0"/>
              <a:t>prvih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, </a:t>
            </a:r>
            <a:r>
              <a:rPr lang="en-US" sz="1800" dirty="0" err="1" smtClean="0"/>
              <a:t>autoindustrija</a:t>
            </a:r>
            <a:r>
              <a:rPr lang="en-US" sz="1800" dirty="0" smtClean="0"/>
              <a:t> </a:t>
            </a:r>
            <a:r>
              <a:rPr lang="en-US" sz="1800" dirty="0" err="1" smtClean="0"/>
              <a:t>veoma</a:t>
            </a:r>
            <a:r>
              <a:rPr lang="en-US" sz="1800" dirty="0" smtClean="0"/>
              <a:t> </a:t>
            </a:r>
            <a:r>
              <a:rPr lang="en-US" sz="1800" dirty="0" err="1" smtClean="0"/>
              <a:t>sporo</a:t>
            </a:r>
            <a:r>
              <a:rPr lang="en-US" sz="1800" dirty="0" smtClean="0"/>
              <a:t> </a:t>
            </a:r>
            <a:r>
              <a:rPr lang="en-US" sz="1800" dirty="0" err="1" smtClean="0"/>
              <a:t>reaguje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pravi</a:t>
            </a:r>
            <a:r>
              <a:rPr lang="en-US" sz="1800" dirty="0" smtClean="0"/>
              <a:t> </a:t>
            </a:r>
            <a:r>
              <a:rPr lang="en-US" sz="1800" dirty="0" err="1" smtClean="0"/>
              <a:t>malo</a:t>
            </a:r>
            <a:r>
              <a:rPr lang="en-US" sz="1800" dirty="0" smtClean="0"/>
              <a:t> </a:t>
            </a:r>
            <a:r>
              <a:rPr lang="en-US" sz="1800" dirty="0" err="1" smtClean="0"/>
              <a:t>automobila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sertifikovani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korišćenje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endParaRPr lang="en-US" sz="1800" dirty="0" smtClean="0"/>
          </a:p>
          <a:p>
            <a:r>
              <a:rPr lang="en-US" sz="1800" dirty="0" err="1" smtClean="0"/>
              <a:t>Načini</a:t>
            </a:r>
            <a:r>
              <a:rPr lang="en-US" sz="1800" dirty="0" smtClean="0"/>
              <a:t> </a:t>
            </a:r>
            <a:r>
              <a:rPr lang="en-US" sz="1800" dirty="0" err="1" smtClean="0"/>
              <a:t>korišćenja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</a:t>
            </a:r>
            <a:r>
              <a:rPr lang="en-US" sz="1800" dirty="0" err="1" smtClean="0"/>
              <a:t>moraju</a:t>
            </a:r>
            <a:r>
              <a:rPr lang="en-US" sz="1800" dirty="0" smtClean="0"/>
              <a:t> </a:t>
            </a:r>
            <a:r>
              <a:rPr lang="en-US" sz="1800" dirty="0" err="1" smtClean="0"/>
              <a:t>biti</a:t>
            </a:r>
            <a:r>
              <a:rPr lang="en-US" sz="1800" dirty="0" smtClean="0"/>
              <a:t> </a:t>
            </a:r>
            <a:r>
              <a:rPr lang="en-US" sz="1800" dirty="0" err="1" smtClean="0"/>
              <a:t>regulisani</a:t>
            </a:r>
            <a:r>
              <a:rPr lang="en-US" sz="1800" dirty="0" smtClean="0"/>
              <a:t> </a:t>
            </a:r>
            <a:r>
              <a:rPr lang="en-US" sz="1800" dirty="0" err="1" smtClean="0"/>
              <a:t>zakonodavnom</a:t>
            </a:r>
            <a:r>
              <a:rPr lang="en-US" sz="1800" dirty="0" smtClean="0"/>
              <a:t> </a:t>
            </a:r>
            <a:r>
              <a:rPr lang="en-US" sz="1800" dirty="0" err="1" smtClean="0"/>
              <a:t>regulativom</a:t>
            </a:r>
            <a:endParaRPr lang="sr-Latn-R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 </a:t>
            </a:r>
            <a:r>
              <a:rPr lang="en-US" sz="1800" dirty="0" err="1" smtClean="0"/>
              <a:t>Prednosti</a:t>
            </a:r>
            <a:r>
              <a:rPr lang="en-US" sz="1800" dirty="0" smtClean="0"/>
              <a:t> </a:t>
            </a:r>
            <a:r>
              <a:rPr lang="en-US" sz="1800" dirty="0" err="1" smtClean="0"/>
              <a:t>korišćenja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je to </a:t>
            </a:r>
            <a:r>
              <a:rPr lang="en-US" sz="1800" dirty="0" err="1" smtClean="0"/>
              <a:t>obnovljiv</a:t>
            </a:r>
            <a:r>
              <a:rPr lang="en-US" sz="1800" dirty="0" smtClean="0"/>
              <a:t> </a:t>
            </a:r>
            <a:r>
              <a:rPr lang="en-US" sz="1800" dirty="0" err="1" smtClean="0"/>
              <a:t>izvor</a:t>
            </a:r>
            <a:r>
              <a:rPr lang="en-US" sz="1800" dirty="0" smtClean="0"/>
              <a:t> </a:t>
            </a:r>
            <a:r>
              <a:rPr lang="en-US" sz="1800" dirty="0" err="1" smtClean="0"/>
              <a:t>energije</a:t>
            </a:r>
            <a:r>
              <a:rPr lang="en-US" sz="1800" dirty="0" smtClean="0"/>
              <a:t>,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poseduje</a:t>
            </a:r>
            <a:r>
              <a:rPr lang="en-US" sz="1800" dirty="0" smtClean="0"/>
              <a:t> </a:t>
            </a:r>
            <a:r>
              <a:rPr lang="en-US" sz="1800" dirty="0" err="1" smtClean="0"/>
              <a:t>nizak</a:t>
            </a:r>
            <a:r>
              <a:rPr lang="en-US" sz="1800" dirty="0" smtClean="0"/>
              <a:t> </a:t>
            </a:r>
            <a:r>
              <a:rPr lang="en-US" sz="1800" dirty="0" err="1" smtClean="0"/>
              <a:t>nivo</a:t>
            </a:r>
            <a:r>
              <a:rPr lang="en-US" sz="1800" dirty="0" smtClean="0"/>
              <a:t> </a:t>
            </a:r>
            <a:r>
              <a:rPr lang="en-US" sz="1800" dirty="0" err="1" smtClean="0"/>
              <a:t>toksičnosti</a:t>
            </a:r>
            <a:r>
              <a:rPr lang="en-US" sz="1800" dirty="0" smtClean="0"/>
              <a:t>, </a:t>
            </a:r>
            <a:r>
              <a:rPr lang="en-US" sz="1800" dirty="0" err="1" smtClean="0"/>
              <a:t>da</a:t>
            </a:r>
            <a:r>
              <a:rPr lang="en-US" sz="1800" dirty="0" smtClean="0"/>
              <a:t> se </a:t>
            </a:r>
            <a:r>
              <a:rPr lang="en-US" sz="1800" dirty="0" err="1" smtClean="0"/>
              <a:t>posle</a:t>
            </a:r>
            <a:r>
              <a:rPr lang="en-US" sz="1800" dirty="0" smtClean="0"/>
              <a:t> </a:t>
            </a:r>
            <a:r>
              <a:rPr lang="en-US" sz="1800" dirty="0" err="1" smtClean="0"/>
              <a:t>upotrebe</a:t>
            </a:r>
            <a:r>
              <a:rPr lang="en-US" sz="1800" dirty="0" smtClean="0"/>
              <a:t> </a:t>
            </a:r>
            <a:r>
              <a:rPr lang="en-US" sz="1800" dirty="0" err="1" smtClean="0"/>
              <a:t>mnogo</a:t>
            </a:r>
            <a:r>
              <a:rPr lang="en-US" sz="1800" dirty="0" smtClean="0"/>
              <a:t> </a:t>
            </a:r>
            <a:r>
              <a:rPr lang="en-US" sz="1800" dirty="0" err="1" smtClean="0"/>
              <a:t>brže</a:t>
            </a:r>
            <a:r>
              <a:rPr lang="en-US" sz="1800" dirty="0" smtClean="0"/>
              <a:t> </a:t>
            </a:r>
            <a:r>
              <a:rPr lang="en-US" sz="1800" dirty="0" err="1" smtClean="0"/>
              <a:t>razgrađuje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dizela</a:t>
            </a:r>
            <a:r>
              <a:rPr lang="en-US" sz="1800" dirty="0" smtClean="0"/>
              <a:t> ne </a:t>
            </a:r>
            <a:r>
              <a:rPr lang="en-US" sz="1800" dirty="0" err="1" smtClean="0"/>
              <a:t>zagađujući</a:t>
            </a:r>
            <a:r>
              <a:rPr lang="en-US" sz="1800" dirty="0" smtClean="0"/>
              <a:t> </a:t>
            </a:r>
            <a:r>
              <a:rPr lang="en-US" sz="1800" dirty="0" err="1" smtClean="0"/>
              <a:t>okolinu</a:t>
            </a:r>
            <a:r>
              <a:rPr lang="en-US" sz="1800" dirty="0" smtClean="0"/>
              <a:t>,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ima</a:t>
            </a:r>
            <a:r>
              <a:rPr lang="en-US" sz="1800" dirty="0" smtClean="0"/>
              <a:t> </a:t>
            </a:r>
            <a:r>
              <a:rPr lang="en-US" sz="1800" dirty="0" err="1" smtClean="0"/>
              <a:t>nisku</a:t>
            </a:r>
            <a:r>
              <a:rPr lang="en-US" sz="1800" dirty="0" smtClean="0"/>
              <a:t> </a:t>
            </a:r>
            <a:r>
              <a:rPr lang="en-US" sz="1800" dirty="0" err="1" smtClean="0"/>
              <a:t>emisiju</a:t>
            </a:r>
            <a:r>
              <a:rPr lang="en-US" sz="1800" dirty="0" smtClean="0"/>
              <a:t> </a:t>
            </a:r>
            <a:r>
              <a:rPr lang="en-US" sz="1800" dirty="0" err="1" smtClean="0"/>
              <a:t>štetnih</a:t>
            </a:r>
            <a:r>
              <a:rPr lang="en-US" sz="1800" dirty="0" smtClean="0"/>
              <a:t> </a:t>
            </a:r>
            <a:r>
              <a:rPr lang="en-US" sz="1800" dirty="0" err="1" smtClean="0"/>
              <a:t>gasova</a:t>
            </a:r>
            <a:r>
              <a:rPr lang="en-US" sz="1800" dirty="0" smtClean="0"/>
              <a:t> (CO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SO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</a:t>
            </a:r>
            <a:r>
              <a:rPr lang="en-US" sz="1800" dirty="0" err="1" smtClean="0"/>
              <a:t>policiklični</a:t>
            </a:r>
            <a:r>
              <a:rPr lang="en-US" sz="1800" dirty="0" smtClean="0"/>
              <a:t> </a:t>
            </a:r>
            <a:r>
              <a:rPr lang="en-US" sz="1800" dirty="0" err="1" smtClean="0"/>
              <a:t>aromatični</a:t>
            </a:r>
            <a:r>
              <a:rPr lang="en-US" sz="1800" dirty="0" smtClean="0"/>
              <a:t> </a:t>
            </a:r>
            <a:r>
              <a:rPr lang="en-US" sz="1800" dirty="0" err="1" smtClean="0"/>
              <a:t>hidrokarbonati</a:t>
            </a:r>
            <a:r>
              <a:rPr lang="en-US" sz="1800" dirty="0" smtClean="0"/>
              <a:t>,...), </a:t>
            </a:r>
            <a:r>
              <a:rPr lang="en-US" sz="1800" dirty="0" err="1" smtClean="0"/>
              <a:t>da</a:t>
            </a:r>
            <a:r>
              <a:rPr lang="en-US" sz="1800" dirty="0" smtClean="0"/>
              <a:t> se </a:t>
            </a:r>
            <a:r>
              <a:rPr lang="en-US" sz="1800" dirty="0" err="1" smtClean="0"/>
              <a:t>odlično</a:t>
            </a:r>
            <a:r>
              <a:rPr lang="en-US" sz="1800" dirty="0" smtClean="0"/>
              <a:t> </a:t>
            </a:r>
            <a:r>
              <a:rPr lang="en-US" sz="1800" dirty="0" err="1" smtClean="0"/>
              <a:t>meša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dizelom</a:t>
            </a:r>
            <a:r>
              <a:rPr lang="en-US" sz="1800" dirty="0" smtClean="0"/>
              <a:t> u </a:t>
            </a:r>
            <a:r>
              <a:rPr lang="en-US" sz="1800" dirty="0" err="1" smtClean="0"/>
              <a:t>bilo</a:t>
            </a:r>
            <a:r>
              <a:rPr lang="en-US" sz="1800" dirty="0" smtClean="0"/>
              <a:t> </a:t>
            </a:r>
            <a:r>
              <a:rPr lang="en-US" sz="1800" dirty="0" err="1" smtClean="0"/>
              <a:t>kom</a:t>
            </a:r>
            <a:r>
              <a:rPr lang="en-US" sz="1800" dirty="0" smtClean="0"/>
              <a:t> </a:t>
            </a:r>
            <a:r>
              <a:rPr lang="en-US" sz="1800" dirty="0" err="1" smtClean="0"/>
              <a:t>procentu</a:t>
            </a:r>
            <a:endParaRPr lang="sr-Latn-RS" sz="1800" dirty="0" smtClean="0"/>
          </a:p>
          <a:p>
            <a:r>
              <a:rPr lang="en-US" sz="1800" dirty="0" smtClean="0"/>
              <a:t>Mane </a:t>
            </a:r>
            <a:r>
              <a:rPr lang="en-US" sz="1800" dirty="0" err="1" smtClean="0"/>
              <a:t>iskorišćenja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: </a:t>
            </a:r>
            <a:r>
              <a:rPr lang="en-US" sz="1800" dirty="0" err="1" smtClean="0"/>
              <a:t>veća</a:t>
            </a:r>
            <a:r>
              <a:rPr lang="en-US" sz="1800" dirty="0" smtClean="0"/>
              <a:t> </a:t>
            </a:r>
            <a:r>
              <a:rPr lang="en-US" sz="1800" dirty="0" err="1" smtClean="0"/>
              <a:t>potrošnja</a:t>
            </a:r>
            <a:r>
              <a:rPr lang="en-US" sz="1800" dirty="0" smtClean="0"/>
              <a:t> </a:t>
            </a:r>
            <a:r>
              <a:rPr lang="en-US" sz="1800" dirty="0" err="1" smtClean="0"/>
              <a:t>zbog</a:t>
            </a:r>
            <a:r>
              <a:rPr lang="en-US" sz="1800" dirty="0" smtClean="0"/>
              <a:t> </a:t>
            </a:r>
            <a:r>
              <a:rPr lang="en-US" sz="1800" dirty="0" err="1" smtClean="0"/>
              <a:t>manje</a:t>
            </a:r>
            <a:r>
              <a:rPr lang="en-US" sz="1800" dirty="0" smtClean="0"/>
              <a:t> </a:t>
            </a:r>
            <a:r>
              <a:rPr lang="en-US" sz="1800" dirty="0" err="1" smtClean="0"/>
              <a:t>energetske</a:t>
            </a:r>
            <a:r>
              <a:rPr lang="en-US" sz="1800" dirty="0" smtClean="0"/>
              <a:t> </a:t>
            </a:r>
            <a:r>
              <a:rPr lang="en-US" sz="1800" dirty="0" err="1" smtClean="0"/>
              <a:t>vrednosti</a:t>
            </a:r>
            <a:r>
              <a:rPr lang="en-US" sz="1800" dirty="0" smtClean="0"/>
              <a:t>, </a:t>
            </a:r>
            <a:r>
              <a:rPr lang="en-US" sz="1800" dirty="0" err="1" smtClean="0"/>
              <a:t>veća</a:t>
            </a:r>
            <a:r>
              <a:rPr lang="en-US" sz="1800" dirty="0" smtClean="0"/>
              <a:t> </a:t>
            </a:r>
            <a:r>
              <a:rPr lang="en-US" sz="1800" dirty="0" err="1" smtClean="0"/>
              <a:t>tačka</a:t>
            </a:r>
            <a:r>
              <a:rPr lang="en-US" sz="1800" dirty="0" smtClean="0"/>
              <a:t> </a:t>
            </a:r>
            <a:r>
              <a:rPr lang="en-US" sz="1800" dirty="0" err="1" smtClean="0"/>
              <a:t>smrzavanja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običnog</a:t>
            </a:r>
            <a:r>
              <a:rPr lang="en-US" sz="1800" dirty="0" smtClean="0"/>
              <a:t> </a:t>
            </a:r>
            <a:r>
              <a:rPr lang="en-US" sz="1800" dirty="0" err="1" smtClean="0"/>
              <a:t>dizela</a:t>
            </a:r>
            <a:r>
              <a:rPr lang="en-US" sz="1800" dirty="0" smtClean="0"/>
              <a:t>, </a:t>
            </a:r>
            <a:r>
              <a:rPr lang="en-US" sz="1800" dirty="0" err="1" smtClean="0"/>
              <a:t>manje</a:t>
            </a:r>
            <a:r>
              <a:rPr lang="en-US" sz="1800" dirty="0" smtClean="0"/>
              <a:t> </a:t>
            </a:r>
            <a:r>
              <a:rPr lang="en-US" sz="1800" dirty="0" err="1" smtClean="0"/>
              <a:t>stabilan</a:t>
            </a:r>
            <a:r>
              <a:rPr lang="en-US" sz="1800" dirty="0" smtClean="0"/>
              <a:t> </a:t>
            </a:r>
            <a:r>
              <a:rPr lang="en-US" sz="1800" dirty="0" err="1" smtClean="0"/>
              <a:t>pri</a:t>
            </a:r>
            <a:r>
              <a:rPr lang="en-US" sz="1800" dirty="0" smtClean="0"/>
              <a:t> </a:t>
            </a:r>
            <a:r>
              <a:rPr lang="en-US" sz="1800" dirty="0" err="1" smtClean="0"/>
              <a:t>dužem</a:t>
            </a:r>
            <a:r>
              <a:rPr lang="en-US" sz="1800" dirty="0" smtClean="0"/>
              <a:t> </a:t>
            </a:r>
            <a:r>
              <a:rPr lang="en-US" sz="1800" dirty="0" err="1" smtClean="0"/>
              <a:t>skladištenju</a:t>
            </a:r>
            <a:r>
              <a:rPr lang="en-US" sz="1800" dirty="0" smtClean="0"/>
              <a:t> (ne </a:t>
            </a:r>
            <a:r>
              <a:rPr lang="en-US" sz="1800" dirty="0" err="1" smtClean="0"/>
              <a:t>može</a:t>
            </a:r>
            <a:r>
              <a:rPr lang="en-US" sz="1800" dirty="0" smtClean="0"/>
              <a:t> se </a:t>
            </a:r>
            <a:r>
              <a:rPr lang="en-US" sz="1800" dirty="0" err="1" smtClean="0"/>
              <a:t>čuvati</a:t>
            </a:r>
            <a:r>
              <a:rPr lang="en-US" sz="1800" dirty="0" smtClean="0"/>
              <a:t> </a:t>
            </a:r>
            <a:r>
              <a:rPr lang="en-US" sz="1800" dirty="0" err="1" smtClean="0"/>
              <a:t>duže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6 </a:t>
            </a:r>
            <a:r>
              <a:rPr lang="en-US" sz="1800" dirty="0" err="1" smtClean="0"/>
              <a:t>meseci</a:t>
            </a:r>
            <a:r>
              <a:rPr lang="en-US" sz="1800" dirty="0" smtClean="0"/>
              <a:t>), </a:t>
            </a:r>
            <a:r>
              <a:rPr lang="en-US" sz="1800" dirty="0" err="1" smtClean="0"/>
              <a:t>emituje</a:t>
            </a:r>
            <a:r>
              <a:rPr lang="en-US" sz="1800" dirty="0" smtClean="0"/>
              <a:t> </a:t>
            </a:r>
            <a:r>
              <a:rPr lang="en-US" sz="1800" dirty="0" err="1" smtClean="0"/>
              <a:t>više</a:t>
            </a:r>
            <a:r>
              <a:rPr lang="en-US" sz="1800" dirty="0" smtClean="0"/>
              <a:t> </a:t>
            </a:r>
            <a:r>
              <a:rPr lang="en-US" sz="1800" dirty="0" err="1" smtClean="0"/>
              <a:t>azotnih</a:t>
            </a:r>
            <a:r>
              <a:rPr lang="en-US" sz="1800" dirty="0" smtClean="0"/>
              <a:t> </a:t>
            </a:r>
            <a:r>
              <a:rPr lang="en-US" sz="1800" dirty="0" err="1" smtClean="0"/>
              <a:t>oksida</a:t>
            </a:r>
            <a:r>
              <a:rPr lang="en-US" sz="1800" dirty="0" smtClean="0"/>
              <a:t> </a:t>
            </a:r>
            <a:r>
              <a:rPr lang="en-US" sz="1800" dirty="0" err="1" smtClean="0"/>
              <a:t>pri</a:t>
            </a:r>
            <a:r>
              <a:rPr lang="en-US" sz="1800" dirty="0" smtClean="0"/>
              <a:t> </a:t>
            </a:r>
            <a:r>
              <a:rPr lang="en-US" sz="1800" dirty="0" err="1" smtClean="0"/>
              <a:t>korišćenju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dizela</a:t>
            </a:r>
            <a:r>
              <a:rPr lang="en-US" sz="1800" dirty="0" smtClean="0"/>
              <a:t> 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LABORATORIJSKA OPREMA ZA PROIZVODNJU BIODIZELA DL BIO – 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Na </a:t>
            </a:r>
            <a:r>
              <a:rPr lang="en-US" sz="1800" dirty="0" err="1" smtClean="0"/>
              <a:t>slici</a:t>
            </a:r>
            <a:r>
              <a:rPr lang="en-US" sz="1800" dirty="0" smtClean="0"/>
              <a:t> je </a:t>
            </a:r>
            <a:r>
              <a:rPr lang="en-US" sz="1800" dirty="0" err="1" smtClean="0"/>
              <a:t>predstavljena</a:t>
            </a:r>
            <a:r>
              <a:rPr lang="en-US" sz="1800" dirty="0" smtClean="0"/>
              <a:t> </a:t>
            </a:r>
            <a:r>
              <a:rPr lang="en-US" sz="1800" dirty="0" err="1" smtClean="0"/>
              <a:t>laboratorijska</a:t>
            </a:r>
            <a:r>
              <a:rPr lang="en-US" sz="1800" dirty="0" smtClean="0"/>
              <a:t> </a:t>
            </a:r>
            <a:r>
              <a:rPr lang="en-US" sz="1800" dirty="0" err="1" smtClean="0"/>
              <a:t>oprema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proizvodnju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(setup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proizvodnju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IMG_20170419_1033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357430"/>
            <a:ext cx="5786478" cy="402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AutoShape 2"/>
          <p:cNvSpPr>
            <a:spLocks noChangeArrowheads="1"/>
          </p:cNvSpPr>
          <p:nvPr/>
        </p:nvSpPr>
        <p:spPr bwMode="auto">
          <a:xfrm rot="3272198">
            <a:off x="1568547" y="2916904"/>
            <a:ext cx="1257300" cy="1143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 rot="3272198">
            <a:off x="2782993" y="3059778"/>
            <a:ext cx="1257300" cy="1143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 rot="5400000">
            <a:off x="4764887" y="3521865"/>
            <a:ext cx="971548" cy="71438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 rot="5134041">
            <a:off x="5490171" y="3210978"/>
            <a:ext cx="1046914" cy="55343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 rot="4636025">
            <a:off x="4280529" y="4354826"/>
            <a:ext cx="1257300" cy="11430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71604" y="242886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86050" y="257174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00628" y="257174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257174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3438" y="342900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LABORATORIJSKA OPREMA ZA PROIZVODNJU BIODIZELA DL BIO – 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Oprema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DL BIO – 10 </a:t>
            </a:r>
            <a:r>
              <a:rPr lang="en-US" dirty="0" err="1" smtClean="0"/>
              <a:t>učvršćena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podlogu</a:t>
            </a:r>
            <a:r>
              <a:rPr lang="en-US" dirty="0" smtClean="0"/>
              <a:t> </a:t>
            </a:r>
            <a:r>
              <a:rPr lang="en-US" dirty="0" err="1" smtClean="0"/>
              <a:t>dimenzija</a:t>
            </a:r>
            <a:r>
              <a:rPr lang="en-US" dirty="0" smtClean="0"/>
              <a:t> 40x40x2 cm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Oprema</a:t>
            </a:r>
            <a:r>
              <a:rPr lang="en-US" dirty="0" smtClean="0"/>
              <a:t> se </a:t>
            </a:r>
            <a:r>
              <a:rPr lang="en-US" dirty="0" err="1" smtClean="0"/>
              <a:t>sastoji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: </a:t>
            </a:r>
            <a:r>
              <a:rPr lang="en-US" dirty="0" err="1" smtClean="0"/>
              <a:t>komandne</a:t>
            </a:r>
            <a:r>
              <a:rPr lang="en-US" dirty="0" smtClean="0"/>
              <a:t> table (1), </a:t>
            </a:r>
            <a:r>
              <a:rPr lang="en-US" dirty="0" err="1" smtClean="0"/>
              <a:t>predtretmanskog</a:t>
            </a:r>
            <a:r>
              <a:rPr lang="en-US" dirty="0" smtClean="0"/>
              <a:t> </a:t>
            </a:r>
            <a:r>
              <a:rPr lang="en-US" dirty="0" err="1" smtClean="0"/>
              <a:t>rezervoara</a:t>
            </a:r>
            <a:r>
              <a:rPr lang="en-US" dirty="0" smtClean="0"/>
              <a:t> (</a:t>
            </a:r>
            <a:r>
              <a:rPr lang="en-US" dirty="0" err="1" smtClean="0"/>
              <a:t>tanka</a:t>
            </a:r>
            <a:r>
              <a:rPr lang="en-US" dirty="0" smtClean="0"/>
              <a:t>) (2), </a:t>
            </a:r>
            <a:r>
              <a:rPr lang="en-US" dirty="0" err="1" smtClean="0"/>
              <a:t>plastičnog</a:t>
            </a:r>
            <a:r>
              <a:rPr lang="en-US" dirty="0" smtClean="0"/>
              <a:t> </a:t>
            </a:r>
            <a:r>
              <a:rPr lang="en-US" dirty="0" err="1" smtClean="0"/>
              <a:t>rezervoara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 (3), </a:t>
            </a:r>
            <a:r>
              <a:rPr lang="en-US" dirty="0" err="1" smtClean="0"/>
              <a:t>reaktora</a:t>
            </a:r>
            <a:r>
              <a:rPr lang="en-US" dirty="0" smtClean="0"/>
              <a:t> (4)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pumpe</a:t>
            </a:r>
            <a:r>
              <a:rPr lang="en-US" dirty="0" smtClean="0"/>
              <a:t> (5)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tretira</a:t>
            </a:r>
            <a:r>
              <a:rPr lang="en-US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se </a:t>
            </a:r>
            <a:r>
              <a:rPr lang="en-US" dirty="0" err="1" smtClean="0"/>
              <a:t>doprema</a:t>
            </a:r>
            <a:r>
              <a:rPr lang="en-US" dirty="0" smtClean="0"/>
              <a:t> u „tank 1“(</a:t>
            </a:r>
            <a:r>
              <a:rPr lang="en-US" dirty="0" err="1" smtClean="0"/>
              <a:t>predtretmanski</a:t>
            </a:r>
            <a:r>
              <a:rPr lang="en-US" dirty="0" smtClean="0"/>
              <a:t> tank) </a:t>
            </a:r>
            <a:r>
              <a:rPr lang="en-US" dirty="0" err="1" smtClean="0"/>
              <a:t>čije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dimenzije</a:t>
            </a:r>
            <a:r>
              <a:rPr lang="en-US" dirty="0" smtClean="0"/>
              <a:t> 270 mm </a:t>
            </a:r>
            <a:r>
              <a:rPr lang="en-US" dirty="0" err="1" smtClean="0"/>
              <a:t>prečnika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440 mm </a:t>
            </a:r>
            <a:r>
              <a:rPr lang="en-US" dirty="0" err="1" smtClean="0"/>
              <a:t>visine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valjka</a:t>
            </a:r>
            <a:r>
              <a:rPr lang="en-US" dirty="0" smtClean="0"/>
              <a:t> </a:t>
            </a:r>
            <a:r>
              <a:rPr lang="en-US" dirty="0" err="1" smtClean="0"/>
              <a:t>izrađeno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nerđajućeg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Kapacitet</a:t>
            </a:r>
            <a:r>
              <a:rPr lang="en-US" dirty="0" smtClean="0"/>
              <a:t> </a:t>
            </a:r>
            <a:r>
              <a:rPr lang="en-US" dirty="0" err="1" smtClean="0"/>
              <a:t>tanka</a:t>
            </a:r>
            <a:r>
              <a:rPr lang="en-US" dirty="0" smtClean="0"/>
              <a:t> je </a:t>
            </a:r>
            <a:r>
              <a:rPr lang="en-US" dirty="0" err="1" smtClean="0"/>
              <a:t>nešto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je </a:t>
            </a:r>
            <a:r>
              <a:rPr lang="en-US" dirty="0" err="1" smtClean="0"/>
              <a:t>predviđen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10l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Plastična</a:t>
            </a:r>
            <a:r>
              <a:rPr lang="en-US" dirty="0" smtClean="0"/>
              <a:t> </a:t>
            </a:r>
            <a:r>
              <a:rPr lang="en-US" dirty="0" err="1" smtClean="0"/>
              <a:t>posuda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dopremu</a:t>
            </a:r>
            <a:r>
              <a:rPr lang="en-US" dirty="0" smtClean="0"/>
              <a:t> </a:t>
            </a:r>
            <a:r>
              <a:rPr lang="en-US" dirty="0" err="1" smtClean="0"/>
              <a:t>metanola</a:t>
            </a:r>
            <a:r>
              <a:rPr lang="en-US" dirty="0" smtClean="0"/>
              <a:t> je </a:t>
            </a:r>
            <a:r>
              <a:rPr lang="en-US" dirty="0" err="1" smtClean="0"/>
              <a:t>kapaciteta</a:t>
            </a:r>
            <a:r>
              <a:rPr lang="en-US" dirty="0" smtClean="0"/>
              <a:t> 5l</a:t>
            </a:r>
          </a:p>
          <a:p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sprovodi</a:t>
            </a:r>
            <a:r>
              <a:rPr lang="en-US" dirty="0" smtClean="0"/>
              <a:t> se </a:t>
            </a:r>
            <a:r>
              <a:rPr lang="en-US" dirty="0" err="1" smtClean="0"/>
              <a:t>transesterifikacijom</a:t>
            </a:r>
            <a:r>
              <a:rPr lang="en-US" dirty="0" smtClean="0"/>
              <a:t> (</a:t>
            </a:r>
            <a:r>
              <a:rPr lang="en-US" dirty="0" err="1" smtClean="0"/>
              <a:t>alkoholizom</a:t>
            </a:r>
            <a:r>
              <a:rPr lang="en-US" dirty="0" smtClean="0"/>
              <a:t>) </a:t>
            </a:r>
            <a:r>
              <a:rPr lang="en-US" dirty="0" err="1" smtClean="0"/>
              <a:t>svežih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otpadnih</a:t>
            </a:r>
            <a:r>
              <a:rPr lang="en-US" dirty="0" smtClean="0"/>
              <a:t> </a:t>
            </a:r>
            <a:r>
              <a:rPr lang="en-US" dirty="0" err="1" smtClean="0"/>
              <a:t>biljnih</a:t>
            </a:r>
            <a:r>
              <a:rPr lang="en-US" dirty="0" smtClean="0"/>
              <a:t> </a:t>
            </a:r>
            <a:r>
              <a:rPr lang="en-US" dirty="0" err="1" smtClean="0"/>
              <a:t>jestivih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metanolom</a:t>
            </a:r>
            <a:r>
              <a:rPr lang="en-US" dirty="0" smtClean="0"/>
              <a:t>.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iskorišćenja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proizvodnji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otpadnih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svežih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je 80%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Gustina</a:t>
            </a:r>
            <a:r>
              <a:rPr lang="en-US" dirty="0" smtClean="0"/>
              <a:t>, </a:t>
            </a:r>
            <a:r>
              <a:rPr lang="en-US" dirty="0" err="1" smtClean="0"/>
              <a:t>viskoznost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tačka</a:t>
            </a:r>
            <a:r>
              <a:rPr lang="en-US" dirty="0" smtClean="0"/>
              <a:t> </a:t>
            </a:r>
            <a:r>
              <a:rPr lang="en-US" dirty="0" err="1" smtClean="0"/>
              <a:t>smrzavanja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uzoraka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zavise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se </a:t>
            </a:r>
            <a:r>
              <a:rPr lang="en-US" dirty="0" err="1" smtClean="0"/>
              <a:t>dobija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LABORATORIJSKA OPREMA ZA PROIZVODNJU BIODIZELA DL BIO – 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 err="1" smtClean="0"/>
              <a:t>Komponente</a:t>
            </a:r>
            <a:r>
              <a:rPr lang="en-US" sz="1800" dirty="0" smtClean="0"/>
              <a:t> </a:t>
            </a:r>
            <a:r>
              <a:rPr lang="en-US" sz="1800" dirty="0" err="1" smtClean="0"/>
              <a:t>setupa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proizvodnju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:</a:t>
            </a:r>
          </a:p>
          <a:p>
            <a:r>
              <a:rPr lang="en-US" sz="1800" dirty="0" smtClean="0"/>
              <a:t>1.	</a:t>
            </a:r>
            <a:r>
              <a:rPr lang="en-US" sz="1800" dirty="0" err="1" smtClean="0"/>
              <a:t>Komandna</a:t>
            </a:r>
            <a:r>
              <a:rPr lang="en-US" sz="1800" dirty="0" smtClean="0"/>
              <a:t> </a:t>
            </a:r>
            <a:r>
              <a:rPr lang="en-US" sz="1800" dirty="0" err="1" smtClean="0"/>
              <a:t>tabla</a:t>
            </a:r>
            <a:endParaRPr lang="en-US" sz="1800" dirty="0" smtClean="0"/>
          </a:p>
          <a:p>
            <a:r>
              <a:rPr lang="en-US" sz="1800" dirty="0" smtClean="0"/>
              <a:t>2.	</a:t>
            </a:r>
            <a:r>
              <a:rPr lang="en-US" sz="1800" dirty="0" err="1" smtClean="0"/>
              <a:t>Predtretmanski</a:t>
            </a:r>
            <a:r>
              <a:rPr lang="en-US" sz="1800" dirty="0" smtClean="0"/>
              <a:t> </a:t>
            </a:r>
            <a:r>
              <a:rPr lang="en-US" sz="1800" dirty="0" err="1" smtClean="0"/>
              <a:t>rezervoar</a:t>
            </a:r>
            <a:endParaRPr lang="en-US" sz="1800" dirty="0" smtClean="0"/>
          </a:p>
          <a:p>
            <a:r>
              <a:rPr lang="en-US" sz="1800" dirty="0" smtClean="0"/>
              <a:t>3.	</a:t>
            </a:r>
            <a:r>
              <a:rPr lang="en-US" sz="1800" dirty="0" err="1" smtClean="0"/>
              <a:t>Rezervoar</a:t>
            </a:r>
            <a:r>
              <a:rPr lang="en-US" sz="1800" dirty="0" smtClean="0"/>
              <a:t> </a:t>
            </a:r>
            <a:r>
              <a:rPr lang="en-US" sz="1800" dirty="0" err="1" smtClean="0"/>
              <a:t>alkohola</a:t>
            </a:r>
            <a:endParaRPr lang="en-US" sz="1800" dirty="0" smtClean="0"/>
          </a:p>
          <a:p>
            <a:r>
              <a:rPr lang="en-US" sz="1800" dirty="0" smtClean="0"/>
              <a:t>4.	</a:t>
            </a:r>
            <a:r>
              <a:rPr lang="en-US" sz="1800" dirty="0" err="1" smtClean="0"/>
              <a:t>Reaktor</a:t>
            </a:r>
            <a:endParaRPr lang="en-US" sz="1800" dirty="0" smtClean="0"/>
          </a:p>
          <a:p>
            <a:r>
              <a:rPr lang="en-US" sz="1800" dirty="0" smtClean="0"/>
              <a:t>5.	</a:t>
            </a:r>
            <a:r>
              <a:rPr lang="en-US" sz="1800" dirty="0" err="1" smtClean="0"/>
              <a:t>Pumpa</a:t>
            </a:r>
            <a:endParaRPr lang="en-US" sz="1800" dirty="0" smtClean="0"/>
          </a:p>
          <a:p>
            <a:r>
              <a:rPr lang="en-US" sz="1800" dirty="0" err="1" smtClean="0"/>
              <a:t>Komandna</a:t>
            </a:r>
            <a:r>
              <a:rPr lang="en-US" sz="1800" dirty="0" smtClean="0"/>
              <a:t> </a:t>
            </a:r>
            <a:r>
              <a:rPr lang="en-US" sz="1800" dirty="0" err="1" smtClean="0"/>
              <a:t>tabla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je </a:t>
            </a:r>
            <a:r>
              <a:rPr lang="en-US" sz="1800" dirty="0" err="1" smtClean="0"/>
              <a:t>prikazana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slede</a:t>
            </a:r>
            <a:r>
              <a:rPr lang="sr-Latn-RS" sz="1800" dirty="0" smtClean="0"/>
              <a:t>ć</a:t>
            </a:r>
            <a:r>
              <a:rPr lang="en-US" sz="1800" dirty="0" err="1" smtClean="0"/>
              <a:t>oj</a:t>
            </a:r>
            <a:r>
              <a:rPr lang="en-US" sz="1800" dirty="0" smtClean="0"/>
              <a:t> </a:t>
            </a:r>
            <a:r>
              <a:rPr lang="en-US" sz="1800" dirty="0" err="1" smtClean="0"/>
              <a:t>slici</a:t>
            </a:r>
            <a:r>
              <a:rPr lang="en-US" sz="1800" dirty="0" smtClean="0"/>
              <a:t>  </a:t>
            </a:r>
            <a:r>
              <a:rPr lang="en-US" sz="1800" dirty="0" err="1" smtClean="0"/>
              <a:t>sadrži</a:t>
            </a:r>
            <a:r>
              <a:rPr lang="en-US" sz="1800" dirty="0" smtClean="0"/>
              <a:t> </a:t>
            </a:r>
            <a:r>
              <a:rPr lang="en-US" sz="1800" dirty="0" err="1" smtClean="0"/>
              <a:t>sve</a:t>
            </a:r>
            <a:r>
              <a:rPr lang="en-US" sz="1800" dirty="0" smtClean="0"/>
              <a:t> </a:t>
            </a:r>
            <a:r>
              <a:rPr lang="en-US" sz="1800" dirty="0" err="1" smtClean="0"/>
              <a:t>komponente</a:t>
            </a:r>
            <a:r>
              <a:rPr lang="en-US" sz="1800" dirty="0" smtClean="0"/>
              <a:t> </a:t>
            </a:r>
            <a:r>
              <a:rPr lang="en-US" sz="1800" dirty="0" err="1" smtClean="0"/>
              <a:t>neophodne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aktiviranje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funkcionisanje</a:t>
            </a:r>
            <a:r>
              <a:rPr lang="en-US" sz="1800" dirty="0" smtClean="0"/>
              <a:t> set</a:t>
            </a:r>
            <a:r>
              <a:rPr lang="sr-Latn-RS" sz="1800" dirty="0" smtClean="0"/>
              <a:t>-</a:t>
            </a:r>
            <a:r>
              <a:rPr lang="en-US" sz="1800" dirty="0" smtClean="0"/>
              <a:t>up</a:t>
            </a:r>
            <a:r>
              <a:rPr lang="sr-Latn-RS" sz="1800" dirty="0" smtClean="0"/>
              <a:t>-</a:t>
            </a:r>
            <a:r>
              <a:rPr lang="en-US" sz="1800" dirty="0" smtClean="0"/>
              <a:t>a,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zaštitne</a:t>
            </a:r>
            <a:r>
              <a:rPr lang="en-US" sz="1800" dirty="0" smtClean="0"/>
              <a:t> </a:t>
            </a:r>
            <a:r>
              <a:rPr lang="en-US" sz="1800" dirty="0" err="1" smtClean="0"/>
              <a:t>elemente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bezbedno</a:t>
            </a:r>
            <a:r>
              <a:rPr lang="en-US" sz="1800" dirty="0" smtClean="0"/>
              <a:t> </a:t>
            </a:r>
            <a:r>
              <a:rPr lang="en-US" sz="1800" dirty="0" err="1" smtClean="0"/>
              <a:t>rukovanje</a:t>
            </a:r>
            <a:r>
              <a:rPr lang="en-US" sz="1800" dirty="0" smtClean="0"/>
              <a:t> </a:t>
            </a:r>
            <a:r>
              <a:rPr lang="en-US" sz="1800" dirty="0" err="1" smtClean="0"/>
              <a:t>istim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Komandna</a:t>
            </a:r>
            <a:r>
              <a:rPr lang="en-US" sz="1800" dirty="0" smtClean="0"/>
              <a:t> </a:t>
            </a:r>
            <a:r>
              <a:rPr lang="en-US" sz="1800" dirty="0" err="1" smtClean="0"/>
              <a:t>tabla</a:t>
            </a:r>
            <a:r>
              <a:rPr lang="en-US" sz="1800" dirty="0" smtClean="0"/>
              <a:t> </a:t>
            </a:r>
            <a:r>
              <a:rPr lang="en-US" sz="1800" dirty="0" err="1" smtClean="0"/>
              <a:t>sadrži</a:t>
            </a:r>
            <a:r>
              <a:rPr lang="en-US" sz="1800" dirty="0" smtClean="0"/>
              <a:t> </a:t>
            </a:r>
            <a:r>
              <a:rPr lang="en-US" sz="1800" dirty="0" err="1" smtClean="0"/>
              <a:t>glavni</a:t>
            </a:r>
            <a:r>
              <a:rPr lang="en-US" sz="1800" dirty="0" smtClean="0"/>
              <a:t> </a:t>
            </a:r>
            <a:r>
              <a:rPr lang="en-US" sz="1800" dirty="0" err="1" smtClean="0"/>
              <a:t>prekidač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</a:t>
            </a:r>
            <a:r>
              <a:rPr lang="en-US" sz="1800" dirty="0" err="1" smtClean="0"/>
              <a:t>stavlja</a:t>
            </a:r>
            <a:r>
              <a:rPr lang="en-US" sz="1800" dirty="0" smtClean="0"/>
              <a:t> </a:t>
            </a:r>
            <a:r>
              <a:rPr lang="en-US" sz="1800" dirty="0" err="1" smtClean="0"/>
              <a:t>celo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postrojenje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pod </a:t>
            </a:r>
            <a:r>
              <a:rPr lang="en-US" sz="1800" dirty="0" err="1" smtClean="0"/>
              <a:t>napon</a:t>
            </a:r>
            <a:r>
              <a:rPr lang="en-US" sz="1800" dirty="0" smtClean="0"/>
              <a:t> </a:t>
            </a:r>
            <a:r>
              <a:rPr lang="en-US" sz="1800" dirty="0" err="1" smtClean="0"/>
              <a:t>ili</a:t>
            </a:r>
            <a:r>
              <a:rPr lang="en-US" sz="1800" dirty="0" smtClean="0"/>
              <a:t> </a:t>
            </a:r>
            <a:r>
              <a:rPr lang="en-US" sz="1800" dirty="0" err="1" smtClean="0"/>
              <a:t>isključuje</a:t>
            </a:r>
            <a:r>
              <a:rPr lang="en-US" sz="1800" dirty="0" smtClean="0"/>
              <a:t> </a:t>
            </a:r>
            <a:r>
              <a:rPr lang="en-US" sz="1800" dirty="0" err="1" smtClean="0"/>
              <a:t>celo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postrojenje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Kada</a:t>
            </a:r>
            <a:r>
              <a:rPr lang="en-US" sz="1800" dirty="0" smtClean="0"/>
              <a:t> se </a:t>
            </a:r>
            <a:r>
              <a:rPr lang="en-US" sz="1800" dirty="0" err="1" smtClean="0"/>
              <a:t>biodizel</a:t>
            </a:r>
            <a:r>
              <a:rPr lang="en-US" sz="1800" dirty="0" smtClean="0"/>
              <a:t> </a:t>
            </a:r>
            <a:r>
              <a:rPr lang="en-US" sz="1800" dirty="0" err="1" smtClean="0"/>
              <a:t>postrojenje</a:t>
            </a:r>
            <a:r>
              <a:rPr lang="en-US" sz="1800" dirty="0" smtClean="0"/>
              <a:t> ne </a:t>
            </a:r>
            <a:r>
              <a:rPr lang="en-US" sz="1800" dirty="0" err="1" smtClean="0"/>
              <a:t>koristi</a:t>
            </a:r>
            <a:r>
              <a:rPr lang="sr-Latn-RS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glavni</a:t>
            </a:r>
            <a:r>
              <a:rPr lang="en-US" sz="1800" dirty="0" smtClean="0"/>
              <a:t> </a:t>
            </a:r>
            <a:r>
              <a:rPr lang="en-US" sz="1800" dirty="0" err="1" smtClean="0"/>
              <a:t>prekidač</a:t>
            </a:r>
            <a:r>
              <a:rPr lang="en-US" sz="1800" dirty="0" smtClean="0"/>
              <a:t> </a:t>
            </a:r>
            <a:r>
              <a:rPr lang="en-US" sz="1800" dirty="0" err="1" smtClean="0"/>
              <a:t>mora</a:t>
            </a:r>
            <a:r>
              <a:rPr lang="en-US" sz="1800" dirty="0" smtClean="0"/>
              <a:t> </a:t>
            </a:r>
            <a:r>
              <a:rPr lang="en-US" sz="1800" dirty="0" err="1" smtClean="0"/>
              <a:t>biti</a:t>
            </a:r>
            <a:r>
              <a:rPr lang="en-US" sz="1800" dirty="0" smtClean="0"/>
              <a:t> u </a:t>
            </a:r>
            <a:r>
              <a:rPr lang="en-US" sz="1800" dirty="0" err="1" smtClean="0"/>
              <a:t>poziciji</a:t>
            </a:r>
            <a:r>
              <a:rPr lang="en-US" sz="1800" dirty="0" smtClean="0"/>
              <a:t> „Off“</a:t>
            </a:r>
            <a:endParaRPr lang="sr-Latn-RS" sz="1800" dirty="0" smtClean="0"/>
          </a:p>
          <a:p>
            <a:r>
              <a:rPr lang="en-US" sz="1800" dirty="0" smtClean="0"/>
              <a:t> U </a:t>
            </a:r>
            <a:r>
              <a:rPr lang="en-US" sz="1800" dirty="0" err="1" smtClean="0"/>
              <a:t>slučaju</a:t>
            </a:r>
            <a:r>
              <a:rPr lang="en-US" sz="1800" dirty="0" smtClean="0"/>
              <a:t> </a:t>
            </a:r>
            <a:r>
              <a:rPr lang="en-US" sz="1800" dirty="0" err="1" smtClean="0"/>
              <a:t>vanrednog</a:t>
            </a:r>
            <a:r>
              <a:rPr lang="en-US" sz="1800" dirty="0" smtClean="0"/>
              <a:t> (</a:t>
            </a:r>
            <a:r>
              <a:rPr lang="en-US" sz="1800" dirty="0" err="1" smtClean="0"/>
              <a:t>havarijskog</a:t>
            </a:r>
            <a:r>
              <a:rPr lang="en-US" sz="1800" dirty="0" smtClean="0"/>
              <a:t>) </a:t>
            </a:r>
            <a:r>
              <a:rPr lang="en-US" sz="1800" dirty="0" err="1" smtClean="0"/>
              <a:t>stanja</a:t>
            </a:r>
            <a:r>
              <a:rPr lang="en-US" sz="1800" dirty="0" smtClean="0"/>
              <a:t> </a:t>
            </a:r>
            <a:r>
              <a:rPr lang="en-US" sz="1800" dirty="0" err="1" smtClean="0"/>
              <a:t>koristi</a:t>
            </a:r>
            <a:r>
              <a:rPr lang="en-US" sz="1800" dirty="0" smtClean="0"/>
              <a:t> se </a:t>
            </a:r>
            <a:r>
              <a:rPr lang="en-US" sz="1800" dirty="0" err="1" smtClean="0"/>
              <a:t>crveno</a:t>
            </a:r>
            <a:r>
              <a:rPr lang="en-US" sz="1800" dirty="0" smtClean="0"/>
              <a:t> </a:t>
            </a:r>
            <a:r>
              <a:rPr lang="en-US" sz="1800" dirty="0" err="1" smtClean="0"/>
              <a:t>dugme</a:t>
            </a:r>
            <a:r>
              <a:rPr lang="en-US" sz="1800" dirty="0" smtClean="0"/>
              <a:t> „</a:t>
            </a:r>
            <a:r>
              <a:rPr lang="en-US" sz="1800" dirty="0" err="1" smtClean="0"/>
              <a:t>Emergencia</a:t>
            </a:r>
            <a:r>
              <a:rPr lang="en-US" sz="1800" dirty="0" smtClean="0"/>
              <a:t>“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Prekidači</a:t>
            </a:r>
            <a:r>
              <a:rPr lang="en-US" sz="1800" dirty="0" smtClean="0"/>
              <a:t> „Resistance 1“, „Stirrer“, „Resistance 2“ </a:t>
            </a:r>
            <a:r>
              <a:rPr lang="en-US" sz="1800" dirty="0" err="1" smtClean="0"/>
              <a:t>i</a:t>
            </a:r>
            <a:r>
              <a:rPr lang="en-US" sz="1800" dirty="0" smtClean="0"/>
              <a:t> „Pump“ se </a:t>
            </a:r>
            <a:r>
              <a:rPr lang="en-US" sz="1800" dirty="0" err="1" smtClean="0"/>
              <a:t>koriste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aktivaciju</a:t>
            </a:r>
            <a:r>
              <a:rPr lang="en-US" sz="1800" dirty="0" smtClean="0"/>
              <a:t> </a:t>
            </a:r>
            <a:r>
              <a:rPr lang="en-US" sz="1800" dirty="0" err="1" smtClean="0"/>
              <a:t>sledećih</a:t>
            </a:r>
            <a:r>
              <a:rPr lang="en-US" sz="1800" dirty="0" smtClean="0"/>
              <a:t> </a:t>
            </a:r>
            <a:r>
              <a:rPr lang="en-US" sz="1800" dirty="0" err="1" smtClean="0"/>
              <a:t>elemenata</a:t>
            </a:r>
            <a:r>
              <a:rPr lang="en-US" sz="1800" dirty="0" smtClean="0"/>
              <a:t> </a:t>
            </a:r>
            <a:r>
              <a:rPr lang="en-US" sz="1800" dirty="0" err="1" smtClean="0"/>
              <a:t>respektivno</a:t>
            </a:r>
            <a:r>
              <a:rPr lang="en-US" sz="1800" dirty="0" smtClean="0"/>
              <a:t>: </a:t>
            </a:r>
            <a:r>
              <a:rPr lang="en-US" sz="1800" dirty="0" err="1" smtClean="0"/>
              <a:t>grejač</a:t>
            </a:r>
            <a:r>
              <a:rPr lang="en-US" sz="1800" dirty="0" smtClean="0"/>
              <a:t> u </a:t>
            </a:r>
            <a:r>
              <a:rPr lang="en-US" sz="1800" dirty="0" err="1" smtClean="0"/>
              <a:t>predtretmanskom</a:t>
            </a:r>
            <a:r>
              <a:rPr lang="en-US" sz="1800" dirty="0" smtClean="0"/>
              <a:t> </a:t>
            </a:r>
            <a:r>
              <a:rPr lang="en-US" sz="1800" dirty="0" err="1" smtClean="0"/>
              <a:t>rezervoaru</a:t>
            </a:r>
            <a:r>
              <a:rPr lang="en-US" sz="1800" dirty="0" smtClean="0"/>
              <a:t>, </a:t>
            </a:r>
            <a:r>
              <a:rPr lang="en-US" sz="1800" dirty="0" err="1" smtClean="0"/>
              <a:t>mešalica</a:t>
            </a:r>
            <a:r>
              <a:rPr lang="en-US" sz="1800" dirty="0" smtClean="0"/>
              <a:t> u </a:t>
            </a:r>
            <a:r>
              <a:rPr lang="en-US" sz="1800" dirty="0" err="1" smtClean="0"/>
              <a:t>predtretmanskom</a:t>
            </a:r>
            <a:r>
              <a:rPr lang="en-US" sz="1800" dirty="0" smtClean="0"/>
              <a:t> </a:t>
            </a:r>
            <a:r>
              <a:rPr lang="en-US" sz="1800" dirty="0" err="1" smtClean="0"/>
              <a:t>rezervoaru</a:t>
            </a:r>
            <a:r>
              <a:rPr lang="en-US" sz="1800" dirty="0" smtClean="0"/>
              <a:t>, </a:t>
            </a:r>
            <a:r>
              <a:rPr lang="en-US" sz="1800" dirty="0" err="1" smtClean="0"/>
              <a:t>grejač</a:t>
            </a:r>
            <a:r>
              <a:rPr lang="en-US" sz="1800" dirty="0" smtClean="0"/>
              <a:t> u </a:t>
            </a:r>
            <a:r>
              <a:rPr lang="en-US" sz="1800" dirty="0" err="1" smtClean="0"/>
              <a:t>reaktoru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pumpa</a:t>
            </a:r>
            <a:r>
              <a:rPr lang="en-US" sz="1800" dirty="0" smtClean="0"/>
              <a:t>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LABORATORIJSKA OPREMA ZA PROIZVODNJU BIODIZELA DL BIO – 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Na </a:t>
            </a:r>
            <a:r>
              <a:rPr lang="en-US" sz="1800" dirty="0" err="1" smtClean="0"/>
              <a:t>komandnoj</a:t>
            </a:r>
            <a:r>
              <a:rPr lang="en-US" sz="1800" dirty="0" smtClean="0"/>
              <a:t> </a:t>
            </a:r>
            <a:r>
              <a:rPr lang="en-US" sz="1800" dirty="0" err="1" smtClean="0"/>
              <a:t>tabli</a:t>
            </a:r>
            <a:r>
              <a:rPr lang="en-US" sz="1800" dirty="0" smtClean="0"/>
              <a:t> se </a:t>
            </a:r>
            <a:r>
              <a:rPr lang="en-US" sz="1800" dirty="0" err="1" smtClean="0"/>
              <a:t>nalaze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dva</a:t>
            </a:r>
            <a:r>
              <a:rPr lang="en-US" sz="1800" dirty="0" smtClean="0"/>
              <a:t> </a:t>
            </a:r>
            <a:r>
              <a:rPr lang="en-US" sz="1800" dirty="0" err="1" smtClean="0"/>
              <a:t>temperaturna</a:t>
            </a:r>
            <a:r>
              <a:rPr lang="en-US" sz="1800" dirty="0" smtClean="0"/>
              <a:t> </a:t>
            </a:r>
            <a:r>
              <a:rPr lang="en-US" sz="1800" dirty="0" err="1" smtClean="0"/>
              <a:t>kontrolera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</a:t>
            </a:r>
            <a:r>
              <a:rPr lang="en-US" sz="1800" dirty="0" err="1" smtClean="0"/>
              <a:t>preko</a:t>
            </a:r>
            <a:r>
              <a:rPr lang="en-US" sz="1800" dirty="0" smtClean="0"/>
              <a:t> PID </a:t>
            </a:r>
            <a:r>
              <a:rPr lang="en-US" sz="1800" dirty="0" err="1" smtClean="0"/>
              <a:t>kontrolera</a:t>
            </a:r>
            <a:r>
              <a:rPr lang="en-US" sz="1800" dirty="0" smtClean="0"/>
              <a:t> </a:t>
            </a:r>
            <a:r>
              <a:rPr lang="en-US" sz="1800" dirty="0" err="1" smtClean="0"/>
              <a:t>omogućavaju</a:t>
            </a:r>
            <a:r>
              <a:rPr lang="en-US" sz="1800" dirty="0" smtClean="0"/>
              <a:t>/</a:t>
            </a:r>
            <a:r>
              <a:rPr lang="en-US" sz="1800" dirty="0" err="1" smtClean="0"/>
              <a:t>onemogućavaju</a:t>
            </a:r>
            <a:r>
              <a:rPr lang="en-US" sz="1800" dirty="0" smtClean="0"/>
              <a:t> </a:t>
            </a:r>
            <a:r>
              <a:rPr lang="en-US" sz="1800" dirty="0" err="1" smtClean="0"/>
              <a:t>rad</a:t>
            </a:r>
            <a:r>
              <a:rPr lang="en-US" sz="1800" dirty="0" smtClean="0"/>
              <a:t> </a:t>
            </a:r>
            <a:r>
              <a:rPr lang="en-US" sz="1800" dirty="0" err="1" smtClean="0"/>
              <a:t>grejača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određenoj</a:t>
            </a:r>
            <a:r>
              <a:rPr lang="en-US" sz="1800" dirty="0" smtClean="0"/>
              <a:t> </a:t>
            </a:r>
            <a:r>
              <a:rPr lang="en-US" sz="1800" dirty="0" err="1" smtClean="0"/>
              <a:t>kontrolisanoj</a:t>
            </a:r>
            <a:r>
              <a:rPr lang="en-US" sz="1800" dirty="0" smtClean="0"/>
              <a:t> </a:t>
            </a:r>
            <a:r>
              <a:rPr lang="en-US" sz="1800" dirty="0" err="1" smtClean="0"/>
              <a:t>temperaturi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IMG_20170419_10345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500306"/>
            <a:ext cx="335758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LABORATORIJSKA OPREMA ZA PROIZVODNJU BIODIZELA DL BIO – 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 err="1" smtClean="0"/>
              <a:t>Predtretmanski</a:t>
            </a:r>
            <a:r>
              <a:rPr lang="en-US" sz="1900" dirty="0" smtClean="0"/>
              <a:t> </a:t>
            </a:r>
            <a:r>
              <a:rPr lang="en-US" sz="1900" dirty="0" err="1" smtClean="0"/>
              <a:t>rezervoar</a:t>
            </a:r>
            <a:r>
              <a:rPr lang="en-US" sz="1900" dirty="0" smtClean="0"/>
              <a:t>, </a:t>
            </a:r>
            <a:r>
              <a:rPr lang="en-US" sz="1900" dirty="0" err="1" smtClean="0"/>
              <a:t>kapaciteta</a:t>
            </a:r>
            <a:r>
              <a:rPr lang="en-US" sz="1900" dirty="0" smtClean="0"/>
              <a:t> </a:t>
            </a:r>
            <a:r>
              <a:rPr lang="en-US" sz="1900" dirty="0" err="1" smtClean="0"/>
              <a:t>oko</a:t>
            </a:r>
            <a:r>
              <a:rPr lang="en-US" sz="1900" dirty="0" smtClean="0"/>
              <a:t> 10l </a:t>
            </a:r>
            <a:r>
              <a:rPr lang="en-US" sz="1900" dirty="0" err="1" smtClean="0"/>
              <a:t>izrađen</a:t>
            </a:r>
            <a:r>
              <a:rPr lang="en-US" sz="1900" dirty="0" smtClean="0"/>
              <a:t> </a:t>
            </a:r>
            <a:r>
              <a:rPr lang="en-US" sz="1900" dirty="0" err="1" smtClean="0"/>
              <a:t>od</a:t>
            </a:r>
            <a:r>
              <a:rPr lang="en-US" sz="1900" dirty="0" smtClean="0"/>
              <a:t> </a:t>
            </a:r>
            <a:r>
              <a:rPr lang="en-US" sz="1900" dirty="0" err="1" smtClean="0"/>
              <a:t>nerđajućeg</a:t>
            </a:r>
            <a:r>
              <a:rPr lang="en-US" sz="1900" dirty="0" smtClean="0"/>
              <a:t> </a:t>
            </a:r>
            <a:r>
              <a:rPr lang="en-US" sz="1900" dirty="0" err="1" smtClean="0"/>
              <a:t>čelika</a:t>
            </a:r>
            <a:r>
              <a:rPr lang="en-US" sz="1900" dirty="0" smtClean="0"/>
              <a:t>, </a:t>
            </a:r>
            <a:r>
              <a:rPr lang="en-US" sz="1900" dirty="0" err="1" smtClean="0"/>
              <a:t>sadrži</a:t>
            </a:r>
            <a:r>
              <a:rPr lang="en-US" sz="1900" dirty="0" smtClean="0"/>
              <a:t> </a:t>
            </a:r>
            <a:r>
              <a:rPr lang="en-US" sz="1900" dirty="0" err="1" smtClean="0"/>
              <a:t>mešalicu</a:t>
            </a:r>
            <a:r>
              <a:rPr lang="en-US" sz="1900" dirty="0" smtClean="0"/>
              <a:t>, </a:t>
            </a:r>
            <a:r>
              <a:rPr lang="en-US" sz="1900" dirty="0" err="1" smtClean="0"/>
              <a:t>grejač</a:t>
            </a:r>
            <a:r>
              <a:rPr lang="en-US" sz="1900" dirty="0" smtClean="0"/>
              <a:t> </a:t>
            </a:r>
            <a:r>
              <a:rPr lang="en-US" sz="1900" dirty="0" err="1" smtClean="0"/>
              <a:t>snage</a:t>
            </a:r>
            <a:r>
              <a:rPr lang="en-US" sz="1900" dirty="0" smtClean="0"/>
              <a:t> 1500 W </a:t>
            </a:r>
            <a:r>
              <a:rPr lang="en-US" sz="1900" dirty="0" err="1" smtClean="0"/>
              <a:t>i</a:t>
            </a:r>
            <a:r>
              <a:rPr lang="en-US" sz="1900" dirty="0" smtClean="0"/>
              <a:t> </a:t>
            </a:r>
            <a:r>
              <a:rPr lang="en-US" sz="1900" dirty="0" err="1" smtClean="0"/>
              <a:t>temperaturni</a:t>
            </a:r>
            <a:r>
              <a:rPr lang="en-US" sz="1900" dirty="0" smtClean="0"/>
              <a:t> </a:t>
            </a:r>
            <a:r>
              <a:rPr lang="en-US" sz="1900" dirty="0" err="1" smtClean="0"/>
              <a:t>senzor</a:t>
            </a:r>
            <a:r>
              <a:rPr lang="en-US" sz="1900" dirty="0" smtClean="0"/>
              <a:t> </a:t>
            </a:r>
            <a:r>
              <a:rPr lang="en-US" sz="1900" dirty="0" err="1" smtClean="0"/>
              <a:t>sa</a:t>
            </a:r>
            <a:r>
              <a:rPr lang="en-US" sz="1900" dirty="0" smtClean="0"/>
              <a:t> </a:t>
            </a:r>
            <a:r>
              <a:rPr lang="en-US" sz="1900" dirty="0" err="1" smtClean="0"/>
              <a:t>digitalnim</a:t>
            </a:r>
            <a:r>
              <a:rPr lang="en-US" sz="1900" dirty="0" smtClean="0"/>
              <a:t> </a:t>
            </a:r>
            <a:r>
              <a:rPr lang="en-US" sz="1900" dirty="0" err="1" smtClean="0"/>
              <a:t>kontrolerom</a:t>
            </a:r>
            <a:endParaRPr lang="sr-Latn-RS" sz="1900" dirty="0" smtClean="0"/>
          </a:p>
          <a:p>
            <a:r>
              <a:rPr lang="en-US" sz="1900" dirty="0" smtClean="0"/>
              <a:t> </a:t>
            </a:r>
            <a:r>
              <a:rPr lang="en-US" sz="1900" dirty="0" err="1" smtClean="0"/>
              <a:t>Rezervoar</a:t>
            </a:r>
            <a:r>
              <a:rPr lang="en-US" sz="1900" dirty="0" smtClean="0"/>
              <a:t> </a:t>
            </a:r>
            <a:r>
              <a:rPr lang="en-US" sz="1900" dirty="0" err="1" smtClean="0"/>
              <a:t>alkohola</a:t>
            </a:r>
            <a:r>
              <a:rPr lang="en-US" sz="1900" dirty="0" smtClean="0"/>
              <a:t> je </a:t>
            </a:r>
            <a:r>
              <a:rPr lang="en-US" sz="1900" dirty="0" err="1" smtClean="0"/>
              <a:t>izrađen</a:t>
            </a:r>
            <a:r>
              <a:rPr lang="en-US" sz="1900" dirty="0" smtClean="0"/>
              <a:t> </a:t>
            </a:r>
            <a:r>
              <a:rPr lang="en-US" sz="1900" dirty="0" err="1" smtClean="0"/>
              <a:t>od</a:t>
            </a:r>
            <a:r>
              <a:rPr lang="en-US" sz="1900" dirty="0" smtClean="0"/>
              <a:t> </a:t>
            </a:r>
            <a:r>
              <a:rPr lang="en-US" sz="1900" dirty="0" err="1" smtClean="0"/>
              <a:t>plastike</a:t>
            </a:r>
            <a:r>
              <a:rPr lang="en-US" sz="1900" dirty="0" smtClean="0"/>
              <a:t> </a:t>
            </a:r>
            <a:r>
              <a:rPr lang="en-US" sz="1900" dirty="0" err="1" smtClean="0"/>
              <a:t>i</a:t>
            </a:r>
            <a:r>
              <a:rPr lang="en-US" sz="1900" dirty="0" smtClean="0"/>
              <a:t> </a:t>
            </a:r>
            <a:r>
              <a:rPr lang="en-US" sz="1900" dirty="0" err="1" smtClean="0"/>
              <a:t>kapaciteta</a:t>
            </a:r>
            <a:r>
              <a:rPr lang="en-US" sz="1900" dirty="0" smtClean="0"/>
              <a:t> je 5l</a:t>
            </a:r>
            <a:endParaRPr lang="sr-Latn-RS" sz="1900" dirty="0" smtClean="0"/>
          </a:p>
          <a:p>
            <a:r>
              <a:rPr lang="en-US" sz="1900" dirty="0" smtClean="0"/>
              <a:t> </a:t>
            </a:r>
            <a:r>
              <a:rPr lang="en-US" sz="1900" dirty="0" err="1" smtClean="0"/>
              <a:t>Reaktor</a:t>
            </a:r>
            <a:r>
              <a:rPr lang="en-US" sz="1900" dirty="0" smtClean="0"/>
              <a:t>, </a:t>
            </a:r>
            <a:r>
              <a:rPr lang="en-US" sz="1900" dirty="0" err="1" smtClean="0"/>
              <a:t>kapaciteta</a:t>
            </a:r>
            <a:r>
              <a:rPr lang="en-US" sz="1900" dirty="0" smtClean="0"/>
              <a:t> </a:t>
            </a:r>
            <a:r>
              <a:rPr lang="en-US" sz="1900" dirty="0" err="1" smtClean="0"/>
              <a:t>oko</a:t>
            </a:r>
            <a:r>
              <a:rPr lang="en-US" sz="1900" dirty="0" smtClean="0"/>
              <a:t> 10l </a:t>
            </a:r>
            <a:r>
              <a:rPr lang="en-US" sz="1900" dirty="0" err="1" smtClean="0"/>
              <a:t>izrađen</a:t>
            </a:r>
            <a:r>
              <a:rPr lang="en-US" sz="1900" dirty="0" smtClean="0"/>
              <a:t> </a:t>
            </a:r>
            <a:r>
              <a:rPr lang="en-US" sz="1900" dirty="0" err="1" smtClean="0"/>
              <a:t>od</a:t>
            </a:r>
            <a:r>
              <a:rPr lang="en-US" sz="1900" dirty="0" smtClean="0"/>
              <a:t> </a:t>
            </a:r>
            <a:r>
              <a:rPr lang="en-US" sz="1900" dirty="0" err="1" smtClean="0"/>
              <a:t>nerđajućeg</a:t>
            </a:r>
            <a:r>
              <a:rPr lang="en-US" sz="1900" dirty="0" smtClean="0"/>
              <a:t> </a:t>
            </a:r>
            <a:r>
              <a:rPr lang="en-US" sz="1900" dirty="0" err="1" smtClean="0"/>
              <a:t>čelika</a:t>
            </a:r>
            <a:r>
              <a:rPr lang="en-US" sz="1900" dirty="0" smtClean="0"/>
              <a:t>, </a:t>
            </a:r>
            <a:r>
              <a:rPr lang="en-US" sz="1900" dirty="0" err="1" smtClean="0"/>
              <a:t>sadrži</a:t>
            </a:r>
            <a:r>
              <a:rPr lang="en-US" sz="1900" dirty="0" smtClean="0"/>
              <a:t> </a:t>
            </a:r>
            <a:r>
              <a:rPr lang="en-US" sz="1900" dirty="0" err="1" smtClean="0"/>
              <a:t>grejač</a:t>
            </a:r>
            <a:r>
              <a:rPr lang="en-US" sz="1900" dirty="0" smtClean="0"/>
              <a:t> </a:t>
            </a:r>
            <a:r>
              <a:rPr lang="en-US" sz="1900" dirty="0" err="1" smtClean="0"/>
              <a:t>snage</a:t>
            </a:r>
            <a:r>
              <a:rPr lang="en-US" sz="1900" dirty="0" smtClean="0"/>
              <a:t> 1500 W </a:t>
            </a:r>
            <a:r>
              <a:rPr lang="en-US" sz="1900" dirty="0" err="1" smtClean="0"/>
              <a:t>i</a:t>
            </a:r>
            <a:r>
              <a:rPr lang="en-US" sz="1900" dirty="0" smtClean="0"/>
              <a:t> </a:t>
            </a:r>
            <a:r>
              <a:rPr lang="en-US" sz="1900" dirty="0" err="1" smtClean="0"/>
              <a:t>temperaturni</a:t>
            </a:r>
            <a:r>
              <a:rPr lang="en-US" sz="1900" dirty="0" smtClean="0"/>
              <a:t> </a:t>
            </a:r>
            <a:r>
              <a:rPr lang="en-US" sz="1900" dirty="0" err="1" smtClean="0"/>
              <a:t>senzor</a:t>
            </a:r>
            <a:r>
              <a:rPr lang="en-US" sz="1900" dirty="0" smtClean="0"/>
              <a:t> </a:t>
            </a:r>
            <a:r>
              <a:rPr lang="en-US" sz="1900" dirty="0" err="1" smtClean="0"/>
              <a:t>sa</a:t>
            </a:r>
            <a:r>
              <a:rPr lang="en-US" sz="1900" dirty="0" smtClean="0"/>
              <a:t> </a:t>
            </a:r>
            <a:r>
              <a:rPr lang="en-US" sz="1900" dirty="0" err="1" smtClean="0"/>
              <a:t>digitalnim</a:t>
            </a:r>
            <a:r>
              <a:rPr lang="en-US" sz="1900" dirty="0" smtClean="0"/>
              <a:t> </a:t>
            </a:r>
            <a:r>
              <a:rPr lang="en-US" sz="1900" dirty="0" err="1" smtClean="0"/>
              <a:t>kontrolerom</a:t>
            </a:r>
            <a:endParaRPr lang="sr-Latn-RS" sz="1900" dirty="0" smtClean="0"/>
          </a:p>
          <a:p>
            <a:r>
              <a:rPr lang="en-US" sz="1900" dirty="0" err="1" smtClean="0"/>
              <a:t>Peristaltička</a:t>
            </a:r>
            <a:r>
              <a:rPr lang="en-US" sz="1900" dirty="0" smtClean="0"/>
              <a:t> </a:t>
            </a:r>
            <a:r>
              <a:rPr lang="en-US" sz="1900" dirty="0" err="1" smtClean="0"/>
              <a:t>pumpa</a:t>
            </a:r>
            <a:r>
              <a:rPr lang="en-US" sz="1900" dirty="0" smtClean="0"/>
              <a:t> </a:t>
            </a:r>
            <a:r>
              <a:rPr lang="en-US" sz="1900" dirty="0" err="1" smtClean="0"/>
              <a:t>sa</a:t>
            </a:r>
            <a:r>
              <a:rPr lang="en-US" sz="1900" dirty="0" smtClean="0"/>
              <a:t> </a:t>
            </a:r>
            <a:r>
              <a:rPr lang="en-US" sz="1900" dirty="0" err="1" smtClean="0"/>
              <a:t>podesivim</a:t>
            </a:r>
            <a:r>
              <a:rPr lang="en-US" sz="1900" dirty="0" smtClean="0"/>
              <a:t> </a:t>
            </a:r>
            <a:r>
              <a:rPr lang="en-US" sz="1900" dirty="0" err="1" smtClean="0"/>
              <a:t>protokom</a:t>
            </a:r>
            <a:r>
              <a:rPr lang="en-US" sz="1900" dirty="0" smtClean="0"/>
              <a:t> </a:t>
            </a:r>
            <a:r>
              <a:rPr lang="en-US" sz="1900" dirty="0" err="1" smtClean="0"/>
              <a:t>koji</a:t>
            </a:r>
            <a:r>
              <a:rPr lang="en-US" sz="1900" dirty="0" smtClean="0"/>
              <a:t> </a:t>
            </a:r>
            <a:r>
              <a:rPr lang="en-US" sz="1900" dirty="0" err="1" smtClean="0"/>
              <a:t>pomoću</a:t>
            </a:r>
            <a:r>
              <a:rPr lang="en-US" sz="1900" dirty="0" smtClean="0"/>
              <a:t> </a:t>
            </a:r>
            <a:r>
              <a:rPr lang="en-US" sz="1900" dirty="0" err="1" smtClean="0"/>
              <a:t>sistema</a:t>
            </a:r>
            <a:r>
              <a:rPr lang="en-US" sz="1900" dirty="0" smtClean="0"/>
              <a:t> </a:t>
            </a:r>
            <a:r>
              <a:rPr lang="en-US" sz="1900" dirty="0" err="1" smtClean="0"/>
              <a:t>ventila</a:t>
            </a:r>
            <a:r>
              <a:rPr lang="en-US" sz="1900" dirty="0" smtClean="0"/>
              <a:t> </a:t>
            </a:r>
            <a:r>
              <a:rPr lang="en-US" sz="1900" dirty="0" err="1" smtClean="0"/>
              <a:t>efikasno</a:t>
            </a:r>
            <a:r>
              <a:rPr lang="en-US" sz="1900" dirty="0" smtClean="0"/>
              <a:t> </a:t>
            </a:r>
            <a:r>
              <a:rPr lang="en-US" sz="1900" dirty="0" err="1" smtClean="0"/>
              <a:t>prenosi</a:t>
            </a:r>
            <a:r>
              <a:rPr lang="en-US" sz="1900" dirty="0" smtClean="0"/>
              <a:t> </a:t>
            </a:r>
            <a:r>
              <a:rPr lang="en-US" sz="1900" dirty="0" err="1" smtClean="0"/>
              <a:t>otpadno</a:t>
            </a:r>
            <a:r>
              <a:rPr lang="en-US" sz="1900" dirty="0" smtClean="0"/>
              <a:t> </a:t>
            </a:r>
            <a:r>
              <a:rPr lang="en-US" sz="1900" dirty="0" err="1" smtClean="0"/>
              <a:t>ulje</a:t>
            </a:r>
            <a:r>
              <a:rPr lang="en-US" sz="1900" dirty="0" smtClean="0"/>
              <a:t> </a:t>
            </a:r>
            <a:r>
              <a:rPr lang="en-US" sz="1900" dirty="0" err="1" smtClean="0"/>
              <a:t>iz</a:t>
            </a:r>
            <a:r>
              <a:rPr lang="en-US" sz="1900" dirty="0" smtClean="0"/>
              <a:t> </a:t>
            </a:r>
            <a:r>
              <a:rPr lang="en-US" sz="1900" dirty="0" err="1" smtClean="0"/>
              <a:t>predtretmanskog</a:t>
            </a:r>
            <a:r>
              <a:rPr lang="en-US" sz="1900" dirty="0" smtClean="0"/>
              <a:t> </a:t>
            </a:r>
            <a:r>
              <a:rPr lang="en-US" sz="1900" dirty="0" err="1" smtClean="0"/>
              <a:t>rezervoara</a:t>
            </a:r>
            <a:r>
              <a:rPr lang="en-US" sz="1900" dirty="0" smtClean="0"/>
              <a:t> u </a:t>
            </a:r>
            <a:r>
              <a:rPr lang="en-US" sz="1900" dirty="0" err="1" smtClean="0"/>
              <a:t>reaktor</a:t>
            </a:r>
            <a:r>
              <a:rPr lang="en-US" sz="1900" dirty="0" smtClean="0"/>
              <a:t> </a:t>
            </a:r>
            <a:r>
              <a:rPr lang="en-US" sz="1900" dirty="0" err="1" smtClean="0"/>
              <a:t>dozirajući</a:t>
            </a:r>
            <a:r>
              <a:rPr lang="en-US" sz="1900" dirty="0" smtClean="0"/>
              <a:t> </a:t>
            </a:r>
            <a:r>
              <a:rPr lang="en-US" sz="1900" dirty="0" err="1" smtClean="0"/>
              <a:t>pri</a:t>
            </a:r>
            <a:r>
              <a:rPr lang="en-US" sz="1900" dirty="0" smtClean="0"/>
              <a:t> tome </a:t>
            </a:r>
            <a:r>
              <a:rPr lang="en-US" sz="1900" dirty="0" err="1" smtClean="0"/>
              <a:t>količinu</a:t>
            </a:r>
            <a:r>
              <a:rPr lang="en-US" sz="1900" dirty="0" smtClean="0"/>
              <a:t> </a:t>
            </a:r>
            <a:r>
              <a:rPr lang="en-US" sz="1900" dirty="0" err="1" smtClean="0"/>
              <a:t>alkohola</a:t>
            </a:r>
            <a:r>
              <a:rPr lang="en-US" sz="1900" dirty="0" smtClean="0"/>
              <a:t> </a:t>
            </a:r>
            <a:r>
              <a:rPr lang="en-US" sz="1900" dirty="0" err="1" smtClean="0"/>
              <a:t>i</a:t>
            </a:r>
            <a:r>
              <a:rPr lang="en-US" sz="1900" dirty="0" smtClean="0"/>
              <a:t> </a:t>
            </a:r>
            <a:r>
              <a:rPr lang="en-US" sz="1900" dirty="0" err="1" smtClean="0"/>
              <a:t>obezbeđujući</a:t>
            </a:r>
            <a:r>
              <a:rPr lang="en-US" sz="1900" dirty="0" smtClean="0"/>
              <a:t> </a:t>
            </a:r>
            <a:r>
              <a:rPr lang="en-US" sz="1900" dirty="0" err="1" smtClean="0"/>
              <a:t>recirkulaciju</a:t>
            </a:r>
            <a:r>
              <a:rPr lang="en-US" sz="1900" dirty="0" smtClean="0"/>
              <a:t> (</a:t>
            </a:r>
            <a:r>
              <a:rPr lang="en-US" sz="1900" dirty="0" err="1" smtClean="0"/>
              <a:t>cirkulacija</a:t>
            </a:r>
            <a:r>
              <a:rPr lang="en-US" sz="1900" dirty="0" smtClean="0"/>
              <a:t> u </a:t>
            </a:r>
            <a:r>
              <a:rPr lang="en-US" sz="1900" dirty="0" err="1" smtClean="0"/>
              <a:t>oba</a:t>
            </a:r>
            <a:r>
              <a:rPr lang="en-US" sz="1900" dirty="0" smtClean="0"/>
              <a:t> </a:t>
            </a:r>
            <a:r>
              <a:rPr lang="en-US" sz="1900" dirty="0" err="1" smtClean="0"/>
              <a:t>smera</a:t>
            </a:r>
            <a:r>
              <a:rPr lang="en-US" sz="1900" dirty="0" smtClean="0"/>
              <a:t>)</a:t>
            </a:r>
            <a:endParaRPr lang="sr-Latn-RS" sz="1900" dirty="0" smtClean="0"/>
          </a:p>
          <a:p>
            <a:r>
              <a:rPr lang="en-US" sz="2000" dirty="0" err="1" smtClean="0"/>
              <a:t>Peristaltičke</a:t>
            </a:r>
            <a:r>
              <a:rPr lang="en-US" sz="2000" dirty="0" smtClean="0"/>
              <a:t> </a:t>
            </a:r>
            <a:r>
              <a:rPr lang="en-US" sz="2000" dirty="0" err="1" smtClean="0"/>
              <a:t>pumpe</a:t>
            </a:r>
            <a:r>
              <a:rPr lang="en-US" sz="2000" dirty="0" smtClean="0"/>
              <a:t>, </a:t>
            </a:r>
            <a:r>
              <a:rPr lang="en-US" sz="2000" dirty="0" err="1" smtClean="0"/>
              <a:t>poznate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crevne</a:t>
            </a:r>
            <a:r>
              <a:rPr lang="en-US" sz="2000" dirty="0" smtClean="0"/>
              <a:t> </a:t>
            </a:r>
            <a:r>
              <a:rPr lang="en-US" sz="2000" dirty="0" err="1" smtClean="0"/>
              <a:t>pumpe</a:t>
            </a:r>
            <a:r>
              <a:rPr lang="en-US" sz="2000" dirty="0" smtClean="0"/>
              <a:t>, </a:t>
            </a:r>
            <a:r>
              <a:rPr lang="en-US" sz="2000" dirty="0" err="1" smtClean="0"/>
              <a:t>odlične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transport </a:t>
            </a:r>
            <a:r>
              <a:rPr lang="en-US" sz="2000" dirty="0" err="1" smtClean="0"/>
              <a:t>širokog</a:t>
            </a:r>
            <a:r>
              <a:rPr lang="en-US" sz="2000" dirty="0" smtClean="0"/>
              <a:t> </a:t>
            </a:r>
            <a:r>
              <a:rPr lang="en-US" sz="2000" dirty="0" err="1" smtClean="0"/>
              <a:t>spektra</a:t>
            </a:r>
            <a:r>
              <a:rPr lang="en-US" sz="2000" dirty="0" smtClean="0"/>
              <a:t> </a:t>
            </a:r>
            <a:r>
              <a:rPr lang="en-US" sz="2000" dirty="0" err="1" smtClean="0"/>
              <a:t>fluida</a:t>
            </a:r>
            <a:r>
              <a:rPr lang="en-US" sz="2000" dirty="0" smtClean="0"/>
              <a:t> </a:t>
            </a:r>
            <a:r>
              <a:rPr lang="en-US" sz="2000" dirty="0" err="1" smtClean="0"/>
              <a:t>kada</a:t>
            </a:r>
            <a:r>
              <a:rPr lang="en-US" sz="2000" dirty="0" smtClean="0"/>
              <a:t> se </a:t>
            </a:r>
            <a:r>
              <a:rPr lang="en-US" sz="2000" dirty="0" err="1" smtClean="0"/>
              <a:t>zahteva</a:t>
            </a:r>
            <a:r>
              <a:rPr lang="en-US" sz="2000" dirty="0" smtClean="0"/>
              <a:t> </a:t>
            </a:r>
            <a:r>
              <a:rPr lang="en-US" sz="2000" dirty="0" err="1" smtClean="0"/>
              <a:t>efikasnost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velika</a:t>
            </a:r>
            <a:r>
              <a:rPr lang="en-US" sz="2000" dirty="0" smtClean="0"/>
              <a:t> </a:t>
            </a:r>
            <a:r>
              <a:rPr lang="en-US" sz="2000" dirty="0" err="1" smtClean="0"/>
              <a:t>preciznost</a:t>
            </a:r>
            <a:r>
              <a:rPr lang="en-US" sz="2000" dirty="0" smtClean="0"/>
              <a:t> </a:t>
            </a:r>
            <a:r>
              <a:rPr lang="en-US" sz="2000" dirty="0" err="1" smtClean="0"/>
              <a:t>doziranja</a:t>
            </a:r>
            <a:endParaRPr lang="sr-Latn-RS" sz="19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LABORATORIJSKA OPREMA ZA PROIZVODNJU BIODIZELA DL BIO – 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Podjednako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efikasne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viskoznim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abrazivnim</a:t>
            </a:r>
            <a:r>
              <a:rPr lang="en-US" sz="1800" dirty="0" smtClean="0"/>
              <a:t> </a:t>
            </a:r>
            <a:r>
              <a:rPr lang="en-US" sz="1800" dirty="0" err="1" smtClean="0"/>
              <a:t>medijima</a:t>
            </a:r>
            <a:r>
              <a:rPr lang="en-US" sz="1800" dirty="0" smtClean="0"/>
              <a:t>,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fluidima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osetljivi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deformacije</a:t>
            </a:r>
            <a:endParaRPr lang="sr-Latn-RS" sz="1800" dirty="0" smtClean="0"/>
          </a:p>
          <a:p>
            <a:r>
              <a:rPr lang="en-US" sz="1800" dirty="0" smtClean="0"/>
              <a:t> U </a:t>
            </a:r>
            <a:r>
              <a:rPr lang="en-US" sz="1800" dirty="0" err="1" smtClean="0"/>
              <a:t>suštini</a:t>
            </a:r>
            <a:r>
              <a:rPr lang="en-US" sz="1800" dirty="0" smtClean="0"/>
              <a:t>, </a:t>
            </a:r>
            <a:r>
              <a:rPr lang="en-US" sz="1800" dirty="0" err="1" smtClean="0"/>
              <a:t>peristaltička</a:t>
            </a:r>
            <a:r>
              <a:rPr lang="en-US" sz="1800" dirty="0" smtClean="0"/>
              <a:t> </a:t>
            </a:r>
            <a:r>
              <a:rPr lang="en-US" sz="1800" dirty="0" err="1" smtClean="0"/>
              <a:t>pumpa</a:t>
            </a:r>
            <a:r>
              <a:rPr lang="en-US" sz="1800" dirty="0" smtClean="0"/>
              <a:t> je </a:t>
            </a:r>
            <a:r>
              <a:rPr lang="en-US" sz="1800" dirty="0" err="1" smtClean="0"/>
              <a:t>vrsta</a:t>
            </a:r>
            <a:r>
              <a:rPr lang="en-US" sz="1800" dirty="0" smtClean="0"/>
              <a:t> </a:t>
            </a:r>
            <a:r>
              <a:rPr lang="en-US" sz="1800" dirty="0" err="1" smtClean="0"/>
              <a:t>pozitivno</a:t>
            </a:r>
            <a:r>
              <a:rPr lang="en-US" sz="1800" dirty="0" smtClean="0"/>
              <a:t> </a:t>
            </a:r>
            <a:r>
              <a:rPr lang="en-US" sz="1800" dirty="0" err="1" smtClean="0"/>
              <a:t>potisne</a:t>
            </a:r>
            <a:r>
              <a:rPr lang="en-US" sz="1800" dirty="0" smtClean="0"/>
              <a:t> </a:t>
            </a:r>
            <a:r>
              <a:rPr lang="en-US" sz="1800" dirty="0" err="1" smtClean="0"/>
              <a:t>zapreminske</a:t>
            </a:r>
            <a:r>
              <a:rPr lang="en-US" sz="1800" dirty="0" smtClean="0"/>
              <a:t> </a:t>
            </a:r>
            <a:r>
              <a:rPr lang="en-US" sz="1800" dirty="0" err="1" smtClean="0"/>
              <a:t>pumpe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Jednostavna</a:t>
            </a:r>
            <a:r>
              <a:rPr lang="en-US" sz="1800" dirty="0" smtClean="0"/>
              <a:t> </a:t>
            </a:r>
            <a:r>
              <a:rPr lang="en-US" sz="1800" dirty="0" err="1" smtClean="0"/>
              <a:t>konstrukcija</a:t>
            </a:r>
            <a:r>
              <a:rPr lang="en-US" sz="1800" dirty="0" smtClean="0"/>
              <a:t> </a:t>
            </a:r>
            <a:r>
              <a:rPr lang="en-US" sz="1800" dirty="0" err="1" smtClean="0"/>
              <a:t>pruža</a:t>
            </a:r>
            <a:r>
              <a:rPr lang="en-US" sz="1800" dirty="0" smtClean="0"/>
              <a:t> </a:t>
            </a:r>
            <a:r>
              <a:rPr lang="en-US" sz="1800" dirty="0" err="1" smtClean="0"/>
              <a:t>joj</a:t>
            </a:r>
            <a:r>
              <a:rPr lang="en-US" sz="1800" dirty="0" smtClean="0"/>
              <a:t> </a:t>
            </a:r>
            <a:r>
              <a:rPr lang="en-US" sz="1800" dirty="0" err="1" smtClean="0"/>
              <a:t>brojne</a:t>
            </a:r>
            <a:r>
              <a:rPr lang="en-US" sz="1800" dirty="0" smtClean="0"/>
              <a:t> </a:t>
            </a:r>
            <a:r>
              <a:rPr lang="en-US" sz="1800" dirty="0" err="1" smtClean="0"/>
              <a:t>prednosti</a:t>
            </a:r>
            <a:r>
              <a:rPr lang="en-US" sz="1800" dirty="0" smtClean="0"/>
              <a:t> u </a:t>
            </a:r>
            <a:r>
              <a:rPr lang="en-US" sz="1800" dirty="0" err="1" smtClean="0"/>
              <a:t>odnosu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druge</a:t>
            </a:r>
            <a:r>
              <a:rPr lang="en-US" sz="1800" dirty="0" smtClean="0"/>
              <a:t> </a:t>
            </a:r>
            <a:r>
              <a:rPr lang="en-US" sz="1800" dirty="0" err="1" smtClean="0"/>
              <a:t>tipove</a:t>
            </a:r>
            <a:r>
              <a:rPr lang="en-US" sz="1800" dirty="0" smtClean="0"/>
              <a:t> </a:t>
            </a:r>
            <a:r>
              <a:rPr lang="en-US" sz="1800" dirty="0" err="1" smtClean="0"/>
              <a:t>pumpi</a:t>
            </a:r>
            <a:endParaRPr lang="sr-Latn-RS" sz="1800" dirty="0" smtClean="0"/>
          </a:p>
          <a:p>
            <a:r>
              <a:rPr lang="en-US" sz="1800" dirty="0" smtClean="0"/>
              <a:t> Pre </a:t>
            </a:r>
            <a:r>
              <a:rPr lang="en-US" sz="1800" dirty="0" err="1" smtClean="0"/>
              <a:t>priključenja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jednofaznu</a:t>
            </a:r>
            <a:r>
              <a:rPr lang="en-US" sz="1800" dirty="0" smtClean="0"/>
              <a:t> </a:t>
            </a:r>
            <a:r>
              <a:rPr lang="en-US" sz="1800" dirty="0" err="1" smtClean="0"/>
              <a:t>utičnicu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uzemljenjem</a:t>
            </a:r>
            <a:r>
              <a:rPr lang="en-US" sz="1800" dirty="0" smtClean="0"/>
              <a:t> </a:t>
            </a:r>
            <a:r>
              <a:rPr lang="en-US" sz="1800" dirty="0" err="1" smtClean="0"/>
              <a:t>treba</a:t>
            </a:r>
            <a:r>
              <a:rPr lang="en-US" sz="1800" dirty="0" smtClean="0"/>
              <a:t> </a:t>
            </a:r>
            <a:r>
              <a:rPr lang="en-US" sz="1800" dirty="0" err="1" smtClean="0"/>
              <a:t>proveriti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li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svi</a:t>
            </a:r>
            <a:r>
              <a:rPr lang="en-US" sz="1800" dirty="0" smtClean="0"/>
              <a:t> </a:t>
            </a:r>
            <a:r>
              <a:rPr lang="en-US" sz="1800" dirty="0" err="1" smtClean="0"/>
              <a:t>prekidači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ventili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poziciji</a:t>
            </a:r>
            <a:r>
              <a:rPr lang="en-US" sz="1800" dirty="0" smtClean="0"/>
              <a:t> „Off“</a:t>
            </a:r>
            <a:endParaRPr lang="sr-Latn-RS" sz="1800" dirty="0" smtClean="0"/>
          </a:p>
          <a:p>
            <a:r>
              <a:rPr lang="en-US" sz="1800" dirty="0" smtClean="0"/>
              <a:t> Pre </a:t>
            </a:r>
            <a:r>
              <a:rPr lang="en-US" sz="1800" dirty="0" err="1" smtClean="0"/>
              <a:t>puštanja</a:t>
            </a:r>
            <a:r>
              <a:rPr lang="en-US" sz="1800" dirty="0" smtClean="0"/>
              <a:t> u </a:t>
            </a:r>
            <a:r>
              <a:rPr lang="en-US" sz="1800" dirty="0" err="1" smtClean="0"/>
              <a:t>rad</a:t>
            </a:r>
            <a:r>
              <a:rPr lang="en-US" sz="1800" dirty="0" smtClean="0"/>
              <a:t> </a:t>
            </a:r>
            <a:r>
              <a:rPr lang="en-US" sz="1800" dirty="0" err="1" smtClean="0"/>
              <a:t>treba</a:t>
            </a:r>
            <a:r>
              <a:rPr lang="en-US" sz="1800" dirty="0" smtClean="0"/>
              <a:t> </a:t>
            </a:r>
            <a:r>
              <a:rPr lang="en-US" sz="1800" dirty="0" err="1" smtClean="0"/>
              <a:t>proveriti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li</a:t>
            </a:r>
            <a:r>
              <a:rPr lang="en-US" sz="1800" dirty="0" smtClean="0"/>
              <a:t> </a:t>
            </a:r>
            <a:r>
              <a:rPr lang="en-US" sz="1800" dirty="0" err="1" smtClean="0"/>
              <a:t>postoji</a:t>
            </a:r>
            <a:r>
              <a:rPr lang="en-US" sz="1800" dirty="0" smtClean="0"/>
              <a:t> </a:t>
            </a:r>
            <a:r>
              <a:rPr lang="en-US" sz="1800" dirty="0" err="1" smtClean="0"/>
              <a:t>curenje</a:t>
            </a:r>
            <a:r>
              <a:rPr lang="en-US" sz="1800" dirty="0" smtClean="0"/>
              <a:t> u </a:t>
            </a:r>
            <a:r>
              <a:rPr lang="en-US" sz="1800" dirty="0" err="1" smtClean="0"/>
              <a:t>cevima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PROIZVODNJA BIODIZELA IZ SUNCOKRETOVOG ULJA KORISTEĆI METANOL I NATRIJUM HIDROKSID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je </a:t>
            </a:r>
            <a:r>
              <a:rPr lang="en-US" dirty="0" err="1" smtClean="0"/>
              <a:t>hemijski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Hemijski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se </a:t>
            </a:r>
            <a:r>
              <a:rPr lang="en-US" dirty="0" err="1" smtClean="0"/>
              <a:t>ogleda</a:t>
            </a:r>
            <a:r>
              <a:rPr lang="en-US" dirty="0" smtClean="0"/>
              <a:t> u </a:t>
            </a:r>
            <a:r>
              <a:rPr lang="en-US" dirty="0" err="1" smtClean="0"/>
              <a:t>reakciji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(</a:t>
            </a:r>
            <a:r>
              <a:rPr lang="en-US" dirty="0" err="1" smtClean="0"/>
              <a:t>biljnog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životinjskog</a:t>
            </a:r>
            <a:r>
              <a:rPr lang="en-US" dirty="0" smtClean="0"/>
              <a:t> </a:t>
            </a:r>
            <a:r>
              <a:rPr lang="en-US" dirty="0" err="1" smtClean="0"/>
              <a:t>porekla</a:t>
            </a:r>
            <a:r>
              <a:rPr lang="en-US" dirty="0" smtClean="0"/>
              <a:t>)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alkoholom</a:t>
            </a:r>
            <a:r>
              <a:rPr lang="en-US" dirty="0" smtClean="0"/>
              <a:t> (</a:t>
            </a:r>
            <a:r>
              <a:rPr lang="en-US" dirty="0" err="1" smtClean="0"/>
              <a:t>metanol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etanol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sekundarna</a:t>
            </a:r>
            <a:r>
              <a:rPr lang="en-US" dirty="0" smtClean="0"/>
              <a:t> </a:t>
            </a:r>
            <a:r>
              <a:rPr lang="en-US" dirty="0" err="1" smtClean="0"/>
              <a:t>sirovina</a:t>
            </a:r>
            <a:r>
              <a:rPr lang="en-US" dirty="0" smtClean="0"/>
              <a:t> </a:t>
            </a:r>
            <a:r>
              <a:rPr lang="en-US" dirty="0" err="1" smtClean="0"/>
              <a:t>izdvaja</a:t>
            </a:r>
            <a:r>
              <a:rPr lang="en-US" dirty="0" smtClean="0"/>
              <a:t> se </a:t>
            </a:r>
            <a:r>
              <a:rPr lang="en-US" dirty="0" err="1" smtClean="0"/>
              <a:t>glicerin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Ovakav</a:t>
            </a:r>
            <a:r>
              <a:rPr lang="en-US" dirty="0" smtClean="0"/>
              <a:t> </a:t>
            </a:r>
            <a:r>
              <a:rPr lang="en-US" dirty="0" err="1" smtClean="0"/>
              <a:t>vid</a:t>
            </a:r>
            <a:r>
              <a:rPr lang="en-US" dirty="0" smtClean="0"/>
              <a:t> </a:t>
            </a:r>
            <a:r>
              <a:rPr lang="en-US" dirty="0" err="1" smtClean="0"/>
              <a:t>hemijske</a:t>
            </a:r>
            <a:r>
              <a:rPr lang="en-US" dirty="0" smtClean="0"/>
              <a:t> </a:t>
            </a:r>
            <a:r>
              <a:rPr lang="en-US" dirty="0" err="1" smtClean="0"/>
              <a:t>reakcije</a:t>
            </a:r>
            <a:r>
              <a:rPr lang="en-US" dirty="0" smtClean="0"/>
              <a:t> </a:t>
            </a:r>
            <a:r>
              <a:rPr lang="en-US" dirty="0" err="1" smtClean="0"/>
              <a:t>naziva</a:t>
            </a:r>
            <a:r>
              <a:rPr lang="en-US" dirty="0" smtClean="0"/>
              <a:t> se </a:t>
            </a:r>
            <a:r>
              <a:rPr lang="en-US" dirty="0" err="1" smtClean="0"/>
              <a:t>transesterifikacija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dobijati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sledećih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: </a:t>
            </a:r>
            <a:r>
              <a:rPr lang="en-US" dirty="0" err="1" smtClean="0"/>
              <a:t>sojino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,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uljane</a:t>
            </a:r>
            <a:r>
              <a:rPr lang="en-US" dirty="0" smtClean="0"/>
              <a:t> </a:t>
            </a:r>
            <a:r>
              <a:rPr lang="en-US" dirty="0" err="1" smtClean="0"/>
              <a:t>repice</a:t>
            </a:r>
            <a:r>
              <a:rPr lang="en-US" dirty="0" smtClean="0"/>
              <a:t>, </a:t>
            </a:r>
            <a:r>
              <a:rPr lang="en-US" dirty="0" err="1" smtClean="0"/>
              <a:t>goveđi</a:t>
            </a:r>
            <a:r>
              <a:rPr lang="en-US" dirty="0" smtClean="0"/>
              <a:t> </a:t>
            </a:r>
            <a:r>
              <a:rPr lang="en-US" dirty="0" err="1" smtClean="0"/>
              <a:t>loj</a:t>
            </a:r>
            <a:r>
              <a:rPr lang="en-US" dirty="0" smtClean="0"/>
              <a:t>, </a:t>
            </a:r>
            <a:r>
              <a:rPr lang="en-US" dirty="0" err="1" smtClean="0"/>
              <a:t>svinjska</a:t>
            </a:r>
            <a:r>
              <a:rPr lang="en-US" dirty="0" smtClean="0"/>
              <a:t> mast, </a:t>
            </a:r>
            <a:r>
              <a:rPr lang="en-US" dirty="0" err="1" smtClean="0"/>
              <a:t>orahovo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avokada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Otpadna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se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prečistiti</a:t>
            </a:r>
            <a:r>
              <a:rPr lang="en-US" dirty="0" smtClean="0"/>
              <a:t> (</a:t>
            </a:r>
            <a:r>
              <a:rPr lang="en-US" dirty="0" err="1" smtClean="0"/>
              <a:t>filtrirati</a:t>
            </a:r>
            <a:r>
              <a:rPr lang="en-US" dirty="0" smtClean="0"/>
              <a:t>)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ostataka</a:t>
            </a:r>
            <a:r>
              <a:rPr lang="en-US" dirty="0" smtClean="0"/>
              <a:t> </a:t>
            </a:r>
            <a:r>
              <a:rPr lang="en-US" dirty="0" err="1" smtClean="0"/>
              <a:t>hrane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Katalizatori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proizvodnji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r>
              <a:rPr lang="en-US" dirty="0" err="1" smtClean="0"/>
              <a:t>natrijum</a:t>
            </a:r>
            <a:r>
              <a:rPr lang="en-US" dirty="0" smtClean="0"/>
              <a:t> </a:t>
            </a:r>
            <a:r>
              <a:rPr lang="en-US" dirty="0" err="1" smtClean="0"/>
              <a:t>hidroksid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kalijum</a:t>
            </a:r>
            <a:r>
              <a:rPr lang="en-US" dirty="0" smtClean="0"/>
              <a:t> </a:t>
            </a:r>
            <a:r>
              <a:rPr lang="en-US" dirty="0" err="1" smtClean="0"/>
              <a:t>hidroksid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Krakteristike</a:t>
            </a:r>
            <a:r>
              <a:rPr lang="en-US" dirty="0" smtClean="0"/>
              <a:t> </a:t>
            </a:r>
            <a:r>
              <a:rPr lang="en-US" dirty="0" err="1" smtClean="0"/>
              <a:t>dobijenog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se </a:t>
            </a:r>
            <a:r>
              <a:rPr lang="en-US" dirty="0" err="1" smtClean="0"/>
              <a:t>ogledaju</a:t>
            </a:r>
            <a:r>
              <a:rPr lang="en-US" dirty="0" smtClean="0"/>
              <a:t> u </a:t>
            </a:r>
            <a:r>
              <a:rPr lang="en-US" dirty="0" err="1" smtClean="0"/>
              <a:t>toploti</a:t>
            </a:r>
            <a:r>
              <a:rPr lang="en-US" dirty="0" smtClean="0"/>
              <a:t> </a:t>
            </a:r>
            <a:r>
              <a:rPr lang="en-US" dirty="0" err="1" smtClean="0"/>
              <a:t>sagorevanja</a:t>
            </a:r>
            <a:r>
              <a:rPr lang="en-US" dirty="0" smtClean="0"/>
              <a:t>, </a:t>
            </a:r>
            <a:r>
              <a:rPr lang="en-US" dirty="0" err="1" smtClean="0"/>
              <a:t>viskoznosti</a:t>
            </a:r>
            <a:r>
              <a:rPr lang="en-US" dirty="0" smtClean="0"/>
              <a:t>, </a:t>
            </a:r>
            <a:r>
              <a:rPr lang="en-US" dirty="0" err="1" smtClean="0"/>
              <a:t>gustini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tački</a:t>
            </a:r>
            <a:r>
              <a:rPr lang="en-US" dirty="0" smtClean="0"/>
              <a:t> </a:t>
            </a:r>
            <a:r>
              <a:rPr lang="en-US" dirty="0" err="1" smtClean="0"/>
              <a:t>očvršnjavanja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dobijanja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zagađenja</a:t>
            </a:r>
            <a:r>
              <a:rPr lang="en-US" dirty="0" smtClean="0"/>
              <a:t> </a:t>
            </a:r>
            <a:r>
              <a:rPr lang="en-US" dirty="0" err="1" smtClean="0"/>
              <a:t>okoline</a:t>
            </a:r>
            <a:r>
              <a:rPr lang="en-US" dirty="0" smtClean="0"/>
              <a:t> </a:t>
            </a:r>
            <a:r>
              <a:rPr lang="en-US" dirty="0" err="1" smtClean="0"/>
              <a:t>korišćenjem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u </a:t>
            </a:r>
            <a:r>
              <a:rPr lang="en-US" dirty="0" err="1" smtClean="0"/>
              <a:t>motorima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konvencionalnog</a:t>
            </a:r>
            <a:r>
              <a:rPr lang="en-US" dirty="0" smtClean="0"/>
              <a:t> </a:t>
            </a:r>
            <a:r>
              <a:rPr lang="en-US" dirty="0" err="1" smtClean="0"/>
              <a:t>dizela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>PROIZVODNJA BIODIZELA IZ SUNCOKRETOVOG ULJA KORISTEĆI METANOL I NATRIJUM HIDROKSID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sipanog</a:t>
            </a:r>
            <a:r>
              <a:rPr lang="en-US" dirty="0" smtClean="0"/>
              <a:t> </a:t>
            </a:r>
            <a:r>
              <a:rPr lang="en-US" dirty="0" err="1" smtClean="0"/>
              <a:t>suncokretovog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5l u </a:t>
            </a:r>
            <a:r>
              <a:rPr lang="en-US" dirty="0" err="1" smtClean="0"/>
              <a:t>predtretmanski</a:t>
            </a:r>
            <a:r>
              <a:rPr lang="en-US" dirty="0" smtClean="0"/>
              <a:t> </a:t>
            </a:r>
            <a:r>
              <a:rPr lang="en-US" dirty="0" err="1" smtClean="0"/>
              <a:t>rezervoar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podesiti</a:t>
            </a:r>
            <a:r>
              <a:rPr lang="en-US" dirty="0" smtClean="0"/>
              <a:t> </a:t>
            </a:r>
            <a:r>
              <a:rPr lang="en-US" dirty="0" err="1" smtClean="0"/>
              <a:t>temperaturu</a:t>
            </a:r>
            <a:r>
              <a:rPr lang="en-US" dirty="0" smtClean="0"/>
              <a:t> </a:t>
            </a:r>
            <a:r>
              <a:rPr lang="en-US" dirty="0" err="1" smtClean="0"/>
              <a:t>predtretmanskog</a:t>
            </a:r>
            <a:r>
              <a:rPr lang="en-US" dirty="0" smtClean="0"/>
              <a:t> </a:t>
            </a:r>
            <a:r>
              <a:rPr lang="en-US" dirty="0" err="1" smtClean="0"/>
              <a:t>rezervoara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70 - 90ºC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pokrenuti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mešanja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izvršila</a:t>
            </a:r>
            <a:r>
              <a:rPr lang="en-US" dirty="0" smtClean="0"/>
              <a:t> </a:t>
            </a:r>
            <a:r>
              <a:rPr lang="en-US" dirty="0" err="1" smtClean="0"/>
              <a:t>dehidracija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Održavati</a:t>
            </a:r>
            <a:r>
              <a:rPr lang="en-US" dirty="0" smtClean="0"/>
              <a:t> </a:t>
            </a:r>
            <a:r>
              <a:rPr lang="en-US" dirty="0" err="1" smtClean="0"/>
              <a:t>istu</a:t>
            </a:r>
            <a:r>
              <a:rPr lang="en-US" dirty="0" smtClean="0"/>
              <a:t> </a:t>
            </a:r>
            <a:r>
              <a:rPr lang="en-US" dirty="0" err="1" smtClean="0"/>
              <a:t>temperaturu</a:t>
            </a:r>
            <a:r>
              <a:rPr lang="en-U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mehurići</a:t>
            </a:r>
            <a:r>
              <a:rPr lang="en-US" dirty="0" smtClean="0"/>
              <a:t> ne </a:t>
            </a:r>
            <a:r>
              <a:rPr lang="en-US" dirty="0" err="1" smtClean="0"/>
              <a:t>nestanu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Temperatura</a:t>
            </a:r>
            <a:r>
              <a:rPr lang="en-US" dirty="0" smtClean="0"/>
              <a:t> ne </a:t>
            </a:r>
            <a:r>
              <a:rPr lang="en-US" dirty="0" err="1" smtClean="0"/>
              <a:t>sme</a:t>
            </a:r>
            <a:r>
              <a:rPr lang="en-US" dirty="0" smtClean="0"/>
              <a:t> </a:t>
            </a:r>
            <a:r>
              <a:rPr lang="en-US" dirty="0" err="1" smtClean="0"/>
              <a:t>prelaziti</a:t>
            </a:r>
            <a:r>
              <a:rPr lang="en-US" dirty="0" smtClean="0"/>
              <a:t> 90ºC </a:t>
            </a:r>
            <a:r>
              <a:rPr lang="en-US" dirty="0" err="1" smtClean="0"/>
              <a:t>da</a:t>
            </a:r>
            <a:r>
              <a:rPr lang="en-US" dirty="0" smtClean="0"/>
              <a:t> se ne </a:t>
            </a:r>
            <a:r>
              <a:rPr lang="en-US" dirty="0" err="1" smtClean="0"/>
              <a:t>dobije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  <a:r>
              <a:rPr lang="en-US" dirty="0" err="1" smtClean="0"/>
              <a:t>slabijeg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toga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pripremiti</a:t>
            </a:r>
            <a:r>
              <a:rPr lang="en-US" dirty="0" smtClean="0"/>
              <a:t> 160ml </a:t>
            </a:r>
            <a:r>
              <a:rPr lang="en-US" dirty="0" err="1" smtClean="0"/>
              <a:t>metanola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litri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3,5 g </a:t>
            </a:r>
            <a:r>
              <a:rPr lang="en-US" dirty="0" err="1" smtClean="0"/>
              <a:t>NaOH</a:t>
            </a:r>
            <a:r>
              <a:rPr lang="en-US" dirty="0" smtClean="0"/>
              <a:t> (98%)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litri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reagensi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toksični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postupati</a:t>
            </a:r>
            <a:r>
              <a:rPr lang="en-US" dirty="0" smtClean="0"/>
              <a:t> </a:t>
            </a:r>
            <a:r>
              <a:rPr lang="en-US" dirty="0" err="1" smtClean="0"/>
              <a:t>oprezno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upotrebiti</a:t>
            </a:r>
            <a:r>
              <a:rPr lang="en-US" dirty="0" smtClean="0"/>
              <a:t> </a:t>
            </a:r>
            <a:r>
              <a:rPr lang="en-US" dirty="0" err="1" smtClean="0"/>
              <a:t>peristaltičku</a:t>
            </a:r>
            <a:r>
              <a:rPr lang="en-US" dirty="0" smtClean="0"/>
              <a:t> </a:t>
            </a:r>
            <a:r>
              <a:rPr lang="en-US" dirty="0" err="1" smtClean="0"/>
              <a:t>pumpu</a:t>
            </a:r>
            <a:r>
              <a:rPr lang="en-US" dirty="0" smtClean="0"/>
              <a:t>, </a:t>
            </a:r>
            <a:r>
              <a:rPr lang="en-US" dirty="0" err="1" smtClean="0"/>
              <a:t>premeštajući</a:t>
            </a:r>
            <a:r>
              <a:rPr lang="en-US" dirty="0" smtClean="0"/>
              <a:t> </a:t>
            </a:r>
            <a:r>
              <a:rPr lang="en-US" dirty="0" err="1" smtClean="0"/>
              <a:t>vrelo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predtretmanskog</a:t>
            </a:r>
            <a:r>
              <a:rPr lang="en-US" dirty="0" smtClean="0"/>
              <a:t> </a:t>
            </a:r>
            <a:r>
              <a:rPr lang="en-US" dirty="0" err="1" smtClean="0"/>
              <a:t>rezervoara</a:t>
            </a:r>
            <a:r>
              <a:rPr lang="en-US" dirty="0" smtClean="0"/>
              <a:t> u </a:t>
            </a:r>
            <a:r>
              <a:rPr lang="en-US" dirty="0" err="1" smtClean="0"/>
              <a:t>reaktor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održavajući</a:t>
            </a:r>
            <a:r>
              <a:rPr lang="en-US" dirty="0" smtClean="0"/>
              <a:t> </a:t>
            </a:r>
            <a:r>
              <a:rPr lang="en-US" dirty="0" err="1" smtClean="0"/>
              <a:t>temperaturu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50 - 55ºC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Dodati</a:t>
            </a:r>
            <a:r>
              <a:rPr lang="en-US" dirty="0" smtClean="0"/>
              <a:t> 75% </a:t>
            </a:r>
            <a:r>
              <a:rPr lang="en-US" dirty="0" err="1" smtClean="0"/>
              <a:t>metanola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peristaltičku</a:t>
            </a:r>
            <a:r>
              <a:rPr lang="en-US" dirty="0" smtClean="0"/>
              <a:t> </a:t>
            </a:r>
            <a:r>
              <a:rPr lang="en-US" dirty="0" err="1" smtClean="0"/>
              <a:t>pumpu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pokrenuti</a:t>
            </a:r>
            <a:r>
              <a:rPr lang="en-US" dirty="0" smtClean="0"/>
              <a:t> </a:t>
            </a:r>
            <a:r>
              <a:rPr lang="en-US" dirty="0" err="1" smtClean="0"/>
              <a:t>recirkulaciju</a:t>
            </a:r>
            <a:r>
              <a:rPr lang="en-US" dirty="0" smtClean="0"/>
              <a:t> u </a:t>
            </a:r>
            <a:r>
              <a:rPr lang="en-US" dirty="0" err="1" smtClean="0"/>
              <a:t>reaktoru</a:t>
            </a:r>
            <a:r>
              <a:rPr lang="en-US" dirty="0" smtClean="0"/>
              <a:t> u </a:t>
            </a:r>
            <a:r>
              <a:rPr lang="en-US" dirty="0" err="1" smtClean="0"/>
              <a:t>trajanju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1,5h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Ostaviti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odstoji</a:t>
            </a:r>
            <a:r>
              <a:rPr lang="en-U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se ne </a:t>
            </a:r>
            <a:r>
              <a:rPr lang="en-US" dirty="0" err="1" smtClean="0"/>
              <a:t>istaloži</a:t>
            </a:r>
            <a:r>
              <a:rPr lang="en-US" dirty="0" smtClean="0"/>
              <a:t> </a:t>
            </a:r>
            <a:r>
              <a:rPr lang="en-US" dirty="0" err="1" smtClean="0"/>
              <a:t>glicerin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ekstrakuje</a:t>
            </a:r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Alternativno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savremeno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 </a:t>
            </a:r>
            <a:r>
              <a:rPr lang="en-US" dirty="0" err="1" smtClean="0"/>
              <a:t>današnjice</a:t>
            </a:r>
            <a:r>
              <a:rPr lang="en-US" dirty="0" smtClean="0"/>
              <a:t>, a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nastati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sekundarna</a:t>
            </a:r>
            <a:r>
              <a:rPr lang="en-US" dirty="0" smtClean="0"/>
              <a:t> </a:t>
            </a:r>
            <a:r>
              <a:rPr lang="en-US" dirty="0" err="1" smtClean="0"/>
              <a:t>sirovina</a:t>
            </a:r>
            <a:r>
              <a:rPr lang="en-US" dirty="0" smtClean="0"/>
              <a:t> </a:t>
            </a:r>
            <a:r>
              <a:rPr lang="en-US" dirty="0" err="1" smtClean="0"/>
              <a:t>otpadnih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produkt</a:t>
            </a:r>
            <a:r>
              <a:rPr lang="en-US" dirty="0" smtClean="0"/>
              <a:t> </a:t>
            </a:r>
            <a:r>
              <a:rPr lang="en-US" dirty="0" err="1" smtClean="0"/>
              <a:t>namenski</a:t>
            </a:r>
            <a:r>
              <a:rPr lang="en-US" dirty="0" smtClean="0"/>
              <a:t> </a:t>
            </a:r>
            <a:r>
              <a:rPr lang="en-US" dirty="0" err="1" smtClean="0"/>
              <a:t>gajenih</a:t>
            </a:r>
            <a:r>
              <a:rPr lang="en-US" dirty="0" smtClean="0"/>
              <a:t> </a:t>
            </a:r>
            <a:r>
              <a:rPr lang="en-US" dirty="0" err="1" smtClean="0"/>
              <a:t>uljarica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Republika</a:t>
            </a:r>
            <a:r>
              <a:rPr lang="en-US" dirty="0" smtClean="0"/>
              <a:t> </a:t>
            </a:r>
            <a:r>
              <a:rPr lang="en-US" dirty="0" err="1" smtClean="0"/>
              <a:t>Srbija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značajne</a:t>
            </a:r>
            <a:r>
              <a:rPr lang="en-US" dirty="0" smtClean="0"/>
              <a:t> </a:t>
            </a:r>
            <a:r>
              <a:rPr lang="en-US" dirty="0" err="1" smtClean="0"/>
              <a:t>potencijale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zadovolji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15% </a:t>
            </a:r>
            <a:r>
              <a:rPr lang="en-US" dirty="0" err="1" smtClean="0"/>
              <a:t>potreba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dizelom</a:t>
            </a:r>
            <a:endParaRPr lang="en-US" dirty="0" smtClean="0"/>
          </a:p>
          <a:p>
            <a:r>
              <a:rPr lang="en-US" dirty="0" err="1" smtClean="0"/>
              <a:t>Proizvodni</a:t>
            </a:r>
            <a:r>
              <a:rPr lang="en-US" dirty="0" smtClean="0"/>
              <a:t> </a:t>
            </a:r>
            <a:r>
              <a:rPr lang="en-US" dirty="0" err="1" smtClean="0"/>
              <a:t>kapaciteti</a:t>
            </a:r>
            <a:r>
              <a:rPr lang="en-US" dirty="0" smtClean="0"/>
              <a:t> u </a:t>
            </a:r>
            <a:r>
              <a:rPr lang="en-US" dirty="0" err="1" smtClean="0"/>
              <a:t>Evropskoj</a:t>
            </a:r>
            <a:r>
              <a:rPr lang="en-US" dirty="0" smtClean="0"/>
              <a:t> </a:t>
            </a:r>
            <a:r>
              <a:rPr lang="en-US" dirty="0" err="1" smtClean="0"/>
              <a:t>uniji</a:t>
            </a:r>
            <a:r>
              <a:rPr lang="en-US" dirty="0" smtClean="0"/>
              <a:t> u 2012. god. </a:t>
            </a:r>
            <a:r>
              <a:rPr lang="en-US" dirty="0" err="1" smtClean="0"/>
              <a:t>iznosili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23,5 </a:t>
            </a:r>
            <a:r>
              <a:rPr lang="en-US" dirty="0" err="1" smtClean="0"/>
              <a:t>miliona</a:t>
            </a:r>
            <a:r>
              <a:rPr lang="en-US" dirty="0" smtClean="0"/>
              <a:t> </a:t>
            </a:r>
            <a:r>
              <a:rPr lang="en-US" dirty="0" err="1" smtClean="0"/>
              <a:t>tona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,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čemu</a:t>
            </a:r>
            <a:r>
              <a:rPr lang="en-US" dirty="0" smtClean="0"/>
              <a:t> </a:t>
            </a:r>
            <a:r>
              <a:rPr lang="en-US" dirty="0" err="1" smtClean="0"/>
              <a:t>najveće</a:t>
            </a:r>
            <a:r>
              <a:rPr lang="en-US" dirty="0" smtClean="0"/>
              <a:t> </a:t>
            </a:r>
            <a:r>
              <a:rPr lang="en-US" dirty="0" err="1" smtClean="0"/>
              <a:t>kapacitete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Nemačka</a:t>
            </a:r>
            <a:r>
              <a:rPr lang="en-US" dirty="0" smtClean="0"/>
              <a:t>, </a:t>
            </a:r>
            <a:r>
              <a:rPr lang="en-US" dirty="0" err="1" smtClean="0"/>
              <a:t>Španija</a:t>
            </a:r>
            <a:r>
              <a:rPr lang="en-US" dirty="0" smtClean="0"/>
              <a:t>, </a:t>
            </a:r>
            <a:r>
              <a:rPr lang="en-US" dirty="0" err="1" smtClean="0"/>
              <a:t>Francuska</a:t>
            </a:r>
            <a:r>
              <a:rPr lang="en-US" dirty="0" smtClean="0"/>
              <a:t>, </a:t>
            </a:r>
            <a:r>
              <a:rPr lang="en-US" dirty="0" err="1" smtClean="0"/>
              <a:t>Italija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Holandija</a:t>
            </a:r>
            <a:r>
              <a:rPr lang="en-US" dirty="0" smtClean="0"/>
              <a:t>; u 2011. god.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Ukupna</a:t>
            </a:r>
            <a:r>
              <a:rPr lang="en-US" dirty="0" smtClean="0"/>
              <a:t> </a:t>
            </a:r>
            <a:r>
              <a:rPr lang="en-US" dirty="0" err="1" smtClean="0"/>
              <a:t>proizvodnja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u EU </a:t>
            </a:r>
            <a:r>
              <a:rPr lang="en-US" dirty="0" err="1" smtClean="0"/>
              <a:t>iznosila</a:t>
            </a:r>
            <a:r>
              <a:rPr lang="en-US" dirty="0" smtClean="0"/>
              <a:t> je 8,6 </a:t>
            </a:r>
            <a:r>
              <a:rPr lang="en-US" dirty="0" err="1" smtClean="0"/>
              <a:t>miliona</a:t>
            </a:r>
            <a:r>
              <a:rPr lang="en-US" dirty="0" smtClean="0"/>
              <a:t> </a:t>
            </a:r>
            <a:r>
              <a:rPr lang="en-US" dirty="0" err="1" smtClean="0"/>
              <a:t>tona</a:t>
            </a:r>
            <a:r>
              <a:rPr lang="en-US" dirty="0" smtClean="0"/>
              <a:t>, </a:t>
            </a:r>
            <a:r>
              <a:rPr lang="en-US" dirty="0" err="1" smtClean="0"/>
              <a:t>od</a:t>
            </a:r>
            <a:r>
              <a:rPr lang="en-US" dirty="0" smtClean="0"/>
              <a:t> toga u </a:t>
            </a:r>
            <a:r>
              <a:rPr lang="en-US" dirty="0" err="1" smtClean="0"/>
              <a:t>Nemačkoj</a:t>
            </a:r>
            <a:r>
              <a:rPr lang="en-US" dirty="0" smtClean="0"/>
              <a:t> je </a:t>
            </a:r>
            <a:r>
              <a:rPr lang="en-US" dirty="0" err="1" smtClean="0"/>
              <a:t>proizvedeno</a:t>
            </a:r>
            <a:r>
              <a:rPr lang="en-US" dirty="0" smtClean="0"/>
              <a:t> 2,8 </a:t>
            </a:r>
            <a:r>
              <a:rPr lang="en-US" dirty="0" err="1" smtClean="0"/>
              <a:t>miliona</a:t>
            </a:r>
            <a:r>
              <a:rPr lang="en-US" dirty="0" smtClean="0"/>
              <a:t> </a:t>
            </a:r>
            <a:r>
              <a:rPr lang="en-US" dirty="0" err="1" smtClean="0"/>
              <a:t>tona</a:t>
            </a:r>
            <a:r>
              <a:rPr lang="en-US" dirty="0" smtClean="0"/>
              <a:t>, a u </a:t>
            </a:r>
            <a:r>
              <a:rPr lang="en-US" dirty="0" err="1" smtClean="0"/>
              <a:t>Francuskoj</a:t>
            </a:r>
            <a:r>
              <a:rPr lang="en-US" dirty="0" smtClean="0"/>
              <a:t> 1,8 </a:t>
            </a:r>
            <a:r>
              <a:rPr lang="en-US" dirty="0" err="1" smtClean="0"/>
              <a:t>miliona</a:t>
            </a:r>
            <a:r>
              <a:rPr lang="en-US" dirty="0" smtClean="0"/>
              <a:t> </a:t>
            </a:r>
            <a:r>
              <a:rPr lang="en-US" dirty="0" err="1" smtClean="0"/>
              <a:t>tona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Potencijalna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gajenje</a:t>
            </a:r>
            <a:r>
              <a:rPr lang="en-US" dirty="0" smtClean="0"/>
              <a:t> </a:t>
            </a:r>
            <a:r>
              <a:rPr lang="en-US" dirty="0" err="1" smtClean="0"/>
              <a:t>uljarica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 </a:t>
            </a:r>
            <a:r>
              <a:rPr lang="en-US" dirty="0" err="1" smtClean="0"/>
              <a:t>iznosi</a:t>
            </a:r>
            <a:r>
              <a:rPr lang="en-US" dirty="0" smtClean="0"/>
              <a:t> 668.800 ha,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20% </a:t>
            </a:r>
            <a:r>
              <a:rPr lang="en-US" dirty="0" err="1" smtClean="0"/>
              <a:t>ukupnih</a:t>
            </a:r>
            <a:r>
              <a:rPr lang="en-US" dirty="0" smtClean="0"/>
              <a:t> </a:t>
            </a:r>
            <a:r>
              <a:rPr lang="en-US" dirty="0" err="1" smtClean="0"/>
              <a:t>oraničnih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iskorišćavanja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potencijalne</a:t>
            </a:r>
            <a:r>
              <a:rPr lang="en-US" dirty="0" smtClean="0"/>
              <a:t> </a:t>
            </a:r>
            <a:r>
              <a:rPr lang="en-US" dirty="0" err="1" smtClean="0"/>
              <a:t>setvene</a:t>
            </a:r>
            <a:r>
              <a:rPr lang="en-US" dirty="0" smtClean="0"/>
              <a:t> </a:t>
            </a:r>
            <a:r>
              <a:rPr lang="en-US" dirty="0" err="1" smtClean="0"/>
              <a:t>površine</a:t>
            </a:r>
            <a:r>
              <a:rPr lang="en-US" dirty="0" smtClean="0"/>
              <a:t> pod </a:t>
            </a:r>
            <a:r>
              <a:rPr lang="en-US" dirty="0" err="1" smtClean="0"/>
              <a:t>uljaricama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350.000 ha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obezbediti</a:t>
            </a:r>
            <a:r>
              <a:rPr lang="en-US" dirty="0" smtClean="0"/>
              <a:t> </a:t>
            </a:r>
            <a:r>
              <a:rPr lang="en-US" dirty="0" err="1" smtClean="0"/>
              <a:t>sirovine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212.800 t do 250.600 t </a:t>
            </a:r>
            <a:r>
              <a:rPr lang="en-US" dirty="0" err="1" smtClean="0"/>
              <a:t>biodizela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13,49 do 15,88% </a:t>
            </a:r>
            <a:r>
              <a:rPr lang="en-US" dirty="0" err="1" smtClean="0"/>
              <a:t>ukupne</a:t>
            </a:r>
            <a:r>
              <a:rPr lang="en-US" dirty="0" smtClean="0"/>
              <a:t> </a:t>
            </a:r>
            <a:r>
              <a:rPr lang="en-US" dirty="0" err="1" smtClean="0"/>
              <a:t>potrošnje</a:t>
            </a:r>
            <a:r>
              <a:rPr lang="en-US" dirty="0" smtClean="0"/>
              <a:t> </a:t>
            </a:r>
            <a:r>
              <a:rPr lang="en-US" dirty="0" err="1" smtClean="0"/>
              <a:t>dizel</a:t>
            </a:r>
            <a:r>
              <a:rPr lang="en-US" dirty="0" smtClean="0"/>
              <a:t> </a:t>
            </a:r>
            <a:r>
              <a:rPr lang="en-US" dirty="0" err="1" smtClean="0"/>
              <a:t>goriva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PROIZVODNJA BIODIZELA IZ SUNCOKRETOVOG ULJA KORISTEĆI METANOL I NATRIJUM HIDROKSID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Dodati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25 % </a:t>
            </a:r>
            <a:r>
              <a:rPr lang="en-US" dirty="0" err="1" smtClean="0"/>
              <a:t>metanola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peristaltičku</a:t>
            </a:r>
            <a:r>
              <a:rPr lang="en-US" dirty="0" smtClean="0"/>
              <a:t> </a:t>
            </a:r>
            <a:r>
              <a:rPr lang="en-US" dirty="0" err="1" smtClean="0"/>
              <a:t>pumpu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nastaviti</a:t>
            </a:r>
            <a:r>
              <a:rPr lang="en-US" dirty="0" smtClean="0"/>
              <a:t> </a:t>
            </a:r>
            <a:r>
              <a:rPr lang="en-US" dirty="0" err="1" smtClean="0"/>
              <a:t>recirkulaciju</a:t>
            </a:r>
            <a:r>
              <a:rPr lang="en-US" dirty="0" smtClean="0"/>
              <a:t> u </a:t>
            </a:r>
            <a:r>
              <a:rPr lang="en-US" dirty="0" err="1" smtClean="0"/>
              <a:t>reaktoru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1,5h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ponovo</a:t>
            </a:r>
            <a:r>
              <a:rPr lang="en-US" dirty="0" smtClean="0"/>
              <a:t> </a:t>
            </a:r>
            <a:r>
              <a:rPr lang="en-US" dirty="0" err="1" smtClean="0"/>
              <a:t>ostaviti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odstoji</a:t>
            </a:r>
            <a:r>
              <a:rPr lang="en-U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se ne </a:t>
            </a:r>
            <a:r>
              <a:rPr lang="en-US" dirty="0" err="1" smtClean="0"/>
              <a:t>istaloži</a:t>
            </a:r>
            <a:r>
              <a:rPr lang="en-US" dirty="0" smtClean="0"/>
              <a:t> </a:t>
            </a:r>
            <a:r>
              <a:rPr lang="en-US" dirty="0" err="1" smtClean="0"/>
              <a:t>glicerin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ekstrahuje</a:t>
            </a:r>
            <a:r>
              <a:rPr lang="en-US" dirty="0" smtClean="0"/>
              <a:t> (</a:t>
            </a:r>
            <a:r>
              <a:rPr lang="en-US" dirty="0" err="1" smtClean="0"/>
              <a:t>izdvoji</a:t>
            </a:r>
            <a:r>
              <a:rPr lang="en-US" dirty="0" smtClean="0"/>
              <a:t>).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ispran</a:t>
            </a:r>
            <a:r>
              <a:rPr lang="en-US" dirty="0" smtClean="0"/>
              <a:t> </a:t>
            </a:r>
            <a:r>
              <a:rPr lang="en-US" dirty="0" err="1" smtClean="0"/>
              <a:t>destilovanom</a:t>
            </a:r>
            <a:r>
              <a:rPr lang="en-US" dirty="0" smtClean="0"/>
              <a:t> </a:t>
            </a:r>
            <a:r>
              <a:rPr lang="en-US" dirty="0" err="1" smtClean="0"/>
              <a:t>vodom</a:t>
            </a:r>
            <a:r>
              <a:rPr lang="en-US" dirty="0" smtClean="0"/>
              <a:t>, </a:t>
            </a:r>
            <a:r>
              <a:rPr lang="en-US" dirty="0" err="1" smtClean="0"/>
              <a:t>pažljivo</a:t>
            </a:r>
            <a:r>
              <a:rPr lang="en-US" dirty="0" smtClean="0"/>
              <a:t> </a:t>
            </a:r>
            <a:r>
              <a:rPr lang="en-US" dirty="0" err="1" smtClean="0"/>
              <a:t>mešajući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ostaviti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odstoji</a:t>
            </a:r>
            <a:r>
              <a:rPr lang="en-US" dirty="0" smtClean="0"/>
              <a:t> 12-24h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Ukloniti</a:t>
            </a:r>
            <a:r>
              <a:rPr lang="en-US" dirty="0" smtClean="0"/>
              <a:t> </a:t>
            </a:r>
            <a:r>
              <a:rPr lang="en-US" dirty="0" err="1" smtClean="0"/>
              <a:t>vodu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ponoviti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2 – 3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 </a:t>
            </a:r>
            <a:r>
              <a:rPr lang="en-US" dirty="0" err="1" smtClean="0"/>
              <a:t>kojom</a:t>
            </a:r>
            <a:r>
              <a:rPr lang="en-US" dirty="0" smtClean="0"/>
              <a:t> se </a:t>
            </a:r>
            <a:r>
              <a:rPr lang="en-US" dirty="0" err="1" smtClean="0"/>
              <a:t>ispira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ne </a:t>
            </a:r>
            <a:r>
              <a:rPr lang="en-US" dirty="0" err="1" smtClean="0"/>
              <a:t>bude</a:t>
            </a:r>
            <a:r>
              <a:rPr lang="en-US" dirty="0" smtClean="0"/>
              <a:t> ph </a:t>
            </a:r>
            <a:r>
              <a:rPr lang="en-US" dirty="0" err="1" smtClean="0"/>
              <a:t>neutralna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Isplativost proizvodnje biodizela u R.Srbiji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6751637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Isplativost proizvodnje biodizela u R.Srbiji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Otkupna cena suncokreta u R. Srbiji za 2018 je bila 28,5 din bez pdv</a:t>
            </a:r>
          </a:p>
          <a:p>
            <a:r>
              <a:rPr lang="sr-Latn-RS" dirty="0" smtClean="0"/>
              <a:t>Otkupna cena uljane repice u R. Srbiji za 2018 je od 35-37 din bez pdv</a:t>
            </a:r>
          </a:p>
          <a:p>
            <a:r>
              <a:rPr lang="sr-Latn-RS" dirty="0" smtClean="0"/>
              <a:t>Stepen iskorišćenja ulja dobijenih iz suncokreta i uljane repice je 35-40% koje se može koristiti za proizvodnju biodizela</a:t>
            </a:r>
          </a:p>
          <a:p>
            <a:r>
              <a:rPr lang="sr-Latn-RS" dirty="0" smtClean="0"/>
              <a:t>O</a:t>
            </a:r>
            <a:r>
              <a:rPr lang="en-US" dirty="0" err="1" smtClean="0"/>
              <a:t>statak</a:t>
            </a:r>
            <a:r>
              <a:rPr lang="sr-Latn-RS" dirty="0" smtClean="0"/>
              <a:t> posle ceđenja ulja </a:t>
            </a:r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u </a:t>
            </a:r>
            <a:r>
              <a:rPr lang="en-US" dirty="0" err="1" smtClean="0"/>
              <a:t>obliku</a:t>
            </a:r>
            <a:r>
              <a:rPr lang="en-US" dirty="0" smtClean="0"/>
              <a:t> </a:t>
            </a:r>
            <a:r>
              <a:rPr lang="en-US" dirty="0" err="1" smtClean="0"/>
              <a:t>proteinske</a:t>
            </a:r>
            <a:r>
              <a:rPr lang="en-US" dirty="0" smtClean="0"/>
              <a:t> </a:t>
            </a:r>
            <a:r>
              <a:rPr lang="en-US" dirty="0" err="1" smtClean="0"/>
              <a:t>pogače</a:t>
            </a:r>
            <a:endParaRPr lang="sr-Latn-RS" dirty="0" smtClean="0"/>
          </a:p>
          <a:p>
            <a:r>
              <a:rPr lang="en-US" dirty="0" err="1" smtClean="0"/>
              <a:t>Suncokretova</a:t>
            </a:r>
            <a:r>
              <a:rPr lang="en-US" dirty="0" smtClean="0"/>
              <a:t> </a:t>
            </a:r>
            <a:r>
              <a:rPr lang="en-US" dirty="0" err="1" smtClean="0"/>
              <a:t>pogača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28-33% </a:t>
            </a:r>
            <a:r>
              <a:rPr lang="en-US" dirty="0" err="1" smtClean="0"/>
              <a:t>proteina</a:t>
            </a:r>
            <a:r>
              <a:rPr lang="en-US" dirty="0" smtClean="0"/>
              <a:t> u </a:t>
            </a:r>
            <a:r>
              <a:rPr lang="en-US" dirty="0" err="1" smtClean="0"/>
              <a:t>sebi</a:t>
            </a:r>
            <a:r>
              <a:rPr lang="sr-Latn-RS" dirty="0" smtClean="0"/>
              <a:t> i odlična je za stočnu ishranu</a:t>
            </a:r>
          </a:p>
          <a:p>
            <a:r>
              <a:rPr lang="en-US" dirty="0" smtClean="0"/>
              <a:t> </a:t>
            </a:r>
            <a:r>
              <a:rPr lang="sr-Latn-RS" dirty="0" smtClean="0"/>
              <a:t>N</a:t>
            </a:r>
            <a:r>
              <a:rPr lang="en-US" dirty="0" smtClean="0"/>
              <a:t>a </a:t>
            </a:r>
            <a:r>
              <a:rPr lang="en-US" dirty="0" smtClean="0"/>
              <a:t>primer </a:t>
            </a:r>
            <a:r>
              <a:rPr lang="sr-Latn-RS" dirty="0" smtClean="0"/>
              <a:t>ako se </a:t>
            </a:r>
            <a:r>
              <a:rPr lang="en-US" dirty="0" smtClean="0"/>
              <a:t>cedi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1000kg </a:t>
            </a:r>
            <a:r>
              <a:rPr lang="en-US" dirty="0" err="1" smtClean="0"/>
              <a:t>suncokreta</a:t>
            </a:r>
            <a:r>
              <a:rPr lang="en-US" dirty="0" smtClean="0"/>
              <a:t>, </a:t>
            </a:r>
            <a:r>
              <a:rPr lang="en-US" dirty="0" err="1" smtClean="0"/>
              <a:t>dobi</a:t>
            </a:r>
            <a:r>
              <a:rPr lang="sr-Latn-RS" dirty="0" smtClean="0"/>
              <a:t>ja se </a:t>
            </a:r>
            <a:r>
              <a:rPr lang="en-US" dirty="0" smtClean="0"/>
              <a:t> </a:t>
            </a:r>
            <a:r>
              <a:rPr lang="en-US" dirty="0" smtClean="0"/>
              <a:t>350-400 </a:t>
            </a:r>
            <a:r>
              <a:rPr lang="en-US" dirty="0" err="1" smtClean="0"/>
              <a:t>litara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600-650kg </a:t>
            </a:r>
            <a:r>
              <a:rPr lang="en-US" dirty="0" err="1" smtClean="0"/>
              <a:t>proteinske</a:t>
            </a:r>
            <a:r>
              <a:rPr lang="en-US" dirty="0" smtClean="0"/>
              <a:t> </a:t>
            </a:r>
            <a:r>
              <a:rPr lang="en-US" dirty="0" err="1" smtClean="0"/>
              <a:t>pogače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iskoristiti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sirovina,dok</a:t>
            </a:r>
            <a:r>
              <a:rPr lang="en-US" dirty="0" smtClean="0"/>
              <a:t> je </a:t>
            </a:r>
            <a:r>
              <a:rPr lang="en-US" dirty="0" err="1" smtClean="0"/>
              <a:t>dobijana</a:t>
            </a:r>
            <a:r>
              <a:rPr lang="en-US" dirty="0" smtClean="0"/>
              <a:t> </a:t>
            </a:r>
            <a:r>
              <a:rPr lang="en-US" dirty="0" err="1" smtClean="0"/>
              <a:t>proteinska</a:t>
            </a:r>
            <a:r>
              <a:rPr lang="en-US" dirty="0" smtClean="0"/>
              <a:t> </a:t>
            </a:r>
            <a:r>
              <a:rPr lang="en-US" dirty="0" err="1" smtClean="0"/>
              <a:t>pogača</a:t>
            </a:r>
            <a:r>
              <a:rPr lang="en-US" dirty="0" smtClean="0"/>
              <a:t> </a:t>
            </a:r>
            <a:r>
              <a:rPr lang="en-US" dirty="0" err="1" smtClean="0"/>
              <a:t>odlična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stočnu</a:t>
            </a:r>
            <a:r>
              <a:rPr lang="en-US" dirty="0" smtClean="0"/>
              <a:t> </a:t>
            </a:r>
            <a:r>
              <a:rPr lang="en-US" dirty="0" err="1" smtClean="0"/>
              <a:t>ishranu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Isplativost proizvodnje biodizela u R.Srbiji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tiče</a:t>
            </a:r>
            <a:r>
              <a:rPr lang="en-US" dirty="0" smtClean="0"/>
              <a:t> </a:t>
            </a:r>
            <a:r>
              <a:rPr lang="en-US" dirty="0" err="1" smtClean="0"/>
              <a:t>računice</a:t>
            </a:r>
            <a:r>
              <a:rPr lang="en-US" dirty="0" smtClean="0"/>
              <a:t>, </a:t>
            </a:r>
            <a:r>
              <a:rPr lang="sr-Latn-RS" dirty="0" smtClean="0"/>
              <a:t>2017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otkupna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r>
              <a:rPr lang="en-US" dirty="0" smtClean="0"/>
              <a:t> </a:t>
            </a:r>
            <a:r>
              <a:rPr lang="en-US" dirty="0" err="1" smtClean="0"/>
              <a:t>suncokreta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je 37RSD </a:t>
            </a:r>
            <a:r>
              <a:rPr lang="en-US" dirty="0" err="1" smtClean="0"/>
              <a:t>po</a:t>
            </a:r>
            <a:r>
              <a:rPr lang="en-US" dirty="0" smtClean="0"/>
              <a:t> kg, </a:t>
            </a:r>
            <a:r>
              <a:rPr lang="en-US" dirty="0" err="1" smtClean="0"/>
              <a:t>dakle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1000kg </a:t>
            </a:r>
            <a:r>
              <a:rPr lang="en-US" dirty="0" err="1" smtClean="0"/>
              <a:t>dobili</a:t>
            </a:r>
            <a:r>
              <a:rPr lang="en-US" dirty="0" smtClean="0"/>
              <a:t> bi </a:t>
            </a:r>
            <a:r>
              <a:rPr lang="en-US" dirty="0" smtClean="0"/>
              <a:t>37000RSD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sr-Latn-RS" dirty="0" smtClean="0"/>
              <a:t> se</a:t>
            </a:r>
            <a:r>
              <a:rPr lang="en-US" dirty="0" smtClean="0"/>
              <a:t> </a:t>
            </a:r>
            <a:r>
              <a:rPr lang="en-US" dirty="0" err="1" smtClean="0"/>
              <a:t>iscedi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dobij</a:t>
            </a:r>
            <a:r>
              <a:rPr lang="sr-Latn-RS" dirty="0" smtClean="0"/>
              <a:t>a se</a:t>
            </a:r>
            <a:r>
              <a:rPr lang="en-US" dirty="0" smtClean="0"/>
              <a:t> </a:t>
            </a:r>
            <a:r>
              <a:rPr lang="sr-Latn-RS" dirty="0" smtClean="0"/>
              <a:t>min. </a:t>
            </a:r>
            <a:r>
              <a:rPr lang="en-US" dirty="0" smtClean="0"/>
              <a:t>350 </a:t>
            </a:r>
            <a:r>
              <a:rPr lang="en-US" dirty="0" err="1" smtClean="0"/>
              <a:t>litara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650kg </a:t>
            </a:r>
            <a:r>
              <a:rPr lang="en-US" dirty="0" err="1" smtClean="0"/>
              <a:t>proteinske</a:t>
            </a:r>
            <a:r>
              <a:rPr lang="en-US" dirty="0" smtClean="0"/>
              <a:t> </a:t>
            </a:r>
            <a:r>
              <a:rPr lang="en-US" dirty="0" err="1" smtClean="0"/>
              <a:t>pogače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Suncokretova</a:t>
            </a:r>
            <a:r>
              <a:rPr lang="en-US" dirty="0" smtClean="0"/>
              <a:t> </a:t>
            </a:r>
            <a:r>
              <a:rPr lang="en-US" dirty="0" err="1" smtClean="0"/>
              <a:t>proteinska</a:t>
            </a:r>
            <a:r>
              <a:rPr lang="en-US" dirty="0" smtClean="0"/>
              <a:t> </a:t>
            </a:r>
            <a:r>
              <a:rPr lang="en-US" dirty="0" err="1" smtClean="0"/>
              <a:t>pogača</a:t>
            </a:r>
            <a:r>
              <a:rPr lang="en-US" dirty="0" smtClean="0"/>
              <a:t> </a:t>
            </a:r>
            <a:r>
              <a:rPr lang="en-US" dirty="0" err="1" smtClean="0"/>
              <a:t>košta</a:t>
            </a:r>
            <a:r>
              <a:rPr lang="en-US" dirty="0" smtClean="0"/>
              <a:t> </a:t>
            </a:r>
            <a:r>
              <a:rPr lang="en-US" dirty="0" err="1" smtClean="0"/>
              <a:t>takodje</a:t>
            </a:r>
            <a:r>
              <a:rPr lang="en-US" dirty="0" smtClean="0"/>
              <a:t> 37RSD, pa bi </a:t>
            </a:r>
            <a:r>
              <a:rPr lang="en-US" dirty="0" err="1" smtClean="0"/>
              <a:t>recimo</a:t>
            </a:r>
            <a:r>
              <a:rPr lang="en-US" dirty="0" smtClean="0"/>
              <a:t> </a:t>
            </a:r>
            <a:r>
              <a:rPr lang="en-US" dirty="0" err="1" smtClean="0"/>
              <a:t>prodajom</a:t>
            </a:r>
            <a:r>
              <a:rPr lang="en-US" dirty="0" smtClean="0"/>
              <a:t> 650kg </a:t>
            </a:r>
            <a:r>
              <a:rPr lang="en-US" dirty="0" err="1" smtClean="0"/>
              <a:t>suncokretove</a:t>
            </a:r>
            <a:r>
              <a:rPr lang="en-US" dirty="0" smtClean="0"/>
              <a:t> </a:t>
            </a:r>
            <a:r>
              <a:rPr lang="en-US" dirty="0" err="1" smtClean="0"/>
              <a:t>proteinske</a:t>
            </a:r>
            <a:r>
              <a:rPr lang="en-US" dirty="0" smtClean="0"/>
              <a:t> </a:t>
            </a:r>
            <a:r>
              <a:rPr lang="en-US" dirty="0" err="1" smtClean="0"/>
              <a:t>pogače</a:t>
            </a:r>
            <a:r>
              <a:rPr lang="en-US" dirty="0" smtClean="0"/>
              <a:t> </a:t>
            </a:r>
            <a:r>
              <a:rPr lang="en-US" dirty="0" err="1" smtClean="0"/>
              <a:t>zarad</a:t>
            </a:r>
            <a:r>
              <a:rPr lang="sr-Latn-RS" dirty="0" smtClean="0"/>
              <a:t>a bila</a:t>
            </a:r>
            <a:r>
              <a:rPr lang="en-US" dirty="0" smtClean="0"/>
              <a:t> 24050RSD</a:t>
            </a:r>
            <a:endParaRPr lang="sr-Latn-RS" dirty="0" smtClean="0"/>
          </a:p>
          <a:p>
            <a:r>
              <a:rPr lang="sr-Latn-RS" dirty="0" smtClean="0"/>
              <a:t>To znači da samo prodajom proteinske pogače zarada može biti ista kao i kada se proda sam suncokret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350 </a:t>
            </a:r>
            <a:r>
              <a:rPr lang="en-US" dirty="0" err="1" smtClean="0"/>
              <a:t>litara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sr-Latn-RS" dirty="0" smtClean="0"/>
              <a:t>Procena je da se po litri ulja treba dodatno </a:t>
            </a:r>
            <a:r>
              <a:rPr lang="en-US" dirty="0" smtClean="0"/>
              <a:t> </a:t>
            </a:r>
            <a:r>
              <a:rPr lang="en-US" dirty="0" err="1" smtClean="0"/>
              <a:t>uložit</a:t>
            </a:r>
            <a:r>
              <a:rPr lang="sr-Latn-RS" dirty="0" smtClean="0"/>
              <a:t>i još</a:t>
            </a:r>
            <a:r>
              <a:rPr lang="en-US" dirty="0" smtClean="0"/>
              <a:t> </a:t>
            </a:r>
            <a:r>
              <a:rPr lang="en-US" dirty="0" smtClean="0"/>
              <a:t>20RSD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litri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smtClean="0"/>
              <a:t>bi</a:t>
            </a:r>
            <a:r>
              <a:rPr lang="sr-Latn-RS" dirty="0" smtClean="0"/>
              <a:t> se</a:t>
            </a:r>
            <a:r>
              <a:rPr lang="en-US" dirty="0" smtClean="0"/>
              <a:t> </a:t>
            </a:r>
            <a:r>
              <a:rPr lang="en-US" dirty="0" err="1" smtClean="0"/>
              <a:t>dobi</a:t>
            </a:r>
            <a:r>
              <a:rPr lang="sr-Latn-RS" dirty="0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endParaRPr lang="sr-Latn-RS" dirty="0" smtClean="0"/>
          </a:p>
          <a:p>
            <a:r>
              <a:rPr lang="sr-Latn-RS" dirty="0" smtClean="0"/>
              <a:t>U tih 20 RSD spadaju troškovi metanola, katalizatora (KOH ili NaOH) i energije za grejanje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Dakle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sr-Latn-RS" dirty="0" smtClean="0"/>
              <a:t>se dobilo</a:t>
            </a:r>
            <a:r>
              <a:rPr lang="en-US" dirty="0" smtClean="0"/>
              <a:t> </a:t>
            </a:r>
            <a:r>
              <a:rPr lang="en-US" dirty="0" smtClean="0"/>
              <a:t>350 </a:t>
            </a:r>
            <a:r>
              <a:rPr lang="en-US" dirty="0" err="1" smtClean="0"/>
              <a:t>litra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potrebno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sr-Latn-RS" dirty="0" smtClean="0"/>
              <a:t> se</a:t>
            </a:r>
            <a:r>
              <a:rPr lang="en-US" dirty="0" smtClean="0"/>
              <a:t> </a:t>
            </a:r>
            <a:r>
              <a:rPr lang="en-US" dirty="0" err="1" smtClean="0"/>
              <a:t>uloži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sr-Latn-RS" dirty="0" smtClean="0"/>
              <a:t>š</a:t>
            </a:r>
            <a:r>
              <a:rPr lang="en-US" dirty="0" smtClean="0"/>
              <a:t> 7000RSD</a:t>
            </a:r>
            <a:r>
              <a:rPr lang="sr-Latn-RS" dirty="0" smtClean="0"/>
              <a:t> (20RSD*350l)</a:t>
            </a:r>
          </a:p>
          <a:p>
            <a:r>
              <a:rPr lang="sr-Latn-RS" dirty="0" smtClean="0"/>
              <a:t>Dobijenih </a:t>
            </a:r>
            <a:r>
              <a:rPr lang="en-US" dirty="0" smtClean="0"/>
              <a:t>350 </a:t>
            </a:r>
            <a:r>
              <a:rPr lang="en-US" dirty="0" err="1" smtClean="0"/>
              <a:t>litara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sr-Latn-RS" dirty="0" smtClean="0"/>
              <a:t> je po ceni daleko ispod aktuelne cene dizela</a:t>
            </a:r>
            <a:r>
              <a:rPr lang="en-US" dirty="0" smtClean="0"/>
              <a:t> </a:t>
            </a:r>
            <a:r>
              <a:rPr lang="sr-Latn-RS" dirty="0" smtClean="0"/>
              <a:t>od 163,9 RSD</a:t>
            </a:r>
          </a:p>
          <a:p>
            <a:r>
              <a:rPr lang="en-US" dirty="0" err="1" smtClean="0"/>
              <a:t>Dakle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višestruko</a:t>
            </a:r>
            <a:r>
              <a:rPr lang="en-US" dirty="0" smtClean="0"/>
              <a:t> </a:t>
            </a:r>
            <a:r>
              <a:rPr lang="en-US" dirty="0" err="1" smtClean="0"/>
              <a:t>isplati</a:t>
            </a:r>
            <a:r>
              <a:rPr lang="en-US" dirty="0" smtClean="0"/>
              <a:t> </a:t>
            </a:r>
            <a:r>
              <a:rPr lang="en-US" dirty="0" err="1" smtClean="0"/>
              <a:t>preraditi</a:t>
            </a:r>
            <a:r>
              <a:rPr lang="en-US" dirty="0" smtClean="0"/>
              <a:t> </a:t>
            </a:r>
            <a:r>
              <a:rPr lang="en-US" dirty="0" err="1" smtClean="0"/>
              <a:t>uljarice</a:t>
            </a:r>
            <a:r>
              <a:rPr lang="en-US" dirty="0" smtClean="0"/>
              <a:t> </a:t>
            </a:r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 smtClean="0"/>
              <a:t>prodati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neobradjene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Isplativost proizvodnje biodizela u R.Srbiji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Može se uspostaviti i računica da otkupna cena suncokretovog ulja ne može biti veća od 70 RSD po litri </a:t>
            </a:r>
          </a:p>
          <a:p>
            <a:r>
              <a:rPr lang="sr-Latn-RS" dirty="0" smtClean="0"/>
              <a:t>Na to dodati još 20 RSD troškova za dobijanje biodizela što će značiti da dobijate 1l biodizela za 90 dinara po litri</a:t>
            </a:r>
          </a:p>
          <a:p>
            <a:r>
              <a:rPr lang="pt-BR" dirty="0" smtClean="0"/>
              <a:t>Domaći vozači koji voze dizel-vozila, na pumpama bi uveliko trebalo da na svaki litar goriva natoče i 10 odsto </a:t>
            </a:r>
            <a:r>
              <a:rPr lang="pt-BR" dirty="0" smtClean="0"/>
              <a:t>biodizela</a:t>
            </a:r>
            <a:r>
              <a:rPr lang="sr-Latn-RS" dirty="0" smtClean="0"/>
              <a:t> jer nas na to obavezuju </a:t>
            </a:r>
            <a:r>
              <a:rPr lang="vi-VN" dirty="0" smtClean="0"/>
              <a:t>pristupni pregovori sa Evropskom unijom, a rok za sprovođenje je 2020. </a:t>
            </a:r>
            <a:r>
              <a:rPr lang="vi-VN" dirty="0" smtClean="0"/>
              <a:t>godina</a:t>
            </a:r>
            <a:endParaRPr lang="sr-Latn-RS" dirty="0" smtClean="0"/>
          </a:p>
          <a:p>
            <a:r>
              <a:rPr lang="en-US" dirty="0" err="1" smtClean="0"/>
              <a:t>Srpske</a:t>
            </a:r>
            <a:r>
              <a:rPr lang="en-US" dirty="0" smtClean="0"/>
              <a:t> </a:t>
            </a:r>
            <a:r>
              <a:rPr lang="en-US" dirty="0" err="1" smtClean="0"/>
              <a:t>pumpe</a:t>
            </a:r>
            <a:r>
              <a:rPr lang="en-US" dirty="0" smtClean="0"/>
              <a:t> u </a:t>
            </a:r>
            <a:r>
              <a:rPr lang="en-US" dirty="0" err="1" smtClean="0"/>
              <a:t>svojoj</a:t>
            </a:r>
            <a:r>
              <a:rPr lang="en-US" dirty="0" smtClean="0"/>
              <a:t> </a:t>
            </a:r>
            <a:r>
              <a:rPr lang="en-US" dirty="0" err="1" smtClean="0"/>
              <a:t>ponudi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nijedan</a:t>
            </a:r>
            <a:r>
              <a:rPr lang="en-US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ekološkog</a:t>
            </a:r>
            <a:r>
              <a:rPr lang="en-US" dirty="0" smtClean="0"/>
              <a:t> </a:t>
            </a:r>
            <a:r>
              <a:rPr lang="en-US" dirty="0" err="1" smtClean="0"/>
              <a:t>goriva</a:t>
            </a:r>
            <a:r>
              <a:rPr lang="en-US" dirty="0" smtClean="0"/>
              <a:t>, a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se </a:t>
            </a:r>
            <a:r>
              <a:rPr lang="en-US" dirty="0" err="1" smtClean="0"/>
              <a:t>čeka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uredbu</a:t>
            </a:r>
            <a:r>
              <a:rPr lang="en-US" dirty="0" smtClean="0"/>
              <a:t> o </a:t>
            </a:r>
            <a:r>
              <a:rPr lang="en-US" dirty="0" err="1" smtClean="0"/>
              <a:t>obavezi</a:t>
            </a:r>
            <a:r>
              <a:rPr lang="en-US" dirty="0" smtClean="0"/>
              <a:t> </a:t>
            </a:r>
            <a:r>
              <a:rPr lang="en-US" dirty="0" err="1" smtClean="0"/>
              <a:t>namešavanja</a:t>
            </a:r>
            <a:r>
              <a:rPr lang="en-US" dirty="0" smtClean="0"/>
              <a:t> </a:t>
            </a:r>
            <a:r>
              <a:rPr lang="en-US" dirty="0" err="1" smtClean="0"/>
              <a:t>biogoriva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tada</a:t>
            </a:r>
            <a:r>
              <a:rPr lang="en-US" dirty="0" smtClean="0"/>
              <a:t>, </a:t>
            </a:r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potpuno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propale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je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2013.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uvela</a:t>
            </a:r>
            <a:r>
              <a:rPr lang="en-US" dirty="0" smtClean="0"/>
              <a:t> </a:t>
            </a:r>
            <a:r>
              <a:rPr lang="en-US" dirty="0" err="1" smtClean="0"/>
              <a:t>nepovoljnu</a:t>
            </a:r>
            <a:r>
              <a:rPr lang="en-US" dirty="0" smtClean="0"/>
              <a:t> </a:t>
            </a:r>
            <a:r>
              <a:rPr lang="en-US" dirty="0" err="1" smtClean="0"/>
              <a:t>akcizu</a:t>
            </a:r>
            <a:r>
              <a:rPr lang="sr-Latn-RS" dirty="0" smtClean="0"/>
              <a:t> od 52 din po litri biodizela</a:t>
            </a:r>
          </a:p>
          <a:p>
            <a:r>
              <a:rPr lang="sr-Latn-RS" dirty="0" smtClean="0"/>
              <a:t>U Nemačkoj npr. </a:t>
            </a:r>
            <a:r>
              <a:rPr lang="sr-Latn-RS" dirty="0" smtClean="0"/>
              <a:t>p</a:t>
            </a:r>
            <a:r>
              <a:rPr lang="sr-Latn-RS" dirty="0" smtClean="0"/>
              <a:t>ostoji subvencija od 80 euro centi za proizvodnju 1 litra biodizela</a:t>
            </a:r>
          </a:p>
          <a:p>
            <a:r>
              <a:rPr lang="sr-Latn-RS" dirty="0" smtClean="0"/>
              <a:t>U Hrvatskoj </a:t>
            </a:r>
            <a:r>
              <a:rPr lang="sr-Latn-RS" dirty="0" smtClean="0"/>
              <a:t>postoji subvencija od </a:t>
            </a:r>
            <a:r>
              <a:rPr lang="sr-Latn-RS" dirty="0" smtClean="0"/>
              <a:t>35 </a:t>
            </a:r>
            <a:r>
              <a:rPr lang="sr-Latn-RS" dirty="0" smtClean="0"/>
              <a:t>euro centi za proizvodnju 1 litra biodizela</a:t>
            </a:r>
            <a:endParaRPr lang="sr-Latn-R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energetske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 u </a:t>
            </a:r>
            <a:r>
              <a:rPr lang="en-US" dirty="0" err="1" smtClean="0"/>
              <a:t>svetu</a:t>
            </a:r>
            <a:r>
              <a:rPr lang="en-US" dirty="0" smtClean="0"/>
              <a:t>,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energetskom</a:t>
            </a:r>
            <a:r>
              <a:rPr lang="en-US" dirty="0" smtClean="0"/>
              <a:t> </a:t>
            </a:r>
            <a:r>
              <a:rPr lang="en-US" dirty="0" err="1" smtClean="0"/>
              <a:t>nezavisnošću</a:t>
            </a:r>
            <a:r>
              <a:rPr lang="en-US" dirty="0" smtClean="0"/>
              <a:t>,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promenljivost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r>
              <a:rPr lang="en-US" dirty="0" smtClean="0"/>
              <a:t> </a:t>
            </a:r>
            <a:r>
              <a:rPr lang="en-US" dirty="0" err="1" smtClean="0"/>
              <a:t>nafte</a:t>
            </a:r>
            <a:r>
              <a:rPr lang="en-US" dirty="0" smtClean="0"/>
              <a:t>,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fosilnih</a:t>
            </a:r>
            <a:r>
              <a:rPr lang="en-US" dirty="0" smtClean="0"/>
              <a:t> </a:t>
            </a:r>
            <a:r>
              <a:rPr lang="en-US" dirty="0" err="1" smtClean="0"/>
              <a:t>goriva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emitovanje</a:t>
            </a:r>
            <a:r>
              <a:rPr lang="en-US" dirty="0" smtClean="0"/>
              <a:t> </a:t>
            </a:r>
            <a:r>
              <a:rPr lang="en-US" dirty="0" err="1" smtClean="0"/>
              <a:t>gasova</a:t>
            </a:r>
            <a:r>
              <a:rPr lang="en-US" dirty="0" smtClean="0"/>
              <a:t> </a:t>
            </a:r>
            <a:r>
              <a:rPr lang="en-US" dirty="0" err="1" smtClean="0"/>
              <a:t>staklene</a:t>
            </a:r>
            <a:r>
              <a:rPr lang="en-US" dirty="0" smtClean="0"/>
              <a:t> </a:t>
            </a:r>
            <a:r>
              <a:rPr lang="en-US" dirty="0" err="1" smtClean="0"/>
              <a:t>bašte</a:t>
            </a:r>
            <a:r>
              <a:rPr lang="en-US" dirty="0" smtClean="0"/>
              <a:t> u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količinama</a:t>
            </a:r>
            <a:r>
              <a:rPr lang="en-US" dirty="0" smtClean="0"/>
              <a:t>,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razlog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savremeni</a:t>
            </a:r>
            <a:r>
              <a:rPr lang="en-US" dirty="0" smtClean="0"/>
              <a:t> </a:t>
            </a:r>
            <a:r>
              <a:rPr lang="en-US" dirty="0" err="1" smtClean="0"/>
              <a:t>svet</a:t>
            </a:r>
            <a:r>
              <a:rPr lang="en-US" dirty="0" smtClean="0"/>
              <a:t> </a:t>
            </a:r>
            <a:r>
              <a:rPr lang="en-US" dirty="0" err="1" smtClean="0"/>
              <a:t>delimično</a:t>
            </a:r>
            <a:r>
              <a:rPr lang="en-US" dirty="0" smtClean="0"/>
              <a:t> </a:t>
            </a:r>
            <a:r>
              <a:rPr lang="en-US" dirty="0" err="1" smtClean="0"/>
              <a:t>okrene</a:t>
            </a:r>
            <a:r>
              <a:rPr lang="en-US" dirty="0" smtClean="0"/>
              <a:t> </a:t>
            </a:r>
            <a:r>
              <a:rPr lang="en-US" dirty="0" err="1" smtClean="0"/>
              <a:t>alternativnim</a:t>
            </a:r>
            <a:r>
              <a:rPr lang="en-US" dirty="0" smtClean="0"/>
              <a:t> </a:t>
            </a:r>
            <a:r>
              <a:rPr lang="en-US" dirty="0" err="1" smtClean="0"/>
              <a:t>gorivima</a:t>
            </a:r>
            <a:r>
              <a:rPr lang="en-US" dirty="0" smtClean="0"/>
              <a:t> </a:t>
            </a:r>
            <a:r>
              <a:rPr lang="en-US" dirty="0" err="1" smtClean="0"/>
              <a:t>među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dominantnu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 err="1" smtClean="0"/>
              <a:t>zauzima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Biodizel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alternativno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dobija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neotpadnih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otpadnih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je </a:t>
            </a:r>
            <a:r>
              <a:rPr lang="en-US" dirty="0" err="1" smtClean="0"/>
              <a:t>stardardno</a:t>
            </a:r>
            <a:r>
              <a:rPr lang="en-US" dirty="0" smtClean="0"/>
              <a:t> </a:t>
            </a:r>
            <a:r>
              <a:rPr lang="en-US" dirty="0" err="1" smtClean="0"/>
              <a:t>tečno</a:t>
            </a:r>
            <a:r>
              <a:rPr lang="en-US" dirty="0" smtClean="0"/>
              <a:t> </a:t>
            </a:r>
            <a:r>
              <a:rPr lang="en-US" dirty="0" err="1" smtClean="0"/>
              <a:t>nemineralno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, </a:t>
            </a:r>
            <a:r>
              <a:rPr lang="en-US" dirty="0" err="1" smtClean="0"/>
              <a:t>potpuno</a:t>
            </a:r>
            <a:r>
              <a:rPr lang="en-US" dirty="0" smtClean="0"/>
              <a:t> je </a:t>
            </a:r>
            <a:r>
              <a:rPr lang="en-US" dirty="0" err="1" smtClean="0"/>
              <a:t>biorazgradiv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toksičan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redukuje</a:t>
            </a:r>
            <a:r>
              <a:rPr lang="en-US" dirty="0" smtClean="0"/>
              <a:t> </a:t>
            </a:r>
            <a:r>
              <a:rPr lang="en-US" dirty="0" err="1" smtClean="0"/>
              <a:t>štetne</a:t>
            </a:r>
            <a:r>
              <a:rPr lang="en-US" dirty="0" smtClean="0"/>
              <a:t> </a:t>
            </a:r>
            <a:r>
              <a:rPr lang="en-US" dirty="0" err="1" smtClean="0"/>
              <a:t>gasove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stvaraju</a:t>
            </a:r>
            <a:r>
              <a:rPr lang="en-US" dirty="0" smtClean="0"/>
              <a:t> </a:t>
            </a:r>
            <a:r>
              <a:rPr lang="en-US" dirty="0" err="1" smtClean="0"/>
              <a:t>efekat</a:t>
            </a:r>
            <a:r>
              <a:rPr lang="en-US" dirty="0" smtClean="0"/>
              <a:t> </a:t>
            </a:r>
            <a:r>
              <a:rPr lang="en-US" dirty="0" err="1" smtClean="0"/>
              <a:t>staklene</a:t>
            </a:r>
            <a:r>
              <a:rPr lang="en-US" dirty="0" smtClean="0"/>
              <a:t> </a:t>
            </a:r>
            <a:r>
              <a:rPr lang="en-US" dirty="0" err="1" smtClean="0"/>
              <a:t>bašte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sr-Latn-RS" dirty="0" smtClean="0"/>
              <a:t> (ulazne)</a:t>
            </a:r>
            <a:r>
              <a:rPr lang="en-US" dirty="0" smtClean="0"/>
              <a:t> </a:t>
            </a:r>
            <a:r>
              <a:rPr lang="en-US" dirty="0" err="1" smtClean="0"/>
              <a:t>sirovine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specifičnih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prilika</a:t>
            </a:r>
            <a:r>
              <a:rPr lang="en-US" dirty="0" smtClean="0"/>
              <a:t> u </a:t>
            </a:r>
            <a:r>
              <a:rPr lang="en-US" dirty="0" err="1" smtClean="0"/>
              <a:t>konkretnim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(</a:t>
            </a:r>
            <a:r>
              <a:rPr lang="en-US" dirty="0" err="1" smtClean="0"/>
              <a:t>klima</a:t>
            </a:r>
            <a:r>
              <a:rPr lang="en-US" dirty="0" smtClean="0"/>
              <a:t>, </a:t>
            </a:r>
            <a:r>
              <a:rPr lang="en-US" dirty="0" err="1" smtClean="0"/>
              <a:t>zastupljenost</a:t>
            </a:r>
            <a:r>
              <a:rPr lang="en-US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poljoprivrednih</a:t>
            </a:r>
            <a:r>
              <a:rPr lang="en-US" dirty="0" smtClean="0"/>
              <a:t> </a:t>
            </a:r>
            <a:r>
              <a:rPr lang="en-US" dirty="0" err="1" smtClean="0"/>
              <a:t>kultura</a:t>
            </a:r>
            <a:r>
              <a:rPr lang="en-US" dirty="0" smtClean="0"/>
              <a:t>,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)</a:t>
            </a:r>
            <a:endParaRPr lang="sr-Latn-RS" dirty="0" smtClean="0"/>
          </a:p>
          <a:p>
            <a:r>
              <a:rPr lang="en-US" dirty="0" smtClean="0"/>
              <a:t> U </a:t>
            </a:r>
            <a:r>
              <a:rPr lang="en-US" dirty="0" err="1" smtClean="0"/>
              <a:t>Evropi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uljane</a:t>
            </a:r>
            <a:r>
              <a:rPr lang="en-US" dirty="0" smtClean="0"/>
              <a:t> </a:t>
            </a:r>
            <a:r>
              <a:rPr lang="en-US" dirty="0" err="1" smtClean="0"/>
              <a:t>repice</a:t>
            </a:r>
            <a:r>
              <a:rPr lang="en-US" dirty="0" smtClean="0"/>
              <a:t> (82,8%)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suncokreta</a:t>
            </a:r>
            <a:r>
              <a:rPr lang="en-US" dirty="0" smtClean="0"/>
              <a:t> (12,5%)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Biodizel</a:t>
            </a:r>
            <a:r>
              <a:rPr lang="en-US" dirty="0" smtClean="0"/>
              <a:t> je </a:t>
            </a:r>
            <a:r>
              <a:rPr lang="en-US" dirty="0" err="1" smtClean="0"/>
              <a:t>prvo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sada</a:t>
            </a:r>
            <a:r>
              <a:rPr lang="en-US" dirty="0" smtClean="0"/>
              <a:t> </a:t>
            </a:r>
            <a:r>
              <a:rPr lang="en-US" dirty="0" err="1" smtClean="0"/>
              <a:t>jedino</a:t>
            </a:r>
            <a:r>
              <a:rPr lang="en-US" dirty="0" smtClean="0"/>
              <a:t>, </a:t>
            </a:r>
            <a:r>
              <a:rPr lang="en-US" dirty="0" err="1" smtClean="0"/>
              <a:t>alternativno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prošlo</a:t>
            </a:r>
            <a:r>
              <a:rPr lang="en-US" dirty="0" smtClean="0"/>
              <a:t> </a:t>
            </a:r>
            <a:r>
              <a:rPr lang="en-US" dirty="0" err="1" smtClean="0"/>
              <a:t>kompletnu</a:t>
            </a:r>
            <a:r>
              <a:rPr lang="en-US" dirty="0" smtClean="0"/>
              <a:t> </a:t>
            </a:r>
            <a:r>
              <a:rPr lang="en-US" dirty="0" err="1" smtClean="0"/>
              <a:t>evaluaciju</a:t>
            </a:r>
            <a:r>
              <a:rPr lang="en-US" dirty="0" smtClean="0"/>
              <a:t> </a:t>
            </a:r>
            <a:r>
              <a:rPr lang="en-US" dirty="0" err="1" smtClean="0"/>
              <a:t>izduvne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potencijalnih</a:t>
            </a:r>
            <a:r>
              <a:rPr lang="en-US" dirty="0" smtClean="0"/>
              <a:t> </a:t>
            </a:r>
            <a:r>
              <a:rPr lang="en-US" dirty="0" err="1" smtClean="0"/>
              <a:t>zdravstvenih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programu</a:t>
            </a:r>
            <a:r>
              <a:rPr lang="en-US" dirty="0" smtClean="0"/>
              <a:t> </a:t>
            </a:r>
            <a:r>
              <a:rPr lang="en-US" dirty="0" err="1" smtClean="0"/>
              <a:t>propisanom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Agencije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 smtClean="0"/>
              <a:t>životne</a:t>
            </a:r>
            <a:r>
              <a:rPr lang="en-US" dirty="0" smtClean="0"/>
              <a:t> </a:t>
            </a:r>
            <a:r>
              <a:rPr lang="en-US" dirty="0" err="1" smtClean="0"/>
              <a:t>sredine</a:t>
            </a:r>
            <a:r>
              <a:rPr lang="en-US" dirty="0" smtClean="0"/>
              <a:t> SAD (EPA – Environmental Protection Agency) </a:t>
            </a:r>
            <a:endParaRPr lang="sr-Latn-RS" dirty="0" smtClean="0"/>
          </a:p>
          <a:p>
            <a:r>
              <a:rPr lang="en-US" dirty="0" smtClean="0"/>
              <a:t> Ova </a:t>
            </a:r>
            <a:r>
              <a:rPr lang="en-US" dirty="0" err="1" smtClean="0"/>
              <a:t>ispitivanja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pokazala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dizel</a:t>
            </a:r>
            <a:r>
              <a:rPr lang="en-US" dirty="0" smtClean="0"/>
              <a:t> </a:t>
            </a:r>
            <a:r>
              <a:rPr lang="en-US" dirty="0" err="1" smtClean="0"/>
              <a:t>motori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pogonom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manju</a:t>
            </a:r>
            <a:r>
              <a:rPr lang="en-US" dirty="0" smtClean="0"/>
              <a:t> </a:t>
            </a:r>
            <a:r>
              <a:rPr lang="en-US" dirty="0" err="1" smtClean="0"/>
              <a:t>emisiju</a:t>
            </a:r>
            <a:r>
              <a:rPr lang="en-US" dirty="0" smtClean="0"/>
              <a:t> </a:t>
            </a:r>
            <a:r>
              <a:rPr lang="en-US" dirty="0" err="1" smtClean="0"/>
              <a:t>dima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čestica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u </a:t>
            </a:r>
            <a:r>
              <a:rPr lang="en-US" dirty="0" err="1" smtClean="0"/>
              <a:t>proseku</a:t>
            </a:r>
            <a:r>
              <a:rPr lang="en-US" dirty="0" smtClean="0"/>
              <a:t> </a:t>
            </a:r>
            <a:r>
              <a:rPr lang="en-US" dirty="0" err="1" smtClean="0"/>
              <a:t>iznosi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40%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dima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čestica</a:t>
            </a:r>
            <a:r>
              <a:rPr lang="en-US" dirty="0" smtClean="0"/>
              <a:t> </a:t>
            </a:r>
            <a:r>
              <a:rPr lang="en-US" dirty="0" err="1" smtClean="0"/>
              <a:t>postiže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primeni</a:t>
            </a:r>
            <a:r>
              <a:rPr lang="en-US" dirty="0" smtClean="0"/>
              <a:t> </a:t>
            </a:r>
            <a:r>
              <a:rPr lang="en-US" dirty="0" err="1" smtClean="0"/>
              <a:t>mešavine</a:t>
            </a:r>
            <a:r>
              <a:rPr lang="en-US" dirty="0" smtClean="0"/>
              <a:t> </a:t>
            </a:r>
            <a:r>
              <a:rPr lang="en-US" dirty="0" err="1" smtClean="0"/>
              <a:t>konvencionalnog</a:t>
            </a:r>
            <a:r>
              <a:rPr lang="en-US" dirty="0" smtClean="0"/>
              <a:t> </a:t>
            </a:r>
            <a:r>
              <a:rPr lang="en-US" dirty="0" err="1" smtClean="0"/>
              <a:t>dizel</a:t>
            </a:r>
            <a:r>
              <a:rPr lang="en-US" dirty="0" smtClean="0"/>
              <a:t> </a:t>
            </a:r>
            <a:r>
              <a:rPr lang="en-US" dirty="0" err="1" smtClean="0"/>
              <a:t>goriva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Slični</a:t>
            </a:r>
            <a:r>
              <a:rPr lang="en-US" dirty="0" smtClean="0"/>
              <a:t> </a:t>
            </a:r>
            <a:r>
              <a:rPr lang="en-US" dirty="0" err="1" smtClean="0"/>
              <a:t>rezultati</a:t>
            </a:r>
            <a:r>
              <a:rPr lang="en-US" dirty="0" smtClean="0"/>
              <a:t> se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redukcije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ugljenmonoksida</a:t>
            </a:r>
            <a:r>
              <a:rPr lang="en-US" dirty="0" smtClean="0"/>
              <a:t> (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40%)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ugljovodonika</a:t>
            </a:r>
            <a:r>
              <a:rPr lang="en-US" dirty="0" smtClean="0"/>
              <a:t> (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65 %) 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oksida</a:t>
            </a:r>
            <a:r>
              <a:rPr lang="en-US" dirty="0" smtClean="0"/>
              <a:t> </a:t>
            </a:r>
            <a:r>
              <a:rPr lang="en-US" dirty="0" err="1" smtClean="0"/>
              <a:t>azota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pogonu</a:t>
            </a:r>
            <a:r>
              <a:rPr lang="en-US" dirty="0" smtClean="0"/>
              <a:t> </a:t>
            </a:r>
            <a:r>
              <a:rPr lang="en-US" dirty="0" err="1" smtClean="0"/>
              <a:t>dizel</a:t>
            </a:r>
            <a:r>
              <a:rPr lang="en-US" dirty="0" smtClean="0"/>
              <a:t> </a:t>
            </a:r>
            <a:r>
              <a:rPr lang="en-US" dirty="0" err="1" smtClean="0"/>
              <a:t>motora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je u </a:t>
            </a:r>
            <a:r>
              <a:rPr lang="en-US" dirty="0" err="1" smtClean="0"/>
              <a:t>proseku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10% </a:t>
            </a:r>
            <a:endParaRPr lang="sr-Latn-RS" dirty="0" smtClean="0"/>
          </a:p>
          <a:p>
            <a:r>
              <a:rPr lang="en-US" dirty="0" smtClean="0"/>
              <a:t>Kao </a:t>
            </a:r>
            <a:r>
              <a:rPr lang="en-US" dirty="0" err="1" smtClean="0"/>
              <a:t>najvažnija</a:t>
            </a:r>
            <a:r>
              <a:rPr lang="en-US" dirty="0" smtClean="0"/>
              <a:t> </a:t>
            </a:r>
            <a:r>
              <a:rPr lang="en-US" dirty="0" err="1" smtClean="0"/>
              <a:t>sirovina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primarni</a:t>
            </a:r>
            <a:r>
              <a:rPr lang="en-US" dirty="0" smtClean="0"/>
              <a:t>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dobijanju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je </a:t>
            </a:r>
            <a:r>
              <a:rPr lang="en-US" dirty="0" err="1" smtClean="0"/>
              <a:t>otpadno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neotpadno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prikupljanja</a:t>
            </a:r>
            <a:r>
              <a:rPr lang="en-US" dirty="0" smtClean="0"/>
              <a:t> </a:t>
            </a:r>
            <a:r>
              <a:rPr lang="en-US" dirty="0" err="1" smtClean="0"/>
              <a:t>značajnije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otpadnih</a:t>
            </a:r>
            <a:r>
              <a:rPr lang="en-US" dirty="0" smtClean="0"/>
              <a:t> </a:t>
            </a:r>
            <a:r>
              <a:rPr lang="en-US" dirty="0" err="1" smtClean="0"/>
              <a:t>jestivih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jesu</a:t>
            </a:r>
            <a:r>
              <a:rPr lang="en-US" dirty="0" smtClean="0"/>
              <a:t> </a:t>
            </a:r>
            <a:r>
              <a:rPr lang="en-US" dirty="0" err="1" smtClean="0"/>
              <a:t>kuhinje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restorana</a:t>
            </a:r>
            <a:r>
              <a:rPr lang="en-US" dirty="0" smtClean="0"/>
              <a:t>, </a:t>
            </a:r>
            <a:r>
              <a:rPr lang="en-US" dirty="0" err="1" smtClean="0"/>
              <a:t>vrtića</a:t>
            </a:r>
            <a:r>
              <a:rPr lang="en-US" dirty="0" smtClean="0"/>
              <a:t>, </a:t>
            </a:r>
            <a:r>
              <a:rPr lang="en-US" dirty="0" err="1" smtClean="0"/>
              <a:t>škola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kuhinjom</a:t>
            </a:r>
            <a:r>
              <a:rPr lang="en-US" dirty="0" smtClean="0"/>
              <a:t>, </a:t>
            </a:r>
            <a:r>
              <a:rPr lang="en-US" dirty="0" err="1" smtClean="0"/>
              <a:t>studentskih</a:t>
            </a:r>
            <a:r>
              <a:rPr lang="en-US" dirty="0" smtClean="0"/>
              <a:t> </a:t>
            </a:r>
            <a:r>
              <a:rPr lang="en-US" dirty="0" err="1" smtClean="0"/>
              <a:t>domova</a:t>
            </a:r>
            <a:r>
              <a:rPr lang="en-US" dirty="0" smtClean="0"/>
              <a:t>, </a:t>
            </a:r>
            <a:r>
              <a:rPr lang="en-US" dirty="0" err="1" smtClean="0"/>
              <a:t>narodnih</a:t>
            </a:r>
            <a:r>
              <a:rPr lang="en-US" dirty="0" smtClean="0"/>
              <a:t> </a:t>
            </a:r>
            <a:r>
              <a:rPr lang="en-US" dirty="0" err="1" smtClean="0"/>
              <a:t>kuhinja</a:t>
            </a:r>
            <a:r>
              <a:rPr lang="en-US" dirty="0" smtClean="0"/>
              <a:t>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Biodizel</a:t>
            </a:r>
            <a:r>
              <a:rPr lang="en-US" dirty="0" smtClean="0"/>
              <a:t> se </a:t>
            </a:r>
            <a:r>
              <a:rPr lang="en-US" dirty="0" err="1" smtClean="0"/>
              <a:t>dobija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biljnih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(</a:t>
            </a:r>
            <a:r>
              <a:rPr lang="en-US" dirty="0" err="1" smtClean="0"/>
              <a:t>uljane</a:t>
            </a:r>
            <a:r>
              <a:rPr lang="en-US" dirty="0" smtClean="0"/>
              <a:t> </a:t>
            </a:r>
            <a:r>
              <a:rPr lang="en-US" dirty="0" err="1" smtClean="0"/>
              <a:t>repice</a:t>
            </a:r>
            <a:r>
              <a:rPr lang="en-US" dirty="0" smtClean="0"/>
              <a:t>, </a:t>
            </a:r>
            <a:r>
              <a:rPr lang="en-US" dirty="0" err="1" smtClean="0"/>
              <a:t>soje</a:t>
            </a:r>
            <a:r>
              <a:rPr lang="en-US" dirty="0" smtClean="0"/>
              <a:t>, </a:t>
            </a:r>
            <a:r>
              <a:rPr lang="en-US" dirty="0" err="1" smtClean="0"/>
              <a:t>suncokreta</a:t>
            </a:r>
            <a:r>
              <a:rPr lang="en-US" dirty="0" smtClean="0"/>
              <a:t>, </a:t>
            </a:r>
            <a:r>
              <a:rPr lang="en-US" dirty="0" err="1" smtClean="0"/>
              <a:t>kukuruza</a:t>
            </a:r>
            <a:r>
              <a:rPr lang="en-US" dirty="0" smtClean="0"/>
              <a:t>),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otpadnih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masti,reakcijom</a:t>
            </a:r>
            <a:r>
              <a:rPr lang="en-US" dirty="0" smtClean="0"/>
              <a:t> </a:t>
            </a:r>
            <a:r>
              <a:rPr lang="en-US" dirty="0" err="1" smtClean="0"/>
              <a:t>transesterifikacije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 smtClean="0"/>
              <a:t>katalizatora</a:t>
            </a:r>
            <a:endParaRPr lang="sr-Latn-RS" dirty="0" smtClean="0"/>
          </a:p>
          <a:p>
            <a:r>
              <a:rPr lang="en-US" dirty="0" err="1" smtClean="0"/>
              <a:t>Zanimljivo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je ova </a:t>
            </a:r>
            <a:r>
              <a:rPr lang="en-US" dirty="0" err="1" smtClean="0"/>
              <a:t>reakcija</a:t>
            </a:r>
            <a:r>
              <a:rPr lang="en-US" dirty="0" smtClean="0"/>
              <a:t> </a:t>
            </a:r>
            <a:r>
              <a:rPr lang="en-US" dirty="0" err="1" smtClean="0"/>
              <a:t>otkrivena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1853, a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en-US" dirty="0" err="1" smtClean="0"/>
              <a:t>dizel</a:t>
            </a:r>
            <a:r>
              <a:rPr lang="en-US" dirty="0" smtClean="0"/>
              <a:t> motor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gorivo</a:t>
            </a:r>
            <a:r>
              <a:rPr lang="en-US" dirty="0" smtClean="0"/>
              <a:t> </a:t>
            </a:r>
            <a:r>
              <a:rPr lang="en-US" dirty="0" err="1" smtClean="0"/>
              <a:t>koristio</a:t>
            </a:r>
            <a:r>
              <a:rPr lang="en-US" dirty="0" smtClean="0"/>
              <a:t> </a:t>
            </a:r>
            <a:r>
              <a:rPr lang="en-US" dirty="0" err="1" smtClean="0"/>
              <a:t>ulje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kikirikija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nezavisno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 </a:t>
            </a:r>
            <a:r>
              <a:rPr lang="en-US" dirty="0" err="1" smtClean="0"/>
              <a:t>mešavini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fosilinim</a:t>
            </a:r>
            <a:r>
              <a:rPr lang="en-US" dirty="0" smtClean="0"/>
              <a:t> </a:t>
            </a:r>
            <a:r>
              <a:rPr lang="en-US" dirty="0" err="1" smtClean="0"/>
              <a:t>dizelom</a:t>
            </a:r>
            <a:r>
              <a:rPr lang="en-US" dirty="0" smtClean="0"/>
              <a:t>,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odnosu</a:t>
            </a:r>
            <a:endParaRPr lang="sr-Latn-RS" dirty="0" smtClean="0"/>
          </a:p>
          <a:p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udela</a:t>
            </a:r>
            <a:r>
              <a:rPr lang="en-US" dirty="0" smtClean="0"/>
              <a:t> u </a:t>
            </a:r>
            <a:r>
              <a:rPr lang="en-US" dirty="0" err="1" smtClean="0"/>
              <a:t>mešavini</a:t>
            </a:r>
            <a:r>
              <a:rPr lang="en-US" dirty="0" smtClean="0"/>
              <a:t>, </a:t>
            </a:r>
            <a:r>
              <a:rPr lang="en-US" dirty="0" err="1" smtClean="0"/>
              <a:t>biodizel</a:t>
            </a:r>
            <a:r>
              <a:rPr lang="en-US" dirty="0" smtClean="0"/>
              <a:t> se </a:t>
            </a:r>
            <a:r>
              <a:rPr lang="en-US" dirty="0" err="1" smtClean="0"/>
              <a:t>naziva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primer: B5 (5%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95% </a:t>
            </a:r>
            <a:r>
              <a:rPr lang="en-US" dirty="0" err="1" smtClean="0"/>
              <a:t>fosilnog</a:t>
            </a:r>
            <a:r>
              <a:rPr lang="en-US" dirty="0" smtClean="0"/>
              <a:t> </a:t>
            </a:r>
            <a:r>
              <a:rPr lang="en-US" dirty="0" err="1" smtClean="0"/>
              <a:t>dizela</a:t>
            </a:r>
            <a:r>
              <a:rPr lang="en-US" dirty="0" smtClean="0"/>
              <a:t>), B20 (20%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80% </a:t>
            </a:r>
            <a:r>
              <a:rPr lang="en-US" dirty="0" err="1" smtClean="0"/>
              <a:t>fosilnog</a:t>
            </a:r>
            <a:r>
              <a:rPr lang="en-US" dirty="0" smtClean="0"/>
              <a:t> </a:t>
            </a:r>
            <a:r>
              <a:rPr lang="en-US" dirty="0" err="1" smtClean="0"/>
              <a:t>dizela</a:t>
            </a:r>
            <a:r>
              <a:rPr lang="en-US" dirty="0" smtClean="0"/>
              <a:t>) </a:t>
            </a:r>
            <a:r>
              <a:rPr lang="en-US" dirty="0" err="1" smtClean="0"/>
              <a:t>ili</a:t>
            </a:r>
            <a:r>
              <a:rPr lang="en-US" dirty="0" smtClean="0"/>
              <a:t> B100 (</a:t>
            </a:r>
            <a:r>
              <a:rPr lang="en-US" dirty="0" err="1" smtClean="0"/>
              <a:t>čist</a:t>
            </a:r>
            <a:r>
              <a:rPr lang="en-US" dirty="0" smtClean="0"/>
              <a:t>, 100% </a:t>
            </a:r>
            <a:r>
              <a:rPr lang="en-US" dirty="0" err="1" smtClean="0"/>
              <a:t>biodizel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Primena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, u </a:t>
            </a:r>
            <a:r>
              <a:rPr lang="en-US" dirty="0" err="1" smtClean="0"/>
              <a:t>poređenju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fosilnim</a:t>
            </a:r>
            <a:r>
              <a:rPr lang="en-US" dirty="0" smtClean="0"/>
              <a:t> </a:t>
            </a:r>
            <a:r>
              <a:rPr lang="en-US" dirty="0" err="1" smtClean="0"/>
              <a:t>dizelom</a:t>
            </a:r>
            <a:r>
              <a:rPr lang="en-US" dirty="0" smtClean="0"/>
              <a:t>, </a:t>
            </a:r>
            <a:r>
              <a:rPr lang="en-US" dirty="0" err="1" smtClean="0"/>
              <a:t>obezbeđuje</a:t>
            </a:r>
            <a:r>
              <a:rPr lang="en-US" dirty="0" smtClean="0"/>
              <a:t> u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životne</a:t>
            </a:r>
            <a:r>
              <a:rPr lang="en-US" dirty="0" smtClean="0"/>
              <a:t> </a:t>
            </a:r>
            <a:r>
              <a:rPr lang="en-US" dirty="0" err="1" smtClean="0"/>
              <a:t>sredine</a:t>
            </a:r>
            <a:r>
              <a:rPr lang="en-US" dirty="0" smtClean="0"/>
              <a:t>,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efekta</a:t>
            </a:r>
            <a:r>
              <a:rPr lang="en-US" dirty="0" smtClean="0"/>
              <a:t> </a:t>
            </a:r>
            <a:r>
              <a:rPr lang="en-US" dirty="0" err="1" smtClean="0"/>
              <a:t>staklene</a:t>
            </a:r>
            <a:r>
              <a:rPr lang="en-US" dirty="0" smtClean="0"/>
              <a:t> </a:t>
            </a:r>
            <a:r>
              <a:rPr lang="en-US" dirty="0" err="1" smtClean="0"/>
              <a:t>bašte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redukovanu</a:t>
            </a:r>
            <a:r>
              <a:rPr lang="en-US" dirty="0" smtClean="0"/>
              <a:t> </a:t>
            </a:r>
            <a:r>
              <a:rPr lang="en-US" dirty="0" err="1" smtClean="0"/>
              <a:t>emisiju</a:t>
            </a:r>
            <a:r>
              <a:rPr lang="en-US" dirty="0" smtClean="0"/>
              <a:t> </a:t>
            </a:r>
            <a:r>
              <a:rPr lang="en-US" dirty="0" err="1" smtClean="0"/>
              <a:t>sumpornih</a:t>
            </a:r>
            <a:r>
              <a:rPr lang="en-US" dirty="0" smtClean="0"/>
              <a:t> </a:t>
            </a:r>
            <a:r>
              <a:rPr lang="en-US" dirty="0" err="1" smtClean="0"/>
              <a:t>oksida</a:t>
            </a:r>
            <a:r>
              <a:rPr lang="en-US" dirty="0" smtClean="0"/>
              <a:t>, </a:t>
            </a:r>
            <a:r>
              <a:rPr lang="en-US" dirty="0" err="1" smtClean="0"/>
              <a:t>ugljenmonoksida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suspendovanih</a:t>
            </a:r>
            <a:r>
              <a:rPr lang="en-US" dirty="0" smtClean="0"/>
              <a:t> </a:t>
            </a:r>
            <a:r>
              <a:rPr lang="en-US" dirty="0" err="1" smtClean="0"/>
              <a:t>čestica</a:t>
            </a:r>
            <a:r>
              <a:rPr lang="en-US" dirty="0" smtClean="0"/>
              <a:t>, a </a:t>
            </a:r>
            <a:r>
              <a:rPr lang="en-US" dirty="0" err="1" smtClean="0"/>
              <a:t>ugljen-dioksid</a:t>
            </a:r>
            <a:r>
              <a:rPr lang="en-US" dirty="0" smtClean="0"/>
              <a:t> </a:t>
            </a:r>
            <a:r>
              <a:rPr lang="en-US" dirty="0" err="1" smtClean="0"/>
              <a:t>učestvuje</a:t>
            </a:r>
            <a:r>
              <a:rPr lang="en-US" dirty="0" smtClean="0"/>
              <a:t> u </a:t>
            </a:r>
            <a:r>
              <a:rPr lang="en-US" dirty="0" err="1" smtClean="0"/>
              <a:t>jednogodišnjem</a:t>
            </a:r>
            <a:r>
              <a:rPr lang="en-US" dirty="0" smtClean="0"/>
              <a:t> </a:t>
            </a:r>
            <a:r>
              <a:rPr lang="en-US" dirty="0" err="1" smtClean="0"/>
              <a:t>ciklusu</a:t>
            </a:r>
            <a:r>
              <a:rPr lang="en-US" dirty="0" smtClean="0"/>
              <a:t> </a:t>
            </a:r>
            <a:r>
              <a:rPr lang="en-US" dirty="0" err="1" smtClean="0"/>
              <a:t>ugljenika</a:t>
            </a:r>
            <a:r>
              <a:rPr lang="en-US" dirty="0" smtClean="0"/>
              <a:t> u </a:t>
            </a:r>
            <a:r>
              <a:rPr lang="en-US" dirty="0" err="1" smtClean="0"/>
              <a:t>prirodi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 </a:t>
            </a:r>
            <a:r>
              <a:rPr lang="en-US" sz="1800" dirty="0" err="1" smtClean="0"/>
              <a:t>tabeli</a:t>
            </a:r>
            <a:r>
              <a:rPr lang="en-US" sz="1800" dirty="0" smtClean="0"/>
              <a:t> je </a:t>
            </a:r>
            <a:r>
              <a:rPr lang="en-US" sz="1800" dirty="0" err="1" smtClean="0"/>
              <a:t>dato</a:t>
            </a:r>
            <a:r>
              <a:rPr lang="en-US" sz="1800" dirty="0" smtClean="0"/>
              <a:t> </a:t>
            </a:r>
            <a:r>
              <a:rPr lang="en-US" sz="1800" dirty="0" err="1" smtClean="0"/>
              <a:t>poređenje</a:t>
            </a:r>
            <a:r>
              <a:rPr lang="en-US" sz="1800" dirty="0" smtClean="0"/>
              <a:t> </a:t>
            </a:r>
            <a:r>
              <a:rPr lang="en-US" sz="1800" dirty="0" err="1" smtClean="0"/>
              <a:t>emisije</a:t>
            </a:r>
            <a:r>
              <a:rPr lang="en-US" sz="1800" dirty="0" smtClean="0"/>
              <a:t> </a:t>
            </a:r>
            <a:r>
              <a:rPr lang="en-US" sz="1800" dirty="0" err="1" smtClean="0"/>
              <a:t>biodizela</a:t>
            </a:r>
            <a:r>
              <a:rPr lang="en-US" sz="1800" dirty="0" smtClean="0"/>
              <a:t> u </a:t>
            </a:r>
            <a:r>
              <a:rPr lang="en-US" sz="1800" dirty="0" err="1" smtClean="0"/>
              <a:t>odnosu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fosilni</a:t>
            </a:r>
            <a:r>
              <a:rPr lang="en-US" sz="1800" dirty="0" smtClean="0"/>
              <a:t> </a:t>
            </a:r>
            <a:r>
              <a:rPr lang="en-US" sz="1800" dirty="0" err="1" smtClean="0"/>
              <a:t>dizela</a:t>
            </a:r>
            <a:r>
              <a:rPr lang="en-US" sz="1800" dirty="0" smtClean="0"/>
              <a:t>, </a:t>
            </a:r>
            <a:r>
              <a:rPr lang="en-US" sz="1800" dirty="0" err="1" smtClean="0"/>
              <a:t>uzimajući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je </a:t>
            </a:r>
            <a:r>
              <a:rPr lang="en-US" sz="1800" dirty="0" err="1" smtClean="0"/>
              <a:t>emisija</a:t>
            </a:r>
            <a:r>
              <a:rPr lang="en-US" sz="1800" dirty="0" smtClean="0"/>
              <a:t> </a:t>
            </a:r>
            <a:r>
              <a:rPr lang="en-US" sz="1800" dirty="0" err="1" smtClean="0"/>
              <a:t>fosilnog</a:t>
            </a:r>
            <a:r>
              <a:rPr lang="en-US" sz="1800" dirty="0" smtClean="0"/>
              <a:t> </a:t>
            </a:r>
            <a:r>
              <a:rPr lang="en-US" sz="1800" dirty="0" err="1" smtClean="0"/>
              <a:t>dizela</a:t>
            </a:r>
            <a:r>
              <a:rPr lang="en-US" sz="1800" dirty="0" smtClean="0"/>
              <a:t> 100%</a:t>
            </a:r>
            <a:endParaRPr lang="sr-Latn-RS" sz="1800" dirty="0" smtClean="0"/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428868"/>
            <a:ext cx="5276850" cy="208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000100" y="4572008"/>
            <a:ext cx="6429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Kvantifikacija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efekata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životnu</a:t>
            </a:r>
            <a:r>
              <a:rPr lang="en-US" dirty="0" smtClean="0"/>
              <a:t> </a:t>
            </a:r>
            <a:r>
              <a:rPr lang="en-US" dirty="0" err="1" smtClean="0"/>
              <a:t>sredinu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se </a:t>
            </a:r>
            <a:r>
              <a:rPr lang="en-US" dirty="0" err="1" smtClean="0"/>
              <a:t>popularnim</a:t>
            </a:r>
            <a:r>
              <a:rPr lang="en-US" dirty="0" smtClean="0"/>
              <a:t> </a:t>
            </a:r>
            <a:r>
              <a:rPr lang="en-US" dirty="0" err="1" smtClean="0"/>
              <a:t>pristupom</a:t>
            </a:r>
            <a:r>
              <a:rPr lang="en-US" dirty="0" smtClean="0"/>
              <a:t> </a:t>
            </a:r>
            <a:r>
              <a:rPr lang="en-US" b="1" i="1" dirty="0" smtClean="0"/>
              <a:t>Well-to-Wheel,</a:t>
            </a:r>
            <a:r>
              <a:rPr lang="en-US" dirty="0" smtClean="0"/>
              <a:t> WTW, </a:t>
            </a:r>
            <a:r>
              <a:rPr lang="en-US" dirty="0" err="1" smtClean="0"/>
              <a:t>gde</a:t>
            </a:r>
            <a:r>
              <a:rPr lang="en-US" dirty="0" smtClean="0"/>
              <a:t> se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merenje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celokupnog</a:t>
            </a:r>
            <a:r>
              <a:rPr lang="en-US" dirty="0" smtClean="0"/>
              <a:t> </a:t>
            </a:r>
            <a:r>
              <a:rPr lang="en-US" dirty="0" err="1" smtClean="0"/>
              <a:t>lanca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- </a:t>
            </a:r>
            <a:r>
              <a:rPr lang="en-US" dirty="0" err="1" smtClean="0"/>
              <a:t>potrošnje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Kompletna</a:t>
            </a:r>
            <a:r>
              <a:rPr lang="en-US" dirty="0" smtClean="0"/>
              <a:t> </a:t>
            </a:r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 err="1" smtClean="0"/>
              <a:t>energetskog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 </a:t>
            </a:r>
            <a:r>
              <a:rPr lang="en-US" dirty="0" err="1" smtClean="0"/>
              <a:t>goriva</a:t>
            </a:r>
            <a:r>
              <a:rPr lang="en-US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ne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energetski</a:t>
            </a:r>
            <a:r>
              <a:rPr lang="en-US" dirty="0" smtClean="0"/>
              <a:t> </a:t>
            </a:r>
            <a:r>
              <a:rPr lang="en-US" dirty="0" err="1" smtClean="0"/>
              <a:t>sadržaj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energiju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potroši</a:t>
            </a:r>
            <a:r>
              <a:rPr lang="en-US" dirty="0" smtClean="0"/>
              <a:t> u </a:t>
            </a:r>
            <a:r>
              <a:rPr lang="en-US" dirty="0" err="1" smtClean="0"/>
              <a:t>njegovoj</a:t>
            </a:r>
            <a:r>
              <a:rPr lang="en-US" dirty="0" smtClean="0"/>
              <a:t> </a:t>
            </a:r>
            <a:r>
              <a:rPr lang="en-US" dirty="0" err="1" smtClean="0"/>
              <a:t>proizvodnji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energiju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troši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potrebnih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se </a:t>
            </a:r>
            <a:r>
              <a:rPr lang="en-US" dirty="0" err="1" smtClean="0"/>
              <a:t>došlo</a:t>
            </a:r>
            <a:r>
              <a:rPr lang="en-US" dirty="0" smtClean="0"/>
              <a:t> do </a:t>
            </a:r>
            <a:r>
              <a:rPr lang="en-US" dirty="0" err="1" smtClean="0"/>
              <a:t>konačnog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endParaRPr lang="sr-Latn-R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Studije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rađene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biodizel</a:t>
            </a:r>
            <a:r>
              <a:rPr lang="en-US" dirty="0" smtClean="0"/>
              <a:t>, </a:t>
            </a:r>
            <a:r>
              <a:rPr lang="en-US" dirty="0" err="1" smtClean="0"/>
              <a:t>pokazuju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ukupni</a:t>
            </a:r>
            <a:r>
              <a:rPr lang="en-US" dirty="0" smtClean="0"/>
              <a:t> </a:t>
            </a:r>
            <a:r>
              <a:rPr lang="en-US" dirty="0" err="1" smtClean="0"/>
              <a:t>energetski</a:t>
            </a:r>
            <a:r>
              <a:rPr lang="en-US" dirty="0" smtClean="0"/>
              <a:t> </a:t>
            </a:r>
            <a:r>
              <a:rPr lang="en-US" dirty="0" err="1" smtClean="0"/>
              <a:t>bilans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uljanu</a:t>
            </a:r>
            <a:r>
              <a:rPr lang="en-US" dirty="0" smtClean="0"/>
              <a:t> </a:t>
            </a:r>
            <a:r>
              <a:rPr lang="en-US" dirty="0" err="1" smtClean="0"/>
              <a:t>repicu</a:t>
            </a:r>
            <a:r>
              <a:rPr lang="en-US" dirty="0" smtClean="0"/>
              <a:t> (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ekstrakciju</a:t>
            </a:r>
            <a:r>
              <a:rPr lang="en-US" dirty="0" smtClean="0"/>
              <a:t>, </a:t>
            </a:r>
            <a:r>
              <a:rPr lang="en-US" dirty="0" err="1" smtClean="0"/>
              <a:t>rafinaciju</a:t>
            </a:r>
            <a:r>
              <a:rPr lang="en-US" dirty="0" smtClean="0"/>
              <a:t> I </a:t>
            </a:r>
            <a:r>
              <a:rPr lang="en-US" dirty="0" err="1" smtClean="0"/>
              <a:t>esterifikaciju</a:t>
            </a:r>
            <a:r>
              <a:rPr lang="en-US" dirty="0" smtClean="0"/>
              <a:t>) </a:t>
            </a:r>
            <a:r>
              <a:rPr lang="en-US" dirty="0" err="1" smtClean="0"/>
              <a:t>pozitivan</a:t>
            </a:r>
            <a:endParaRPr lang="sr-Latn-RS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optimizacije</a:t>
            </a:r>
            <a:r>
              <a:rPr lang="en-US" dirty="0" smtClean="0"/>
              <a:t> </a:t>
            </a:r>
            <a:r>
              <a:rPr lang="en-US" dirty="0" err="1" smtClean="0"/>
              <a:t>kompletnog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, </a:t>
            </a:r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 smtClean="0"/>
              <a:t>sirovog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odvija</a:t>
            </a:r>
            <a:r>
              <a:rPr lang="en-US" dirty="0" smtClean="0"/>
              <a:t> </a:t>
            </a:r>
            <a:r>
              <a:rPr lang="en-US" dirty="0" err="1" smtClean="0"/>
              <a:t>blizu</a:t>
            </a:r>
            <a:r>
              <a:rPr lang="en-US" dirty="0" smtClean="0"/>
              <a:t> </a:t>
            </a:r>
            <a:r>
              <a:rPr lang="en-US" dirty="0" err="1" smtClean="0"/>
              <a:t>zemljišta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kojem</a:t>
            </a:r>
            <a:r>
              <a:rPr lang="en-US" dirty="0" smtClean="0"/>
              <a:t> se </a:t>
            </a:r>
            <a:r>
              <a:rPr lang="en-US" dirty="0" err="1" smtClean="0"/>
              <a:t>usev</a:t>
            </a:r>
            <a:r>
              <a:rPr lang="en-US" dirty="0" smtClean="0"/>
              <a:t> </a:t>
            </a:r>
            <a:r>
              <a:rPr lang="en-US" dirty="0" err="1" smtClean="0"/>
              <a:t>uzgaja</a:t>
            </a:r>
            <a:endParaRPr lang="sr-Latn-R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, se </a:t>
            </a:r>
            <a:r>
              <a:rPr lang="en-US" dirty="0" err="1" smtClean="0"/>
              <a:t>smanjuju</a:t>
            </a:r>
            <a:r>
              <a:rPr lang="en-US" dirty="0" smtClean="0"/>
              <a:t> </a:t>
            </a:r>
            <a:r>
              <a:rPr lang="en-US" dirty="0" err="1" smtClean="0"/>
              <a:t>energetski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transporta</a:t>
            </a:r>
            <a:endParaRPr lang="sr-Latn-R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Ljuska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ostaci</a:t>
            </a:r>
            <a:r>
              <a:rPr lang="en-US" dirty="0" smtClean="0"/>
              <a:t> </a:t>
            </a:r>
            <a:r>
              <a:rPr lang="en-US" dirty="0" err="1" smtClean="0"/>
              <a:t>slomljenog</a:t>
            </a:r>
            <a:r>
              <a:rPr lang="en-US" dirty="0" smtClean="0"/>
              <a:t> </a:t>
            </a:r>
            <a:r>
              <a:rPr lang="en-US" dirty="0" err="1" smtClean="0"/>
              <a:t>zrna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sagorevati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endParaRPr lang="sr-Latn-R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Pokazatelji</a:t>
            </a:r>
            <a:r>
              <a:rPr lang="en-US" dirty="0" smtClean="0"/>
              <a:t> </a:t>
            </a:r>
            <a:r>
              <a:rPr lang="en-US" dirty="0" err="1" smtClean="0"/>
              <a:t>energetskog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suncokret</a:t>
            </a:r>
            <a:r>
              <a:rPr lang="en-US" dirty="0" smtClean="0"/>
              <a:t>,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slični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seme</a:t>
            </a:r>
            <a:r>
              <a:rPr lang="en-US" dirty="0" smtClean="0"/>
              <a:t> </a:t>
            </a:r>
            <a:r>
              <a:rPr lang="en-US" dirty="0" err="1" smtClean="0"/>
              <a:t>uljane</a:t>
            </a:r>
            <a:r>
              <a:rPr lang="en-US" dirty="0" smtClean="0"/>
              <a:t> </a:t>
            </a:r>
            <a:r>
              <a:rPr lang="en-US" dirty="0" err="1" smtClean="0"/>
              <a:t>repice</a:t>
            </a:r>
            <a:endParaRPr lang="sr-Latn-RS" dirty="0" smtClean="0"/>
          </a:p>
          <a:p>
            <a:pPr algn="just"/>
            <a:r>
              <a:rPr lang="en-US" dirty="0" smtClean="0"/>
              <a:t> Sa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hektara</a:t>
            </a:r>
            <a:r>
              <a:rPr lang="en-US" dirty="0" smtClean="0"/>
              <a:t> </a:t>
            </a:r>
            <a:r>
              <a:rPr lang="en-US" dirty="0" err="1" smtClean="0"/>
              <a:t>zasađenog</a:t>
            </a:r>
            <a:r>
              <a:rPr lang="en-US" dirty="0" smtClean="0"/>
              <a:t> </a:t>
            </a:r>
            <a:r>
              <a:rPr lang="en-US" dirty="0" err="1" smtClean="0"/>
              <a:t>suncokretom</a:t>
            </a:r>
            <a:r>
              <a:rPr lang="en-US" dirty="0" smtClean="0"/>
              <a:t>, </a:t>
            </a:r>
            <a:r>
              <a:rPr lang="en-US" dirty="0" err="1" smtClean="0"/>
              <a:t>proizvodi</a:t>
            </a:r>
            <a:r>
              <a:rPr lang="en-US" dirty="0" smtClean="0"/>
              <a:t> se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stabljika</a:t>
            </a:r>
            <a:r>
              <a:rPr lang="en-US" dirty="0" smtClean="0"/>
              <a:t>, a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veštačkog</a:t>
            </a:r>
            <a:r>
              <a:rPr lang="en-US" dirty="0" smtClean="0"/>
              <a:t> </a:t>
            </a:r>
            <a:r>
              <a:rPr lang="en-US" dirty="0" err="1" smtClean="0"/>
              <a:t>đubriva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agrohemije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Tipične</a:t>
            </a:r>
            <a:r>
              <a:rPr lang="en-US" sz="1800" dirty="0" smtClean="0"/>
              <a:t> </a:t>
            </a:r>
            <a:r>
              <a:rPr lang="en-US" sz="1800" dirty="0" err="1" smtClean="0"/>
              <a:t>fizičke</a:t>
            </a:r>
            <a:r>
              <a:rPr lang="en-US" sz="1800" dirty="0" smtClean="0"/>
              <a:t> </a:t>
            </a:r>
            <a:r>
              <a:rPr lang="en-US" sz="1800" dirty="0" err="1" smtClean="0"/>
              <a:t>osobine</a:t>
            </a:r>
            <a:r>
              <a:rPr lang="en-US" sz="1800" dirty="0" smtClean="0"/>
              <a:t> </a:t>
            </a:r>
            <a:r>
              <a:rPr lang="en-US" sz="1800" dirty="0" err="1" smtClean="0"/>
              <a:t>reaktanata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proizvoda</a:t>
            </a:r>
            <a:r>
              <a:rPr lang="en-US" sz="1800" dirty="0" smtClean="0"/>
              <a:t> </a:t>
            </a:r>
            <a:r>
              <a:rPr lang="en-US" sz="1800" dirty="0" err="1" smtClean="0"/>
              <a:t>reakcije</a:t>
            </a:r>
            <a:r>
              <a:rPr lang="en-US" sz="1800" dirty="0" smtClean="0"/>
              <a:t> </a:t>
            </a:r>
            <a:r>
              <a:rPr lang="sr-Latn-RS" sz="1800" dirty="0" smtClean="0"/>
              <a:t>prikazane </a:t>
            </a:r>
            <a:r>
              <a:rPr lang="en-US" sz="1800" dirty="0" err="1" smtClean="0"/>
              <a:t>su</a:t>
            </a:r>
            <a:r>
              <a:rPr lang="en-US" sz="1800" dirty="0" smtClean="0"/>
              <a:t> u </a:t>
            </a:r>
            <a:r>
              <a:rPr lang="en-US" sz="1800" dirty="0" err="1" smtClean="0"/>
              <a:t>tabeli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428868"/>
            <a:ext cx="592935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4929198"/>
            <a:ext cx="78581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Prilikom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proizvodnje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biodizela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količine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izdvojenog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glicerola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ogromne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on ne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može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biti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potpunosti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iskorišćen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nastaju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problemi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njegovim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skladištenjem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sr-Latn-R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Jedna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r-Latn-R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moguć</a:t>
            </a:r>
            <a:r>
              <a:rPr kumimoji="0" lang="sr-Latn-R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rešenja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tog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problema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bi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mogla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biti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proizvodnja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biobutanola</a:t>
            </a:r>
            <a:r>
              <a:rPr kumimoji="0" lang="sr-Latn-R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/>
              <a:t> 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važan</a:t>
            </a:r>
            <a:r>
              <a:rPr lang="en-US" dirty="0" smtClean="0"/>
              <a:t> </a:t>
            </a:r>
            <a:r>
              <a:rPr lang="en-US" dirty="0" err="1" smtClean="0"/>
              <a:t>industrijski</a:t>
            </a:r>
            <a:r>
              <a:rPr lang="en-US" dirty="0" smtClean="0"/>
              <a:t> </a:t>
            </a:r>
            <a:r>
              <a:rPr lang="en-US" dirty="0" err="1" smtClean="0"/>
              <a:t>rastvarač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prisutan</a:t>
            </a:r>
            <a:r>
              <a:rPr lang="en-US" dirty="0" smtClean="0"/>
              <a:t> je u </a:t>
            </a:r>
            <a:r>
              <a:rPr lang="en-US" dirty="0" err="1" smtClean="0"/>
              <a:t>sredstvima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čišćenje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uklanjanje</a:t>
            </a:r>
            <a:r>
              <a:rPr lang="en-US" dirty="0" smtClean="0"/>
              <a:t> </a:t>
            </a:r>
            <a:r>
              <a:rPr lang="en-US" dirty="0" err="1" smtClean="0"/>
              <a:t>farbe</a:t>
            </a:r>
            <a:r>
              <a:rPr lang="sr-Latn-RS" dirty="0" smtClean="0"/>
              <a:t>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PROIZVODNJA BIODIZELA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Stehiometrijski</a:t>
            </a:r>
            <a:r>
              <a:rPr lang="en-US" dirty="0" smtClean="0"/>
              <a:t> (</a:t>
            </a:r>
            <a:r>
              <a:rPr lang="en-US" dirty="0" err="1" smtClean="0"/>
              <a:t>proporcionalno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idealnim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) </a:t>
            </a:r>
            <a:r>
              <a:rPr lang="en-US" dirty="0" err="1" smtClean="0"/>
              <a:t>gledano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~1000 l </a:t>
            </a:r>
            <a:r>
              <a:rPr lang="en-US" dirty="0" err="1" smtClean="0"/>
              <a:t>ulja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~130 l </a:t>
            </a:r>
            <a:r>
              <a:rPr lang="en-US" dirty="0" err="1" smtClean="0"/>
              <a:t>metanola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dobiti</a:t>
            </a:r>
            <a:r>
              <a:rPr lang="en-US" dirty="0" smtClean="0"/>
              <a:t> ~1000 l </a:t>
            </a:r>
            <a:r>
              <a:rPr lang="en-US" dirty="0" err="1" smtClean="0"/>
              <a:t>biodizela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:</a:t>
            </a:r>
          </a:p>
          <a:p>
            <a:r>
              <a:rPr lang="en-US" dirty="0" smtClean="0"/>
              <a:t>1000 l </a:t>
            </a:r>
            <a:r>
              <a:rPr lang="en-US" dirty="0" err="1" smtClean="0"/>
              <a:t>ulja</a:t>
            </a:r>
            <a:r>
              <a:rPr lang="en-US" dirty="0" smtClean="0"/>
              <a:t> + 127 l </a:t>
            </a:r>
            <a:r>
              <a:rPr lang="en-US" dirty="0" err="1" smtClean="0"/>
              <a:t>metanola</a:t>
            </a:r>
            <a:r>
              <a:rPr lang="en-US" dirty="0" smtClean="0"/>
              <a:t> → 1045 l </a:t>
            </a:r>
            <a:r>
              <a:rPr lang="en-US" dirty="0" err="1" smtClean="0"/>
              <a:t>biodizela</a:t>
            </a:r>
            <a:r>
              <a:rPr lang="en-US" dirty="0" smtClean="0"/>
              <a:t> + 77.3 l </a:t>
            </a:r>
            <a:r>
              <a:rPr lang="en-US" dirty="0" err="1" smtClean="0"/>
              <a:t>glicerola</a:t>
            </a:r>
            <a:endParaRPr lang="en-US" dirty="0" smtClean="0"/>
          </a:p>
          <a:p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različitog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 smtClean="0"/>
              <a:t>ulja</a:t>
            </a:r>
            <a:r>
              <a:rPr lang="en-US" dirty="0" smtClean="0"/>
              <a:t>,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korišćenjem</a:t>
            </a:r>
            <a:r>
              <a:rPr lang="en-US" dirty="0" smtClean="0"/>
              <a:t> </a:t>
            </a:r>
            <a:r>
              <a:rPr lang="en-US" dirty="0" err="1" smtClean="0"/>
              <a:t>katalizatora</a:t>
            </a:r>
            <a:r>
              <a:rPr lang="en-US" dirty="0" smtClean="0"/>
              <a:t> (</a:t>
            </a:r>
            <a:r>
              <a:rPr lang="en-US" dirty="0" err="1" smtClean="0"/>
              <a:t>natrijum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kalijum</a:t>
            </a:r>
            <a:r>
              <a:rPr lang="en-US" dirty="0" smtClean="0"/>
              <a:t> </a:t>
            </a:r>
            <a:r>
              <a:rPr lang="en-US" dirty="0" err="1" smtClean="0"/>
              <a:t>metilata</a:t>
            </a:r>
            <a:r>
              <a:rPr lang="en-US" dirty="0" smtClean="0"/>
              <a:t>), </a:t>
            </a:r>
            <a:r>
              <a:rPr lang="en-US" dirty="0" err="1" smtClean="0"/>
              <a:t>tipična</a:t>
            </a:r>
            <a:r>
              <a:rPr lang="en-US" dirty="0" smtClean="0"/>
              <a:t> </a:t>
            </a:r>
            <a:r>
              <a:rPr lang="en-US" dirty="0" err="1" smtClean="0"/>
              <a:t>potrošnja</a:t>
            </a:r>
            <a:r>
              <a:rPr lang="en-US" dirty="0" smtClean="0"/>
              <a:t> je:</a:t>
            </a:r>
          </a:p>
          <a:p>
            <a:r>
              <a:rPr lang="en-US" dirty="0" smtClean="0"/>
              <a:t>1000 l </a:t>
            </a:r>
            <a:r>
              <a:rPr lang="en-US" dirty="0" err="1" smtClean="0"/>
              <a:t>ulja</a:t>
            </a:r>
            <a:endParaRPr lang="en-US" dirty="0" smtClean="0"/>
          </a:p>
          <a:p>
            <a:r>
              <a:rPr lang="en-US" dirty="0" smtClean="0"/>
              <a:t>220 l </a:t>
            </a:r>
            <a:r>
              <a:rPr lang="en-US" dirty="0" err="1" smtClean="0"/>
              <a:t>metanola</a:t>
            </a:r>
            <a:endParaRPr lang="en-US" dirty="0" smtClean="0"/>
          </a:p>
          <a:p>
            <a:r>
              <a:rPr lang="en-US" dirty="0" smtClean="0"/>
              <a:t>6.5 kg </a:t>
            </a:r>
            <a:r>
              <a:rPr lang="en-US" dirty="0" err="1" smtClean="0"/>
              <a:t>NaOH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9.4 kg KOH (</a:t>
            </a:r>
            <a:r>
              <a:rPr lang="en-US" dirty="0" err="1" smtClean="0"/>
              <a:t>čistoće</a:t>
            </a:r>
            <a:r>
              <a:rPr lang="en-US" dirty="0" smtClean="0"/>
              <a:t> 89 %) </a:t>
            </a:r>
          </a:p>
          <a:p>
            <a:r>
              <a:rPr lang="en-US" dirty="0" smtClean="0"/>
              <a:t>Problem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čistim</a:t>
            </a:r>
            <a:r>
              <a:rPr lang="en-US" dirty="0" smtClean="0"/>
              <a:t> </a:t>
            </a:r>
            <a:r>
              <a:rPr lang="en-US" dirty="0" err="1" smtClean="0"/>
              <a:t>biodizelom</a:t>
            </a:r>
            <a:r>
              <a:rPr lang="en-US" dirty="0" smtClean="0"/>
              <a:t> je </a:t>
            </a:r>
            <a:r>
              <a:rPr lang="en-US" dirty="0" err="1" smtClean="0"/>
              <a:t>geliranje</a:t>
            </a:r>
            <a:r>
              <a:rPr lang="sr-Latn-RS" dirty="0" smtClean="0"/>
              <a:t> (učvršnjavanje)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temperaturama</a:t>
            </a:r>
            <a:r>
              <a:rPr lang="en-US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5°C</a:t>
            </a:r>
            <a:endParaRPr lang="sr-Latn-RS" dirty="0" smtClean="0"/>
          </a:p>
          <a:p>
            <a:r>
              <a:rPr lang="en-US" dirty="0" smtClean="0"/>
              <a:t> 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proizvod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bi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smanjio</a:t>
            </a:r>
            <a:r>
              <a:rPr lang="en-US" dirty="0" smtClean="0"/>
              <a:t> gel </a:t>
            </a:r>
            <a:r>
              <a:rPr lang="en-US" dirty="0" err="1" smtClean="0"/>
              <a:t>tačku</a:t>
            </a:r>
            <a:r>
              <a:rPr lang="en-US" dirty="0" smtClean="0"/>
              <a:t> </a:t>
            </a:r>
            <a:r>
              <a:rPr lang="en-US" dirty="0" err="1" smtClean="0"/>
              <a:t>čistog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je,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zime</a:t>
            </a:r>
            <a:r>
              <a:rPr lang="en-US" dirty="0" smtClean="0"/>
              <a:t>,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mešavinu</a:t>
            </a:r>
            <a:r>
              <a:rPr lang="en-US" dirty="0" smtClean="0"/>
              <a:t> </a:t>
            </a:r>
            <a:r>
              <a:rPr lang="en-US" dirty="0" err="1" smtClean="0"/>
              <a:t>biodizela</a:t>
            </a:r>
            <a:r>
              <a:rPr lang="en-US" dirty="0" smtClean="0"/>
              <a:t>, </a:t>
            </a:r>
            <a:r>
              <a:rPr lang="en-US" dirty="0" err="1" smtClean="0"/>
              <a:t>klasičnog</a:t>
            </a:r>
            <a:r>
              <a:rPr lang="en-US" dirty="0" smtClean="0"/>
              <a:t> </a:t>
            </a:r>
            <a:r>
              <a:rPr lang="en-US" dirty="0" err="1" smtClean="0"/>
              <a:t>dizela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niskim</a:t>
            </a:r>
            <a:r>
              <a:rPr lang="en-US" dirty="0" smtClean="0"/>
              <a:t> </a:t>
            </a:r>
            <a:r>
              <a:rPr lang="en-US" dirty="0" err="1" smtClean="0"/>
              <a:t>sadržajem</a:t>
            </a:r>
            <a:r>
              <a:rPr lang="en-US" dirty="0" smtClean="0"/>
              <a:t> </a:t>
            </a:r>
            <a:r>
              <a:rPr lang="en-US" dirty="0" err="1" smtClean="0"/>
              <a:t>sumpora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kerozina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093D-D270-429A-AD95-E90055998A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486</TotalTime>
  <Words>2495</Words>
  <Application>Microsoft Office PowerPoint</Application>
  <PresentationFormat>On-screen Show (4:3)</PresentationFormat>
  <Paragraphs>179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Proizvodnja biodizela</vt:lpstr>
      <vt:lpstr>PROIZVODNJA BIODIZELA</vt:lpstr>
      <vt:lpstr>PROIZVODNJA BIODIZELA</vt:lpstr>
      <vt:lpstr>PROIZVODNJA BIODIZELA</vt:lpstr>
      <vt:lpstr>PROIZVODNJA BIODIZELA</vt:lpstr>
      <vt:lpstr>PROIZVODNJA BIODIZELA</vt:lpstr>
      <vt:lpstr>PROIZVODNJA BIODIZELA</vt:lpstr>
      <vt:lpstr>PROIZVODNJA BIODIZELA</vt:lpstr>
      <vt:lpstr>PROIZVODNJA BIODIZELA</vt:lpstr>
      <vt:lpstr>PROIZVODNJA BIODIZELA</vt:lpstr>
      <vt:lpstr>PROIZVODNJA BIODIZELA</vt:lpstr>
      <vt:lpstr>LABORATORIJSKA OPREMA ZA PROIZVODNJU BIODIZELA DL BIO – 10</vt:lpstr>
      <vt:lpstr>LABORATORIJSKA OPREMA ZA PROIZVODNJU BIODIZELA DL BIO – 10</vt:lpstr>
      <vt:lpstr>LABORATORIJSKA OPREMA ZA PROIZVODNJU BIODIZELA DL BIO – 10</vt:lpstr>
      <vt:lpstr>LABORATORIJSKA OPREMA ZA PROIZVODNJU BIODIZELA DL BIO – 10</vt:lpstr>
      <vt:lpstr>LABORATORIJSKA OPREMA ZA PROIZVODNJU BIODIZELA DL BIO – 10</vt:lpstr>
      <vt:lpstr>LABORATORIJSKA OPREMA ZA PROIZVODNJU BIODIZELA DL BIO – 10</vt:lpstr>
      <vt:lpstr>PROIZVODNJA BIODIZELA IZ SUNCOKRETOVOG ULJA KORISTEĆI METANOL I NATRIJUM HIDROKSID</vt:lpstr>
      <vt:lpstr>PROIZVODNJA BIODIZELA IZ SUNCOKRETOVOG ULJA KORISTEĆI METANOL I NATRIJUM HIDROKSID</vt:lpstr>
      <vt:lpstr>PROIZVODNJA BIODIZELA IZ SUNCOKRETOVOG ULJA KORISTEĆI METANOL I NATRIJUM HIDROKSID</vt:lpstr>
      <vt:lpstr>Isplativost proizvodnje biodizela u R.Srbiji</vt:lpstr>
      <vt:lpstr>Isplativost proizvodnje biodizela u R.Srbiji</vt:lpstr>
      <vt:lpstr>Isplativost proizvodnje biodizela u R.Srbiji</vt:lpstr>
      <vt:lpstr>Isplativost proizvodnje biodizela u R.Srbiji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VRSTE OTPADA I OPŠTE KARAKTERISTIKE OTPADA</dc:title>
  <dc:creator>Aleksandra Grujic</dc:creator>
  <cp:lastModifiedBy>Aleksandra Grujic</cp:lastModifiedBy>
  <cp:revision>188</cp:revision>
  <dcterms:created xsi:type="dcterms:W3CDTF">2019-03-01T09:22:50Z</dcterms:created>
  <dcterms:modified xsi:type="dcterms:W3CDTF">2019-04-19T09:58:28Z</dcterms:modified>
</cp:coreProperties>
</file>