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25"/>
  </p:notesMasterIdLst>
  <p:sldIdLst>
    <p:sldId id="256" r:id="rId2"/>
    <p:sldId id="257" r:id="rId3"/>
    <p:sldId id="258" r:id="rId4"/>
    <p:sldId id="281" r:id="rId5"/>
    <p:sldId id="259" r:id="rId6"/>
    <p:sldId id="260" r:id="rId7"/>
    <p:sldId id="262" r:id="rId8"/>
    <p:sldId id="279" r:id="rId9"/>
    <p:sldId id="280" r:id="rId10"/>
    <p:sldId id="283" r:id="rId11"/>
    <p:sldId id="284" r:id="rId12"/>
    <p:sldId id="263" r:id="rId13"/>
    <p:sldId id="270" r:id="rId14"/>
    <p:sldId id="271" r:id="rId15"/>
    <p:sldId id="272" r:id="rId16"/>
    <p:sldId id="274" r:id="rId17"/>
    <p:sldId id="275" r:id="rId18"/>
    <p:sldId id="268" r:id="rId19"/>
    <p:sldId id="269" r:id="rId20"/>
    <p:sldId id="266" r:id="rId21"/>
    <p:sldId id="267" r:id="rId22"/>
    <p:sldId id="282" r:id="rId23"/>
    <p:sldId id="265" r:id="rId24"/>
  </p:sldIdLst>
  <p:sldSz cx="9144000" cy="6858000" type="screen4x3"/>
  <p:notesSz cx="6858000" cy="9144000"/>
  <p:defaultTextStyle>
    <a:defPPr>
      <a:defRPr lang="en-US"/>
    </a:defPPr>
    <a:lvl1pPr algn="l" rtl="0" fontAlgn="base">
      <a:spcBef>
        <a:spcPct val="0"/>
      </a:spcBef>
      <a:spcAft>
        <a:spcPct val="0"/>
      </a:spcAft>
      <a:defRPr sz="2400" kern="1200">
        <a:solidFill>
          <a:srgbClr val="FFFF99"/>
        </a:solidFill>
        <a:latin typeface="Tahoma" pitchFamily="34" charset="0"/>
        <a:ea typeface="+mn-ea"/>
        <a:cs typeface="Arial" charset="0"/>
      </a:defRPr>
    </a:lvl1pPr>
    <a:lvl2pPr marL="457200" algn="l" rtl="0" fontAlgn="base">
      <a:spcBef>
        <a:spcPct val="0"/>
      </a:spcBef>
      <a:spcAft>
        <a:spcPct val="0"/>
      </a:spcAft>
      <a:defRPr sz="2400" kern="1200">
        <a:solidFill>
          <a:srgbClr val="FFFF99"/>
        </a:solidFill>
        <a:latin typeface="Tahoma" pitchFamily="34" charset="0"/>
        <a:ea typeface="+mn-ea"/>
        <a:cs typeface="Arial" charset="0"/>
      </a:defRPr>
    </a:lvl2pPr>
    <a:lvl3pPr marL="914400" algn="l" rtl="0" fontAlgn="base">
      <a:spcBef>
        <a:spcPct val="0"/>
      </a:spcBef>
      <a:spcAft>
        <a:spcPct val="0"/>
      </a:spcAft>
      <a:defRPr sz="2400" kern="1200">
        <a:solidFill>
          <a:srgbClr val="FFFF99"/>
        </a:solidFill>
        <a:latin typeface="Tahoma" pitchFamily="34" charset="0"/>
        <a:ea typeface="+mn-ea"/>
        <a:cs typeface="Arial" charset="0"/>
      </a:defRPr>
    </a:lvl3pPr>
    <a:lvl4pPr marL="1371600" algn="l" rtl="0" fontAlgn="base">
      <a:spcBef>
        <a:spcPct val="0"/>
      </a:spcBef>
      <a:spcAft>
        <a:spcPct val="0"/>
      </a:spcAft>
      <a:defRPr sz="2400" kern="1200">
        <a:solidFill>
          <a:srgbClr val="FFFF99"/>
        </a:solidFill>
        <a:latin typeface="Tahoma" pitchFamily="34" charset="0"/>
        <a:ea typeface="+mn-ea"/>
        <a:cs typeface="Arial" charset="0"/>
      </a:defRPr>
    </a:lvl4pPr>
    <a:lvl5pPr marL="1828800" algn="l" rtl="0" fontAlgn="base">
      <a:spcBef>
        <a:spcPct val="0"/>
      </a:spcBef>
      <a:spcAft>
        <a:spcPct val="0"/>
      </a:spcAft>
      <a:defRPr sz="2400" kern="1200">
        <a:solidFill>
          <a:srgbClr val="FFFF99"/>
        </a:solidFill>
        <a:latin typeface="Tahoma" pitchFamily="34" charset="0"/>
        <a:ea typeface="+mn-ea"/>
        <a:cs typeface="Arial" charset="0"/>
      </a:defRPr>
    </a:lvl5pPr>
    <a:lvl6pPr marL="2286000" algn="l" defTabSz="914400" rtl="0" eaLnBrk="1" latinLnBrk="0" hangingPunct="1">
      <a:defRPr sz="2400" kern="1200">
        <a:solidFill>
          <a:srgbClr val="FFFF99"/>
        </a:solidFill>
        <a:latin typeface="Tahoma" pitchFamily="34" charset="0"/>
        <a:ea typeface="+mn-ea"/>
        <a:cs typeface="Arial" charset="0"/>
      </a:defRPr>
    </a:lvl6pPr>
    <a:lvl7pPr marL="2743200" algn="l" defTabSz="914400" rtl="0" eaLnBrk="1" latinLnBrk="0" hangingPunct="1">
      <a:defRPr sz="2400" kern="1200">
        <a:solidFill>
          <a:srgbClr val="FFFF99"/>
        </a:solidFill>
        <a:latin typeface="Tahoma" pitchFamily="34" charset="0"/>
        <a:ea typeface="+mn-ea"/>
        <a:cs typeface="Arial" charset="0"/>
      </a:defRPr>
    </a:lvl7pPr>
    <a:lvl8pPr marL="3200400" algn="l" defTabSz="914400" rtl="0" eaLnBrk="1" latinLnBrk="0" hangingPunct="1">
      <a:defRPr sz="2400" kern="1200">
        <a:solidFill>
          <a:srgbClr val="FFFF99"/>
        </a:solidFill>
        <a:latin typeface="Tahoma" pitchFamily="34" charset="0"/>
        <a:ea typeface="+mn-ea"/>
        <a:cs typeface="Arial" charset="0"/>
      </a:defRPr>
    </a:lvl8pPr>
    <a:lvl9pPr marL="3657600" algn="l" defTabSz="914400" rtl="0" eaLnBrk="1" latinLnBrk="0" hangingPunct="1">
      <a:defRPr sz="2400" kern="1200">
        <a:solidFill>
          <a:srgbClr val="FFFF99"/>
        </a:solidFill>
        <a:latin typeface="Tahom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FFFF00"/>
    <a:srgbClr val="FF0000"/>
    <a:srgbClr val="FFFFCC"/>
    <a:srgbClr val="FFFF66"/>
    <a:srgbClr val="FFFF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576" autoAdjust="0"/>
  </p:normalViewPr>
  <p:slideViewPr>
    <p:cSldViewPr>
      <p:cViewPr varScale="1">
        <p:scale>
          <a:sx n="75" d="100"/>
          <a:sy n="75" d="100"/>
        </p:scale>
        <p:origin x="1230" y="2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5" Type="http://schemas.openxmlformats.org/officeDocument/2006/relationships/image" Target="../media/image37.wmf"/><Relationship Id="rId4" Type="http://schemas.openxmlformats.org/officeDocument/2006/relationships/image" Target="../media/image3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NULL"/><Relationship Id="rId1" Type="http://schemas.openxmlformats.org/officeDocument/2006/relationships/image" Target="../media/image7.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1"/>
                </a:solidFill>
                <a:latin typeface="Arial" charset="0"/>
                <a:cs typeface="+mn-cs"/>
              </a:defRPr>
            </a:lvl1pPr>
          </a:lstStyle>
          <a:p>
            <a:pPr>
              <a:defRPr/>
            </a:pPr>
            <a:endParaRPr lang="en-US"/>
          </a:p>
        </p:txBody>
      </p:sp>
      <p:sp>
        <p:nvSpPr>
          <p:cNvPr id="204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latin typeface="Arial" charset="0"/>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latin typeface="Arial" charset="0"/>
                <a:cs typeface="+mn-cs"/>
              </a:defRPr>
            </a:lvl1pPr>
          </a:lstStyle>
          <a:p>
            <a:pPr>
              <a:defRPr/>
            </a:pPr>
            <a:endParaRPr lang="en-US"/>
          </a:p>
        </p:txBody>
      </p:sp>
      <p:sp>
        <p:nvSpPr>
          <p:cNvPr id="204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latin typeface="Arial" charset="0"/>
                <a:cs typeface="+mn-cs"/>
              </a:defRPr>
            </a:lvl1pPr>
          </a:lstStyle>
          <a:p>
            <a:pPr>
              <a:defRPr/>
            </a:pPr>
            <a:fld id="{CB5A5987-7929-4F2D-A44E-D8D72A04B7C0}" type="slidenum">
              <a:rPr lang="en-US"/>
              <a:pPr>
                <a:defRPr/>
              </a:pPr>
              <a:t>‹#›</a:t>
            </a:fld>
            <a:endParaRPr lang="en-US"/>
          </a:p>
        </p:txBody>
      </p:sp>
    </p:spTree>
    <p:extLst>
      <p:ext uri="{BB962C8B-B14F-4D97-AF65-F5344CB8AC3E}">
        <p14:creationId xmlns:p14="http://schemas.microsoft.com/office/powerpoint/2010/main" val="22028600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p>
            <a:fld id="{D9002BD5-31F9-41E4-8849-CD6D4DBD1ADE}" type="slidenum">
              <a:rPr lang="en-US" smtClean="0">
                <a:cs typeface="Arial" charset="0"/>
              </a:rPr>
              <a:pPr/>
              <a:t>1</a:t>
            </a:fld>
            <a:endParaRPr lang="en-US" smtClean="0">
              <a:cs typeface="Arial" charset="0"/>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856885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C9A6F93E-758F-4EAB-AF85-069D1AE1C0E8}" type="slidenum">
              <a:rPr lang="en-US" smtClean="0">
                <a:cs typeface="Arial" charset="0"/>
              </a:rPr>
              <a:pPr/>
              <a:t>13</a:t>
            </a:fld>
            <a:endParaRPr lang="en-US" smtClean="0">
              <a:cs typeface="Arial" charset="0"/>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1055911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C534577-BB51-4879-ABA2-DEDEA3B2BE24}" type="slidenum">
              <a:rPr lang="en-US" smtClean="0">
                <a:cs typeface="Arial" charset="0"/>
              </a:rPr>
              <a:pPr/>
              <a:t>14</a:t>
            </a:fld>
            <a:endParaRPr lang="en-US" smtClean="0">
              <a:cs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508666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B018AF85-3632-4361-8F51-0A00419303F0}" type="slidenum">
              <a:rPr lang="en-US" smtClean="0">
                <a:cs typeface="Arial" charset="0"/>
              </a:rPr>
              <a:pPr/>
              <a:t>15</a:t>
            </a:fld>
            <a:endParaRPr lang="en-US" smtClean="0">
              <a:cs typeface="Arial"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2773371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2E50242B-663F-46E0-8809-9622628C305F}" type="slidenum">
              <a:rPr lang="en-US" smtClean="0">
                <a:cs typeface="Arial" charset="0"/>
              </a:rPr>
              <a:pPr/>
              <a:t>16</a:t>
            </a:fld>
            <a:endParaRPr lang="en-US" smtClean="0">
              <a:cs typeface="Arial"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2215247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24D16EBB-4BEE-4F62-A9D7-3DDCAF091E3A}" type="slidenum">
              <a:rPr lang="en-US" smtClean="0">
                <a:cs typeface="Arial" charset="0"/>
              </a:rPr>
              <a:pPr/>
              <a:t>17</a:t>
            </a:fld>
            <a:endParaRPr lang="en-US" smtClean="0">
              <a:cs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3954917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B2D0845E-4CD9-4D0C-B3A8-DBC7F15E059D}" type="slidenum">
              <a:rPr lang="en-US" smtClean="0">
                <a:cs typeface="Arial" charset="0"/>
              </a:rPr>
              <a:pPr/>
              <a:t>18</a:t>
            </a:fld>
            <a:endParaRPr lang="en-US" smtClean="0">
              <a:cs typeface="Arial" charset="0"/>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3630879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50A457A1-6AD6-4726-A69E-2D898A6EE343}" type="slidenum">
              <a:rPr lang="en-US" smtClean="0">
                <a:cs typeface="Arial" charset="0"/>
              </a:rPr>
              <a:pPr/>
              <a:t>19</a:t>
            </a:fld>
            <a:endParaRPr lang="en-US" smtClean="0">
              <a:cs typeface="Arial" charset="0"/>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667134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47E7B4A0-ED7D-4BB9-B5A7-DD9B4B7F146B}" type="slidenum">
              <a:rPr lang="en-US" smtClean="0">
                <a:cs typeface="Arial" charset="0"/>
              </a:rPr>
              <a:pPr/>
              <a:t>20</a:t>
            </a:fld>
            <a:endParaRPr lang="en-US" smtClean="0">
              <a:cs typeface="Arial" charset="0"/>
            </a:endParaRP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9186622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p>
            <a:fld id="{8685DC66-2C20-4225-9592-A2AEBFA5E7C8}" type="slidenum">
              <a:rPr lang="en-US" smtClean="0">
                <a:cs typeface="Arial" charset="0"/>
              </a:rPr>
              <a:pPr/>
              <a:t>21</a:t>
            </a:fld>
            <a:endParaRPr lang="en-US" smtClean="0">
              <a:cs typeface="Arial"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28184943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p>
            <a:fld id="{266448BC-9AA1-45DA-9359-6D5353059D1D}" type="slidenum">
              <a:rPr lang="en-US" smtClean="0">
                <a:cs typeface="Arial" charset="0"/>
              </a:rPr>
              <a:pPr/>
              <a:t>23</a:t>
            </a:fld>
            <a:endParaRPr lang="en-US" smtClean="0">
              <a:cs typeface="Arial" charset="0"/>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1799751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BC77B715-DA0B-40A6-B33D-E02A1EEFB21C}" type="slidenum">
              <a:rPr lang="en-US" smtClean="0">
                <a:cs typeface="Arial" charset="0"/>
              </a:rPr>
              <a:pPr/>
              <a:t>2</a:t>
            </a:fld>
            <a:endParaRPr lang="en-US" smtClean="0">
              <a:cs typeface="Arial"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344836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93FCA19E-5266-4C54-B4D7-21E712EF1D37}" type="slidenum">
              <a:rPr lang="en-US" smtClean="0">
                <a:cs typeface="Arial" charset="0"/>
              </a:rPr>
              <a:pPr/>
              <a:t>3</a:t>
            </a:fld>
            <a:endParaRPr lang="en-US" smtClean="0">
              <a:cs typeface="Arial" charset="0"/>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87749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4F882090-44BF-4CF2-AE21-3A828AAC53CE}" type="slidenum">
              <a:rPr lang="en-US" smtClean="0">
                <a:cs typeface="Arial" charset="0"/>
              </a:rPr>
              <a:pPr/>
              <a:t>5</a:t>
            </a:fld>
            <a:endParaRPr lang="en-US" smtClean="0">
              <a:cs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738211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1DFBF030-E7D6-43B1-A3E3-9634A4892B46}" type="slidenum">
              <a:rPr lang="en-US" smtClean="0">
                <a:cs typeface="Arial" charset="0"/>
              </a:rPr>
              <a:pPr/>
              <a:t>6</a:t>
            </a:fld>
            <a:endParaRPr lang="en-US" smtClean="0">
              <a:cs typeface="Arial"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3060315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49DBCC3F-633E-451A-ABF8-FCCC203D073E}" type="slidenum">
              <a:rPr lang="en-US" smtClean="0">
                <a:cs typeface="Arial" charset="0"/>
              </a:rPr>
              <a:pPr/>
              <a:t>7</a:t>
            </a:fld>
            <a:endParaRPr lang="en-US" smtClean="0">
              <a:cs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2061542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C404A8AC-BF53-41F4-94EB-09305A1F62F7}" type="slidenum">
              <a:rPr lang="en-US" smtClean="0">
                <a:cs typeface="Arial" charset="0"/>
              </a:rPr>
              <a:pPr/>
              <a:t>8</a:t>
            </a:fld>
            <a:endParaRPr lang="en-US" smtClean="0">
              <a:cs typeface="Arial"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923513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F5205359-CC95-4A51-B1B3-2A39D054082D}" type="slidenum">
              <a:rPr lang="en-US" smtClean="0">
                <a:cs typeface="Arial" charset="0"/>
              </a:rPr>
              <a:pPr/>
              <a:t>9</a:t>
            </a:fld>
            <a:endParaRPr lang="en-US" smtClean="0">
              <a:cs typeface="Arial"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44749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B77E2FDF-9EB2-4FA7-A098-EEA3F9438D14}" type="slidenum">
              <a:rPr lang="en-US" smtClean="0">
                <a:cs typeface="Arial" charset="0"/>
              </a:rPr>
              <a:pPr/>
              <a:t>12</a:t>
            </a:fld>
            <a:endParaRPr lang="en-US" smtClean="0">
              <a:cs typeface="Arial"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sr-Latn-CS" smtClean="0"/>
          </a:p>
        </p:txBody>
      </p:sp>
    </p:spTree>
    <p:extLst>
      <p:ext uri="{BB962C8B-B14F-4D97-AF65-F5344CB8AC3E}">
        <p14:creationId xmlns:p14="http://schemas.microsoft.com/office/powerpoint/2010/main" val="3264808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6FC14D3-9809-4E21-A415-35C025110691}" type="slidenum">
              <a:rPr lang="en-US" smtClean="0"/>
              <a:pPr>
                <a:defRPr/>
              </a:pPr>
              <a:t>‹#›</a:t>
            </a:fld>
            <a:endParaRPr lang="en-US"/>
          </a:p>
        </p:txBody>
      </p:sp>
    </p:spTree>
    <p:extLst>
      <p:ext uri="{BB962C8B-B14F-4D97-AF65-F5344CB8AC3E}">
        <p14:creationId xmlns:p14="http://schemas.microsoft.com/office/powerpoint/2010/main" val="2695457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АДП</a:t>
            </a:r>
            <a:endParaRPr lang="en-US"/>
          </a:p>
        </p:txBody>
      </p:sp>
      <p:sp>
        <p:nvSpPr>
          <p:cNvPr id="7" name="Slide Number Placeholder 6"/>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2340863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151236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508265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2819430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40109808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12377467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714BDD00-204C-406A-8876-4C1061188531}" type="slidenum">
              <a:rPr lang="en-US" smtClean="0"/>
              <a:pPr>
                <a:defRPr/>
              </a:pPr>
              <a:t>‹#›</a:t>
            </a:fld>
            <a:endParaRPr lang="en-US"/>
          </a:p>
        </p:txBody>
      </p:sp>
    </p:spTree>
    <p:extLst>
      <p:ext uri="{BB962C8B-B14F-4D97-AF65-F5344CB8AC3E}">
        <p14:creationId xmlns:p14="http://schemas.microsoft.com/office/powerpoint/2010/main" val="2332460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7CB13286-9871-40CB-995C-D13BEB0C3773}" type="slidenum">
              <a:rPr lang="en-US" smtClean="0"/>
              <a:pPr>
                <a:defRPr/>
              </a:pPr>
              <a:t>‹#›</a:t>
            </a:fld>
            <a:endParaRPr lang="en-US"/>
          </a:p>
        </p:txBody>
      </p:sp>
    </p:spTree>
    <p:extLst>
      <p:ext uri="{BB962C8B-B14F-4D97-AF65-F5344CB8AC3E}">
        <p14:creationId xmlns:p14="http://schemas.microsoft.com/office/powerpoint/2010/main" val="2980024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AFAE2698-2684-4F25-965B-0FCA00BF8A33}" type="slidenum">
              <a:rPr lang="en-US" smtClean="0"/>
              <a:pPr>
                <a:defRPr/>
              </a:pPr>
              <a:t>‹#›</a:t>
            </a:fld>
            <a:endParaRPr lang="en-US"/>
          </a:p>
        </p:txBody>
      </p:sp>
    </p:spTree>
    <p:extLst>
      <p:ext uri="{BB962C8B-B14F-4D97-AF65-F5344CB8AC3E}">
        <p14:creationId xmlns:p14="http://schemas.microsoft.com/office/powerpoint/2010/main" val="3453465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АДП</a:t>
            </a:r>
            <a:endParaRPr lang="en-US"/>
          </a:p>
        </p:txBody>
      </p:sp>
      <p:sp>
        <p:nvSpPr>
          <p:cNvPr id="6" name="Slide Number Placeholder 5"/>
          <p:cNvSpPr>
            <a:spLocks noGrp="1"/>
          </p:cNvSpPr>
          <p:nvPr>
            <p:ph type="sldNum" sz="quarter" idx="12"/>
          </p:nvPr>
        </p:nvSpPr>
        <p:spPr/>
        <p:txBody>
          <a:bodyPr/>
          <a:lstStyle/>
          <a:p>
            <a:pPr>
              <a:defRPr/>
            </a:pPr>
            <a:fld id="{2EE7C369-340B-4658-941E-BC0207BA6049}" type="slidenum">
              <a:rPr lang="en-US" smtClean="0"/>
              <a:pPr>
                <a:defRPr/>
              </a:pPr>
              <a:t>‹#›</a:t>
            </a:fld>
            <a:endParaRPr lang="en-US"/>
          </a:p>
        </p:txBody>
      </p:sp>
    </p:spTree>
    <p:extLst>
      <p:ext uri="{BB962C8B-B14F-4D97-AF65-F5344CB8AC3E}">
        <p14:creationId xmlns:p14="http://schemas.microsoft.com/office/powerpoint/2010/main" val="1115600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АДП</a:t>
            </a:r>
            <a:endParaRPr lang="en-US"/>
          </a:p>
        </p:txBody>
      </p:sp>
      <p:sp>
        <p:nvSpPr>
          <p:cNvPr id="7" name="Slide Number Placeholder 6"/>
          <p:cNvSpPr>
            <a:spLocks noGrp="1"/>
          </p:cNvSpPr>
          <p:nvPr>
            <p:ph type="sldNum" sz="quarter" idx="12"/>
          </p:nvPr>
        </p:nvSpPr>
        <p:spPr/>
        <p:txBody>
          <a:bodyPr/>
          <a:lstStyle/>
          <a:p>
            <a:pPr>
              <a:defRPr/>
            </a:pPr>
            <a:fld id="{B095DEA0-BBF2-4B44-BE1C-4D5F44889B51}" type="slidenum">
              <a:rPr lang="en-US" smtClean="0"/>
              <a:pPr>
                <a:defRPr/>
              </a:pPr>
              <a:t>‹#›</a:t>
            </a:fld>
            <a:endParaRPr lang="en-US"/>
          </a:p>
        </p:txBody>
      </p:sp>
    </p:spTree>
    <p:extLst>
      <p:ext uri="{BB962C8B-B14F-4D97-AF65-F5344CB8AC3E}">
        <p14:creationId xmlns:p14="http://schemas.microsoft.com/office/powerpoint/2010/main" val="287147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АДП</a:t>
            </a:r>
            <a:endParaRPr lang="en-US"/>
          </a:p>
        </p:txBody>
      </p:sp>
      <p:sp>
        <p:nvSpPr>
          <p:cNvPr id="9" name="Slide Number Placeholder 8"/>
          <p:cNvSpPr>
            <a:spLocks noGrp="1"/>
          </p:cNvSpPr>
          <p:nvPr>
            <p:ph type="sldNum" sz="quarter" idx="12"/>
          </p:nvPr>
        </p:nvSpPr>
        <p:spPr/>
        <p:txBody>
          <a:bodyPr/>
          <a:lstStyle/>
          <a:p>
            <a:pPr>
              <a:defRPr/>
            </a:pPr>
            <a:fld id="{5D02C7A8-D2FF-400D-8E5D-A339471F2FD0}" type="slidenum">
              <a:rPr lang="en-US" smtClean="0"/>
              <a:pPr>
                <a:defRPr/>
              </a:pPr>
              <a:t>‹#›</a:t>
            </a:fld>
            <a:endParaRPr lang="en-US"/>
          </a:p>
        </p:txBody>
      </p:sp>
    </p:spTree>
    <p:extLst>
      <p:ext uri="{BB962C8B-B14F-4D97-AF65-F5344CB8AC3E}">
        <p14:creationId xmlns:p14="http://schemas.microsoft.com/office/powerpoint/2010/main" val="231849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endParaRPr lang="en-US"/>
          </a:p>
        </p:txBody>
      </p:sp>
      <p:sp>
        <p:nvSpPr>
          <p:cNvPr id="5" name="Footer Placeholder 3"/>
          <p:cNvSpPr>
            <a:spLocks noGrp="1"/>
          </p:cNvSpPr>
          <p:nvPr>
            <p:ph type="ftr" sz="quarter" idx="11"/>
          </p:nvPr>
        </p:nvSpPr>
        <p:spPr/>
        <p:txBody>
          <a:bodyPr/>
          <a:lstStyle/>
          <a:p>
            <a:pPr>
              <a:defRPr/>
            </a:pPr>
            <a:r>
              <a:rPr lang="en-US" smtClean="0"/>
              <a:t>АДП</a:t>
            </a:r>
            <a:endParaRPr lang="en-US"/>
          </a:p>
        </p:txBody>
      </p:sp>
      <p:sp>
        <p:nvSpPr>
          <p:cNvPr id="6" name="Slide Number Placeholder 4"/>
          <p:cNvSpPr>
            <a:spLocks noGrp="1"/>
          </p:cNvSpPr>
          <p:nvPr>
            <p:ph type="sldNum" sz="quarter" idx="12"/>
          </p:nvPr>
        </p:nvSpPr>
        <p:spPr/>
        <p:txBody>
          <a:bodyPr/>
          <a:lstStyle/>
          <a:p>
            <a:pPr>
              <a:defRPr/>
            </a:pPr>
            <a:fld id="{566A561E-8522-4BBF-BF17-21C3BCD26A92}" type="slidenum">
              <a:rPr lang="en-US" smtClean="0"/>
              <a:pPr>
                <a:defRPr/>
              </a:pPr>
              <a:t>‹#›</a:t>
            </a:fld>
            <a:endParaRPr lang="en-US"/>
          </a:p>
        </p:txBody>
      </p:sp>
    </p:spTree>
    <p:extLst>
      <p:ext uri="{BB962C8B-B14F-4D97-AF65-F5344CB8AC3E}">
        <p14:creationId xmlns:p14="http://schemas.microsoft.com/office/powerpoint/2010/main" val="2911644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r>
              <a:rPr lang="en-US" smtClean="0"/>
              <a:t>АДП</a:t>
            </a:r>
            <a:endParaRPr lang="en-US"/>
          </a:p>
        </p:txBody>
      </p:sp>
      <p:sp>
        <p:nvSpPr>
          <p:cNvPr id="6" name="Slide Number Placeholder 3"/>
          <p:cNvSpPr>
            <a:spLocks noGrp="1"/>
          </p:cNvSpPr>
          <p:nvPr>
            <p:ph type="sldNum" sz="quarter" idx="12"/>
          </p:nvPr>
        </p:nvSpPr>
        <p:spPr/>
        <p:txBody>
          <a:bodyPr/>
          <a:lstStyle/>
          <a:p>
            <a:pPr>
              <a:defRPr/>
            </a:pPr>
            <a:fld id="{9159D268-663B-412D-8F07-E3891C186A14}" type="slidenum">
              <a:rPr lang="en-US" smtClean="0"/>
              <a:pPr>
                <a:defRPr/>
              </a:pPr>
              <a:t>‹#›</a:t>
            </a:fld>
            <a:endParaRPr lang="en-US"/>
          </a:p>
        </p:txBody>
      </p:sp>
    </p:spTree>
    <p:extLst>
      <p:ext uri="{BB962C8B-B14F-4D97-AF65-F5344CB8AC3E}">
        <p14:creationId xmlns:p14="http://schemas.microsoft.com/office/powerpoint/2010/main" val="289294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endParaRPr lang="en-US"/>
          </a:p>
        </p:txBody>
      </p:sp>
      <p:sp>
        <p:nvSpPr>
          <p:cNvPr id="5" name="Footer Placeholder 5"/>
          <p:cNvSpPr>
            <a:spLocks noGrp="1"/>
          </p:cNvSpPr>
          <p:nvPr>
            <p:ph type="ftr" sz="quarter" idx="11"/>
          </p:nvPr>
        </p:nvSpPr>
        <p:spPr/>
        <p:txBody>
          <a:bodyPr/>
          <a:lstStyle/>
          <a:p>
            <a:pPr>
              <a:defRPr/>
            </a:pPr>
            <a:r>
              <a:rPr lang="en-US" smtClean="0"/>
              <a:t>АДП</a:t>
            </a:r>
            <a:endParaRPr lang="en-US"/>
          </a:p>
        </p:txBody>
      </p:sp>
      <p:sp>
        <p:nvSpPr>
          <p:cNvPr id="6" name="Slide Number Placeholder 6"/>
          <p:cNvSpPr>
            <a:spLocks noGrp="1"/>
          </p:cNvSpPr>
          <p:nvPr>
            <p:ph type="sldNum" sz="quarter" idx="12"/>
          </p:nvPr>
        </p:nvSpPr>
        <p:spPr/>
        <p:txBody>
          <a:bodyPr/>
          <a:lstStyle/>
          <a:p>
            <a:pPr>
              <a:defRPr/>
            </a:pPr>
            <a:fld id="{EFF7630D-41BF-4284-97C1-1FE80DDE8B02}" type="slidenum">
              <a:rPr lang="en-US" smtClean="0"/>
              <a:pPr>
                <a:defRPr/>
              </a:pPr>
              <a:t>‹#›</a:t>
            </a:fld>
            <a:endParaRPr lang="en-US"/>
          </a:p>
        </p:txBody>
      </p:sp>
    </p:spTree>
    <p:extLst>
      <p:ext uri="{BB962C8B-B14F-4D97-AF65-F5344CB8AC3E}">
        <p14:creationId xmlns:p14="http://schemas.microsoft.com/office/powerpoint/2010/main" val="1750551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АДП</a:t>
            </a:r>
            <a:endParaRPr lang="en-US"/>
          </a:p>
        </p:txBody>
      </p:sp>
      <p:sp>
        <p:nvSpPr>
          <p:cNvPr id="7" name="Slide Number Placeholder 6"/>
          <p:cNvSpPr>
            <a:spLocks noGrp="1"/>
          </p:cNvSpPr>
          <p:nvPr>
            <p:ph type="sldNum" sz="quarter" idx="12"/>
          </p:nvPr>
        </p:nvSpPr>
        <p:spPr/>
        <p:txBody>
          <a:bodyPr/>
          <a:lstStyle/>
          <a:p>
            <a:pPr>
              <a:defRPr/>
            </a:pPr>
            <a:fld id="{A0536F46-C511-4F33-AF1D-C5AEABB83277}" type="slidenum">
              <a:rPr lang="en-US" smtClean="0"/>
              <a:pPr>
                <a:defRPr/>
              </a:pPr>
              <a:t>‹#›</a:t>
            </a:fld>
            <a:endParaRPr lang="en-US"/>
          </a:p>
        </p:txBody>
      </p:sp>
    </p:spTree>
    <p:extLst>
      <p:ext uri="{BB962C8B-B14F-4D97-AF65-F5344CB8AC3E}">
        <p14:creationId xmlns:p14="http://schemas.microsoft.com/office/powerpoint/2010/main" val="394841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r>
              <a:rPr lang="en-US" smtClean="0"/>
              <a:t>АДП</a:t>
            </a:r>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6412C500-805D-4C2A-902D-58A01668940F}" type="slidenum">
              <a:rPr lang="en-US" smtClean="0"/>
              <a:pPr>
                <a:defRPr/>
              </a:pPr>
              <a:t>‹#›</a:t>
            </a:fld>
            <a:endParaRPr lang="en-US"/>
          </a:p>
        </p:txBody>
      </p:sp>
    </p:spTree>
    <p:extLst>
      <p:ext uri="{BB962C8B-B14F-4D97-AF65-F5344CB8AC3E}">
        <p14:creationId xmlns:p14="http://schemas.microsoft.com/office/powerpoint/2010/main" val="2532816267"/>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10.xml"/><Relationship Id="rId7"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9.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23.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11.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3.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7.wmf"/></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30.wmf"/><Relationship Id="rId4" Type="http://schemas.openxmlformats.org/officeDocument/2006/relationships/oleObject" Target="../embeddings/oleObject26.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8.bin"/><Relationship Id="rId5" Type="http://schemas.openxmlformats.org/officeDocument/2006/relationships/image" Target="../media/image31.wmf"/><Relationship Id="rId4" Type="http://schemas.openxmlformats.org/officeDocument/2006/relationships/oleObject" Target="../embeddings/oleObject27.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37.wmf"/><Relationship Id="rId3" Type="http://schemas.openxmlformats.org/officeDocument/2006/relationships/notesSlide" Target="../notesSlides/notesSlide18.xml"/><Relationship Id="rId7" Type="http://schemas.openxmlformats.org/officeDocument/2006/relationships/image" Target="../media/image34.wmf"/><Relationship Id="rId12"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0.bin"/><Relationship Id="rId11" Type="http://schemas.openxmlformats.org/officeDocument/2006/relationships/image" Target="../media/image36.wmf"/><Relationship Id="rId5" Type="http://schemas.openxmlformats.org/officeDocument/2006/relationships/image" Target="../media/image33.wmf"/><Relationship Id="rId10" Type="http://schemas.openxmlformats.org/officeDocument/2006/relationships/oleObject" Target="../embeddings/oleObject32.bin"/><Relationship Id="rId4" Type="http://schemas.openxmlformats.org/officeDocument/2006/relationships/oleObject" Target="../embeddings/oleObject29.bin"/><Relationship Id="rId9" Type="http://schemas.openxmlformats.org/officeDocument/2006/relationships/image" Target="../media/image35.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36.wmf"/><Relationship Id="rId5" Type="http://schemas.openxmlformats.org/officeDocument/2006/relationships/oleObject" Target="../embeddings/oleObject35.bin"/><Relationship Id="rId4" Type="http://schemas.openxmlformats.org/officeDocument/2006/relationships/image" Target="../media/image30.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5.w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5.xml"/><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7.wmf"/><Relationship Id="rId10" Type="http://schemas.openxmlformats.org/officeDocument/2006/relationships/image" Target="../media/image9.wmf"/><Relationship Id="rId4" Type="http://schemas.openxmlformats.org/officeDocument/2006/relationships/oleObject" Target="../embeddings/oleObject5.bin"/><Relationship Id="rId9"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4.wmf"/><Relationship Id="rId3" Type="http://schemas.openxmlformats.org/officeDocument/2006/relationships/notesSlide" Target="../notesSlides/notesSlide6.xml"/><Relationship Id="rId7" Type="http://schemas.openxmlformats.org/officeDocument/2006/relationships/image" Target="../media/image11.wmf"/><Relationship Id="rId12"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0.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2.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15.wmf"/><Relationship Id="rId4"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17.wmf"/><Relationship Id="rId4"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17327" y="404664"/>
            <a:ext cx="6553200" cy="3239591"/>
          </a:xfrm>
        </p:spPr>
        <p:txBody>
          <a:bodyPr/>
          <a:lstStyle/>
          <a:p>
            <a:pPr eaLnBrk="1" hangingPunct="1">
              <a:defRPr/>
            </a:pPr>
            <a:r>
              <a:rPr lang="sr-Latn-CS" sz="6600" dirty="0" smtClean="0">
                <a:solidFill>
                  <a:srgbClr val="FFFF66"/>
                </a:solidFill>
                <a:effectLst>
                  <a:outerShdw blurRad="38100" dist="38100" dir="2700000" algn="tl">
                    <a:srgbClr val="000000"/>
                  </a:outerShdw>
                </a:effectLst>
                <a:latin typeface="Tahoma" pitchFamily="34" charset="0"/>
              </a:rPr>
              <a:t/>
            </a:r>
            <a:br>
              <a:rPr lang="sr-Latn-CS" sz="6600" dirty="0" smtClean="0">
                <a:solidFill>
                  <a:srgbClr val="FFFF66"/>
                </a:solidFill>
                <a:effectLst>
                  <a:outerShdw blurRad="38100" dist="38100" dir="2700000" algn="tl">
                    <a:srgbClr val="000000"/>
                  </a:outerShdw>
                </a:effectLst>
                <a:latin typeface="Tahoma" pitchFamily="34" charset="0"/>
              </a:rPr>
            </a:br>
            <a:r>
              <a:rPr lang="sr-Latn-CS" sz="6600" dirty="0" smtClean="0">
                <a:solidFill>
                  <a:srgbClr val="FFFF66"/>
                </a:solidFill>
                <a:effectLst>
                  <a:outerShdw blurRad="38100" dist="38100" dir="2700000" algn="tl">
                    <a:srgbClr val="000000"/>
                  </a:outerShdw>
                </a:effectLst>
                <a:latin typeface="Tahoma" pitchFamily="34" charset="0"/>
              </a:rPr>
              <a:t/>
            </a:r>
            <a:br>
              <a:rPr lang="sr-Latn-CS" sz="6600" dirty="0" smtClean="0">
                <a:solidFill>
                  <a:srgbClr val="FFFF66"/>
                </a:solidFill>
                <a:effectLst>
                  <a:outerShdw blurRad="38100" dist="38100" dir="2700000" algn="tl">
                    <a:srgbClr val="000000"/>
                  </a:outerShdw>
                </a:effectLst>
                <a:latin typeface="Tahoma" pitchFamily="34" charset="0"/>
              </a:rPr>
            </a:br>
            <a:r>
              <a:rPr lang="sr-Latn-CS" sz="5400" dirty="0" smtClean="0">
                <a:solidFill>
                  <a:srgbClr val="FFFF66"/>
                </a:solidFill>
                <a:effectLst>
                  <a:outerShdw blurRad="38100" dist="38100" dir="2700000" algn="tl">
                    <a:srgbClr val="000000"/>
                  </a:outerShdw>
                </a:effectLst>
                <a:latin typeface="Tahoma" pitchFamily="34" charset="0"/>
              </a:rPr>
              <a:t>Akustički dizajn prostorija</a:t>
            </a:r>
            <a:r>
              <a:rPr lang="sr-Latn-CS" sz="6600" dirty="0" smtClean="0">
                <a:solidFill>
                  <a:srgbClr val="FFFF66"/>
                </a:solidFill>
                <a:effectLst>
                  <a:outerShdw blurRad="38100" dist="38100" dir="2700000" algn="tl">
                    <a:srgbClr val="000000"/>
                  </a:outerShdw>
                </a:effectLst>
                <a:latin typeface="Tahoma" pitchFamily="34" charset="0"/>
              </a:rPr>
              <a:t/>
            </a:r>
            <a:br>
              <a:rPr lang="sr-Latn-CS" sz="6600" dirty="0" smtClean="0">
                <a:solidFill>
                  <a:srgbClr val="FFFF66"/>
                </a:solidFill>
                <a:effectLst>
                  <a:outerShdw blurRad="38100" dist="38100" dir="2700000" algn="tl">
                    <a:srgbClr val="000000"/>
                  </a:outerShdw>
                </a:effectLst>
                <a:latin typeface="Tahoma" pitchFamily="34" charset="0"/>
              </a:rPr>
            </a:br>
            <a:r>
              <a:rPr lang="sr-Latn-CS" sz="4000" dirty="0" smtClean="0">
                <a:solidFill>
                  <a:srgbClr val="FFFF66"/>
                </a:solidFill>
                <a:effectLst>
                  <a:outerShdw blurRad="38100" dist="38100" dir="2700000" algn="tl">
                    <a:srgbClr val="000000"/>
                  </a:outerShdw>
                </a:effectLst>
                <a:latin typeface="Tahoma" pitchFamily="34" charset="0"/>
              </a:rPr>
              <a:t/>
            </a:r>
            <a:br>
              <a:rPr lang="sr-Latn-CS" sz="4000" dirty="0" smtClean="0">
                <a:solidFill>
                  <a:srgbClr val="FFFF66"/>
                </a:solidFill>
                <a:effectLst>
                  <a:outerShdw blurRad="38100" dist="38100" dir="2700000" algn="tl">
                    <a:srgbClr val="000000"/>
                  </a:outerShdw>
                </a:effectLst>
                <a:latin typeface="Tahoma" pitchFamily="34" charset="0"/>
              </a:rPr>
            </a:br>
            <a:r>
              <a:rPr lang="en-US" sz="4000" dirty="0" err="1" smtClean="0">
                <a:solidFill>
                  <a:srgbClr val="FFFF66"/>
                </a:solidFill>
                <a:effectLst>
                  <a:outerShdw blurRad="38100" dist="38100" dir="2700000" algn="tl">
                    <a:srgbClr val="000000"/>
                  </a:outerShdw>
                </a:effectLst>
                <a:latin typeface="Tahoma" pitchFamily="34" charset="0"/>
              </a:rPr>
              <a:t>tema</a:t>
            </a:r>
            <a:r>
              <a:rPr lang="en-US" sz="4000" dirty="0" smtClean="0">
                <a:solidFill>
                  <a:srgbClr val="FFFF66"/>
                </a:solidFill>
                <a:effectLst>
                  <a:outerShdw blurRad="38100" dist="38100" dir="2700000" algn="tl">
                    <a:srgbClr val="000000"/>
                  </a:outerShdw>
                </a:effectLst>
                <a:latin typeface="Tahoma" pitchFamily="34" charset="0"/>
              </a:rPr>
              <a:t> 2</a:t>
            </a:r>
            <a:endParaRPr lang="en-US" sz="4000" dirty="0" smtClean="0">
              <a:solidFill>
                <a:srgbClr val="FFFF66"/>
              </a:solidFill>
              <a:effectLst>
                <a:outerShdw blurRad="38100" dist="38100" dir="2700000" algn="tl">
                  <a:srgbClr val="000000"/>
                </a:outerShdw>
              </a:effectLst>
              <a:latin typeface="Tahoma" pitchFamily="34" charset="0"/>
            </a:endParaRPr>
          </a:p>
        </p:txBody>
      </p:sp>
      <p:sp>
        <p:nvSpPr>
          <p:cNvPr id="2051" name="Rectangle 3"/>
          <p:cNvSpPr>
            <a:spLocks noGrp="1" noChangeArrowheads="1"/>
          </p:cNvSpPr>
          <p:nvPr>
            <p:ph type="subTitle" idx="1"/>
          </p:nvPr>
        </p:nvSpPr>
        <p:spPr>
          <a:xfrm>
            <a:off x="1476375" y="4076700"/>
            <a:ext cx="6400800" cy="865188"/>
          </a:xfrm>
        </p:spPr>
        <p:txBody>
          <a:bodyPr>
            <a:normAutofit/>
          </a:bodyPr>
          <a:lstStyle/>
          <a:p>
            <a:pPr eaLnBrk="1" hangingPunct="1"/>
            <a:r>
              <a:rPr lang="en-US" sz="3200" dirty="0" err="1" smtClean="0">
                <a:solidFill>
                  <a:srgbClr val="FFFF66"/>
                </a:solidFill>
                <a:effectLst>
                  <a:outerShdw blurRad="38100" dist="38100" dir="2700000" algn="tl">
                    <a:srgbClr val="000000"/>
                  </a:outerShdw>
                </a:effectLst>
                <a:latin typeface="Tahoma" pitchFamily="34" charset="0"/>
              </a:rPr>
              <a:t>Nivoi</a:t>
            </a:r>
            <a:r>
              <a:rPr lang="en-US" sz="3200" dirty="0" smtClean="0">
                <a:solidFill>
                  <a:srgbClr val="FFFF66"/>
                </a:solidFill>
                <a:effectLst>
                  <a:outerShdw blurRad="38100" dist="38100" dir="2700000" algn="tl">
                    <a:srgbClr val="000000"/>
                  </a:outerShdw>
                </a:effectLst>
                <a:latin typeface="Tahoma" pitchFamily="34" charset="0"/>
              </a:rPr>
              <a:t>, </a:t>
            </a:r>
            <a:r>
              <a:rPr lang="en-US" sz="3200" dirty="0" err="1" smtClean="0">
                <a:solidFill>
                  <a:srgbClr val="FFFF66"/>
                </a:solidFill>
                <a:effectLst>
                  <a:outerShdw blurRad="38100" dist="38100" dir="2700000" algn="tl">
                    <a:srgbClr val="000000"/>
                  </a:outerShdw>
                </a:effectLst>
                <a:latin typeface="Tahoma" pitchFamily="34" charset="0"/>
              </a:rPr>
              <a:t>decibeli</a:t>
            </a:r>
            <a:r>
              <a:rPr lang="en-US" sz="3200" dirty="0" smtClean="0">
                <a:solidFill>
                  <a:srgbClr val="FFFF66"/>
                </a:solidFill>
                <a:effectLst>
                  <a:outerShdw blurRad="38100" dist="38100" dir="2700000" algn="tl">
                    <a:srgbClr val="000000"/>
                  </a:outerShdw>
                </a:effectLst>
                <a:latin typeface="Tahoma" pitchFamily="34" charset="0"/>
              </a:rPr>
              <a:t> </a:t>
            </a:r>
            <a:r>
              <a:rPr lang="en-US" sz="3200" dirty="0" err="1" smtClean="0">
                <a:solidFill>
                  <a:srgbClr val="FFFF66"/>
                </a:solidFill>
                <a:effectLst>
                  <a:outerShdw blurRad="38100" dist="38100" dir="2700000" algn="tl">
                    <a:srgbClr val="000000"/>
                  </a:outerShdw>
                </a:effectLst>
                <a:latin typeface="Tahoma" pitchFamily="34" charset="0"/>
              </a:rPr>
              <a:t>i</a:t>
            </a:r>
            <a:r>
              <a:rPr lang="en-US" sz="3200" dirty="0" smtClean="0">
                <a:solidFill>
                  <a:srgbClr val="FFFF66"/>
                </a:solidFill>
                <a:effectLst>
                  <a:outerShdw blurRad="38100" dist="38100" dir="2700000" algn="tl">
                    <a:srgbClr val="000000"/>
                  </a:outerShdw>
                </a:effectLst>
                <a:latin typeface="Tahoma" pitchFamily="34" charset="0"/>
              </a:rPr>
              <a:t> </a:t>
            </a:r>
            <a:r>
              <a:rPr lang="en-US" sz="3200" dirty="0" err="1" smtClean="0">
                <a:solidFill>
                  <a:srgbClr val="FFFF66"/>
                </a:solidFill>
                <a:effectLst>
                  <a:outerShdw blurRad="38100" dist="38100" dir="2700000" algn="tl">
                    <a:srgbClr val="000000"/>
                  </a:outerShdw>
                </a:effectLst>
                <a:latin typeface="Tahoma" pitchFamily="34" charset="0"/>
              </a:rPr>
              <a:t>spektri</a:t>
            </a:r>
            <a:endParaRPr lang="en-US" sz="3200" dirty="0" smtClean="0">
              <a:solidFill>
                <a:srgbClr val="FFFF66"/>
              </a:solidFill>
              <a:effectLst>
                <a:outerShdw blurRad="38100" dist="38100" dir="2700000" algn="tl">
                  <a:srgbClr val="000000"/>
                </a:outerShdw>
              </a:effectLst>
              <a:latin typeface="Tahoma"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Izofonske krive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3684" y="1853248"/>
            <a:ext cx="6382611" cy="4404002"/>
          </a:xfrm>
        </p:spPr>
      </p:pic>
    </p:spTree>
    <p:extLst>
      <p:ext uri="{BB962C8B-B14F-4D97-AF65-F5344CB8AC3E}">
        <p14:creationId xmlns:p14="http://schemas.microsoft.com/office/powerpoint/2010/main" val="1456886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dB A,B,C</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416" y="1853248"/>
            <a:ext cx="6622887" cy="4349943"/>
          </a:xfrm>
        </p:spPr>
      </p:pic>
    </p:spTree>
    <p:extLst>
      <p:ext uri="{BB962C8B-B14F-4D97-AF65-F5344CB8AC3E}">
        <p14:creationId xmlns:p14="http://schemas.microsoft.com/office/powerpoint/2010/main" val="5386997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2"/>
          <p:cNvSpPr txBox="1">
            <a:spLocks noChangeArrowheads="1"/>
          </p:cNvSpPr>
          <p:nvPr/>
        </p:nvSpPr>
        <p:spPr bwMode="auto">
          <a:xfrm>
            <a:off x="2057400" y="762000"/>
            <a:ext cx="5791200" cy="457200"/>
          </a:xfrm>
          <a:prstGeom prst="rect">
            <a:avLst/>
          </a:prstGeom>
          <a:noFill/>
          <a:ln w="9525">
            <a:noFill/>
            <a:miter lim="800000"/>
            <a:headEnd/>
            <a:tailEnd/>
          </a:ln>
        </p:spPr>
        <p:txBody>
          <a:bodyPr>
            <a:spAutoFit/>
          </a:bodyPr>
          <a:lstStyle/>
          <a:p>
            <a:pPr algn="ctr">
              <a:spcBef>
                <a:spcPct val="50000"/>
              </a:spcBef>
            </a:pPr>
            <a:r>
              <a:rPr lang="sl-SI">
                <a:cs typeface="Times New Roman" pitchFamily="18" charset="0"/>
              </a:rPr>
              <a:t>Zajedničko dejstvo više izvora zvuka</a:t>
            </a:r>
            <a:r>
              <a:rPr lang="en-GB"/>
              <a:t> </a:t>
            </a:r>
          </a:p>
        </p:txBody>
      </p:sp>
      <p:sp>
        <p:nvSpPr>
          <p:cNvPr id="40962" name="Text Box 3"/>
          <p:cNvSpPr txBox="1">
            <a:spLocks noChangeArrowheads="1"/>
          </p:cNvSpPr>
          <p:nvPr/>
        </p:nvSpPr>
        <p:spPr bwMode="auto">
          <a:xfrm>
            <a:off x="762000" y="2819400"/>
            <a:ext cx="7620000" cy="2465388"/>
          </a:xfrm>
          <a:prstGeom prst="rect">
            <a:avLst/>
          </a:prstGeom>
          <a:noFill/>
          <a:ln w="9525">
            <a:noFill/>
            <a:miter lim="800000"/>
            <a:headEnd/>
            <a:tailEnd/>
          </a:ln>
        </p:spPr>
        <p:txBody>
          <a:bodyPr>
            <a:spAutoFit/>
          </a:bodyPr>
          <a:lstStyle/>
          <a:p>
            <a:pPr algn="ctr">
              <a:spcBef>
                <a:spcPct val="50000"/>
              </a:spcBef>
            </a:pPr>
            <a:r>
              <a:rPr lang="sl-SI">
                <a:cs typeface="Times New Roman" pitchFamily="18" charset="0"/>
              </a:rPr>
              <a:t>Zvučno polje u odredjenom prostoru često stvara veći broj izvora. </a:t>
            </a:r>
            <a:endParaRPr lang="sl-SI"/>
          </a:p>
          <a:p>
            <a:pPr algn="ctr">
              <a:spcBef>
                <a:spcPct val="50000"/>
              </a:spcBef>
            </a:pPr>
            <a:r>
              <a:rPr lang="sl-SI">
                <a:cs typeface="Times New Roman" pitchFamily="18" charset="0"/>
              </a:rPr>
              <a:t>Oni mogu emitovati isti prost, ili složen zvuk (govor, muzika, buka), ili pak potpuno nezavisne i različite vrste zvuka (buka mašina, buka automobila, žamor ljudi).</a:t>
            </a:r>
            <a:r>
              <a:rPr lang="en-GB"/>
              <a:t>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5"/>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7170" name="Object 4"/>
          <p:cNvGraphicFramePr>
            <a:graphicFrameLocks noChangeAspect="1"/>
          </p:cNvGraphicFramePr>
          <p:nvPr/>
        </p:nvGraphicFramePr>
        <p:xfrm>
          <a:off x="1187450" y="1628775"/>
          <a:ext cx="1295400" cy="857250"/>
        </p:xfrm>
        <a:graphic>
          <a:graphicData uri="http://schemas.openxmlformats.org/presentationml/2006/ole">
            <mc:AlternateContent xmlns:mc="http://schemas.openxmlformats.org/markup-compatibility/2006">
              <mc:Choice xmlns:v="urn:schemas-microsoft-com:vml" Requires="v">
                <p:oleObj spid="_x0000_s7202" name="Equation" r:id="rId4" imgW="647700" imgH="431800" progId="Equation.3">
                  <p:embed/>
                </p:oleObj>
              </mc:Choice>
              <mc:Fallback>
                <p:oleObj name="Equation" r:id="rId4" imgW="647700" imgH="431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450" y="1628775"/>
                        <a:ext cx="1295400" cy="857250"/>
                      </a:xfrm>
                      <a:prstGeom prst="rect">
                        <a:avLst/>
                      </a:prstGeom>
                      <a:solidFill>
                        <a:schemeClr val="accent1"/>
                      </a:solidFill>
                    </p:spPr>
                  </p:pic>
                </p:oleObj>
              </mc:Fallback>
            </mc:AlternateContent>
          </a:graphicData>
        </a:graphic>
      </p:graphicFrame>
      <p:sp>
        <p:nvSpPr>
          <p:cNvPr id="7175" name="Text Box 6"/>
          <p:cNvSpPr txBox="1">
            <a:spLocks noChangeArrowheads="1"/>
          </p:cNvSpPr>
          <p:nvPr/>
        </p:nvSpPr>
        <p:spPr bwMode="auto">
          <a:xfrm>
            <a:off x="1908175" y="476250"/>
            <a:ext cx="5689600" cy="822325"/>
          </a:xfrm>
          <a:prstGeom prst="rect">
            <a:avLst/>
          </a:prstGeom>
          <a:noFill/>
          <a:ln w="9525">
            <a:noFill/>
            <a:miter lim="800000"/>
            <a:headEnd/>
            <a:tailEnd/>
          </a:ln>
        </p:spPr>
        <p:txBody>
          <a:bodyPr>
            <a:spAutoFit/>
          </a:bodyPr>
          <a:lstStyle/>
          <a:p>
            <a:pPr algn="ctr">
              <a:spcBef>
                <a:spcPct val="50000"/>
              </a:spcBef>
            </a:pPr>
            <a:r>
              <a:rPr lang="sl-SI"/>
              <a:t> Izvori prostog zvuka (čist ton, iste frekvencije)</a:t>
            </a:r>
            <a:r>
              <a:rPr lang="en-US"/>
              <a:t> </a:t>
            </a:r>
          </a:p>
        </p:txBody>
      </p:sp>
      <p:sp>
        <p:nvSpPr>
          <p:cNvPr id="7176" name="Rectangle 8"/>
          <p:cNvSpPr>
            <a:spLocks noChangeArrowheads="1"/>
          </p:cNvSpPr>
          <p:nvPr/>
        </p:nvSpPr>
        <p:spPr bwMode="auto">
          <a:xfrm>
            <a:off x="0" y="3290888"/>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7171" name="Object 7"/>
          <p:cNvGraphicFramePr>
            <a:graphicFrameLocks noChangeAspect="1"/>
          </p:cNvGraphicFramePr>
          <p:nvPr/>
        </p:nvGraphicFramePr>
        <p:xfrm>
          <a:off x="3492500" y="1700213"/>
          <a:ext cx="4392613" cy="568325"/>
        </p:xfrm>
        <a:graphic>
          <a:graphicData uri="http://schemas.openxmlformats.org/presentationml/2006/ole">
            <mc:AlternateContent xmlns:mc="http://schemas.openxmlformats.org/markup-compatibility/2006">
              <mc:Choice xmlns:v="urn:schemas-microsoft-com:vml" Requires="v">
                <p:oleObj spid="_x0000_s7203" name="Equation" r:id="rId6" imgW="2133600" imgH="279400" progId="Equation.3">
                  <p:embed/>
                </p:oleObj>
              </mc:Choice>
              <mc:Fallback>
                <p:oleObj name="Equation" r:id="rId6" imgW="2133600" imgH="2794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2500" y="1700213"/>
                        <a:ext cx="4392613" cy="568325"/>
                      </a:xfrm>
                      <a:prstGeom prst="rect">
                        <a:avLst/>
                      </a:prstGeom>
                      <a:solidFill>
                        <a:schemeClr val="accent1"/>
                      </a:solidFill>
                    </p:spPr>
                  </p:pic>
                </p:oleObj>
              </mc:Fallback>
            </mc:AlternateContent>
          </a:graphicData>
        </a:graphic>
      </p:graphicFrame>
      <p:sp>
        <p:nvSpPr>
          <p:cNvPr id="7177" name="Rectangle 10"/>
          <p:cNvSpPr>
            <a:spLocks noChangeArrowheads="1"/>
          </p:cNvSpPr>
          <p:nvPr/>
        </p:nvSpPr>
        <p:spPr bwMode="auto">
          <a:xfrm>
            <a:off x="0" y="327660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7172" name="Object 9"/>
          <p:cNvGraphicFramePr>
            <a:graphicFrameLocks noChangeAspect="1"/>
          </p:cNvGraphicFramePr>
          <p:nvPr/>
        </p:nvGraphicFramePr>
        <p:xfrm>
          <a:off x="1187450" y="3108325"/>
          <a:ext cx="7488238" cy="588963"/>
        </p:xfrm>
        <a:graphic>
          <a:graphicData uri="http://schemas.openxmlformats.org/presentationml/2006/ole">
            <mc:AlternateContent xmlns:mc="http://schemas.openxmlformats.org/markup-compatibility/2006">
              <mc:Choice xmlns:v="urn:schemas-microsoft-com:vml" Requires="v">
                <p:oleObj spid="_x0000_s7204" name="Equation" r:id="rId8" imgW="3873500" imgH="304800" progId="Equation.3">
                  <p:embed/>
                </p:oleObj>
              </mc:Choice>
              <mc:Fallback>
                <p:oleObj name="Equation" r:id="rId8" imgW="3873500" imgH="304800"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450" y="3108325"/>
                        <a:ext cx="7488238" cy="588963"/>
                      </a:xfrm>
                      <a:prstGeom prst="rect">
                        <a:avLst/>
                      </a:prstGeom>
                      <a:solidFill>
                        <a:schemeClr val="accent1"/>
                      </a:solidFill>
                    </p:spPr>
                  </p:pic>
                </p:oleObj>
              </mc:Fallback>
            </mc:AlternateContent>
          </a:graphicData>
        </a:graphic>
      </p:graphicFrame>
      <p:sp>
        <p:nvSpPr>
          <p:cNvPr id="7178" name="Rectangle 16"/>
          <p:cNvSpPr>
            <a:spLocks noChangeArrowheads="1"/>
          </p:cNvSpPr>
          <p:nvPr/>
        </p:nvSpPr>
        <p:spPr bwMode="auto">
          <a:xfrm>
            <a:off x="1446213" y="2608263"/>
            <a:ext cx="611187" cy="0"/>
          </a:xfrm>
          <a:prstGeom prst="rect">
            <a:avLst/>
          </a:prstGeom>
          <a:noFill/>
          <a:ln w="9525">
            <a:noFill/>
            <a:miter lim="800000"/>
            <a:headEnd/>
            <a:tailEnd/>
          </a:ln>
        </p:spPr>
        <p:txBody>
          <a:bodyPr wrap="none">
            <a:spAutoFit/>
          </a:bodyPr>
          <a:lstStyle/>
          <a:p>
            <a:pPr algn="ctr"/>
            <a:endParaRPr lang="sr-Latn-CS"/>
          </a:p>
        </p:txBody>
      </p:sp>
      <p:graphicFrame>
        <p:nvGraphicFramePr>
          <p:cNvPr id="7173" name="Object 11"/>
          <p:cNvGraphicFramePr>
            <a:graphicFrameLocks noChangeAspect="1"/>
          </p:cNvGraphicFramePr>
          <p:nvPr/>
        </p:nvGraphicFramePr>
        <p:xfrm>
          <a:off x="1116013" y="5519738"/>
          <a:ext cx="360362" cy="360362"/>
        </p:xfrm>
        <a:graphic>
          <a:graphicData uri="http://schemas.openxmlformats.org/presentationml/2006/ole">
            <mc:AlternateContent xmlns:mc="http://schemas.openxmlformats.org/markup-compatibility/2006">
              <mc:Choice xmlns:v="urn:schemas-microsoft-com:vml" Requires="v">
                <p:oleObj spid="_x0000_s7205" name="Equation" r:id="rId10" imgW="215619" imgH="215619" progId="Equation.3">
                  <p:embed/>
                </p:oleObj>
              </mc:Choice>
              <mc:Fallback>
                <p:oleObj name="Equation" r:id="rId10" imgW="215619" imgH="215619"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16013" y="5519738"/>
                        <a:ext cx="360362"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6320" name="Group 256"/>
          <p:cNvGraphicFramePr>
            <a:graphicFrameLocks noGrp="1"/>
          </p:cNvGraphicFramePr>
          <p:nvPr/>
        </p:nvGraphicFramePr>
        <p:xfrm>
          <a:off x="1116013" y="3933825"/>
          <a:ext cx="7561262" cy="2585085"/>
        </p:xfrm>
        <a:graphic>
          <a:graphicData uri="http://schemas.openxmlformats.org/drawingml/2006/table">
            <a:tbl>
              <a:tblPr/>
              <a:tblGrid>
                <a:gridCol w="739775"/>
                <a:gridCol w="520700"/>
                <a:gridCol w="630237"/>
                <a:gridCol w="630238"/>
                <a:gridCol w="628650"/>
                <a:gridCol w="630237"/>
                <a:gridCol w="630238"/>
                <a:gridCol w="628650"/>
                <a:gridCol w="630237"/>
                <a:gridCol w="628650"/>
                <a:gridCol w="631825"/>
                <a:gridCol w="631825"/>
              </a:tblGrid>
              <a:tr h="9144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1" u="none" strike="noStrike" cap="none" normalizeH="0" baseline="0" smtClean="0">
                          <a:ln>
                            <a:noFill/>
                          </a:ln>
                          <a:solidFill>
                            <a:schemeClr val="tx1"/>
                          </a:solidFill>
                          <a:effectLst/>
                          <a:latin typeface="Times New Roman" pitchFamily="18" charset="0"/>
                          <a:cs typeface="Times New Roman" pitchFamily="18" charset="0"/>
                        </a:rPr>
                        <a:t>L</a:t>
                      </a:r>
                      <a:r>
                        <a:rPr kumimoji="0" lang="sl-SI" sz="1800" b="0" i="0" u="none" strike="noStrike" cap="none" normalizeH="0" baseline="-30000" smtClean="0">
                          <a:ln>
                            <a:noFill/>
                          </a:ln>
                          <a:solidFill>
                            <a:schemeClr val="tx1"/>
                          </a:solidFill>
                          <a:effectLst/>
                          <a:latin typeface="Times New Roman" pitchFamily="18" charset="0"/>
                          <a:cs typeface="Times New Roman" pitchFamily="18" charset="0"/>
                        </a:rPr>
                        <a:t>1</a:t>
                      </a: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 (dB)</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11">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r>
              <a:tr h="5889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1" u="none" strike="noStrike" cap="none" normalizeH="0" baseline="0" smtClean="0">
                          <a:ln>
                            <a:noFill/>
                          </a:ln>
                          <a:solidFill>
                            <a:schemeClr val="tx1"/>
                          </a:solidFill>
                          <a:effectLst/>
                          <a:latin typeface="Times New Roman" pitchFamily="18" charset="0"/>
                          <a:cs typeface="Times New Roman" pitchFamily="18" charset="0"/>
                        </a:rPr>
                        <a:t>L</a:t>
                      </a:r>
                      <a:r>
                        <a:rPr kumimoji="0" lang="sl-SI" sz="18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 (dB)</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gridSpan="11">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r>
              <a:tr h="3905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a:t>
                      </a:r>
                      <a:r>
                        <a:rPr kumimoji="0" lang="sl-SI" sz="1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sl-SI" sz="18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rPr>
                        <a:t>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50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100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120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150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160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170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180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889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1" u="none" strike="noStrike" cap="none" normalizeH="0" baseline="0" smtClean="0">
                          <a:ln>
                            <a:noFill/>
                          </a:ln>
                          <a:solidFill>
                            <a:schemeClr val="tx1"/>
                          </a:solidFill>
                          <a:effectLst/>
                          <a:latin typeface="Times New Roman" pitchFamily="18" charset="0"/>
                          <a:cs typeface="Times New Roman" pitchFamily="18" charset="0"/>
                        </a:rPr>
                        <a:t>L</a:t>
                      </a: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 (dB)</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96</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rPr>
                        <a:t>96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95,7</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95,5</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95,2</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92,2</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90,0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84,3</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80,8</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74,8</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smtClean="0">
                          <a:ln>
                            <a:noFill/>
                          </a:ln>
                          <a:solidFill>
                            <a:schemeClr val="tx1"/>
                          </a:solidFill>
                          <a:effectLst/>
                          <a:latin typeface="Times New Roman" pitchFamily="18" charset="0"/>
                          <a:cs typeface="Times New Roman" pitchFamily="18" charset="0"/>
                        </a:rPr>
                        <a:t>0,00</a:t>
                      </a:r>
                      <a:endParaRPr kumimoji="0" lang="sl-SI"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Text Box 4"/>
          <p:cNvSpPr txBox="1">
            <a:spLocks noChangeArrowheads="1"/>
          </p:cNvSpPr>
          <p:nvPr/>
        </p:nvSpPr>
        <p:spPr bwMode="auto">
          <a:xfrm>
            <a:off x="539750" y="1484313"/>
            <a:ext cx="8064500" cy="1311275"/>
          </a:xfrm>
          <a:prstGeom prst="rect">
            <a:avLst/>
          </a:prstGeom>
          <a:noFill/>
          <a:ln w="9525">
            <a:noFill/>
            <a:miter lim="800000"/>
            <a:headEnd/>
            <a:tailEnd/>
          </a:ln>
        </p:spPr>
        <p:txBody>
          <a:bodyPr>
            <a:spAutoFit/>
          </a:bodyPr>
          <a:lstStyle/>
          <a:p>
            <a:pPr algn="ctr">
              <a:spcBef>
                <a:spcPct val="50000"/>
              </a:spcBef>
            </a:pPr>
            <a:r>
              <a:rPr lang="sr-Latn-CS" sz="2000"/>
              <a:t>Kada se radi o </a:t>
            </a:r>
            <a:r>
              <a:rPr lang="en-US" sz="2000"/>
              <a:t>medjusobno udaljenim izvorima istog ali složenog zvuka, nezavisnim izvorima zvuka različitog spektra, ili izvorima u zatvorenom prostoru ne vodi se računa o faznom stavu nego se sabira energija pojedinačnih izvora. </a:t>
            </a:r>
          </a:p>
        </p:txBody>
      </p:sp>
      <p:sp>
        <p:nvSpPr>
          <p:cNvPr id="8199" name="Rectangle 6"/>
          <p:cNvSpPr>
            <a:spLocks noChangeArrowheads="1"/>
          </p:cNvSpPr>
          <p:nvPr/>
        </p:nvSpPr>
        <p:spPr bwMode="auto">
          <a:xfrm>
            <a:off x="0" y="3281363"/>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8194" name="Object 5"/>
          <p:cNvGraphicFramePr>
            <a:graphicFrameLocks noChangeAspect="1"/>
          </p:cNvGraphicFramePr>
          <p:nvPr/>
        </p:nvGraphicFramePr>
        <p:xfrm>
          <a:off x="1258888" y="3036888"/>
          <a:ext cx="2665412" cy="542925"/>
        </p:xfrm>
        <a:graphic>
          <a:graphicData uri="http://schemas.openxmlformats.org/presentationml/2006/ole">
            <mc:AlternateContent xmlns:mc="http://schemas.openxmlformats.org/markup-compatibility/2006">
              <mc:Choice xmlns:v="urn:schemas-microsoft-com:vml" Requires="v">
                <p:oleObj spid="_x0000_s8226" name="Equation" r:id="rId4" imgW="1447172" imgH="291973" progId="Equation.3">
                  <p:embed/>
                </p:oleObj>
              </mc:Choice>
              <mc:Fallback>
                <p:oleObj name="Equation" r:id="rId4" imgW="1447172" imgH="291973"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3036888"/>
                        <a:ext cx="2665412" cy="542925"/>
                      </a:xfrm>
                      <a:prstGeom prst="rect">
                        <a:avLst/>
                      </a:prstGeom>
                      <a:solidFill>
                        <a:schemeClr val="accent1"/>
                      </a:solidFill>
                    </p:spPr>
                  </p:pic>
                </p:oleObj>
              </mc:Fallback>
            </mc:AlternateContent>
          </a:graphicData>
        </a:graphic>
      </p:graphicFrame>
      <p:graphicFrame>
        <p:nvGraphicFramePr>
          <p:cNvPr id="8195" name="Object 7"/>
          <p:cNvGraphicFramePr>
            <a:graphicFrameLocks noChangeAspect="1"/>
          </p:cNvGraphicFramePr>
          <p:nvPr/>
        </p:nvGraphicFramePr>
        <p:xfrm>
          <a:off x="5435600" y="3068638"/>
          <a:ext cx="2520950" cy="504825"/>
        </p:xfrm>
        <a:graphic>
          <a:graphicData uri="http://schemas.openxmlformats.org/presentationml/2006/ole">
            <mc:AlternateContent xmlns:mc="http://schemas.openxmlformats.org/markup-compatibility/2006">
              <mc:Choice xmlns:v="urn:schemas-microsoft-com:vml" Requires="v">
                <p:oleObj spid="_x0000_s8227" name="Equation" r:id="rId6" imgW="1143000" imgH="228600" progId="Equation.3">
                  <p:embed/>
                </p:oleObj>
              </mc:Choice>
              <mc:Fallback>
                <p:oleObj name="Equation" r:id="rId6" imgW="1143000" imgH="2286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35600" y="3068638"/>
                        <a:ext cx="2520950" cy="504825"/>
                      </a:xfrm>
                      <a:prstGeom prst="rect">
                        <a:avLst/>
                      </a:prstGeom>
                      <a:solidFill>
                        <a:schemeClr val="accent1"/>
                      </a:solidFill>
                    </p:spPr>
                  </p:pic>
                </p:oleObj>
              </mc:Fallback>
            </mc:AlternateContent>
          </a:graphicData>
        </a:graphic>
      </p:graphicFrame>
      <p:sp>
        <p:nvSpPr>
          <p:cNvPr id="8200" name="Rectangle 9"/>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8196" name="Object 8"/>
          <p:cNvGraphicFramePr>
            <a:graphicFrameLocks noChangeAspect="1"/>
          </p:cNvGraphicFramePr>
          <p:nvPr/>
        </p:nvGraphicFramePr>
        <p:xfrm>
          <a:off x="611188" y="4437063"/>
          <a:ext cx="8208962" cy="538162"/>
        </p:xfrm>
        <a:graphic>
          <a:graphicData uri="http://schemas.openxmlformats.org/presentationml/2006/ole">
            <mc:AlternateContent xmlns:mc="http://schemas.openxmlformats.org/markup-compatibility/2006">
              <mc:Choice xmlns:v="urn:schemas-microsoft-com:vml" Requires="v">
                <p:oleObj spid="_x0000_s8228" name="Equation" r:id="rId8" imgW="3479760" imgH="228600" progId="Equation.3">
                  <p:embed/>
                </p:oleObj>
              </mc:Choice>
              <mc:Fallback>
                <p:oleObj name="Equation" r:id="rId8" imgW="3479760" imgH="2286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188" y="4437063"/>
                        <a:ext cx="8208962" cy="538162"/>
                      </a:xfrm>
                      <a:prstGeom prst="rect">
                        <a:avLst/>
                      </a:prstGeom>
                      <a:solidFill>
                        <a:schemeClr val="accent1"/>
                      </a:solidFill>
                    </p:spPr>
                  </p:pic>
                </p:oleObj>
              </mc:Fallback>
            </mc:AlternateContent>
          </a:graphicData>
        </a:graphic>
      </p:graphicFrame>
      <p:sp>
        <p:nvSpPr>
          <p:cNvPr id="8201" name="Rectangle 11"/>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8197" name="Object 10"/>
          <p:cNvGraphicFramePr>
            <a:graphicFrameLocks noChangeAspect="1"/>
          </p:cNvGraphicFramePr>
          <p:nvPr/>
        </p:nvGraphicFramePr>
        <p:xfrm>
          <a:off x="2339975" y="5876925"/>
          <a:ext cx="5157788" cy="527050"/>
        </p:xfrm>
        <a:graphic>
          <a:graphicData uri="http://schemas.openxmlformats.org/presentationml/2006/ole">
            <mc:AlternateContent xmlns:mc="http://schemas.openxmlformats.org/markup-compatibility/2006">
              <mc:Choice xmlns:v="urn:schemas-microsoft-com:vml" Requires="v">
                <p:oleObj spid="_x0000_s8229" name="Equation" r:id="rId10" imgW="2234880" imgH="228600" progId="Equation.3">
                  <p:embed/>
                </p:oleObj>
              </mc:Choice>
              <mc:Fallback>
                <p:oleObj name="Equation" r:id="rId10" imgW="2234880" imgH="228600" progId="Equation.3">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39975" y="5876925"/>
                        <a:ext cx="5157788" cy="527050"/>
                      </a:xfrm>
                      <a:prstGeom prst="rect">
                        <a:avLst/>
                      </a:prstGeom>
                      <a:solidFill>
                        <a:schemeClr val="accent1"/>
                      </a:solidFill>
                    </p:spPr>
                  </p:pic>
                </p:oleObj>
              </mc:Fallback>
            </mc:AlternateContent>
          </a:graphicData>
        </a:graphic>
      </p:graphicFrame>
      <p:sp>
        <p:nvSpPr>
          <p:cNvPr id="8202" name="Text Box 12"/>
          <p:cNvSpPr txBox="1">
            <a:spLocks noChangeArrowheads="1"/>
          </p:cNvSpPr>
          <p:nvPr/>
        </p:nvSpPr>
        <p:spPr bwMode="auto">
          <a:xfrm>
            <a:off x="1116013" y="260350"/>
            <a:ext cx="6985000" cy="822325"/>
          </a:xfrm>
          <a:prstGeom prst="rect">
            <a:avLst/>
          </a:prstGeom>
          <a:noFill/>
          <a:ln w="9525">
            <a:noFill/>
            <a:miter lim="800000"/>
            <a:headEnd/>
            <a:tailEnd/>
          </a:ln>
        </p:spPr>
        <p:txBody>
          <a:bodyPr>
            <a:spAutoFit/>
          </a:bodyPr>
          <a:lstStyle/>
          <a:p>
            <a:pPr algn="ctr">
              <a:spcBef>
                <a:spcPct val="50000"/>
              </a:spcBef>
            </a:pPr>
            <a:r>
              <a:rPr lang="sr-Latn-CS"/>
              <a:t>Udaljeni izvori složenog zvuka, nezavisni izvori, izvori u zatv. prostoru</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descr="Saviranje nivoa nomogram"/>
          <p:cNvPicPr>
            <a:picLocks noChangeAspect="1" noChangeArrowheads="1"/>
          </p:cNvPicPr>
          <p:nvPr/>
        </p:nvPicPr>
        <p:blipFill>
          <a:blip r:embed="rId3"/>
          <a:srcRect/>
          <a:stretch>
            <a:fillRect/>
          </a:stretch>
        </p:blipFill>
        <p:spPr bwMode="auto">
          <a:xfrm>
            <a:off x="827088" y="908050"/>
            <a:ext cx="7777162" cy="5749925"/>
          </a:xfrm>
          <a:prstGeom prst="rect">
            <a:avLst/>
          </a:prstGeom>
          <a:noFill/>
          <a:ln w="9525">
            <a:noFill/>
            <a:miter lim="800000"/>
            <a:headEnd/>
            <a:tailEnd/>
          </a:ln>
        </p:spPr>
      </p:pic>
      <p:sp>
        <p:nvSpPr>
          <p:cNvPr id="49154" name="Text Box 5"/>
          <p:cNvSpPr txBox="1">
            <a:spLocks noChangeArrowheads="1"/>
          </p:cNvSpPr>
          <p:nvPr/>
        </p:nvSpPr>
        <p:spPr bwMode="auto">
          <a:xfrm>
            <a:off x="1331913" y="260350"/>
            <a:ext cx="7129462" cy="457200"/>
          </a:xfrm>
          <a:prstGeom prst="rect">
            <a:avLst/>
          </a:prstGeom>
          <a:noFill/>
          <a:ln w="9525">
            <a:noFill/>
            <a:miter lim="800000"/>
            <a:headEnd/>
            <a:tailEnd/>
          </a:ln>
        </p:spPr>
        <p:txBody>
          <a:bodyPr>
            <a:spAutoFit/>
          </a:bodyPr>
          <a:lstStyle/>
          <a:p>
            <a:pPr algn="ctr">
              <a:spcBef>
                <a:spcPct val="50000"/>
              </a:spcBef>
            </a:pPr>
            <a:r>
              <a:rPr lang="sr-Latn-CS"/>
              <a:t>Sabiranje i oduzimanje nivoa zvuka - nomogram</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4"/>
          <p:cNvSpPr txBox="1">
            <a:spLocks noChangeArrowheads="1"/>
          </p:cNvSpPr>
          <p:nvPr/>
        </p:nvSpPr>
        <p:spPr bwMode="auto">
          <a:xfrm>
            <a:off x="323850" y="2349500"/>
            <a:ext cx="8569325" cy="3013075"/>
          </a:xfrm>
          <a:prstGeom prst="rect">
            <a:avLst/>
          </a:prstGeom>
          <a:noFill/>
          <a:ln w="9525">
            <a:noFill/>
            <a:miter lim="800000"/>
            <a:headEnd/>
            <a:tailEnd/>
          </a:ln>
        </p:spPr>
        <p:txBody>
          <a:bodyPr>
            <a:spAutoFit/>
          </a:bodyPr>
          <a:lstStyle/>
          <a:p>
            <a:pPr algn="ctr">
              <a:spcBef>
                <a:spcPct val="50000"/>
              </a:spcBef>
            </a:pPr>
            <a:r>
              <a:rPr lang="sl-SI"/>
              <a:t>Na krivoj liniji  nomograma je nanesena numerička razlika izmedju dva nivoa zvuka koji se sabiraju. Ako iz tačke koja odgovara ovoj razlici idemo horizontalno do preseka sa ordinatom, na ordinati ćemo dobiti vrednost, u dB, koju treba dodati na viši nivo. Moguće je na isti način od tačke koja odgovara razlici dva nivoa na krivoj liniji ići vertikalno do preseka sa apscisom gde dobijamo vrednost, u dB, koju treba dodati na manji nivo.</a:t>
            </a:r>
            <a:endParaRPr lang="en-US"/>
          </a:p>
        </p:txBody>
      </p:sp>
      <p:sp>
        <p:nvSpPr>
          <p:cNvPr id="51202" name="Text Box 5"/>
          <p:cNvSpPr txBox="1">
            <a:spLocks noChangeArrowheads="1"/>
          </p:cNvSpPr>
          <p:nvPr/>
        </p:nvSpPr>
        <p:spPr bwMode="auto">
          <a:xfrm>
            <a:off x="1042988" y="836613"/>
            <a:ext cx="7273925" cy="457200"/>
          </a:xfrm>
          <a:prstGeom prst="rect">
            <a:avLst/>
          </a:prstGeom>
          <a:noFill/>
          <a:ln w="9525">
            <a:noFill/>
            <a:miter lim="800000"/>
            <a:headEnd/>
            <a:tailEnd/>
          </a:ln>
        </p:spPr>
        <p:txBody>
          <a:bodyPr>
            <a:spAutoFit/>
          </a:bodyPr>
          <a:lstStyle/>
          <a:p>
            <a:pPr algn="ctr">
              <a:spcBef>
                <a:spcPct val="50000"/>
              </a:spcBef>
            </a:pPr>
            <a:r>
              <a:rPr lang="sr-Latn-CS"/>
              <a:t>Sabiranje dva nivoa zvuka pomoću nomograma</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4"/>
          <p:cNvSpPr txBox="1">
            <a:spLocks noChangeArrowheads="1"/>
          </p:cNvSpPr>
          <p:nvPr/>
        </p:nvSpPr>
        <p:spPr bwMode="auto">
          <a:xfrm>
            <a:off x="323850" y="1557338"/>
            <a:ext cx="8640763" cy="3013075"/>
          </a:xfrm>
          <a:prstGeom prst="rect">
            <a:avLst/>
          </a:prstGeom>
          <a:noFill/>
          <a:ln w="9525">
            <a:noFill/>
            <a:miter lim="800000"/>
            <a:headEnd/>
            <a:tailEnd/>
          </a:ln>
        </p:spPr>
        <p:txBody>
          <a:bodyPr>
            <a:spAutoFit/>
          </a:bodyPr>
          <a:lstStyle/>
          <a:p>
            <a:pPr algn="ctr">
              <a:spcBef>
                <a:spcPct val="50000"/>
              </a:spcBef>
            </a:pPr>
            <a:r>
              <a:rPr lang="sl-SI" b="1" i="1"/>
              <a:t>Primer 3</a:t>
            </a:r>
            <a:r>
              <a:rPr lang="sl-SI" i="1"/>
              <a:t>.</a:t>
            </a:r>
            <a:r>
              <a:rPr lang="sl-SI"/>
              <a:t> Naći ukupni nivo dve komponente pritiska čiji su nivoi 75 dB i 80 dB. Nuemerička razlika ova dva nivoa je 5 dB. Ako iz tačke krive koja odgovara ovoj razlici idemo do ordinate naći ćemo da na veći od dva nivoa treba dodati 1,2 dB. To znači da je ukupni nivo 80 dB + 1,2 dB = 81,2 dB. Da smo iz tačke na krivoj koja odgovara razlici od 5 dB išli do preseka sa apscisom našli bi da na manji nivo treba dodati 6,2 dB. Za ukupni nivo opet dobijamo 75 dB + 6,2 dB = 81,2 dB.</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ChangeArrowheads="1"/>
          </p:cNvSpPr>
          <p:nvPr/>
        </p:nvSpPr>
        <p:spPr bwMode="auto">
          <a:xfrm>
            <a:off x="2700338" y="549275"/>
            <a:ext cx="3128962" cy="457200"/>
          </a:xfrm>
          <a:prstGeom prst="rect">
            <a:avLst/>
          </a:prstGeom>
          <a:noFill/>
          <a:ln w="9525">
            <a:noFill/>
            <a:miter lim="800000"/>
            <a:headEnd/>
            <a:tailEnd/>
          </a:ln>
        </p:spPr>
        <p:txBody>
          <a:bodyPr wrap="none" anchor="ctr">
            <a:spAutoFit/>
          </a:bodyPr>
          <a:lstStyle/>
          <a:p>
            <a:r>
              <a:rPr lang="sl-SI"/>
              <a:t>Spektralni nivo zvuka</a:t>
            </a:r>
            <a:r>
              <a:rPr lang="en-US"/>
              <a:t> </a:t>
            </a:r>
          </a:p>
        </p:txBody>
      </p:sp>
      <p:sp>
        <p:nvSpPr>
          <p:cNvPr id="9220" name="Text Box 5"/>
          <p:cNvSpPr txBox="1">
            <a:spLocks noChangeArrowheads="1"/>
          </p:cNvSpPr>
          <p:nvPr/>
        </p:nvSpPr>
        <p:spPr bwMode="auto">
          <a:xfrm>
            <a:off x="1187450" y="1341438"/>
            <a:ext cx="6985000" cy="701675"/>
          </a:xfrm>
          <a:prstGeom prst="rect">
            <a:avLst/>
          </a:prstGeom>
          <a:noFill/>
          <a:ln w="9525">
            <a:noFill/>
            <a:miter lim="800000"/>
            <a:headEnd/>
            <a:tailEnd/>
          </a:ln>
        </p:spPr>
        <p:txBody>
          <a:bodyPr>
            <a:spAutoFit/>
          </a:bodyPr>
          <a:lstStyle/>
          <a:p>
            <a:pPr algn="ctr">
              <a:spcBef>
                <a:spcPct val="50000"/>
              </a:spcBef>
            </a:pPr>
            <a:r>
              <a:rPr lang="sl-SI" sz="2000" dirty="0"/>
              <a:t>Spektralni nivo zvuka je nivo zvuka čiji je frekvencijski opseg širine 1 Hz. Označavamo ga sa </a:t>
            </a:r>
            <a:r>
              <a:rPr lang="sl-SI" sz="2000" dirty="0" smtClean="0"/>
              <a:t>L</a:t>
            </a:r>
            <a:r>
              <a:rPr lang="sl-SI" sz="1400" dirty="0" smtClean="0"/>
              <a:t>(1 Hz)</a:t>
            </a:r>
            <a:r>
              <a:rPr lang="en-US" sz="1400" dirty="0" smtClean="0"/>
              <a:t> </a:t>
            </a:r>
            <a:endParaRPr lang="en-US" sz="2000" dirty="0"/>
          </a:p>
        </p:txBody>
      </p:sp>
      <p:sp>
        <p:nvSpPr>
          <p:cNvPr id="9221" name="Text Box 7"/>
          <p:cNvSpPr txBox="1">
            <a:spLocks noChangeArrowheads="1"/>
          </p:cNvSpPr>
          <p:nvPr/>
        </p:nvSpPr>
        <p:spPr bwMode="auto">
          <a:xfrm>
            <a:off x="1403350" y="2565400"/>
            <a:ext cx="6696075" cy="892552"/>
          </a:xfrm>
          <a:prstGeom prst="rect">
            <a:avLst/>
          </a:prstGeom>
          <a:noFill/>
          <a:ln w="9525">
            <a:noFill/>
            <a:miter lim="800000"/>
            <a:headEnd/>
            <a:tailEnd/>
          </a:ln>
        </p:spPr>
        <p:txBody>
          <a:bodyPr>
            <a:spAutoFit/>
          </a:bodyPr>
          <a:lstStyle/>
          <a:p>
            <a:pPr algn="ctr">
              <a:spcBef>
                <a:spcPct val="50000"/>
              </a:spcBef>
            </a:pPr>
            <a:r>
              <a:rPr lang="sl-SI" sz="2000" dirty="0"/>
              <a:t>Spektralni nivo zvuka</a:t>
            </a:r>
            <a:r>
              <a:rPr lang="en-US" sz="2000" dirty="0"/>
              <a:t> </a:t>
            </a:r>
            <a:r>
              <a:rPr lang="en-US" sz="2000" dirty="0" err="1">
                <a:latin typeface="Arial" charset="0"/>
              </a:rPr>
              <a:t>čije</a:t>
            </a:r>
            <a:r>
              <a:rPr lang="en-US" sz="2000" dirty="0">
                <a:latin typeface="Arial" charset="0"/>
              </a:rPr>
              <a:t> </a:t>
            </a:r>
            <a:r>
              <a:rPr lang="en-US" sz="2000" dirty="0" err="1">
                <a:latin typeface="Arial" charset="0"/>
              </a:rPr>
              <a:t>sve</a:t>
            </a:r>
            <a:r>
              <a:rPr lang="en-US" sz="2000" dirty="0">
                <a:latin typeface="Arial" charset="0"/>
              </a:rPr>
              <a:t> </a:t>
            </a:r>
            <a:r>
              <a:rPr lang="en-US" sz="2000" dirty="0" err="1">
                <a:latin typeface="Arial" charset="0"/>
              </a:rPr>
              <a:t>komponente</a:t>
            </a:r>
            <a:r>
              <a:rPr lang="en-US" sz="2000" dirty="0">
                <a:latin typeface="Arial" charset="0"/>
              </a:rPr>
              <a:t> </a:t>
            </a:r>
            <a:r>
              <a:rPr lang="en-US" sz="2000" dirty="0" err="1">
                <a:latin typeface="Arial" charset="0"/>
              </a:rPr>
              <a:t>imaju</a:t>
            </a:r>
            <a:r>
              <a:rPr lang="en-US" sz="2000" dirty="0">
                <a:latin typeface="Arial" charset="0"/>
              </a:rPr>
              <a:t> </a:t>
            </a:r>
            <a:r>
              <a:rPr lang="en-US" sz="2000" dirty="0" err="1">
                <a:latin typeface="Arial" charset="0"/>
              </a:rPr>
              <a:t>istu</a:t>
            </a:r>
            <a:r>
              <a:rPr lang="en-US" sz="2000" dirty="0">
                <a:latin typeface="Arial" charset="0"/>
              </a:rPr>
              <a:t> </a:t>
            </a:r>
            <a:r>
              <a:rPr lang="en-US" sz="2000" dirty="0" err="1">
                <a:latin typeface="Arial" charset="0"/>
              </a:rPr>
              <a:t>vrednost</a:t>
            </a:r>
            <a:r>
              <a:rPr lang="en-US" sz="2000" dirty="0">
                <a:latin typeface="Arial" charset="0"/>
              </a:rPr>
              <a:t> </a:t>
            </a:r>
            <a:r>
              <a:rPr lang="sl-SI" sz="3200" dirty="0"/>
              <a:t>L</a:t>
            </a:r>
            <a:r>
              <a:rPr lang="sl-SI" sz="2000" dirty="0"/>
              <a:t>(1 Hz)</a:t>
            </a:r>
            <a:r>
              <a:rPr lang="en-US" sz="2000" dirty="0"/>
              <a:t> </a:t>
            </a:r>
            <a:r>
              <a:rPr lang="sl-SI" sz="2000" dirty="0" smtClean="0"/>
              <a:t>je </a:t>
            </a:r>
            <a:r>
              <a:rPr lang="sl-SI" sz="2000" dirty="0"/>
              <a:t>dat relacijom:</a:t>
            </a:r>
            <a:endParaRPr lang="en-US" sz="2000" dirty="0"/>
          </a:p>
        </p:txBody>
      </p:sp>
      <p:graphicFrame>
        <p:nvGraphicFramePr>
          <p:cNvPr id="9218" name="Object 8"/>
          <p:cNvGraphicFramePr>
            <a:graphicFrameLocks noChangeAspect="1"/>
          </p:cNvGraphicFramePr>
          <p:nvPr/>
        </p:nvGraphicFramePr>
        <p:xfrm>
          <a:off x="1763713" y="3573463"/>
          <a:ext cx="5832475" cy="503237"/>
        </p:xfrm>
        <a:graphic>
          <a:graphicData uri="http://schemas.openxmlformats.org/presentationml/2006/ole">
            <mc:AlternateContent xmlns:mc="http://schemas.openxmlformats.org/markup-compatibility/2006">
              <mc:Choice xmlns:v="urn:schemas-microsoft-com:vml" Requires="v">
                <p:oleObj spid="_x0000_s9227" name="Equation" r:id="rId4" imgW="2247840" imgH="215640" progId="Equation.3">
                  <p:embed/>
                </p:oleObj>
              </mc:Choice>
              <mc:Fallback>
                <p:oleObj name="Equation" r:id="rId4" imgW="2247840" imgH="21564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3573463"/>
                        <a:ext cx="5832475" cy="503237"/>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Box 4"/>
          <p:cNvSpPr txBox="1">
            <a:spLocks noChangeArrowheads="1"/>
          </p:cNvSpPr>
          <p:nvPr/>
        </p:nvSpPr>
        <p:spPr bwMode="auto">
          <a:xfrm>
            <a:off x="827088" y="1844675"/>
            <a:ext cx="7920037" cy="1006475"/>
          </a:xfrm>
          <a:prstGeom prst="rect">
            <a:avLst/>
          </a:prstGeom>
          <a:noFill/>
          <a:ln w="9525">
            <a:noFill/>
            <a:miter lim="800000"/>
            <a:headEnd/>
            <a:tailEnd/>
          </a:ln>
        </p:spPr>
        <p:txBody>
          <a:bodyPr>
            <a:spAutoFit/>
          </a:bodyPr>
          <a:lstStyle/>
          <a:p>
            <a:pPr algn="ctr">
              <a:spcBef>
                <a:spcPct val="50000"/>
              </a:spcBef>
            </a:pPr>
            <a:r>
              <a:rPr lang="sl-SI" sz="2000"/>
              <a:t>U praksi postoje analizatori  spektra čija je širina opsega 1%, 3%, 10%, trećina oktave i oktava, računajući u odnosu na centralnu frekvenciju opsega.</a:t>
            </a:r>
            <a:r>
              <a:rPr lang="en-US" sz="2000"/>
              <a:t> </a:t>
            </a:r>
          </a:p>
        </p:txBody>
      </p:sp>
      <p:sp>
        <p:nvSpPr>
          <p:cNvPr id="62466" name="Text Box 5"/>
          <p:cNvSpPr txBox="1">
            <a:spLocks noChangeArrowheads="1"/>
          </p:cNvSpPr>
          <p:nvPr/>
        </p:nvSpPr>
        <p:spPr bwMode="auto">
          <a:xfrm>
            <a:off x="1979613" y="765175"/>
            <a:ext cx="5472112" cy="457200"/>
          </a:xfrm>
          <a:prstGeom prst="rect">
            <a:avLst/>
          </a:prstGeom>
          <a:noFill/>
          <a:ln w="9525">
            <a:noFill/>
            <a:miter lim="800000"/>
            <a:headEnd/>
            <a:tailEnd/>
          </a:ln>
        </p:spPr>
        <p:txBody>
          <a:bodyPr>
            <a:spAutoFit/>
          </a:bodyPr>
          <a:lstStyle/>
          <a:p>
            <a:pPr algn="ctr">
              <a:spcBef>
                <a:spcPct val="50000"/>
              </a:spcBef>
            </a:pPr>
            <a:r>
              <a:rPr lang="sr-Latn-CS"/>
              <a:t>Analizatori spektra</a:t>
            </a:r>
            <a:endParaRPr lang="en-US"/>
          </a:p>
        </p:txBody>
      </p:sp>
      <p:sp>
        <p:nvSpPr>
          <p:cNvPr id="62467" name="Text Box 6"/>
          <p:cNvSpPr txBox="1">
            <a:spLocks noChangeArrowheads="1"/>
          </p:cNvSpPr>
          <p:nvPr/>
        </p:nvSpPr>
        <p:spPr bwMode="auto">
          <a:xfrm>
            <a:off x="755650" y="3429000"/>
            <a:ext cx="7920038" cy="457200"/>
          </a:xfrm>
          <a:prstGeom prst="rect">
            <a:avLst/>
          </a:prstGeom>
          <a:noFill/>
          <a:ln w="9525">
            <a:noFill/>
            <a:miter lim="800000"/>
            <a:headEnd/>
            <a:tailEnd/>
          </a:ln>
        </p:spPr>
        <p:txBody>
          <a:bodyPr>
            <a:spAutoFit/>
          </a:bodyPr>
          <a:lstStyle/>
          <a:p>
            <a:pPr algn="ctr">
              <a:spcBef>
                <a:spcPct val="50000"/>
              </a:spcBef>
            </a:pPr>
            <a:r>
              <a:rPr lang="sr-Latn-CS"/>
              <a:t>Opseg (Hz) analizatora na centralnoj frekvenciji 1 kHz</a:t>
            </a:r>
            <a:endParaRPr lang="en-US"/>
          </a:p>
        </p:txBody>
      </p:sp>
      <p:sp>
        <p:nvSpPr>
          <p:cNvPr id="62468" name="Text Box 7"/>
          <p:cNvSpPr txBox="1">
            <a:spLocks noChangeArrowheads="1"/>
          </p:cNvSpPr>
          <p:nvPr/>
        </p:nvSpPr>
        <p:spPr bwMode="auto">
          <a:xfrm>
            <a:off x="1042988" y="4508500"/>
            <a:ext cx="7273925" cy="457200"/>
          </a:xfrm>
          <a:prstGeom prst="rect">
            <a:avLst/>
          </a:prstGeom>
          <a:noFill/>
          <a:ln w="9525">
            <a:noFill/>
            <a:miter lim="800000"/>
            <a:headEnd/>
            <a:tailEnd/>
          </a:ln>
        </p:spPr>
        <p:txBody>
          <a:bodyPr>
            <a:spAutoFit/>
          </a:bodyPr>
          <a:lstStyle/>
          <a:p>
            <a:pPr algn="ctr">
              <a:spcBef>
                <a:spcPct val="50000"/>
              </a:spcBef>
            </a:pPr>
            <a:r>
              <a:rPr lang="sl-SI"/>
              <a:t>    1%       3%    10%      1/3 oktave         Oktava</a:t>
            </a:r>
            <a:endParaRPr lang="en-US"/>
          </a:p>
        </p:txBody>
      </p:sp>
      <p:sp>
        <p:nvSpPr>
          <p:cNvPr id="62469" name="Text Box 8"/>
          <p:cNvSpPr txBox="1">
            <a:spLocks noChangeArrowheads="1"/>
          </p:cNvSpPr>
          <p:nvPr/>
        </p:nvSpPr>
        <p:spPr bwMode="auto">
          <a:xfrm>
            <a:off x="684213" y="5589588"/>
            <a:ext cx="7991475" cy="457200"/>
          </a:xfrm>
          <a:prstGeom prst="rect">
            <a:avLst/>
          </a:prstGeom>
          <a:noFill/>
          <a:ln w="9525">
            <a:noFill/>
            <a:miter lim="800000"/>
            <a:headEnd/>
            <a:tailEnd/>
          </a:ln>
        </p:spPr>
        <p:txBody>
          <a:bodyPr>
            <a:spAutoFit/>
          </a:bodyPr>
          <a:lstStyle/>
          <a:p>
            <a:pPr algn="ctr">
              <a:spcBef>
                <a:spcPct val="50000"/>
              </a:spcBef>
            </a:pPr>
            <a:r>
              <a:rPr lang="sl-SI"/>
              <a:t>10        30         100           232             707 </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4"/>
          <p:cNvSpPr txBox="1">
            <a:spLocks noChangeArrowheads="1"/>
          </p:cNvSpPr>
          <p:nvPr/>
        </p:nvSpPr>
        <p:spPr bwMode="auto">
          <a:xfrm>
            <a:off x="611188" y="1412875"/>
            <a:ext cx="7848600" cy="4205288"/>
          </a:xfrm>
          <a:prstGeom prst="rect">
            <a:avLst/>
          </a:prstGeom>
          <a:noFill/>
          <a:ln w="9525">
            <a:noFill/>
            <a:miter lim="800000"/>
            <a:headEnd/>
            <a:tailEnd/>
          </a:ln>
        </p:spPr>
        <p:txBody>
          <a:bodyPr>
            <a:spAutoFit/>
          </a:bodyPr>
          <a:lstStyle/>
          <a:p>
            <a:pPr>
              <a:spcBef>
                <a:spcPct val="50000"/>
              </a:spcBef>
            </a:pPr>
            <a:r>
              <a:rPr lang="sl-SI" sz="2000"/>
              <a:t>Normalni atmosferski pritisak na nivou mora iznosi oko          Pa.</a:t>
            </a:r>
            <a:r>
              <a:rPr lang="en-US" sz="2000"/>
              <a:t> </a:t>
            </a:r>
            <a:endParaRPr lang="sr-Latn-CS" sz="2000"/>
          </a:p>
          <a:p>
            <a:pPr algn="ctr">
              <a:spcBef>
                <a:spcPct val="50000"/>
              </a:spcBef>
            </a:pPr>
            <a:endParaRPr lang="sr-Latn-CS" sz="2000"/>
          </a:p>
          <a:p>
            <a:pPr>
              <a:spcBef>
                <a:spcPct val="50000"/>
              </a:spcBef>
            </a:pPr>
            <a:r>
              <a:rPr lang="sl-SI" sz="2000"/>
              <a:t>Na ovaj statički priisak superponira se zvučni pritisak prouzrokovan molekularnim pomeranjem vazduha.</a:t>
            </a:r>
            <a:r>
              <a:rPr lang="en-US"/>
              <a:t> </a:t>
            </a:r>
            <a:endParaRPr lang="sr-Latn-CS"/>
          </a:p>
          <a:p>
            <a:pPr>
              <a:spcBef>
                <a:spcPct val="50000"/>
              </a:spcBef>
            </a:pPr>
            <a:endParaRPr lang="sr-Latn-CS"/>
          </a:p>
          <a:p>
            <a:pPr>
              <a:spcBef>
                <a:spcPct val="50000"/>
              </a:spcBef>
            </a:pPr>
            <a:r>
              <a:rPr lang="sl-SI" sz="2000"/>
              <a:t>Na pragu čujnosti zvučni pritisak je  20 uPa  a na granici bola iznad 20Pa.</a:t>
            </a:r>
            <a:r>
              <a:rPr lang="en-US" sz="2000"/>
              <a:t> </a:t>
            </a:r>
            <a:endParaRPr lang="sr-Latn-CS" sz="2000"/>
          </a:p>
          <a:p>
            <a:pPr>
              <a:spcBef>
                <a:spcPct val="50000"/>
              </a:spcBef>
            </a:pPr>
            <a:endParaRPr lang="sr-Latn-CS" sz="2000"/>
          </a:p>
          <a:p>
            <a:pPr>
              <a:spcBef>
                <a:spcPct val="50000"/>
              </a:spcBef>
            </a:pPr>
            <a:r>
              <a:rPr lang="sl-SI" sz="2000"/>
              <a:t>Odnos ove dve veličine je veći od           iz čega zaključujemo da bi bilo nepodesno uzeti pritisak kao merilo jačine zvuka.</a:t>
            </a:r>
            <a:endParaRPr lang="en-US" sz="2000"/>
          </a:p>
        </p:txBody>
      </p:sp>
      <p:graphicFrame>
        <p:nvGraphicFramePr>
          <p:cNvPr id="1026" name="Object 5"/>
          <p:cNvGraphicFramePr>
            <a:graphicFrameLocks noChangeAspect="1"/>
          </p:cNvGraphicFramePr>
          <p:nvPr/>
        </p:nvGraphicFramePr>
        <p:xfrm>
          <a:off x="7019925" y="1341438"/>
          <a:ext cx="504825" cy="449262"/>
        </p:xfrm>
        <a:graphic>
          <a:graphicData uri="http://schemas.openxmlformats.org/presentationml/2006/ole">
            <mc:AlternateContent xmlns:mc="http://schemas.openxmlformats.org/markup-compatibility/2006">
              <mc:Choice xmlns:v="urn:schemas-microsoft-com:vml" Requires="v">
                <p:oleObj spid="_x0000_s1042" name="Equation" r:id="rId4" imgW="228600" imgH="203040" progId="Equation.3">
                  <p:embed/>
                </p:oleObj>
              </mc:Choice>
              <mc:Fallback>
                <p:oleObj name="Equation" r:id="rId4" imgW="228600" imgH="2030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1341438"/>
                        <a:ext cx="504825" cy="449262"/>
                      </a:xfrm>
                      <a:prstGeom prst="rect">
                        <a:avLst/>
                      </a:prstGeom>
                      <a:solidFill>
                        <a:schemeClr val="accent1"/>
                      </a:solidFill>
                    </p:spPr>
                  </p:pic>
                </p:oleObj>
              </mc:Fallback>
            </mc:AlternateContent>
          </a:graphicData>
        </a:graphic>
      </p:graphicFrame>
      <p:graphicFrame>
        <p:nvGraphicFramePr>
          <p:cNvPr id="1027" name="Object 6"/>
          <p:cNvGraphicFramePr>
            <a:graphicFrameLocks noChangeAspect="1"/>
          </p:cNvGraphicFramePr>
          <p:nvPr/>
        </p:nvGraphicFramePr>
        <p:xfrm>
          <a:off x="4643438" y="4740275"/>
          <a:ext cx="576262" cy="512763"/>
        </p:xfrm>
        <a:graphic>
          <a:graphicData uri="http://schemas.openxmlformats.org/presentationml/2006/ole">
            <mc:AlternateContent xmlns:mc="http://schemas.openxmlformats.org/markup-compatibility/2006">
              <mc:Choice xmlns:v="urn:schemas-microsoft-com:vml" Requires="v">
                <p:oleObj spid="_x0000_s1043" name="Equation" r:id="rId6" imgW="228600" imgH="203040" progId="Equation.3">
                  <p:embed/>
                </p:oleObj>
              </mc:Choice>
              <mc:Fallback>
                <p:oleObj name="Equation" r:id="rId6" imgW="228600" imgH="20304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3438" y="4740275"/>
                        <a:ext cx="576262" cy="512763"/>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1258888" y="620713"/>
            <a:ext cx="6985000" cy="457200"/>
          </a:xfrm>
          <a:prstGeom prst="rect">
            <a:avLst/>
          </a:prstGeom>
          <a:noFill/>
          <a:ln w="9525">
            <a:noFill/>
            <a:miter lim="800000"/>
            <a:headEnd/>
            <a:tailEnd/>
          </a:ln>
        </p:spPr>
        <p:txBody>
          <a:bodyPr>
            <a:spAutoFit/>
          </a:bodyPr>
          <a:lstStyle/>
          <a:p>
            <a:pPr algn="ctr">
              <a:spcBef>
                <a:spcPct val="50000"/>
              </a:spcBef>
            </a:pPr>
            <a:r>
              <a:rPr lang="sl-SI"/>
              <a:t>Proporcionalni frekvencijski opsezi</a:t>
            </a:r>
            <a:endParaRPr lang="en-US"/>
          </a:p>
        </p:txBody>
      </p:sp>
      <p:sp>
        <p:nvSpPr>
          <p:cNvPr id="10245" name="Text Box 5"/>
          <p:cNvSpPr txBox="1">
            <a:spLocks noChangeArrowheads="1"/>
          </p:cNvSpPr>
          <p:nvPr/>
        </p:nvSpPr>
        <p:spPr bwMode="auto">
          <a:xfrm>
            <a:off x="395288" y="1484313"/>
            <a:ext cx="7993062" cy="1006475"/>
          </a:xfrm>
          <a:prstGeom prst="rect">
            <a:avLst/>
          </a:prstGeom>
          <a:noFill/>
          <a:ln w="9525">
            <a:noFill/>
            <a:miter lim="800000"/>
            <a:headEnd/>
            <a:tailEnd/>
          </a:ln>
        </p:spPr>
        <p:txBody>
          <a:bodyPr>
            <a:spAutoFit/>
          </a:bodyPr>
          <a:lstStyle/>
          <a:p>
            <a:pPr algn="ctr">
              <a:spcBef>
                <a:spcPct val="50000"/>
              </a:spcBef>
            </a:pPr>
            <a:r>
              <a:rPr lang="sl-SI" sz="2000"/>
              <a:t>Ako frekvencijsku skalu izdelimo na susedne frekvencijske opsege kod kojih je odnos gornje </a:t>
            </a:r>
            <a:r>
              <a:rPr lang="sl-SI" sz="2000" i="1"/>
              <a:t>f</a:t>
            </a:r>
            <a:r>
              <a:rPr lang="sl-SI" sz="2000"/>
              <a:t>H i donje </a:t>
            </a:r>
            <a:r>
              <a:rPr lang="sl-SI" sz="2000" i="1"/>
              <a:t>f</a:t>
            </a:r>
            <a:r>
              <a:rPr lang="sl-SI" sz="2000"/>
              <a:t>L frekvencije konstantan kažemo da imamo proporcionalne frekvencijske opsege.</a:t>
            </a:r>
            <a:r>
              <a:rPr lang="en-US" sz="2000"/>
              <a:t> </a:t>
            </a:r>
          </a:p>
        </p:txBody>
      </p:sp>
      <p:sp>
        <p:nvSpPr>
          <p:cNvPr id="10246" name="Text Box 6"/>
          <p:cNvSpPr txBox="1">
            <a:spLocks noChangeArrowheads="1"/>
          </p:cNvSpPr>
          <p:nvPr/>
        </p:nvSpPr>
        <p:spPr bwMode="auto">
          <a:xfrm>
            <a:off x="1116013" y="4797425"/>
            <a:ext cx="2087562" cy="1187450"/>
          </a:xfrm>
          <a:prstGeom prst="rect">
            <a:avLst/>
          </a:prstGeom>
          <a:noFill/>
          <a:ln w="9525">
            <a:noFill/>
            <a:miter lim="800000"/>
            <a:headEnd/>
            <a:tailEnd/>
          </a:ln>
        </p:spPr>
        <p:txBody>
          <a:bodyPr>
            <a:spAutoFit/>
          </a:bodyPr>
          <a:lstStyle/>
          <a:p>
            <a:pPr algn="ctr">
              <a:spcBef>
                <a:spcPct val="50000"/>
              </a:spcBef>
            </a:pPr>
            <a:r>
              <a:rPr lang="sl-SI"/>
              <a:t>opsezi terce ili trećine oktave</a:t>
            </a:r>
            <a:endParaRPr lang="en-US"/>
          </a:p>
        </p:txBody>
      </p:sp>
      <p:sp>
        <p:nvSpPr>
          <p:cNvPr id="10247" name="Text Box 7"/>
          <p:cNvSpPr txBox="1">
            <a:spLocks noChangeArrowheads="1"/>
          </p:cNvSpPr>
          <p:nvPr/>
        </p:nvSpPr>
        <p:spPr bwMode="auto">
          <a:xfrm>
            <a:off x="1187450" y="3284538"/>
            <a:ext cx="2087563" cy="457200"/>
          </a:xfrm>
          <a:prstGeom prst="rect">
            <a:avLst/>
          </a:prstGeom>
          <a:noFill/>
          <a:ln w="9525">
            <a:noFill/>
            <a:miter lim="800000"/>
            <a:headEnd/>
            <a:tailEnd/>
          </a:ln>
        </p:spPr>
        <p:txBody>
          <a:bodyPr>
            <a:spAutoFit/>
          </a:bodyPr>
          <a:lstStyle/>
          <a:p>
            <a:pPr algn="ctr">
              <a:spcBef>
                <a:spcPct val="50000"/>
              </a:spcBef>
            </a:pPr>
            <a:r>
              <a:rPr lang="sl-SI"/>
              <a:t>opsezi oktave</a:t>
            </a:r>
            <a:endParaRPr lang="en-US"/>
          </a:p>
        </p:txBody>
      </p:sp>
      <p:graphicFrame>
        <p:nvGraphicFramePr>
          <p:cNvPr id="10242" name="Object 8"/>
          <p:cNvGraphicFramePr>
            <a:graphicFrameLocks noChangeAspect="1"/>
          </p:cNvGraphicFramePr>
          <p:nvPr/>
        </p:nvGraphicFramePr>
        <p:xfrm>
          <a:off x="4932363" y="3068638"/>
          <a:ext cx="1104900" cy="989012"/>
        </p:xfrm>
        <a:graphic>
          <a:graphicData uri="http://schemas.openxmlformats.org/presentationml/2006/ole">
            <mc:AlternateContent xmlns:mc="http://schemas.openxmlformats.org/markup-compatibility/2006">
              <mc:Choice xmlns:v="urn:schemas-microsoft-com:vml" Requires="v">
                <p:oleObj spid="_x0000_s10258" name="Equation" r:id="rId4" imgW="482400" imgH="431640" progId="Equation.3">
                  <p:embed/>
                </p:oleObj>
              </mc:Choice>
              <mc:Fallback>
                <p:oleObj name="Equation" r:id="rId4" imgW="482400" imgH="43164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3068638"/>
                        <a:ext cx="1104900" cy="989012"/>
                      </a:xfrm>
                      <a:prstGeom prst="rect">
                        <a:avLst/>
                      </a:prstGeom>
                      <a:solidFill>
                        <a:schemeClr val="accent1"/>
                      </a:solidFill>
                    </p:spPr>
                  </p:pic>
                </p:oleObj>
              </mc:Fallback>
            </mc:AlternateContent>
          </a:graphicData>
        </a:graphic>
      </p:graphicFrame>
      <p:graphicFrame>
        <p:nvGraphicFramePr>
          <p:cNvPr id="10243" name="Object 9"/>
          <p:cNvGraphicFramePr>
            <a:graphicFrameLocks noChangeAspect="1"/>
          </p:cNvGraphicFramePr>
          <p:nvPr/>
        </p:nvGraphicFramePr>
        <p:xfrm>
          <a:off x="4859338" y="4797425"/>
          <a:ext cx="2268537" cy="989013"/>
        </p:xfrm>
        <a:graphic>
          <a:graphicData uri="http://schemas.openxmlformats.org/presentationml/2006/ole">
            <mc:AlternateContent xmlns:mc="http://schemas.openxmlformats.org/markup-compatibility/2006">
              <mc:Choice xmlns:v="urn:schemas-microsoft-com:vml" Requires="v">
                <p:oleObj spid="_x0000_s10259" name="Equation" r:id="rId6" imgW="990360" imgH="431640" progId="Equation.3">
                  <p:embed/>
                </p:oleObj>
              </mc:Choice>
              <mc:Fallback>
                <p:oleObj name="Equation" r:id="rId6" imgW="990360" imgH="43164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9338" y="4797425"/>
                        <a:ext cx="2268537" cy="989013"/>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5"/>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11266" name="Object 4"/>
          <p:cNvGraphicFramePr>
            <a:graphicFrameLocks noChangeAspect="1"/>
          </p:cNvGraphicFramePr>
          <p:nvPr/>
        </p:nvGraphicFramePr>
        <p:xfrm>
          <a:off x="3563938" y="2708275"/>
          <a:ext cx="2160587" cy="614363"/>
        </p:xfrm>
        <a:graphic>
          <a:graphicData uri="http://schemas.openxmlformats.org/presentationml/2006/ole">
            <mc:AlternateContent xmlns:mc="http://schemas.openxmlformats.org/markup-compatibility/2006">
              <mc:Choice xmlns:v="urn:schemas-microsoft-com:vml" Requires="v">
                <p:oleObj spid="_x0000_s11311" name="Equation" r:id="rId4" imgW="901309" imgH="253890" progId="Equation.3">
                  <p:embed/>
                </p:oleObj>
              </mc:Choice>
              <mc:Fallback>
                <p:oleObj name="Equation" r:id="rId4" imgW="901309" imgH="25389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2708275"/>
                        <a:ext cx="2160587" cy="614363"/>
                      </a:xfrm>
                      <a:prstGeom prst="rect">
                        <a:avLst/>
                      </a:prstGeom>
                      <a:solidFill>
                        <a:schemeClr val="accent1"/>
                      </a:solidFill>
                    </p:spPr>
                  </p:pic>
                </p:oleObj>
              </mc:Fallback>
            </mc:AlternateContent>
          </a:graphicData>
        </a:graphic>
      </p:graphicFrame>
      <p:sp>
        <p:nvSpPr>
          <p:cNvPr id="11272" name="Text Box 6"/>
          <p:cNvSpPr txBox="1">
            <a:spLocks noChangeArrowheads="1"/>
          </p:cNvSpPr>
          <p:nvPr/>
        </p:nvSpPr>
        <p:spPr bwMode="auto">
          <a:xfrm>
            <a:off x="1187450" y="1341438"/>
            <a:ext cx="7129463" cy="1006475"/>
          </a:xfrm>
          <a:prstGeom prst="rect">
            <a:avLst/>
          </a:prstGeom>
          <a:noFill/>
          <a:ln w="9525">
            <a:noFill/>
            <a:miter lim="800000"/>
            <a:headEnd/>
            <a:tailEnd/>
          </a:ln>
        </p:spPr>
        <p:txBody>
          <a:bodyPr>
            <a:spAutoFit/>
          </a:bodyPr>
          <a:lstStyle/>
          <a:p>
            <a:pPr algn="ctr">
              <a:spcBef>
                <a:spcPct val="50000"/>
              </a:spcBef>
            </a:pPr>
            <a:r>
              <a:rPr lang="sl-SI" sz="2000"/>
              <a:t>Centralna frekvencija </a:t>
            </a:r>
            <a:r>
              <a:rPr lang="sl-SI" sz="2000" i="1"/>
              <a:t>f</a:t>
            </a:r>
            <a:r>
              <a:rPr lang="sl-SI" sz="2000"/>
              <a:t>o svakog od ovakvih opsega je geometrijska sredina gornje i donje granične frekvencije, odnosno </a:t>
            </a:r>
            <a:endParaRPr lang="en-US" sz="2000"/>
          </a:p>
        </p:txBody>
      </p:sp>
      <p:sp>
        <p:nvSpPr>
          <p:cNvPr id="11273" name="Text Box 8"/>
          <p:cNvSpPr txBox="1">
            <a:spLocks noChangeArrowheads="1"/>
          </p:cNvSpPr>
          <p:nvPr/>
        </p:nvSpPr>
        <p:spPr bwMode="auto">
          <a:xfrm>
            <a:off x="1258888" y="620713"/>
            <a:ext cx="6985000" cy="457200"/>
          </a:xfrm>
          <a:prstGeom prst="rect">
            <a:avLst/>
          </a:prstGeom>
          <a:noFill/>
          <a:ln w="9525">
            <a:noFill/>
            <a:miter lim="800000"/>
            <a:headEnd/>
            <a:tailEnd/>
          </a:ln>
        </p:spPr>
        <p:txBody>
          <a:bodyPr>
            <a:spAutoFit/>
          </a:bodyPr>
          <a:lstStyle/>
          <a:p>
            <a:pPr algn="ctr">
              <a:spcBef>
                <a:spcPct val="50000"/>
              </a:spcBef>
            </a:pPr>
            <a:r>
              <a:rPr lang="sl-SI"/>
              <a:t>Proporcionalni frekvencijski opsezi</a:t>
            </a:r>
            <a:endParaRPr lang="en-US"/>
          </a:p>
        </p:txBody>
      </p:sp>
      <p:graphicFrame>
        <p:nvGraphicFramePr>
          <p:cNvPr id="11267" name="Object 9"/>
          <p:cNvGraphicFramePr>
            <a:graphicFrameLocks noChangeAspect="1"/>
          </p:cNvGraphicFramePr>
          <p:nvPr/>
        </p:nvGraphicFramePr>
        <p:xfrm>
          <a:off x="2195513" y="4292600"/>
          <a:ext cx="2447925" cy="484188"/>
        </p:xfrm>
        <a:graphic>
          <a:graphicData uri="http://schemas.openxmlformats.org/presentationml/2006/ole">
            <mc:AlternateContent xmlns:mc="http://schemas.openxmlformats.org/markup-compatibility/2006">
              <mc:Choice xmlns:v="urn:schemas-microsoft-com:vml" Requires="v">
                <p:oleObj spid="_x0000_s11312" name="Equation" r:id="rId6" imgW="1155600" imgH="228600" progId="Equation.3">
                  <p:embed/>
                </p:oleObj>
              </mc:Choice>
              <mc:Fallback>
                <p:oleObj name="Equation" r:id="rId6" imgW="1155600" imgH="2286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513" y="4292600"/>
                        <a:ext cx="2447925" cy="484188"/>
                      </a:xfrm>
                      <a:prstGeom prst="rect">
                        <a:avLst/>
                      </a:prstGeom>
                      <a:solidFill>
                        <a:schemeClr val="accent1"/>
                      </a:solidFill>
                    </p:spPr>
                  </p:pic>
                </p:oleObj>
              </mc:Fallback>
            </mc:AlternateContent>
          </a:graphicData>
        </a:graphic>
      </p:graphicFrame>
      <p:graphicFrame>
        <p:nvGraphicFramePr>
          <p:cNvPr id="11268" name="Object 10"/>
          <p:cNvGraphicFramePr>
            <a:graphicFrameLocks noChangeAspect="1"/>
          </p:cNvGraphicFramePr>
          <p:nvPr/>
        </p:nvGraphicFramePr>
        <p:xfrm>
          <a:off x="2195513" y="5445125"/>
          <a:ext cx="2447925" cy="484188"/>
        </p:xfrm>
        <a:graphic>
          <a:graphicData uri="http://schemas.openxmlformats.org/presentationml/2006/ole">
            <mc:AlternateContent xmlns:mc="http://schemas.openxmlformats.org/markup-compatibility/2006">
              <mc:Choice xmlns:v="urn:schemas-microsoft-com:vml" Requires="v">
                <p:oleObj spid="_x0000_s11313" name="Equation" r:id="rId8" imgW="1155600" imgH="228600" progId="Equation.3">
                  <p:embed/>
                </p:oleObj>
              </mc:Choice>
              <mc:Fallback>
                <p:oleObj name="Equation" r:id="rId8" imgW="1155600" imgH="22860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5513" y="5445125"/>
                        <a:ext cx="2447925" cy="484188"/>
                      </a:xfrm>
                      <a:prstGeom prst="rect">
                        <a:avLst/>
                      </a:prstGeom>
                      <a:solidFill>
                        <a:schemeClr val="accent1"/>
                      </a:solidFill>
                    </p:spPr>
                  </p:pic>
                </p:oleObj>
              </mc:Fallback>
            </mc:AlternateContent>
          </a:graphicData>
        </a:graphic>
      </p:graphicFrame>
      <p:sp>
        <p:nvSpPr>
          <p:cNvPr id="11274" name="Text Box 11"/>
          <p:cNvSpPr txBox="1">
            <a:spLocks noChangeArrowheads="1"/>
          </p:cNvSpPr>
          <p:nvPr/>
        </p:nvSpPr>
        <p:spPr bwMode="auto">
          <a:xfrm>
            <a:off x="395288" y="4292600"/>
            <a:ext cx="1655762" cy="457200"/>
          </a:xfrm>
          <a:prstGeom prst="rect">
            <a:avLst/>
          </a:prstGeom>
          <a:noFill/>
          <a:ln w="9525">
            <a:noFill/>
            <a:miter lim="800000"/>
            <a:headEnd/>
            <a:tailEnd/>
          </a:ln>
        </p:spPr>
        <p:txBody>
          <a:bodyPr>
            <a:spAutoFit/>
          </a:bodyPr>
          <a:lstStyle/>
          <a:p>
            <a:pPr algn="ctr">
              <a:spcBef>
                <a:spcPct val="50000"/>
              </a:spcBef>
            </a:pPr>
            <a:r>
              <a:rPr lang="sr-Latn-CS"/>
              <a:t>oktava</a:t>
            </a:r>
            <a:endParaRPr lang="en-US"/>
          </a:p>
        </p:txBody>
      </p:sp>
      <p:sp>
        <p:nvSpPr>
          <p:cNvPr id="11275" name="Text Box 12"/>
          <p:cNvSpPr txBox="1">
            <a:spLocks noChangeArrowheads="1"/>
          </p:cNvSpPr>
          <p:nvPr/>
        </p:nvSpPr>
        <p:spPr bwMode="auto">
          <a:xfrm>
            <a:off x="395288" y="5445125"/>
            <a:ext cx="1584325" cy="457200"/>
          </a:xfrm>
          <a:prstGeom prst="rect">
            <a:avLst/>
          </a:prstGeom>
          <a:noFill/>
          <a:ln w="9525">
            <a:noFill/>
            <a:miter lim="800000"/>
            <a:headEnd/>
            <a:tailEnd/>
          </a:ln>
        </p:spPr>
        <p:txBody>
          <a:bodyPr>
            <a:spAutoFit/>
          </a:bodyPr>
          <a:lstStyle/>
          <a:p>
            <a:pPr algn="ctr">
              <a:spcBef>
                <a:spcPct val="50000"/>
              </a:spcBef>
            </a:pPr>
            <a:r>
              <a:rPr lang="sr-Latn-CS"/>
              <a:t>terca</a:t>
            </a:r>
            <a:endParaRPr lang="en-US"/>
          </a:p>
        </p:txBody>
      </p:sp>
      <p:sp>
        <p:nvSpPr>
          <p:cNvPr id="11276" name="Rectangle 14"/>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11269" name="Object 13"/>
          <p:cNvGraphicFramePr>
            <a:graphicFrameLocks noChangeAspect="1"/>
          </p:cNvGraphicFramePr>
          <p:nvPr/>
        </p:nvGraphicFramePr>
        <p:xfrm>
          <a:off x="5292725" y="4221163"/>
          <a:ext cx="3384550" cy="517525"/>
        </p:xfrm>
        <a:graphic>
          <a:graphicData uri="http://schemas.openxmlformats.org/presentationml/2006/ole">
            <mc:AlternateContent xmlns:mc="http://schemas.openxmlformats.org/markup-compatibility/2006">
              <mc:Choice xmlns:v="urn:schemas-microsoft-com:vml" Requires="v">
                <p:oleObj spid="_x0000_s11314" name="Equation" r:id="rId10" imgW="1663560" imgH="253800" progId="Equation.3">
                  <p:embed/>
                </p:oleObj>
              </mc:Choice>
              <mc:Fallback>
                <p:oleObj name="Equation" r:id="rId10" imgW="1663560" imgH="253800" progId="Equation.3">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92725" y="4221163"/>
                        <a:ext cx="3384550" cy="517525"/>
                      </a:xfrm>
                      <a:prstGeom prst="rect">
                        <a:avLst/>
                      </a:prstGeom>
                      <a:solidFill>
                        <a:schemeClr val="accent1"/>
                      </a:solidFill>
                    </p:spPr>
                  </p:pic>
                </p:oleObj>
              </mc:Fallback>
            </mc:AlternateContent>
          </a:graphicData>
        </a:graphic>
      </p:graphicFrame>
      <p:graphicFrame>
        <p:nvGraphicFramePr>
          <p:cNvPr id="11270" name="Object 15"/>
          <p:cNvGraphicFramePr>
            <a:graphicFrameLocks noChangeAspect="1"/>
          </p:cNvGraphicFramePr>
          <p:nvPr/>
        </p:nvGraphicFramePr>
        <p:xfrm>
          <a:off x="5091113" y="5348288"/>
          <a:ext cx="3643312" cy="568325"/>
        </p:xfrm>
        <a:graphic>
          <a:graphicData uri="http://schemas.openxmlformats.org/presentationml/2006/ole">
            <mc:AlternateContent xmlns:mc="http://schemas.openxmlformats.org/markup-compatibility/2006">
              <mc:Choice xmlns:v="urn:schemas-microsoft-com:vml" Requires="v">
                <p:oleObj spid="_x0000_s11315" name="Equation" r:id="rId12" imgW="1790640" imgH="279360" progId="Equation.3">
                  <p:embed/>
                </p:oleObj>
              </mc:Choice>
              <mc:Fallback>
                <p:oleObj name="Equation" r:id="rId12" imgW="1790640" imgH="279360" progId="Equation.3">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91113" y="5348288"/>
                        <a:ext cx="3643312" cy="568325"/>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p:cNvSpPr txBox="1">
            <a:spLocks noChangeArrowheads="1"/>
          </p:cNvSpPr>
          <p:nvPr/>
        </p:nvSpPr>
        <p:spPr bwMode="auto">
          <a:xfrm>
            <a:off x="1187624" y="1340768"/>
            <a:ext cx="7272337" cy="1066800"/>
          </a:xfrm>
          <a:prstGeom prst="rect">
            <a:avLst/>
          </a:prstGeom>
          <a:solidFill>
            <a:schemeClr val="accent1"/>
          </a:solidFill>
          <a:ln w="9525">
            <a:noFill/>
            <a:miter lim="800000"/>
            <a:headEnd/>
            <a:tailEnd/>
          </a:ln>
        </p:spPr>
        <p:txBody>
          <a:bodyPr>
            <a:spAutoFit/>
          </a:bodyPr>
          <a:lstStyle/>
          <a:p>
            <a:pPr algn="ctr">
              <a:spcBef>
                <a:spcPct val="50000"/>
              </a:spcBef>
            </a:pPr>
            <a:r>
              <a:rPr lang="sl-SI" dirty="0">
                <a:solidFill>
                  <a:schemeClr val="bg1"/>
                </a:solidFill>
              </a:rPr>
              <a:t>Primer </a:t>
            </a:r>
            <a:r>
              <a:rPr lang="sl-SI" dirty="0" smtClean="0">
                <a:solidFill>
                  <a:schemeClr val="bg1"/>
                </a:solidFill>
              </a:rPr>
              <a:t>4:  </a:t>
            </a:r>
            <a:r>
              <a:rPr lang="sl-SI" sz="2000" dirty="0">
                <a:solidFill>
                  <a:schemeClr val="bg1"/>
                </a:solidFill>
              </a:rPr>
              <a:t>Ako je nivo zvučnog pritiska u opsegu oktave čija je centralna </a:t>
            </a:r>
            <a:r>
              <a:rPr lang="sl-SI" sz="2000" dirty="0" smtClean="0">
                <a:solidFill>
                  <a:schemeClr val="bg1"/>
                </a:solidFill>
              </a:rPr>
              <a:t>frekvencija 1000 </a:t>
            </a:r>
            <a:r>
              <a:rPr lang="sl-SI" sz="2000" dirty="0">
                <a:solidFill>
                  <a:schemeClr val="bg1"/>
                </a:solidFill>
              </a:rPr>
              <a:t>Hz, 74 dB, koliki je spektralni nivo zvuka u ovoj oktavi?</a:t>
            </a:r>
            <a:endParaRPr lang="en-US" sz="2000" dirty="0">
              <a:solidFill>
                <a:schemeClr val="bg1"/>
              </a:solidFill>
            </a:endParaRPr>
          </a:p>
        </p:txBody>
      </p:sp>
      <p:graphicFrame>
        <p:nvGraphicFramePr>
          <p:cNvPr id="3" name="Object 8"/>
          <p:cNvGraphicFramePr>
            <a:graphicFrameLocks noChangeAspect="1"/>
          </p:cNvGraphicFramePr>
          <p:nvPr>
            <p:extLst>
              <p:ext uri="{D42A27DB-BD31-4B8C-83A1-F6EECF244321}">
                <p14:modId xmlns:p14="http://schemas.microsoft.com/office/powerpoint/2010/main" val="2227958587"/>
              </p:ext>
            </p:extLst>
          </p:nvPr>
        </p:nvGraphicFramePr>
        <p:xfrm>
          <a:off x="1835696" y="2780928"/>
          <a:ext cx="5832475" cy="503237"/>
        </p:xfrm>
        <a:graphic>
          <a:graphicData uri="http://schemas.openxmlformats.org/presentationml/2006/ole">
            <mc:AlternateContent xmlns:mc="http://schemas.openxmlformats.org/markup-compatibility/2006">
              <mc:Choice xmlns:v="urn:schemas-microsoft-com:vml" Requires="v">
                <p:oleObj spid="_x0000_s12296" name="Equation" r:id="rId3" imgW="2247840" imgH="215640" progId="Equation.3">
                  <p:embed/>
                </p:oleObj>
              </mc:Choice>
              <mc:Fallback>
                <p:oleObj name="Equation" r:id="rId3" imgW="224784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2780928"/>
                        <a:ext cx="5832475" cy="503237"/>
                      </a:xfrm>
                      <a:prstGeom prst="rect">
                        <a:avLst/>
                      </a:prstGeom>
                      <a:solidFill>
                        <a:schemeClr val="accent1"/>
                      </a:solidFill>
                    </p:spPr>
                  </p:pic>
                </p:oleObj>
              </mc:Fallback>
            </mc:AlternateContent>
          </a:graphicData>
        </a:graphic>
      </p:graphicFrame>
      <p:graphicFrame>
        <p:nvGraphicFramePr>
          <p:cNvPr id="4" name="Object 13"/>
          <p:cNvGraphicFramePr>
            <a:graphicFrameLocks noChangeAspect="1"/>
          </p:cNvGraphicFramePr>
          <p:nvPr>
            <p:extLst>
              <p:ext uri="{D42A27DB-BD31-4B8C-83A1-F6EECF244321}">
                <p14:modId xmlns:p14="http://schemas.microsoft.com/office/powerpoint/2010/main" val="1946892164"/>
              </p:ext>
            </p:extLst>
          </p:nvPr>
        </p:nvGraphicFramePr>
        <p:xfrm>
          <a:off x="3059658" y="3683421"/>
          <a:ext cx="3384550" cy="517525"/>
        </p:xfrm>
        <a:graphic>
          <a:graphicData uri="http://schemas.openxmlformats.org/presentationml/2006/ole">
            <mc:AlternateContent xmlns:mc="http://schemas.openxmlformats.org/markup-compatibility/2006">
              <mc:Choice xmlns:v="urn:schemas-microsoft-com:vml" Requires="v">
                <p:oleObj spid="_x0000_s12297" name="Equation" r:id="rId5" imgW="1663560" imgH="253800" progId="Equation.3">
                  <p:embed/>
                </p:oleObj>
              </mc:Choice>
              <mc:Fallback>
                <p:oleObj name="Equation" r:id="rId5" imgW="166356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658" y="3683421"/>
                        <a:ext cx="3384550" cy="517525"/>
                      </a:xfrm>
                      <a:prstGeom prst="rect">
                        <a:avLst/>
                      </a:prstGeom>
                      <a:solidFill>
                        <a:schemeClr val="accent1"/>
                      </a:solidFill>
                    </p:spPr>
                  </p:pic>
                </p:oleObj>
              </mc:Fallback>
            </mc:AlternateContent>
          </a:graphicData>
        </a:graphic>
      </p:graphicFrame>
    </p:spTree>
    <p:extLst>
      <p:ext uri="{BB962C8B-B14F-4D97-AF65-F5344CB8AC3E}">
        <p14:creationId xmlns:p14="http://schemas.microsoft.com/office/powerpoint/2010/main" val="19517904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 Box 153"/>
          <p:cNvSpPr txBox="1">
            <a:spLocks noChangeArrowheads="1"/>
          </p:cNvSpPr>
          <p:nvPr/>
        </p:nvSpPr>
        <p:spPr bwMode="auto">
          <a:xfrm>
            <a:off x="468313" y="3068638"/>
            <a:ext cx="8353425" cy="2647950"/>
          </a:xfrm>
          <a:prstGeom prst="rect">
            <a:avLst/>
          </a:prstGeom>
          <a:noFill/>
          <a:ln w="9525">
            <a:noFill/>
            <a:miter lim="800000"/>
            <a:headEnd/>
            <a:tailEnd/>
          </a:ln>
        </p:spPr>
        <p:txBody>
          <a:bodyPr>
            <a:spAutoFit/>
          </a:bodyPr>
          <a:lstStyle/>
          <a:p>
            <a:pPr algn="ctr">
              <a:spcBef>
                <a:spcPct val="50000"/>
              </a:spcBef>
            </a:pPr>
            <a:r>
              <a:rPr lang="en-US"/>
              <a:t>25</a:t>
            </a:r>
            <a:r>
              <a:rPr lang="en-US">
                <a:solidFill>
                  <a:srgbClr val="FF0000"/>
                </a:solidFill>
              </a:rPr>
              <a:t> </a:t>
            </a:r>
            <a:r>
              <a:rPr lang="sl-SI">
                <a:solidFill>
                  <a:srgbClr val="FF0000"/>
                </a:solidFill>
              </a:rPr>
              <a:t>31,5</a:t>
            </a:r>
            <a:r>
              <a:rPr lang="en-US"/>
              <a:t> </a:t>
            </a:r>
            <a:r>
              <a:rPr lang="sl-SI"/>
              <a:t>40</a:t>
            </a:r>
            <a:r>
              <a:rPr lang="en-US"/>
              <a:t> 5</a:t>
            </a:r>
            <a:r>
              <a:rPr lang="sl-SI"/>
              <a:t>0</a:t>
            </a:r>
            <a:r>
              <a:rPr lang="en-US">
                <a:solidFill>
                  <a:srgbClr val="FF0000"/>
                </a:solidFill>
              </a:rPr>
              <a:t> </a:t>
            </a:r>
            <a:r>
              <a:rPr lang="sl-SI">
                <a:solidFill>
                  <a:srgbClr val="FF0000"/>
                </a:solidFill>
              </a:rPr>
              <a:t>63</a:t>
            </a:r>
            <a:r>
              <a:rPr lang="en-US"/>
              <a:t> </a:t>
            </a:r>
            <a:r>
              <a:rPr lang="sl-SI"/>
              <a:t>80</a:t>
            </a:r>
            <a:r>
              <a:rPr lang="en-US"/>
              <a:t> </a:t>
            </a:r>
            <a:r>
              <a:rPr lang="sl-SI"/>
              <a:t>100</a:t>
            </a:r>
            <a:r>
              <a:rPr lang="en-US"/>
              <a:t> </a:t>
            </a:r>
            <a:r>
              <a:rPr lang="sl-SI">
                <a:solidFill>
                  <a:srgbClr val="FF0000"/>
                </a:solidFill>
              </a:rPr>
              <a:t>125</a:t>
            </a:r>
            <a:r>
              <a:rPr lang="en-US">
                <a:solidFill>
                  <a:srgbClr val="FF0000"/>
                </a:solidFill>
              </a:rPr>
              <a:t> </a:t>
            </a:r>
            <a:r>
              <a:rPr lang="sl-SI"/>
              <a:t>160</a:t>
            </a:r>
            <a:r>
              <a:rPr lang="en-US"/>
              <a:t> </a:t>
            </a:r>
            <a:r>
              <a:rPr lang="sl-SI"/>
              <a:t>200</a:t>
            </a:r>
            <a:r>
              <a:rPr lang="en-US"/>
              <a:t> </a:t>
            </a:r>
            <a:r>
              <a:rPr lang="sl-SI">
                <a:solidFill>
                  <a:srgbClr val="FF0000"/>
                </a:solidFill>
              </a:rPr>
              <a:t>250</a:t>
            </a:r>
            <a:r>
              <a:rPr lang="en-US"/>
              <a:t> </a:t>
            </a:r>
            <a:r>
              <a:rPr lang="sl-SI"/>
              <a:t>315</a:t>
            </a:r>
            <a:r>
              <a:rPr lang="en-US"/>
              <a:t> </a:t>
            </a:r>
            <a:r>
              <a:rPr lang="sl-SI"/>
              <a:t>400</a:t>
            </a:r>
            <a:r>
              <a:rPr lang="en-US"/>
              <a:t> </a:t>
            </a:r>
            <a:r>
              <a:rPr lang="sl-SI">
                <a:solidFill>
                  <a:srgbClr val="FF0000"/>
                </a:solidFill>
              </a:rPr>
              <a:t>500</a:t>
            </a:r>
            <a:r>
              <a:rPr lang="en-US">
                <a:solidFill>
                  <a:srgbClr val="FF0000"/>
                </a:solidFill>
              </a:rPr>
              <a:t> </a:t>
            </a:r>
            <a:r>
              <a:rPr lang="sl-SI"/>
              <a:t>630</a:t>
            </a:r>
            <a:r>
              <a:rPr lang="en-US"/>
              <a:t> </a:t>
            </a:r>
          </a:p>
          <a:p>
            <a:pPr algn="ctr">
              <a:spcBef>
                <a:spcPct val="50000"/>
              </a:spcBef>
            </a:pPr>
            <a:endParaRPr lang="en-US"/>
          </a:p>
          <a:p>
            <a:pPr algn="ctr">
              <a:spcBef>
                <a:spcPct val="50000"/>
              </a:spcBef>
            </a:pPr>
            <a:r>
              <a:rPr lang="sl-SI"/>
              <a:t>800</a:t>
            </a:r>
            <a:r>
              <a:rPr lang="en-US"/>
              <a:t> </a:t>
            </a:r>
            <a:r>
              <a:rPr lang="sl-SI">
                <a:solidFill>
                  <a:srgbClr val="FF0000"/>
                </a:solidFill>
              </a:rPr>
              <a:t>1000</a:t>
            </a:r>
            <a:r>
              <a:rPr lang="en-US"/>
              <a:t> </a:t>
            </a:r>
            <a:r>
              <a:rPr lang="sl-SI"/>
              <a:t>1250</a:t>
            </a:r>
            <a:r>
              <a:rPr lang="en-US"/>
              <a:t> 1</a:t>
            </a:r>
            <a:r>
              <a:rPr lang="sl-SI"/>
              <a:t>600</a:t>
            </a:r>
            <a:r>
              <a:rPr lang="en-US"/>
              <a:t> </a:t>
            </a:r>
            <a:r>
              <a:rPr lang="sl-SI">
                <a:solidFill>
                  <a:srgbClr val="FF0000"/>
                </a:solidFill>
              </a:rPr>
              <a:t>2000</a:t>
            </a:r>
            <a:r>
              <a:rPr lang="en-US"/>
              <a:t> </a:t>
            </a:r>
            <a:r>
              <a:rPr lang="sl-SI"/>
              <a:t>2500</a:t>
            </a:r>
            <a:r>
              <a:rPr lang="en-US"/>
              <a:t> </a:t>
            </a:r>
            <a:r>
              <a:rPr lang="sl-SI"/>
              <a:t>3150</a:t>
            </a:r>
            <a:r>
              <a:rPr lang="en-US"/>
              <a:t> </a:t>
            </a:r>
            <a:r>
              <a:rPr lang="sl-SI">
                <a:solidFill>
                  <a:srgbClr val="FF0000"/>
                </a:solidFill>
              </a:rPr>
              <a:t>4000</a:t>
            </a:r>
            <a:r>
              <a:rPr lang="en-US"/>
              <a:t> </a:t>
            </a:r>
            <a:r>
              <a:rPr lang="sl-SI"/>
              <a:t>5000</a:t>
            </a:r>
            <a:r>
              <a:rPr lang="en-US"/>
              <a:t> </a:t>
            </a:r>
          </a:p>
          <a:p>
            <a:pPr algn="ctr">
              <a:spcBef>
                <a:spcPct val="50000"/>
              </a:spcBef>
            </a:pPr>
            <a:endParaRPr lang="en-US"/>
          </a:p>
          <a:p>
            <a:pPr algn="ctr">
              <a:spcBef>
                <a:spcPct val="50000"/>
              </a:spcBef>
            </a:pPr>
            <a:r>
              <a:rPr lang="sl-SI"/>
              <a:t>6300</a:t>
            </a:r>
            <a:r>
              <a:rPr lang="en-US"/>
              <a:t> </a:t>
            </a:r>
            <a:r>
              <a:rPr lang="sl-SI">
                <a:solidFill>
                  <a:srgbClr val="FF0000"/>
                </a:solidFill>
              </a:rPr>
              <a:t>8000</a:t>
            </a:r>
            <a:r>
              <a:rPr lang="en-US"/>
              <a:t> </a:t>
            </a:r>
            <a:r>
              <a:rPr lang="sl-SI"/>
              <a:t>10000</a:t>
            </a:r>
            <a:r>
              <a:rPr lang="en-US"/>
              <a:t> </a:t>
            </a:r>
            <a:r>
              <a:rPr lang="sl-SI"/>
              <a:t>12500</a:t>
            </a:r>
            <a:r>
              <a:rPr lang="en-US"/>
              <a:t> </a:t>
            </a:r>
            <a:r>
              <a:rPr lang="sl-SI">
                <a:solidFill>
                  <a:srgbClr val="FF0000"/>
                </a:solidFill>
              </a:rPr>
              <a:t>16000</a:t>
            </a:r>
            <a:r>
              <a:rPr lang="en-US"/>
              <a:t> </a:t>
            </a:r>
            <a:r>
              <a:rPr lang="sl-SI"/>
              <a:t>20000</a:t>
            </a:r>
            <a:endParaRPr lang="en-US"/>
          </a:p>
        </p:txBody>
      </p:sp>
      <p:sp>
        <p:nvSpPr>
          <p:cNvPr id="70658" name="Text Box 154"/>
          <p:cNvSpPr txBox="1">
            <a:spLocks noChangeArrowheads="1"/>
          </p:cNvSpPr>
          <p:nvPr/>
        </p:nvSpPr>
        <p:spPr bwMode="auto">
          <a:xfrm>
            <a:off x="1476375" y="836613"/>
            <a:ext cx="6191250" cy="457200"/>
          </a:xfrm>
          <a:prstGeom prst="rect">
            <a:avLst/>
          </a:prstGeom>
          <a:noFill/>
          <a:ln w="9525">
            <a:noFill/>
            <a:miter lim="800000"/>
            <a:headEnd/>
            <a:tailEnd/>
          </a:ln>
        </p:spPr>
        <p:txBody>
          <a:bodyPr>
            <a:spAutoFit/>
          </a:bodyPr>
          <a:lstStyle/>
          <a:p>
            <a:pPr algn="ctr">
              <a:spcBef>
                <a:spcPct val="50000"/>
              </a:spcBef>
            </a:pPr>
            <a:r>
              <a:rPr lang="en-US" dirty="0" err="1"/>
              <a:t>Centralne</a:t>
            </a:r>
            <a:r>
              <a:rPr lang="en-US" dirty="0"/>
              <a:t> </a:t>
            </a:r>
            <a:r>
              <a:rPr lang="en-US" dirty="0" err="1"/>
              <a:t>frekvencije</a:t>
            </a:r>
            <a:r>
              <a:rPr lang="en-US" dirty="0"/>
              <a:t> </a:t>
            </a:r>
            <a:r>
              <a:rPr lang="en-US" dirty="0" err="1"/>
              <a:t>tre</a:t>
            </a:r>
            <a:r>
              <a:rPr lang="sr-Latn-CS" dirty="0"/>
              <a:t>ć</a:t>
            </a:r>
            <a:r>
              <a:rPr lang="en-US" dirty="0" err="1"/>
              <a:t>ina</a:t>
            </a:r>
            <a:r>
              <a:rPr lang="en-US" dirty="0"/>
              <a:t> </a:t>
            </a:r>
            <a:r>
              <a:rPr lang="en-US" dirty="0" err="1"/>
              <a:t>oktava</a:t>
            </a:r>
            <a:r>
              <a:rPr lang="en-US" dirty="0"/>
              <a:t> </a:t>
            </a:r>
            <a:r>
              <a:rPr lang="en-US" dirty="0" err="1"/>
              <a:t>i</a:t>
            </a:r>
            <a:r>
              <a:rPr lang="en-US" dirty="0"/>
              <a:t> </a:t>
            </a:r>
            <a:r>
              <a:rPr lang="en-US" dirty="0" err="1">
                <a:solidFill>
                  <a:srgbClr val="FF0000"/>
                </a:solidFill>
              </a:rPr>
              <a:t>oktava</a:t>
            </a:r>
            <a:endParaRPr 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4"/>
          <p:cNvSpPr txBox="1">
            <a:spLocks noChangeArrowheads="1"/>
          </p:cNvSpPr>
          <p:nvPr/>
        </p:nvSpPr>
        <p:spPr bwMode="auto">
          <a:xfrm>
            <a:off x="468313" y="1773238"/>
            <a:ext cx="8207375" cy="3505200"/>
          </a:xfrm>
          <a:prstGeom prst="rect">
            <a:avLst/>
          </a:prstGeom>
          <a:noFill/>
          <a:ln w="9525">
            <a:noFill/>
            <a:miter lim="800000"/>
            <a:headEnd/>
            <a:tailEnd/>
          </a:ln>
        </p:spPr>
        <p:txBody>
          <a:bodyPr>
            <a:spAutoFit/>
          </a:bodyPr>
          <a:lstStyle/>
          <a:p>
            <a:pPr>
              <a:spcBef>
                <a:spcPct val="50000"/>
              </a:spcBef>
            </a:pPr>
            <a:r>
              <a:rPr lang="sl-SI" sz="2000"/>
              <a:t>Ljudsko čulo sluha podnosi ovako veliki raspon nadražaja, kao što je uostalom slučaj i sa ostalim čovečjim čulima, zbog toga što je njegova prenosna funkcija, manje ili više, logaritamska. </a:t>
            </a:r>
          </a:p>
          <a:p>
            <a:pPr>
              <a:spcBef>
                <a:spcPct val="50000"/>
              </a:spcBef>
            </a:pPr>
            <a:endParaRPr lang="sl-SI" sz="2000"/>
          </a:p>
          <a:p>
            <a:pPr>
              <a:spcBef>
                <a:spcPct val="50000"/>
              </a:spcBef>
            </a:pPr>
            <a:r>
              <a:rPr lang="sl-SI" sz="2000"/>
              <a:t>Subjektivni osećaj jačine zvuka je približno srazmeran logaritmu fizičke pobude što važi uopšte za sva ljudska čula (Veber-Fehnerov zakon). </a:t>
            </a:r>
          </a:p>
          <a:p>
            <a:pPr>
              <a:spcBef>
                <a:spcPct val="50000"/>
              </a:spcBef>
            </a:pPr>
            <a:endParaRPr lang="sl-SI" sz="2000"/>
          </a:p>
          <a:p>
            <a:pPr>
              <a:spcBef>
                <a:spcPct val="50000"/>
              </a:spcBef>
            </a:pPr>
            <a:r>
              <a:rPr lang="sl-SI" sz="2000"/>
              <a:t>To znači da pobuda treba da se povećava stalno za isti procenat da bi se dobio utisak da jačina zvuka raste ravnomerno.</a:t>
            </a:r>
            <a:r>
              <a:rPr lang="sl-SI"/>
              <a:t> </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1981639"/>
            <a:ext cx="5688632" cy="4408690"/>
          </a:xfrm>
        </p:spPr>
      </p:pic>
    </p:spTree>
    <p:extLst>
      <p:ext uri="{BB962C8B-B14F-4D97-AF65-F5344CB8AC3E}">
        <p14:creationId xmlns:p14="http://schemas.microsoft.com/office/powerpoint/2010/main" val="1027119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539750" y="981075"/>
            <a:ext cx="7705725" cy="2895600"/>
          </a:xfrm>
          <a:prstGeom prst="rect">
            <a:avLst/>
          </a:prstGeom>
          <a:noFill/>
          <a:ln w="9525">
            <a:noFill/>
            <a:miter lim="800000"/>
            <a:headEnd/>
            <a:tailEnd/>
          </a:ln>
        </p:spPr>
        <p:txBody>
          <a:bodyPr>
            <a:spAutoFit/>
          </a:bodyPr>
          <a:lstStyle/>
          <a:p>
            <a:pPr>
              <a:spcBef>
                <a:spcPct val="50000"/>
              </a:spcBef>
            </a:pPr>
            <a:r>
              <a:rPr lang="sl-SI" sz="2000" dirty="0"/>
              <a:t>Iz prethodno navedenih razloga je u akustici primerenije koristiti odnos, i to logaitamski, dve vrednosti zvučnog pritiska, intenziteta zvuka ili akustičke snage, nego njihove apsolutne vrednosti.</a:t>
            </a:r>
            <a:r>
              <a:rPr lang="sl-SI" dirty="0"/>
              <a:t> </a:t>
            </a:r>
          </a:p>
          <a:p>
            <a:pPr>
              <a:spcBef>
                <a:spcPct val="50000"/>
              </a:spcBef>
            </a:pPr>
            <a:endParaRPr lang="sl-SI" sz="2000" dirty="0"/>
          </a:p>
          <a:p>
            <a:pPr>
              <a:spcBef>
                <a:spcPct val="50000"/>
              </a:spcBef>
            </a:pPr>
            <a:r>
              <a:rPr lang="sl-SI" sz="2000" dirty="0"/>
              <a:t>Zbog toga  je uveden pojam </a:t>
            </a:r>
            <a:r>
              <a:rPr lang="sl-SI" sz="2000" dirty="0">
                <a:solidFill>
                  <a:srgbClr val="FFFF00"/>
                </a:solidFill>
              </a:rPr>
              <a:t>nivoa zvučnog pritiska </a:t>
            </a:r>
            <a:r>
              <a:rPr lang="sl-SI" sz="2000" dirty="0"/>
              <a:t>koji se izražava u decibelina (dB). Kao nulti nivo usvojen je nivo koji odgovara pragu čujnosti na 1000 Hz. Tako je nivo zvuka čiji je pritisak </a:t>
            </a:r>
            <a:r>
              <a:rPr lang="sl-SI" sz="2000" i="1" dirty="0"/>
              <a:t>p</a:t>
            </a:r>
            <a:r>
              <a:rPr lang="sl-SI" sz="2000" dirty="0"/>
              <a:t>,</a:t>
            </a:r>
            <a:r>
              <a:rPr lang="sl-SI" sz="2000" i="1" dirty="0"/>
              <a:t> </a:t>
            </a:r>
            <a:r>
              <a:rPr lang="sl-SI" sz="2000" dirty="0"/>
              <a:t>dat relacijom:</a:t>
            </a:r>
            <a:endParaRPr lang="en-US" sz="2000" dirty="0"/>
          </a:p>
        </p:txBody>
      </p:sp>
      <p:sp>
        <p:nvSpPr>
          <p:cNvPr id="2053" name="Rectangle 6"/>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2050" name="Object 5"/>
          <p:cNvGraphicFramePr>
            <a:graphicFrameLocks noChangeAspect="1"/>
          </p:cNvGraphicFramePr>
          <p:nvPr/>
        </p:nvGraphicFramePr>
        <p:xfrm>
          <a:off x="3563938" y="3933825"/>
          <a:ext cx="1800225" cy="809625"/>
        </p:xfrm>
        <a:graphic>
          <a:graphicData uri="http://schemas.openxmlformats.org/presentationml/2006/ole">
            <mc:AlternateContent xmlns:mc="http://schemas.openxmlformats.org/markup-compatibility/2006">
              <mc:Choice xmlns:v="urn:schemas-microsoft-com:vml" Requires="v">
                <p:oleObj spid="_x0000_s2066" name="Equation" r:id="rId4" imgW="952087" imgH="431613" progId="Equation.3">
                  <p:embed/>
                </p:oleObj>
              </mc:Choice>
              <mc:Fallback>
                <p:oleObj name="Equation" r:id="rId4" imgW="952087" imgH="431613"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933825"/>
                        <a:ext cx="1800225" cy="809625"/>
                      </a:xfrm>
                      <a:prstGeom prst="rect">
                        <a:avLst/>
                      </a:prstGeom>
                      <a:solidFill>
                        <a:schemeClr val="accent1"/>
                      </a:solidFill>
                    </p:spPr>
                  </p:pic>
                </p:oleObj>
              </mc:Fallback>
            </mc:AlternateContent>
          </a:graphicData>
        </a:graphic>
      </p:graphicFrame>
      <p:sp>
        <p:nvSpPr>
          <p:cNvPr id="2054" name="Text Box 7"/>
          <p:cNvSpPr txBox="1">
            <a:spLocks noChangeArrowheads="1"/>
          </p:cNvSpPr>
          <p:nvPr/>
        </p:nvSpPr>
        <p:spPr bwMode="auto">
          <a:xfrm>
            <a:off x="755650" y="4868863"/>
            <a:ext cx="7559675" cy="1857375"/>
          </a:xfrm>
          <a:prstGeom prst="rect">
            <a:avLst/>
          </a:prstGeom>
          <a:noFill/>
          <a:ln w="9525">
            <a:noFill/>
            <a:miter lim="800000"/>
            <a:headEnd/>
            <a:tailEnd/>
          </a:ln>
        </p:spPr>
        <p:txBody>
          <a:bodyPr>
            <a:spAutoFit/>
          </a:bodyPr>
          <a:lstStyle/>
          <a:p>
            <a:pPr>
              <a:spcBef>
                <a:spcPct val="50000"/>
              </a:spcBef>
            </a:pPr>
            <a:r>
              <a:rPr lang="sl-SI" sz="2000"/>
              <a:t>Objektivna jačina zvuka u akustici se umesto u paskalima (Pa) izražava u decibelima (dB) u odnosu na referentnu vrednost:</a:t>
            </a:r>
            <a:r>
              <a:rPr lang="en-US"/>
              <a:t> </a:t>
            </a:r>
            <a:endParaRPr lang="sr-Latn-CS"/>
          </a:p>
          <a:p>
            <a:pPr>
              <a:spcBef>
                <a:spcPct val="50000"/>
              </a:spcBef>
            </a:pPr>
            <a:endParaRPr lang="sr-Latn-CS"/>
          </a:p>
          <a:p>
            <a:pPr>
              <a:spcBef>
                <a:spcPct val="50000"/>
              </a:spcBef>
            </a:pPr>
            <a:endParaRPr lang="en-US"/>
          </a:p>
        </p:txBody>
      </p:sp>
      <p:graphicFrame>
        <p:nvGraphicFramePr>
          <p:cNvPr id="2051" name="Object 8"/>
          <p:cNvGraphicFramePr>
            <a:graphicFrameLocks noChangeAspect="1"/>
          </p:cNvGraphicFramePr>
          <p:nvPr/>
        </p:nvGraphicFramePr>
        <p:xfrm>
          <a:off x="3779838" y="5805488"/>
          <a:ext cx="1439862" cy="431800"/>
        </p:xfrm>
        <a:graphic>
          <a:graphicData uri="http://schemas.openxmlformats.org/presentationml/2006/ole">
            <mc:AlternateContent xmlns:mc="http://schemas.openxmlformats.org/markup-compatibility/2006">
              <mc:Choice xmlns:v="urn:schemas-microsoft-com:vml" Requires="v">
                <p:oleObj spid="_x0000_s2067" name="Equation" r:id="rId6" imgW="761760" imgH="228600" progId="Equation.3">
                  <p:embed/>
                </p:oleObj>
              </mc:Choice>
              <mc:Fallback>
                <p:oleObj name="Equation" r:id="rId6" imgW="761760" imgH="22860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9838" y="5805488"/>
                        <a:ext cx="1439862" cy="431800"/>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ext Box 2"/>
          <p:cNvSpPr txBox="1">
            <a:spLocks noChangeArrowheads="1"/>
          </p:cNvSpPr>
          <p:nvPr/>
        </p:nvSpPr>
        <p:spPr bwMode="auto">
          <a:xfrm>
            <a:off x="914400" y="457200"/>
            <a:ext cx="7391400" cy="457200"/>
          </a:xfrm>
          <a:prstGeom prst="rect">
            <a:avLst/>
          </a:prstGeom>
          <a:noFill/>
          <a:ln w="9525">
            <a:noFill/>
            <a:miter lim="800000"/>
            <a:headEnd/>
            <a:tailEnd/>
          </a:ln>
        </p:spPr>
        <p:txBody>
          <a:bodyPr>
            <a:spAutoFit/>
          </a:bodyPr>
          <a:lstStyle/>
          <a:p>
            <a:pPr algn="ctr">
              <a:spcBef>
                <a:spcPct val="50000"/>
              </a:spcBef>
            </a:pPr>
            <a:r>
              <a:rPr lang="sl-SI"/>
              <a:t>N</a:t>
            </a:r>
            <a:r>
              <a:rPr lang="sl-SI">
                <a:cs typeface="Times New Roman" pitchFamily="18" charset="0"/>
              </a:rPr>
              <a:t>ivo intenziteta zvuka </a:t>
            </a:r>
            <a:endParaRPr lang="en-GB">
              <a:cs typeface="Times New Roman" pitchFamily="18" charset="0"/>
            </a:endParaRPr>
          </a:p>
        </p:txBody>
      </p:sp>
      <p:sp>
        <p:nvSpPr>
          <p:cNvPr id="3079" name="Rectangle 4"/>
          <p:cNvSpPr>
            <a:spLocks noChangeArrowheads="1"/>
          </p:cNvSpPr>
          <p:nvPr/>
        </p:nvSpPr>
        <p:spPr bwMode="auto">
          <a:xfrm>
            <a:off x="4114800" y="3214688"/>
            <a:ext cx="9144000" cy="0"/>
          </a:xfrm>
          <a:prstGeom prst="rect">
            <a:avLst/>
          </a:prstGeom>
          <a:noFill/>
          <a:ln w="9525">
            <a:noFill/>
            <a:miter lim="800000"/>
            <a:headEnd/>
            <a:tailEnd/>
          </a:ln>
        </p:spPr>
        <p:txBody>
          <a:bodyPr>
            <a:spAutoFit/>
          </a:bodyPr>
          <a:lstStyle/>
          <a:p>
            <a:pPr algn="ctr"/>
            <a:endParaRPr lang="sr-Latn-CS"/>
          </a:p>
        </p:txBody>
      </p:sp>
      <p:graphicFrame>
        <p:nvGraphicFramePr>
          <p:cNvPr id="3074" name="Object 3"/>
          <p:cNvGraphicFramePr>
            <a:graphicFrameLocks noChangeAspect="1"/>
          </p:cNvGraphicFramePr>
          <p:nvPr/>
        </p:nvGraphicFramePr>
        <p:xfrm>
          <a:off x="3505200" y="1066800"/>
          <a:ext cx="2209800" cy="1036638"/>
        </p:xfrm>
        <a:graphic>
          <a:graphicData uri="http://schemas.openxmlformats.org/presentationml/2006/ole">
            <mc:AlternateContent xmlns:mc="http://schemas.openxmlformats.org/markup-compatibility/2006">
              <mc:Choice xmlns:v="urn:schemas-microsoft-com:vml" Requires="v">
                <p:oleObj spid="_x0000_s3106" r:id="rId4" imgW="914400" imgH="431800" progId="">
                  <p:embed/>
                </p:oleObj>
              </mc:Choice>
              <mc:Fallback>
                <p:oleObj r:id="rId4" imgW="914400" imgH="43180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066800"/>
                        <a:ext cx="2209800" cy="1036638"/>
                      </a:xfrm>
                      <a:prstGeom prst="rect">
                        <a:avLst/>
                      </a:prstGeom>
                      <a:solidFill>
                        <a:schemeClr val="accent1"/>
                      </a:solidFill>
                    </p:spPr>
                  </p:pic>
                </p:oleObj>
              </mc:Fallback>
            </mc:AlternateContent>
          </a:graphicData>
        </a:graphic>
      </p:graphicFrame>
      <p:graphicFrame>
        <p:nvGraphicFramePr>
          <p:cNvPr id="3075" name="Rectangle 5"/>
          <p:cNvGraphicFramePr>
            <a:graphicFrameLocks/>
          </p:cNvGraphicFramePr>
          <p:nvPr/>
        </p:nvGraphicFramePr>
        <p:xfrm>
          <a:off x="6019800" y="1397000"/>
          <a:ext cx="1600200" cy="1117600"/>
        </p:xfrm>
        <a:graphic>
          <a:graphicData uri="http://schemas.openxmlformats.org/presentationml/2006/ole">
            <mc:AlternateContent xmlns:mc="http://schemas.openxmlformats.org/markup-compatibility/2006">
              <mc:Choice xmlns:v="urn:schemas-microsoft-com:vml" Requires="v">
                <p:oleObj spid="_x0000_s3107" name="Equation" r:id="rId6" imgW="0" imgH="0" progId="">
                  <p:embed/>
                </p:oleObj>
              </mc:Choice>
              <mc:Fallback>
                <p:oleObj name="Equation" r:id="rId6" imgW="0" imgH="0" progId="">
                  <p:embed/>
                  <p:pic>
                    <p:nvPicPr>
                      <p:cNvPr id="0" name="Rectangle 5"/>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019800" y="1397000"/>
                        <a:ext cx="16002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80" name="Rectangle 8"/>
          <p:cNvSpPr>
            <a:spLocks noChangeArrowheads="1"/>
          </p:cNvSpPr>
          <p:nvPr/>
        </p:nvSpPr>
        <p:spPr bwMode="auto">
          <a:xfrm>
            <a:off x="2762250" y="3200400"/>
            <a:ext cx="9144000" cy="0"/>
          </a:xfrm>
          <a:prstGeom prst="rect">
            <a:avLst/>
          </a:prstGeom>
          <a:noFill/>
          <a:ln w="9525">
            <a:noFill/>
            <a:miter lim="800000"/>
            <a:headEnd/>
            <a:tailEnd/>
          </a:ln>
        </p:spPr>
        <p:txBody>
          <a:bodyPr>
            <a:spAutoFit/>
          </a:bodyPr>
          <a:lstStyle/>
          <a:p>
            <a:pPr algn="ctr"/>
            <a:endParaRPr lang="sr-Latn-CS"/>
          </a:p>
        </p:txBody>
      </p:sp>
      <p:graphicFrame>
        <p:nvGraphicFramePr>
          <p:cNvPr id="3076" name="Object 7"/>
          <p:cNvGraphicFramePr>
            <a:graphicFrameLocks noChangeAspect="1"/>
          </p:cNvGraphicFramePr>
          <p:nvPr/>
        </p:nvGraphicFramePr>
        <p:xfrm>
          <a:off x="990600" y="2286000"/>
          <a:ext cx="7543800" cy="952500"/>
        </p:xfrm>
        <a:graphic>
          <a:graphicData uri="http://schemas.openxmlformats.org/presentationml/2006/ole">
            <mc:AlternateContent xmlns:mc="http://schemas.openxmlformats.org/markup-compatibility/2006">
              <mc:Choice xmlns:v="urn:schemas-microsoft-com:vml" Requires="v">
                <p:oleObj spid="_x0000_s3108" r:id="rId7" imgW="3619500" imgH="457200" progId="">
                  <p:embed/>
                </p:oleObj>
              </mc:Choice>
              <mc:Fallback>
                <p:oleObj r:id="rId7" imgW="3619500" imgH="457200" progId="">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2286000"/>
                        <a:ext cx="7543800" cy="952500"/>
                      </a:xfrm>
                      <a:prstGeom prst="rect">
                        <a:avLst/>
                      </a:prstGeom>
                      <a:solidFill>
                        <a:schemeClr val="accent1"/>
                      </a:solidFill>
                    </p:spPr>
                  </p:pic>
                </p:oleObj>
              </mc:Fallback>
            </mc:AlternateContent>
          </a:graphicData>
        </a:graphic>
      </p:graphicFrame>
      <p:sp>
        <p:nvSpPr>
          <p:cNvPr id="3081" name="Text Box 9"/>
          <p:cNvSpPr txBox="1">
            <a:spLocks noChangeArrowheads="1"/>
          </p:cNvSpPr>
          <p:nvPr/>
        </p:nvSpPr>
        <p:spPr bwMode="auto">
          <a:xfrm>
            <a:off x="990600" y="3429000"/>
            <a:ext cx="7772400" cy="461963"/>
          </a:xfrm>
          <a:prstGeom prst="rect">
            <a:avLst/>
          </a:prstGeom>
          <a:noFill/>
          <a:ln w="9525">
            <a:noFill/>
            <a:miter lim="800000"/>
            <a:headEnd/>
            <a:tailEnd/>
          </a:ln>
        </p:spPr>
        <p:txBody>
          <a:bodyPr>
            <a:spAutoFit/>
          </a:bodyPr>
          <a:lstStyle/>
          <a:p>
            <a:pPr algn="ctr">
              <a:spcBef>
                <a:spcPct val="50000"/>
              </a:spcBef>
            </a:pPr>
            <a:r>
              <a:rPr lang="sl-SI">
                <a:cs typeface="Times New Roman" pitchFamily="18" charset="0"/>
              </a:rPr>
              <a:t>Pri normalnim atmosferskim uslovima (t = 22 </a:t>
            </a:r>
            <a:r>
              <a:rPr lang="sl-SI">
                <a:latin typeface="Times New Roman" pitchFamily="18" charset="0"/>
                <a:cs typeface="Times New Roman" pitchFamily="18" charset="0"/>
                <a:sym typeface="Symbol" pitchFamily="18" charset="2"/>
              </a:rPr>
              <a:t></a:t>
            </a:r>
            <a:r>
              <a:rPr lang="sl-SI">
                <a:cs typeface="Times New Roman" pitchFamily="18" charset="0"/>
              </a:rPr>
              <a:t>C)</a:t>
            </a:r>
            <a:r>
              <a:rPr lang="en-GB"/>
              <a:t> </a:t>
            </a:r>
          </a:p>
        </p:txBody>
      </p:sp>
      <p:sp>
        <p:nvSpPr>
          <p:cNvPr id="3082" name="Text Box 11"/>
          <p:cNvSpPr txBox="1">
            <a:spLocks noChangeArrowheads="1"/>
          </p:cNvSpPr>
          <p:nvPr/>
        </p:nvSpPr>
        <p:spPr bwMode="auto">
          <a:xfrm>
            <a:off x="684213" y="5445125"/>
            <a:ext cx="8153400" cy="1187450"/>
          </a:xfrm>
          <a:prstGeom prst="rect">
            <a:avLst/>
          </a:prstGeom>
          <a:noFill/>
          <a:ln w="9525">
            <a:noFill/>
            <a:miter lim="800000"/>
            <a:headEnd/>
            <a:tailEnd/>
          </a:ln>
        </p:spPr>
        <p:txBody>
          <a:bodyPr>
            <a:spAutoFit/>
          </a:bodyPr>
          <a:lstStyle/>
          <a:p>
            <a:pPr algn="ctr">
              <a:spcBef>
                <a:spcPct val="50000"/>
              </a:spcBef>
            </a:pPr>
            <a:r>
              <a:rPr lang="sl-SI"/>
              <a:t>N</a:t>
            </a:r>
            <a:r>
              <a:rPr lang="sl-SI">
                <a:cs typeface="Times New Roman" pitchFamily="18" charset="0"/>
              </a:rPr>
              <a:t>ivo zvučnog pritiska i nivo intenziteta zvuka u praktičnim uslovima imaju iste numeričke vrednosti pa se obično označavaju sa </a:t>
            </a:r>
            <a:r>
              <a:rPr lang="sl-SI" i="1">
                <a:cs typeface="Times New Roman" pitchFamily="18" charset="0"/>
              </a:rPr>
              <a:t>L</a:t>
            </a:r>
            <a:r>
              <a:rPr lang="sl-SI">
                <a:cs typeface="Times New Roman" pitchFamily="18" charset="0"/>
              </a:rPr>
              <a:t> i nazivaju kratko »nivo zvuka«.</a:t>
            </a:r>
            <a:r>
              <a:rPr lang="en-GB"/>
              <a:t> </a:t>
            </a:r>
          </a:p>
        </p:txBody>
      </p:sp>
      <p:graphicFrame>
        <p:nvGraphicFramePr>
          <p:cNvPr id="3077" name="Object 12"/>
          <p:cNvGraphicFramePr>
            <a:graphicFrameLocks noChangeAspect="1"/>
          </p:cNvGraphicFramePr>
          <p:nvPr/>
        </p:nvGraphicFramePr>
        <p:xfrm>
          <a:off x="3708400" y="4581525"/>
          <a:ext cx="2879725" cy="501650"/>
        </p:xfrm>
        <a:graphic>
          <a:graphicData uri="http://schemas.openxmlformats.org/presentationml/2006/ole">
            <mc:AlternateContent xmlns:mc="http://schemas.openxmlformats.org/markup-compatibility/2006">
              <mc:Choice xmlns:v="urn:schemas-microsoft-com:vml" Requires="v">
                <p:oleObj spid="_x0000_s3109" name="Equation" r:id="rId9" imgW="1384200" imgH="241200" progId="Equation.3">
                  <p:embed/>
                </p:oleObj>
              </mc:Choice>
              <mc:Fallback>
                <p:oleObj name="Equation" r:id="rId9" imgW="1384200" imgH="2412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8400" y="4581525"/>
                        <a:ext cx="2879725" cy="501650"/>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2"/>
          <p:cNvSpPr txBox="1">
            <a:spLocks noChangeArrowheads="1"/>
          </p:cNvSpPr>
          <p:nvPr/>
        </p:nvSpPr>
        <p:spPr bwMode="auto">
          <a:xfrm>
            <a:off x="1905000" y="609600"/>
            <a:ext cx="6477000" cy="457200"/>
          </a:xfrm>
          <a:prstGeom prst="rect">
            <a:avLst/>
          </a:prstGeom>
          <a:noFill/>
          <a:ln w="9525">
            <a:noFill/>
            <a:miter lim="800000"/>
            <a:headEnd/>
            <a:tailEnd/>
          </a:ln>
        </p:spPr>
        <p:txBody>
          <a:bodyPr>
            <a:spAutoFit/>
          </a:bodyPr>
          <a:lstStyle/>
          <a:p>
            <a:pPr algn="ctr">
              <a:spcBef>
                <a:spcPct val="50000"/>
              </a:spcBef>
            </a:pPr>
            <a:r>
              <a:rPr lang="sl-SI">
                <a:cs typeface="Times New Roman" pitchFamily="18" charset="0"/>
              </a:rPr>
              <a:t>Nivo akustičke snage</a:t>
            </a:r>
            <a:r>
              <a:rPr lang="en-GB"/>
              <a:t> </a:t>
            </a:r>
          </a:p>
        </p:txBody>
      </p:sp>
      <p:sp>
        <p:nvSpPr>
          <p:cNvPr id="4104" name="Rectangle 4"/>
          <p:cNvSpPr>
            <a:spLocks noChangeArrowheads="1"/>
          </p:cNvSpPr>
          <p:nvPr/>
        </p:nvSpPr>
        <p:spPr bwMode="auto">
          <a:xfrm>
            <a:off x="4071938" y="3200400"/>
            <a:ext cx="9144000" cy="0"/>
          </a:xfrm>
          <a:prstGeom prst="rect">
            <a:avLst/>
          </a:prstGeom>
          <a:noFill/>
          <a:ln w="9525">
            <a:noFill/>
            <a:miter lim="800000"/>
            <a:headEnd/>
            <a:tailEnd/>
          </a:ln>
        </p:spPr>
        <p:txBody>
          <a:bodyPr>
            <a:spAutoFit/>
          </a:bodyPr>
          <a:lstStyle/>
          <a:p>
            <a:pPr algn="ctr"/>
            <a:endParaRPr lang="sr-Latn-CS"/>
          </a:p>
        </p:txBody>
      </p:sp>
      <p:graphicFrame>
        <p:nvGraphicFramePr>
          <p:cNvPr id="4098" name="Object 3"/>
          <p:cNvGraphicFramePr>
            <a:graphicFrameLocks noChangeAspect="1"/>
          </p:cNvGraphicFramePr>
          <p:nvPr/>
        </p:nvGraphicFramePr>
        <p:xfrm>
          <a:off x="3733800" y="1366838"/>
          <a:ext cx="1905000" cy="871537"/>
        </p:xfrm>
        <a:graphic>
          <a:graphicData uri="http://schemas.openxmlformats.org/presentationml/2006/ole">
            <mc:AlternateContent xmlns:mc="http://schemas.openxmlformats.org/markup-compatibility/2006">
              <mc:Choice xmlns:v="urn:schemas-microsoft-com:vml" Requires="v">
                <p:oleObj spid="_x0000_s4148" r:id="rId4" imgW="1002865" imgH="457002" progId="">
                  <p:embed/>
                </p:oleObj>
              </mc:Choice>
              <mc:Fallback>
                <p:oleObj r:id="rId4" imgW="1002865" imgH="457002"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1366838"/>
                        <a:ext cx="1905000" cy="871537"/>
                      </a:xfrm>
                      <a:prstGeom prst="rect">
                        <a:avLst/>
                      </a:prstGeom>
                      <a:solidFill>
                        <a:schemeClr val="accent1"/>
                      </a:solidFill>
                    </p:spPr>
                  </p:pic>
                </p:oleObj>
              </mc:Fallback>
            </mc:AlternateContent>
          </a:graphicData>
        </a:graphic>
      </p:graphicFrame>
      <p:sp>
        <p:nvSpPr>
          <p:cNvPr id="4105" name="Rectangle 6"/>
          <p:cNvSpPr>
            <a:spLocks noChangeArrowheads="1"/>
          </p:cNvSpPr>
          <p:nvPr/>
        </p:nvSpPr>
        <p:spPr bwMode="auto">
          <a:xfrm>
            <a:off x="4329113" y="3224213"/>
            <a:ext cx="9144000" cy="0"/>
          </a:xfrm>
          <a:prstGeom prst="rect">
            <a:avLst/>
          </a:prstGeom>
          <a:noFill/>
          <a:ln w="9525">
            <a:noFill/>
            <a:miter lim="800000"/>
            <a:headEnd/>
            <a:tailEnd/>
          </a:ln>
        </p:spPr>
        <p:txBody>
          <a:bodyPr>
            <a:spAutoFit/>
          </a:bodyPr>
          <a:lstStyle/>
          <a:p>
            <a:pPr algn="ctr"/>
            <a:endParaRPr lang="sr-Latn-CS"/>
          </a:p>
        </p:txBody>
      </p:sp>
      <p:graphicFrame>
        <p:nvGraphicFramePr>
          <p:cNvPr id="4099" name="Object 5"/>
          <p:cNvGraphicFramePr>
            <a:graphicFrameLocks noChangeAspect="1"/>
          </p:cNvGraphicFramePr>
          <p:nvPr/>
        </p:nvGraphicFramePr>
        <p:xfrm>
          <a:off x="762000" y="2819400"/>
          <a:ext cx="838200" cy="706438"/>
        </p:xfrm>
        <a:graphic>
          <a:graphicData uri="http://schemas.openxmlformats.org/presentationml/2006/ole">
            <mc:AlternateContent xmlns:mc="http://schemas.openxmlformats.org/markup-compatibility/2006">
              <mc:Choice xmlns:v="urn:schemas-microsoft-com:vml" Requires="v">
                <p:oleObj spid="_x0000_s4149" r:id="rId6" imgW="482391" imgH="406224" progId="">
                  <p:embed/>
                </p:oleObj>
              </mc:Choice>
              <mc:Fallback>
                <p:oleObj r:id="rId6" imgW="482391" imgH="406224" progId="">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2819400"/>
                        <a:ext cx="838200" cy="706438"/>
                      </a:xfrm>
                      <a:prstGeom prst="rect">
                        <a:avLst/>
                      </a:prstGeom>
                      <a:solidFill>
                        <a:schemeClr val="accent1"/>
                      </a:solidFill>
                    </p:spPr>
                  </p:pic>
                </p:oleObj>
              </mc:Fallback>
            </mc:AlternateContent>
          </a:graphicData>
        </a:graphic>
      </p:graphicFrame>
      <p:sp>
        <p:nvSpPr>
          <p:cNvPr id="4106" name="Rectangle 8"/>
          <p:cNvSpPr>
            <a:spLocks noChangeArrowheads="1"/>
          </p:cNvSpPr>
          <p:nvPr/>
        </p:nvSpPr>
        <p:spPr bwMode="auto">
          <a:xfrm>
            <a:off x="3900488" y="3205163"/>
            <a:ext cx="9144000" cy="0"/>
          </a:xfrm>
          <a:prstGeom prst="rect">
            <a:avLst/>
          </a:prstGeom>
          <a:noFill/>
          <a:ln w="9525">
            <a:noFill/>
            <a:miter lim="800000"/>
            <a:headEnd/>
            <a:tailEnd/>
          </a:ln>
        </p:spPr>
        <p:txBody>
          <a:bodyPr>
            <a:spAutoFit/>
          </a:bodyPr>
          <a:lstStyle/>
          <a:p>
            <a:pPr algn="ctr"/>
            <a:endParaRPr lang="sr-Latn-CS"/>
          </a:p>
        </p:txBody>
      </p:sp>
      <p:sp>
        <p:nvSpPr>
          <p:cNvPr id="4107" name="Rectangle 10"/>
          <p:cNvSpPr>
            <a:spLocks noChangeArrowheads="1"/>
          </p:cNvSpPr>
          <p:nvPr/>
        </p:nvSpPr>
        <p:spPr bwMode="auto">
          <a:xfrm>
            <a:off x="4319588" y="3309938"/>
            <a:ext cx="9144000" cy="0"/>
          </a:xfrm>
          <a:prstGeom prst="rect">
            <a:avLst/>
          </a:prstGeom>
          <a:noFill/>
          <a:ln w="9525">
            <a:noFill/>
            <a:miter lim="800000"/>
            <a:headEnd/>
            <a:tailEnd/>
          </a:ln>
        </p:spPr>
        <p:txBody>
          <a:bodyPr>
            <a:spAutoFit/>
          </a:bodyPr>
          <a:lstStyle/>
          <a:p>
            <a:pPr algn="ctr"/>
            <a:endParaRPr lang="sr-Latn-CS"/>
          </a:p>
        </p:txBody>
      </p:sp>
      <p:sp>
        <p:nvSpPr>
          <p:cNvPr id="4108" name="Rectangle 13"/>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4100" name="Object 12"/>
          <p:cNvGraphicFramePr>
            <a:graphicFrameLocks noChangeAspect="1"/>
          </p:cNvGraphicFramePr>
          <p:nvPr>
            <p:extLst>
              <p:ext uri="{D42A27DB-BD31-4B8C-83A1-F6EECF244321}">
                <p14:modId xmlns:p14="http://schemas.microsoft.com/office/powerpoint/2010/main" val="2343131422"/>
              </p:ext>
            </p:extLst>
          </p:nvPr>
        </p:nvGraphicFramePr>
        <p:xfrm>
          <a:off x="3097213" y="2809875"/>
          <a:ext cx="3167062" cy="862013"/>
        </p:xfrm>
        <a:graphic>
          <a:graphicData uri="http://schemas.openxmlformats.org/presentationml/2006/ole">
            <mc:AlternateContent xmlns:mc="http://schemas.openxmlformats.org/markup-compatibility/2006">
              <mc:Choice xmlns:v="urn:schemas-microsoft-com:vml" Requires="v">
                <p:oleObj spid="_x0000_s4150" name="Equation" r:id="rId8" imgW="1600200" imgH="431640" progId="Equation.3">
                  <p:embed/>
                </p:oleObj>
              </mc:Choice>
              <mc:Fallback>
                <p:oleObj name="Equation" r:id="rId8" imgW="1600200" imgH="431640" progId="Equation.3">
                  <p:embed/>
                  <p:pic>
                    <p:nvPicPr>
                      <p:cNvPr id="0" name="Object 12"/>
                      <p:cNvPicPr>
                        <a:picLocks noChangeAspect="1" noChangeArrowheads="1"/>
                      </p:cNvPicPr>
                      <p:nvPr/>
                    </p:nvPicPr>
                    <p:blipFill>
                      <a:blip r:embed="rId9"/>
                      <a:srcRect/>
                      <a:stretch>
                        <a:fillRect/>
                      </a:stretch>
                    </p:blipFill>
                    <p:spPr bwMode="auto">
                      <a:xfrm>
                        <a:off x="3097213" y="2809875"/>
                        <a:ext cx="3167062" cy="862013"/>
                      </a:xfrm>
                      <a:prstGeom prst="rect">
                        <a:avLst/>
                      </a:prstGeom>
                      <a:solidFill>
                        <a:schemeClr val="accent1"/>
                      </a:solidFill>
                    </p:spPr>
                  </p:pic>
                </p:oleObj>
              </mc:Fallback>
            </mc:AlternateContent>
          </a:graphicData>
        </a:graphic>
      </p:graphicFrame>
      <p:graphicFrame>
        <p:nvGraphicFramePr>
          <p:cNvPr id="4101" name="Object 15"/>
          <p:cNvGraphicFramePr>
            <a:graphicFrameLocks noChangeAspect="1"/>
          </p:cNvGraphicFramePr>
          <p:nvPr>
            <p:extLst>
              <p:ext uri="{D42A27DB-BD31-4B8C-83A1-F6EECF244321}">
                <p14:modId xmlns:p14="http://schemas.microsoft.com/office/powerpoint/2010/main" val="826651249"/>
              </p:ext>
            </p:extLst>
          </p:nvPr>
        </p:nvGraphicFramePr>
        <p:xfrm>
          <a:off x="6762750" y="2735263"/>
          <a:ext cx="1524000" cy="1047750"/>
        </p:xfrm>
        <a:graphic>
          <a:graphicData uri="http://schemas.openxmlformats.org/presentationml/2006/ole">
            <mc:AlternateContent xmlns:mc="http://schemas.openxmlformats.org/markup-compatibility/2006">
              <mc:Choice xmlns:v="urn:schemas-microsoft-com:vml" Requires="v">
                <p:oleObj spid="_x0000_s4151" name="Equation" r:id="rId10" imgW="863280" imgH="482400" progId="Equation.3">
                  <p:embed/>
                </p:oleObj>
              </mc:Choice>
              <mc:Fallback>
                <p:oleObj name="Equation" r:id="rId10" imgW="863280" imgH="482400" progId="Equation.3">
                  <p:embed/>
                  <p:pic>
                    <p:nvPicPr>
                      <p:cNvPr id="0" name="Object 15"/>
                      <p:cNvPicPr>
                        <a:picLocks noChangeAspect="1" noChangeArrowheads="1"/>
                      </p:cNvPicPr>
                      <p:nvPr/>
                    </p:nvPicPr>
                    <p:blipFill>
                      <a:blip r:embed="rId11"/>
                      <a:srcRect/>
                      <a:stretch>
                        <a:fillRect/>
                      </a:stretch>
                    </p:blipFill>
                    <p:spPr bwMode="auto">
                      <a:xfrm>
                        <a:off x="6762750" y="2735263"/>
                        <a:ext cx="1524000" cy="1047750"/>
                      </a:xfrm>
                      <a:prstGeom prst="rect">
                        <a:avLst/>
                      </a:prstGeom>
                      <a:solidFill>
                        <a:schemeClr val="accent1"/>
                      </a:solidFill>
                    </p:spPr>
                  </p:pic>
                </p:oleObj>
              </mc:Fallback>
            </mc:AlternateContent>
          </a:graphicData>
        </a:graphic>
      </p:graphicFrame>
      <p:graphicFrame>
        <p:nvGraphicFramePr>
          <p:cNvPr id="4102" name="Object 16"/>
          <p:cNvGraphicFramePr>
            <a:graphicFrameLocks noChangeAspect="1"/>
          </p:cNvGraphicFramePr>
          <p:nvPr>
            <p:extLst>
              <p:ext uri="{D42A27DB-BD31-4B8C-83A1-F6EECF244321}">
                <p14:modId xmlns:p14="http://schemas.microsoft.com/office/powerpoint/2010/main" val="2177387133"/>
              </p:ext>
            </p:extLst>
          </p:nvPr>
        </p:nvGraphicFramePr>
        <p:xfrm>
          <a:off x="3148013" y="4732338"/>
          <a:ext cx="4144962" cy="563562"/>
        </p:xfrm>
        <a:graphic>
          <a:graphicData uri="http://schemas.openxmlformats.org/presentationml/2006/ole">
            <mc:AlternateContent xmlns:mc="http://schemas.openxmlformats.org/markup-compatibility/2006">
              <mc:Choice xmlns:v="urn:schemas-microsoft-com:vml" Requires="v">
                <p:oleObj spid="_x0000_s4152" name="Equation" r:id="rId12" imgW="1676160" imgH="228600" progId="Equation.3">
                  <p:embed/>
                </p:oleObj>
              </mc:Choice>
              <mc:Fallback>
                <p:oleObj name="Equation" r:id="rId12" imgW="1676160" imgH="228600" progId="Equation.3">
                  <p:embed/>
                  <p:pic>
                    <p:nvPicPr>
                      <p:cNvPr id="0" name="Object 16"/>
                      <p:cNvPicPr>
                        <a:picLocks noChangeAspect="1" noChangeArrowheads="1"/>
                      </p:cNvPicPr>
                      <p:nvPr/>
                    </p:nvPicPr>
                    <p:blipFill>
                      <a:blip r:embed="rId13"/>
                      <a:srcRect/>
                      <a:stretch>
                        <a:fillRect/>
                      </a:stretch>
                    </p:blipFill>
                    <p:spPr bwMode="auto">
                      <a:xfrm>
                        <a:off x="3148013" y="4732338"/>
                        <a:ext cx="4144962" cy="563562"/>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539750" y="1412875"/>
            <a:ext cx="7993063" cy="3013075"/>
          </a:xfrm>
          <a:prstGeom prst="rect">
            <a:avLst/>
          </a:prstGeom>
          <a:noFill/>
          <a:ln w="9525">
            <a:noFill/>
            <a:miter lim="800000"/>
            <a:headEnd/>
            <a:tailEnd/>
          </a:ln>
        </p:spPr>
        <p:txBody>
          <a:bodyPr>
            <a:spAutoFit/>
          </a:bodyPr>
          <a:lstStyle/>
          <a:p>
            <a:pPr algn="ctr"/>
            <a:r>
              <a:rPr lang="sl-SI" b="1" i="1"/>
              <a:t>Primer 1:</a:t>
            </a:r>
            <a:r>
              <a:rPr lang="sl-SI"/>
              <a:t> Nivo zvučnog pritiska je 80 dB. Koliki je taj zvučni pritisak?</a:t>
            </a:r>
          </a:p>
          <a:p>
            <a:pPr algn="ctr"/>
            <a:r>
              <a:rPr lang="sl-SI"/>
              <a:t>Nivo zvučnog pritiska se izražava kao:</a:t>
            </a:r>
          </a:p>
          <a:p>
            <a:pPr algn="ctr"/>
            <a:endParaRPr lang="sl-SI"/>
          </a:p>
          <a:p>
            <a:pPr algn="ctr"/>
            <a:endParaRPr lang="sl-SI"/>
          </a:p>
          <a:p>
            <a:pPr algn="ctr"/>
            <a:endParaRPr lang="sl-SI"/>
          </a:p>
          <a:p>
            <a:pPr algn="ctr"/>
            <a:endParaRPr lang="sl-SI"/>
          </a:p>
          <a:p>
            <a:pPr algn="ctr"/>
            <a:r>
              <a:rPr lang="sl-SI"/>
              <a:t>odakle se dalje dobija:</a:t>
            </a:r>
            <a:endParaRPr lang="en-US"/>
          </a:p>
        </p:txBody>
      </p:sp>
      <p:sp>
        <p:nvSpPr>
          <p:cNvPr id="512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5122" name="Object 5"/>
          <p:cNvGraphicFramePr>
            <a:graphicFrameLocks noChangeAspect="1"/>
          </p:cNvGraphicFramePr>
          <p:nvPr/>
        </p:nvGraphicFramePr>
        <p:xfrm>
          <a:off x="539750" y="2997200"/>
          <a:ext cx="7993063" cy="469900"/>
        </p:xfrm>
        <a:graphic>
          <a:graphicData uri="http://schemas.openxmlformats.org/presentationml/2006/ole">
            <mc:AlternateContent xmlns:mc="http://schemas.openxmlformats.org/markup-compatibility/2006">
              <mc:Choice xmlns:v="urn:schemas-microsoft-com:vml" Requires="v">
                <p:oleObj spid="_x0000_s5138" name="Equation" r:id="rId4" imgW="4051300" imgH="241300" progId="Equation.3">
                  <p:embed/>
                </p:oleObj>
              </mc:Choice>
              <mc:Fallback>
                <p:oleObj name="Equation" r:id="rId4" imgW="4051300" imgH="2413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2997200"/>
                        <a:ext cx="7993063" cy="469900"/>
                      </a:xfrm>
                      <a:prstGeom prst="rect">
                        <a:avLst/>
                      </a:prstGeom>
                      <a:solidFill>
                        <a:schemeClr val="accent1"/>
                      </a:solidFill>
                    </p:spPr>
                  </p:pic>
                </p:oleObj>
              </mc:Fallback>
            </mc:AlternateContent>
          </a:graphicData>
        </a:graphic>
      </p:graphicFrame>
      <p:sp>
        <p:nvSpPr>
          <p:cNvPr id="5126" name="Rectangle 8"/>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5123" name="Object 7"/>
          <p:cNvGraphicFramePr>
            <a:graphicFrameLocks noChangeAspect="1"/>
          </p:cNvGraphicFramePr>
          <p:nvPr/>
        </p:nvGraphicFramePr>
        <p:xfrm>
          <a:off x="2195513" y="4797425"/>
          <a:ext cx="5329237" cy="815975"/>
        </p:xfrm>
        <a:graphic>
          <a:graphicData uri="http://schemas.openxmlformats.org/presentationml/2006/ole">
            <mc:AlternateContent xmlns:mc="http://schemas.openxmlformats.org/markup-compatibility/2006">
              <mc:Choice xmlns:v="urn:schemas-microsoft-com:vml" Requires="v">
                <p:oleObj spid="_x0000_s5139" name="Equation" r:id="rId6" imgW="2984500" imgH="457200" progId="Equation.3">
                  <p:embed/>
                </p:oleObj>
              </mc:Choice>
              <mc:Fallback>
                <p:oleObj name="Equation" r:id="rId6" imgW="2984500" imgH="4572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513" y="4797425"/>
                        <a:ext cx="5329237" cy="815975"/>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5"/>
          <p:cNvSpPr txBox="1">
            <a:spLocks noChangeArrowheads="1"/>
          </p:cNvSpPr>
          <p:nvPr/>
        </p:nvSpPr>
        <p:spPr bwMode="auto">
          <a:xfrm>
            <a:off x="684213" y="1268413"/>
            <a:ext cx="7632700" cy="1552575"/>
          </a:xfrm>
          <a:prstGeom prst="rect">
            <a:avLst/>
          </a:prstGeom>
          <a:noFill/>
          <a:ln w="9525">
            <a:noFill/>
            <a:miter lim="800000"/>
            <a:headEnd/>
            <a:tailEnd/>
          </a:ln>
        </p:spPr>
        <p:txBody>
          <a:bodyPr>
            <a:spAutoFit/>
          </a:bodyPr>
          <a:lstStyle/>
          <a:p>
            <a:pPr algn="ctr"/>
            <a:r>
              <a:rPr lang="sl-SI" b="1" i="1"/>
              <a:t>Primer 2:</a:t>
            </a:r>
            <a:r>
              <a:rPr lang="sl-SI"/>
              <a:t> Nivo akustičke snage je za 16 dB viši od standardnog referentnog nivoa. Kolika je ova snaga izražena u W? </a:t>
            </a:r>
          </a:p>
          <a:p>
            <a:pPr algn="ctr"/>
            <a:r>
              <a:rPr lang="sl-SI"/>
              <a:t>Prema definiciji nivo zvučne snage je dat relacijom:</a:t>
            </a:r>
            <a:endParaRPr lang="en-US"/>
          </a:p>
        </p:txBody>
      </p:sp>
      <p:sp>
        <p:nvSpPr>
          <p:cNvPr id="6149"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6146" name="Object 6"/>
          <p:cNvGraphicFramePr>
            <a:graphicFrameLocks noChangeAspect="1"/>
          </p:cNvGraphicFramePr>
          <p:nvPr>
            <p:extLst>
              <p:ext uri="{D42A27DB-BD31-4B8C-83A1-F6EECF244321}">
                <p14:modId xmlns:p14="http://schemas.microsoft.com/office/powerpoint/2010/main" val="664869888"/>
              </p:ext>
            </p:extLst>
          </p:nvPr>
        </p:nvGraphicFramePr>
        <p:xfrm>
          <a:off x="1649413" y="3241675"/>
          <a:ext cx="5772150" cy="849313"/>
        </p:xfrm>
        <a:graphic>
          <a:graphicData uri="http://schemas.openxmlformats.org/presentationml/2006/ole">
            <mc:AlternateContent xmlns:mc="http://schemas.openxmlformats.org/markup-compatibility/2006">
              <mc:Choice xmlns:v="urn:schemas-microsoft-com:vml" Requires="v">
                <p:oleObj spid="_x0000_s6164" name="Equation" r:id="rId4" imgW="2895480" imgH="431640" progId="Equation.3">
                  <p:embed/>
                </p:oleObj>
              </mc:Choice>
              <mc:Fallback>
                <p:oleObj name="Equation" r:id="rId4" imgW="2895480" imgH="431640" progId="Equation.3">
                  <p:embed/>
                  <p:pic>
                    <p:nvPicPr>
                      <p:cNvPr id="0" name="Object 6"/>
                      <p:cNvPicPr>
                        <a:picLocks noChangeAspect="1" noChangeArrowheads="1"/>
                      </p:cNvPicPr>
                      <p:nvPr/>
                    </p:nvPicPr>
                    <p:blipFill>
                      <a:blip r:embed="rId5"/>
                      <a:srcRect/>
                      <a:stretch>
                        <a:fillRect/>
                      </a:stretch>
                    </p:blipFill>
                    <p:spPr bwMode="auto">
                      <a:xfrm>
                        <a:off x="1649413" y="3241675"/>
                        <a:ext cx="5772150" cy="849313"/>
                      </a:xfrm>
                      <a:prstGeom prst="rect">
                        <a:avLst/>
                      </a:prstGeom>
                      <a:solidFill>
                        <a:schemeClr val="accent1"/>
                      </a:solidFill>
                    </p:spPr>
                  </p:pic>
                </p:oleObj>
              </mc:Fallback>
            </mc:AlternateContent>
          </a:graphicData>
        </a:graphic>
      </p:graphicFrame>
      <p:sp>
        <p:nvSpPr>
          <p:cNvPr id="6150" name="Rectangle 9"/>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pPr algn="ctr"/>
            <a:endParaRPr lang="sr-Latn-CS"/>
          </a:p>
        </p:txBody>
      </p:sp>
      <p:graphicFrame>
        <p:nvGraphicFramePr>
          <p:cNvPr id="6147" name="Object 8"/>
          <p:cNvGraphicFramePr>
            <a:graphicFrameLocks noChangeAspect="1"/>
          </p:cNvGraphicFramePr>
          <p:nvPr>
            <p:extLst>
              <p:ext uri="{D42A27DB-BD31-4B8C-83A1-F6EECF244321}">
                <p14:modId xmlns:p14="http://schemas.microsoft.com/office/powerpoint/2010/main" val="3899958563"/>
              </p:ext>
            </p:extLst>
          </p:nvPr>
        </p:nvGraphicFramePr>
        <p:xfrm>
          <a:off x="2398713" y="4791075"/>
          <a:ext cx="4418012" cy="782638"/>
        </p:xfrm>
        <a:graphic>
          <a:graphicData uri="http://schemas.openxmlformats.org/presentationml/2006/ole">
            <mc:AlternateContent xmlns:mc="http://schemas.openxmlformats.org/markup-compatibility/2006">
              <mc:Choice xmlns:v="urn:schemas-microsoft-com:vml" Requires="v">
                <p:oleObj spid="_x0000_s6165" name="Equation" r:id="rId6" imgW="2197080" imgH="393480" progId="Equation.3">
                  <p:embed/>
                </p:oleObj>
              </mc:Choice>
              <mc:Fallback>
                <p:oleObj name="Equation" r:id="rId6" imgW="2197080" imgH="393480" progId="Equation.3">
                  <p:embed/>
                  <p:pic>
                    <p:nvPicPr>
                      <p:cNvPr id="0" name="Object 8"/>
                      <p:cNvPicPr>
                        <a:picLocks noChangeAspect="1" noChangeArrowheads="1"/>
                      </p:cNvPicPr>
                      <p:nvPr/>
                    </p:nvPicPr>
                    <p:blipFill>
                      <a:blip r:embed="rId7"/>
                      <a:srcRect/>
                      <a:stretch>
                        <a:fillRect/>
                      </a:stretch>
                    </p:blipFill>
                    <p:spPr bwMode="auto">
                      <a:xfrm>
                        <a:off x="2398713" y="4791075"/>
                        <a:ext cx="4418012" cy="782638"/>
                      </a:xfrm>
                      <a:prstGeom prst="rect">
                        <a:avLst/>
                      </a:prstGeom>
                      <a:solidFill>
                        <a:schemeClr val="accent1"/>
                      </a:solid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2651</TotalTime>
  <Words>930</Words>
  <Application>Microsoft Office PowerPoint</Application>
  <PresentationFormat>On-screen Show (4:3)</PresentationFormat>
  <Paragraphs>113</Paragraphs>
  <Slides>23</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32" baseType="lpstr">
      <vt:lpstr>Arial</vt:lpstr>
      <vt:lpstr>Century Gothic</vt:lpstr>
      <vt:lpstr>Symbol</vt:lpstr>
      <vt:lpstr>Tahoma</vt:lpstr>
      <vt:lpstr>Times New Roman</vt:lpstr>
      <vt:lpstr>Wingdings 3</vt:lpstr>
      <vt:lpstr>Ion</vt:lpstr>
      <vt:lpstr>Equation</vt:lpstr>
      <vt:lpstr>Microsoft Equation 3.0</vt:lpstr>
      <vt:lpstr>  Akustički dizajn prostorija  tema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Izofonske krive</vt:lpstr>
      <vt:lpstr>dB A,B,C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Акустички дизајн просторија</dc:title>
  <dc:creator>Registered User</dc:creator>
  <cp:lastModifiedBy>Milojko Pantić</cp:lastModifiedBy>
  <cp:revision>91</cp:revision>
  <dcterms:created xsi:type="dcterms:W3CDTF">2006-09-27T18:47:12Z</dcterms:created>
  <dcterms:modified xsi:type="dcterms:W3CDTF">2016-03-01T17:02:13Z</dcterms:modified>
</cp:coreProperties>
</file>