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300" r:id="rId5"/>
    <p:sldId id="295" r:id="rId6"/>
    <p:sldId id="293" r:id="rId7"/>
    <p:sldId id="297" r:id="rId8"/>
    <p:sldId id="296" r:id="rId9"/>
    <p:sldId id="299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292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9A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2490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sr-Latn-RS"/>
            </a:pPr>
            <a:r>
              <a:rPr lang="en-US"/>
              <a:t>Upored</a:t>
            </a:r>
            <a:r>
              <a:rPr lang="sr-Latn-RS"/>
              <a:t>ni prikaz ocena za 2012/13</a:t>
            </a:r>
            <a:endParaRPr lang="en-US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7.1988407699037624E-2"/>
          <c:y val="0.19480351414406533"/>
          <c:w val="0.71227087842089953"/>
          <c:h val="0.61938830562846314"/>
        </c:manualLayout>
      </c:layout>
      <c:bar3DChart>
        <c:barDir val="col"/>
        <c:grouping val="clustered"/>
        <c:ser>
          <c:idx val="0"/>
          <c:order val="0"/>
          <c:tx>
            <c:v>Aplikativni softver</c:v>
          </c:tx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Sheet2!$B$3:$F$3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20</c:v>
                </c:pt>
                <c:pt idx="3">
                  <c:v>25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tx>
            <c:v>AOR1</c:v>
          </c:tx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Sheet2!$B$11:$F$11</c:f>
              <c:numCache>
                <c:formatCode>General</c:formatCode>
                <c:ptCount val="5"/>
                <c:pt idx="0">
                  <c:v>24</c:v>
                </c:pt>
                <c:pt idx="1">
                  <c:v>14</c:v>
                </c:pt>
                <c:pt idx="2">
                  <c:v>11</c:v>
                </c:pt>
                <c:pt idx="3">
                  <c:v>16</c:v>
                </c:pt>
                <c:pt idx="4">
                  <c:v>20</c:v>
                </c:pt>
              </c:numCache>
            </c:numRef>
          </c:val>
        </c:ser>
        <c:ser>
          <c:idx val="2"/>
          <c:order val="2"/>
          <c:tx>
            <c:v>Digitalne multimedije</c:v>
          </c:tx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Sheet2!$B$18:$F$18</c:f>
              <c:numCache>
                <c:formatCode>General</c:formatCode>
                <c:ptCount val="5"/>
                <c:pt idx="0">
                  <c:v>16</c:v>
                </c:pt>
                <c:pt idx="1">
                  <c:v>14</c:v>
                </c:pt>
                <c:pt idx="2">
                  <c:v>23</c:v>
                </c:pt>
                <c:pt idx="3">
                  <c:v>21</c:v>
                </c:pt>
                <c:pt idx="4">
                  <c:v>10</c:v>
                </c:pt>
              </c:numCache>
            </c:numRef>
          </c:val>
        </c:ser>
        <c:gapWidth val="75"/>
        <c:shape val="box"/>
        <c:axId val="99173120"/>
        <c:axId val="99174656"/>
        <c:axId val="0"/>
      </c:bar3DChart>
      <c:catAx>
        <c:axId val="991731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r-Latn-RS"/>
            </a:pPr>
            <a:endParaRPr lang="en-US"/>
          </a:p>
        </c:txPr>
        <c:crossAx val="99174656"/>
        <c:crosses val="autoZero"/>
        <c:lblAlgn val="ctr"/>
        <c:lblOffset val="100"/>
      </c:catAx>
      <c:valAx>
        <c:axId val="991746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sr-Latn-RS"/>
            </a:pPr>
            <a:endParaRPr lang="en-US"/>
          </a:p>
        </c:txPr>
        <c:crossAx val="991731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sr-Latn-RS"/>
          </a:pPr>
          <a:endParaRPr lang="en-US"/>
        </a:p>
      </c:txPr>
    </c:legend>
    <c:plotVisOnly val="1"/>
    <c:dispBlanksAs val="gap"/>
  </c:chart>
  <c:spPr>
    <a:solidFill>
      <a:schemeClr val="bg1"/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sr-Latn-RS"/>
            </a:pPr>
            <a:r>
              <a:rPr lang="en-US"/>
              <a:t>Upored</a:t>
            </a:r>
            <a:r>
              <a:rPr lang="sr-Latn-RS"/>
              <a:t>ni prikaz ocena za 2012/13</a:t>
            </a:r>
            <a:endParaRPr lang="en-US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Aplikativni softver</c:v>
          </c:tx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Sheet2!$B$3:$F$3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20</c:v>
                </c:pt>
                <c:pt idx="3">
                  <c:v>25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tx>
            <c:v>AOR1</c:v>
          </c:tx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Sheet2!$B$11:$F$11</c:f>
              <c:numCache>
                <c:formatCode>General</c:formatCode>
                <c:ptCount val="5"/>
                <c:pt idx="0">
                  <c:v>24</c:v>
                </c:pt>
                <c:pt idx="1">
                  <c:v>14</c:v>
                </c:pt>
                <c:pt idx="2">
                  <c:v>11</c:v>
                </c:pt>
                <c:pt idx="3">
                  <c:v>16</c:v>
                </c:pt>
                <c:pt idx="4">
                  <c:v>20</c:v>
                </c:pt>
              </c:numCache>
            </c:numRef>
          </c:val>
        </c:ser>
        <c:ser>
          <c:idx val="2"/>
          <c:order val="2"/>
          <c:tx>
            <c:v>Digitalne multimedije</c:v>
          </c:tx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Sheet2!$B$18:$F$18</c:f>
              <c:numCache>
                <c:formatCode>General</c:formatCode>
                <c:ptCount val="5"/>
                <c:pt idx="0">
                  <c:v>16</c:v>
                </c:pt>
                <c:pt idx="1">
                  <c:v>14</c:v>
                </c:pt>
                <c:pt idx="2">
                  <c:v>23</c:v>
                </c:pt>
                <c:pt idx="3">
                  <c:v>21</c:v>
                </c:pt>
                <c:pt idx="4">
                  <c:v>10</c:v>
                </c:pt>
              </c:numCache>
            </c:numRef>
          </c:val>
        </c:ser>
        <c:dLbls/>
        <c:shape val="box"/>
        <c:axId val="109544960"/>
        <c:axId val="109546496"/>
        <c:axId val="0"/>
      </c:bar3DChart>
      <c:catAx>
        <c:axId val="1095449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sr-Latn-RS"/>
            </a:pPr>
            <a:endParaRPr lang="en-US"/>
          </a:p>
        </c:txPr>
        <c:crossAx val="109546496"/>
        <c:crosses val="autoZero"/>
        <c:lblAlgn val="ctr"/>
        <c:lblOffset val="100"/>
      </c:catAx>
      <c:valAx>
        <c:axId val="109546496"/>
        <c:scaling>
          <c:orientation val="minMax"/>
        </c:scaling>
        <c:axPos val="l"/>
        <c:minorGridlines/>
        <c:title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sr-Latn-RS"/>
            </a:pPr>
            <a:endParaRPr lang="en-US"/>
          </a:p>
        </c:txPr>
        <c:crossAx val="1095449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bg1"/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>
              <a:defRPr lang="sr-Latn-RS"/>
            </a:pPr>
            <a:r>
              <a:rPr lang="sr-Latn-RS" dirty="0" smtClean="0"/>
              <a:t>Aplikativni</a:t>
            </a:r>
            <a:r>
              <a:rPr lang="sr-Latn-RS" baseline="0" dirty="0" smtClean="0"/>
              <a:t> softver</a:t>
            </a:r>
            <a:endParaRPr lang="sr-Latn-RS" dirty="0"/>
          </a:p>
        </c:rich>
      </c:tx>
      <c:layout>
        <c:manualLayout>
          <c:xMode val="edge"/>
          <c:yMode val="edge"/>
          <c:x val="0.2957407407407408"/>
          <c:y val="2.8906955736224031E-2"/>
        </c:manualLayout>
      </c:layout>
    </c:title>
    <c:plotArea>
      <c:layout>
        <c:manualLayout>
          <c:layoutTarget val="inner"/>
          <c:xMode val="edge"/>
          <c:yMode val="edge"/>
          <c:x val="0.11629784272790539"/>
          <c:y val="0.2294298715619128"/>
          <c:w val="0.85308281141266529"/>
          <c:h val="0.44434515212225689"/>
        </c:manualLayout>
      </c:layout>
      <c:lineChart>
        <c:grouping val="stacked"/>
        <c:ser>
          <c:idx val="0"/>
          <c:order val="0"/>
          <c:tx>
            <c:strRef>
              <c:f>Sheet3!$A$18</c:f>
              <c:strCache>
                <c:ptCount val="1"/>
                <c:pt idx="0">
                  <c:v>2012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sr-Latn-RS"/>
                </a:pPr>
                <a:endParaRPr lang="en-US"/>
              </a:p>
            </c:txPr>
            <c:showVal val="1"/>
          </c:dLbls>
          <c:cat>
            <c:numRef>
              <c:f>Sheet3!$B$17:$F$17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cat>
          <c:val>
            <c:numRef>
              <c:f>Sheet3!$B$18:$F$18</c:f>
              <c:numCache>
                <c:formatCode>General</c:formatCode>
                <c:ptCount val="5"/>
                <c:pt idx="0">
                  <c:v>16</c:v>
                </c:pt>
                <c:pt idx="1">
                  <c:v>14</c:v>
                </c:pt>
                <c:pt idx="2">
                  <c:v>23</c:v>
                </c:pt>
                <c:pt idx="3">
                  <c:v>21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Sheet3!$A$19</c:f>
              <c:strCache>
                <c:ptCount val="1"/>
                <c:pt idx="0">
                  <c:v>2013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sr-Latn-RS"/>
                </a:pPr>
                <a:endParaRPr lang="en-US"/>
              </a:p>
            </c:txPr>
            <c:showVal val="1"/>
          </c:dLbls>
          <c:cat>
            <c:numRef>
              <c:f>Sheet3!$B$17:$F$17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cat>
          <c:val>
            <c:numRef>
              <c:f>Sheet3!$B$19:$F$19</c:f>
              <c:numCache>
                <c:formatCode>General</c:formatCode>
                <c:ptCount val="5"/>
                <c:pt idx="0">
                  <c:v>12</c:v>
                </c:pt>
                <c:pt idx="1">
                  <c:v>15</c:v>
                </c:pt>
                <c:pt idx="2">
                  <c:v>35</c:v>
                </c:pt>
                <c:pt idx="3">
                  <c:v>38</c:v>
                </c:pt>
                <c:pt idx="4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Sheet3!$A$20</c:f>
              <c:strCache>
                <c:ptCount val="1"/>
                <c:pt idx="0">
                  <c:v>2014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sr-Latn-RS"/>
                </a:pPr>
                <a:endParaRPr lang="en-US"/>
              </a:p>
            </c:txPr>
            <c:showVal val="1"/>
          </c:dLbls>
          <c:cat>
            <c:numRef>
              <c:f>Sheet3!$B$17:$F$17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cat>
          <c:val>
            <c:numRef>
              <c:f>Sheet3!$B$20:$F$20</c:f>
              <c:numCache>
                <c:formatCode>General</c:formatCode>
                <c:ptCount val="5"/>
                <c:pt idx="0">
                  <c:v>15</c:v>
                </c:pt>
                <c:pt idx="1">
                  <c:v>21</c:v>
                </c:pt>
                <c:pt idx="2">
                  <c:v>35</c:v>
                </c:pt>
                <c:pt idx="3">
                  <c:v>38</c:v>
                </c:pt>
                <c:pt idx="4">
                  <c:v>26</c:v>
                </c:pt>
              </c:numCache>
            </c:numRef>
          </c:val>
        </c:ser>
        <c:ser>
          <c:idx val="3"/>
          <c:order val="3"/>
          <c:tx>
            <c:strRef>
              <c:f>Sheet3!$A$21</c:f>
              <c:strCache>
                <c:ptCount val="1"/>
                <c:pt idx="0">
                  <c:v>2015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sr-Latn-RS"/>
                </a:pPr>
                <a:endParaRPr lang="en-US"/>
              </a:p>
            </c:txPr>
            <c:showVal val="1"/>
          </c:dLbls>
          <c:cat>
            <c:numRef>
              <c:f>Sheet3!$B$17:$F$17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cat>
          <c:val>
            <c:numRef>
              <c:f>Sheet3!$B$21:$F$21</c:f>
              <c:numCache>
                <c:formatCode>General</c:formatCode>
                <c:ptCount val="5"/>
                <c:pt idx="0">
                  <c:v>13</c:v>
                </c:pt>
                <c:pt idx="1">
                  <c:v>30</c:v>
                </c:pt>
                <c:pt idx="2">
                  <c:v>36</c:v>
                </c:pt>
                <c:pt idx="3">
                  <c:v>34</c:v>
                </c:pt>
                <c:pt idx="4">
                  <c:v>33</c:v>
                </c:pt>
              </c:numCache>
            </c:numRef>
          </c:val>
        </c:ser>
        <c:marker val="1"/>
        <c:axId val="109614976"/>
        <c:axId val="109616512"/>
      </c:lineChart>
      <c:catAx>
        <c:axId val="1096149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sr-Latn-RS"/>
            </a:pPr>
            <a:endParaRPr lang="en-US"/>
          </a:p>
        </c:txPr>
        <c:crossAx val="109616512"/>
        <c:crosses val="autoZero"/>
        <c:auto val="1"/>
        <c:lblAlgn val="ctr"/>
        <c:lblOffset val="100"/>
      </c:catAx>
      <c:valAx>
        <c:axId val="109616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sr-Latn-RS"/>
            </a:pPr>
            <a:endParaRPr lang="en-US"/>
          </a:p>
        </c:txPr>
        <c:crossAx val="109614976"/>
        <c:crosses val="autoZero"/>
        <c:crossBetween val="between"/>
      </c:valAx>
      <c:dTable>
        <c:showHorzBorder val="1"/>
        <c:showVertBorder val="1"/>
        <c:showOutline val="1"/>
        <c:txPr>
          <a:bodyPr/>
          <a:lstStyle/>
          <a:p>
            <a:pPr rtl="0">
              <a:defRPr lang="sr-Latn-RS"/>
            </a:pPr>
            <a:endParaRPr lang="en-US"/>
          </a:p>
        </c:txPr>
      </c:dTable>
      <c:spPr>
        <a:noFill/>
      </c:spPr>
    </c:plotArea>
    <c:legend>
      <c:legendPos val="t"/>
      <c:layout>
        <c:manualLayout>
          <c:xMode val="edge"/>
          <c:yMode val="edge"/>
          <c:x val="0.23765989602687823"/>
          <c:y val="0.1189903191584377"/>
          <c:w val="0.64631420263648887"/>
          <c:h val="7.7787088697461829E-2"/>
        </c:manualLayout>
      </c:layout>
      <c:txPr>
        <a:bodyPr/>
        <a:lstStyle/>
        <a:p>
          <a:pPr>
            <a:defRPr lang="sr-Latn-RS"/>
          </a:pPr>
          <a:endParaRPr lang="en-US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sr-Latn-RS"/>
            </a:pPr>
            <a:r>
              <a:rPr lang="sr-Latn-RS"/>
              <a:t>Aplikativni softver </a:t>
            </a:r>
          </a:p>
          <a:p>
            <a:pPr>
              <a:defRPr lang="sr-Latn-RS"/>
            </a:pPr>
            <a:r>
              <a:rPr lang="sr-Latn-RS"/>
              <a:t> prosečna ocena</a:t>
            </a:r>
            <a:endParaRPr lang="sr-Cyrl-RS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Sheet4!$G$1:$G$2</c:f>
              <c:strCache>
                <c:ptCount val="1"/>
                <c:pt idx="0">
                  <c:v>оцена просечна</c:v>
                </c:pt>
              </c:strCache>
            </c:strRef>
          </c:tx>
          <c:dLbls>
            <c:txPr>
              <a:bodyPr/>
              <a:lstStyle/>
              <a:p>
                <a:pPr>
                  <a:defRPr lang="sr-Latn-RS"/>
                </a:pPr>
                <a:endParaRPr lang="en-US"/>
              </a:p>
            </c:txPr>
            <c:dLblPos val="ctr"/>
            <c:showVal val="1"/>
            <c:showLeaderLines val="1"/>
          </c:dLbls>
          <c:cat>
            <c:strLit>
              <c:ptCount val="4"/>
              <c:pt idx="0">
                <c:v>2012</c:v>
              </c:pt>
              <c:pt idx="1">
                <c:v>2013</c:v>
              </c:pt>
              <c:pt idx="2">
                <c:v>2014</c:v>
              </c:pt>
              <c:pt idx="3">
                <c:v>2015</c:v>
              </c:pt>
            </c:strLit>
          </c:cat>
          <c:val>
            <c:numRef>
              <c:f>Sheet4!$G$3:$G$6</c:f>
              <c:numCache>
                <c:formatCode>General</c:formatCode>
                <c:ptCount val="4"/>
                <c:pt idx="0">
                  <c:v>8.77</c:v>
                </c:pt>
                <c:pt idx="1">
                  <c:v>8.99</c:v>
                </c:pt>
                <c:pt idx="2">
                  <c:v>8.23</c:v>
                </c:pt>
                <c:pt idx="3">
                  <c:v>8.2200000000000024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 rtl="0">
            <a:defRPr lang="sr-Latn-RS"/>
          </a:pPr>
          <a:endParaRPr lang="en-US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tx>
        <c:rich>
          <a:bodyPr/>
          <a:lstStyle/>
          <a:p>
            <a:pPr algn="l">
              <a:defRPr lang="sr-Latn-RS"/>
            </a:pPr>
            <a:r>
              <a:rPr lang="sr-Latn-RS" sz="1800" b="1" i="0" u="none" strike="noStrike" baseline="0" dirty="0" smtClean="0"/>
              <a:t>Aplikativni softver – uporedni prikaz ocena</a:t>
            </a:r>
            <a:endParaRPr lang="sr-Latn-RS" dirty="0"/>
          </a:p>
        </c:rich>
      </c:tx>
      <c:layout>
        <c:manualLayout>
          <c:xMode val="edge"/>
          <c:yMode val="edge"/>
          <c:x val="0.17398354205854522"/>
          <c:y val="3.5065548272414176E-2"/>
        </c:manualLayout>
      </c:layout>
    </c:title>
    <c:plotArea>
      <c:layout>
        <c:manualLayout>
          <c:layoutTarget val="inner"/>
          <c:xMode val="edge"/>
          <c:yMode val="edge"/>
          <c:x val="0.1806345530338119"/>
          <c:y val="0.22595648984985431"/>
          <c:w val="0.78874599008457325"/>
          <c:h val="0.52093336896856557"/>
        </c:manualLayout>
      </c:layout>
      <c:lineChart>
        <c:grouping val="stacked"/>
        <c:ser>
          <c:idx val="0"/>
          <c:order val="0"/>
          <c:tx>
            <c:strRef>
              <c:f>Sheet3!$A$18</c:f>
              <c:strCache>
                <c:ptCount val="1"/>
                <c:pt idx="0">
                  <c:v>2012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sr-Latn-RS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Sheet3!$B$18:$F$18</c:f>
              <c:numCache>
                <c:formatCode>General</c:formatCode>
                <c:ptCount val="5"/>
                <c:pt idx="0">
                  <c:v>16</c:v>
                </c:pt>
                <c:pt idx="1">
                  <c:v>14</c:v>
                </c:pt>
                <c:pt idx="2">
                  <c:v>23</c:v>
                </c:pt>
                <c:pt idx="3">
                  <c:v>21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Sheet3!$A$19</c:f>
              <c:strCache>
                <c:ptCount val="1"/>
                <c:pt idx="0">
                  <c:v>2013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sr-Latn-RS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t"/>
            <c:showVal val="1"/>
          </c:dLbls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Sheet3!$B$19:$F$19</c:f>
              <c:numCache>
                <c:formatCode>General</c:formatCode>
                <c:ptCount val="5"/>
                <c:pt idx="0">
                  <c:v>12</c:v>
                </c:pt>
                <c:pt idx="1">
                  <c:v>15</c:v>
                </c:pt>
                <c:pt idx="2">
                  <c:v>35</c:v>
                </c:pt>
                <c:pt idx="3">
                  <c:v>38</c:v>
                </c:pt>
                <c:pt idx="4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Sheet3!$A$20</c:f>
              <c:strCache>
                <c:ptCount val="1"/>
                <c:pt idx="0">
                  <c:v>2014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sr-Latn-RS"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Val val="1"/>
          </c:dLbls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Sheet3!$B$20:$F$20</c:f>
              <c:numCache>
                <c:formatCode>General</c:formatCode>
                <c:ptCount val="5"/>
                <c:pt idx="0">
                  <c:v>15</c:v>
                </c:pt>
                <c:pt idx="1">
                  <c:v>21</c:v>
                </c:pt>
                <c:pt idx="2">
                  <c:v>35</c:v>
                </c:pt>
                <c:pt idx="3">
                  <c:v>38</c:v>
                </c:pt>
                <c:pt idx="4">
                  <c:v>26</c:v>
                </c:pt>
              </c:numCache>
            </c:numRef>
          </c:val>
        </c:ser>
        <c:ser>
          <c:idx val="3"/>
          <c:order val="3"/>
          <c:tx>
            <c:strRef>
              <c:f>Sheet3!$A$21</c:f>
              <c:strCache>
                <c:ptCount val="1"/>
                <c:pt idx="0">
                  <c:v>2015</c:v>
                </c:pt>
              </c:strCache>
            </c:strRef>
          </c:tx>
          <c:marker>
            <c:symbol val="none"/>
          </c:marker>
          <c:dLbls>
            <c:spPr>
              <a:solidFill>
                <a:srgbClr val="7030A0"/>
              </a:solidFill>
            </c:spPr>
            <c:txPr>
              <a:bodyPr/>
              <a:lstStyle/>
              <a:p>
                <a:pPr>
                  <a:defRPr lang="sr-Latn-RS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Lit>
              <c:ptCount val="5"/>
              <c:pt idx="0">
                <c:v>šest</c:v>
              </c:pt>
              <c:pt idx="1">
                <c:v>sedam</c:v>
              </c:pt>
              <c:pt idx="2">
                <c:v>osam</c:v>
              </c:pt>
              <c:pt idx="3">
                <c:v>devet</c:v>
              </c:pt>
              <c:pt idx="4">
                <c:v>deset</c:v>
              </c:pt>
            </c:strLit>
          </c:cat>
          <c:val>
            <c:numRef>
              <c:f>Sheet3!$B$21:$F$21</c:f>
              <c:numCache>
                <c:formatCode>General</c:formatCode>
                <c:ptCount val="5"/>
                <c:pt idx="0">
                  <c:v>13</c:v>
                </c:pt>
                <c:pt idx="1">
                  <c:v>30</c:v>
                </c:pt>
                <c:pt idx="2">
                  <c:v>36</c:v>
                </c:pt>
                <c:pt idx="3">
                  <c:v>34</c:v>
                </c:pt>
                <c:pt idx="4">
                  <c:v>33</c:v>
                </c:pt>
              </c:numCache>
            </c:numRef>
          </c:val>
        </c:ser>
        <c:marker val="1"/>
        <c:axId val="69328256"/>
        <c:axId val="69420544"/>
      </c:lineChart>
      <c:catAx>
        <c:axId val="693282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sr-Latn-RS"/>
                </a:pPr>
                <a:r>
                  <a:rPr lang="sr-Latn-RS" sz="1800">
                    <a:solidFill>
                      <a:schemeClr val="tx1"/>
                    </a:solidFill>
                  </a:rPr>
                  <a:t>ocena</a:t>
                </a:r>
              </a:p>
            </c:rich>
          </c:tx>
          <c:layout>
            <c:manualLayout>
              <c:xMode val="edge"/>
              <c:yMode val="edge"/>
              <c:x val="0.49961298955277672"/>
              <c:y val="0.845586368678511"/>
            </c:manualLayout>
          </c:layout>
          <c:spPr>
            <a:solidFill>
              <a:schemeClr val="bg1"/>
            </a:solidFill>
          </c:spPr>
        </c:title>
        <c:numFmt formatCode="General" sourceLinked="1"/>
        <c:tickLblPos val="nextTo"/>
        <c:txPr>
          <a:bodyPr/>
          <a:lstStyle/>
          <a:p>
            <a:pPr>
              <a:defRPr lang="sr-Latn-RS"/>
            </a:pPr>
            <a:endParaRPr lang="en-US"/>
          </a:p>
        </c:txPr>
        <c:crossAx val="69420544"/>
        <c:crosses val="autoZero"/>
        <c:auto val="1"/>
        <c:lblAlgn val="ctr"/>
        <c:lblOffset val="100"/>
      </c:catAx>
      <c:valAx>
        <c:axId val="6942054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sr-Latn-RS"/>
                </a:pPr>
                <a:r>
                  <a:rPr lang="sr-Latn-RS" sz="1800">
                    <a:solidFill>
                      <a:schemeClr val="bg1"/>
                    </a:solidFill>
                  </a:rPr>
                  <a:t>broj</a:t>
                </a:r>
              </a:p>
            </c:rich>
          </c:tx>
          <c:layout>
            <c:manualLayout>
              <c:xMode val="edge"/>
              <c:yMode val="edge"/>
              <c:x val="4.6669754515979607E-2"/>
              <c:y val="0.43082662011359452"/>
            </c:manualLayout>
          </c:layout>
          <c:spPr>
            <a:solidFill>
              <a:schemeClr val="bg1">
                <a:alpha val="0"/>
              </a:schemeClr>
            </a:solidFill>
          </c:spPr>
        </c:title>
        <c:numFmt formatCode="General" sourceLinked="1"/>
        <c:tickLblPos val="nextTo"/>
        <c:txPr>
          <a:bodyPr/>
          <a:lstStyle/>
          <a:p>
            <a:pPr>
              <a:defRPr lang="sr-Latn-RS"/>
            </a:pPr>
            <a:endParaRPr lang="en-US"/>
          </a:p>
        </c:txPr>
        <c:crossAx val="69328256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/>
      <c:txPr>
        <a:bodyPr/>
        <a:lstStyle/>
        <a:p>
          <a:pPr>
            <a:defRPr lang="sr-Latn-RS"/>
          </a:pPr>
          <a:endParaRPr lang="en-US"/>
        </a:p>
      </c:txPr>
    </c:legend>
    <c:plotVisOnly val="1"/>
    <c:dispBlanksAs val="zero"/>
  </c:chart>
  <c:spPr>
    <a:solidFill>
      <a:schemeClr val="tx2">
        <a:lumMod val="50000"/>
      </a:schemeClr>
    </a:solid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3338391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16932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1008462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4281847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49802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910658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698552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378483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099657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3035229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1609851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5AF74-5C25-4194-AA70-3B87531F33D2}" type="datetimeFigureOut">
              <a:rPr lang="sr-Latn-RS" smtClean="0"/>
              <a:pPr/>
              <a:t>24.4.2017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45933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sr-Latn-RS" b="1" dirty="0" smtClean="0"/>
              <a:t>Aplikativni softver</a:t>
            </a:r>
            <a:endParaRPr lang="sr-Latn-R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5816" y="5589240"/>
            <a:ext cx="5760640" cy="1008112"/>
          </a:xfrm>
        </p:spPr>
        <p:txBody>
          <a:bodyPr/>
          <a:lstStyle/>
          <a:p>
            <a:pPr algn="r"/>
            <a:r>
              <a:rPr lang="sr-Latn-RS" b="1" dirty="0" smtClean="0">
                <a:solidFill>
                  <a:schemeClr val="tx1"/>
                </a:solidFill>
              </a:rPr>
              <a:t>treći deo</a:t>
            </a:r>
            <a:endParaRPr lang="sr-Latn-R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9551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Primeri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/>
              <a:t>Primer 1: Ocene iz Aplikativnog softvera od školske 2012/13 do školske 2015/16 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80928"/>
            <a:ext cx="5688632" cy="3645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4911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Primeri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/>
              <a:t>Primer </a:t>
            </a:r>
            <a:r>
              <a:rPr lang="sr-Latn-RS" dirty="0" smtClean="0"/>
              <a:t>2: Upoređivanje ocena </a:t>
            </a:r>
            <a:r>
              <a:rPr lang="sr-Latn-RS" dirty="0"/>
              <a:t>iz </a:t>
            </a:r>
            <a:r>
              <a:rPr lang="sr-Latn-RS" dirty="0" smtClean="0"/>
              <a:t>predmeta u  školskoj 2012/13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79102224"/>
              </p:ext>
            </p:extLst>
          </p:nvPr>
        </p:nvGraphicFramePr>
        <p:xfrm>
          <a:off x="1259632" y="2852936"/>
          <a:ext cx="6934200" cy="3657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75502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Podešavanje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 smtClean="0"/>
              <a:t>Podešavanje ili izmena grafikona može da se radi:</a:t>
            </a:r>
          </a:p>
          <a:p>
            <a:r>
              <a:rPr lang="sr-Latn-RS" dirty="0"/>
              <a:t>p</a:t>
            </a:r>
            <a:r>
              <a:rPr lang="sr-Latn-RS" dirty="0" smtClean="0"/>
              <a:t>reko odgovarajuće funkcije u liniji alatki</a:t>
            </a:r>
          </a:p>
          <a:p>
            <a:r>
              <a:rPr lang="sr-Latn-RS" dirty="0"/>
              <a:t>d</a:t>
            </a:r>
            <a:r>
              <a:rPr lang="sr-Latn-RS" dirty="0" smtClean="0"/>
              <a:t>irektno preko grafikona:</a:t>
            </a:r>
          </a:p>
          <a:p>
            <a:pPr marL="719138" lvl="1" indent="-261938"/>
            <a:r>
              <a:rPr lang="sr-Latn-RS" dirty="0"/>
              <a:t>s</a:t>
            </a:r>
            <a:r>
              <a:rPr lang="sr-Latn-RS" dirty="0" smtClean="0"/>
              <a:t>elektuje se </a:t>
            </a:r>
          </a:p>
          <a:p>
            <a:pPr marL="719138" lvl="1" indent="-261938">
              <a:buNone/>
            </a:pPr>
            <a:r>
              <a:rPr lang="sr-Latn-RS" dirty="0" smtClean="0"/>
              <a:t>   određeni deo </a:t>
            </a:r>
          </a:p>
          <a:p>
            <a:pPr marL="719138" lvl="1" indent="-261938">
              <a:buNone/>
            </a:pPr>
            <a:r>
              <a:rPr lang="sr-Latn-RS" dirty="0"/>
              <a:t> </a:t>
            </a:r>
            <a:r>
              <a:rPr lang="sr-Latn-RS" dirty="0" smtClean="0"/>
              <a:t>  grafikona</a:t>
            </a:r>
          </a:p>
          <a:p>
            <a:pPr marL="719138" lvl="1" indent="-261938"/>
            <a:r>
              <a:rPr lang="sr-Latn-RS" dirty="0"/>
              <a:t>d</a:t>
            </a:r>
            <a:r>
              <a:rPr lang="sr-Latn-RS" dirty="0" smtClean="0"/>
              <a:t>esni klik mišem </a:t>
            </a:r>
          </a:p>
          <a:p>
            <a:pPr marL="719138" lvl="1" indent="-261938"/>
            <a:r>
              <a:rPr lang="sr-Latn-RS" dirty="0"/>
              <a:t>i</a:t>
            </a:r>
            <a:r>
              <a:rPr lang="sr-Latn-RS" dirty="0" smtClean="0"/>
              <a:t>z padajućeg menija</a:t>
            </a:r>
          </a:p>
          <a:p>
            <a:pPr marL="719138" lvl="1" indent="-261938">
              <a:buNone/>
            </a:pPr>
            <a:r>
              <a:rPr lang="sr-Latn-RS" dirty="0" smtClean="0"/>
              <a:t>   se izabere željena </a:t>
            </a:r>
          </a:p>
          <a:p>
            <a:pPr marL="719138" lvl="1" indent="-261938">
              <a:buNone/>
            </a:pPr>
            <a:r>
              <a:rPr lang="sr-Latn-RS" dirty="0"/>
              <a:t> </a:t>
            </a:r>
            <a:r>
              <a:rPr lang="sr-Latn-RS" dirty="0" smtClean="0"/>
              <a:t>  opcija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04445990"/>
              </p:ext>
            </p:extLst>
          </p:nvPr>
        </p:nvGraphicFramePr>
        <p:xfrm>
          <a:off x="4067944" y="3140968"/>
          <a:ext cx="4500760" cy="3369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7441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Podešavanje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Raspoređivanje delova grafikona i menjanje njihove veličine:</a:t>
            </a:r>
          </a:p>
          <a:p>
            <a:r>
              <a:rPr lang="sr-Latn-RS" dirty="0"/>
              <a:t>p</a:t>
            </a:r>
            <a:r>
              <a:rPr lang="sr-Latn-RS" dirty="0" smtClean="0"/>
              <a:t>reko odgovarajućih funkcija </a:t>
            </a:r>
          </a:p>
          <a:p>
            <a:r>
              <a:rPr lang="sr-Latn-RS" dirty="0" smtClean="0"/>
              <a:t>desni klik mišem pa izbor opcije</a:t>
            </a:r>
          </a:p>
          <a:p>
            <a:r>
              <a:rPr lang="sr-Latn-RS" i="1" dirty="0"/>
              <a:t>d</a:t>
            </a:r>
            <a:r>
              <a:rPr lang="sr-Latn-RS" i="1" dirty="0" smtClean="0"/>
              <a:t>rag and drop</a:t>
            </a:r>
          </a:p>
          <a:p>
            <a:pPr marL="0" indent="0">
              <a:buNone/>
            </a:pPr>
            <a:r>
              <a:rPr lang="sr-Latn-RS" dirty="0" smtClean="0"/>
              <a:t>Moguće je i direktno da </a:t>
            </a:r>
          </a:p>
          <a:p>
            <a:pPr marL="0" indent="0">
              <a:buNone/>
            </a:pPr>
            <a:r>
              <a:rPr lang="sr-Latn-RS" dirty="0"/>
              <a:t>s</a:t>
            </a:r>
            <a:r>
              <a:rPr lang="sr-Latn-RS" dirty="0" smtClean="0"/>
              <a:t>e radi u PowerPoint-u</a:t>
            </a:r>
          </a:p>
          <a:p>
            <a:pPr marL="0" indent="0">
              <a:buNone/>
            </a:pPr>
            <a:r>
              <a:rPr lang="sr-Latn-RS" dirty="0" smtClean="0"/>
              <a:t>ili Word-u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92896"/>
            <a:ext cx="2074168" cy="194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581128"/>
            <a:ext cx="2074168" cy="192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71602"/>
            <a:ext cx="2043190" cy="1936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169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Podešavanje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 smtClean="0"/>
              <a:t>Podaci:</a:t>
            </a:r>
          </a:p>
          <a:p>
            <a:r>
              <a:rPr lang="sr-Latn-RS" dirty="0"/>
              <a:t>v</a:t>
            </a:r>
            <a:r>
              <a:rPr lang="sr-Latn-RS" dirty="0" smtClean="0"/>
              <a:t>išestruko prikazivanje: na osi, na grafikonu, dodatnoj tabeli </a:t>
            </a:r>
          </a:p>
          <a:p>
            <a:r>
              <a:rPr lang="sr-Latn-RS" dirty="0" smtClean="0"/>
              <a:t>automatska izmena</a:t>
            </a:r>
          </a:p>
          <a:p>
            <a:r>
              <a:rPr lang="sr-Latn-RS" dirty="0"/>
              <a:t>r</a:t>
            </a:r>
            <a:r>
              <a:rPr lang="sr-Latn-RS" dirty="0" smtClean="0"/>
              <a:t>azličiti formati</a:t>
            </a:r>
          </a:p>
          <a:p>
            <a:pPr marL="0" indent="0">
              <a:buNone/>
            </a:pPr>
            <a:r>
              <a:rPr lang="sr-Latn-RS" i="1" dirty="0" smtClean="0"/>
              <a:t>Layout</a:t>
            </a:r>
            <a:r>
              <a:rPr lang="sr-Latn-RS" dirty="0" smtClean="0"/>
              <a:t>/</a:t>
            </a:r>
            <a:r>
              <a:rPr lang="sr-Latn-RS" i="1" dirty="0" smtClean="0"/>
              <a:t>Data</a:t>
            </a:r>
            <a:r>
              <a:rPr lang="sr-Latn-RS" dirty="0" smtClean="0"/>
              <a:t> </a:t>
            </a:r>
            <a:r>
              <a:rPr lang="sr-Latn-RS" i="1" dirty="0" smtClean="0"/>
              <a:t>Labels</a:t>
            </a:r>
          </a:p>
          <a:p>
            <a:pPr marL="0" indent="0">
              <a:buNone/>
            </a:pPr>
            <a:r>
              <a:rPr lang="sr-Latn-RS" i="1" dirty="0" smtClean="0"/>
              <a:t>Layout</a:t>
            </a:r>
            <a:r>
              <a:rPr lang="sr-Latn-RS" dirty="0" smtClean="0"/>
              <a:t>/</a:t>
            </a:r>
            <a:r>
              <a:rPr lang="sr-Latn-RS" i="1" dirty="0" smtClean="0"/>
              <a:t>Data</a:t>
            </a:r>
            <a:r>
              <a:rPr lang="sr-Latn-RS" dirty="0" smtClean="0"/>
              <a:t> </a:t>
            </a:r>
            <a:r>
              <a:rPr lang="sr-Latn-RS" i="1" dirty="0" smtClean="0"/>
              <a:t>Table </a:t>
            </a:r>
          </a:p>
          <a:p>
            <a:pPr marL="0" indent="0">
              <a:buNone/>
            </a:pPr>
            <a:r>
              <a:rPr lang="sr-Latn-RS" dirty="0" smtClean="0"/>
              <a:t>desni klik mišem/</a:t>
            </a:r>
          </a:p>
          <a:p>
            <a:pPr marL="0" indent="0">
              <a:buNone/>
            </a:pPr>
            <a:r>
              <a:rPr lang="sr-Latn-RS" dirty="0" smtClean="0"/>
              <a:t>	         Select Data...</a:t>
            </a:r>
            <a:endParaRPr lang="sr-Latn-RS" i="1" dirty="0" smtClean="0"/>
          </a:p>
          <a:p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80554776"/>
              </p:ext>
            </p:extLst>
          </p:nvPr>
        </p:nvGraphicFramePr>
        <p:xfrm>
          <a:off x="4714876" y="3185592"/>
          <a:ext cx="442912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22086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Podešavanje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 smtClean="0"/>
              <a:t>Moguće je birati/menjati:</a:t>
            </a:r>
          </a:p>
          <a:p>
            <a:r>
              <a:rPr lang="sr-Latn-RS" dirty="0"/>
              <a:t>merne jedinice na osama</a:t>
            </a:r>
          </a:p>
          <a:p>
            <a:r>
              <a:rPr lang="sr-Latn-RS" dirty="0" smtClean="0"/>
              <a:t>oznake na legendi</a:t>
            </a:r>
          </a:p>
          <a:p>
            <a:r>
              <a:rPr lang="sr-Latn-RS" dirty="0" smtClean="0"/>
              <a:t>raspored osa (zamena mesta osama)</a:t>
            </a:r>
          </a:p>
          <a:p>
            <a:r>
              <a:rPr lang="sr-Latn-RS" dirty="0"/>
              <a:t>boju: pozadine, prostora grafikona, grafikona</a:t>
            </a:r>
            <a:r>
              <a:rPr lang="sr-Latn-RS" dirty="0" smtClean="0"/>
              <a:t>...</a:t>
            </a:r>
          </a:p>
          <a:p>
            <a:r>
              <a:rPr lang="sr-Latn-RS" dirty="0"/>
              <a:t>s</a:t>
            </a:r>
            <a:r>
              <a:rPr lang="sr-Latn-RS" dirty="0" smtClean="0"/>
              <a:t>tilove prikaza (izabrati neki od ponuđenih)</a:t>
            </a:r>
          </a:p>
          <a:p>
            <a:r>
              <a:rPr lang="sr-Latn-RS" dirty="0" smtClean="0"/>
              <a:t>2D ili 3D prikaz</a:t>
            </a:r>
          </a:p>
          <a:p>
            <a:r>
              <a:rPr lang="sr-Latn-RS" dirty="0"/>
              <a:t>p</a:t>
            </a:r>
            <a:r>
              <a:rPr lang="sr-Latn-RS" dirty="0" smtClean="0"/>
              <a:t>omoćne linije (</a:t>
            </a:r>
            <a:r>
              <a:rPr lang="sr-Latn-RS" i="1" dirty="0" smtClean="0"/>
              <a:t>Major Gridline</a:t>
            </a:r>
            <a:r>
              <a:rPr lang="sr-Latn-RS" dirty="0" smtClean="0"/>
              <a:t>) </a:t>
            </a:r>
          </a:p>
          <a:p>
            <a:r>
              <a:rPr lang="sr-Latn-RS" dirty="0"/>
              <a:t>t</a:t>
            </a:r>
            <a:r>
              <a:rPr lang="sr-Latn-RS" dirty="0" smtClean="0"/>
              <a:t>ip slova i veličina slova ...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 marL="0" indent="0">
              <a:buNone/>
            </a:pPr>
            <a:endParaRPr lang="sr-Latn-RS" i="1" dirty="0" smtClean="0"/>
          </a:p>
          <a:p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58032553"/>
              </p:ext>
            </p:extLst>
          </p:nvPr>
        </p:nvGraphicFramePr>
        <p:xfrm>
          <a:off x="5940152" y="4725144"/>
          <a:ext cx="2880320" cy="1879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40357098"/>
              </p:ext>
            </p:extLst>
          </p:nvPr>
        </p:nvGraphicFramePr>
        <p:xfrm>
          <a:off x="6228184" y="1916832"/>
          <a:ext cx="17399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9192"/>
                <a:gridCol w="1070708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r-Cyrl-RS" sz="1100" u="none" strike="noStrike">
                          <a:effectLst/>
                        </a:rPr>
                        <a:t>Апликативни софтвер</a:t>
                      </a:r>
                      <a:endParaRPr lang="sr-Cyrl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1100" u="none" strike="noStrike">
                          <a:effectLst/>
                        </a:rPr>
                        <a:t>просечна </a:t>
                      </a:r>
                      <a:r>
                        <a:rPr lang="sr-Latn-RS" sz="1100" u="none" strike="noStrike">
                          <a:effectLst/>
                        </a:rPr>
                        <a:t>ocena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>
                          <a:effectLst/>
                        </a:rPr>
                        <a:t>2012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u="none" strike="noStrike">
                          <a:effectLst/>
                        </a:rPr>
                        <a:t>8.77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>
                          <a:effectLst/>
                        </a:rPr>
                        <a:t>2013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>
                          <a:effectLst/>
                        </a:rPr>
                        <a:t>8.99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>
                          <a:effectLst/>
                        </a:rPr>
                        <a:t>2014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100" u="none" strike="noStrike">
                          <a:effectLst/>
                        </a:rPr>
                        <a:t>8.23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>
                          <a:effectLst/>
                        </a:rPr>
                        <a:t>2015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u="none" strike="noStrike" dirty="0">
                          <a:effectLst/>
                        </a:rPr>
                        <a:t>8.22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2659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Podešavanje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 marL="0" indent="0">
              <a:buNone/>
            </a:pPr>
            <a:endParaRPr lang="sr-Latn-RS" i="1" dirty="0" smtClean="0"/>
          </a:p>
          <a:p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31589976"/>
              </p:ext>
            </p:extLst>
          </p:nvPr>
        </p:nvGraphicFramePr>
        <p:xfrm>
          <a:off x="1475656" y="2060848"/>
          <a:ext cx="626469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69303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4797152"/>
            <a:ext cx="7355160" cy="151216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sr-Latn-RS" b="1" dirty="0" smtClean="0">
                <a:latin typeface="Calibri" pitchFamily="34" charset="0"/>
              </a:rPr>
              <a:t>			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r-Latn-RS" b="1" dirty="0">
                <a:latin typeface="Calibri" pitchFamily="34" charset="0"/>
              </a:rPr>
              <a:t>	</a:t>
            </a:r>
            <a:r>
              <a:rPr lang="sr-Latn-RS" b="1" dirty="0" smtClean="0">
                <a:latin typeface="Calibri" pitchFamily="34" charset="0"/>
              </a:rPr>
              <a:t>			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36728"/>
            <a:ext cx="1584176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569202" y="5106578"/>
            <a:ext cx="55435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RS" sz="4800" b="1" dirty="0" smtClean="0"/>
              <a:t>                    kraj</a:t>
            </a:r>
            <a:endParaRPr lang="sr-Latn-RS" sz="4800" b="1" dirty="0"/>
          </a:p>
        </p:txBody>
      </p:sp>
    </p:spTree>
    <p:extLst>
      <p:ext uri="{BB962C8B-B14F-4D97-AF65-F5344CB8AC3E}">
        <p14:creationId xmlns="" xmlns:p14="http://schemas.microsoft.com/office/powerpoint/2010/main" val="23823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Grafikoni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sr-Latn-RS" dirty="0" smtClean="0"/>
              <a:t>Excel omogućava jednostavno kreiranje različitih vrsta grafikona.</a:t>
            </a:r>
          </a:p>
          <a:p>
            <a:pPr marL="0" indent="0" algn="just">
              <a:buNone/>
            </a:pPr>
            <a:r>
              <a:rPr lang="sr-Latn-RS" dirty="0" smtClean="0"/>
              <a:t>Svaki grafikon je:</a:t>
            </a:r>
          </a:p>
          <a:p>
            <a:pPr algn="just"/>
            <a:r>
              <a:rPr lang="sr-Latn-RS" dirty="0"/>
              <a:t>d</a:t>
            </a:r>
            <a:r>
              <a:rPr lang="sr-Latn-RS" dirty="0" smtClean="0"/>
              <a:t>efinisan nad određenim podacima</a:t>
            </a:r>
          </a:p>
          <a:p>
            <a:pPr algn="just"/>
            <a:r>
              <a:rPr lang="sr-Latn-RS" dirty="0"/>
              <a:t>o</a:t>
            </a:r>
            <a:r>
              <a:rPr lang="sr-Latn-RS" dirty="0" smtClean="0"/>
              <a:t>dređenog tipa </a:t>
            </a:r>
          </a:p>
          <a:p>
            <a:pPr algn="just"/>
            <a:r>
              <a:rPr lang="sr-Latn-RS" dirty="0"/>
              <a:t>o</a:t>
            </a:r>
            <a:r>
              <a:rPr lang="sr-Latn-RS" dirty="0" smtClean="0"/>
              <a:t>dređene strukture </a:t>
            </a:r>
          </a:p>
          <a:p>
            <a:pPr marL="0" indent="0" algn="just">
              <a:buNone/>
            </a:pPr>
            <a:r>
              <a:rPr lang="sr-Latn-RS" dirty="0" smtClean="0"/>
              <a:t>Tip i struktura mogu da se definišu na početku ali mogu da se promene u bilo kom trenutku</a:t>
            </a: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427740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Osnovni elementi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sr-Latn-RS" dirty="0" smtClean="0"/>
              <a:t>Osnovni elementi grafikona 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608" y="3140968"/>
            <a:ext cx="5058472" cy="3200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6084168" y="5877272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76256" y="486916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510844" y="278092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510844" y="2780928"/>
            <a:ext cx="15733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32240" y="3717032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1981608" y="3742568"/>
            <a:ext cx="1078224" cy="155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7544" y="3742568"/>
            <a:ext cx="1514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81608" y="3717032"/>
            <a:ext cx="194232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Straight Connector 2047"/>
          <p:cNvCxnSpPr/>
          <p:nvPr/>
        </p:nvCxnSpPr>
        <p:spPr>
          <a:xfrm flipH="1">
            <a:off x="611560" y="474136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Straight Connector 2053"/>
          <p:cNvCxnSpPr/>
          <p:nvPr/>
        </p:nvCxnSpPr>
        <p:spPr>
          <a:xfrm flipH="1">
            <a:off x="611560" y="6021288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Straight Connector 2057"/>
          <p:cNvCxnSpPr/>
          <p:nvPr/>
        </p:nvCxnSpPr>
        <p:spPr>
          <a:xfrm flipV="1">
            <a:off x="2520720" y="2780928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Straight Connector 2059"/>
          <p:cNvCxnSpPr/>
          <p:nvPr/>
        </p:nvCxnSpPr>
        <p:spPr>
          <a:xfrm>
            <a:off x="1080316" y="2780928"/>
            <a:ext cx="14404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TextBox 2060"/>
          <p:cNvSpPr txBox="1"/>
          <p:nvPr/>
        </p:nvSpPr>
        <p:spPr>
          <a:xfrm>
            <a:off x="6742144" y="2422629"/>
            <a:ext cx="2006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p</a:t>
            </a:r>
            <a:r>
              <a:rPr lang="sr-Latn-RS" dirty="0" smtClean="0"/>
              <a:t>rostor za crtanje grafikona</a:t>
            </a:r>
            <a:endParaRPr lang="sr-Latn-RS" dirty="0"/>
          </a:p>
        </p:txBody>
      </p:sp>
      <p:sp>
        <p:nvSpPr>
          <p:cNvPr id="48" name="TextBox 47"/>
          <p:cNvSpPr txBox="1"/>
          <p:nvPr/>
        </p:nvSpPr>
        <p:spPr>
          <a:xfrm>
            <a:off x="7319500" y="4499828"/>
            <a:ext cx="988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legenda</a:t>
            </a:r>
            <a:endParaRPr lang="sr-Latn-RS" dirty="0"/>
          </a:p>
        </p:txBody>
      </p:sp>
      <p:sp>
        <p:nvSpPr>
          <p:cNvPr id="49" name="TextBox 48"/>
          <p:cNvSpPr txBox="1"/>
          <p:nvPr/>
        </p:nvSpPr>
        <p:spPr>
          <a:xfrm>
            <a:off x="7040080" y="5507940"/>
            <a:ext cx="1204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     x-osa (vrednosti)</a:t>
            </a:r>
            <a:endParaRPr lang="sr-Latn-RS" dirty="0"/>
          </a:p>
        </p:txBody>
      </p:sp>
      <p:sp>
        <p:nvSpPr>
          <p:cNvPr id="50" name="TextBox 49"/>
          <p:cNvSpPr txBox="1"/>
          <p:nvPr/>
        </p:nvSpPr>
        <p:spPr>
          <a:xfrm>
            <a:off x="611560" y="5646439"/>
            <a:ext cx="1204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n</a:t>
            </a:r>
            <a:r>
              <a:rPr lang="sr-Latn-RS" dirty="0" smtClean="0"/>
              <a:t>aziv x-ose</a:t>
            </a:r>
            <a:endParaRPr lang="sr-Latn-RS" dirty="0"/>
          </a:p>
        </p:txBody>
      </p:sp>
      <p:sp>
        <p:nvSpPr>
          <p:cNvPr id="51" name="TextBox 50"/>
          <p:cNvSpPr txBox="1"/>
          <p:nvPr/>
        </p:nvSpPr>
        <p:spPr>
          <a:xfrm>
            <a:off x="1089336" y="2422629"/>
            <a:ext cx="1204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    y-osa (vrednosti)</a:t>
            </a:r>
            <a:endParaRPr lang="sr-Latn-RS" dirty="0"/>
          </a:p>
        </p:txBody>
      </p:sp>
      <p:sp>
        <p:nvSpPr>
          <p:cNvPr id="53" name="TextBox 52"/>
          <p:cNvSpPr txBox="1"/>
          <p:nvPr/>
        </p:nvSpPr>
        <p:spPr>
          <a:xfrm>
            <a:off x="478152" y="3373236"/>
            <a:ext cx="1204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t</a:t>
            </a:r>
            <a:r>
              <a:rPr lang="sr-Latn-RS" dirty="0" smtClean="0"/>
              <a:t>ip prikaza podataka</a:t>
            </a:r>
            <a:endParaRPr lang="sr-Latn-RS" dirty="0"/>
          </a:p>
        </p:txBody>
      </p:sp>
      <p:sp>
        <p:nvSpPr>
          <p:cNvPr id="54" name="TextBox 53"/>
          <p:cNvSpPr txBox="1"/>
          <p:nvPr/>
        </p:nvSpPr>
        <p:spPr>
          <a:xfrm>
            <a:off x="611560" y="4372032"/>
            <a:ext cx="135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n</a:t>
            </a:r>
            <a:r>
              <a:rPr lang="sr-Latn-RS" dirty="0" smtClean="0"/>
              <a:t>aziv y-ose</a:t>
            </a:r>
            <a:endParaRPr lang="sr-Latn-RS" dirty="0"/>
          </a:p>
        </p:txBody>
      </p:sp>
      <p:sp>
        <p:nvSpPr>
          <p:cNvPr id="58" name="TextBox 57"/>
          <p:cNvSpPr txBox="1"/>
          <p:nvPr/>
        </p:nvSpPr>
        <p:spPr>
          <a:xfrm>
            <a:off x="4510844" y="2411245"/>
            <a:ext cx="1573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n</a:t>
            </a:r>
            <a:r>
              <a:rPr lang="sr-Latn-RS" dirty="0" smtClean="0"/>
              <a:t>aziv grafikona</a:t>
            </a:r>
            <a:endParaRPr lang="sr-Latn-R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724128" y="2780577"/>
            <a:ext cx="1008112" cy="1238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32240" y="2780577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179144" y="3373236"/>
            <a:ext cx="1132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pozadina</a:t>
            </a: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264052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Osnovni elementi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sr-Latn-RS" dirty="0" smtClean="0"/>
              <a:t>Osnovni elementi grafikona 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608" y="3140968"/>
            <a:ext cx="5058472" cy="3200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6084168" y="5877272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76256" y="486916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510844" y="278092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510844" y="2780928"/>
            <a:ext cx="15733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32240" y="3717032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1981608" y="3742568"/>
            <a:ext cx="1078224" cy="155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7544" y="3742568"/>
            <a:ext cx="1514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81608" y="3717032"/>
            <a:ext cx="194232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Straight Connector 2047"/>
          <p:cNvCxnSpPr/>
          <p:nvPr/>
        </p:nvCxnSpPr>
        <p:spPr>
          <a:xfrm flipH="1">
            <a:off x="611560" y="4741364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Straight Connector 2053"/>
          <p:cNvCxnSpPr/>
          <p:nvPr/>
        </p:nvCxnSpPr>
        <p:spPr>
          <a:xfrm flipH="1">
            <a:off x="611560" y="6021288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Straight Connector 2057"/>
          <p:cNvCxnSpPr/>
          <p:nvPr/>
        </p:nvCxnSpPr>
        <p:spPr>
          <a:xfrm flipV="1">
            <a:off x="2520720" y="2780928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Straight Connector 2059"/>
          <p:cNvCxnSpPr/>
          <p:nvPr/>
        </p:nvCxnSpPr>
        <p:spPr>
          <a:xfrm>
            <a:off x="1080316" y="2780928"/>
            <a:ext cx="14404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TextBox 2060"/>
          <p:cNvSpPr txBox="1"/>
          <p:nvPr/>
        </p:nvSpPr>
        <p:spPr>
          <a:xfrm>
            <a:off x="7076084" y="3343752"/>
            <a:ext cx="138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Chart Area</a:t>
            </a:r>
            <a:endParaRPr lang="sr-Latn-RS" dirty="0"/>
          </a:p>
        </p:txBody>
      </p:sp>
      <p:sp>
        <p:nvSpPr>
          <p:cNvPr id="48" name="TextBox 47"/>
          <p:cNvSpPr txBox="1"/>
          <p:nvPr/>
        </p:nvSpPr>
        <p:spPr>
          <a:xfrm>
            <a:off x="7319500" y="4499828"/>
            <a:ext cx="988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Legend</a:t>
            </a:r>
            <a:endParaRPr lang="sr-Latn-RS" dirty="0"/>
          </a:p>
        </p:txBody>
      </p:sp>
      <p:sp>
        <p:nvSpPr>
          <p:cNvPr id="49" name="TextBox 48"/>
          <p:cNvSpPr txBox="1"/>
          <p:nvPr/>
        </p:nvSpPr>
        <p:spPr>
          <a:xfrm>
            <a:off x="7040080" y="5507940"/>
            <a:ext cx="1420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Horizontal Axis </a:t>
            </a:r>
            <a:endParaRPr lang="sr-Latn-RS" dirty="0"/>
          </a:p>
        </p:txBody>
      </p:sp>
      <p:sp>
        <p:nvSpPr>
          <p:cNvPr id="50" name="TextBox 49"/>
          <p:cNvSpPr txBox="1"/>
          <p:nvPr/>
        </p:nvSpPr>
        <p:spPr>
          <a:xfrm>
            <a:off x="611560" y="5646439"/>
            <a:ext cx="1204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Horizontal Axis Title</a:t>
            </a:r>
            <a:endParaRPr lang="sr-Latn-RS" dirty="0"/>
          </a:p>
        </p:txBody>
      </p:sp>
      <p:sp>
        <p:nvSpPr>
          <p:cNvPr id="51" name="TextBox 50"/>
          <p:cNvSpPr txBox="1"/>
          <p:nvPr/>
        </p:nvSpPr>
        <p:spPr>
          <a:xfrm>
            <a:off x="1089336" y="2422629"/>
            <a:ext cx="1204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Vertical Axis</a:t>
            </a:r>
            <a:endParaRPr lang="sr-Latn-RS" dirty="0"/>
          </a:p>
        </p:txBody>
      </p:sp>
      <p:sp>
        <p:nvSpPr>
          <p:cNvPr id="53" name="TextBox 52"/>
          <p:cNvSpPr txBox="1"/>
          <p:nvPr/>
        </p:nvSpPr>
        <p:spPr>
          <a:xfrm>
            <a:off x="478152" y="3373236"/>
            <a:ext cx="1204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Data Series</a:t>
            </a:r>
            <a:endParaRPr lang="sr-Latn-RS" dirty="0"/>
          </a:p>
        </p:txBody>
      </p:sp>
      <p:sp>
        <p:nvSpPr>
          <p:cNvPr id="54" name="TextBox 53"/>
          <p:cNvSpPr txBox="1"/>
          <p:nvPr/>
        </p:nvSpPr>
        <p:spPr>
          <a:xfrm>
            <a:off x="611560" y="4372032"/>
            <a:ext cx="1350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Vertical Axis Title</a:t>
            </a:r>
            <a:endParaRPr lang="sr-Latn-RS" dirty="0"/>
          </a:p>
        </p:txBody>
      </p:sp>
      <p:sp>
        <p:nvSpPr>
          <p:cNvPr id="58" name="TextBox 57"/>
          <p:cNvSpPr txBox="1"/>
          <p:nvPr/>
        </p:nvSpPr>
        <p:spPr>
          <a:xfrm>
            <a:off x="4510844" y="2411245"/>
            <a:ext cx="1573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Chart Title</a:t>
            </a:r>
            <a:endParaRPr lang="sr-Latn-R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796136" y="2780928"/>
            <a:ext cx="1080120" cy="1238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876256" y="2745794"/>
            <a:ext cx="1368152" cy="34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89348" y="2393853"/>
            <a:ext cx="138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Plot Area</a:t>
            </a: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2711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Podaci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sr-Latn-RS" dirty="0" smtClean="0"/>
              <a:t>Prvi korak je</a:t>
            </a:r>
            <a:r>
              <a:rPr lang="sr-Latn-RS" dirty="0"/>
              <a:t> </a:t>
            </a:r>
            <a:r>
              <a:rPr lang="sr-Latn-RS" dirty="0" smtClean="0"/>
              <a:t>izbor podataka koji će biti prikazani na grafikonu</a:t>
            </a:r>
          </a:p>
          <a:p>
            <a:pPr marL="0" indent="0" algn="ctr">
              <a:buNone/>
            </a:pPr>
            <a:endParaRPr lang="sr-Latn-RS" dirty="0"/>
          </a:p>
          <a:p>
            <a:pPr marL="0" indent="0" algn="ctr">
              <a:buNone/>
            </a:pPr>
            <a:endParaRPr lang="sr-Latn-RS" dirty="0" smtClean="0"/>
          </a:p>
          <a:p>
            <a:pPr marL="0" indent="0" algn="ctr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  Grafikoni predstavljaju</a:t>
            </a:r>
          </a:p>
          <a:p>
            <a:pPr marL="0" indent="0">
              <a:buNone/>
            </a:pPr>
            <a:r>
              <a:rPr lang="sr-Latn-RS" dirty="0" smtClean="0"/>
              <a:t>  vizualizaciju podataka </a:t>
            </a:r>
            <a:endParaRPr lang="sr-Latn-R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68960"/>
            <a:ext cx="3454232" cy="109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048" y="3089496"/>
            <a:ext cx="3472106" cy="328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561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Tip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Drugi korak je izbor tipa grafikona: </a:t>
            </a:r>
            <a:r>
              <a:rPr lang="sr-Latn-RS" i="1" dirty="0" smtClean="0"/>
              <a:t>Insert</a:t>
            </a:r>
            <a:r>
              <a:rPr lang="sr-Latn-RS" dirty="0" smtClean="0"/>
              <a:t>/</a:t>
            </a:r>
            <a:r>
              <a:rPr lang="sr-Latn-RS" i="1" dirty="0" smtClean="0"/>
              <a:t>Charts</a:t>
            </a:r>
          </a:p>
          <a:p>
            <a:pPr marL="0" indent="0" algn="ctr">
              <a:buNone/>
            </a:pPr>
            <a:endParaRPr lang="sr-Latn-RS" i="1" dirty="0" smtClean="0"/>
          </a:p>
          <a:p>
            <a:pPr marL="0" indent="0" algn="ctr">
              <a:buNone/>
            </a:pPr>
            <a:endParaRPr lang="sr-Latn-RS" i="1" dirty="0" smtClean="0"/>
          </a:p>
          <a:p>
            <a:pPr marL="0" indent="0" algn="just">
              <a:buNone/>
            </a:pPr>
            <a:r>
              <a:rPr lang="sr-Latn-RS" dirty="0" smtClean="0"/>
              <a:t>Osnovni tipovi: </a:t>
            </a:r>
          </a:p>
          <a:p>
            <a:pPr marL="0" indent="0" algn="just">
              <a:buNone/>
            </a:pPr>
            <a:r>
              <a:rPr lang="sr-Latn-RS" dirty="0" smtClean="0"/>
              <a:t>Column, Line, Pie, Bar, </a:t>
            </a:r>
          </a:p>
          <a:p>
            <a:pPr marL="0" indent="0" algn="just">
              <a:buNone/>
            </a:pPr>
            <a:r>
              <a:rPr lang="sr-Latn-RS" dirty="0" smtClean="0"/>
              <a:t>Area, Scatter, Stock, </a:t>
            </a:r>
          </a:p>
          <a:p>
            <a:pPr marL="0" indent="0" algn="just">
              <a:buNone/>
            </a:pPr>
            <a:r>
              <a:rPr lang="sr-Latn-RS" dirty="0" smtClean="0"/>
              <a:t>Surface, Doughnut, </a:t>
            </a:r>
          </a:p>
          <a:p>
            <a:pPr marL="0" indent="0" algn="just">
              <a:buNone/>
            </a:pPr>
            <a:r>
              <a:rPr lang="sr-Latn-RS" dirty="0" smtClean="0"/>
              <a:t>Bubble, Radar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2" y="2240200"/>
            <a:ext cx="63722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73016"/>
            <a:ext cx="4410923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0055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Tip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dirty="0" smtClean="0"/>
              <a:t>Osnovni tipovi </a:t>
            </a:r>
          </a:p>
          <a:p>
            <a:pPr marL="0" indent="0" algn="just">
              <a:buNone/>
            </a:pPr>
            <a:endParaRPr lang="sr-Latn-RS" dirty="0"/>
          </a:p>
          <a:p>
            <a:pPr marL="0" indent="0" algn="just">
              <a:buNone/>
            </a:pPr>
            <a:endParaRPr lang="sr-Latn-RS" dirty="0" smtClean="0"/>
          </a:p>
          <a:p>
            <a:pPr marL="0" indent="0" algn="just">
              <a:buNone/>
            </a:pPr>
            <a:endParaRPr lang="sr-Latn-RS" dirty="0" smtClean="0"/>
          </a:p>
          <a:p>
            <a:pPr marL="0" indent="0" algn="just">
              <a:buNone/>
            </a:pPr>
            <a:r>
              <a:rPr lang="sr-Latn-RS" dirty="0" smtClean="0"/>
              <a:t>		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53" y="2132856"/>
            <a:ext cx="27622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707" y="2142381"/>
            <a:ext cx="2743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259" y="2172860"/>
            <a:ext cx="276225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53" y="4329113"/>
            <a:ext cx="2743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34" y="4343400"/>
            <a:ext cx="27527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259" y="4312905"/>
            <a:ext cx="277177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313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Struktura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RS" dirty="0" smtClean="0"/>
              <a:t>Nakon definisanja tipa, pojavljuje se poseban meni - </a:t>
            </a:r>
            <a:r>
              <a:rPr lang="sr-Latn-RS" i="1" dirty="0" smtClean="0"/>
              <a:t>Chart Tools </a:t>
            </a:r>
            <a:r>
              <a:rPr lang="sr-Latn-RS" dirty="0" smtClean="0"/>
              <a:t>i u okviru njega tri jezička:</a:t>
            </a:r>
          </a:p>
          <a:p>
            <a:pPr algn="just"/>
            <a:r>
              <a:rPr lang="sr-Latn-RS" dirty="0" smtClean="0"/>
              <a:t>Design</a:t>
            </a:r>
          </a:p>
          <a:p>
            <a:pPr algn="just"/>
            <a:r>
              <a:rPr lang="sr-Latn-RS" dirty="0" smtClean="0"/>
              <a:t>Layout</a:t>
            </a:r>
          </a:p>
          <a:p>
            <a:pPr algn="just"/>
            <a:r>
              <a:rPr lang="sr-Latn-RS" dirty="0" smtClean="0"/>
              <a:t>Format</a:t>
            </a:r>
          </a:p>
          <a:p>
            <a:pPr marL="0" indent="0" algn="just">
              <a:buNone/>
            </a:pPr>
            <a:r>
              <a:rPr lang="sr-Latn-RS" dirty="0" smtClean="0"/>
              <a:t>Treći korak - izbor strukture grafikona:</a:t>
            </a:r>
          </a:p>
          <a:p>
            <a:pPr marL="0" indent="0" algn="ctr">
              <a:buNone/>
            </a:pPr>
            <a:r>
              <a:rPr lang="sr-Latn-RS" i="1" dirty="0" smtClean="0"/>
              <a:t>Chart Tools</a:t>
            </a:r>
            <a:r>
              <a:rPr lang="sr-Latn-RS" dirty="0" smtClean="0"/>
              <a:t>/</a:t>
            </a:r>
            <a:r>
              <a:rPr lang="sr-Latn-RS" i="1" dirty="0" smtClean="0"/>
              <a:t>Design</a:t>
            </a:r>
            <a:r>
              <a:rPr lang="sr-Latn-RS" dirty="0" smtClean="0"/>
              <a:t>/</a:t>
            </a:r>
            <a:r>
              <a:rPr lang="sr-Latn-RS" i="1" dirty="0" smtClean="0"/>
              <a:t>Charts</a:t>
            </a:r>
            <a:r>
              <a:rPr lang="sr-Latn-RS" dirty="0" smtClean="0"/>
              <a:t> </a:t>
            </a:r>
            <a:r>
              <a:rPr lang="sr-Latn-RS" i="1" dirty="0" smtClean="0"/>
              <a:t>Layout</a:t>
            </a:r>
            <a:r>
              <a:rPr lang="sr-Latn-RS" dirty="0" smtClean="0"/>
              <a:t>s</a:t>
            </a:r>
          </a:p>
          <a:p>
            <a:pPr marL="0" indent="0" algn="ctr">
              <a:buNone/>
            </a:pPr>
            <a:r>
              <a:rPr lang="sr-Latn-RS" dirty="0" smtClean="0"/>
              <a:t>ili </a:t>
            </a:r>
            <a:endParaRPr lang="sr-Latn-RS" dirty="0"/>
          </a:p>
          <a:p>
            <a:pPr marL="0" indent="0" algn="ctr">
              <a:buNone/>
            </a:pPr>
            <a:r>
              <a:rPr lang="sr-Latn-RS" i="1" dirty="0" smtClean="0"/>
              <a:t>Chart</a:t>
            </a:r>
            <a:r>
              <a:rPr lang="sr-Latn-RS" dirty="0" smtClean="0"/>
              <a:t> </a:t>
            </a:r>
            <a:r>
              <a:rPr lang="sr-Latn-RS" i="1" dirty="0" smtClean="0"/>
              <a:t>Tools</a:t>
            </a:r>
            <a:r>
              <a:rPr lang="sr-Latn-RS" dirty="0" smtClean="0"/>
              <a:t>/</a:t>
            </a:r>
            <a:r>
              <a:rPr lang="sr-Latn-RS" i="1" dirty="0" smtClean="0"/>
              <a:t>Layout</a:t>
            </a:r>
            <a:endParaRPr lang="sr-Latn-RS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384" y="3068960"/>
            <a:ext cx="6656398" cy="70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695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Struktura grafikona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 smtClean="0"/>
              <a:t>U okviru </a:t>
            </a:r>
            <a:r>
              <a:rPr lang="sr-Latn-RS" i="1" dirty="0" smtClean="0"/>
              <a:t>Chart Tools</a:t>
            </a:r>
            <a:r>
              <a:rPr lang="sr-Latn-RS" dirty="0" smtClean="0"/>
              <a:t>/</a:t>
            </a:r>
            <a:r>
              <a:rPr lang="sr-Latn-RS" i="1" dirty="0" smtClean="0"/>
              <a:t>Design</a:t>
            </a:r>
            <a:r>
              <a:rPr lang="sr-Latn-RS" dirty="0" smtClean="0"/>
              <a:t>/</a:t>
            </a:r>
            <a:r>
              <a:rPr lang="sr-Latn-RS" i="1" dirty="0" smtClean="0"/>
              <a:t>Charts</a:t>
            </a:r>
            <a:r>
              <a:rPr lang="sr-Latn-RS" dirty="0" smtClean="0"/>
              <a:t> </a:t>
            </a:r>
            <a:r>
              <a:rPr lang="sr-Latn-RS" i="1" dirty="0" smtClean="0"/>
              <a:t>Layout</a:t>
            </a:r>
            <a:r>
              <a:rPr lang="sr-Latn-RS" dirty="0" smtClean="0"/>
              <a:t>s </a:t>
            </a:r>
          </a:p>
          <a:p>
            <a:pPr marL="0" indent="0">
              <a:buNone/>
            </a:pPr>
            <a:r>
              <a:rPr lang="sr-Latn-RS" dirty="0" smtClean="0"/>
              <a:t>definiše se struktura </a:t>
            </a:r>
          </a:p>
          <a:p>
            <a:pPr marL="0" indent="0">
              <a:buNone/>
            </a:pPr>
            <a:r>
              <a:rPr lang="sr-Latn-RS" dirty="0" smtClean="0"/>
              <a:t>kao celina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U </a:t>
            </a:r>
            <a:r>
              <a:rPr lang="sr-Latn-RS" dirty="0"/>
              <a:t>okviru </a:t>
            </a:r>
          </a:p>
          <a:p>
            <a:pPr marL="0" indent="0">
              <a:buNone/>
            </a:pPr>
            <a:r>
              <a:rPr lang="sr-Latn-RS" i="1" dirty="0"/>
              <a:t>Chart</a:t>
            </a:r>
            <a:r>
              <a:rPr lang="sr-Latn-RS" dirty="0"/>
              <a:t> </a:t>
            </a:r>
            <a:r>
              <a:rPr lang="sr-Latn-RS" i="1" dirty="0" smtClean="0"/>
              <a:t>Tools</a:t>
            </a:r>
            <a:r>
              <a:rPr lang="sr-Latn-RS" dirty="0" smtClean="0"/>
              <a:t>/</a:t>
            </a:r>
            <a:r>
              <a:rPr lang="sr-Latn-RS" i="1" dirty="0" smtClean="0"/>
              <a:t>Layout </a:t>
            </a:r>
            <a:r>
              <a:rPr lang="sr-Latn-RS" dirty="0" smtClean="0"/>
              <a:t>definiše </a:t>
            </a:r>
            <a:r>
              <a:rPr lang="sr-Latn-RS" dirty="0"/>
              <a:t>se struktura </a:t>
            </a:r>
            <a:r>
              <a:rPr lang="sr-Latn-RS" dirty="0" smtClean="0"/>
              <a:t>po delovima grafikona</a:t>
            </a:r>
            <a:endParaRPr lang="sr-Latn-RS" dirty="0"/>
          </a:p>
          <a:p>
            <a:pPr marL="0" indent="0" algn="ctr">
              <a:buNone/>
            </a:pPr>
            <a:endParaRPr lang="sr-Latn-RS" i="1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77072"/>
            <a:ext cx="60483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132856"/>
            <a:ext cx="3384376" cy="165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3575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2183</TotalTime>
  <Words>436</Words>
  <Application>Microsoft Office PowerPoint</Application>
  <PresentationFormat>On-screen Show (4:3)</PresentationFormat>
  <Paragraphs>162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Aplikativni softver</vt:lpstr>
      <vt:lpstr>Grafikoni</vt:lpstr>
      <vt:lpstr>Osnovni elementi</vt:lpstr>
      <vt:lpstr>Osnovni elementi</vt:lpstr>
      <vt:lpstr>Podaci</vt:lpstr>
      <vt:lpstr>Tip grafikona</vt:lpstr>
      <vt:lpstr>Tip grafikona</vt:lpstr>
      <vt:lpstr>Struktura grafikona</vt:lpstr>
      <vt:lpstr>Struktura grafikona</vt:lpstr>
      <vt:lpstr>Primeri grafikona</vt:lpstr>
      <vt:lpstr>Primeri grafikona</vt:lpstr>
      <vt:lpstr>Podešavanje grafikona</vt:lpstr>
      <vt:lpstr>Podešavanje grafikona</vt:lpstr>
      <vt:lpstr>Podešavanje grafikona</vt:lpstr>
      <vt:lpstr>Podešavanje grafikona</vt:lpstr>
      <vt:lpstr>Podešavanje grafikona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Aplikativni softver</dc:title>
  <dc:creator>Jelena Mitić</dc:creator>
  <cp:lastModifiedBy>ivanav</cp:lastModifiedBy>
  <cp:revision>122</cp:revision>
  <dcterms:created xsi:type="dcterms:W3CDTF">2016-11-30T00:12:57Z</dcterms:created>
  <dcterms:modified xsi:type="dcterms:W3CDTF">2017-04-24T12:07:16Z</dcterms:modified>
</cp:coreProperties>
</file>