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9" r:id="rId3"/>
    <p:sldId id="311" r:id="rId4"/>
    <p:sldId id="313" r:id="rId5"/>
    <p:sldId id="312" r:id="rId6"/>
    <p:sldId id="314" r:id="rId7"/>
    <p:sldId id="280" r:id="rId8"/>
    <p:sldId id="315" r:id="rId9"/>
    <p:sldId id="281" r:id="rId10"/>
    <p:sldId id="316" r:id="rId11"/>
    <p:sldId id="284" r:id="rId12"/>
    <p:sldId id="317" r:id="rId13"/>
    <p:sldId id="282" r:id="rId14"/>
    <p:sldId id="318" r:id="rId15"/>
    <p:sldId id="319" r:id="rId16"/>
    <p:sldId id="321" r:id="rId17"/>
    <p:sldId id="322" r:id="rId18"/>
    <p:sldId id="283" r:id="rId19"/>
    <p:sldId id="323" r:id="rId20"/>
    <p:sldId id="324" r:id="rId21"/>
    <p:sldId id="326" r:id="rId22"/>
    <p:sldId id="325" r:id="rId23"/>
    <p:sldId id="327" r:id="rId24"/>
    <p:sldId id="285" r:id="rId25"/>
    <p:sldId id="328" r:id="rId26"/>
    <p:sldId id="329" r:id="rId27"/>
    <p:sldId id="330" r:id="rId28"/>
    <p:sldId id="332" r:id="rId29"/>
    <p:sldId id="286" r:id="rId30"/>
    <p:sldId id="333" r:id="rId31"/>
    <p:sldId id="335" r:id="rId32"/>
    <p:sldId id="336" r:id="rId33"/>
    <p:sldId id="337" r:id="rId34"/>
    <p:sldId id="338" r:id="rId35"/>
    <p:sldId id="278" r:id="rId36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DFEC"/>
    <a:srgbClr val="E5E5F7"/>
    <a:srgbClr val="DCDCF4"/>
    <a:srgbClr val="ECEEF0"/>
    <a:srgbClr val="E7DEFE"/>
    <a:srgbClr val="88BDE8"/>
    <a:srgbClr val="0099CC"/>
    <a:srgbClr val="01515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7323" autoAdjust="0"/>
    <p:restoredTop sz="94652" autoAdjust="0"/>
  </p:normalViewPr>
  <p:slideViewPr>
    <p:cSldViewPr>
      <p:cViewPr>
        <p:scale>
          <a:sx n="75" d="100"/>
          <a:sy n="75" d="100"/>
        </p:scale>
        <p:origin x="-2580" y="-7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BF0D30-F4B1-48D7-A958-794769A7F643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3695456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96F5AF-0DEC-4529-B901-EE88C8B14C09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1574799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D8FAD5-2FA9-4E51-93BC-F45D20885A34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4193129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E4ACC0-CF81-4924-B013-48FBBF434CDE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2352436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C69852-4B2E-4335-A13F-179BBECF32AC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1543905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1D39FA-8472-4B51-81C5-F8E180DD1AB2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1405348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2452C0-7AA6-44BE-84F3-B33A92CCEC85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1091584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2041A0-B1B8-491A-8CB8-3B937599A9C3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3890465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C9C5C0-21A5-4812-9BD0-6F10F39A58BE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4120466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3D104F-F459-4993-96B7-705FB43691EA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3390516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3BF988-1B80-4167-8C2C-91A30630F98D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3383660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399E903-02ED-41D8-9B70-DCAEF736C9DC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50"/>
          <p:cNvSpPr>
            <a:spLocks noGrp="1" noChangeArrowheads="1"/>
          </p:cNvSpPr>
          <p:nvPr>
            <p:ph type="ctrTitle"/>
          </p:nvPr>
        </p:nvSpPr>
        <p:spPr>
          <a:xfrm>
            <a:off x="3635375" y="4797425"/>
            <a:ext cx="5508625" cy="647700"/>
          </a:xfrm>
        </p:spPr>
        <p:txBody>
          <a:bodyPr/>
          <a:lstStyle/>
          <a:p>
            <a:pPr eaLnBrk="1" hangingPunct="1">
              <a:defRPr/>
            </a:pPr>
            <a:r>
              <a:rPr lang="sr-Latn-R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APLIKATIVNI SOFTVER</a:t>
            </a:r>
            <a:endParaRPr lang="es-ES" sz="36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51" name="Rectangle 165"/>
          <p:cNvSpPr>
            <a:spLocks noChangeArrowheads="1"/>
          </p:cNvSpPr>
          <p:nvPr/>
        </p:nvSpPr>
        <p:spPr bwMode="auto">
          <a:xfrm>
            <a:off x="4427538" y="5445125"/>
            <a:ext cx="4537075" cy="6477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 algn="r">
              <a:defRPr/>
            </a:pPr>
            <a:r>
              <a:rPr lang="sr-Latn-R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MS Word – treći deo</a:t>
            </a:r>
            <a:endParaRPr lang="es-ES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395288" y="333375"/>
            <a:ext cx="8280400" cy="6477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>
              <a:defRPr/>
            </a:pPr>
            <a:r>
              <a:rPr lang="sr-Latn-RS" b="1" dirty="0" smtClean="0">
                <a:latin typeface="Calibri" pitchFamily="34" charset="0"/>
              </a:rPr>
              <a:t>Tabulatori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395288" y="1052513"/>
            <a:ext cx="8280400" cy="5400675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marL="0" lvl="1" indent="0">
              <a:buFontTx/>
              <a:buNone/>
              <a:defRPr/>
            </a:pPr>
            <a:r>
              <a:rPr lang="sr-Latn-RS" dirty="0" smtClean="0"/>
              <a:t>Izbor i podešavanje tabulatora se vrši</a:t>
            </a:r>
          </a:p>
          <a:p>
            <a:pPr marL="355600" lvl="1" indent="-355600">
              <a:buFont typeface="Arial" pitchFamily="34" charset="0"/>
              <a:buChar char="•"/>
              <a:defRPr/>
            </a:pPr>
            <a:r>
              <a:rPr lang="sr-Latn-RS" dirty="0"/>
              <a:t>p</a:t>
            </a:r>
            <a:r>
              <a:rPr lang="sr-Latn-RS" dirty="0" smtClean="0"/>
              <a:t>omoću lenjira i ikone koja se nalazi u gornjem levom uglu u pravcu lenjira </a:t>
            </a:r>
          </a:p>
          <a:p>
            <a:pPr marL="355600" lvl="1" indent="-355600">
              <a:buFont typeface="Arial" pitchFamily="34" charset="0"/>
              <a:buChar char="•"/>
              <a:defRPr/>
            </a:pPr>
            <a:r>
              <a:rPr lang="sr-Latn-RS" dirty="0" smtClean="0"/>
              <a:t>pomoću prozora </a:t>
            </a:r>
            <a:r>
              <a:rPr lang="sr-Latn-RS" i="1" dirty="0" smtClean="0"/>
              <a:t>paragraph/tabs</a:t>
            </a:r>
          </a:p>
          <a:p>
            <a:pPr>
              <a:defRPr/>
            </a:pPr>
            <a:endParaRPr lang="sr-Latn-RS" dirty="0" smtClean="0"/>
          </a:p>
          <a:p>
            <a:pPr>
              <a:defRPr/>
            </a:pPr>
            <a:endParaRPr lang="sr-Latn-RS" dirty="0" smtClean="0"/>
          </a:p>
          <a:p>
            <a:pPr>
              <a:defRPr/>
            </a:pPr>
            <a:endParaRPr lang="sr-Latn-RS" dirty="0" smtClean="0"/>
          </a:p>
          <a:p>
            <a:pPr marL="0" indent="0">
              <a:buFontTx/>
              <a:buNone/>
              <a:defRPr/>
            </a:pPr>
            <a:endParaRPr lang="sr-Latn-RS" dirty="0" smtClean="0"/>
          </a:p>
        </p:txBody>
      </p:sp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650" y="3716338"/>
            <a:ext cx="3267075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4663" y="3141663"/>
            <a:ext cx="2376487" cy="3240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4025" y="3141663"/>
            <a:ext cx="1689100" cy="194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V="1">
            <a:off x="4802188" y="5084763"/>
            <a:ext cx="2001837" cy="1155700"/>
          </a:xfrm>
          <a:prstGeom prst="straightConnector1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395288" y="333375"/>
            <a:ext cx="8280400" cy="6477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>
              <a:defRPr/>
            </a:pPr>
            <a:r>
              <a:rPr lang="sr-Latn-RS" b="1" dirty="0" smtClean="0">
                <a:latin typeface="Calibri" pitchFamily="34" charset="0"/>
              </a:rPr>
              <a:t>Tabulatori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395288" y="1052513"/>
            <a:ext cx="8280400" cy="5400675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sr-Latn-RS" dirty="0" smtClean="0"/>
              <a:t>Postoji pet različitih tabulatora</a:t>
            </a:r>
          </a:p>
          <a:p>
            <a:pPr>
              <a:defRPr/>
            </a:pPr>
            <a:r>
              <a:rPr lang="sr-Latn-RS" dirty="0" smtClean="0"/>
              <a:t>levi - </a:t>
            </a:r>
          </a:p>
          <a:p>
            <a:pPr>
              <a:defRPr/>
            </a:pPr>
            <a:r>
              <a:rPr lang="sr-Latn-RS" dirty="0"/>
              <a:t>c</a:t>
            </a:r>
            <a:r>
              <a:rPr lang="sr-Latn-RS" dirty="0" smtClean="0"/>
              <a:t>entralni - </a:t>
            </a:r>
          </a:p>
          <a:p>
            <a:pPr>
              <a:defRPr/>
            </a:pPr>
            <a:r>
              <a:rPr lang="sr-Latn-RS" dirty="0"/>
              <a:t>d</a:t>
            </a:r>
            <a:r>
              <a:rPr lang="sr-Latn-RS" dirty="0" smtClean="0"/>
              <a:t>esni -</a:t>
            </a:r>
          </a:p>
          <a:p>
            <a:pPr>
              <a:defRPr/>
            </a:pPr>
            <a:r>
              <a:rPr lang="sr-Latn-RS" dirty="0"/>
              <a:t>l</a:t>
            </a:r>
            <a:r>
              <a:rPr lang="sr-Latn-RS" dirty="0" smtClean="0"/>
              <a:t>inijski - </a:t>
            </a:r>
          </a:p>
          <a:p>
            <a:pPr>
              <a:defRPr/>
            </a:pPr>
            <a:r>
              <a:rPr lang="sr-Latn-RS" dirty="0"/>
              <a:t>d</a:t>
            </a:r>
            <a:r>
              <a:rPr lang="sr-Latn-RS" dirty="0" smtClean="0"/>
              <a:t>ecimalni - </a:t>
            </a:r>
          </a:p>
          <a:p>
            <a:pPr marL="0" indent="0" algn="just">
              <a:buFontTx/>
              <a:buNone/>
              <a:defRPr/>
            </a:pPr>
            <a:r>
              <a:rPr lang="sr-Latn-RS" dirty="0" smtClean="0"/>
              <a:t>Pomoću linijskog tabulatora se ne vrši poravnanje već se postavlja vertikalna linija na željenu poziciju </a:t>
            </a:r>
          </a:p>
          <a:p>
            <a:pPr marL="0" indent="0">
              <a:buFontTx/>
              <a:buNone/>
              <a:defRPr/>
            </a:pPr>
            <a:endParaRPr lang="sr-Latn-RS" dirty="0" smtClean="0"/>
          </a:p>
          <a:p>
            <a:pPr marL="0" indent="0">
              <a:buFontTx/>
              <a:buNone/>
              <a:defRPr/>
            </a:pPr>
            <a:endParaRPr lang="sr-Latn-RS" dirty="0" smtClean="0"/>
          </a:p>
          <a:p>
            <a:pPr>
              <a:defRPr/>
            </a:pPr>
            <a:endParaRPr lang="sr-Latn-RS" dirty="0" smtClean="0"/>
          </a:p>
          <a:p>
            <a:pPr marL="0" indent="0">
              <a:buFontTx/>
              <a:buNone/>
              <a:defRPr/>
            </a:pPr>
            <a:endParaRPr lang="sr-Latn-RS" dirty="0" smtClean="0"/>
          </a:p>
          <a:p>
            <a:pPr>
              <a:defRPr/>
            </a:pPr>
            <a:endParaRPr lang="sr-Latn-RS" dirty="0" smtClean="0"/>
          </a:p>
        </p:txBody>
      </p:sp>
      <p:pic>
        <p:nvPicPr>
          <p:cNvPr id="12292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150" y="1773238"/>
            <a:ext cx="374650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213" y="2349500"/>
            <a:ext cx="407987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4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924175"/>
            <a:ext cx="407988" cy="42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5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076700"/>
            <a:ext cx="406400" cy="43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6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36788" y="3522663"/>
            <a:ext cx="434975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7" name="Picture 1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375" y="2139950"/>
            <a:ext cx="4897438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3995738" y="2116138"/>
            <a:ext cx="431800" cy="373062"/>
          </a:xfrm>
          <a:prstGeom prst="ellipse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r-Latn-RS"/>
          </a:p>
        </p:txBody>
      </p:sp>
      <p:sp>
        <p:nvSpPr>
          <p:cNvPr id="16" name="Oval 15"/>
          <p:cNvSpPr/>
          <p:nvPr/>
        </p:nvSpPr>
        <p:spPr>
          <a:xfrm>
            <a:off x="5926138" y="2116138"/>
            <a:ext cx="431800" cy="373062"/>
          </a:xfrm>
          <a:prstGeom prst="ellipse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r-Latn-RS"/>
          </a:p>
        </p:txBody>
      </p:sp>
      <p:sp>
        <p:nvSpPr>
          <p:cNvPr id="17" name="Oval 16"/>
          <p:cNvSpPr/>
          <p:nvPr/>
        </p:nvSpPr>
        <p:spPr>
          <a:xfrm>
            <a:off x="7812088" y="2116138"/>
            <a:ext cx="431800" cy="373062"/>
          </a:xfrm>
          <a:prstGeom prst="ellipse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r-Latn-R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</p:spPr>
        <p:txBody>
          <a:bodyPr/>
          <a:lstStyle/>
          <a:p>
            <a:pPr>
              <a:defRPr/>
            </a:pPr>
            <a:r>
              <a:rPr lang="sr-Latn-RS" b="1" dirty="0" smtClean="0">
                <a:latin typeface="Calibri" pitchFamily="34" charset="0"/>
              </a:rPr>
              <a:t>Tabulatori</a:t>
            </a:r>
          </a:p>
        </p:txBody>
      </p:sp>
      <p:sp>
        <p:nvSpPr>
          <p:cNvPr id="13315" name="Text Placeholder 5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1677987"/>
          </a:xfrm>
        </p:spPr>
        <p:txBody>
          <a:bodyPr/>
          <a:lstStyle/>
          <a:p>
            <a:r>
              <a:rPr lang="sr-Latn-RS" smtClean="0"/>
              <a:t>tačke. </a:t>
            </a:r>
          </a:p>
          <a:p>
            <a:endParaRPr lang="sr-Latn-RS" smtClean="0"/>
          </a:p>
        </p:txBody>
      </p:sp>
      <p:sp>
        <p:nvSpPr>
          <p:cNvPr id="3075" name="Content Placeholder 2"/>
          <p:cNvSpPr>
            <a:spLocks noGrp="1"/>
          </p:cNvSpPr>
          <p:nvPr>
            <p:ph sz="half" idx="2"/>
          </p:nvPr>
        </p:nvSpPr>
        <p:spPr>
          <a:xfrm>
            <a:off x="457200" y="1557338"/>
            <a:ext cx="4040188" cy="4568825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sr-Latn-RS" dirty="0"/>
              <a:t>Decimalni </a:t>
            </a:r>
            <a:r>
              <a:rPr lang="sr-Latn-RS" dirty="0" smtClean="0"/>
              <a:t>tabulator </a:t>
            </a:r>
            <a:r>
              <a:rPr lang="sr-Latn-RS" dirty="0"/>
              <a:t>omogućava da se </a:t>
            </a:r>
            <a:r>
              <a:rPr lang="sr-Latn-RS" dirty="0" smtClean="0"/>
              <a:t>decimalni brojevi </a:t>
            </a:r>
            <a:r>
              <a:rPr lang="sr-Latn-RS" dirty="0"/>
              <a:t>poravnavaju prema poziciji </a:t>
            </a:r>
            <a:r>
              <a:rPr lang="sr-Latn-RS" dirty="0" smtClean="0"/>
              <a:t>decimalne tačke</a:t>
            </a:r>
          </a:p>
          <a:p>
            <a:pPr>
              <a:defRPr/>
            </a:pPr>
            <a:endParaRPr lang="sr-Latn-RS" dirty="0" smtClean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1389062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>
              <a:defRPr/>
            </a:pPr>
            <a:r>
              <a:rPr lang="sr-Latn-RS" dirty="0" smtClean="0"/>
              <a:t>prozora</a:t>
            </a:r>
            <a:r>
              <a:rPr lang="sr-Latn-RS" dirty="0"/>
              <a:t>:</a:t>
            </a:r>
          </a:p>
          <a:p>
            <a:pPr>
              <a:defRPr/>
            </a:pPr>
            <a:endParaRPr lang="sr-Latn-R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645025" y="1549400"/>
            <a:ext cx="4041775" cy="4576763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sr-Latn-RS" dirty="0"/>
              <a:t>Podešavanje pomoću </a:t>
            </a:r>
            <a:r>
              <a:rPr lang="sr-Latn-RS" dirty="0" smtClean="0"/>
              <a:t>dijalog prozora</a:t>
            </a:r>
            <a:endParaRPr lang="sr-Latn-RS" dirty="0"/>
          </a:p>
          <a:p>
            <a:pPr marL="0" indent="0">
              <a:buFontTx/>
              <a:buNone/>
              <a:defRPr/>
            </a:pPr>
            <a:endParaRPr lang="sr-Latn-RS" dirty="0"/>
          </a:p>
        </p:txBody>
      </p:sp>
      <p:pic>
        <p:nvPicPr>
          <p:cNvPr id="133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6013" y="3530600"/>
            <a:ext cx="260985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Oval 17"/>
          <p:cNvSpPr/>
          <p:nvPr/>
        </p:nvSpPr>
        <p:spPr>
          <a:xfrm>
            <a:off x="1789113" y="3554413"/>
            <a:ext cx="431800" cy="373062"/>
          </a:xfrm>
          <a:prstGeom prst="ellipse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r-Latn-RS"/>
          </a:p>
        </p:txBody>
      </p:sp>
      <p:pic>
        <p:nvPicPr>
          <p:cNvPr id="1332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163" y="2643188"/>
            <a:ext cx="2447925" cy="290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395288" y="333375"/>
            <a:ext cx="8280400" cy="6477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>
              <a:defRPr/>
            </a:pPr>
            <a:r>
              <a:rPr lang="sr-Latn-RS" b="1" dirty="0" smtClean="0">
                <a:latin typeface="Calibri" pitchFamily="34" charset="0"/>
              </a:rPr>
              <a:t>Tabulatori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395288" y="1052513"/>
            <a:ext cx="8280400" cy="5400675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marL="0" indent="0" algn="just">
              <a:buFontTx/>
              <a:buNone/>
              <a:defRPr/>
            </a:pPr>
            <a:r>
              <a:rPr lang="sr-Latn-RS" dirty="0" smtClean="0"/>
              <a:t>Ostale </a:t>
            </a:r>
            <a:r>
              <a:rPr lang="sr-Latn-RS" dirty="0"/>
              <a:t>dve ikone koje se pojavljuju nisu tabulatori već </a:t>
            </a:r>
            <a:r>
              <a:rPr lang="sr-Latn-RS" dirty="0" smtClean="0"/>
              <a:t>prečica za </a:t>
            </a:r>
            <a:r>
              <a:rPr lang="sr-Latn-RS" dirty="0"/>
              <a:t>uvlačenje prvog reda u paragrafu, odnosno celog </a:t>
            </a:r>
            <a:r>
              <a:rPr lang="sr-Latn-RS" dirty="0" smtClean="0"/>
              <a:t>paragrafa: </a:t>
            </a:r>
          </a:p>
          <a:p>
            <a:pPr algn="just">
              <a:buFont typeface="Arial" pitchFamily="34" charset="0"/>
              <a:buChar char="•"/>
              <a:defRPr/>
            </a:pPr>
            <a:r>
              <a:rPr lang="sr-Latn-RS" i="1" dirty="0" smtClean="0"/>
              <a:t>First Line Identation</a:t>
            </a:r>
            <a:r>
              <a:rPr lang="sr-Latn-RS" dirty="0" smtClean="0"/>
              <a:t> - 		</a:t>
            </a:r>
          </a:p>
          <a:p>
            <a:pPr algn="just">
              <a:buFont typeface="Arial" pitchFamily="34" charset="0"/>
              <a:buChar char="•"/>
              <a:defRPr/>
            </a:pPr>
            <a:r>
              <a:rPr lang="sr-Latn-RS" i="1" dirty="0" smtClean="0"/>
              <a:t>Hanging Identation</a:t>
            </a:r>
            <a:r>
              <a:rPr lang="sr-Latn-RS" dirty="0" smtClean="0"/>
              <a:t> - 	</a:t>
            </a:r>
          </a:p>
          <a:p>
            <a:pPr algn="just">
              <a:buFont typeface="Arial" pitchFamily="34" charset="0"/>
              <a:buChar char="•"/>
              <a:defRPr/>
            </a:pPr>
            <a:endParaRPr lang="sr-Latn-RS" dirty="0" smtClean="0"/>
          </a:p>
          <a:p>
            <a:pPr marL="0" indent="0" algn="just">
              <a:buFontTx/>
              <a:buNone/>
              <a:defRPr/>
            </a:pPr>
            <a:endParaRPr lang="sr-Latn-RS" dirty="0"/>
          </a:p>
          <a:p>
            <a:pPr marL="0" indent="0">
              <a:buFontTx/>
              <a:buNone/>
              <a:defRPr/>
            </a:pPr>
            <a:endParaRPr lang="sr-Latn-RS" dirty="0" smtClean="0"/>
          </a:p>
          <a:p>
            <a:pPr>
              <a:defRPr/>
            </a:pPr>
            <a:endParaRPr lang="sr-Latn-RS" dirty="0" smtClean="0"/>
          </a:p>
        </p:txBody>
      </p:sp>
      <p:pic>
        <p:nvPicPr>
          <p:cNvPr id="1434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46638" y="2711450"/>
            <a:ext cx="479425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22800" y="3238500"/>
            <a:ext cx="468313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2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2313" y="4076700"/>
            <a:ext cx="7802562" cy="225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395288" y="333375"/>
            <a:ext cx="8280400" cy="6477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>
              <a:defRPr/>
            </a:pPr>
            <a:r>
              <a:rPr lang="sr-Latn-RS" b="1" dirty="0" smtClean="0">
                <a:latin typeface="Calibri" pitchFamily="34" charset="0"/>
              </a:rPr>
              <a:t>Stilovi pisanja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395288" y="1052513"/>
            <a:ext cx="8280400" cy="5400675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sr-Latn-RS" dirty="0"/>
              <a:t>Stil pisanja je nešto na čemu se insistira</a:t>
            </a:r>
          </a:p>
          <a:p>
            <a:pPr marL="0" indent="0">
              <a:buFontTx/>
              <a:buNone/>
              <a:defRPr/>
            </a:pPr>
            <a:r>
              <a:rPr lang="sr-Latn-RS" dirty="0"/>
              <a:t>Podrazumeva uniformnost podešavanja unutar dokumenta: </a:t>
            </a:r>
            <a:endParaRPr lang="sr-Latn-RS" dirty="0" smtClean="0"/>
          </a:p>
          <a:p>
            <a:pPr>
              <a:buFont typeface="Arial" pitchFamily="34" charset="0"/>
              <a:buChar char="•"/>
              <a:defRPr/>
            </a:pPr>
            <a:r>
              <a:rPr lang="sr-Latn-RS" dirty="0" smtClean="0"/>
              <a:t>isti </a:t>
            </a:r>
            <a:r>
              <a:rPr lang="sr-Latn-RS" dirty="0"/>
              <a:t>tip i veličina slova u tekstu, </a:t>
            </a:r>
            <a:endParaRPr lang="sr-Latn-RS" dirty="0" smtClean="0"/>
          </a:p>
          <a:p>
            <a:pPr>
              <a:buFont typeface="Arial" pitchFamily="34" charset="0"/>
              <a:buChar char="•"/>
              <a:defRPr/>
            </a:pPr>
            <a:r>
              <a:rPr lang="sr-Latn-RS" dirty="0" smtClean="0"/>
              <a:t>ista </a:t>
            </a:r>
            <a:r>
              <a:rPr lang="sr-Latn-RS" dirty="0"/>
              <a:t>pozicija i veličina naslova </a:t>
            </a:r>
            <a:r>
              <a:rPr lang="sr-Latn-RS" dirty="0" smtClean="0"/>
              <a:t>i podnaslova</a:t>
            </a:r>
            <a:r>
              <a:rPr lang="sr-Latn-RS" dirty="0"/>
              <a:t>, </a:t>
            </a:r>
            <a:endParaRPr lang="sr-Latn-RS" dirty="0" smtClean="0"/>
          </a:p>
          <a:p>
            <a:pPr>
              <a:buFont typeface="Arial" pitchFamily="34" charset="0"/>
              <a:buChar char="•"/>
              <a:defRPr/>
            </a:pPr>
            <a:r>
              <a:rPr lang="sr-Latn-RS" dirty="0"/>
              <a:t>i</a:t>
            </a:r>
            <a:r>
              <a:rPr lang="sr-Latn-RS" dirty="0" smtClean="0"/>
              <a:t>sto uvlačenje teksta kod nabrajanja istog nivoa,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sr-Latn-RS" dirty="0" smtClean="0"/>
              <a:t>margine 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395288" y="333375"/>
            <a:ext cx="8280400" cy="6477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>
              <a:defRPr/>
            </a:pPr>
            <a:r>
              <a:rPr lang="sr-Latn-RS" b="1" dirty="0" smtClean="0">
                <a:latin typeface="Calibri" pitchFamily="34" charset="0"/>
              </a:rPr>
              <a:t>Stilovi pisanja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395288" y="1052513"/>
            <a:ext cx="8280400" cy="5400675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sr-Latn-RS" dirty="0" smtClean="0"/>
              <a:t>Stil predstavlja kombinaciju formatiranja koja se primenjuje na delove dokumenta ili ceo dokument.</a:t>
            </a:r>
          </a:p>
          <a:p>
            <a:pPr marL="0" indent="0">
              <a:buFontTx/>
              <a:buNone/>
              <a:defRPr/>
            </a:pPr>
            <a:r>
              <a:rPr lang="sr-Latn-RS" dirty="0" smtClean="0"/>
              <a:t>Word ima preko 90 svojih ugrađenih stilova a daje mogućnost i da korisnik definiše svoj. </a:t>
            </a:r>
          </a:p>
          <a:p>
            <a:pPr marL="0" indent="0">
              <a:buFontTx/>
              <a:buNone/>
              <a:defRPr/>
            </a:pPr>
            <a:endParaRPr lang="sr-Latn-RS" dirty="0" smtClean="0"/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2163" y="5392738"/>
            <a:ext cx="5629275" cy="105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1775" y="3686175"/>
            <a:ext cx="5184775" cy="236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395288" y="333375"/>
            <a:ext cx="8280400" cy="6477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>
              <a:defRPr/>
            </a:pPr>
            <a:r>
              <a:rPr lang="sr-Latn-RS" b="1" dirty="0" smtClean="0">
                <a:latin typeface="Calibri" pitchFamily="34" charset="0"/>
              </a:rPr>
              <a:t>Stilovi pisanja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517525" y="1071563"/>
            <a:ext cx="8280400" cy="5400675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sr-Latn-RS" dirty="0" smtClean="0"/>
              <a:t>Definisanje i imenovanje korisničkog stila:</a:t>
            </a:r>
          </a:p>
          <a:p>
            <a:pPr marL="0" indent="0">
              <a:buFontTx/>
              <a:buNone/>
              <a:defRPr/>
            </a:pPr>
            <a:r>
              <a:rPr lang="sr-Latn-RS" dirty="0" smtClean="0"/>
              <a:t> </a:t>
            </a:r>
          </a:p>
          <a:p>
            <a:pPr marL="0" indent="0">
              <a:buFontTx/>
              <a:buNone/>
              <a:defRPr/>
            </a:pPr>
            <a:endParaRPr lang="sr-Latn-RS" dirty="0" smtClean="0"/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750" y="1773238"/>
            <a:ext cx="5629275" cy="105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6688" y="1773238"/>
            <a:ext cx="1876425" cy="471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5894388" y="2452688"/>
            <a:ext cx="373062" cy="431800"/>
          </a:xfrm>
          <a:prstGeom prst="ellipse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r-Latn-RS"/>
          </a:p>
        </p:txBody>
      </p:sp>
      <p:sp>
        <p:nvSpPr>
          <p:cNvPr id="8" name="Oval 7"/>
          <p:cNvSpPr/>
          <p:nvPr/>
        </p:nvSpPr>
        <p:spPr>
          <a:xfrm>
            <a:off x="6516688" y="6083300"/>
            <a:ext cx="371475" cy="431800"/>
          </a:xfrm>
          <a:prstGeom prst="ellipse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r-Latn-RS"/>
          </a:p>
        </p:txBody>
      </p:sp>
      <p:pic>
        <p:nvPicPr>
          <p:cNvPr id="1741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108325"/>
            <a:ext cx="2898775" cy="299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>
            <a:off x="6159500" y="2894013"/>
            <a:ext cx="271463" cy="1039812"/>
          </a:xfrm>
          <a:prstGeom prst="straightConnector1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 flipV="1">
            <a:off x="4932363" y="4605338"/>
            <a:ext cx="1498600" cy="1693862"/>
          </a:xfrm>
          <a:prstGeom prst="straightConnector1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395288" y="333375"/>
            <a:ext cx="8280400" cy="6477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>
              <a:defRPr/>
            </a:pPr>
            <a:r>
              <a:rPr lang="sr-Latn-RS" b="1" dirty="0" smtClean="0">
                <a:latin typeface="Calibri" pitchFamily="34" charset="0"/>
              </a:rPr>
              <a:t>Stilovi pisanja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395288" y="1052513"/>
            <a:ext cx="8280400" cy="5400675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sr-Latn-RS" dirty="0" smtClean="0"/>
              <a:t>Moguće je i modifikovati već ugrađen stil:</a:t>
            </a:r>
          </a:p>
          <a:p>
            <a:pPr marL="0" indent="0">
              <a:buFontTx/>
              <a:buNone/>
              <a:defRPr/>
            </a:pPr>
            <a:r>
              <a:rPr lang="sr-Latn-RS" dirty="0" smtClean="0"/>
              <a:t> </a:t>
            </a:r>
          </a:p>
          <a:p>
            <a:pPr marL="0" indent="0">
              <a:buFontTx/>
              <a:buNone/>
              <a:defRPr/>
            </a:pPr>
            <a:endParaRPr lang="sr-Latn-RS" dirty="0" smtClean="0"/>
          </a:p>
        </p:txBody>
      </p:sp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005013"/>
            <a:ext cx="2325687" cy="400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4663" y="1943100"/>
            <a:ext cx="3894137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395288" y="333375"/>
            <a:ext cx="8280400" cy="6477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>
              <a:defRPr/>
            </a:pPr>
            <a:r>
              <a:rPr lang="sr-Latn-RS" b="1" dirty="0" smtClean="0">
                <a:latin typeface="Calibri" pitchFamily="34" charset="0"/>
              </a:rPr>
              <a:t>Sekcije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395288" y="1052513"/>
            <a:ext cx="8280400" cy="5400675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marL="0" indent="0" algn="just">
              <a:buFontTx/>
              <a:buNone/>
              <a:defRPr/>
            </a:pPr>
            <a:r>
              <a:rPr lang="sr-Latn-RS" dirty="0" smtClean="0"/>
              <a:t>Postoje situacije kada neko podešavanje treba da se ograniči samo na deo dokumenta a da se ne naruši njegova kompaktnost i stil:</a:t>
            </a:r>
          </a:p>
          <a:p>
            <a:pPr algn="just">
              <a:defRPr/>
            </a:pPr>
            <a:r>
              <a:rPr lang="sr-Latn-RS" dirty="0" smtClean="0"/>
              <a:t>u zaglavlju dokumenta stoji naziv poglavlja a dokument ima više poglavlja</a:t>
            </a:r>
          </a:p>
          <a:p>
            <a:pPr algn="just">
              <a:defRPr/>
            </a:pPr>
            <a:r>
              <a:rPr lang="sr-Latn-RS" dirty="0"/>
              <a:t>n</a:t>
            </a:r>
            <a:r>
              <a:rPr lang="sr-Latn-RS" dirty="0" smtClean="0"/>
              <a:t>umeracija dokumenta kreće tek posle sadržaja</a:t>
            </a:r>
          </a:p>
          <a:p>
            <a:pPr algn="just">
              <a:defRPr/>
            </a:pPr>
            <a:r>
              <a:rPr lang="sr-Latn-RS" dirty="0"/>
              <a:t>s</a:t>
            </a:r>
            <a:r>
              <a:rPr lang="sr-Latn-RS" dirty="0" smtClean="0"/>
              <a:t>adržaj ima jednu vrstu numeracije a ostatak dokumenta drugu </a:t>
            </a:r>
          </a:p>
          <a:p>
            <a:pPr marL="0" indent="0" algn="just">
              <a:buFontTx/>
              <a:buNone/>
              <a:defRPr/>
            </a:pPr>
            <a:endParaRPr lang="sr-Latn-R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395288" y="333375"/>
            <a:ext cx="8280400" cy="6477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>
              <a:defRPr/>
            </a:pPr>
            <a:r>
              <a:rPr lang="sr-Latn-RS" b="1" dirty="0" smtClean="0">
                <a:latin typeface="Calibri" pitchFamily="34" charset="0"/>
              </a:rPr>
              <a:t>Sekcije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395288" y="1052513"/>
            <a:ext cx="8280400" cy="5400675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algn="just">
              <a:defRPr/>
            </a:pPr>
            <a:r>
              <a:rPr lang="sr-Latn-RS" dirty="0" smtClean="0"/>
              <a:t>U dokumet su ubačene slike ili velike tabele koje zahtevaju da stranica bude drugačije (</a:t>
            </a:r>
            <a:r>
              <a:rPr lang="sr-Latn-RS" i="1" dirty="0" smtClean="0"/>
              <a:t>landscape</a:t>
            </a:r>
            <a:r>
              <a:rPr lang="sr-Latn-RS" dirty="0" smtClean="0"/>
              <a:t>) orijentisana</a:t>
            </a:r>
          </a:p>
          <a:p>
            <a:pPr algn="just">
              <a:defRPr/>
            </a:pPr>
            <a:r>
              <a:rPr lang="sr-Latn-RS" dirty="0" smtClean="0"/>
              <a:t>...</a:t>
            </a:r>
          </a:p>
          <a:p>
            <a:pPr marL="0" indent="0" algn="just">
              <a:buFontTx/>
              <a:buNone/>
              <a:defRPr/>
            </a:pPr>
            <a:endParaRPr lang="sr-Latn-RS" dirty="0" smtClean="0"/>
          </a:p>
          <a:p>
            <a:pPr marL="0" indent="0" algn="just">
              <a:buFontTx/>
              <a:buNone/>
              <a:defRPr/>
            </a:pPr>
            <a:endParaRPr lang="sr-Latn-RS" dirty="0" smtClean="0"/>
          </a:p>
        </p:txBody>
      </p:sp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4063" y="3644900"/>
            <a:ext cx="7721600" cy="222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395288" y="333375"/>
            <a:ext cx="8280400" cy="6477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>
              <a:defRPr/>
            </a:pPr>
            <a:r>
              <a:rPr lang="sr-Latn-RS" b="1" dirty="0" smtClean="0">
                <a:latin typeface="Calibri" pitchFamily="34" charset="0"/>
              </a:rPr>
              <a:t>Liste nabrajanja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395288" y="1052513"/>
            <a:ext cx="8280400" cy="5400675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sr-Latn-RS" dirty="0" smtClean="0"/>
              <a:t>Vrste lista</a:t>
            </a:r>
          </a:p>
          <a:p>
            <a:pPr marL="0" indent="0">
              <a:buFontTx/>
              <a:buNone/>
              <a:defRPr/>
            </a:pPr>
            <a:r>
              <a:rPr lang="sr-Latn-RS" dirty="0" smtClean="0"/>
              <a:t>  označena               ili       numerisana</a:t>
            </a:r>
          </a:p>
          <a:p>
            <a:pPr marL="0" indent="0">
              <a:buFontTx/>
              <a:buNone/>
              <a:defRPr/>
            </a:pPr>
            <a:endParaRPr lang="sr-Latn-RS" dirty="0"/>
          </a:p>
          <a:p>
            <a:pPr marL="0" indent="0">
              <a:buFontTx/>
              <a:buNone/>
              <a:defRPr/>
            </a:pPr>
            <a:endParaRPr lang="sr-Latn-RS" dirty="0" smtClean="0"/>
          </a:p>
          <a:p>
            <a:pPr marL="0" indent="0">
              <a:buFontTx/>
              <a:buNone/>
              <a:defRPr/>
            </a:pPr>
            <a:endParaRPr lang="sr-Latn-RS" dirty="0"/>
          </a:p>
          <a:p>
            <a:pPr marL="0" indent="0">
              <a:buFontTx/>
              <a:buNone/>
              <a:defRPr/>
            </a:pPr>
            <a:endParaRPr lang="sr-Latn-RS" dirty="0" smtClean="0"/>
          </a:p>
          <a:p>
            <a:pPr marL="0" indent="0">
              <a:buFontTx/>
              <a:buNone/>
              <a:defRPr/>
            </a:pPr>
            <a:endParaRPr lang="sr-Latn-RS" dirty="0"/>
          </a:p>
          <a:p>
            <a:pPr marL="0" indent="0">
              <a:buFontTx/>
              <a:buNone/>
              <a:defRPr/>
            </a:pPr>
            <a:endParaRPr lang="sr-Latn-RS" dirty="0"/>
          </a:p>
          <a:p>
            <a:pPr marL="0" indent="0">
              <a:buFontTx/>
              <a:buNone/>
              <a:defRPr/>
            </a:pPr>
            <a:r>
              <a:rPr lang="sr-Latn-RS" dirty="0" smtClean="0"/>
              <a:t>Načini nabrajanja: ručno ili automatski</a:t>
            </a:r>
          </a:p>
        </p:txBody>
      </p:sp>
      <p:pic>
        <p:nvPicPr>
          <p:cNvPr id="307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650" y="2133600"/>
            <a:ext cx="2943225" cy="314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19700" y="2133600"/>
            <a:ext cx="1749425" cy="3614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395288" y="333375"/>
            <a:ext cx="8280400" cy="6477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>
              <a:defRPr/>
            </a:pPr>
            <a:r>
              <a:rPr lang="sr-Latn-RS" b="1" dirty="0" smtClean="0">
                <a:latin typeface="Calibri" pitchFamily="34" charset="0"/>
              </a:rPr>
              <a:t>Sekcije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395288" y="1052513"/>
            <a:ext cx="8280400" cy="5400675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marL="0" indent="0" algn="just">
              <a:buFontTx/>
              <a:buNone/>
              <a:defRPr/>
            </a:pPr>
            <a:r>
              <a:rPr lang="sr-Latn-RS" dirty="0" smtClean="0"/>
              <a:t>Za te potrebe, dokument se deli na sekcije</a:t>
            </a:r>
          </a:p>
          <a:p>
            <a:pPr marL="0" indent="0" algn="ctr">
              <a:buFontTx/>
              <a:buNone/>
              <a:defRPr/>
            </a:pPr>
            <a:r>
              <a:rPr lang="sr-Latn-RS" i="1" dirty="0" smtClean="0"/>
              <a:t>Page Layout/Page Setup/Breaks</a:t>
            </a:r>
          </a:p>
          <a:p>
            <a:pPr marL="0" indent="0">
              <a:buFontTx/>
              <a:buNone/>
              <a:defRPr/>
            </a:pPr>
            <a:r>
              <a:rPr lang="sr-Latn-RS" dirty="0" smtClean="0"/>
              <a:t>Nova sekcija se nalazi na</a:t>
            </a:r>
          </a:p>
          <a:p>
            <a:pPr algn="just">
              <a:defRPr/>
            </a:pPr>
            <a:r>
              <a:rPr lang="sr-Latn-RS" dirty="0" smtClean="0"/>
              <a:t>istoj strani</a:t>
            </a:r>
          </a:p>
          <a:p>
            <a:pPr algn="just">
              <a:defRPr/>
            </a:pPr>
            <a:r>
              <a:rPr lang="sr-Latn-RS" dirty="0" smtClean="0"/>
              <a:t>novoj strani</a:t>
            </a:r>
          </a:p>
          <a:p>
            <a:pPr algn="just">
              <a:defRPr/>
            </a:pPr>
            <a:r>
              <a:rPr lang="sr-Latn-RS" dirty="0"/>
              <a:t>p</a:t>
            </a:r>
            <a:r>
              <a:rPr lang="sr-Latn-RS" dirty="0" smtClean="0"/>
              <a:t>rvoj narednoj </a:t>
            </a:r>
          </a:p>
          <a:p>
            <a:pPr marL="0" indent="0" algn="just">
              <a:buFontTx/>
              <a:buNone/>
              <a:defRPr/>
            </a:pPr>
            <a:r>
              <a:rPr lang="sr-Latn-RS" dirty="0" smtClean="0"/>
              <a:t>     parnoj/neparnoj strani</a:t>
            </a:r>
          </a:p>
          <a:p>
            <a:pPr marL="0" indent="0" algn="just">
              <a:buFontTx/>
              <a:buNone/>
              <a:defRPr/>
            </a:pPr>
            <a:endParaRPr lang="sr-Latn-RS" dirty="0" smtClean="0"/>
          </a:p>
          <a:p>
            <a:pPr algn="just">
              <a:defRPr/>
            </a:pPr>
            <a:endParaRPr lang="sr-Latn-RS" dirty="0" smtClean="0"/>
          </a:p>
          <a:p>
            <a:pPr marL="0" indent="0" algn="just">
              <a:buFontTx/>
              <a:buNone/>
              <a:defRPr/>
            </a:pPr>
            <a:endParaRPr lang="sr-Latn-RS" dirty="0" smtClean="0"/>
          </a:p>
        </p:txBody>
      </p:sp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0088" y="5300663"/>
            <a:ext cx="3086100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5963" y="2459038"/>
            <a:ext cx="2287587" cy="368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V="1">
            <a:off x="3419475" y="2568575"/>
            <a:ext cx="2376488" cy="3021013"/>
          </a:xfrm>
          <a:prstGeom prst="straightConnector1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395288" y="333375"/>
            <a:ext cx="8280400" cy="6477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>
              <a:defRPr/>
            </a:pPr>
            <a:r>
              <a:rPr lang="sr-Latn-RS" b="1" dirty="0" smtClean="0">
                <a:latin typeface="Calibri" pitchFamily="34" charset="0"/>
              </a:rPr>
              <a:t>Sekcije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395288" y="1052513"/>
            <a:ext cx="8280400" cy="5400675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marL="0" indent="0" algn="just">
              <a:buFontTx/>
              <a:buNone/>
              <a:defRPr/>
            </a:pPr>
            <a:r>
              <a:rPr lang="sr-Latn-RS" dirty="0" smtClean="0"/>
              <a:t>Nakon definisanja, sekcija može da se podešava. </a:t>
            </a:r>
          </a:p>
          <a:p>
            <a:pPr marL="0" indent="0" algn="just">
              <a:buFontTx/>
              <a:buNone/>
              <a:defRPr/>
            </a:pPr>
            <a:r>
              <a:rPr lang="sr-Latn-RS" dirty="0" smtClean="0"/>
              <a:t>Podešavanje važi od postavljenog početka do njenog kraja odnosno početka naredne sekcije.</a:t>
            </a:r>
          </a:p>
          <a:p>
            <a:pPr marL="0" indent="0">
              <a:buFontTx/>
              <a:buNone/>
              <a:defRPr/>
            </a:pPr>
            <a:r>
              <a:rPr lang="sr-Latn-RS" dirty="0" smtClean="0"/>
              <a:t>Na slici: </a:t>
            </a:r>
          </a:p>
          <a:p>
            <a:pPr marL="0" indent="0">
              <a:buFontTx/>
              <a:buNone/>
              <a:defRPr/>
            </a:pPr>
            <a:r>
              <a:rPr lang="sr-Latn-RS" dirty="0" smtClean="0"/>
              <a:t>Sekcija počinje od</a:t>
            </a:r>
          </a:p>
          <a:p>
            <a:pPr marL="0" indent="0">
              <a:buFontTx/>
              <a:buNone/>
              <a:defRPr/>
            </a:pPr>
            <a:r>
              <a:rPr lang="sr-Latn-RS" dirty="0"/>
              <a:t>t</a:t>
            </a:r>
            <a:r>
              <a:rPr lang="sr-Latn-RS" dirty="0" smtClean="0"/>
              <a:t>rećeg paragrafa</a:t>
            </a:r>
          </a:p>
        </p:txBody>
      </p:sp>
      <p:pic>
        <p:nvPicPr>
          <p:cNvPr id="2253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40200" y="3429000"/>
            <a:ext cx="4251325" cy="289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395288" y="333375"/>
            <a:ext cx="8280400" cy="6477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>
              <a:defRPr/>
            </a:pPr>
            <a:r>
              <a:rPr lang="sr-Latn-RS" b="1" dirty="0" smtClean="0">
                <a:latin typeface="Calibri" pitchFamily="34" charset="0"/>
              </a:rPr>
              <a:t>Sekcije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395288" y="1052513"/>
            <a:ext cx="8280400" cy="5400675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marL="0" indent="0" algn="just">
              <a:buFontTx/>
              <a:buNone/>
              <a:defRPr/>
            </a:pPr>
            <a:r>
              <a:rPr lang="sr-Latn-RS" dirty="0" smtClean="0"/>
              <a:t>Podešavanje može da se nadoveže na prethodnu sekciju kao na primer kod različite numeracije stranica unutar istog dokumenta</a:t>
            </a:r>
          </a:p>
          <a:p>
            <a:pPr marL="0" indent="0" algn="just">
              <a:buFontTx/>
              <a:buNone/>
              <a:defRPr/>
            </a:pPr>
            <a:r>
              <a:rPr lang="sr-Latn-RS" dirty="0" smtClean="0"/>
              <a:t> </a:t>
            </a:r>
          </a:p>
          <a:p>
            <a:pPr algn="just">
              <a:defRPr/>
            </a:pPr>
            <a:endParaRPr lang="sr-Latn-RS" dirty="0" smtClean="0"/>
          </a:p>
          <a:p>
            <a:pPr marL="0" indent="0" algn="just">
              <a:buFontTx/>
              <a:buNone/>
              <a:defRPr/>
            </a:pPr>
            <a:endParaRPr lang="sr-Latn-RS" dirty="0"/>
          </a:p>
          <a:p>
            <a:pPr marL="0" indent="0" algn="just">
              <a:buFontTx/>
              <a:buNone/>
              <a:defRPr/>
            </a:pPr>
            <a:r>
              <a:rPr lang="sr-Latn-RS" dirty="0"/>
              <a:t>i</a:t>
            </a:r>
            <a:r>
              <a:rPr lang="sr-Latn-RS" dirty="0" smtClean="0"/>
              <a:t>li da bude nezavisno od ostatka dokumenta</a:t>
            </a:r>
          </a:p>
          <a:p>
            <a:pPr marL="0" indent="0" algn="just">
              <a:buFontTx/>
              <a:buNone/>
              <a:defRPr/>
            </a:pPr>
            <a:endParaRPr lang="sr-Latn-RS" dirty="0" smtClean="0"/>
          </a:p>
        </p:txBody>
      </p:sp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3575" y="2997200"/>
            <a:ext cx="7735888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55788" y="5740400"/>
            <a:ext cx="546417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2150" y="5170488"/>
            <a:ext cx="7850188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395288" y="333375"/>
            <a:ext cx="8280400" cy="6477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>
              <a:defRPr/>
            </a:pPr>
            <a:r>
              <a:rPr lang="sr-Latn-RS" b="1" dirty="0" smtClean="0">
                <a:latin typeface="Calibri" pitchFamily="34" charset="0"/>
              </a:rPr>
              <a:t>Sekcije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395288" y="1052513"/>
            <a:ext cx="8280400" cy="5400675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marL="0" indent="0" algn="just">
              <a:buFontTx/>
              <a:buNone/>
              <a:defRPr/>
            </a:pPr>
            <a:r>
              <a:rPr lang="sr-Latn-RS" dirty="0" smtClean="0"/>
              <a:t>Brisanje sekcija i preloma strane se radi u četiri koraka:</a:t>
            </a:r>
          </a:p>
          <a:p>
            <a:pPr algn="just">
              <a:defRPr/>
            </a:pPr>
            <a:r>
              <a:rPr lang="sr-Latn-RS" dirty="0"/>
              <a:t>u</a:t>
            </a:r>
            <a:r>
              <a:rPr lang="sr-Latn-RS" dirty="0" smtClean="0"/>
              <a:t>ključi se opcija prikaza znakova formatiranja: </a:t>
            </a:r>
            <a:r>
              <a:rPr lang="sr-Latn-RS" i="1" dirty="0" smtClean="0"/>
              <a:t>Home/Paragraph/</a:t>
            </a:r>
          </a:p>
          <a:p>
            <a:pPr algn="just">
              <a:defRPr/>
            </a:pPr>
            <a:r>
              <a:rPr lang="sr-Latn-RS" dirty="0"/>
              <a:t>p</a:t>
            </a:r>
            <a:r>
              <a:rPr lang="sr-Latn-RS" dirty="0" smtClean="0"/>
              <a:t>otraži se početak sekcije (preloma stranice) </a:t>
            </a:r>
          </a:p>
          <a:p>
            <a:pPr algn="just">
              <a:defRPr/>
            </a:pPr>
            <a:endParaRPr lang="sr-Latn-RS" dirty="0"/>
          </a:p>
          <a:p>
            <a:pPr algn="just">
              <a:defRPr/>
            </a:pPr>
            <a:r>
              <a:rPr lang="sr-Latn-RS" dirty="0"/>
              <a:t>s</a:t>
            </a:r>
            <a:r>
              <a:rPr lang="sr-Latn-RS" dirty="0" smtClean="0"/>
              <a:t>elektuje se </a:t>
            </a:r>
          </a:p>
          <a:p>
            <a:pPr algn="just">
              <a:defRPr/>
            </a:pPr>
            <a:r>
              <a:rPr lang="sr-Latn-RS" dirty="0"/>
              <a:t>a</a:t>
            </a:r>
            <a:r>
              <a:rPr lang="sr-Latn-RS" dirty="0" smtClean="0"/>
              <a:t> zatim sa </a:t>
            </a:r>
            <a:r>
              <a:rPr lang="sr-Latn-RS" i="1" dirty="0" smtClean="0"/>
              <a:t>Delete</a:t>
            </a:r>
            <a:r>
              <a:rPr lang="sr-Latn-RS" dirty="0" smtClean="0"/>
              <a:t> obriše</a:t>
            </a:r>
          </a:p>
          <a:p>
            <a:pPr marL="0" indent="0" algn="just">
              <a:buFontTx/>
              <a:buNone/>
              <a:defRPr/>
            </a:pPr>
            <a:endParaRPr lang="sr-Latn-RS" dirty="0" smtClean="0"/>
          </a:p>
          <a:p>
            <a:pPr marL="0" indent="0" algn="just">
              <a:buFontTx/>
              <a:buNone/>
              <a:defRPr/>
            </a:pPr>
            <a:endParaRPr lang="sr-Latn-RS" dirty="0"/>
          </a:p>
          <a:p>
            <a:pPr marL="0" indent="0" algn="just">
              <a:buFontTx/>
              <a:buNone/>
              <a:defRPr/>
            </a:pPr>
            <a:endParaRPr lang="sr-Latn-RS" dirty="0" smtClean="0"/>
          </a:p>
        </p:txBody>
      </p:sp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18288" y="2755900"/>
            <a:ext cx="32385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7675" y="3814763"/>
            <a:ext cx="5410200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6011863" y="4200525"/>
            <a:ext cx="2386012" cy="523875"/>
          </a:xfrm>
          <a:prstGeom prst="ellipse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r-Latn-RS"/>
          </a:p>
        </p:txBody>
      </p:sp>
      <p:pic>
        <p:nvPicPr>
          <p:cNvPr id="2458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28988" y="4868863"/>
            <a:ext cx="2486025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395288" y="333375"/>
            <a:ext cx="8280400" cy="6477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>
              <a:defRPr/>
            </a:pPr>
            <a:r>
              <a:rPr lang="sr-Latn-RS" b="1" dirty="0" smtClean="0">
                <a:latin typeface="Calibri" pitchFamily="34" charset="0"/>
              </a:rPr>
              <a:t>Automatski sadržaj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395288" y="1052513"/>
            <a:ext cx="8280400" cy="5400675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marL="0" indent="0" algn="just">
              <a:buFontTx/>
              <a:buNone/>
              <a:defRPr/>
            </a:pPr>
            <a:r>
              <a:rPr lang="sr-Latn-RS" dirty="0" smtClean="0"/>
              <a:t>Word pruža mogućnost automatskog generisanja i dopune sadržaja. Uslov za to  je da se dokumentu pridruži neki od ugrađenih stilova (</a:t>
            </a:r>
            <a:r>
              <a:rPr lang="sr-Latn-RS" i="1" dirty="0" smtClean="0"/>
              <a:t>Heading 1</a:t>
            </a:r>
            <a:r>
              <a:rPr lang="sr-Latn-RS" dirty="0" smtClean="0"/>
              <a:t>, </a:t>
            </a:r>
            <a:r>
              <a:rPr lang="sr-Latn-RS" i="1" dirty="0" smtClean="0"/>
              <a:t>Heading 2</a:t>
            </a:r>
            <a:r>
              <a:rPr lang="sr-Latn-RS" dirty="0" smtClean="0"/>
              <a:t>, ...) </a:t>
            </a:r>
          </a:p>
          <a:p>
            <a:pPr marL="0" indent="0" algn="just">
              <a:buFontTx/>
              <a:buNone/>
              <a:defRPr/>
            </a:pPr>
            <a:endParaRPr lang="sr-Latn-RS" dirty="0" smtClean="0"/>
          </a:p>
          <a:p>
            <a:pPr marL="0" indent="0" algn="just">
              <a:buFontTx/>
              <a:buNone/>
              <a:defRPr/>
            </a:pPr>
            <a:endParaRPr lang="sr-Latn-RS" dirty="0" smtClean="0"/>
          </a:p>
        </p:txBody>
      </p:sp>
      <p:pic>
        <p:nvPicPr>
          <p:cNvPr id="2560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1700" y="3573463"/>
            <a:ext cx="7164388" cy="242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395288" y="333375"/>
            <a:ext cx="8280400" cy="6477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>
              <a:defRPr/>
            </a:pPr>
            <a:r>
              <a:rPr lang="sr-Latn-RS" b="1" dirty="0" smtClean="0">
                <a:latin typeface="Calibri" pitchFamily="34" charset="0"/>
              </a:rPr>
              <a:t>Automatski sadržaj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395288" y="1052513"/>
            <a:ext cx="8280400" cy="5400675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algn="just">
              <a:defRPr/>
            </a:pPr>
            <a:r>
              <a:rPr lang="sr-Latn-RS" dirty="0"/>
              <a:t>u</a:t>
            </a:r>
            <a:r>
              <a:rPr lang="sr-Latn-RS" dirty="0" smtClean="0"/>
              <a:t> okviru jezička </a:t>
            </a:r>
            <a:r>
              <a:rPr lang="sr-Latn-RS" i="1" dirty="0" smtClean="0"/>
              <a:t>References</a:t>
            </a:r>
            <a:r>
              <a:rPr lang="sr-Latn-RS" dirty="0" smtClean="0"/>
              <a:t> traži se ikona </a:t>
            </a:r>
            <a:r>
              <a:rPr lang="sr-Latn-RS" i="1" dirty="0" smtClean="0"/>
              <a:t>Table of Contents </a:t>
            </a:r>
          </a:p>
          <a:p>
            <a:pPr algn="just">
              <a:defRPr/>
            </a:pPr>
            <a:r>
              <a:rPr lang="sr-Latn-RS" dirty="0"/>
              <a:t>b</a:t>
            </a:r>
            <a:r>
              <a:rPr lang="sr-Latn-RS" dirty="0" smtClean="0"/>
              <a:t>ira se </a:t>
            </a:r>
          </a:p>
          <a:p>
            <a:pPr marL="0" indent="0" algn="just">
              <a:buFontTx/>
              <a:buNone/>
              <a:defRPr/>
            </a:pPr>
            <a:r>
              <a:rPr lang="sr-Latn-RS" dirty="0" smtClean="0"/>
              <a:t>   </a:t>
            </a:r>
            <a:r>
              <a:rPr lang="sr-Latn-RS" i="1" dirty="0" smtClean="0"/>
              <a:t>Insert Table of Contents </a:t>
            </a:r>
            <a:r>
              <a:rPr lang="sr-Latn-RS" dirty="0" smtClean="0"/>
              <a:t>...</a:t>
            </a:r>
          </a:p>
          <a:p>
            <a:pPr algn="just">
              <a:defRPr/>
            </a:pPr>
            <a:r>
              <a:rPr lang="sr-Latn-RS" dirty="0"/>
              <a:t>d</a:t>
            </a:r>
            <a:r>
              <a:rPr lang="sr-Latn-RS" dirty="0" smtClean="0"/>
              <a:t>alja podešavanja se vrše</a:t>
            </a:r>
          </a:p>
          <a:p>
            <a:pPr marL="0" indent="0" algn="just">
              <a:buFontTx/>
              <a:buNone/>
              <a:defRPr/>
            </a:pPr>
            <a:r>
              <a:rPr lang="sr-Latn-RS" dirty="0"/>
              <a:t> </a:t>
            </a:r>
            <a:r>
              <a:rPr lang="sr-Latn-RS" dirty="0" smtClean="0"/>
              <a:t>  preko prozora za dijalog</a:t>
            </a:r>
          </a:p>
          <a:p>
            <a:pPr algn="just">
              <a:defRPr/>
            </a:pPr>
            <a:r>
              <a:rPr lang="sr-Latn-RS" dirty="0"/>
              <a:t>p</a:t>
            </a:r>
            <a:r>
              <a:rPr lang="sr-Latn-RS" dirty="0" smtClean="0"/>
              <a:t>odešavanja se potvrđuju</a:t>
            </a:r>
          </a:p>
          <a:p>
            <a:pPr marL="0" indent="0" algn="just">
              <a:buFontTx/>
              <a:buNone/>
              <a:defRPr/>
            </a:pPr>
            <a:r>
              <a:rPr lang="sr-Latn-RS" dirty="0"/>
              <a:t> </a:t>
            </a:r>
            <a:r>
              <a:rPr lang="sr-Latn-RS" dirty="0" smtClean="0"/>
              <a:t>  klikom na dugme OK</a:t>
            </a:r>
          </a:p>
          <a:p>
            <a:pPr marL="0" indent="0" algn="just">
              <a:buFontTx/>
              <a:buNone/>
              <a:defRPr/>
            </a:pPr>
            <a:endParaRPr lang="sr-Latn-RS" dirty="0" smtClean="0"/>
          </a:p>
          <a:p>
            <a:pPr marL="0" indent="0" algn="just">
              <a:buFontTx/>
              <a:buNone/>
              <a:defRPr/>
            </a:pPr>
            <a:endParaRPr lang="sr-Latn-RS" dirty="0" smtClean="0"/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6100" y="1557338"/>
            <a:ext cx="3384550" cy="1147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525" y="2276475"/>
            <a:ext cx="2636838" cy="3595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395288" y="333375"/>
            <a:ext cx="8280400" cy="6477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>
              <a:defRPr/>
            </a:pPr>
            <a:r>
              <a:rPr lang="sr-Latn-RS" b="1" dirty="0" smtClean="0">
                <a:latin typeface="Calibri" pitchFamily="34" charset="0"/>
              </a:rPr>
              <a:t>Automatski sadržaj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395288" y="1052513"/>
            <a:ext cx="8280400" cy="5400675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marL="0" indent="0" algn="just">
              <a:buFontTx/>
              <a:buNone/>
              <a:defRPr/>
            </a:pPr>
            <a:endParaRPr lang="sr-Latn-RS" dirty="0" smtClean="0"/>
          </a:p>
          <a:p>
            <a:pPr marL="0" indent="0" algn="just">
              <a:buFontTx/>
              <a:buNone/>
              <a:defRPr/>
            </a:pPr>
            <a:endParaRPr lang="sr-Latn-RS" dirty="0" smtClean="0"/>
          </a:p>
        </p:txBody>
      </p:sp>
      <p:pic>
        <p:nvPicPr>
          <p:cNvPr id="2765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3263" y="1341438"/>
            <a:ext cx="5327650" cy="4719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395288" y="333375"/>
            <a:ext cx="8280400" cy="6477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>
              <a:defRPr/>
            </a:pPr>
            <a:r>
              <a:rPr lang="sr-Latn-RS" b="1" dirty="0" smtClean="0">
                <a:latin typeface="Calibri" pitchFamily="34" charset="0"/>
              </a:rPr>
              <a:t>Automatski sadržaj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395288" y="1052513"/>
            <a:ext cx="8280400" cy="5400675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marL="0" indent="0" algn="just">
              <a:buFontTx/>
              <a:buNone/>
              <a:defRPr/>
            </a:pPr>
            <a:r>
              <a:rPr lang="sr-Latn-RS" dirty="0" smtClean="0"/>
              <a:t>Podešava se:</a:t>
            </a:r>
          </a:p>
          <a:p>
            <a:pPr algn="just">
              <a:defRPr/>
            </a:pPr>
            <a:r>
              <a:rPr lang="sr-Latn-RS" dirty="0"/>
              <a:t>k</a:t>
            </a:r>
            <a:r>
              <a:rPr lang="sr-Latn-RS" dirty="0" smtClean="0"/>
              <a:t>ako će biti prikazani podnaslovi</a:t>
            </a:r>
          </a:p>
          <a:p>
            <a:pPr algn="just">
              <a:defRPr/>
            </a:pPr>
            <a:r>
              <a:rPr lang="sr-Latn-RS" dirty="0"/>
              <a:t>k</a:t>
            </a:r>
            <a:r>
              <a:rPr lang="sr-Latn-RS" dirty="0" smtClean="0"/>
              <a:t>ako će biti poravnati brojevi strana</a:t>
            </a:r>
          </a:p>
          <a:p>
            <a:pPr algn="just">
              <a:defRPr/>
            </a:pPr>
            <a:r>
              <a:rPr lang="sr-Latn-RS" dirty="0"/>
              <a:t>d</a:t>
            </a:r>
            <a:r>
              <a:rPr lang="sr-Latn-RS" dirty="0" smtClean="0"/>
              <a:t>a li će je uopšte biti i kako će izgledati linija koja ide od naslova do broja strane</a:t>
            </a:r>
          </a:p>
          <a:p>
            <a:pPr algn="just">
              <a:defRPr/>
            </a:pPr>
            <a:r>
              <a:rPr lang="sr-Latn-RS" dirty="0"/>
              <a:t>d</a:t>
            </a:r>
            <a:r>
              <a:rPr lang="sr-Latn-RS" dirty="0" smtClean="0"/>
              <a:t>a li će naslovi istovremeno predstavljati i link do pozicije u tekstu gde se nalazi to poglavlje (preporuka je da ta opcija bude uključena)</a:t>
            </a:r>
          </a:p>
          <a:p>
            <a:pPr algn="just">
              <a:defRPr/>
            </a:pPr>
            <a:endParaRPr lang="sr-Latn-R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395288" y="333375"/>
            <a:ext cx="8280400" cy="6477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>
              <a:defRPr/>
            </a:pPr>
            <a:r>
              <a:rPr lang="sr-Latn-RS" b="1" dirty="0" smtClean="0">
                <a:latin typeface="Calibri" pitchFamily="34" charset="0"/>
              </a:rPr>
              <a:t>Automatski sadržaj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395288" y="1052513"/>
            <a:ext cx="8280400" cy="5400675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marL="0" indent="0" algn="just">
              <a:spcBef>
                <a:spcPts val="0"/>
              </a:spcBef>
              <a:buFontTx/>
              <a:buNone/>
              <a:defRPr/>
            </a:pPr>
            <a:r>
              <a:rPr lang="sr-Latn-RS" dirty="0"/>
              <a:t>Ukoliko se dodaje tekst, šire se poglavlja ili dodaju nova, da bi </a:t>
            </a:r>
            <a:r>
              <a:rPr lang="sr-Latn-RS" dirty="0" smtClean="0"/>
              <a:t>se</a:t>
            </a:r>
          </a:p>
          <a:p>
            <a:pPr marL="0" indent="0" algn="just">
              <a:spcBef>
                <a:spcPts val="0"/>
              </a:spcBef>
              <a:buFontTx/>
              <a:buNone/>
              <a:defRPr/>
            </a:pPr>
            <a:r>
              <a:rPr lang="sr-Latn-RS" dirty="0" smtClean="0"/>
              <a:t>izvršila </a:t>
            </a:r>
            <a:r>
              <a:rPr lang="sr-Latn-RS" dirty="0"/>
              <a:t>izmena broja </a:t>
            </a:r>
            <a:endParaRPr lang="sr-Latn-RS" dirty="0" smtClean="0"/>
          </a:p>
          <a:p>
            <a:pPr marL="0" indent="0" algn="just">
              <a:spcBef>
                <a:spcPts val="0"/>
              </a:spcBef>
              <a:buFontTx/>
              <a:buNone/>
              <a:defRPr/>
            </a:pPr>
            <a:r>
              <a:rPr lang="sr-Latn-RS" dirty="0" smtClean="0"/>
              <a:t>stranice </a:t>
            </a:r>
            <a:r>
              <a:rPr lang="sr-Latn-RS" dirty="0"/>
              <a:t>gde počinje </a:t>
            </a:r>
            <a:endParaRPr lang="sr-Latn-RS" dirty="0" smtClean="0"/>
          </a:p>
          <a:p>
            <a:pPr marL="0" indent="0" algn="just">
              <a:spcBef>
                <a:spcPts val="0"/>
              </a:spcBef>
              <a:buFontTx/>
              <a:buNone/>
              <a:defRPr/>
            </a:pPr>
            <a:r>
              <a:rPr lang="sr-Latn-RS" dirty="0" smtClean="0"/>
              <a:t>poglavlje</a:t>
            </a:r>
            <a:r>
              <a:rPr lang="sr-Latn-RS" dirty="0"/>
              <a:t>, odnosno </a:t>
            </a:r>
            <a:endParaRPr lang="sr-Latn-RS" dirty="0" smtClean="0"/>
          </a:p>
          <a:p>
            <a:pPr marL="0" indent="0" algn="just">
              <a:spcBef>
                <a:spcPts val="0"/>
              </a:spcBef>
              <a:buFontTx/>
              <a:buNone/>
              <a:defRPr/>
            </a:pPr>
            <a:r>
              <a:rPr lang="sr-Latn-RS" dirty="0" smtClean="0"/>
              <a:t>ubacilo </a:t>
            </a:r>
            <a:r>
              <a:rPr lang="sr-Latn-RS" dirty="0"/>
              <a:t>novo </a:t>
            </a:r>
            <a:r>
              <a:rPr lang="sr-Latn-RS" dirty="0" smtClean="0"/>
              <a:t>poglavlje</a:t>
            </a:r>
          </a:p>
          <a:p>
            <a:pPr marL="0" indent="0" algn="just">
              <a:spcBef>
                <a:spcPts val="0"/>
              </a:spcBef>
              <a:buFontTx/>
              <a:buNone/>
              <a:defRPr/>
            </a:pPr>
            <a:r>
              <a:rPr lang="sr-Latn-RS" dirty="0"/>
              <a:t>t</a:t>
            </a:r>
            <a:r>
              <a:rPr lang="sr-Latn-RS" dirty="0" smtClean="0"/>
              <a:t>reba da se klikne </a:t>
            </a:r>
          </a:p>
          <a:p>
            <a:pPr marL="0" indent="0" algn="just">
              <a:spcBef>
                <a:spcPts val="0"/>
              </a:spcBef>
              <a:buFontTx/>
              <a:buNone/>
              <a:defRPr/>
            </a:pPr>
            <a:r>
              <a:rPr lang="sr-Latn-RS" dirty="0" smtClean="0"/>
              <a:t>na </a:t>
            </a:r>
            <a:r>
              <a:rPr lang="sr-Latn-RS" dirty="0"/>
              <a:t>dugme </a:t>
            </a:r>
            <a:endParaRPr lang="sr-Latn-RS" dirty="0" smtClean="0"/>
          </a:p>
          <a:p>
            <a:pPr marL="0" indent="0" algn="just">
              <a:spcBef>
                <a:spcPts val="0"/>
              </a:spcBef>
              <a:buFontTx/>
              <a:buNone/>
              <a:defRPr/>
            </a:pPr>
            <a:endParaRPr lang="sr-Latn-RS" dirty="0" smtClean="0"/>
          </a:p>
          <a:p>
            <a:pPr marL="0" indent="0" algn="just">
              <a:spcBef>
                <a:spcPts val="0"/>
              </a:spcBef>
              <a:spcAft>
                <a:spcPts val="1200"/>
              </a:spcAft>
              <a:buFontTx/>
              <a:buNone/>
              <a:defRPr/>
            </a:pPr>
            <a:r>
              <a:rPr lang="sr-Latn-RS" dirty="0" smtClean="0"/>
              <a:t>     </a:t>
            </a:r>
            <a:r>
              <a:rPr lang="sr-Latn-RS" i="1" dirty="0" smtClean="0"/>
              <a:t>Update Table</a:t>
            </a:r>
          </a:p>
          <a:p>
            <a:pPr marL="0" indent="0" algn="just">
              <a:spcBef>
                <a:spcPts val="0"/>
              </a:spcBef>
              <a:spcAft>
                <a:spcPts val="1200"/>
              </a:spcAft>
              <a:buFontTx/>
              <a:buNone/>
              <a:defRPr/>
            </a:pPr>
            <a:endParaRPr lang="sr-Latn-RS" dirty="0"/>
          </a:p>
        </p:txBody>
      </p:sp>
      <p:pic>
        <p:nvPicPr>
          <p:cNvPr id="2970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463" y="1700213"/>
            <a:ext cx="3887787" cy="446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395288" y="333375"/>
            <a:ext cx="8280400" cy="6477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>
              <a:defRPr/>
            </a:pPr>
            <a:r>
              <a:rPr lang="sr-Latn-RS" b="1" dirty="0" smtClean="0">
                <a:latin typeface="Calibri" pitchFamily="34" charset="0"/>
              </a:rPr>
              <a:t>Šabloni 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395288" y="1052513"/>
            <a:ext cx="8280400" cy="5400675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sr-Latn-RS" dirty="0" smtClean="0"/>
              <a:t>Šabloni ili Templejti</a:t>
            </a:r>
          </a:p>
          <a:p>
            <a:pPr marL="0" indent="0">
              <a:buFontTx/>
              <a:buNone/>
              <a:defRPr/>
            </a:pPr>
            <a:r>
              <a:rPr lang="sr-Latn-RS" dirty="0" smtClean="0"/>
              <a:t>su „kalupi“ za dokumenta, unapred uređeni stilovi odnosno izgled dokumenta za tipične namene: pisma, molbe, izveštaji, faks ...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sr-Latn-RS" dirty="0"/>
              <a:t>p</a:t>
            </a:r>
            <a:r>
              <a:rPr lang="sr-Latn-RS" dirty="0" smtClean="0"/>
              <a:t>odrazumevani šablon je </a:t>
            </a:r>
            <a:r>
              <a:rPr lang="sr-Latn-RS" i="1" dirty="0" smtClean="0"/>
              <a:t>Normal</a:t>
            </a:r>
          </a:p>
          <a:p>
            <a:pPr>
              <a:defRPr/>
            </a:pPr>
            <a:r>
              <a:rPr lang="sr-Latn-RS" dirty="0"/>
              <a:t>p</a:t>
            </a:r>
            <a:r>
              <a:rPr lang="sr-Latn-RS" dirty="0" smtClean="0"/>
              <a:t>odrazumevana ekstenzija dokumenta je *.docx</a:t>
            </a:r>
          </a:p>
          <a:p>
            <a:pPr>
              <a:defRPr/>
            </a:pPr>
            <a:r>
              <a:rPr lang="sr-Latn-RS" dirty="0"/>
              <a:t>p</a:t>
            </a:r>
            <a:r>
              <a:rPr lang="sr-Latn-RS" dirty="0" smtClean="0"/>
              <a:t>ostoje unapred definisani i ugrađeni šabloni</a:t>
            </a:r>
          </a:p>
          <a:p>
            <a:pPr>
              <a:defRPr/>
            </a:pPr>
            <a:r>
              <a:rPr lang="sr-Latn-RS" dirty="0" smtClean="0"/>
              <a:t>korisnik sam može da definiše šablon</a:t>
            </a:r>
          </a:p>
          <a:p>
            <a:pPr marL="0" indent="0">
              <a:buFontTx/>
              <a:buNone/>
              <a:defRPr/>
            </a:pPr>
            <a:endParaRPr lang="sr-Latn-RS" dirty="0" smtClean="0"/>
          </a:p>
          <a:p>
            <a:pPr>
              <a:defRPr/>
            </a:pPr>
            <a:endParaRPr lang="sr-Latn-R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395288" y="333375"/>
            <a:ext cx="8280400" cy="6477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>
              <a:defRPr/>
            </a:pPr>
            <a:r>
              <a:rPr lang="sr-Latn-RS" b="1" dirty="0" smtClean="0">
                <a:latin typeface="Calibri" pitchFamily="34" charset="0"/>
              </a:rPr>
              <a:t>Liste nabrajanja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395288" y="1052513"/>
            <a:ext cx="8280400" cy="5400675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>
              <a:defRPr/>
            </a:pPr>
            <a:r>
              <a:rPr lang="sr-Latn-RS" dirty="0" smtClean="0"/>
              <a:t>Označena lista</a:t>
            </a:r>
          </a:p>
          <a:p>
            <a:pPr marL="355600" indent="0">
              <a:buFontTx/>
              <a:buNone/>
              <a:defRPr/>
            </a:pPr>
            <a:r>
              <a:rPr lang="sr-Latn-RS" dirty="0" smtClean="0"/>
              <a:t>stavke u nabrajanju mogu biti označene simbolom, slikom ... </a:t>
            </a:r>
          </a:p>
          <a:p>
            <a:pPr marL="0" indent="0">
              <a:buFontTx/>
              <a:buNone/>
              <a:defRPr/>
            </a:pPr>
            <a:endParaRPr lang="sr-Latn-RS" dirty="0"/>
          </a:p>
          <a:p>
            <a:pPr marL="0" indent="0">
              <a:buFontTx/>
              <a:buNone/>
              <a:defRPr/>
            </a:pPr>
            <a:endParaRPr lang="sr-Latn-RS" dirty="0" smtClean="0"/>
          </a:p>
          <a:p>
            <a:pPr marL="0" indent="0">
              <a:buFontTx/>
              <a:buNone/>
              <a:defRPr/>
            </a:pPr>
            <a:endParaRPr lang="sr-Latn-RS" dirty="0"/>
          </a:p>
          <a:p>
            <a:pPr marL="0" indent="0">
              <a:buFontTx/>
              <a:buNone/>
              <a:defRPr/>
            </a:pPr>
            <a:endParaRPr lang="sr-Latn-RS" dirty="0"/>
          </a:p>
          <a:p>
            <a:pPr marL="0" indent="0">
              <a:buFontTx/>
              <a:buNone/>
              <a:defRPr/>
            </a:pPr>
            <a:endParaRPr lang="sr-Latn-RS" dirty="0" smtClean="0"/>
          </a:p>
          <a:p>
            <a:pPr marL="0" indent="355600">
              <a:buFontTx/>
              <a:buNone/>
              <a:defRPr/>
            </a:pPr>
            <a:r>
              <a:rPr lang="sr-Latn-RS" dirty="0" smtClean="0"/>
              <a:t>ponuđenom </a:t>
            </a:r>
            <a:r>
              <a:rPr lang="sr-Latn-RS" dirty="0"/>
              <a:t>ili korisnički </a:t>
            </a:r>
            <a:r>
              <a:rPr lang="sr-Latn-RS" dirty="0" smtClean="0"/>
              <a:t>definisanom</a:t>
            </a:r>
            <a:endParaRPr lang="sr-Latn-RS" dirty="0"/>
          </a:p>
          <a:p>
            <a:pPr marL="0" indent="0">
              <a:buFontTx/>
              <a:buNone/>
              <a:defRPr/>
            </a:pPr>
            <a:endParaRPr lang="sr-Latn-RS" dirty="0" smtClean="0"/>
          </a:p>
        </p:txBody>
      </p:sp>
      <p:pic>
        <p:nvPicPr>
          <p:cNvPr id="410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550" y="2852738"/>
            <a:ext cx="7140575" cy="273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395288" y="333375"/>
            <a:ext cx="8280400" cy="6477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>
              <a:defRPr/>
            </a:pPr>
            <a:r>
              <a:rPr lang="sr-Latn-RS" b="1" dirty="0" smtClean="0">
                <a:latin typeface="Calibri" pitchFamily="34" charset="0"/>
              </a:rPr>
              <a:t>Šabloni 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395288" y="1052513"/>
            <a:ext cx="8280400" cy="5400675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sr-Latn-RS" dirty="0" smtClean="0"/>
              <a:t>Pravljenje </a:t>
            </a:r>
            <a:r>
              <a:rPr lang="sr-Latn-RS" dirty="0"/>
              <a:t>novog šablona:</a:t>
            </a:r>
          </a:p>
          <a:p>
            <a:pPr>
              <a:defRPr/>
            </a:pPr>
            <a:r>
              <a:rPr lang="sr-Latn-RS" dirty="0"/>
              <a:t>napravi se novi dokument određenog definisanog stila</a:t>
            </a:r>
          </a:p>
          <a:p>
            <a:pPr>
              <a:defRPr/>
            </a:pPr>
            <a:r>
              <a:rPr lang="sr-Latn-RS" dirty="0"/>
              <a:t>s</a:t>
            </a:r>
            <a:r>
              <a:rPr lang="sr-Latn-RS" dirty="0" smtClean="0"/>
              <a:t>nimi se </a:t>
            </a:r>
            <a:r>
              <a:rPr lang="sr-Latn-RS" dirty="0"/>
              <a:t>ga kao </a:t>
            </a:r>
            <a:r>
              <a:rPr lang="sr-Latn-RS" i="1" dirty="0"/>
              <a:t>Word Template</a:t>
            </a:r>
          </a:p>
          <a:p>
            <a:pPr marL="0" indent="0">
              <a:buFontTx/>
              <a:buNone/>
              <a:defRPr/>
            </a:pPr>
            <a:endParaRPr lang="sr-Latn-RS" dirty="0" smtClean="0"/>
          </a:p>
        </p:txBody>
      </p:sp>
      <p:pic>
        <p:nvPicPr>
          <p:cNvPr id="3174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501008"/>
            <a:ext cx="6985000" cy="280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395288" y="333375"/>
            <a:ext cx="8280400" cy="6477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>
              <a:defRPr/>
            </a:pPr>
            <a:r>
              <a:rPr lang="sr-Latn-RS" b="1" dirty="0" smtClean="0">
                <a:latin typeface="Calibri" pitchFamily="34" charset="0"/>
              </a:rPr>
              <a:t>Šabloni 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395288" y="1052513"/>
            <a:ext cx="8280400" cy="5400675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sr-Latn-RS" dirty="0" smtClean="0"/>
              <a:t>Ekstenzija za šablon je *.dotx</a:t>
            </a:r>
            <a:endParaRPr lang="sr-Latn-RS" dirty="0"/>
          </a:p>
          <a:p>
            <a:pPr marL="0" indent="0">
              <a:buFontTx/>
              <a:buNone/>
              <a:defRPr/>
            </a:pPr>
            <a:endParaRPr lang="sr-Latn-RS" dirty="0" smtClean="0"/>
          </a:p>
        </p:txBody>
      </p:sp>
      <p:pic>
        <p:nvPicPr>
          <p:cNvPr id="3277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750" y="2671763"/>
            <a:ext cx="6840538" cy="354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5600" y="1773238"/>
            <a:ext cx="2978150" cy="360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395288" y="333375"/>
            <a:ext cx="8280400" cy="6477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>
              <a:defRPr/>
            </a:pPr>
            <a:r>
              <a:rPr lang="sr-Latn-RS" b="1" dirty="0" smtClean="0">
                <a:latin typeface="Calibri" pitchFamily="34" charset="0"/>
              </a:rPr>
              <a:t>Još neka podešavanja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395288" y="1052513"/>
            <a:ext cx="8280400" cy="5400675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sr-Latn-RS" dirty="0" smtClean="0"/>
              <a:t>				</a:t>
            </a:r>
            <a:r>
              <a:rPr lang="sr-Latn-RS" dirty="0"/>
              <a:t> </a:t>
            </a:r>
            <a:r>
              <a:rPr lang="sr-Latn-RS" dirty="0" smtClean="0"/>
              <a:t>    </a:t>
            </a:r>
          </a:p>
          <a:p>
            <a:pPr marL="0" indent="0">
              <a:buFontTx/>
              <a:buNone/>
              <a:defRPr/>
            </a:pPr>
            <a:r>
              <a:rPr lang="sr-Latn-RS" dirty="0"/>
              <a:t>	</a:t>
            </a:r>
            <a:r>
              <a:rPr lang="sr-Latn-RS" dirty="0" smtClean="0"/>
              <a:t>				</a:t>
            </a:r>
            <a:r>
              <a:rPr lang="sr-Latn-RS" i="1" dirty="0" smtClean="0"/>
              <a:t>Insert/Text/WordArt</a:t>
            </a:r>
          </a:p>
          <a:p>
            <a:pPr marL="0" indent="0">
              <a:buFontTx/>
              <a:buNone/>
              <a:defRPr/>
            </a:pPr>
            <a:endParaRPr lang="sr-Latn-RS" dirty="0"/>
          </a:p>
          <a:p>
            <a:pPr marL="0" indent="0">
              <a:buFontTx/>
              <a:buNone/>
              <a:defRPr/>
            </a:pPr>
            <a:r>
              <a:rPr lang="sr-Latn-RS" dirty="0" smtClean="0"/>
              <a:t>				      </a:t>
            </a:r>
            <a:endParaRPr lang="sr-Latn-RS" dirty="0"/>
          </a:p>
          <a:p>
            <a:pPr marL="0" indent="0">
              <a:buFontTx/>
              <a:buNone/>
              <a:defRPr/>
            </a:pPr>
            <a:r>
              <a:rPr lang="sr-Latn-RS" dirty="0" smtClean="0"/>
              <a:t>				      </a:t>
            </a:r>
            <a:r>
              <a:rPr lang="sr-Latn-RS" i="1" dirty="0" smtClean="0"/>
              <a:t>Insert/Text/DropCap</a:t>
            </a:r>
            <a:endParaRPr lang="sr-Latn-RS" i="1" dirty="0"/>
          </a:p>
          <a:p>
            <a:pPr marL="0" indent="0">
              <a:buFontTx/>
              <a:buNone/>
              <a:defRPr/>
            </a:pPr>
            <a:endParaRPr lang="sr-Latn-RS" dirty="0" smtClean="0"/>
          </a:p>
          <a:p>
            <a:pPr marL="0" indent="0">
              <a:buFontTx/>
              <a:buNone/>
              <a:defRPr/>
            </a:pPr>
            <a:endParaRPr lang="sr-Latn-RS" dirty="0"/>
          </a:p>
          <a:p>
            <a:pPr marL="0" indent="0">
              <a:buFontTx/>
              <a:buNone/>
              <a:defRPr/>
            </a:pPr>
            <a:r>
              <a:rPr lang="sr-Latn-RS" dirty="0"/>
              <a:t>	</a:t>
            </a:r>
            <a:r>
              <a:rPr lang="sr-Latn-RS" dirty="0" smtClean="0"/>
              <a:t>				</a:t>
            </a:r>
            <a:r>
              <a:rPr lang="sr-Latn-RS" i="1" dirty="0" smtClean="0"/>
              <a:t>Page Layout/</a:t>
            </a:r>
          </a:p>
          <a:p>
            <a:pPr marL="0" indent="0">
              <a:buFontTx/>
              <a:buNone/>
              <a:defRPr/>
            </a:pPr>
            <a:r>
              <a:rPr lang="sr-Latn-RS" dirty="0"/>
              <a:t>	</a:t>
            </a:r>
            <a:r>
              <a:rPr lang="sr-Latn-RS" dirty="0" smtClean="0"/>
              <a:t>				            </a:t>
            </a:r>
            <a:r>
              <a:rPr lang="sr-Latn-RS" i="1" dirty="0" smtClean="0"/>
              <a:t>Watermark</a:t>
            </a:r>
          </a:p>
        </p:txBody>
      </p:sp>
      <p:pic>
        <p:nvPicPr>
          <p:cNvPr id="3379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650" y="1412875"/>
            <a:ext cx="3960813" cy="491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1077913" y="1752600"/>
            <a:ext cx="2376487" cy="528638"/>
          </a:xfrm>
          <a:prstGeom prst="ellipse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r-Latn-RS"/>
          </a:p>
        </p:txBody>
      </p:sp>
      <p:sp>
        <p:nvSpPr>
          <p:cNvPr id="8" name="Oval 7"/>
          <p:cNvSpPr/>
          <p:nvPr/>
        </p:nvSpPr>
        <p:spPr>
          <a:xfrm>
            <a:off x="1065213" y="2205038"/>
            <a:ext cx="719137" cy="566737"/>
          </a:xfrm>
          <a:prstGeom prst="ellipse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r-Latn-RS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3563938" y="1916113"/>
            <a:ext cx="1368425" cy="0"/>
          </a:xfrm>
          <a:prstGeom prst="straightConnector1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1784350" y="2565400"/>
            <a:ext cx="2932113" cy="1150938"/>
          </a:xfrm>
          <a:prstGeom prst="straightConnector1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3238500" y="4581525"/>
            <a:ext cx="1738313" cy="863600"/>
          </a:xfrm>
          <a:prstGeom prst="straightConnector1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71550" y="5876925"/>
            <a:ext cx="1079500" cy="2889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r-Latn-RS"/>
          </a:p>
        </p:txBody>
      </p:sp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395288" y="333375"/>
            <a:ext cx="8280400" cy="6477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>
              <a:defRPr/>
            </a:pPr>
            <a:r>
              <a:rPr lang="sr-Latn-RS" b="1" dirty="0" smtClean="0">
                <a:latin typeface="Calibri" pitchFamily="34" charset="0"/>
              </a:rPr>
              <a:t>Još neka podešavanja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395288" y="1052513"/>
            <a:ext cx="8280400" cy="5400675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sr-Latn-RS" dirty="0" smtClean="0"/>
              <a:t>Unutar reči,  prostor između znakova može da se podešava				</a:t>
            </a:r>
            <a:r>
              <a:rPr lang="sr-Latn-RS" dirty="0"/>
              <a:t> </a:t>
            </a:r>
            <a:r>
              <a:rPr lang="sr-Latn-RS" dirty="0" smtClean="0"/>
              <a:t>    </a:t>
            </a:r>
          </a:p>
          <a:p>
            <a:pPr marL="0" indent="0">
              <a:buFontTx/>
              <a:buNone/>
              <a:defRPr/>
            </a:pPr>
            <a:r>
              <a:rPr lang="sr-Latn-RS" dirty="0"/>
              <a:t>	</a:t>
            </a:r>
            <a:endParaRPr lang="sr-Latn-RS" dirty="0" smtClean="0"/>
          </a:p>
          <a:p>
            <a:pPr marL="0" indent="0">
              <a:buFontTx/>
              <a:buNone/>
              <a:defRPr/>
            </a:pPr>
            <a:endParaRPr lang="sr-Latn-RS" dirty="0"/>
          </a:p>
          <a:p>
            <a:pPr marL="0" indent="0">
              <a:buFontTx/>
              <a:buNone/>
              <a:defRPr/>
            </a:pPr>
            <a:endParaRPr lang="sr-Latn-RS" dirty="0" smtClean="0"/>
          </a:p>
          <a:p>
            <a:pPr marL="0" indent="0">
              <a:buFontTx/>
              <a:buNone/>
              <a:defRPr/>
            </a:pPr>
            <a:r>
              <a:rPr lang="sr-Latn-RS" i="1" dirty="0" smtClean="0"/>
              <a:t>Font/Advanced/Spacing</a:t>
            </a:r>
          </a:p>
          <a:p>
            <a:pPr marL="0" indent="0">
              <a:buFontTx/>
              <a:buNone/>
              <a:defRPr/>
            </a:pPr>
            <a:r>
              <a:rPr lang="sr-Latn-RS" dirty="0" smtClean="0"/>
              <a:t>(</a:t>
            </a:r>
            <a:r>
              <a:rPr lang="sr-Latn-RS" i="1" dirty="0" smtClean="0"/>
              <a:t>normal</a:t>
            </a:r>
            <a:r>
              <a:rPr lang="sr-Latn-RS" dirty="0" smtClean="0"/>
              <a:t>, </a:t>
            </a:r>
            <a:r>
              <a:rPr lang="sr-Latn-RS" i="1" dirty="0" smtClean="0"/>
              <a:t>expanded</a:t>
            </a:r>
            <a:r>
              <a:rPr lang="sr-Latn-RS" dirty="0" smtClean="0"/>
              <a:t>,	</a:t>
            </a:r>
          </a:p>
          <a:p>
            <a:pPr marL="0" indent="0">
              <a:buFontTx/>
              <a:buNone/>
              <a:defRPr/>
            </a:pPr>
            <a:r>
              <a:rPr lang="sr-Latn-RS" i="1" dirty="0" smtClean="0"/>
              <a:t>condensed</a:t>
            </a:r>
            <a:r>
              <a:rPr lang="sr-Latn-RS" dirty="0" smtClean="0"/>
              <a:t>) </a:t>
            </a:r>
            <a:r>
              <a:rPr lang="sr-Latn-RS" i="1" dirty="0" smtClean="0"/>
              <a:t>by</a:t>
            </a:r>
            <a:r>
              <a:rPr lang="sr-Latn-RS" dirty="0" smtClean="0"/>
              <a:t> </a:t>
            </a:r>
            <a:r>
              <a:rPr lang="sr-Latn-RS" dirty="0"/>
              <a:t> </a:t>
            </a:r>
            <a:r>
              <a:rPr lang="sr-Latn-RS" dirty="0" smtClean="0"/>
              <a:t>      pt			</a:t>
            </a:r>
          </a:p>
        </p:txBody>
      </p:sp>
      <p:pic>
        <p:nvPicPr>
          <p:cNvPr id="3482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4213" y="2205038"/>
            <a:ext cx="6848475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2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825" y="3213100"/>
            <a:ext cx="3382963" cy="311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203575" y="5229225"/>
            <a:ext cx="1223963" cy="357188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r-Latn-R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71550" y="5876925"/>
            <a:ext cx="1079500" cy="2889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r-Latn-RS"/>
          </a:p>
        </p:txBody>
      </p:sp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395288" y="333375"/>
            <a:ext cx="8280400" cy="6477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>
              <a:defRPr/>
            </a:pPr>
            <a:r>
              <a:rPr lang="sr-Latn-RS" b="1" dirty="0" smtClean="0">
                <a:latin typeface="Calibri" pitchFamily="34" charset="0"/>
              </a:rPr>
              <a:t>Još neka podešavanja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395288" y="1052513"/>
            <a:ext cx="8280400" cy="5400675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sr-Latn-RS" dirty="0" smtClean="0"/>
              <a:t>Reči mogu da se podignu ili spuste u odnosu na liniju reda.				</a:t>
            </a:r>
            <a:r>
              <a:rPr lang="sr-Latn-RS" dirty="0"/>
              <a:t> </a:t>
            </a:r>
            <a:r>
              <a:rPr lang="sr-Latn-RS" dirty="0" smtClean="0"/>
              <a:t>    </a:t>
            </a:r>
          </a:p>
          <a:p>
            <a:pPr marL="0" indent="0">
              <a:buFontTx/>
              <a:buNone/>
              <a:defRPr/>
            </a:pPr>
            <a:r>
              <a:rPr lang="sr-Latn-RS" dirty="0"/>
              <a:t>	</a:t>
            </a:r>
            <a:endParaRPr lang="sr-Latn-RS" dirty="0" smtClean="0"/>
          </a:p>
          <a:p>
            <a:pPr marL="0" indent="0">
              <a:buFontTx/>
              <a:buNone/>
              <a:defRPr/>
            </a:pPr>
            <a:endParaRPr lang="sr-Latn-RS" dirty="0"/>
          </a:p>
          <a:p>
            <a:pPr marL="0" indent="0">
              <a:buFontTx/>
              <a:buNone/>
              <a:defRPr/>
            </a:pPr>
            <a:r>
              <a:rPr lang="sr-Latn-RS" i="1" dirty="0" smtClean="0"/>
              <a:t>Font/Advanced/Position</a:t>
            </a:r>
          </a:p>
          <a:p>
            <a:pPr marL="0" indent="0">
              <a:buFontTx/>
              <a:buNone/>
              <a:defRPr/>
            </a:pPr>
            <a:r>
              <a:rPr lang="sr-Latn-RS" dirty="0" smtClean="0"/>
              <a:t>(</a:t>
            </a:r>
            <a:r>
              <a:rPr lang="sr-Latn-RS" i="1" dirty="0" smtClean="0"/>
              <a:t>normal</a:t>
            </a:r>
            <a:r>
              <a:rPr lang="sr-Latn-RS" dirty="0" smtClean="0"/>
              <a:t>, </a:t>
            </a:r>
            <a:r>
              <a:rPr lang="sr-Latn-RS" i="1" dirty="0" smtClean="0"/>
              <a:t>raised</a:t>
            </a:r>
            <a:r>
              <a:rPr lang="sr-Latn-RS" dirty="0" smtClean="0"/>
              <a:t>, </a:t>
            </a:r>
            <a:r>
              <a:rPr lang="sr-Latn-RS" i="1" dirty="0" smtClean="0"/>
              <a:t>lowered</a:t>
            </a:r>
            <a:r>
              <a:rPr lang="sr-Latn-RS" dirty="0" smtClean="0"/>
              <a:t>)</a:t>
            </a:r>
          </a:p>
          <a:p>
            <a:pPr marL="0" indent="0">
              <a:buFontTx/>
              <a:buNone/>
              <a:defRPr/>
            </a:pPr>
            <a:r>
              <a:rPr lang="sr-Latn-RS" dirty="0" smtClean="0"/>
              <a:t> </a:t>
            </a:r>
            <a:r>
              <a:rPr lang="sr-Latn-RS" i="1" dirty="0" smtClean="0"/>
              <a:t>by</a:t>
            </a:r>
            <a:r>
              <a:rPr lang="sr-Latn-RS" dirty="0" smtClean="0"/>
              <a:t> 	     pt			</a:t>
            </a:r>
          </a:p>
        </p:txBody>
      </p:sp>
      <p:sp>
        <p:nvSpPr>
          <p:cNvPr id="4" name="Rectangle 3"/>
          <p:cNvSpPr/>
          <p:nvPr/>
        </p:nvSpPr>
        <p:spPr>
          <a:xfrm>
            <a:off x="1187450" y="4652963"/>
            <a:ext cx="1223963" cy="357187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r-Latn-RS"/>
          </a:p>
        </p:txBody>
      </p:sp>
      <p:pic>
        <p:nvPicPr>
          <p:cNvPr id="358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628775"/>
            <a:ext cx="5111750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3800" y="2636838"/>
            <a:ext cx="3565525" cy="3814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350" y="5021263"/>
            <a:ext cx="933450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TextBox 1"/>
          <p:cNvSpPr txBox="1">
            <a:spLocks noChangeArrowheads="1"/>
          </p:cNvSpPr>
          <p:nvPr/>
        </p:nvSpPr>
        <p:spPr bwMode="auto">
          <a:xfrm>
            <a:off x="2916238" y="5167313"/>
            <a:ext cx="55435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sr-Latn-RS" sz="4800" b="1"/>
              <a:t>kraj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395288" y="333375"/>
            <a:ext cx="8280400" cy="6477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>
              <a:defRPr/>
            </a:pPr>
            <a:r>
              <a:rPr lang="sr-Latn-RS" b="1" dirty="0" smtClean="0">
                <a:latin typeface="Calibri" pitchFamily="34" charset="0"/>
              </a:rPr>
              <a:t>Liste nabrajanja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395288" y="1052513"/>
            <a:ext cx="8280400" cy="5400675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>
              <a:defRPr/>
            </a:pPr>
            <a:r>
              <a:rPr lang="sr-Latn-RS" dirty="0" smtClean="0"/>
              <a:t>Označena lista</a:t>
            </a:r>
          </a:p>
          <a:p>
            <a:pPr>
              <a:defRPr/>
            </a:pPr>
            <a:endParaRPr lang="sr-Latn-RS" dirty="0"/>
          </a:p>
          <a:p>
            <a:pPr>
              <a:defRPr/>
            </a:pPr>
            <a:endParaRPr lang="sr-Latn-RS" dirty="0" smtClean="0"/>
          </a:p>
          <a:p>
            <a:pPr>
              <a:defRPr/>
            </a:pPr>
            <a:endParaRPr lang="sr-Latn-RS" dirty="0"/>
          </a:p>
          <a:p>
            <a:pPr>
              <a:defRPr/>
            </a:pPr>
            <a:endParaRPr lang="sr-Latn-RS" dirty="0" smtClean="0"/>
          </a:p>
          <a:p>
            <a:pPr>
              <a:defRPr/>
            </a:pPr>
            <a:endParaRPr lang="sr-Latn-RS" dirty="0"/>
          </a:p>
          <a:p>
            <a:pPr>
              <a:defRPr/>
            </a:pPr>
            <a:endParaRPr lang="sr-Latn-RS" dirty="0" smtClean="0"/>
          </a:p>
          <a:p>
            <a:pPr marL="0" indent="0">
              <a:buFontTx/>
              <a:buNone/>
              <a:defRPr/>
            </a:pPr>
            <a:r>
              <a:rPr lang="sr-Latn-RS" dirty="0" smtClean="0"/>
              <a:t>podešavanje preko linije alatki (</a:t>
            </a:r>
            <a:r>
              <a:rPr lang="sr-Latn-RS" i="1" dirty="0" smtClean="0"/>
              <a:t>tool bar</a:t>
            </a:r>
            <a:r>
              <a:rPr lang="sr-Latn-RS" dirty="0" smtClean="0"/>
              <a:t>):  </a:t>
            </a:r>
          </a:p>
          <a:p>
            <a:pPr marL="0" indent="0">
              <a:buFontTx/>
              <a:buNone/>
              <a:defRPr/>
            </a:pPr>
            <a:r>
              <a:rPr lang="sr-Latn-RS" dirty="0"/>
              <a:t>	</a:t>
            </a:r>
            <a:r>
              <a:rPr lang="sr-Latn-RS" dirty="0" smtClean="0"/>
              <a:t>	</a:t>
            </a:r>
            <a:r>
              <a:rPr lang="sr-Latn-RS" i="1" dirty="0" smtClean="0"/>
              <a:t>home/paragraph/bullets</a:t>
            </a:r>
          </a:p>
          <a:p>
            <a:pPr marL="0" indent="0">
              <a:buFontTx/>
              <a:buNone/>
              <a:defRPr/>
            </a:pPr>
            <a:endParaRPr lang="sr-Latn-RS" dirty="0"/>
          </a:p>
          <a:p>
            <a:pPr marL="0" indent="0">
              <a:buFontTx/>
              <a:buNone/>
              <a:defRPr/>
            </a:pPr>
            <a:endParaRPr lang="sr-Latn-RS" dirty="0" smtClean="0"/>
          </a:p>
          <a:p>
            <a:pPr marL="0" indent="0">
              <a:buFontTx/>
              <a:buNone/>
              <a:defRPr/>
            </a:pPr>
            <a:endParaRPr lang="sr-Latn-RS" dirty="0"/>
          </a:p>
          <a:p>
            <a:pPr marL="0" indent="0">
              <a:buFontTx/>
              <a:buNone/>
              <a:defRPr/>
            </a:pPr>
            <a:endParaRPr lang="sr-Latn-RS" dirty="0"/>
          </a:p>
          <a:p>
            <a:pPr marL="0" indent="0">
              <a:buFontTx/>
              <a:buNone/>
              <a:defRPr/>
            </a:pPr>
            <a:endParaRPr lang="sr-Latn-RS" dirty="0" smtClean="0"/>
          </a:p>
          <a:p>
            <a:pPr marL="0" indent="0">
              <a:buFontTx/>
              <a:buNone/>
              <a:defRPr/>
            </a:pPr>
            <a:endParaRPr lang="sr-Latn-RS" dirty="0" smtClean="0"/>
          </a:p>
        </p:txBody>
      </p:sp>
      <p:pic>
        <p:nvPicPr>
          <p:cNvPr id="512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8175" y="1916113"/>
            <a:ext cx="4895850" cy="296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395288" y="333375"/>
            <a:ext cx="8280400" cy="6477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>
              <a:defRPr/>
            </a:pPr>
            <a:r>
              <a:rPr lang="sr-Latn-RS" b="1" dirty="0" smtClean="0">
                <a:latin typeface="Calibri" pitchFamily="34" charset="0"/>
              </a:rPr>
              <a:t>Liste nabrajanja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395288" y="1052513"/>
            <a:ext cx="8280400" cy="5400675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>
              <a:defRPr/>
            </a:pPr>
            <a:r>
              <a:rPr lang="sr-Latn-RS" dirty="0" smtClean="0"/>
              <a:t>Numerisana lista</a:t>
            </a:r>
          </a:p>
          <a:p>
            <a:pPr marL="0" indent="0">
              <a:buFontTx/>
              <a:buNone/>
              <a:defRPr/>
            </a:pPr>
            <a:r>
              <a:rPr lang="sr-Latn-RS" dirty="0" smtClean="0"/>
              <a:t>   može biti numerisana brojevima (arapskim, </a:t>
            </a:r>
            <a:br>
              <a:rPr lang="sr-Latn-RS" dirty="0" smtClean="0"/>
            </a:br>
            <a:r>
              <a:rPr lang="sr-Latn-RS" dirty="0" smtClean="0"/>
              <a:t>   rimskim), slovima (malim, velikim)...</a:t>
            </a:r>
          </a:p>
          <a:p>
            <a:pPr marL="0" indent="0">
              <a:buFontTx/>
              <a:buNone/>
              <a:defRPr/>
            </a:pPr>
            <a:endParaRPr lang="sr-Latn-RS" dirty="0"/>
          </a:p>
          <a:p>
            <a:pPr marL="0" indent="0">
              <a:buFontTx/>
              <a:buNone/>
              <a:defRPr/>
            </a:pPr>
            <a:endParaRPr lang="sr-Latn-RS" dirty="0" smtClean="0"/>
          </a:p>
          <a:p>
            <a:pPr marL="0" indent="0">
              <a:buFontTx/>
              <a:buNone/>
              <a:defRPr/>
            </a:pPr>
            <a:endParaRPr lang="sr-Latn-RS" dirty="0"/>
          </a:p>
          <a:p>
            <a:pPr marL="0" indent="0">
              <a:buFontTx/>
              <a:buNone/>
              <a:defRPr/>
            </a:pPr>
            <a:endParaRPr lang="sr-Latn-RS" dirty="0" smtClean="0"/>
          </a:p>
          <a:p>
            <a:pPr marL="355600" indent="0">
              <a:buFontTx/>
              <a:buNone/>
              <a:defRPr/>
            </a:pPr>
            <a:r>
              <a:rPr lang="sr-Latn-RS" dirty="0"/>
              <a:t>a</a:t>
            </a:r>
            <a:r>
              <a:rPr lang="sr-Latn-RS" dirty="0" smtClean="0"/>
              <a:t> numeracija može da krene od 1 odnosno A ali i ne mora...</a:t>
            </a:r>
          </a:p>
          <a:p>
            <a:pPr marL="0" indent="0">
              <a:buFontTx/>
              <a:buNone/>
              <a:defRPr/>
            </a:pPr>
            <a:endParaRPr lang="sr-Latn-RS" dirty="0" smtClean="0"/>
          </a:p>
        </p:txBody>
      </p:sp>
      <p:pic>
        <p:nvPicPr>
          <p:cNvPr id="614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2188" y="2997200"/>
            <a:ext cx="6243637" cy="200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395288" y="333375"/>
            <a:ext cx="8280400" cy="6477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>
              <a:defRPr/>
            </a:pPr>
            <a:r>
              <a:rPr lang="sr-Latn-RS" b="1" dirty="0" smtClean="0">
                <a:latin typeface="Calibri" pitchFamily="34" charset="0"/>
              </a:rPr>
              <a:t>Liste nabrajanja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395288" y="1052513"/>
            <a:ext cx="8280400" cy="5400675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>
              <a:defRPr/>
            </a:pPr>
            <a:r>
              <a:rPr lang="sr-Latn-RS" dirty="0" smtClean="0"/>
              <a:t>Numerisana lista</a:t>
            </a:r>
          </a:p>
          <a:p>
            <a:pPr>
              <a:defRPr/>
            </a:pPr>
            <a:endParaRPr lang="sr-Latn-RS" dirty="0"/>
          </a:p>
          <a:p>
            <a:pPr marL="0" indent="0">
              <a:buFontTx/>
              <a:buNone/>
              <a:defRPr/>
            </a:pPr>
            <a:endParaRPr lang="sr-Latn-RS" dirty="0" smtClean="0"/>
          </a:p>
          <a:p>
            <a:pPr>
              <a:defRPr/>
            </a:pPr>
            <a:endParaRPr lang="sr-Latn-RS" dirty="0"/>
          </a:p>
          <a:p>
            <a:pPr>
              <a:defRPr/>
            </a:pPr>
            <a:endParaRPr lang="sr-Latn-RS" dirty="0" smtClean="0"/>
          </a:p>
          <a:p>
            <a:pPr>
              <a:defRPr/>
            </a:pPr>
            <a:endParaRPr lang="sr-Latn-RS" dirty="0"/>
          </a:p>
          <a:p>
            <a:pPr>
              <a:defRPr/>
            </a:pPr>
            <a:endParaRPr lang="sr-Latn-RS" dirty="0" smtClean="0"/>
          </a:p>
          <a:p>
            <a:pPr marL="0" indent="0">
              <a:buFontTx/>
              <a:buNone/>
              <a:defRPr/>
            </a:pPr>
            <a:r>
              <a:rPr lang="sr-Latn-RS" dirty="0" smtClean="0"/>
              <a:t>podešavanje </a:t>
            </a:r>
            <a:r>
              <a:rPr lang="sr-Latn-RS" dirty="0"/>
              <a:t>preko linije alatki (</a:t>
            </a:r>
            <a:r>
              <a:rPr lang="sr-Latn-RS" i="1" dirty="0"/>
              <a:t>tool bar</a:t>
            </a:r>
            <a:r>
              <a:rPr lang="sr-Latn-RS" dirty="0"/>
              <a:t>):  </a:t>
            </a:r>
          </a:p>
          <a:p>
            <a:pPr marL="0" indent="0">
              <a:buFontTx/>
              <a:buNone/>
              <a:defRPr/>
            </a:pPr>
            <a:r>
              <a:rPr lang="sr-Latn-RS" dirty="0"/>
              <a:t>		</a:t>
            </a:r>
            <a:r>
              <a:rPr lang="sr-Latn-RS" i="1" dirty="0" smtClean="0"/>
              <a:t>home/paragraph/numbering</a:t>
            </a:r>
            <a:endParaRPr lang="sr-Latn-RS" i="1" dirty="0"/>
          </a:p>
          <a:p>
            <a:pPr>
              <a:defRPr/>
            </a:pPr>
            <a:endParaRPr lang="sr-Latn-RS" dirty="0" smtClean="0"/>
          </a:p>
          <a:p>
            <a:pPr marL="0" indent="0">
              <a:buFontTx/>
              <a:buNone/>
              <a:defRPr/>
            </a:pPr>
            <a:endParaRPr lang="sr-Latn-RS" dirty="0"/>
          </a:p>
          <a:p>
            <a:pPr marL="0" indent="0">
              <a:buFontTx/>
              <a:buNone/>
              <a:defRPr/>
            </a:pPr>
            <a:endParaRPr lang="sr-Latn-RS" dirty="0" smtClean="0"/>
          </a:p>
          <a:p>
            <a:pPr marL="0" indent="0">
              <a:buFontTx/>
              <a:buNone/>
              <a:defRPr/>
            </a:pPr>
            <a:endParaRPr lang="sr-Latn-RS" dirty="0"/>
          </a:p>
          <a:p>
            <a:pPr marL="0" indent="0">
              <a:buFontTx/>
              <a:buNone/>
              <a:defRPr/>
            </a:pPr>
            <a:endParaRPr lang="sr-Latn-RS" dirty="0" smtClean="0"/>
          </a:p>
          <a:p>
            <a:pPr marL="0" indent="0">
              <a:buFontTx/>
              <a:buNone/>
              <a:defRPr/>
            </a:pPr>
            <a:endParaRPr lang="sr-Latn-RS" dirty="0" smtClean="0"/>
          </a:p>
        </p:txBody>
      </p:sp>
      <p:pic>
        <p:nvPicPr>
          <p:cNvPr id="717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3125" y="1628775"/>
            <a:ext cx="1638300" cy="345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6238" y="1628775"/>
            <a:ext cx="1489075" cy="2325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628775"/>
            <a:ext cx="1485900" cy="126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425" y="3132138"/>
            <a:ext cx="2038350" cy="195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V="1">
            <a:off x="2124075" y="2262188"/>
            <a:ext cx="792163" cy="2535237"/>
          </a:xfrm>
          <a:prstGeom prst="straightConnector1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3829050" y="1941513"/>
            <a:ext cx="958850" cy="168275"/>
          </a:xfrm>
          <a:prstGeom prst="straightConnector1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2276475" y="3681413"/>
            <a:ext cx="3663950" cy="1268412"/>
          </a:xfrm>
          <a:prstGeom prst="straightConnector1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395288" y="333375"/>
            <a:ext cx="8280400" cy="6477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>
              <a:defRPr/>
            </a:pPr>
            <a:r>
              <a:rPr lang="sr-Latn-RS" b="1" dirty="0" smtClean="0">
                <a:latin typeface="Calibri" pitchFamily="34" charset="0"/>
              </a:rPr>
              <a:t>Liste nabrajanja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395288" y="1052513"/>
            <a:ext cx="8280400" cy="5400675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>
              <a:defRPr/>
            </a:pPr>
            <a:r>
              <a:rPr lang="sr-Latn-RS" dirty="0" smtClean="0"/>
              <a:t>Lista u listi ili ugnježdene liste</a:t>
            </a:r>
          </a:p>
          <a:p>
            <a:pPr>
              <a:defRPr/>
            </a:pPr>
            <a:endParaRPr lang="sr-Latn-RS" dirty="0"/>
          </a:p>
          <a:p>
            <a:pPr>
              <a:defRPr/>
            </a:pPr>
            <a:endParaRPr lang="sr-Latn-RS" dirty="0" smtClean="0"/>
          </a:p>
          <a:p>
            <a:pPr>
              <a:defRPr/>
            </a:pPr>
            <a:endParaRPr lang="sr-Latn-RS" dirty="0"/>
          </a:p>
          <a:p>
            <a:pPr>
              <a:defRPr/>
            </a:pPr>
            <a:endParaRPr lang="sr-Latn-RS" dirty="0" smtClean="0"/>
          </a:p>
          <a:p>
            <a:pPr marL="0" indent="0">
              <a:buFontTx/>
              <a:buNone/>
              <a:defRPr/>
            </a:pPr>
            <a:r>
              <a:rPr lang="sr-Latn-RS" dirty="0" smtClean="0"/>
              <a:t>za kretanje unutar ugnježdenih listi koristiti </a:t>
            </a:r>
          </a:p>
        </p:txBody>
      </p:sp>
      <p:pic>
        <p:nvPicPr>
          <p:cNvPr id="819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916113"/>
            <a:ext cx="6054725" cy="164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95738" y="4652963"/>
            <a:ext cx="828675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14538" y="5373688"/>
            <a:ext cx="1981200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24413" y="5348288"/>
            <a:ext cx="20002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Arrow Connector 2"/>
          <p:cNvCxnSpPr>
            <a:stCxn id="8197" idx="3"/>
          </p:cNvCxnSpPr>
          <p:nvPr/>
        </p:nvCxnSpPr>
        <p:spPr>
          <a:xfrm>
            <a:off x="4824413" y="4929188"/>
            <a:ext cx="900112" cy="419100"/>
          </a:xfrm>
          <a:prstGeom prst="straightConnector1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endCxn id="8198" idx="0"/>
          </p:cNvCxnSpPr>
          <p:nvPr/>
        </p:nvCxnSpPr>
        <p:spPr>
          <a:xfrm flipH="1">
            <a:off x="3005138" y="4929188"/>
            <a:ext cx="990600" cy="444500"/>
          </a:xfrm>
          <a:prstGeom prst="straightConnector1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395288" y="333375"/>
            <a:ext cx="8280400" cy="6477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>
              <a:defRPr/>
            </a:pPr>
            <a:r>
              <a:rPr lang="sr-Latn-RS" b="1" dirty="0" smtClean="0">
                <a:latin typeface="Calibri" pitchFamily="34" charset="0"/>
              </a:rPr>
              <a:t>Liste nabrajanja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395288" y="1052513"/>
            <a:ext cx="8280400" cy="5400675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>
              <a:defRPr/>
            </a:pPr>
            <a:r>
              <a:rPr lang="sr-Latn-RS" dirty="0" smtClean="0"/>
              <a:t>Ugnježdene liste mogu imati više nivoa: 		</a:t>
            </a:r>
          </a:p>
          <a:p>
            <a:pPr>
              <a:defRPr/>
            </a:pPr>
            <a:endParaRPr lang="sr-Latn-RS" dirty="0"/>
          </a:p>
          <a:p>
            <a:pPr>
              <a:defRPr/>
            </a:pPr>
            <a:endParaRPr lang="sr-Latn-RS" dirty="0" smtClean="0"/>
          </a:p>
          <a:p>
            <a:pPr>
              <a:defRPr/>
            </a:pPr>
            <a:endParaRPr lang="sr-Latn-RS" dirty="0"/>
          </a:p>
          <a:p>
            <a:pPr>
              <a:defRPr/>
            </a:pPr>
            <a:endParaRPr lang="sr-Latn-RS" dirty="0" smtClean="0"/>
          </a:p>
          <a:p>
            <a:pPr>
              <a:defRPr/>
            </a:pPr>
            <a:endParaRPr lang="sr-Latn-RS" dirty="0"/>
          </a:p>
          <a:p>
            <a:pPr marL="0" indent="0">
              <a:buFontTx/>
              <a:buNone/>
              <a:defRPr/>
            </a:pPr>
            <a:endParaRPr lang="sr-Latn-RS" dirty="0" smtClean="0"/>
          </a:p>
          <a:p>
            <a:pPr marL="0" indent="0">
              <a:buFontTx/>
              <a:buNone/>
              <a:defRPr/>
            </a:pPr>
            <a:r>
              <a:rPr lang="sr-Latn-RS" dirty="0" smtClean="0"/>
              <a:t>		</a:t>
            </a:r>
            <a:r>
              <a:rPr lang="sr-Latn-RS" i="1" dirty="0" smtClean="0"/>
              <a:t>home/paragraph/multilevel list</a:t>
            </a:r>
            <a:endParaRPr lang="sr-Latn-RS" i="1" dirty="0"/>
          </a:p>
          <a:p>
            <a:pPr>
              <a:defRPr/>
            </a:pPr>
            <a:endParaRPr lang="sr-Latn-RS" dirty="0" smtClean="0"/>
          </a:p>
          <a:p>
            <a:pPr>
              <a:defRPr/>
            </a:pPr>
            <a:endParaRPr lang="sr-Latn-RS" dirty="0"/>
          </a:p>
          <a:p>
            <a:pPr>
              <a:defRPr/>
            </a:pPr>
            <a:endParaRPr lang="sr-Latn-RS" dirty="0" smtClean="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2987675" y="2852738"/>
            <a:ext cx="1584325" cy="2376487"/>
          </a:xfrm>
          <a:prstGeom prst="straightConnector1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2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809750"/>
            <a:ext cx="1728787" cy="374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64063" y="1809750"/>
            <a:ext cx="2687637" cy="306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395288" y="333375"/>
            <a:ext cx="8280400" cy="6477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>
              <a:defRPr/>
            </a:pPr>
            <a:r>
              <a:rPr lang="sr-Latn-RS" b="1" dirty="0" smtClean="0">
                <a:latin typeface="Calibri" pitchFamily="34" charset="0"/>
              </a:rPr>
              <a:t>Tabulatori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395288" y="1052513"/>
            <a:ext cx="8280400" cy="5400675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sr-Latn-RS" dirty="0" smtClean="0"/>
              <a:t>Na ekranu mogu da se definišu tačke vertikalnog zaustavljanja, tabulatori:</a:t>
            </a:r>
          </a:p>
          <a:p>
            <a:pPr>
              <a:defRPr/>
            </a:pPr>
            <a:r>
              <a:rPr lang="sr-Latn-RS" dirty="0"/>
              <a:t>p</a:t>
            </a:r>
            <a:r>
              <a:rPr lang="sr-Latn-RS" dirty="0" smtClean="0"/>
              <a:t>ostoji nekoliko vrsta tabulatora</a:t>
            </a:r>
          </a:p>
          <a:p>
            <a:pPr>
              <a:defRPr/>
            </a:pPr>
            <a:r>
              <a:rPr lang="sr-Latn-RS" dirty="0"/>
              <a:t>m</a:t>
            </a:r>
            <a:r>
              <a:rPr lang="sr-Latn-RS" dirty="0" smtClean="0"/>
              <a:t>oguće je da se unapred definišu za ceo dokument ili deo dokumenta</a:t>
            </a:r>
          </a:p>
          <a:p>
            <a:pPr>
              <a:defRPr/>
            </a:pPr>
            <a:r>
              <a:rPr lang="sr-Latn-RS" dirty="0" smtClean="0"/>
              <a:t>definišu se</a:t>
            </a:r>
          </a:p>
          <a:p>
            <a:pPr lvl="1">
              <a:defRPr/>
            </a:pPr>
            <a:r>
              <a:rPr lang="sr-Latn-RS" dirty="0" smtClean="0"/>
              <a:t>preko lenjira</a:t>
            </a:r>
          </a:p>
          <a:p>
            <a:pPr lvl="1">
              <a:defRPr/>
            </a:pPr>
            <a:r>
              <a:rPr lang="sr-Latn-RS" i="1" dirty="0" smtClean="0"/>
              <a:t>home/paragraph/tabs</a:t>
            </a:r>
            <a:r>
              <a:rPr lang="sr-Latn-RS" dirty="0" smtClean="0"/>
              <a:t>...</a:t>
            </a:r>
          </a:p>
          <a:p>
            <a:pPr>
              <a:defRPr/>
            </a:pPr>
            <a:r>
              <a:rPr lang="sr-Latn-RS" dirty="0"/>
              <a:t>o</a:t>
            </a:r>
            <a:r>
              <a:rPr lang="sr-Latn-RS" dirty="0" smtClean="0"/>
              <a:t>lakšavaju vertikalno poravnanje teksta</a:t>
            </a:r>
          </a:p>
          <a:p>
            <a:pPr lvl="1">
              <a:defRPr/>
            </a:pPr>
            <a:endParaRPr lang="sr-Latn-RS" dirty="0" smtClean="0"/>
          </a:p>
          <a:p>
            <a:pPr>
              <a:defRPr/>
            </a:pPr>
            <a:endParaRPr lang="sr-Latn-RS" dirty="0" smtClean="0"/>
          </a:p>
          <a:p>
            <a:pPr>
              <a:defRPr/>
            </a:pPr>
            <a:endParaRPr lang="sr-Latn-RS" dirty="0" smtClean="0"/>
          </a:p>
          <a:p>
            <a:pPr>
              <a:defRPr/>
            </a:pPr>
            <a:endParaRPr lang="sr-Latn-RS" dirty="0" smtClean="0"/>
          </a:p>
          <a:p>
            <a:pPr marL="0" indent="0">
              <a:buFontTx/>
              <a:buNone/>
              <a:defRPr/>
            </a:pPr>
            <a:endParaRPr lang="sr-Latn-R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7245</TotalTime>
  <Words>800</Words>
  <Application>Microsoft Office PowerPoint</Application>
  <PresentationFormat>On-screen Show (4:3)</PresentationFormat>
  <Paragraphs>232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Diseño predeterminado</vt:lpstr>
      <vt:lpstr>APLIKATIVNI SOFTVER</vt:lpstr>
      <vt:lpstr>Liste nabrajanja</vt:lpstr>
      <vt:lpstr>Liste nabrajanja</vt:lpstr>
      <vt:lpstr>Liste nabrajanja</vt:lpstr>
      <vt:lpstr>Liste nabrajanja</vt:lpstr>
      <vt:lpstr>Liste nabrajanja</vt:lpstr>
      <vt:lpstr>Liste nabrajanja</vt:lpstr>
      <vt:lpstr>Liste nabrajanja</vt:lpstr>
      <vt:lpstr>Tabulatori</vt:lpstr>
      <vt:lpstr>Tabulatori</vt:lpstr>
      <vt:lpstr>Tabulatori</vt:lpstr>
      <vt:lpstr>Tabulatori</vt:lpstr>
      <vt:lpstr>Tabulatori</vt:lpstr>
      <vt:lpstr>Stilovi pisanja</vt:lpstr>
      <vt:lpstr>Stilovi pisanja</vt:lpstr>
      <vt:lpstr>Stilovi pisanja</vt:lpstr>
      <vt:lpstr>Stilovi pisanja</vt:lpstr>
      <vt:lpstr>Sekcije</vt:lpstr>
      <vt:lpstr>Sekcije</vt:lpstr>
      <vt:lpstr>Sekcije</vt:lpstr>
      <vt:lpstr>Sekcije</vt:lpstr>
      <vt:lpstr>Sekcije</vt:lpstr>
      <vt:lpstr>Sekcije</vt:lpstr>
      <vt:lpstr>Automatski sadržaj</vt:lpstr>
      <vt:lpstr>Automatski sadržaj</vt:lpstr>
      <vt:lpstr>Automatski sadržaj</vt:lpstr>
      <vt:lpstr>Automatski sadržaj</vt:lpstr>
      <vt:lpstr>Automatski sadržaj</vt:lpstr>
      <vt:lpstr>Šabloni </vt:lpstr>
      <vt:lpstr>Šabloni </vt:lpstr>
      <vt:lpstr>Šabloni </vt:lpstr>
      <vt:lpstr>Još neka podešavanja</vt:lpstr>
      <vt:lpstr>Još neka podešavanja</vt:lpstr>
      <vt:lpstr>Još neka podešavanja</vt:lpstr>
      <vt:lpstr>Slide 35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ivanav</cp:lastModifiedBy>
  <cp:revision>865</cp:revision>
  <dcterms:created xsi:type="dcterms:W3CDTF">2010-05-23T14:28:12Z</dcterms:created>
  <dcterms:modified xsi:type="dcterms:W3CDTF">2018-03-20T11:22:43Z</dcterms:modified>
</cp:coreProperties>
</file>