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80" r:id="rId17"/>
    <p:sldId id="273" r:id="rId18"/>
    <p:sldId id="274" r:id="rId19"/>
    <p:sldId id="275" r:id="rId20"/>
    <p:sldId id="276" r:id="rId21"/>
    <p:sldId id="277" r:id="rId22"/>
    <p:sldId id="278" r:id="rId23"/>
    <p:sldId id="293" r:id="rId24"/>
    <p:sldId id="281" r:id="rId25"/>
    <p:sldId id="282" r:id="rId26"/>
    <p:sldId id="283" r:id="rId27"/>
    <p:sldId id="284" r:id="rId28"/>
    <p:sldId id="286" r:id="rId29"/>
    <p:sldId id="285" r:id="rId30"/>
    <p:sldId id="288" r:id="rId31"/>
    <p:sldId id="287" r:id="rId32"/>
    <p:sldId id="289" r:id="rId33"/>
    <p:sldId id="290" r:id="rId34"/>
    <p:sldId id="291" r:id="rId35"/>
    <p:sldId id="292" r:id="rId36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9A2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2D058-F15F-447B-85D5-2844D1A150E2}" type="datetimeFigureOut">
              <a:rPr lang="en-US" smtClean="0"/>
              <a:pPr/>
              <a:t>4/25/2017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07593-E0C0-45C1-87E9-9AAB9EF8E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338391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6932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008462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4281847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49802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910658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698552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378483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099657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035229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609851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5AF74-5C25-4194-AA70-3B87531F33D2}" type="datetimeFigureOut">
              <a:rPr lang="sr-Latn-RS" smtClean="0"/>
              <a:pPr/>
              <a:t>25.4.2017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D8C7-2309-44B7-80CF-2EDFB9323F7C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459333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sr-Latn-RS" b="1" dirty="0" smtClean="0"/>
              <a:t>Aplikativni softver</a:t>
            </a:r>
            <a:endParaRPr lang="sr-Latn-R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15816" y="5589240"/>
            <a:ext cx="5760640" cy="1008112"/>
          </a:xfrm>
        </p:spPr>
        <p:txBody>
          <a:bodyPr/>
          <a:lstStyle/>
          <a:p>
            <a:pPr algn="r"/>
            <a:r>
              <a:rPr lang="sr-Latn-RS" b="1" dirty="0" smtClean="0">
                <a:solidFill>
                  <a:schemeClr val="tx1"/>
                </a:solidFill>
              </a:rPr>
              <a:t>drugi deo</a:t>
            </a:r>
            <a:endParaRPr lang="sr-Latn-R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9551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Funkcije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Excel poseduje i ugrađene formule – funkcije</a:t>
            </a:r>
          </a:p>
          <a:p>
            <a:r>
              <a:rPr lang="sr-Latn-RS" dirty="0"/>
              <a:t>p</a:t>
            </a:r>
            <a:r>
              <a:rPr lang="sr-Latn-RS" dirty="0" smtClean="0"/>
              <a:t>odeljene su po </a:t>
            </a:r>
            <a:br>
              <a:rPr lang="sr-Latn-RS" dirty="0" smtClean="0"/>
            </a:br>
            <a:r>
              <a:rPr lang="sr-Latn-RS" dirty="0" smtClean="0"/>
              <a:t>kategorijama</a:t>
            </a:r>
          </a:p>
          <a:p>
            <a:r>
              <a:rPr lang="sr-Latn-RS" dirty="0"/>
              <a:t>l</a:t>
            </a:r>
            <a:r>
              <a:rPr lang="sr-Latn-RS" dirty="0" smtClean="0"/>
              <a:t>ako im se pristupa </a:t>
            </a:r>
            <a:br>
              <a:rPr lang="sr-Latn-RS" dirty="0" smtClean="0"/>
            </a:br>
            <a:r>
              <a:rPr lang="sr-Latn-RS" dirty="0" smtClean="0"/>
              <a:t>preko padajućeg</a:t>
            </a:r>
            <a:br>
              <a:rPr lang="sr-Latn-RS" dirty="0" smtClean="0"/>
            </a:br>
            <a:r>
              <a:rPr lang="sr-Latn-RS" dirty="0" smtClean="0"/>
              <a:t>menija </a:t>
            </a:r>
          </a:p>
          <a:p>
            <a:r>
              <a:rPr lang="sr-Latn-RS" dirty="0" smtClean="0"/>
              <a:t>za lakšu manipulaciju</a:t>
            </a:r>
            <a:br>
              <a:rPr lang="sr-Latn-RS" dirty="0" smtClean="0"/>
            </a:br>
            <a:r>
              <a:rPr lang="sr-Latn-RS" dirty="0" smtClean="0"/>
              <a:t>postoji</a:t>
            </a:r>
            <a:r>
              <a:rPr lang="sr-Latn-RS" dirty="0"/>
              <a:t> </a:t>
            </a:r>
            <a:r>
              <a:rPr lang="sr-Latn-RS" dirty="0" smtClean="0"/>
              <a:t>jezičak </a:t>
            </a:r>
            <a:br>
              <a:rPr lang="sr-Latn-RS" dirty="0" smtClean="0"/>
            </a:br>
            <a:r>
              <a:rPr lang="sr-Latn-RS" i="1" dirty="0" smtClean="0"/>
              <a:t>Formulas</a:t>
            </a:r>
          </a:p>
          <a:p>
            <a:endParaRPr lang="sr-Latn-RS" i="1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348880"/>
            <a:ext cx="4032448" cy="4110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6036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Funkcije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Padajući meni sa kratkim opisom funkcije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 algn="just">
              <a:buNone/>
            </a:pPr>
            <a:r>
              <a:rPr lang="sr-Latn-RS" dirty="0"/>
              <a:t>p</a:t>
            </a:r>
            <a:r>
              <a:rPr lang="sr-Latn-RS" dirty="0" smtClean="0"/>
              <a:t>ojavljuje se nakon upisivanja znaka ’=’ i nekog slova (niza slova) iza – daje se lista svih ugrađenih funkcija koje počinju tim slovima .</a:t>
            </a:r>
          </a:p>
          <a:p>
            <a:pPr marL="0" indent="0" algn="just">
              <a:buNone/>
            </a:pPr>
            <a:r>
              <a:rPr lang="sr-Latn-RS" dirty="0" smtClean="0"/>
              <a:t> </a:t>
            </a: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endParaRPr lang="sr-Latn-RS" i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04864"/>
            <a:ext cx="5184576" cy="227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156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Funkcije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RS" dirty="0" smtClean="0"/>
              <a:t>Iza imena funkcije slede zagrade u okviru kojih se daju argumenti za izračunavanje – nazivi ćelija u kojima se nalaze konkretni podaci – argumenti					koji mogu:</a:t>
            </a:r>
          </a:p>
          <a:p>
            <a:pPr marL="3952875" indent="-295275"/>
            <a:r>
              <a:rPr lang="sr-Latn-RS" sz="3200" dirty="0" smtClean="0"/>
              <a:t>da se selektuju pomoću miša</a:t>
            </a:r>
          </a:p>
          <a:p>
            <a:pPr marL="3952875" lvl="8" indent="-295275"/>
            <a:r>
              <a:rPr lang="sr-Latn-RS" sz="3200" dirty="0" smtClean="0"/>
              <a:t>da se unesu preko tastature</a:t>
            </a:r>
          </a:p>
          <a:p>
            <a:pPr marL="0" indent="0">
              <a:buNone/>
            </a:pPr>
            <a:r>
              <a:rPr lang="sr-Latn-RS" dirty="0" smtClean="0"/>
              <a:t>Broj, raspored i način pisanja argumenata zavise od zadate sintakse</a:t>
            </a:r>
          </a:p>
          <a:p>
            <a:endParaRPr lang="sr-Latn-RS" i="1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12976"/>
            <a:ext cx="340995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2486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Funkcije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Najčešće korišćene  ugrađene funkcije :</a:t>
            </a:r>
          </a:p>
          <a:p>
            <a:pPr marL="0" indent="0" algn="just">
              <a:buNone/>
            </a:pPr>
            <a:endParaRPr lang="sr-Latn-R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63772580"/>
              </p:ext>
            </p:extLst>
          </p:nvPr>
        </p:nvGraphicFramePr>
        <p:xfrm>
          <a:off x="611560" y="2204864"/>
          <a:ext cx="7848872" cy="424656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6184"/>
                <a:gridCol w="6192688"/>
              </a:tblGrid>
              <a:tr h="349696">
                <a:tc>
                  <a:txBody>
                    <a:bodyPr/>
                    <a:lstStyle/>
                    <a:p>
                      <a:r>
                        <a:rPr lang="sr-Latn-RS" dirty="0" smtClean="0"/>
                        <a:t>naziv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izračunava se</a:t>
                      </a:r>
                      <a:endParaRPr lang="sr-Latn-RS" dirty="0"/>
                    </a:p>
                  </a:txBody>
                  <a:tcPr/>
                </a:tc>
              </a:tr>
              <a:tr h="432481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sr-Latn-RS" sz="2200" dirty="0" smtClean="0"/>
                        <a:t>SUM</a:t>
                      </a:r>
                      <a:endParaRPr lang="sr-Latn-R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zbir </a:t>
                      </a:r>
                      <a:endParaRPr lang="sr-Latn-RS" sz="2200" dirty="0"/>
                    </a:p>
                  </a:txBody>
                  <a:tcPr/>
                </a:tc>
              </a:tr>
              <a:tr h="432481"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AVERAGE</a:t>
                      </a:r>
                      <a:endParaRPr lang="sr-Latn-R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aritmetička</a:t>
                      </a:r>
                      <a:r>
                        <a:rPr lang="sr-Latn-RS" sz="2200" baseline="0" dirty="0" smtClean="0"/>
                        <a:t> sredina</a:t>
                      </a:r>
                      <a:endParaRPr lang="sr-Latn-RS" sz="2200" dirty="0"/>
                    </a:p>
                  </a:txBody>
                  <a:tcPr/>
                </a:tc>
              </a:tr>
              <a:tr h="432481"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COUNT</a:t>
                      </a:r>
                      <a:endParaRPr lang="sr-Latn-R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broj ćelija</a:t>
                      </a:r>
                      <a:r>
                        <a:rPr lang="sr-Latn-RS" sz="2200" baseline="0" dirty="0" smtClean="0"/>
                        <a:t> </a:t>
                      </a:r>
                      <a:r>
                        <a:rPr lang="sr-Latn-RS" sz="2200" dirty="0" smtClean="0"/>
                        <a:t>koje u datom osegu koje nisu prazne</a:t>
                      </a:r>
                    </a:p>
                  </a:txBody>
                  <a:tcPr/>
                </a:tc>
              </a:tr>
              <a:tr h="432481"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MAX</a:t>
                      </a:r>
                      <a:endParaRPr lang="sr-Latn-R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najveća vrednost</a:t>
                      </a:r>
                    </a:p>
                  </a:txBody>
                  <a:tcPr/>
                </a:tc>
              </a:tr>
              <a:tr h="432481"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MIN</a:t>
                      </a:r>
                      <a:endParaRPr lang="sr-Latn-R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najmanja vrednost</a:t>
                      </a:r>
                    </a:p>
                  </a:txBody>
                  <a:tcPr/>
                </a:tc>
              </a:tr>
              <a:tr h="432481"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SUMIF</a:t>
                      </a:r>
                      <a:endParaRPr lang="sr-Latn-R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uslovno</a:t>
                      </a:r>
                      <a:r>
                        <a:rPr lang="sr-Latn-RS" sz="2200" baseline="0" dirty="0" smtClean="0"/>
                        <a:t> sabiranje</a:t>
                      </a:r>
                      <a:endParaRPr lang="sr-Latn-RS" sz="2200" dirty="0" smtClean="0"/>
                    </a:p>
                  </a:txBody>
                  <a:tcPr/>
                </a:tc>
              </a:tr>
              <a:tr h="432481"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COLUMNS</a:t>
                      </a:r>
                      <a:endParaRPr lang="sr-Latn-R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broj kolona u selektovanom prostoru</a:t>
                      </a:r>
                    </a:p>
                  </a:txBody>
                  <a:tcPr/>
                </a:tc>
              </a:tr>
              <a:tr h="410344"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ROUND</a:t>
                      </a:r>
                      <a:endParaRPr lang="sr-Latn-R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zaokruživanje broja</a:t>
                      </a:r>
                    </a:p>
                  </a:txBody>
                  <a:tcPr/>
                </a:tc>
              </a:tr>
              <a:tr h="306737"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...</a:t>
                      </a:r>
                      <a:endParaRPr lang="sr-Latn-R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200" dirty="0" smtClean="0"/>
                        <a:t>...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897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Funkcije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Na raspolaganju su i logički operatori:</a:t>
            </a:r>
          </a:p>
          <a:p>
            <a:pPr marL="0" indent="0" algn="just">
              <a:buNone/>
            </a:pPr>
            <a:r>
              <a:rPr lang="sr-Latn-RS" dirty="0" smtClean="0"/>
              <a:t>AND, FALSE, TRUE, NOT, OR ... </a:t>
            </a:r>
          </a:p>
          <a:p>
            <a:pPr marL="0" indent="0" algn="just">
              <a:buNone/>
              <a:tabLst>
                <a:tab pos="4129088" algn="r"/>
              </a:tabLst>
            </a:pPr>
            <a:r>
              <a:rPr lang="sr-Latn-RS" dirty="0" smtClean="0"/>
              <a:t>Postoje funkcije za </a:t>
            </a:r>
          </a:p>
          <a:p>
            <a:pPr algn="just">
              <a:tabLst>
                <a:tab pos="4129088" algn="r"/>
              </a:tabLst>
            </a:pPr>
            <a:r>
              <a:rPr lang="sr-Latn-RS" dirty="0"/>
              <a:t>r</a:t>
            </a:r>
            <a:r>
              <a:rPr lang="sr-Latn-RS" dirty="0" smtClean="0"/>
              <a:t>ad sa tekstom</a:t>
            </a:r>
          </a:p>
          <a:p>
            <a:pPr algn="just">
              <a:tabLst>
                <a:tab pos="4129088" algn="r"/>
              </a:tabLst>
            </a:pPr>
            <a:r>
              <a:rPr lang="sr-Latn-RS" dirty="0"/>
              <a:t>r</a:t>
            </a:r>
            <a:r>
              <a:rPr lang="sr-Latn-RS" dirty="0" smtClean="0"/>
              <a:t>ad sa datumom i vremenom </a:t>
            </a:r>
          </a:p>
          <a:p>
            <a:pPr algn="just">
              <a:tabLst>
                <a:tab pos="4129088" algn="r"/>
              </a:tabLst>
            </a:pPr>
            <a:r>
              <a:rPr lang="sr-Latn-RS" dirty="0" smtClean="0"/>
              <a:t>statističku obradu podataka</a:t>
            </a:r>
          </a:p>
          <a:p>
            <a:pPr algn="just">
              <a:tabLst>
                <a:tab pos="4129088" algn="r"/>
              </a:tabLst>
            </a:pPr>
            <a:r>
              <a:rPr lang="sr-Latn-RS" dirty="0"/>
              <a:t>d</a:t>
            </a:r>
            <a:r>
              <a:rPr lang="sr-Latn-RS" dirty="0" smtClean="0"/>
              <a:t>avanje opštih informacija</a:t>
            </a:r>
          </a:p>
          <a:p>
            <a:pPr algn="just">
              <a:tabLst>
                <a:tab pos="4129088" algn="r"/>
              </a:tabLst>
            </a:pPr>
            <a:r>
              <a:rPr lang="sr-Latn-RS" dirty="0" smtClean="0"/>
              <a:t>...</a:t>
            </a:r>
          </a:p>
          <a:p>
            <a:pPr marL="0" indent="0" algn="just">
              <a:buNone/>
            </a:pPr>
            <a:endParaRPr lang="sr-Latn-RS" dirty="0" smtClean="0"/>
          </a:p>
          <a:p>
            <a:pPr marL="0" indent="0" algn="just">
              <a:buNone/>
            </a:pPr>
            <a:endParaRPr lang="sr-Latn-RS" dirty="0" smtClean="0"/>
          </a:p>
          <a:p>
            <a:pPr marL="0" indent="0" algn="just">
              <a:buNone/>
            </a:pPr>
            <a:endParaRPr lang="sr-Latn-RS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204864"/>
            <a:ext cx="305298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11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Funkcije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dirty="0" smtClean="0"/>
              <a:t>Funkcija </a:t>
            </a:r>
            <a:r>
              <a:rPr lang="sr-Latn-RS" b="1" dirty="0" smtClean="0"/>
              <a:t>IF</a:t>
            </a:r>
            <a:r>
              <a:rPr lang="sr-Latn-RS" dirty="0" smtClean="0"/>
              <a:t> – veoma značajna i često korišćena</a:t>
            </a:r>
          </a:p>
          <a:p>
            <a:pPr marL="0" indent="0" algn="ctr">
              <a:buNone/>
            </a:pPr>
            <a:endParaRPr lang="sr-Latn-RS" dirty="0"/>
          </a:p>
          <a:p>
            <a:pPr marL="0" indent="0" algn="just">
              <a:buNone/>
            </a:pPr>
            <a:r>
              <a:rPr lang="sr-Latn-RS" sz="2400" b="1" dirty="0" smtClean="0"/>
              <a:t>logical_test </a:t>
            </a:r>
            <a:r>
              <a:rPr lang="sr-Latn-RS" sz="2400" dirty="0" smtClean="0"/>
              <a:t>– bilo koji izraz koji izračunavanjem dobija vrednost </a:t>
            </a:r>
            <a:br>
              <a:rPr lang="sr-Latn-RS" sz="2400" dirty="0" smtClean="0"/>
            </a:br>
            <a:r>
              <a:rPr lang="sr-Latn-RS" sz="2400" dirty="0" smtClean="0"/>
              <a:t>		„tačno“ ili „netačno“</a:t>
            </a:r>
          </a:p>
          <a:p>
            <a:pPr marL="0" indent="0">
              <a:buNone/>
            </a:pPr>
            <a:r>
              <a:rPr lang="sr-Latn-RS" sz="2400" dirty="0"/>
              <a:t>[</a:t>
            </a:r>
            <a:r>
              <a:rPr lang="sr-Latn-RS" sz="2400" dirty="0" smtClean="0"/>
              <a:t>value_if_true] –</a:t>
            </a:r>
            <a:r>
              <a:rPr lang="sr-Latn-RS" sz="2400" b="1" dirty="0" smtClean="0"/>
              <a:t> </a:t>
            </a:r>
            <a:r>
              <a:rPr lang="sr-Latn-RS" sz="2400" dirty="0" smtClean="0"/>
              <a:t>ukoliko je logical_test</a:t>
            </a:r>
            <a:br>
              <a:rPr lang="sr-Latn-RS" sz="2400" dirty="0" smtClean="0"/>
            </a:br>
            <a:r>
              <a:rPr lang="sr-Latn-RS" sz="2400" dirty="0" smtClean="0"/>
              <a:t>tačan, izračunaj, prikaži, ponovo pitaj...</a:t>
            </a:r>
          </a:p>
          <a:p>
            <a:pPr marL="0" indent="0">
              <a:buNone/>
            </a:pPr>
            <a:r>
              <a:rPr lang="sr-Latn-RS" sz="2400" dirty="0"/>
              <a:t>[</a:t>
            </a:r>
            <a:r>
              <a:rPr lang="sr-Latn-RS" sz="2400" dirty="0" smtClean="0"/>
              <a:t>value_if_false] </a:t>
            </a:r>
            <a:r>
              <a:rPr lang="sr-Latn-RS" sz="2400" dirty="0"/>
              <a:t>–</a:t>
            </a:r>
            <a:r>
              <a:rPr lang="sr-Latn-RS" sz="2400" b="1" dirty="0"/>
              <a:t> </a:t>
            </a:r>
            <a:r>
              <a:rPr lang="sr-Latn-RS" sz="2400" dirty="0"/>
              <a:t>ukoliko je logical_test</a:t>
            </a:r>
            <a:br>
              <a:rPr lang="sr-Latn-RS" sz="2400" dirty="0"/>
            </a:br>
            <a:r>
              <a:rPr lang="sr-Latn-RS" sz="2400" dirty="0" smtClean="0"/>
              <a:t>netačan, </a:t>
            </a:r>
            <a:r>
              <a:rPr lang="sr-Latn-RS" sz="2400" dirty="0"/>
              <a:t>izračunaj, prikaži, ponovo </a:t>
            </a:r>
            <a:r>
              <a:rPr lang="sr-Latn-RS" sz="2400" dirty="0" smtClean="0"/>
              <a:t>pitaj</a:t>
            </a:r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 smtClean="0"/>
          </a:p>
          <a:p>
            <a:pPr marL="0" indent="0">
              <a:buNone/>
            </a:pPr>
            <a:r>
              <a:rPr lang="sr-Latn-RS" sz="2400" dirty="0"/>
              <a:t>	</a:t>
            </a:r>
            <a:r>
              <a:rPr lang="sr-Latn-RS" sz="2400" dirty="0" smtClean="0"/>
              <a:t>					...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3570" y="3643314"/>
            <a:ext cx="3384376" cy="2348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90439"/>
            <a:ext cx="5300420" cy="1406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66677"/>
            <a:ext cx="5140571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788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Funkcije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dirty="0" smtClean="0"/>
              <a:t>Funkcija </a:t>
            </a:r>
            <a:r>
              <a:rPr lang="sr-Latn-RS" b="1" dirty="0" smtClean="0"/>
              <a:t>LOOKUP</a:t>
            </a:r>
            <a:r>
              <a:rPr lang="sr-Latn-RS" dirty="0" smtClean="0"/>
              <a:t> – veoma korisna</a:t>
            </a:r>
          </a:p>
          <a:p>
            <a:pPr marL="0" indent="0" algn="just">
              <a:buNone/>
            </a:pPr>
            <a:r>
              <a:rPr lang="sr-Latn-RS" dirty="0" smtClean="0"/>
              <a:t>Služi za pretragu podatka </a:t>
            </a:r>
            <a:endParaRPr lang="sr-Latn-RS" dirty="0"/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r>
              <a:rPr lang="sr-Latn-RS" sz="2400" b="1" dirty="0"/>
              <a:t>l</a:t>
            </a:r>
            <a:r>
              <a:rPr lang="sr-Latn-RS" sz="2400" b="1" dirty="0" smtClean="0"/>
              <a:t>ookup_value</a:t>
            </a:r>
            <a:r>
              <a:rPr lang="sr-Latn-RS" sz="2400" dirty="0" smtClean="0"/>
              <a:t> – vrednost koja se zna</a:t>
            </a:r>
          </a:p>
          <a:p>
            <a:pPr marL="0" indent="0">
              <a:buNone/>
            </a:pPr>
            <a:r>
              <a:rPr lang="sr-Latn-RS" sz="2400" dirty="0"/>
              <a:t>l</a:t>
            </a:r>
            <a:r>
              <a:rPr lang="sr-Latn-RS" sz="2400" dirty="0" smtClean="0"/>
              <a:t>ookup_vector	- kolona u kojoj se traži lookup_value	</a:t>
            </a:r>
          </a:p>
          <a:p>
            <a:pPr marL="0" indent="0">
              <a:buNone/>
            </a:pPr>
            <a:r>
              <a:rPr lang="sr-Latn-RS" sz="2400" dirty="0" smtClean="0"/>
              <a:t>result_vector – kolona u kojoj se nalazi tražena vrednost	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688" y="4797152"/>
            <a:ext cx="76200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3088" y="2854676"/>
            <a:ext cx="6353647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0792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Tipovi podataka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Svaka funkcija vrši izračunavanja nad određenim tipom podataka (unapred definisanim)</a:t>
            </a:r>
          </a:p>
          <a:p>
            <a:pPr marL="0" indent="0" algn="just">
              <a:buNone/>
            </a:pPr>
            <a:r>
              <a:rPr lang="sr-Latn-RS" dirty="0" smtClean="0"/>
              <a:t>Na primer: </a:t>
            </a:r>
          </a:p>
          <a:p>
            <a:pPr marL="0" indent="0" algn="just">
              <a:buNone/>
            </a:pPr>
            <a:r>
              <a:rPr lang="sr-Latn-RS" dirty="0"/>
              <a:t>a</a:t>
            </a:r>
            <a:r>
              <a:rPr lang="sr-Latn-RS" dirty="0" smtClean="0"/>
              <a:t>rgumenti funkcije SUM treba da budu brojevi ali podatak koji nije biće ignorisan. </a:t>
            </a:r>
          </a:p>
          <a:p>
            <a:pPr marL="0" indent="0" algn="just">
              <a:buNone/>
            </a:pPr>
            <a:endParaRPr lang="sr-Latn-RS" dirty="0"/>
          </a:p>
          <a:p>
            <a:pPr marL="0" indent="0">
              <a:buNone/>
            </a:pPr>
            <a:endParaRPr lang="sr-Latn-RS" sz="2400" dirty="0"/>
          </a:p>
          <a:p>
            <a:pPr marL="0" indent="0">
              <a:buNone/>
            </a:pPr>
            <a:endParaRPr lang="sr-Latn-RS" sz="2400" dirty="0" smtClean="0"/>
          </a:p>
          <a:p>
            <a:pPr marL="0" indent="0" algn="ctr">
              <a:buNone/>
            </a:pPr>
            <a:r>
              <a:rPr lang="sr-Latn-RS" dirty="0" smtClean="0">
                <a:solidFill>
                  <a:srgbClr val="C00000"/>
                </a:solidFill>
              </a:rPr>
              <a:t>Važno je da se vodi računa o tipu podataka u ćeliji</a:t>
            </a:r>
            <a:r>
              <a:rPr lang="sr-Latn-RS" sz="2400" dirty="0" smtClean="0"/>
              <a:t>	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509120"/>
            <a:ext cx="536202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 8"/>
          <p:cNvSpPr/>
          <p:nvPr/>
        </p:nvSpPr>
        <p:spPr>
          <a:xfrm>
            <a:off x="2915816" y="5049180"/>
            <a:ext cx="1296144" cy="504056"/>
          </a:xfrm>
          <a:prstGeom prst="ellipse">
            <a:avLst/>
          </a:prstGeom>
          <a:solidFill>
            <a:srgbClr val="FF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46449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Tipovi podataka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Podešavanje formata ćelije</a:t>
            </a:r>
          </a:p>
          <a:p>
            <a:pPr algn="just">
              <a:spcBef>
                <a:spcPts val="1800"/>
              </a:spcBef>
            </a:pPr>
            <a:r>
              <a:rPr lang="sr-Latn-RS" dirty="0"/>
              <a:t>Preko linije alatki </a:t>
            </a:r>
          </a:p>
          <a:p>
            <a:pPr marL="354013" indent="0" algn="just">
              <a:buNone/>
            </a:pPr>
            <a:r>
              <a:rPr lang="sr-Latn-RS" dirty="0"/>
              <a:t>(</a:t>
            </a:r>
            <a:r>
              <a:rPr lang="sr-Latn-RS" i="1" dirty="0"/>
              <a:t>Home</a:t>
            </a:r>
            <a:r>
              <a:rPr lang="sr-Latn-RS" dirty="0"/>
              <a:t>/</a:t>
            </a:r>
            <a:r>
              <a:rPr lang="sr-Latn-RS" i="1" dirty="0"/>
              <a:t>Cells</a:t>
            </a:r>
            <a:r>
              <a:rPr lang="sr-Latn-RS" dirty="0"/>
              <a:t>/</a:t>
            </a:r>
            <a:r>
              <a:rPr lang="sr-Latn-RS" i="1" dirty="0"/>
              <a:t>Format</a:t>
            </a:r>
            <a:r>
              <a:rPr lang="sr-Latn-RS" dirty="0"/>
              <a:t>/</a:t>
            </a:r>
            <a:r>
              <a:rPr lang="sr-Latn-RS" i="1" dirty="0"/>
              <a:t>Format</a:t>
            </a:r>
            <a:r>
              <a:rPr lang="sr-Latn-RS" dirty="0"/>
              <a:t> </a:t>
            </a:r>
            <a:r>
              <a:rPr lang="sr-Latn-RS" i="1" dirty="0"/>
              <a:t>Cells</a:t>
            </a:r>
            <a:r>
              <a:rPr lang="sr-Latn-RS" dirty="0" smtClean="0"/>
              <a:t>...)</a:t>
            </a:r>
          </a:p>
          <a:p>
            <a:pPr algn="just">
              <a:spcBef>
                <a:spcPts val="1800"/>
              </a:spcBef>
            </a:pPr>
            <a:r>
              <a:rPr lang="sr-Latn-RS" dirty="0"/>
              <a:t>p</a:t>
            </a:r>
            <a:r>
              <a:rPr lang="sr-Latn-RS" dirty="0" smtClean="0"/>
              <a:t>reko padajućeg menija </a:t>
            </a:r>
          </a:p>
          <a:p>
            <a:pPr marL="0" indent="354013" algn="just">
              <a:buNone/>
            </a:pPr>
            <a:r>
              <a:rPr lang="sr-Latn-RS" dirty="0" smtClean="0"/>
              <a:t>(selektuje se ćelija, </a:t>
            </a:r>
          </a:p>
          <a:p>
            <a:pPr marL="0" indent="354013" algn="just">
              <a:buNone/>
            </a:pPr>
            <a:r>
              <a:rPr lang="sr-Latn-RS" dirty="0"/>
              <a:t> </a:t>
            </a:r>
            <a:r>
              <a:rPr lang="sr-Latn-RS" dirty="0" smtClean="0"/>
              <a:t>desni klik mišem, </a:t>
            </a:r>
          </a:p>
          <a:p>
            <a:pPr marL="0" indent="354013">
              <a:buNone/>
            </a:pPr>
            <a:r>
              <a:rPr lang="sr-Latn-RS" i="1" dirty="0" smtClean="0"/>
              <a:t> Format Cells</a:t>
            </a:r>
            <a:r>
              <a:rPr lang="sr-Latn-RS" dirty="0" smtClean="0"/>
              <a:t>...)</a:t>
            </a:r>
          </a:p>
          <a:p>
            <a:pPr marL="0" indent="0" algn="just">
              <a:buNone/>
            </a:pPr>
            <a:endParaRPr lang="sr-Latn-RS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1852" y="3501008"/>
            <a:ext cx="1940275" cy="294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7031320" y="6116304"/>
            <a:ext cx="1141340" cy="328800"/>
          </a:xfrm>
          <a:prstGeom prst="ellipse">
            <a:avLst/>
          </a:prstGeom>
          <a:solidFill>
            <a:srgbClr val="FF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25146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Tipovi podataka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Najčešće korišćeni formati ćelija:</a:t>
            </a:r>
          </a:p>
          <a:p>
            <a:pPr algn="just"/>
            <a:r>
              <a:rPr lang="sr-Latn-RS" dirty="0"/>
              <a:t>g</a:t>
            </a:r>
            <a:r>
              <a:rPr lang="sr-Latn-RS" dirty="0" smtClean="0"/>
              <a:t>eneral (opšti)</a:t>
            </a:r>
          </a:p>
          <a:p>
            <a:pPr algn="just"/>
            <a:r>
              <a:rPr lang="sr-Latn-RS" dirty="0"/>
              <a:t>n</a:t>
            </a:r>
            <a:r>
              <a:rPr lang="sr-Latn-RS" dirty="0" smtClean="0"/>
              <a:t>umber (broj, podešava se broj decimala)</a:t>
            </a:r>
          </a:p>
          <a:p>
            <a:pPr algn="just"/>
            <a:r>
              <a:rPr lang="sr-Latn-RS" dirty="0" smtClean="0"/>
              <a:t>date (datum, različiti prikazi)</a:t>
            </a:r>
          </a:p>
          <a:p>
            <a:pPr algn="just"/>
            <a:r>
              <a:rPr lang="sr-Latn-RS" dirty="0" smtClean="0"/>
              <a:t>time (vreme, različiti prikazi)</a:t>
            </a:r>
          </a:p>
          <a:p>
            <a:pPr algn="just"/>
            <a:r>
              <a:rPr lang="sr-Latn-RS" dirty="0"/>
              <a:t>p</a:t>
            </a:r>
            <a:r>
              <a:rPr lang="sr-Latn-RS" dirty="0" smtClean="0"/>
              <a:t>ercentage (procenat)</a:t>
            </a:r>
          </a:p>
          <a:p>
            <a:pPr algn="just"/>
            <a:r>
              <a:rPr lang="sr-Latn-RS" dirty="0" smtClean="0"/>
              <a:t>fraction (razlomak)</a:t>
            </a:r>
          </a:p>
          <a:p>
            <a:pPr algn="just"/>
            <a:r>
              <a:rPr lang="sr-Latn-RS" dirty="0"/>
              <a:t>t</a:t>
            </a:r>
            <a:r>
              <a:rPr lang="sr-Latn-RS" dirty="0" smtClean="0"/>
              <a:t>ext (tekst)</a:t>
            </a:r>
          </a:p>
          <a:p>
            <a:pPr marL="0" indent="0" algn="just">
              <a:buNone/>
            </a:pPr>
            <a:endParaRPr lang="sr-Latn-RS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1416" y="3789040"/>
            <a:ext cx="3168352" cy="2849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4777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Formule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Unos formula:</a:t>
            </a:r>
          </a:p>
          <a:p>
            <a:pPr algn="just">
              <a:spcBef>
                <a:spcPts val="700"/>
              </a:spcBef>
            </a:pPr>
            <a:r>
              <a:rPr lang="sr-Latn-RS" dirty="0" smtClean="0"/>
              <a:t>pozicionira se u ćeliju u kojoj treba da se nađe konačan rezultat</a:t>
            </a:r>
          </a:p>
          <a:p>
            <a:pPr algn="just">
              <a:spcBef>
                <a:spcPts val="700"/>
              </a:spcBef>
            </a:pPr>
            <a:r>
              <a:rPr lang="sr-Latn-RS" dirty="0"/>
              <a:t>u</a:t>
            </a:r>
            <a:r>
              <a:rPr lang="sr-Latn-RS" dirty="0" smtClean="0"/>
              <a:t>nese se znak ’=’</a:t>
            </a:r>
          </a:p>
          <a:p>
            <a:pPr algn="just">
              <a:spcBef>
                <a:spcPts val="700"/>
              </a:spcBef>
            </a:pPr>
            <a:r>
              <a:rPr lang="sr-Latn-RS" dirty="0"/>
              <a:t>b</a:t>
            </a:r>
            <a:r>
              <a:rPr lang="sr-Latn-RS" dirty="0" smtClean="0"/>
              <a:t>iraju se ćelije (ukucavanjem u formulu ili klikom mišem) i između upisuju znaci operacija</a:t>
            </a:r>
          </a:p>
          <a:p>
            <a:pPr algn="just">
              <a:spcBef>
                <a:spcPts val="700"/>
              </a:spcBef>
            </a:pPr>
            <a:r>
              <a:rPr lang="sr-Latn-RS" dirty="0"/>
              <a:t>u</a:t>
            </a:r>
            <a:r>
              <a:rPr lang="sr-Latn-RS" dirty="0" smtClean="0"/>
              <a:t> formuli mogu da se nađu i konstante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427740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Poruke o greškama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Ukoliko argumenti u funkciji nisu odgovarajući po tipu odnosno broju ili dolazi do  nedozvoljenih operacija tokom izračunavanja javlja se greška. </a:t>
            </a:r>
          </a:p>
          <a:p>
            <a:pPr marL="0" indent="0" algn="just">
              <a:buNone/>
            </a:pPr>
            <a:r>
              <a:rPr lang="sr-Latn-RS" dirty="0" smtClean="0"/>
              <a:t>Poruke o greškama:</a:t>
            </a:r>
          </a:p>
          <a:p>
            <a:r>
              <a:rPr lang="vi-VN" dirty="0">
                <a:latin typeface="Calibri" pitchFamily="34" charset="0"/>
              </a:rPr>
              <a:t> </a:t>
            </a:r>
            <a:r>
              <a:rPr lang="vi-VN" dirty="0" smtClean="0">
                <a:latin typeface="Calibri" pitchFamily="34" charset="0"/>
              </a:rPr>
              <a:t>######</a:t>
            </a:r>
            <a:r>
              <a:rPr lang="vi-VN" dirty="0">
                <a:latin typeface="Calibri" pitchFamily="34" charset="0"/>
              </a:rPr>
              <a:t> – rezultat izračunavanja ne može </a:t>
            </a:r>
            <a:r>
              <a:rPr lang="sr-Latn-RS" dirty="0" smtClean="0">
                <a:latin typeface="Calibri" pitchFamily="34" charset="0"/>
              </a:rPr>
              <a:t>da stane u polje, treba da se proširi kolona</a:t>
            </a:r>
          </a:p>
          <a:p>
            <a:r>
              <a:rPr lang="sr-Latn-RS" dirty="0">
                <a:latin typeface="Calibri" pitchFamily="34" charset="0"/>
              </a:rPr>
              <a:t>#NAME – sintaksa formule nije dobra</a:t>
            </a:r>
          </a:p>
          <a:p>
            <a:pPr marL="0" indent="0">
              <a:buNone/>
            </a:pPr>
            <a:endParaRPr lang="sr-Latn-RS" dirty="0" smtClean="0">
              <a:latin typeface="Calibri" pitchFamily="34" charset="0"/>
            </a:endParaRPr>
          </a:p>
          <a:p>
            <a:endParaRPr lang="sr-Latn-RS" dirty="0" smtClean="0">
              <a:latin typeface="Calibri" pitchFamily="34" charset="0"/>
            </a:endParaRPr>
          </a:p>
          <a:p>
            <a:endParaRPr lang="sr-Latn-RS" dirty="0" smtClean="0">
              <a:latin typeface="Calibri" pitchFamily="34" charset="0"/>
            </a:endParaRPr>
          </a:p>
          <a:p>
            <a:pPr marL="0" indent="0">
              <a:buNone/>
            </a:pPr>
            <a:endParaRPr lang="vi-VN" dirty="0">
              <a:latin typeface="Calibri" pitchFamily="34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5545807"/>
            <a:ext cx="399097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2560" y="5517232"/>
            <a:ext cx="33528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510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Poruke o greškama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Poruke o greškama:</a:t>
            </a:r>
          </a:p>
          <a:p>
            <a:r>
              <a:rPr lang="vi-VN" dirty="0" smtClean="0">
                <a:latin typeface="Calibri" pitchFamily="34" charset="0"/>
              </a:rPr>
              <a:t>#</a:t>
            </a:r>
            <a:r>
              <a:rPr lang="vi-VN" dirty="0">
                <a:latin typeface="Calibri" pitchFamily="34" charset="0"/>
              </a:rPr>
              <a:t>VALUE! – </a:t>
            </a:r>
            <a:r>
              <a:rPr lang="sr-Latn-RS" dirty="0" smtClean="0">
                <a:latin typeface="Calibri" pitchFamily="34" charset="0"/>
              </a:rPr>
              <a:t>tip podatka u ćeliji se ne slaže sa tipom u formuli</a:t>
            </a:r>
            <a:endParaRPr lang="vi-VN" dirty="0">
              <a:latin typeface="Calibri" pitchFamily="34" charset="0"/>
            </a:endParaRPr>
          </a:p>
          <a:p>
            <a:r>
              <a:rPr lang="vi-VN" dirty="0" smtClean="0">
                <a:latin typeface="Calibri" pitchFamily="34" charset="0"/>
              </a:rPr>
              <a:t>#</a:t>
            </a:r>
            <a:r>
              <a:rPr lang="vi-VN" dirty="0">
                <a:latin typeface="Calibri" pitchFamily="34" charset="0"/>
              </a:rPr>
              <a:t>REF! – adresa ćelije je </a:t>
            </a:r>
            <a:r>
              <a:rPr lang="vi-VN" dirty="0" smtClean="0">
                <a:latin typeface="Calibri" pitchFamily="34" charset="0"/>
              </a:rPr>
              <a:t>nevažeća</a:t>
            </a:r>
            <a:endParaRPr lang="sr-Latn-RS" dirty="0" smtClean="0">
              <a:latin typeface="Calibri" pitchFamily="34" charset="0"/>
            </a:endParaRPr>
          </a:p>
          <a:p>
            <a:r>
              <a:rPr lang="sr-Latn-RS" dirty="0" smtClean="0">
                <a:latin typeface="Calibri" pitchFamily="34" charset="0"/>
              </a:rPr>
              <a:t>#DIV/0! – 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	deljenje sa nulom</a:t>
            </a:r>
            <a:endParaRPr lang="vi-VN" dirty="0">
              <a:latin typeface="Calibri" pitchFamily="34" charset="0"/>
            </a:endParaRPr>
          </a:p>
          <a:p>
            <a:pPr marL="0" indent="0" algn="just">
              <a:buNone/>
            </a:pPr>
            <a:endParaRPr lang="sr-Latn-RS" dirty="0" smtClean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29200"/>
            <a:ext cx="395287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4976" y="5235287"/>
            <a:ext cx="34766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33056"/>
            <a:ext cx="32766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793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Poruke o greškama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1491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Poruke o greškama:</a:t>
            </a:r>
          </a:p>
          <a:p>
            <a:r>
              <a:rPr lang="sr-Latn-RS" dirty="0" smtClean="0"/>
              <a:t>#</a:t>
            </a:r>
            <a:r>
              <a:rPr lang="sr-Latn-RS" dirty="0" smtClean="0"/>
              <a:t>NUM! </a:t>
            </a:r>
            <a:r>
              <a:rPr lang="sr-Latn-RS" dirty="0" smtClean="0"/>
              <a:t>- u</a:t>
            </a:r>
            <a:r>
              <a:rPr lang="en-US" dirty="0" err="1" smtClean="0"/>
              <a:t>nošenje</a:t>
            </a:r>
            <a:r>
              <a:rPr lang="en-US" dirty="0" smtClean="0"/>
              <a:t> </a:t>
            </a:r>
            <a:r>
              <a:rPr lang="en-US" dirty="0" err="1" smtClean="0"/>
              <a:t>nenumeričk</a:t>
            </a:r>
            <a:r>
              <a:rPr lang="sr-Latn-RS" dirty="0" smtClean="0"/>
              <a:t>og</a:t>
            </a:r>
            <a:r>
              <a:rPr lang="en-US" dirty="0" smtClean="0"/>
              <a:t> argument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sr-Latn-RS" dirty="0" smtClean="0"/>
              <a:t>u</a:t>
            </a:r>
            <a:r>
              <a:rPr lang="en-US" dirty="0" smtClean="0"/>
              <a:t> </a:t>
            </a:r>
            <a:r>
              <a:rPr lang="sr-Latn-RS" dirty="0" smtClean="0"/>
              <a:t>formuli 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očekuje</a:t>
            </a:r>
            <a:r>
              <a:rPr lang="en-US" dirty="0" smtClean="0"/>
              <a:t> </a:t>
            </a:r>
            <a:r>
              <a:rPr lang="en-US" dirty="0" err="1" smtClean="0"/>
              <a:t>numeričku</a:t>
            </a:r>
            <a:r>
              <a:rPr lang="en-US" dirty="0" smtClean="0"/>
              <a:t> </a:t>
            </a:r>
            <a:r>
              <a:rPr lang="en-US" dirty="0" err="1" smtClean="0"/>
              <a:t>vrednost</a:t>
            </a:r>
            <a:r>
              <a:rPr lang="sr-Latn-RS" dirty="0" smtClean="0"/>
              <a:t> </a:t>
            </a:r>
          </a:p>
          <a:p>
            <a:pPr marL="2328863" indent="-2328863" fontAlgn="t"/>
            <a:r>
              <a:rPr lang="en-US" dirty="0" smtClean="0"/>
              <a:t>#NULL! </a:t>
            </a:r>
            <a:r>
              <a:rPr lang="sr-Latn-RS" dirty="0" smtClean="0"/>
              <a:t>- </a:t>
            </a:r>
            <a:r>
              <a:rPr lang="en-US" dirty="0" err="1" smtClean="0"/>
              <a:t>prikazuje</a:t>
            </a:r>
            <a:r>
              <a:rPr lang="en-US" dirty="0" smtClean="0"/>
              <a:t> </a:t>
            </a:r>
            <a:r>
              <a:rPr lang="en-US" dirty="0" err="1" smtClean="0"/>
              <a:t>ovu</a:t>
            </a:r>
            <a:r>
              <a:rPr lang="en-US" dirty="0" smtClean="0"/>
              <a:t> </a:t>
            </a:r>
            <a:r>
              <a:rPr lang="en-US" dirty="0" err="1" smtClean="0"/>
              <a:t>grešku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sr-Latn-RS" dirty="0" smtClean="0"/>
              <a:t> nedostaje se</a:t>
            </a:r>
            <a:r>
              <a:rPr lang="en-US" dirty="0" err="1" smtClean="0"/>
              <a:t>perator</a:t>
            </a:r>
            <a:r>
              <a:rPr lang="en-US" dirty="0" smtClean="0"/>
              <a:t> </a:t>
            </a:r>
            <a:r>
              <a:rPr lang="sr-Latn-RS" dirty="0" smtClean="0"/>
              <a:t>za razdvajanje argumenata </a:t>
            </a:r>
            <a:r>
              <a:rPr lang="en-US" dirty="0" smtClean="0"/>
              <a:t>u </a:t>
            </a:r>
            <a:r>
              <a:rPr lang="en-US" dirty="0" err="1" smtClean="0"/>
              <a:t>formuli</a:t>
            </a:r>
            <a:endParaRPr lang="en-US" dirty="0" smtClean="0"/>
          </a:p>
          <a:p>
            <a:pPr fontAlgn="t"/>
            <a:endParaRPr lang="sr-Latn-RS" dirty="0" smtClean="0"/>
          </a:p>
          <a:p>
            <a:pPr fontAlgn="t"/>
            <a:endParaRPr lang="sr-Latn-RS" dirty="0" smtClean="0"/>
          </a:p>
          <a:p>
            <a:pPr fontAlgn="t"/>
            <a:endParaRPr lang="en-US" dirty="0" smtClean="0"/>
          </a:p>
          <a:p>
            <a:endParaRPr lang="sr-Latn-RS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8926" y="5429264"/>
            <a:ext cx="59293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400" b="1" dirty="0" smtClean="0"/>
              <a:t>=SUM(C2:C3 E4:E6)</a:t>
            </a:r>
            <a:r>
              <a:rPr lang="en-US" sz="2400" dirty="0" smtClean="0"/>
              <a:t> </a:t>
            </a:r>
            <a:r>
              <a:rPr lang="sr-Latn-RS" sz="2400" dirty="0" smtClean="0"/>
              <a:t> prikazuje </a:t>
            </a:r>
            <a:r>
              <a:rPr lang="en-US" sz="2400" dirty="0" smtClean="0"/>
              <a:t>#NULL! </a:t>
            </a:r>
            <a:r>
              <a:rPr lang="sr-Latn-CS" sz="2400" dirty="0" smtClean="0"/>
              <a:t>grešku</a:t>
            </a:r>
            <a:r>
              <a:rPr lang="sr-Latn-RS" sz="2400" dirty="0" smtClean="0"/>
              <a:t>;</a:t>
            </a:r>
            <a:r>
              <a:rPr lang="en-US" sz="2400" dirty="0" smtClean="0"/>
              <a:t> </a:t>
            </a:r>
            <a:endParaRPr lang="sr-Latn-RS" sz="2400" dirty="0" smtClean="0"/>
          </a:p>
          <a:p>
            <a:pPr fontAlgn="t"/>
            <a:r>
              <a:rPr lang="en-US" sz="2400" dirty="0" smtClean="0"/>
              <a:t>T</a:t>
            </a:r>
            <a:r>
              <a:rPr lang="sr-Latn-RS" sz="2400" dirty="0" smtClean="0"/>
              <a:t>reba: </a:t>
            </a:r>
            <a:r>
              <a:rPr lang="en-US" sz="2400" dirty="0" smtClean="0"/>
              <a:t> </a:t>
            </a:r>
            <a:r>
              <a:rPr lang="en-US" sz="2400" b="1" dirty="0" smtClean="0"/>
              <a:t>=SUM(C2:C3,E4:E6)</a:t>
            </a: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86124"/>
            <a:ext cx="271314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val Callout 9"/>
          <p:cNvSpPr/>
          <p:nvPr/>
        </p:nvSpPr>
        <p:spPr>
          <a:xfrm>
            <a:off x="5357818" y="5929330"/>
            <a:ext cx="500066" cy="428628"/>
          </a:xfrm>
          <a:prstGeom prst="wedgeEllipseCallou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CS"/>
          </a:p>
        </p:txBody>
      </p:sp>
      <p:sp>
        <p:nvSpPr>
          <p:cNvPr id="12" name="TextBox 11"/>
          <p:cNvSpPr txBox="1"/>
          <p:nvPr/>
        </p:nvSpPr>
        <p:spPr>
          <a:xfrm>
            <a:off x="1500166" y="6357958"/>
            <a:ext cx="7643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O</a:t>
            </a:r>
            <a:r>
              <a:rPr lang="sr-Latn-RS" sz="2400" dirty="0" smtClean="0">
                <a:solidFill>
                  <a:srgbClr val="C00000"/>
                </a:solidFill>
              </a:rPr>
              <a:t>bratite pažnju šta je separator između argumenata, ili ;</a:t>
            </a:r>
            <a:endParaRPr lang="sr-Cyrl-C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836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Poruke o greškama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/>
              <a:t>Poruke o greškama:</a:t>
            </a:r>
          </a:p>
          <a:p>
            <a:r>
              <a:rPr lang="vi-VN" dirty="0" smtClean="0">
                <a:latin typeface="Calibri" pitchFamily="34" charset="0"/>
              </a:rPr>
              <a:t>#</a:t>
            </a:r>
            <a:r>
              <a:rPr lang="sr-Latn-RS" dirty="0" smtClean="0">
                <a:latin typeface="Calibri" pitchFamily="34" charset="0"/>
              </a:rPr>
              <a:t>N/A!</a:t>
            </a:r>
            <a:r>
              <a:rPr lang="vi-VN" dirty="0">
                <a:latin typeface="Calibri" pitchFamily="34" charset="0"/>
              </a:rPr>
              <a:t> – </a:t>
            </a:r>
            <a:r>
              <a:rPr lang="sr-Latn-RS" dirty="0" smtClean="0">
                <a:latin typeface="Calibri" pitchFamily="34" charset="0"/>
              </a:rPr>
              <a:t>g</a:t>
            </a:r>
            <a:r>
              <a:rPr lang="vi-VN" dirty="0" smtClean="0">
                <a:latin typeface="Calibri" pitchFamily="34" charset="0"/>
              </a:rPr>
              <a:t>enerički </a:t>
            </a:r>
            <a:r>
              <a:rPr lang="sr-Latn-RS" dirty="0" smtClean="0">
                <a:latin typeface="Calibri" pitchFamily="34" charset="0"/>
              </a:rPr>
              <a:t>k</a:t>
            </a:r>
            <a:r>
              <a:rPr lang="vi-VN" dirty="0" smtClean="0">
                <a:latin typeface="Calibri" pitchFamily="34" charset="0"/>
              </a:rPr>
              <a:t>od greške</a:t>
            </a:r>
            <a:r>
              <a:rPr lang="sr-Latn-RS" dirty="0" smtClean="0">
                <a:latin typeface="Calibri" pitchFamily="34" charset="0"/>
              </a:rPr>
              <a:t>;</a:t>
            </a:r>
            <a:r>
              <a:rPr lang="vi-VN" dirty="0" smtClean="0">
                <a:latin typeface="Calibri" pitchFamily="34" charset="0"/>
              </a:rPr>
              <a:t> ukazuje </a:t>
            </a:r>
            <a:r>
              <a:rPr lang="sr-Latn-RS" dirty="0" smtClean="0">
                <a:latin typeface="Calibri" pitchFamily="34" charset="0"/>
              </a:rPr>
              <a:t>na tip greške koji </a:t>
            </a:r>
            <a:r>
              <a:rPr lang="vi-VN" dirty="0" smtClean="0">
                <a:latin typeface="Calibri" pitchFamily="34" charset="0"/>
              </a:rPr>
              <a:t>ne predstavlja </a:t>
            </a:r>
            <a:r>
              <a:rPr lang="sr-Latn-RS" dirty="0" smtClean="0">
                <a:latin typeface="Calibri" pitchFamily="34" charset="0"/>
              </a:rPr>
              <a:t>nijedan </a:t>
            </a:r>
            <a:r>
              <a:rPr lang="vi-VN" dirty="0" smtClean="0">
                <a:latin typeface="Calibri" pitchFamily="34" charset="0"/>
              </a:rPr>
              <a:t>od navedeni</a:t>
            </a:r>
            <a:r>
              <a:rPr lang="sr-Latn-RS" dirty="0" smtClean="0">
                <a:latin typeface="Calibri" pitchFamily="34" charset="0"/>
              </a:rPr>
              <a:t>h</a:t>
            </a:r>
            <a:r>
              <a:rPr lang="vi-VN" dirty="0" smtClean="0">
                <a:latin typeface="Calibri" pitchFamily="34" charset="0"/>
              </a:rPr>
              <a:t> </a:t>
            </a:r>
            <a:endParaRPr lang="sr-Latn-RS" dirty="0" smtClean="0">
              <a:latin typeface="Calibri" pitchFamily="34" charset="0"/>
            </a:endParaRPr>
          </a:p>
          <a:p>
            <a:r>
              <a:rPr lang="vi-VN" dirty="0" smtClean="0">
                <a:latin typeface="Calibri" pitchFamily="34" charset="0"/>
              </a:rPr>
              <a:t>Ukazuje</a:t>
            </a:r>
            <a:r>
              <a:rPr lang="sr-Latn-RS" dirty="0" smtClean="0">
                <a:latin typeface="Calibri" pitchFamily="34" charset="0"/>
              </a:rPr>
              <a:t> da</a:t>
            </a:r>
            <a:r>
              <a:rPr lang="vi-VN" dirty="0" smtClean="0">
                <a:latin typeface="Calibri" pitchFamily="34" charset="0"/>
              </a:rPr>
              <a:t> nedostaje podatak, nepostojeće ime funkcije, pogrešne vrednosti kao argument</a:t>
            </a:r>
            <a:r>
              <a:rPr lang="sr-Latn-RS" dirty="0" smtClean="0">
                <a:latin typeface="Calibri" pitchFamily="34" charset="0"/>
              </a:rPr>
              <a:t>i</a:t>
            </a:r>
            <a:r>
              <a:rPr lang="vi-VN" dirty="0" smtClean="0">
                <a:latin typeface="Calibri" pitchFamily="34" charset="0"/>
              </a:rPr>
              <a:t> funkcije itd </a:t>
            </a:r>
            <a:endParaRPr lang="sr-Latn-RS" dirty="0" smtClean="0">
              <a:latin typeface="Calibri" pitchFamily="34" charset="0"/>
            </a:endParaRPr>
          </a:p>
          <a:p>
            <a:r>
              <a:rPr lang="vi-VN" dirty="0" smtClean="0">
                <a:latin typeface="Calibri" pitchFamily="34" charset="0"/>
              </a:rPr>
              <a:t>Najčešće ukazuje na to da je vrednost koju </a:t>
            </a:r>
            <a:r>
              <a:rPr lang="sr-Latn-CS" dirty="0" smtClean="0">
                <a:latin typeface="Calibri" pitchFamily="34" charset="0"/>
              </a:rPr>
              <a:t>funkcija </a:t>
            </a:r>
            <a:r>
              <a:rPr lang="vi-VN" dirty="0" smtClean="0">
                <a:latin typeface="Calibri" pitchFamily="34" charset="0"/>
              </a:rPr>
              <a:t>pokušava </a:t>
            </a:r>
            <a:r>
              <a:rPr lang="vi-VN" dirty="0" smtClean="0">
                <a:latin typeface="Calibri" pitchFamily="34" charset="0"/>
              </a:rPr>
              <a:t>da pronađ</a:t>
            </a:r>
            <a:r>
              <a:rPr lang="sr-Latn-RS" dirty="0" smtClean="0">
                <a:latin typeface="Calibri" pitchFamily="34" charset="0"/>
              </a:rPr>
              <a:t>e</a:t>
            </a:r>
            <a:r>
              <a:rPr lang="vi-VN" dirty="0" smtClean="0">
                <a:latin typeface="Calibri" pitchFamily="34" charset="0"/>
              </a:rPr>
              <a:t> ne </a:t>
            </a:r>
            <a:r>
              <a:rPr lang="vi-VN" dirty="0" smtClean="0">
                <a:latin typeface="Calibri" pitchFamily="34" charset="0"/>
              </a:rPr>
              <a:t>postoji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41793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Poruke o greškama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Postoji funkcija koja „hvata“ greške: </a:t>
            </a:r>
            <a:r>
              <a:rPr lang="sr-Latn-RS" dirty="0" smtClean="0">
                <a:latin typeface="Calibri" pitchFamily="34" charset="0"/>
              </a:rPr>
              <a:t>IFERROR</a:t>
            </a:r>
          </a:p>
          <a:p>
            <a:pPr marL="0" indent="0">
              <a:buNone/>
            </a:pPr>
            <a:endParaRPr lang="sr-Latn-RS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sr-Latn-RS" b="1" dirty="0">
                <a:latin typeface="Calibri" pitchFamily="34" charset="0"/>
              </a:rPr>
              <a:t>v</a:t>
            </a:r>
            <a:r>
              <a:rPr lang="sr-Latn-RS" b="1" dirty="0" smtClean="0">
                <a:latin typeface="Calibri" pitchFamily="34" charset="0"/>
              </a:rPr>
              <a:t>alue</a:t>
            </a:r>
            <a:r>
              <a:rPr lang="sr-Latn-RS" dirty="0" smtClean="0">
                <a:latin typeface="Calibri" pitchFamily="34" charset="0"/>
              </a:rPr>
              <a:t> – izraz koji se 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	    izračunava</a:t>
            </a:r>
          </a:p>
          <a:p>
            <a:pPr marL="0" indent="0">
              <a:buNone/>
            </a:pPr>
            <a:r>
              <a:rPr lang="sr-Latn-RS" dirty="0" smtClean="0">
                <a:latin typeface="Calibri" pitchFamily="34" charset="0"/>
              </a:rPr>
              <a:t>value_if_error –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    vrednost (poruka)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    ukoliko je greška </a:t>
            </a:r>
            <a:endParaRPr lang="sr-Latn-RS" dirty="0">
              <a:latin typeface="Calibri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6182" y="3143248"/>
            <a:ext cx="4757583" cy="93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6182" y="4429132"/>
            <a:ext cx="475297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32" y="2357430"/>
            <a:ext cx="3888655" cy="452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6517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podataka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Od neovlašćene izmene ili pregleda, može da se štiti sadržaj:</a:t>
            </a:r>
          </a:p>
          <a:p>
            <a:pPr algn="just"/>
            <a:r>
              <a:rPr lang="sr-Latn-RS" dirty="0" smtClean="0">
                <a:latin typeface="Calibri" pitchFamily="34" charset="0"/>
              </a:rPr>
              <a:t>ćelije</a:t>
            </a:r>
          </a:p>
          <a:p>
            <a:pPr algn="just"/>
            <a:r>
              <a:rPr lang="sr-Latn-RS" dirty="0" smtClean="0">
                <a:latin typeface="Calibri" pitchFamily="34" charset="0"/>
              </a:rPr>
              <a:t>bloka</a:t>
            </a:r>
          </a:p>
          <a:p>
            <a:pPr algn="just"/>
            <a:r>
              <a:rPr lang="sr-Latn-RS" dirty="0">
                <a:latin typeface="Calibri" pitchFamily="34" charset="0"/>
              </a:rPr>
              <a:t>r</a:t>
            </a:r>
            <a:r>
              <a:rPr lang="sr-Latn-RS" dirty="0" smtClean="0">
                <a:latin typeface="Calibri" pitchFamily="34" charset="0"/>
              </a:rPr>
              <a:t>adnog lista</a:t>
            </a:r>
          </a:p>
          <a:p>
            <a:pPr algn="just"/>
            <a:r>
              <a:rPr lang="sr-Latn-RS" dirty="0">
                <a:latin typeface="Calibri" pitchFamily="34" charset="0"/>
              </a:rPr>
              <a:t>c</a:t>
            </a:r>
            <a:r>
              <a:rPr lang="sr-Latn-RS" dirty="0" smtClean="0">
                <a:latin typeface="Calibri" pitchFamily="34" charset="0"/>
              </a:rPr>
              <a:t>elog dokumenta</a:t>
            </a:r>
          </a:p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Jedan od „slabijih“ vidova zaštite je da se deo dokumenta (obično kolone) ili radni list učine „nevidljivim“ (</a:t>
            </a:r>
            <a:r>
              <a:rPr lang="sr-Latn-RS" i="1" dirty="0" smtClean="0">
                <a:latin typeface="Calibri" pitchFamily="34" charset="0"/>
              </a:rPr>
              <a:t>hide</a:t>
            </a:r>
            <a:r>
              <a:rPr lang="sr-Latn-RS" dirty="0" smtClean="0">
                <a:latin typeface="Calibri" pitchFamily="34" charset="0"/>
              </a:rPr>
              <a:t>).</a:t>
            </a:r>
            <a:endParaRPr lang="sr-Latn-R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662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sadržaja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Zaštita radnog lista:</a:t>
            </a:r>
          </a:p>
          <a:p>
            <a:pPr algn="just"/>
            <a:r>
              <a:rPr lang="sr-Latn-RS" dirty="0">
                <a:latin typeface="Calibri" pitchFamily="34" charset="0"/>
              </a:rPr>
              <a:t>d</a:t>
            </a:r>
            <a:r>
              <a:rPr lang="sr-Latn-RS" dirty="0" smtClean="0">
                <a:latin typeface="Calibri" pitchFamily="34" charset="0"/>
              </a:rPr>
              <a:t>esni klik mišem na naziv radnog lista</a:t>
            </a:r>
          </a:p>
          <a:p>
            <a:pPr algn="just"/>
            <a:r>
              <a:rPr lang="sr-Latn-RS" dirty="0">
                <a:latin typeface="Calibri" pitchFamily="34" charset="0"/>
              </a:rPr>
              <a:t>i</a:t>
            </a:r>
            <a:r>
              <a:rPr lang="sr-Latn-RS" dirty="0" smtClean="0">
                <a:latin typeface="Calibri" pitchFamily="34" charset="0"/>
              </a:rPr>
              <a:t>z padajućeg menija izabere se </a:t>
            </a:r>
            <a:r>
              <a:rPr lang="sr-Latn-RS" i="1" dirty="0" smtClean="0">
                <a:latin typeface="Calibri" pitchFamily="34" charset="0"/>
              </a:rPr>
              <a:t>Protect Sheet...</a:t>
            </a:r>
          </a:p>
          <a:p>
            <a:pPr algn="just"/>
            <a:r>
              <a:rPr lang="sr-Latn-RS" dirty="0" smtClean="0">
                <a:latin typeface="Calibri" pitchFamily="34" charset="0"/>
              </a:rPr>
              <a:t>potvrde se dozvole (šta drugi korisnici mogu da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rade sa podacima)</a:t>
            </a:r>
          </a:p>
          <a:p>
            <a:r>
              <a:rPr lang="sr-Latn-RS" dirty="0">
                <a:latin typeface="Calibri" pitchFamily="34" charset="0"/>
              </a:rPr>
              <a:t>u</a:t>
            </a:r>
            <a:r>
              <a:rPr lang="sr-Latn-RS" dirty="0" smtClean="0">
                <a:latin typeface="Calibri" pitchFamily="34" charset="0"/>
              </a:rPr>
              <a:t>nese se šifra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(preporučljivo)</a:t>
            </a:r>
          </a:p>
          <a:p>
            <a:pPr algn="just"/>
            <a:r>
              <a:rPr lang="sr-Latn-RS" dirty="0">
                <a:latin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</a:rPr>
              <a:t>otvrdi se šifra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33056"/>
            <a:ext cx="209550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149080"/>
            <a:ext cx="2450910" cy="2487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977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sadržaja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Zaštita ćelije :</a:t>
            </a:r>
          </a:p>
          <a:p>
            <a:pPr algn="just"/>
            <a:r>
              <a:rPr lang="sr-Latn-RS" dirty="0">
                <a:latin typeface="Calibri" pitchFamily="34" charset="0"/>
              </a:rPr>
              <a:t>s</a:t>
            </a:r>
            <a:r>
              <a:rPr lang="sr-Latn-RS" dirty="0" smtClean="0">
                <a:latin typeface="Calibri" pitchFamily="34" charset="0"/>
              </a:rPr>
              <a:t>elektuju se ćelije</a:t>
            </a:r>
          </a:p>
          <a:p>
            <a:pPr algn="just"/>
            <a:r>
              <a:rPr lang="sr-Latn-RS" i="1" dirty="0" smtClean="0">
                <a:latin typeface="Calibri" pitchFamily="34" charset="0"/>
              </a:rPr>
              <a:t>Home</a:t>
            </a:r>
            <a:r>
              <a:rPr lang="sr-Latn-RS" dirty="0" smtClean="0">
                <a:latin typeface="Calibri" pitchFamily="34" charset="0"/>
              </a:rPr>
              <a:t>/</a:t>
            </a:r>
            <a:r>
              <a:rPr lang="sr-Latn-RS" i="1" dirty="0" smtClean="0">
                <a:latin typeface="Calibri" pitchFamily="34" charset="0"/>
              </a:rPr>
              <a:t>Format</a:t>
            </a:r>
            <a:r>
              <a:rPr lang="sr-Latn-RS" dirty="0" smtClean="0">
                <a:latin typeface="Calibri" pitchFamily="34" charset="0"/>
              </a:rPr>
              <a:t>/</a:t>
            </a:r>
            <a:r>
              <a:rPr lang="sr-Latn-RS" i="1" dirty="0" smtClean="0">
                <a:latin typeface="Calibri" pitchFamily="34" charset="0"/>
              </a:rPr>
              <a:t>Format</a:t>
            </a:r>
            <a:r>
              <a:rPr lang="sr-Latn-RS" dirty="0" smtClean="0">
                <a:latin typeface="Calibri" pitchFamily="34" charset="0"/>
              </a:rPr>
              <a:t> </a:t>
            </a:r>
            <a:r>
              <a:rPr lang="sr-Latn-RS" i="1" dirty="0" smtClean="0">
                <a:latin typeface="Calibri" pitchFamily="34" charset="0"/>
              </a:rPr>
              <a:t>Cells...</a:t>
            </a:r>
            <a:r>
              <a:rPr lang="sr-Latn-RS" dirty="0" smtClean="0">
                <a:latin typeface="Calibri" pitchFamily="34" charset="0"/>
              </a:rPr>
              <a:t>/</a:t>
            </a:r>
            <a:r>
              <a:rPr lang="sr-Latn-RS" i="1" dirty="0" smtClean="0">
                <a:latin typeface="Calibri" pitchFamily="34" charset="0"/>
              </a:rPr>
              <a:t>Protection</a:t>
            </a:r>
          </a:p>
          <a:p>
            <a:r>
              <a:rPr lang="sr-Latn-RS" dirty="0">
                <a:latin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</a:rPr>
              <a:t>otvrdi se polje Locked za ćelije sa podacima, odnosno Hidden za 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ćelije sa formulom</a:t>
            </a:r>
          </a:p>
          <a:p>
            <a:pPr algn="just"/>
            <a:r>
              <a:rPr lang="sr-Latn-RS" dirty="0">
                <a:latin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</a:rPr>
              <a:t>otvrdi se </a:t>
            </a:r>
          </a:p>
          <a:p>
            <a:pPr algn="just"/>
            <a:r>
              <a:rPr lang="sr-Latn-RS" dirty="0">
                <a:latin typeface="Calibri" pitchFamily="34" charset="0"/>
              </a:rPr>
              <a:t>z</a:t>
            </a:r>
            <a:r>
              <a:rPr lang="sr-Latn-RS" dirty="0" smtClean="0">
                <a:latin typeface="Calibri" pitchFamily="34" charset="0"/>
              </a:rPr>
              <a:t>aštiti se radni list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3056"/>
            <a:ext cx="4095550" cy="2582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1746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sadržaja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Da bi zaključane ćelije otključale:</a:t>
            </a:r>
          </a:p>
          <a:p>
            <a:r>
              <a:rPr lang="sr-Latn-RS" dirty="0">
                <a:latin typeface="Calibri" pitchFamily="34" charset="0"/>
              </a:rPr>
              <a:t>d</a:t>
            </a:r>
            <a:r>
              <a:rPr lang="sr-Latn-RS" dirty="0" smtClean="0">
                <a:latin typeface="Calibri" pitchFamily="34" charset="0"/>
              </a:rPr>
              <a:t>esni klik mišem na radni list</a:t>
            </a:r>
          </a:p>
          <a:p>
            <a:r>
              <a:rPr lang="sr-Latn-RS" dirty="0">
                <a:latin typeface="Calibri" pitchFamily="34" charset="0"/>
              </a:rPr>
              <a:t>i</a:t>
            </a:r>
            <a:r>
              <a:rPr lang="sr-Latn-RS" dirty="0" smtClean="0">
                <a:latin typeface="Calibri" pitchFamily="34" charset="0"/>
              </a:rPr>
              <a:t>z padajućeg menija odabere se 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i="1" dirty="0" smtClean="0">
                <a:latin typeface="Calibri" pitchFamily="34" charset="0"/>
              </a:rPr>
              <a:t>Unprotect Sheet</a:t>
            </a:r>
          </a:p>
          <a:p>
            <a:r>
              <a:rPr lang="sr-Latn-RS" dirty="0">
                <a:latin typeface="Calibri" pitchFamily="34" charset="0"/>
              </a:rPr>
              <a:t>u</a:t>
            </a:r>
            <a:r>
              <a:rPr lang="sr-Latn-RS" dirty="0" smtClean="0">
                <a:latin typeface="Calibri" pitchFamily="34" charset="0"/>
              </a:rPr>
              <a:t>nese se šifra (ukoliko postoji)</a:t>
            </a:r>
          </a:p>
          <a:p>
            <a:r>
              <a:rPr lang="sr-Latn-RS" i="1" dirty="0" smtClean="0">
                <a:latin typeface="Calibri" pitchFamily="34" charset="0"/>
              </a:rPr>
              <a:t>OK</a:t>
            </a:r>
          </a:p>
          <a:p>
            <a:pPr marL="0" indent="0">
              <a:buNone/>
            </a:pPr>
            <a:r>
              <a:rPr lang="sr-Latn-RS" dirty="0" smtClean="0">
                <a:latin typeface="Calibri" pitchFamily="34" charset="0"/>
              </a:rPr>
              <a:t>Napomena:</a:t>
            </a:r>
          </a:p>
          <a:p>
            <a:pPr marL="0" indent="0" algn="just">
              <a:buNone/>
            </a:pPr>
            <a:r>
              <a:rPr lang="sr-Latn-RS" dirty="0">
                <a:latin typeface="Calibri" pitchFamily="34" charset="0"/>
              </a:rPr>
              <a:t>š</a:t>
            </a:r>
            <a:r>
              <a:rPr lang="sr-Latn-RS" dirty="0" smtClean="0">
                <a:latin typeface="Calibri" pitchFamily="34" charset="0"/>
              </a:rPr>
              <a:t>ifra mora da se pamti - sadržaj može da se otključa isključivo sa šifrom sa kojom se zaključao</a:t>
            </a:r>
          </a:p>
          <a:p>
            <a:pPr marL="0" indent="0" algn="just">
              <a:buNone/>
            </a:pPr>
            <a:endParaRPr lang="sr-Latn-RS" i="1" dirty="0" smtClean="0">
              <a:latin typeface="Calibri" pitchFamily="34" charset="0"/>
            </a:endParaRPr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3000" y="1853200"/>
            <a:ext cx="241935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436906"/>
            <a:ext cx="28479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7898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sadržaja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Radni list, kolone odnosno vrste mogu da se učine „nevidljivim“ (</a:t>
            </a:r>
            <a:r>
              <a:rPr lang="sr-Latn-RS" i="1" dirty="0" smtClean="0">
                <a:latin typeface="Calibri" pitchFamily="34" charset="0"/>
              </a:rPr>
              <a:t>Hide</a:t>
            </a:r>
            <a:r>
              <a:rPr lang="sr-Latn-RS" dirty="0" smtClean="0">
                <a:latin typeface="Calibri" pitchFamily="34" charset="0"/>
              </a:rPr>
              <a:t>)</a:t>
            </a:r>
          </a:p>
          <a:p>
            <a:r>
              <a:rPr lang="sr-Latn-RS" dirty="0">
                <a:latin typeface="Calibri" pitchFamily="34" charset="0"/>
              </a:rPr>
              <a:t>Ako je sadržaj sakriven onda je i zaštićen </a:t>
            </a:r>
            <a:r>
              <a:rPr lang="sr-Latn-RS" dirty="0" smtClean="0">
                <a:latin typeface="Calibri" pitchFamily="34" charset="0"/>
              </a:rPr>
              <a:t>od izmena</a:t>
            </a:r>
            <a:endParaRPr lang="sr-Latn-RS" dirty="0">
              <a:latin typeface="Calibri" pitchFamily="34" charset="0"/>
            </a:endParaRPr>
          </a:p>
          <a:p>
            <a:r>
              <a:rPr lang="sr-Latn-RS" dirty="0" smtClean="0">
                <a:latin typeface="Calibri" pitchFamily="34" charset="0"/>
              </a:rPr>
              <a:t>Osnovna namena nije zaštita već 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da ne smetaju prilikom rada </a:t>
            </a:r>
          </a:p>
          <a:p>
            <a:r>
              <a:rPr lang="sr-Latn-RS" dirty="0" smtClean="0">
                <a:latin typeface="Calibri" pitchFamily="34" charset="0"/>
              </a:rPr>
              <a:t>Lako se vidi da li je sadržaj sakriven</a:t>
            </a:r>
          </a:p>
          <a:p>
            <a:r>
              <a:rPr lang="sr-Latn-RS" dirty="0" smtClean="0">
                <a:latin typeface="Calibri" pitchFamily="34" charset="0"/>
              </a:rPr>
              <a:t>Izabere se vrsta/kolona/radni list-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desni klik mišem-</a:t>
            </a:r>
            <a:r>
              <a:rPr lang="sr-Latn-RS" i="1" dirty="0" smtClean="0">
                <a:latin typeface="Calibri" pitchFamily="34" charset="0"/>
              </a:rPr>
              <a:t>Hide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212976"/>
            <a:ext cx="1924372" cy="327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3046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Formule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Unos formula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algn="just"/>
            <a:r>
              <a:rPr lang="sr-Latn-RS" dirty="0" smtClean="0"/>
              <a:t>ćelije čiji sadržaj učestvuje u formuli označene su različitim bojama</a:t>
            </a:r>
          </a:p>
          <a:p>
            <a:pPr algn="just"/>
            <a:r>
              <a:rPr lang="sr-Latn-RS" dirty="0" smtClean="0"/>
              <a:t>tokom upisivanja, formula se vidi i u traci sadržaja i u samoj ćeliji</a:t>
            </a:r>
          </a:p>
          <a:p>
            <a:pPr algn="just"/>
            <a:r>
              <a:rPr lang="sr-Latn-RS" dirty="0" smtClean="0"/>
              <a:t>izračunavanje - ENTER</a:t>
            </a:r>
          </a:p>
          <a:p>
            <a:pPr marL="0" indent="0">
              <a:buNone/>
            </a:pPr>
            <a:endParaRPr lang="sr-Latn-R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5159" y="2276872"/>
            <a:ext cx="6767201" cy="1710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253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sadržaja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Da bi sakriveni radni list bio ponovo vidljiv:</a:t>
            </a:r>
          </a:p>
          <a:p>
            <a:pPr algn="just"/>
            <a:r>
              <a:rPr lang="sr-Latn-RS" dirty="0">
                <a:latin typeface="Calibri" pitchFamily="34" charset="0"/>
              </a:rPr>
              <a:t>d</a:t>
            </a:r>
            <a:r>
              <a:rPr lang="sr-Latn-RS" dirty="0" smtClean="0">
                <a:latin typeface="Calibri" pitchFamily="34" charset="0"/>
              </a:rPr>
              <a:t>esni klik mišem na naziv bilo kog radnog lista</a:t>
            </a:r>
          </a:p>
          <a:p>
            <a:pPr algn="just"/>
            <a:r>
              <a:rPr lang="sr-Latn-RS" i="1" dirty="0" smtClean="0">
                <a:latin typeface="Calibri" pitchFamily="34" charset="0"/>
              </a:rPr>
              <a:t>Unhide</a:t>
            </a:r>
          </a:p>
          <a:p>
            <a:pPr algn="just"/>
            <a:r>
              <a:rPr lang="sr-Latn-RS" dirty="0" smtClean="0">
                <a:latin typeface="Calibri" pitchFamily="34" charset="0"/>
              </a:rPr>
              <a:t>iz dijalog prozora se odabere radni list kome se vraća vidljivost</a:t>
            </a:r>
          </a:p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Da bi kolone ponovo postale vidljive</a:t>
            </a:r>
          </a:p>
          <a:p>
            <a:r>
              <a:rPr lang="sr-Latn-RS" dirty="0" smtClean="0">
                <a:latin typeface="Calibri" pitchFamily="34" charset="0"/>
              </a:rPr>
              <a:t>odaberu se prva vidljiva ispred 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dirty="0" smtClean="0">
                <a:latin typeface="Calibri" pitchFamily="34" charset="0"/>
              </a:rPr>
              <a:t>i prva vidljiva iza kolona</a:t>
            </a:r>
          </a:p>
          <a:p>
            <a:r>
              <a:rPr lang="sr-Latn-RS" dirty="0">
                <a:latin typeface="Calibri" pitchFamily="34" charset="0"/>
              </a:rPr>
              <a:t>d</a:t>
            </a:r>
            <a:r>
              <a:rPr lang="sr-Latn-RS" dirty="0" smtClean="0">
                <a:latin typeface="Calibri" pitchFamily="34" charset="0"/>
              </a:rPr>
              <a:t>esni klik mišem</a:t>
            </a:r>
          </a:p>
          <a:p>
            <a:r>
              <a:rPr lang="sr-Latn-RS" i="1" dirty="0" smtClean="0">
                <a:latin typeface="Calibri" pitchFamily="34" charset="0"/>
              </a:rPr>
              <a:t>Unhide</a:t>
            </a:r>
          </a:p>
          <a:p>
            <a:pPr marL="0" indent="0" algn="just">
              <a:buNone/>
            </a:pPr>
            <a:endParaRPr lang="sr-Latn-RS" i="1" dirty="0" smtClean="0">
              <a:latin typeface="Calibri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6584" y="2637441"/>
            <a:ext cx="5089351" cy="39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6622" y="3861048"/>
            <a:ext cx="2395417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6194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sadržaja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Primer:</a:t>
            </a:r>
          </a:p>
          <a:p>
            <a:pPr marL="0" indent="0" algn="just">
              <a:buNone/>
            </a:pPr>
            <a:endParaRPr lang="sr-Latn-RS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sr-Latn-RS" dirty="0">
              <a:latin typeface="Calibri" pitchFamily="34" charset="0"/>
            </a:endParaRPr>
          </a:p>
          <a:p>
            <a:pPr marL="0" indent="0" algn="just">
              <a:buNone/>
            </a:pPr>
            <a:endParaRPr lang="sr-Latn-RS" dirty="0" smtClean="0">
              <a:latin typeface="Calibri" pitchFamily="34" charset="0"/>
            </a:endParaRPr>
          </a:p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U tabeli na slici treba sva polja da budu zaštićena  osim G1 i G4. Korisniku se dozvoljava da u ta polja unosi kataloške brojeve proizvoda. Za uneti kataloški broj u polju G2 će (prema formuli) biti prikazana cena tog proizvoda a u polju G5 (prema formuli) da li ga ima na lageru. </a:t>
            </a:r>
            <a:endParaRPr lang="sr-Latn-RS" i="1" dirty="0" smtClean="0">
              <a:latin typeface="Calibri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5672" y="2059704"/>
            <a:ext cx="76104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388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sadržaja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sr-Latn-RS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sr-Latn-RS" dirty="0">
              <a:latin typeface="Calibri" pitchFamily="34" charset="0"/>
            </a:endParaRPr>
          </a:p>
          <a:p>
            <a:pPr marL="0" indent="0" algn="just">
              <a:buNone/>
            </a:pPr>
            <a:endParaRPr lang="sr-Latn-RS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sr-Latn-RS" dirty="0">
              <a:latin typeface="Calibri" pitchFamily="34" charset="0"/>
            </a:endParaRPr>
          </a:p>
          <a:p>
            <a:pPr algn="just"/>
            <a:r>
              <a:rPr lang="sr-Latn-RS" dirty="0">
                <a:latin typeface="Calibri" pitchFamily="34" charset="0"/>
              </a:rPr>
              <a:t>i</a:t>
            </a:r>
            <a:r>
              <a:rPr lang="sr-Latn-RS" dirty="0" smtClean="0">
                <a:latin typeface="Calibri" pitchFamily="34" charset="0"/>
              </a:rPr>
              <a:t>zaberu se sve ćelije</a:t>
            </a:r>
          </a:p>
          <a:p>
            <a:pPr algn="just"/>
            <a:r>
              <a:rPr lang="sr-Latn-RS" dirty="0" smtClean="0">
                <a:latin typeface="Calibri" pitchFamily="34" charset="0"/>
              </a:rPr>
              <a:t>u dijalog prozoru </a:t>
            </a:r>
            <a:r>
              <a:rPr lang="sr-Latn-RS" i="1" dirty="0" smtClean="0">
                <a:latin typeface="Calibri" pitchFamily="34" charset="0"/>
              </a:rPr>
              <a:t>Format Cells...</a:t>
            </a:r>
            <a:r>
              <a:rPr lang="sr-Latn-RS" dirty="0" smtClean="0">
                <a:latin typeface="Calibri" pitchFamily="34" charset="0"/>
              </a:rPr>
              <a:t> </a:t>
            </a:r>
            <a:r>
              <a:rPr lang="sr-Latn-RS" dirty="0">
                <a:latin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</a:rPr>
              <a:t>otvrde se polja </a:t>
            </a:r>
            <a:r>
              <a:rPr lang="sr-Latn-RS" i="1" dirty="0" smtClean="0">
                <a:latin typeface="Calibri" pitchFamily="34" charset="0"/>
              </a:rPr>
              <a:t>Locked</a:t>
            </a:r>
            <a:r>
              <a:rPr lang="sr-Latn-RS" dirty="0" smtClean="0">
                <a:latin typeface="Calibri" pitchFamily="34" charset="0"/>
              </a:rPr>
              <a:t> i </a:t>
            </a:r>
            <a:r>
              <a:rPr lang="sr-Latn-RS" i="1" dirty="0" smtClean="0">
                <a:latin typeface="Calibri" pitchFamily="34" charset="0"/>
              </a:rPr>
              <a:t>Hidden</a:t>
            </a:r>
            <a:r>
              <a:rPr lang="sr-Latn-RS" dirty="0" smtClean="0">
                <a:latin typeface="Calibri" pitchFamily="34" charset="0"/>
              </a:rPr>
              <a:t> </a:t>
            </a:r>
          </a:p>
          <a:p>
            <a:pPr algn="just"/>
            <a:r>
              <a:rPr lang="sr-Latn-RS" dirty="0">
                <a:latin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</a:rPr>
              <a:t>otvrdi se izbor pritiskom na </a:t>
            </a:r>
            <a:r>
              <a:rPr lang="sr-Latn-RS" i="1" dirty="0" smtClean="0">
                <a:latin typeface="Calibri" pitchFamily="34" charset="0"/>
              </a:rPr>
              <a:t>OK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71464"/>
            <a:ext cx="84201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0934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sadržaja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sr-Latn-RS" dirty="0" smtClean="0">
              <a:latin typeface="Calibri" pitchFamily="34" charset="0"/>
            </a:endParaRPr>
          </a:p>
          <a:p>
            <a:pPr marL="0" indent="0" algn="just">
              <a:buNone/>
            </a:pPr>
            <a:endParaRPr lang="sr-Latn-RS" dirty="0">
              <a:latin typeface="Calibri" pitchFamily="34" charset="0"/>
            </a:endParaRPr>
          </a:p>
          <a:p>
            <a:pPr marL="0" indent="0" algn="just">
              <a:buNone/>
            </a:pPr>
            <a:endParaRPr lang="sr-Latn-RS" dirty="0">
              <a:latin typeface="Calibri" pitchFamily="34" charset="0"/>
            </a:endParaRPr>
          </a:p>
          <a:p>
            <a:pPr algn="just"/>
            <a:endParaRPr lang="sr-Latn-RS" dirty="0" smtClean="0">
              <a:latin typeface="Calibri" pitchFamily="34" charset="0"/>
            </a:endParaRPr>
          </a:p>
          <a:p>
            <a:pPr algn="just"/>
            <a:r>
              <a:rPr lang="sr-Latn-RS" dirty="0" smtClean="0">
                <a:latin typeface="Calibri" pitchFamily="34" charset="0"/>
              </a:rPr>
              <a:t>izaberu se samo ćelije G1 i G4</a:t>
            </a:r>
          </a:p>
          <a:p>
            <a:pPr algn="just"/>
            <a:r>
              <a:rPr lang="sr-Latn-RS" dirty="0" smtClean="0">
                <a:latin typeface="Calibri" pitchFamily="34" charset="0"/>
              </a:rPr>
              <a:t>u dijalog prozoru </a:t>
            </a:r>
            <a:r>
              <a:rPr lang="sr-Latn-RS" i="1" dirty="0" smtClean="0">
                <a:latin typeface="Calibri" pitchFamily="34" charset="0"/>
              </a:rPr>
              <a:t>Format Cells.../Protection</a:t>
            </a:r>
            <a:r>
              <a:rPr lang="sr-Latn-RS" dirty="0" smtClean="0">
                <a:latin typeface="Calibri" pitchFamily="34" charset="0"/>
              </a:rPr>
              <a:t> skine se potvrda se polja </a:t>
            </a:r>
            <a:r>
              <a:rPr lang="sr-Latn-RS" i="1" dirty="0" smtClean="0">
                <a:latin typeface="Calibri" pitchFamily="34" charset="0"/>
              </a:rPr>
              <a:t>Locked</a:t>
            </a:r>
            <a:r>
              <a:rPr lang="sr-Latn-RS" dirty="0" smtClean="0">
                <a:latin typeface="Calibri" pitchFamily="34" charset="0"/>
              </a:rPr>
              <a:t> i </a:t>
            </a:r>
            <a:r>
              <a:rPr lang="sr-Latn-RS" i="1" dirty="0" smtClean="0">
                <a:latin typeface="Calibri" pitchFamily="34" charset="0"/>
              </a:rPr>
              <a:t>Hidden</a:t>
            </a:r>
            <a:r>
              <a:rPr lang="sr-Latn-RS" dirty="0" smtClean="0">
                <a:latin typeface="Calibri" pitchFamily="34" charset="0"/>
              </a:rPr>
              <a:t> (nisu više zaštićene)</a:t>
            </a:r>
          </a:p>
          <a:p>
            <a:pPr algn="just"/>
            <a:r>
              <a:rPr lang="sr-Latn-RS" dirty="0">
                <a:latin typeface="Calibri" pitchFamily="34" charset="0"/>
              </a:rPr>
              <a:t>p</a:t>
            </a:r>
            <a:r>
              <a:rPr lang="sr-Latn-RS" dirty="0" smtClean="0">
                <a:latin typeface="Calibri" pitchFamily="34" charset="0"/>
              </a:rPr>
              <a:t>otvrdi se izbor pritiskom na </a:t>
            </a:r>
            <a:r>
              <a:rPr lang="sr-Latn-RS" i="1" dirty="0" smtClean="0">
                <a:latin typeface="Calibri" pitchFamily="34" charset="0"/>
              </a:rPr>
              <a:t>OK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256" y="1738528"/>
            <a:ext cx="787618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4302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Zaštita sadržaja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 smtClean="0">
                <a:latin typeface="Calibri" pitchFamily="34" charset="0"/>
              </a:rPr>
              <a:t>Sada treba da se zaštiti radni list:</a:t>
            </a:r>
          </a:p>
          <a:p>
            <a:r>
              <a:rPr lang="sr-Latn-RS" dirty="0">
                <a:latin typeface="Calibri" pitchFamily="34" charset="0"/>
              </a:rPr>
              <a:t>d</a:t>
            </a:r>
            <a:r>
              <a:rPr lang="sr-Latn-RS" dirty="0" smtClean="0">
                <a:latin typeface="Calibri" pitchFamily="34" charset="0"/>
              </a:rPr>
              <a:t>esni klik mišem na naziv radnog lista</a:t>
            </a:r>
          </a:p>
          <a:p>
            <a:r>
              <a:rPr lang="sr-Latn-RS" dirty="0" smtClean="0">
                <a:latin typeface="Calibri" pitchFamily="34" charset="0"/>
              </a:rPr>
              <a:t>u padajućem meniju odabere se </a:t>
            </a:r>
            <a:r>
              <a:rPr lang="sr-Latn-RS" i="1" dirty="0" smtClean="0">
                <a:latin typeface="Calibri" pitchFamily="34" charset="0"/>
              </a:rPr>
              <a:t>Protect</a:t>
            </a:r>
            <a:r>
              <a:rPr lang="sr-Latn-RS" dirty="0" smtClean="0">
                <a:latin typeface="Calibri" pitchFamily="34" charset="0"/>
              </a:rPr>
              <a:t> </a:t>
            </a:r>
            <a:r>
              <a:rPr lang="sr-Latn-RS" i="1" dirty="0" smtClean="0">
                <a:latin typeface="Calibri" pitchFamily="34" charset="0"/>
              </a:rPr>
              <a:t>Sheet</a:t>
            </a:r>
            <a:r>
              <a:rPr lang="sr-Latn-RS" dirty="0" smtClean="0">
                <a:latin typeface="Calibri" pitchFamily="34" charset="0"/>
              </a:rPr>
              <a:t>...</a:t>
            </a:r>
          </a:p>
          <a:p>
            <a:r>
              <a:rPr lang="sr-Latn-RS" dirty="0" smtClean="0">
                <a:latin typeface="Calibri" pitchFamily="34" charset="0"/>
              </a:rPr>
              <a:t>Potvrdi se samo polje </a:t>
            </a:r>
            <a:br>
              <a:rPr lang="sr-Latn-RS" dirty="0" smtClean="0">
                <a:latin typeface="Calibri" pitchFamily="34" charset="0"/>
              </a:rPr>
            </a:br>
            <a:r>
              <a:rPr lang="sr-Latn-RS" i="1" dirty="0" smtClean="0">
                <a:latin typeface="Calibri" pitchFamily="34" charset="0"/>
              </a:rPr>
              <a:t>Select unlocked cells</a:t>
            </a:r>
          </a:p>
          <a:p>
            <a:r>
              <a:rPr lang="sr-Latn-RS" dirty="0">
                <a:latin typeface="Calibri" pitchFamily="34" charset="0"/>
              </a:rPr>
              <a:t>u</a:t>
            </a:r>
            <a:r>
              <a:rPr lang="sr-Latn-RS" dirty="0" smtClean="0">
                <a:latin typeface="Calibri" pitchFamily="34" charset="0"/>
              </a:rPr>
              <a:t>nese se šifra (opciono)</a:t>
            </a:r>
            <a:endParaRPr lang="sr-Latn-RS" dirty="0">
              <a:latin typeface="Calibri" pitchFamily="34" charset="0"/>
            </a:endParaRPr>
          </a:p>
          <a:p>
            <a:r>
              <a:rPr lang="sr-Latn-RS" dirty="0" smtClean="0">
                <a:latin typeface="Calibri" pitchFamily="34" charset="0"/>
              </a:rPr>
              <a:t>Potvrdi se izbor sa OK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29000"/>
            <a:ext cx="3310864" cy="3132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1214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4797152"/>
            <a:ext cx="7355160" cy="151216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spcBef>
                <a:spcPts val="1800"/>
              </a:spcBef>
              <a:buNone/>
            </a:pPr>
            <a:r>
              <a:rPr lang="sr-Latn-RS" b="1" dirty="0" smtClean="0">
                <a:latin typeface="Calibri" pitchFamily="34" charset="0"/>
              </a:rPr>
              <a:t>			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sr-Latn-RS" b="1" dirty="0">
                <a:latin typeface="Calibri" pitchFamily="34" charset="0"/>
              </a:rPr>
              <a:t>	</a:t>
            </a:r>
            <a:r>
              <a:rPr lang="sr-Latn-RS" b="1" dirty="0" smtClean="0">
                <a:latin typeface="Calibri" pitchFamily="34" charset="0"/>
              </a:rPr>
              <a:t>			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36728"/>
            <a:ext cx="1584176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569202" y="5106578"/>
            <a:ext cx="55435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sr-Latn-RS" sz="4800" b="1" dirty="0"/>
              <a:t>nastaviće se...</a:t>
            </a:r>
          </a:p>
        </p:txBody>
      </p:sp>
    </p:spTree>
    <p:extLst>
      <p:ext uri="{BB962C8B-B14F-4D97-AF65-F5344CB8AC3E}">
        <p14:creationId xmlns:p14="http://schemas.microsoft.com/office/powerpoint/2010/main" xmlns="" val="238238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37014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Formule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Unos formula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endParaRPr lang="sr-Latn-RS" dirty="0" smtClean="0"/>
          </a:p>
          <a:p>
            <a:pPr algn="just"/>
            <a:r>
              <a:rPr lang="sr-Latn-RS" dirty="0" smtClean="0"/>
              <a:t>nakon potvrde formule u ćeliji se pojavljuje rezultat </a:t>
            </a:r>
          </a:p>
          <a:p>
            <a:pPr algn="just"/>
            <a:r>
              <a:rPr lang="sr-Latn-RS" dirty="0"/>
              <a:t>u</a:t>
            </a:r>
            <a:r>
              <a:rPr lang="sr-Latn-RS" dirty="0" smtClean="0"/>
              <a:t> traci sadržaja se vidi formula izračunavanja</a:t>
            </a:r>
          </a:p>
          <a:p>
            <a:pPr marL="0" indent="0">
              <a:buNone/>
            </a:pPr>
            <a:endParaRPr lang="sr-Latn-RS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83389"/>
            <a:ext cx="813136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843808" y="2132856"/>
            <a:ext cx="3744416" cy="576064"/>
          </a:xfrm>
          <a:prstGeom prst="ellipse">
            <a:avLst/>
          </a:prstGeom>
          <a:solidFill>
            <a:srgbClr val="FF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" name="Oval 4"/>
          <p:cNvSpPr/>
          <p:nvPr/>
        </p:nvSpPr>
        <p:spPr>
          <a:xfrm>
            <a:off x="1907704" y="3645024"/>
            <a:ext cx="1296144" cy="360040"/>
          </a:xfrm>
          <a:prstGeom prst="ellipse">
            <a:avLst/>
          </a:prstGeom>
          <a:solidFill>
            <a:srgbClr val="FF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35051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37014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Relativno i apsolutno adresiranje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sr-Latn-RS" dirty="0" smtClean="0"/>
          </a:p>
          <a:p>
            <a:pPr marL="0" indent="0" algn="just">
              <a:buNone/>
            </a:pPr>
            <a:r>
              <a:rPr lang="sr-Latn-RS" dirty="0" smtClean="0"/>
              <a:t>Apsolutno adresiranje </a:t>
            </a:r>
          </a:p>
          <a:p>
            <a:pPr marL="265113" indent="-265113" algn="just">
              <a:buNone/>
            </a:pPr>
            <a:r>
              <a:rPr lang="sr-Latn-RS" dirty="0" smtClean="0"/>
              <a:t>- zna se tačna adresa (ćelija) odakle se uzima   podatak </a:t>
            </a:r>
          </a:p>
          <a:p>
            <a:pPr marL="0" indent="0" algn="just">
              <a:buNone/>
            </a:pPr>
            <a:r>
              <a:rPr lang="sr-Latn-RS" dirty="0" smtClean="0"/>
              <a:t>Relativno adresiranje </a:t>
            </a:r>
          </a:p>
          <a:p>
            <a:pPr marL="265113" indent="-265113" algn="just">
              <a:buNone/>
            </a:pPr>
            <a:r>
              <a:rPr lang="sr-Latn-RS" dirty="0" smtClean="0"/>
              <a:t>- zna se adresa ćelije odakle se uzima podatak ali  u odnosu na aktivnu  ćeliju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348081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51762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Relativno i apsolutno adresiranje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Računaju se procenti, svi po </a:t>
            </a:r>
            <a:r>
              <a:rPr lang="sr-Latn-RS" dirty="0"/>
              <a:t>istoj </a:t>
            </a:r>
            <a:r>
              <a:rPr lang="sr-Latn-RS" dirty="0" smtClean="0"/>
              <a:t>formuli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algn="just"/>
            <a:r>
              <a:rPr lang="sr-Latn-RS" dirty="0" smtClean="0"/>
              <a:t>koristimo </a:t>
            </a:r>
            <a:r>
              <a:rPr lang="sr-Latn-RS" i="1" dirty="0" smtClean="0"/>
              <a:t>copy</a:t>
            </a:r>
            <a:r>
              <a:rPr lang="sr-Latn-RS" dirty="0" smtClean="0"/>
              <a:t>-</a:t>
            </a:r>
            <a:r>
              <a:rPr lang="sr-Latn-RS" i="1" dirty="0" smtClean="0"/>
              <a:t>paste</a:t>
            </a:r>
            <a:r>
              <a:rPr lang="sr-Latn-RS" dirty="0" smtClean="0"/>
              <a:t> iz B4 u C4?</a:t>
            </a:r>
          </a:p>
          <a:p>
            <a:pPr algn="just"/>
            <a:r>
              <a:rPr lang="sr-Latn-RS" dirty="0"/>
              <a:t>u</a:t>
            </a:r>
            <a:r>
              <a:rPr lang="sr-Latn-RS" dirty="0" smtClean="0"/>
              <a:t> prvom slučaju se dobija dobar  rezultat a u drugom ne</a:t>
            </a:r>
          </a:p>
          <a:p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498" y="2536965"/>
            <a:ext cx="3257550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39" y="2527440"/>
            <a:ext cx="320992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830793" y="2405396"/>
            <a:ext cx="1296144" cy="504056"/>
          </a:xfrm>
          <a:prstGeom prst="ellipse">
            <a:avLst/>
          </a:prstGeom>
          <a:solidFill>
            <a:srgbClr val="FF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Oval 8"/>
          <p:cNvSpPr/>
          <p:nvPr/>
        </p:nvSpPr>
        <p:spPr>
          <a:xfrm>
            <a:off x="7039000" y="2405396"/>
            <a:ext cx="1296144" cy="504056"/>
          </a:xfrm>
          <a:prstGeom prst="ellipse">
            <a:avLst/>
          </a:prstGeom>
          <a:solidFill>
            <a:srgbClr val="FF0000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84095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Relativno i apsolutno adresiranje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U prikazanoj tabeli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vrednost ćelija se računala na sledeći način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5905" y="2204864"/>
            <a:ext cx="5760640" cy="183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5906" y="4509120"/>
            <a:ext cx="5760640" cy="183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7596336" y="2852936"/>
            <a:ext cx="720080" cy="792088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3" name="Oval 12"/>
          <p:cNvSpPr/>
          <p:nvPr/>
        </p:nvSpPr>
        <p:spPr>
          <a:xfrm>
            <a:off x="7599578" y="5032615"/>
            <a:ext cx="720080" cy="792088"/>
          </a:xfrm>
          <a:prstGeom prst="ellipse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6"/>
          <p:cNvSpPr txBox="1"/>
          <p:nvPr/>
        </p:nvSpPr>
        <p:spPr>
          <a:xfrm>
            <a:off x="7633439" y="2872815"/>
            <a:ext cx="6523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000" b="1" dirty="0" smtClean="0"/>
              <a:t>A</a:t>
            </a:r>
            <a:endParaRPr lang="sr-Latn-R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633439" y="5074716"/>
            <a:ext cx="6523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000" b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xmlns="" val="129625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Relativno i apsolutno adresiranje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dirty="0" smtClean="0"/>
              <a:t>Upotreba relativnog adresiranja</a:t>
            </a:r>
            <a:endParaRPr lang="sr-Latn-RS" dirty="0"/>
          </a:p>
          <a:p>
            <a:pPr marL="0" indent="0" algn="just">
              <a:buNone/>
            </a:pPr>
            <a:r>
              <a:rPr lang="sr-Latn-RS" dirty="0" smtClean="0"/>
              <a:t>U tabeli </a:t>
            </a:r>
            <a:r>
              <a:rPr lang="sr-Latn-RS" b="1" dirty="0" smtClean="0"/>
              <a:t>A</a:t>
            </a:r>
            <a:r>
              <a:rPr lang="sr-Latn-RS" dirty="0" smtClean="0"/>
              <a:t> na prethodnom slajdu, ćelije u koloni D (</a:t>
            </a:r>
            <a:r>
              <a:rPr lang="sr-Latn-RS" i="1" dirty="0" smtClean="0"/>
              <a:t>ukupno</a:t>
            </a:r>
            <a:r>
              <a:rPr lang="sr-Latn-RS" dirty="0" smtClean="0"/>
              <a:t>) računaju se kao zbir ćelija B i C u istom redu – prikazano u drugoj tabeli, tabeli </a:t>
            </a:r>
            <a:r>
              <a:rPr lang="sr-Latn-RS" b="1" dirty="0" smtClean="0"/>
              <a:t>B</a:t>
            </a:r>
            <a:r>
              <a:rPr lang="sr-Latn-RS" dirty="0" smtClean="0"/>
              <a:t>. </a:t>
            </a:r>
            <a:endParaRPr lang="sr-Latn-RS" dirty="0"/>
          </a:p>
          <a:p>
            <a:pPr marL="0" indent="0" algn="just">
              <a:buNone/>
            </a:pPr>
            <a:r>
              <a:rPr lang="sr-Latn-RS" dirty="0"/>
              <a:t>D</a:t>
            </a:r>
            <a:r>
              <a:rPr lang="sr-Latn-RS" dirty="0" smtClean="0"/>
              <a:t>ovoljno je da se u bilo kojoj (uobičajeno prvoj) ćeliji napiše formula a zatim se formula kopira sa </a:t>
            </a:r>
            <a:r>
              <a:rPr lang="sr-Latn-RS" i="1" dirty="0" smtClean="0"/>
              <a:t>copy-paste</a:t>
            </a:r>
            <a:r>
              <a:rPr lang="sr-Latn-RS" dirty="0" smtClean="0"/>
              <a:t> i u ostale ćelije čiji se sadržaj dobija na isti način.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363760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2266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sr-Latn-RS" b="1" dirty="0" smtClean="0"/>
              <a:t>Relativno i apsolutno adresiranje</a:t>
            </a:r>
            <a:endParaRPr lang="sr-Latn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435280" cy="506916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RS" dirty="0" smtClean="0"/>
              <a:t>Upotreba apsolutnog adresiranja</a:t>
            </a:r>
            <a:endParaRPr lang="sr-Latn-RS" dirty="0"/>
          </a:p>
          <a:p>
            <a:pPr marL="0" indent="0" algn="just">
              <a:buNone/>
            </a:pPr>
            <a:r>
              <a:rPr lang="sr-Latn-RS" dirty="0" smtClean="0"/>
              <a:t>U tabeli A, sadržaji ćelija u koloni E (% kvote EPO) računaju se kao količnik sadržaja ćelije B istom redu (umnožene sa 100) i sadržaja ćelije B7 (</a:t>
            </a:r>
            <a:r>
              <a:rPr lang="sr-Latn-RS" i="1" dirty="0" smtClean="0"/>
              <a:t>godišnja</a:t>
            </a:r>
            <a:r>
              <a:rPr lang="sr-Latn-RS" dirty="0" smtClean="0"/>
              <a:t> </a:t>
            </a:r>
            <a:r>
              <a:rPr lang="sr-Latn-RS" i="1" dirty="0" smtClean="0"/>
              <a:t>kvota EPO</a:t>
            </a:r>
            <a:r>
              <a:rPr lang="sr-Latn-RS" dirty="0" smtClean="0"/>
              <a:t>). </a:t>
            </a:r>
          </a:p>
          <a:p>
            <a:pPr marL="0" indent="0" algn="just">
              <a:buNone/>
            </a:pPr>
            <a:r>
              <a:rPr lang="sr-Latn-RS" dirty="0" smtClean="0"/>
              <a:t>Za sve ćelije B7 je fiksno – u oznaci $B7 ili B$7</a:t>
            </a:r>
          </a:p>
          <a:p>
            <a:pPr marL="0" indent="0" algn="just">
              <a:buNone/>
            </a:pPr>
            <a:r>
              <a:rPr lang="sr-Latn-RS" dirty="0" smtClean="0"/>
              <a:t>Postupkom </a:t>
            </a:r>
            <a:r>
              <a:rPr lang="sr-Latn-RS" i="1" dirty="0" smtClean="0"/>
              <a:t>copy-paste</a:t>
            </a:r>
            <a:r>
              <a:rPr lang="sr-Latn-RS" dirty="0" smtClean="0"/>
              <a:t> ćelije koje su fiksne (apsolutno adresirane) predstavljaju konstantu u formuli - ne menjaju se.</a:t>
            </a:r>
          </a:p>
          <a:p>
            <a:pPr marL="0" indent="0">
              <a:buNone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xmlns="" val="385369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</TotalTime>
  <Words>1096</Words>
  <Application>Microsoft Office PowerPoint</Application>
  <PresentationFormat>On-screen Show (4:3)</PresentationFormat>
  <Paragraphs>256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Aplikativni softver</vt:lpstr>
      <vt:lpstr>Formule</vt:lpstr>
      <vt:lpstr>Formule</vt:lpstr>
      <vt:lpstr>Formule</vt:lpstr>
      <vt:lpstr>Relativno i apsolutno adresiranje</vt:lpstr>
      <vt:lpstr>Relativno i apsolutno adresiranje</vt:lpstr>
      <vt:lpstr>Relativno i apsolutno adresiranje</vt:lpstr>
      <vt:lpstr>Relativno i apsolutno adresiranje</vt:lpstr>
      <vt:lpstr>Relativno i apsolutno adresiranje</vt:lpstr>
      <vt:lpstr>Funkcije</vt:lpstr>
      <vt:lpstr>Funkcije</vt:lpstr>
      <vt:lpstr>Funkcije</vt:lpstr>
      <vt:lpstr>Funkcije</vt:lpstr>
      <vt:lpstr>Funkcije</vt:lpstr>
      <vt:lpstr>Funkcije</vt:lpstr>
      <vt:lpstr>Funkcije</vt:lpstr>
      <vt:lpstr>Tipovi podataka</vt:lpstr>
      <vt:lpstr>Tipovi podataka</vt:lpstr>
      <vt:lpstr>Tipovi podataka</vt:lpstr>
      <vt:lpstr>Poruke o greškama</vt:lpstr>
      <vt:lpstr>Poruke o greškama</vt:lpstr>
      <vt:lpstr>Poruke o greškama</vt:lpstr>
      <vt:lpstr>Poruke o greškama</vt:lpstr>
      <vt:lpstr>Poruke o greškama</vt:lpstr>
      <vt:lpstr>Zaštita podataka</vt:lpstr>
      <vt:lpstr>Zaštita sadržaja</vt:lpstr>
      <vt:lpstr>Zaštita sadržaja</vt:lpstr>
      <vt:lpstr>Zaštita sadržaja</vt:lpstr>
      <vt:lpstr>Zaštita sadržaja</vt:lpstr>
      <vt:lpstr>Zaštita sadržaja</vt:lpstr>
      <vt:lpstr>Zaštita sadržaja</vt:lpstr>
      <vt:lpstr>Zaštita sadržaja</vt:lpstr>
      <vt:lpstr>Zaštita sadržaja</vt:lpstr>
      <vt:lpstr>Zaštita sadržaja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Aplikativni softver</dc:title>
  <dc:creator>Jelena Mitić</dc:creator>
  <cp:lastModifiedBy>ivanav</cp:lastModifiedBy>
  <cp:revision>94</cp:revision>
  <dcterms:created xsi:type="dcterms:W3CDTF">2016-11-30T00:12:57Z</dcterms:created>
  <dcterms:modified xsi:type="dcterms:W3CDTF">2017-04-25T07:14:09Z</dcterms:modified>
</cp:coreProperties>
</file>