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311" r:id="rId5"/>
    <p:sldId id="281" r:id="rId6"/>
    <p:sldId id="312" r:id="rId7"/>
    <p:sldId id="284" r:id="rId8"/>
    <p:sldId id="313" r:id="rId9"/>
    <p:sldId id="315" r:id="rId10"/>
    <p:sldId id="314" r:id="rId11"/>
    <p:sldId id="316" r:id="rId12"/>
    <p:sldId id="317" r:id="rId13"/>
    <p:sldId id="282" r:id="rId14"/>
    <p:sldId id="283" r:id="rId15"/>
    <p:sldId id="285" r:id="rId16"/>
    <p:sldId id="319" r:id="rId17"/>
    <p:sldId id="318" r:id="rId18"/>
    <p:sldId id="286" r:id="rId19"/>
    <p:sldId id="320" r:id="rId20"/>
    <p:sldId id="290" r:id="rId21"/>
    <p:sldId id="321" r:id="rId22"/>
    <p:sldId id="330" r:id="rId23"/>
    <p:sldId id="291" r:id="rId24"/>
    <p:sldId id="292" r:id="rId25"/>
    <p:sldId id="293" r:id="rId26"/>
    <p:sldId id="323" r:id="rId27"/>
    <p:sldId id="305" r:id="rId28"/>
    <p:sldId id="324" r:id="rId29"/>
    <p:sldId id="325" r:id="rId30"/>
    <p:sldId id="326" r:id="rId31"/>
    <p:sldId id="287" r:id="rId32"/>
    <p:sldId id="327" r:id="rId33"/>
    <p:sldId id="328" r:id="rId34"/>
    <p:sldId id="288" r:id="rId35"/>
    <p:sldId id="296" r:id="rId36"/>
    <p:sldId id="329" r:id="rId37"/>
    <p:sldId id="295" r:id="rId38"/>
    <p:sldId id="278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F7"/>
    <a:srgbClr val="DCDCF4"/>
    <a:srgbClr val="ECEEF0"/>
    <a:srgbClr val="FDDFEC"/>
    <a:srgbClr val="E7DEFE"/>
    <a:srgbClr val="88BDE8"/>
    <a:srgbClr val="0099CC"/>
    <a:srgbClr val="01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52" autoAdjust="0"/>
  </p:normalViewPr>
  <p:slideViewPr>
    <p:cSldViewPr>
      <p:cViewPr>
        <p:scale>
          <a:sx n="75" d="100"/>
          <a:sy n="75" d="100"/>
        </p:scale>
        <p:origin x="-1733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1D83-B621-442A-9C78-3FC28287EC3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729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FA20-03BB-463A-9270-73FC1A2F14D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473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E3EE6-7602-4E23-80B0-682F0FB88F2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332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7049A-FE8C-4413-8BCF-04466C3F3D0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79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547FD-D011-4527-943C-97CA571EA8F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58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69E77-2D1F-4195-9089-C576F45F8BC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147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A93E-0DCC-42D7-A863-5BC1B680B2E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918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25FBC-46C5-4C66-B513-F8290FB8564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086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F8F04-8D0D-4A65-98C8-22DAFB14FEF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493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07C32-189B-4A91-9B72-4E944AA15EE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394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585B4-DFD1-4F7D-B7C5-341DD56E5C1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8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8D2F28-8E95-4518-B790-4710E52AFB0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35375" y="4797425"/>
            <a:ext cx="5508625" cy="647700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APLIKATIVNI SOFTVER</a:t>
            </a:r>
            <a:endParaRPr lang="es-ES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1" name="Rectangle 165"/>
          <p:cNvSpPr>
            <a:spLocks noChangeArrowheads="1"/>
          </p:cNvSpPr>
          <p:nvPr/>
        </p:nvSpPr>
        <p:spPr bwMode="auto">
          <a:xfrm>
            <a:off x="4427538" y="5445125"/>
            <a:ext cx="4537075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>
              <a:defRPr/>
            </a:pPr>
            <a:r>
              <a:rPr lang="sr-Latn-R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 Word – </a:t>
            </a:r>
            <a:r>
              <a:rPr lang="sr-Latn-R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drugi </a:t>
            </a:r>
            <a:r>
              <a:rPr lang="sr-Latn-R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deo</a:t>
            </a:r>
            <a:endParaRPr lang="es-E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Formatiranje stranice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sr-Latn-RS" sz="3000" dirty="0" smtClean="0"/>
              <a:t>Definisanje zaglavlja i podnožja</a:t>
            </a:r>
          </a:p>
          <a:p>
            <a:pPr marL="0" indent="0">
              <a:buNone/>
              <a:defRPr/>
            </a:pPr>
            <a:r>
              <a:rPr lang="sr-Latn-RS" sz="3000" dirty="0" smtClean="0"/>
              <a:t>Korisne opcije su:</a:t>
            </a:r>
          </a:p>
          <a:p>
            <a:pPr>
              <a:defRPr/>
            </a:pPr>
            <a:r>
              <a:rPr lang="sr-Latn-RS" sz="3000" dirty="0" smtClean="0"/>
              <a:t>Različita prva strana</a:t>
            </a:r>
          </a:p>
          <a:p>
            <a:pPr>
              <a:defRPr/>
            </a:pPr>
            <a:r>
              <a:rPr lang="sr-Latn-RS" sz="3000" dirty="0" smtClean="0"/>
              <a:t>Različita leva i desna</a:t>
            </a:r>
            <a:br>
              <a:rPr lang="sr-Latn-RS" sz="3000" dirty="0" smtClean="0"/>
            </a:br>
            <a:r>
              <a:rPr lang="sr-Latn-RS" sz="3000" dirty="0" smtClean="0"/>
              <a:t>(parna i neparna) </a:t>
            </a:r>
            <a:br>
              <a:rPr lang="sr-Latn-RS" sz="3000" dirty="0" smtClean="0"/>
            </a:br>
            <a:r>
              <a:rPr lang="sr-Latn-RS" sz="3000" dirty="0" smtClean="0"/>
              <a:t>strana</a:t>
            </a:r>
            <a:endParaRPr lang="sr-Latn-RS" sz="30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752" y="1844824"/>
            <a:ext cx="227573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28098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88" y="2924944"/>
            <a:ext cx="207101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0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Formatiranje stranice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sr-Latn-RS" sz="3000" dirty="0" smtClean="0"/>
              <a:t>Numeracija stranice</a:t>
            </a:r>
          </a:p>
          <a:p>
            <a:pPr marL="0" indent="0">
              <a:buNone/>
              <a:defRPr/>
            </a:pPr>
            <a:r>
              <a:rPr lang="sr-Latn-RS" sz="3000" dirty="0" smtClean="0"/>
              <a:t>Numeracija stranice, po pravilu, ide u zaglavlje ili podnožje</a:t>
            </a:r>
          </a:p>
          <a:p>
            <a:pPr marL="0" indent="0">
              <a:buNone/>
              <a:defRPr/>
            </a:pPr>
            <a:r>
              <a:rPr lang="sr-Latn-RS" sz="3000" dirty="0" smtClean="0"/>
              <a:t>Moguće je definisati format sa dve pozicije:</a:t>
            </a:r>
          </a:p>
          <a:p>
            <a:pPr>
              <a:defRPr/>
            </a:pPr>
            <a:r>
              <a:rPr lang="sr-Latn-RS" sz="3000" dirty="0" smtClean="0"/>
              <a:t>Iz pozicije stranice (teksta): Insert/Header &amp;Footer/Page Number</a:t>
            </a:r>
          </a:p>
          <a:p>
            <a:pPr>
              <a:defRPr/>
            </a:pPr>
            <a:r>
              <a:rPr lang="sr-Latn-RS" sz="3000" dirty="0" smtClean="0"/>
              <a:t>Iz pocije zaglavlja i podnožja</a:t>
            </a:r>
            <a:br>
              <a:rPr lang="sr-Latn-RS" sz="3000" dirty="0" smtClean="0"/>
            </a:br>
            <a:r>
              <a:rPr lang="sr-Latn-RS" sz="3000" dirty="0" smtClean="0"/>
              <a:t>još i: </a:t>
            </a:r>
            <a:r>
              <a:rPr lang="sr-Latn-RS" sz="3000" i="1" dirty="0"/>
              <a:t>Header&amp;Footer </a:t>
            </a:r>
            <a:r>
              <a:rPr lang="sr-Latn-RS" sz="3000" i="1" dirty="0" smtClean="0"/>
              <a:t>Tools</a:t>
            </a:r>
            <a:r>
              <a:rPr lang="sr-Latn-RS" sz="3000" dirty="0" smtClean="0"/>
              <a:t>/</a:t>
            </a:r>
            <a:br>
              <a:rPr lang="sr-Latn-RS" sz="3000" dirty="0" smtClean="0"/>
            </a:br>
            <a:r>
              <a:rPr lang="sr-Latn-RS" sz="3000" i="1" dirty="0" smtClean="0"/>
              <a:t>Design</a:t>
            </a:r>
            <a:r>
              <a:rPr lang="sr-Latn-RS" sz="3000" dirty="0" smtClean="0"/>
              <a:t>/</a:t>
            </a:r>
            <a:r>
              <a:rPr lang="sr-Latn-RS" sz="3000" i="1" dirty="0" smtClean="0"/>
              <a:t>Header </a:t>
            </a:r>
            <a:r>
              <a:rPr lang="sr-Latn-RS" sz="3000" i="1" dirty="0"/>
              <a:t>&amp; Footer</a:t>
            </a:r>
            <a:r>
              <a:rPr lang="sr-Latn-RS" sz="3000" dirty="0"/>
              <a:t> </a:t>
            </a:r>
            <a:r>
              <a:rPr lang="sr-Latn-RS" sz="3000" dirty="0" smtClean="0"/>
              <a:t>/</a:t>
            </a:r>
            <a:br>
              <a:rPr lang="sr-Latn-RS" sz="3000" dirty="0" smtClean="0"/>
            </a:br>
            <a:r>
              <a:rPr lang="sr-Latn-RS" sz="3000" i="1" dirty="0" smtClean="0"/>
              <a:t>Page Number</a:t>
            </a:r>
            <a:endParaRPr lang="sr-Latn-RS" sz="3000" i="1" dirty="0" smtClean="0"/>
          </a:p>
          <a:p>
            <a:pPr>
              <a:defRPr/>
            </a:pPr>
            <a:endParaRPr lang="sr-Latn-RS" sz="3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05344"/>
            <a:ext cx="30003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7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Formatiranje stranice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sr-Latn-RS" sz="3000" dirty="0" smtClean="0"/>
              <a:t>Numeracija stranice</a:t>
            </a:r>
          </a:p>
          <a:p>
            <a:pPr marL="0" indent="0">
              <a:buNone/>
              <a:defRPr/>
            </a:pPr>
            <a:r>
              <a:rPr lang="sr-Latn-RS" sz="3000" dirty="0" smtClean="0"/>
              <a:t>Dodatna podešavanja – </a:t>
            </a:r>
            <a:r>
              <a:rPr lang="sr-Latn-RS" sz="3000" i="1" dirty="0" smtClean="0"/>
              <a:t>Format Page Numbers</a:t>
            </a:r>
          </a:p>
          <a:p>
            <a:pPr>
              <a:defRPr/>
            </a:pPr>
            <a:r>
              <a:rPr lang="sr-Latn-RS" sz="3000" dirty="0" smtClean="0"/>
              <a:t>Brojevi mogu biti arapski, rimski, slova...</a:t>
            </a:r>
          </a:p>
          <a:p>
            <a:pPr>
              <a:defRPr/>
            </a:pPr>
            <a:r>
              <a:rPr lang="sr-Latn-RS" sz="3000" dirty="0" smtClean="0"/>
              <a:t>Numeracija ne mora da počne od 1 (a, I ...)</a:t>
            </a:r>
          </a:p>
          <a:p>
            <a:pPr>
              <a:defRPr/>
            </a:pPr>
            <a:r>
              <a:rPr lang="sr-Latn-RS" sz="3000" dirty="0" smtClean="0"/>
              <a:t>Može da se </a:t>
            </a:r>
            <a:br>
              <a:rPr lang="sr-Latn-RS" sz="3000" dirty="0" smtClean="0"/>
            </a:br>
            <a:r>
              <a:rPr lang="sr-Latn-RS" sz="3000" dirty="0" smtClean="0"/>
              <a:t>nadoveže na </a:t>
            </a:r>
            <a:br>
              <a:rPr lang="sr-Latn-RS" sz="3000" dirty="0" smtClean="0"/>
            </a:br>
            <a:r>
              <a:rPr lang="sr-Latn-RS" sz="3000" dirty="0" smtClean="0"/>
              <a:t>prethodnu </a:t>
            </a:r>
            <a:br>
              <a:rPr lang="sr-Latn-RS" sz="3000" dirty="0" smtClean="0"/>
            </a:br>
            <a:r>
              <a:rPr lang="sr-Latn-RS" sz="3000" dirty="0" smtClean="0"/>
              <a:t>sekciju ali i ne</a:t>
            </a:r>
            <a:br>
              <a:rPr lang="sr-Latn-RS" sz="3000" dirty="0" smtClean="0"/>
            </a:br>
            <a:r>
              <a:rPr lang="sr-Latn-RS" sz="3000" dirty="0" smtClean="0"/>
              <a:t>mora</a:t>
            </a:r>
          </a:p>
          <a:p>
            <a:pPr>
              <a:defRPr/>
            </a:pPr>
            <a:r>
              <a:rPr lang="sr-Latn-RS" sz="3000" dirty="0" smtClean="0"/>
              <a:t>...</a:t>
            </a:r>
            <a:endParaRPr lang="sr-Latn-RS" sz="3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05344"/>
            <a:ext cx="30003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92997"/>
            <a:ext cx="2952328" cy="316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5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objekata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sr-Latn-RS" sz="3000" dirty="0" smtClean="0"/>
              <a:t>U okviru dokumenta ne mora sav sadržaj da bude tekst. Mogu da se ubacuju razni objekti kao što su:</a:t>
            </a:r>
          </a:p>
          <a:p>
            <a:pPr>
              <a:defRPr/>
            </a:pPr>
            <a:r>
              <a:rPr lang="sr-Latn-RS" sz="3000" dirty="0" smtClean="0"/>
              <a:t>...</a:t>
            </a:r>
            <a:endParaRPr lang="sr-Latn-RS" sz="3000" dirty="0" smtClean="0"/>
          </a:p>
          <a:p>
            <a:pPr>
              <a:defRPr/>
            </a:pPr>
            <a:r>
              <a:rPr lang="sr-Latn-RS" sz="3000" dirty="0" smtClean="0"/>
              <a:t>Tabele</a:t>
            </a:r>
          </a:p>
          <a:p>
            <a:pPr>
              <a:defRPr/>
            </a:pPr>
            <a:r>
              <a:rPr lang="sr-Latn-RS" sz="3000" dirty="0" smtClean="0"/>
              <a:t>Slike</a:t>
            </a:r>
          </a:p>
          <a:p>
            <a:pPr>
              <a:defRPr/>
            </a:pPr>
            <a:r>
              <a:rPr lang="sr-Latn-RS" sz="3000" dirty="0" smtClean="0"/>
              <a:t>Grafikoni</a:t>
            </a:r>
          </a:p>
          <a:p>
            <a:pPr>
              <a:defRPr/>
            </a:pPr>
            <a:r>
              <a:rPr lang="sr-Latn-RS" sz="3000" dirty="0" smtClean="0"/>
              <a:t>Jednačine</a:t>
            </a:r>
          </a:p>
          <a:p>
            <a:pPr>
              <a:defRPr/>
            </a:pPr>
            <a:r>
              <a:rPr lang="sr-Latn-RS" sz="3000" dirty="0" smtClean="0"/>
              <a:t>Jednostavni grafički objekti</a:t>
            </a:r>
          </a:p>
          <a:p>
            <a:pPr>
              <a:defRPr/>
            </a:pPr>
            <a:r>
              <a:rPr lang="sr-Latn-RS" sz="3000" dirty="0" smtClean="0"/>
              <a:t>...</a:t>
            </a:r>
            <a:endParaRPr lang="sr-Latn-RS" sz="30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8"/>
            <a:ext cx="3789444" cy="256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objekata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sz="3000" dirty="0" smtClean="0"/>
              <a:t>Za svaki objekat može da se definiše:</a:t>
            </a:r>
            <a:endParaRPr lang="sr-Latn-RS" sz="3000" dirty="0" smtClean="0"/>
          </a:p>
          <a:p>
            <a:pPr>
              <a:defRPr/>
            </a:pPr>
            <a:r>
              <a:rPr lang="sr-Latn-RS" sz="3000" dirty="0"/>
              <a:t>p</a:t>
            </a:r>
            <a:r>
              <a:rPr lang="sr-Latn-RS" sz="3000" dirty="0" smtClean="0"/>
              <a:t>ozicija u tekstu i na strani (unutar teksta, sa leve strane, sa desne strane, udaljenost od ivice dokumenta...)</a:t>
            </a:r>
          </a:p>
          <a:p>
            <a:pPr>
              <a:defRPr/>
            </a:pPr>
            <a:r>
              <a:rPr lang="sr-Latn-RS" sz="3000" dirty="0"/>
              <a:t>v</a:t>
            </a:r>
            <a:r>
              <a:rPr lang="sr-Latn-RS" sz="3000" dirty="0" smtClean="0"/>
              <a:t>eličina</a:t>
            </a:r>
          </a:p>
          <a:p>
            <a:pPr>
              <a:defRPr/>
            </a:pPr>
            <a:r>
              <a:rPr lang="sr-Latn-RS" sz="3000" dirty="0"/>
              <a:t>p</a:t>
            </a:r>
            <a:r>
              <a:rPr lang="sr-Latn-RS" sz="3000" dirty="0" smtClean="0"/>
              <a:t>oravnanje </a:t>
            </a:r>
          </a:p>
          <a:p>
            <a:pPr>
              <a:defRPr/>
            </a:pPr>
            <a:r>
              <a:rPr lang="sr-Latn-RS" sz="3000" dirty="0" smtClean="0"/>
              <a:t>...</a:t>
            </a:r>
          </a:p>
          <a:p>
            <a:pPr marL="0" indent="0" algn="just">
              <a:buNone/>
              <a:defRPr/>
            </a:pPr>
            <a:r>
              <a:rPr lang="sr-Latn-RS" sz="3000" dirty="0" smtClean="0"/>
              <a:t>Nakon ubacivanja objekta otvaraju se novi meniji (jezičci) sa dodatnim mogućnostima (funkcijama) karakterističnim za taj tip objekta </a:t>
            </a:r>
          </a:p>
          <a:p>
            <a:pPr marL="0" indent="0">
              <a:buNone/>
              <a:defRPr/>
            </a:pPr>
            <a:endParaRPr lang="sr-Latn-RS" dirty="0" smtClean="0"/>
          </a:p>
          <a:p>
            <a:pPr marL="0" indent="0"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objekata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sr-Latn-RS" sz="3000" dirty="0" smtClean="0"/>
              <a:t>Dodavanje objekta preko linije alatki: Insert/ </a:t>
            </a:r>
          </a:p>
          <a:p>
            <a:pPr>
              <a:defRPr/>
            </a:pPr>
            <a:r>
              <a:rPr lang="sr-Latn-RS" sz="3000" dirty="0" smtClean="0"/>
              <a:t>...</a:t>
            </a:r>
            <a:r>
              <a:rPr lang="sr-Latn-RS" dirty="0" smtClean="0"/>
              <a:t> </a:t>
            </a:r>
            <a:r>
              <a:rPr lang="sr-Latn-RS" sz="3000" dirty="0" smtClean="0"/>
              <a:t>Tables </a:t>
            </a:r>
          </a:p>
          <a:p>
            <a:pPr>
              <a:defRPr/>
            </a:pPr>
            <a:r>
              <a:rPr lang="sr-Latn-RS" sz="3000" dirty="0" smtClean="0"/>
              <a:t>Illustrations (</a:t>
            </a:r>
            <a:r>
              <a:rPr lang="sr-Latn-RS" sz="3000" i="1" dirty="0" smtClean="0"/>
              <a:t>Picture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Clip Art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Shapes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SmartArt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Chart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Screenshot</a:t>
            </a:r>
            <a:r>
              <a:rPr lang="sr-Latn-RS" sz="3000" dirty="0" smtClean="0"/>
              <a:t>)</a:t>
            </a:r>
          </a:p>
          <a:p>
            <a:pPr>
              <a:defRPr/>
            </a:pPr>
            <a:r>
              <a:rPr lang="sr-Latn-RS" sz="3000" dirty="0" smtClean="0"/>
              <a:t>Links (</a:t>
            </a:r>
            <a:r>
              <a:rPr lang="sr-Latn-RS" sz="3000" i="1" dirty="0" smtClean="0"/>
              <a:t>Hyperlink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Bookmark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Cross- Reference</a:t>
            </a:r>
            <a:r>
              <a:rPr lang="sr-Latn-RS" sz="3000" dirty="0" smtClean="0"/>
              <a:t>)</a:t>
            </a:r>
          </a:p>
          <a:p>
            <a:pPr>
              <a:defRPr/>
            </a:pPr>
            <a:r>
              <a:rPr lang="sr-Latn-RS" sz="3000" dirty="0" smtClean="0"/>
              <a:t>...</a:t>
            </a:r>
            <a:r>
              <a:rPr lang="sr-Latn-RS" sz="3000" dirty="0" smtClean="0"/>
              <a:t>Symbols (</a:t>
            </a:r>
            <a:r>
              <a:rPr lang="sr-Latn-RS" sz="3000" i="1" dirty="0" smtClean="0"/>
              <a:t>Equation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Symbol</a:t>
            </a:r>
            <a:r>
              <a:rPr lang="sr-Latn-RS" sz="3000" dirty="0" smtClean="0"/>
              <a:t>) </a:t>
            </a:r>
            <a:r>
              <a:rPr lang="sr-Latn-RS" dirty="0" smtClean="0"/>
              <a:t>...</a:t>
            </a:r>
          </a:p>
          <a:p>
            <a:pPr marL="0" indent="0">
              <a:buNone/>
              <a:defRPr/>
            </a:pPr>
            <a:endParaRPr lang="sr-Latn-RS" dirty="0" smtClean="0"/>
          </a:p>
          <a:p>
            <a:pPr marL="0" indent="0">
              <a:buNone/>
              <a:defRPr/>
            </a:pPr>
            <a:r>
              <a:rPr lang="sr-Latn-RS" dirty="0" smtClean="0"/>
              <a:t>  </a:t>
            </a:r>
            <a:endParaRPr lang="sr-Latn-RS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66816"/>
            <a:ext cx="792088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tabele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sz="3000" dirty="0" smtClean="0"/>
              <a:t>Tabela se sastoji od ćelija</a:t>
            </a:r>
          </a:p>
          <a:p>
            <a:pPr>
              <a:defRPr/>
            </a:pPr>
            <a:r>
              <a:rPr lang="sr-Latn-RS" sz="3000" dirty="0"/>
              <a:t>Ć</a:t>
            </a:r>
            <a:r>
              <a:rPr lang="sr-Latn-RS" sz="3000" dirty="0" smtClean="0"/>
              <a:t>elije su organizovane u vrste (redove) odnosno kolone</a:t>
            </a:r>
          </a:p>
          <a:p>
            <a:pPr>
              <a:defRPr/>
            </a:pPr>
            <a:r>
              <a:rPr lang="sr-Latn-RS" sz="3000" dirty="0"/>
              <a:t>Svaka </a:t>
            </a:r>
            <a:r>
              <a:rPr lang="sr-Latn-RS" sz="3000" dirty="0" smtClean="0"/>
              <a:t>ćelija predstavlja poseban dokument </a:t>
            </a:r>
            <a:endParaRPr lang="sr-Latn-RS" sz="3000" dirty="0"/>
          </a:p>
          <a:p>
            <a:pPr>
              <a:defRPr/>
            </a:pPr>
            <a:r>
              <a:rPr lang="sr-Latn-RS" sz="3000" dirty="0" smtClean="0"/>
              <a:t>Ćelija može da se formatira nezavisno od ostalih </a:t>
            </a:r>
          </a:p>
          <a:p>
            <a:pPr>
              <a:defRPr/>
            </a:pPr>
            <a:r>
              <a:rPr lang="sr-Latn-RS" sz="3000" dirty="0" smtClean="0"/>
              <a:t>Sva formatiranja</a:t>
            </a:r>
            <a:br>
              <a:rPr lang="sr-Latn-RS" sz="3000" dirty="0" smtClean="0"/>
            </a:br>
            <a:r>
              <a:rPr lang="sr-Latn-RS" sz="3000" dirty="0" smtClean="0"/>
              <a:t>dokumenta mogu</a:t>
            </a:r>
            <a:br>
              <a:rPr lang="sr-Latn-RS" sz="3000" dirty="0" smtClean="0"/>
            </a:br>
            <a:r>
              <a:rPr lang="sr-Latn-RS" sz="3000" dirty="0" smtClean="0"/>
              <a:t>da se primene</a:t>
            </a:r>
            <a:br>
              <a:rPr lang="sr-Latn-RS" sz="3000" dirty="0" smtClean="0"/>
            </a:br>
            <a:r>
              <a:rPr lang="sr-Latn-RS" sz="3000" dirty="0" smtClean="0"/>
              <a:t>na ćeliju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4608512" cy="235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0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tabele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sz="3000" dirty="0" smtClean="0"/>
              <a:t>Prilikom dodavanja tabele definiše se njena veličina preko padajućeg menija gde se u okviru ponuđene mreže izabere željeni broj vrsta i kolona ili unosom konkretnih veličina u dijalog prozoru. Nije presudno, tabela se lako širi i smanjuje po potrebi tokom rada.</a:t>
            </a:r>
            <a:endParaRPr lang="sr-Latn-RS" sz="30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48246"/>
            <a:ext cx="1673218" cy="272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73" y="3819123"/>
            <a:ext cx="2386571" cy="265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335116"/>
            <a:ext cx="3595965" cy="161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3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tabele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sz="3000" dirty="0" smtClean="0"/>
              <a:t>Ćelija/red/kolona imaju:</a:t>
            </a:r>
          </a:p>
          <a:p>
            <a:pPr algn="just">
              <a:defRPr/>
            </a:pPr>
            <a:r>
              <a:rPr lang="sr-Latn-RS" sz="3000" dirty="0" smtClean="0"/>
              <a:t>Visinu i širinu koje mogu biti fiksne ili promenljive veličine (prilagođava se sadržaju ćelije)</a:t>
            </a:r>
          </a:p>
          <a:p>
            <a:pPr algn="just">
              <a:defRPr/>
            </a:pPr>
            <a:r>
              <a:rPr lang="sr-Latn-RS" sz="3000" dirty="0" smtClean="0"/>
              <a:t>Ivice (</a:t>
            </a:r>
            <a:r>
              <a:rPr lang="sr-Latn-RS" sz="3000" i="1" dirty="0" smtClean="0"/>
              <a:t>Borders</a:t>
            </a:r>
            <a:r>
              <a:rPr lang="sr-Latn-RS" sz="3000" dirty="0" smtClean="0"/>
              <a:t>) koje mogu biti vidljive odnosno nevidljive</a:t>
            </a:r>
          </a:p>
          <a:p>
            <a:pPr algn="just">
              <a:defRPr/>
            </a:pPr>
            <a:r>
              <a:rPr lang="sr-Latn-RS" sz="3000" dirty="0" smtClean="0"/>
              <a:t>Podešavanja su moguća preko menija: </a:t>
            </a:r>
          </a:p>
          <a:p>
            <a:pPr lvl="1" algn="just">
              <a:defRPr/>
            </a:pPr>
            <a:r>
              <a:rPr lang="sr-Latn-RS" sz="2600" i="1" dirty="0" smtClean="0"/>
              <a:t>Table Tools</a:t>
            </a:r>
            <a:r>
              <a:rPr lang="sr-Latn-RS" sz="2600" dirty="0" smtClean="0"/>
              <a:t>/</a:t>
            </a:r>
            <a:r>
              <a:rPr lang="sr-Latn-RS" sz="2600" i="1" dirty="0" smtClean="0"/>
              <a:t>Design</a:t>
            </a:r>
          </a:p>
          <a:p>
            <a:pPr lvl="1" algn="just">
              <a:defRPr/>
            </a:pPr>
            <a:r>
              <a:rPr lang="sr-Latn-RS" sz="2600" i="1" dirty="0" smtClean="0"/>
              <a:t>Table Tools</a:t>
            </a:r>
            <a:r>
              <a:rPr lang="sr-Latn-RS" sz="2600" dirty="0" smtClean="0"/>
              <a:t>/</a:t>
            </a:r>
            <a:r>
              <a:rPr lang="sr-Latn-RS" sz="2600" i="1" dirty="0" smtClean="0"/>
              <a:t>Layout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89240"/>
            <a:ext cx="7635066" cy="86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tabele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sz="3000" dirty="0" smtClean="0"/>
              <a:t>Ćelija ima još i:</a:t>
            </a:r>
          </a:p>
          <a:p>
            <a:pPr>
              <a:defRPr/>
            </a:pPr>
            <a:r>
              <a:rPr lang="sr-Latn-RS" sz="3000" dirty="0"/>
              <a:t>m</a:t>
            </a:r>
            <a:r>
              <a:rPr lang="sr-Latn-RS" sz="3000" dirty="0" smtClean="0"/>
              <a:t>arginu</a:t>
            </a:r>
          </a:p>
          <a:p>
            <a:pPr>
              <a:defRPr/>
            </a:pPr>
            <a:r>
              <a:rPr lang="sr-Latn-RS" sz="3000" dirty="0"/>
              <a:t>s</a:t>
            </a:r>
            <a:r>
              <a:rPr lang="sr-Latn-RS" sz="3000" dirty="0" smtClean="0"/>
              <a:t>adržaj koji može biti različito pozicioniran i orijentisan i formatiran</a:t>
            </a:r>
          </a:p>
          <a:p>
            <a:pPr>
              <a:defRPr/>
            </a:pPr>
            <a:r>
              <a:rPr lang="sr-Latn-RS" sz="3000" dirty="0"/>
              <a:t>v</a:t>
            </a:r>
            <a:r>
              <a:rPr lang="sr-Latn-RS" sz="3000" dirty="0" smtClean="0"/>
              <a:t>eličinu koja ne mora da zavisi od ostalih ćelija u tabeli</a:t>
            </a:r>
          </a:p>
          <a:p>
            <a:pPr marL="0" indent="0">
              <a:buFontTx/>
              <a:buNone/>
              <a:defRPr/>
            </a:pPr>
            <a:r>
              <a:rPr lang="sr-Latn-RS" sz="3000" dirty="0" smtClean="0"/>
              <a:t>Ćelije  mogu da se spajaju (</a:t>
            </a:r>
            <a:r>
              <a:rPr lang="sr-Latn-RS" sz="3000" i="1" dirty="0" smtClean="0"/>
              <a:t>merge</a:t>
            </a:r>
            <a:r>
              <a:rPr lang="sr-Latn-RS" sz="3000" dirty="0" smtClean="0"/>
              <a:t>) i dele (</a:t>
            </a:r>
            <a:r>
              <a:rPr lang="sr-Latn-RS" sz="3000" i="1" dirty="0" smtClean="0"/>
              <a:t>split</a:t>
            </a:r>
            <a:r>
              <a:rPr lang="sr-Latn-RS" sz="3000" dirty="0" smtClean="0"/>
              <a:t>) </a:t>
            </a:r>
          </a:p>
          <a:p>
            <a:pPr marL="0" indent="0">
              <a:buFontTx/>
              <a:buNone/>
              <a:defRPr/>
            </a:pPr>
            <a:r>
              <a:rPr lang="sr-Latn-RS" sz="3000" dirty="0" smtClean="0"/>
              <a:t>Svako pomenuto podešavanje može posebno a može i preko jedinstvenog dijalog prozora </a:t>
            </a:r>
          </a:p>
          <a:p>
            <a:pPr marL="0" indent="0" algn="ctr">
              <a:buFontTx/>
              <a:buNone/>
              <a:defRPr/>
            </a:pPr>
            <a:r>
              <a:rPr lang="sr-Latn-RS" sz="3000" i="1" dirty="0" smtClean="0"/>
              <a:t>Table Tools</a:t>
            </a:r>
            <a:r>
              <a:rPr lang="sr-Latn-RS" sz="3000" dirty="0" smtClean="0"/>
              <a:t>/</a:t>
            </a:r>
            <a:r>
              <a:rPr lang="sr-Latn-RS" sz="3000" i="1" dirty="0" smtClean="0"/>
              <a:t>Layout</a:t>
            </a:r>
            <a:r>
              <a:rPr lang="sr-Latn-RS" sz="3000" dirty="0" smtClean="0"/>
              <a:t>/</a:t>
            </a:r>
            <a:r>
              <a:rPr lang="sr-Latn-RS" sz="3000" i="1" dirty="0" smtClean="0"/>
              <a:t>Table</a:t>
            </a:r>
            <a:r>
              <a:rPr lang="sr-Latn-RS" sz="3000" dirty="0" smtClean="0"/>
              <a:t>/</a:t>
            </a:r>
            <a:r>
              <a:rPr lang="sr-Latn-RS" sz="3000" i="1" dirty="0" smtClean="0"/>
              <a:t>Properties</a:t>
            </a:r>
            <a:r>
              <a:rPr lang="sr-Latn-RS" sz="3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04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Formatiranje teksta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355600" lvl="1" indent="-355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dirty="0" smtClean="0"/>
              <a:t>Definisanje: tipa, veličine i boje slova</a:t>
            </a:r>
          </a:p>
          <a:p>
            <a:pPr marL="355600" lvl="1" indent="-355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dirty="0" smtClean="0"/>
              <a:t>Poravnanje teksta u odnosu na marginu</a:t>
            </a:r>
          </a:p>
          <a:p>
            <a:pPr marL="355600" lvl="1" indent="-3556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r-Latn-RS" dirty="0" smtClean="0"/>
              <a:t>Podvlačenje teksta, indeksiranje, stepenovanje</a:t>
            </a:r>
            <a:endParaRPr lang="sr-Latn-RS" dirty="0" smtClean="0"/>
          </a:p>
          <a:p>
            <a:pPr marL="0" indent="0">
              <a:buNone/>
              <a:defRPr/>
            </a:pPr>
            <a:endParaRPr lang="sr-Latn-R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459946" cy="394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tabele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 algn="just">
              <a:buFontTx/>
              <a:buNone/>
              <a:defRPr/>
            </a:pPr>
            <a:endParaRPr lang="sr-Latn-RS" sz="3000" dirty="0" smtClean="0"/>
          </a:p>
          <a:p>
            <a:pPr marL="0" indent="0" algn="just">
              <a:buFontTx/>
              <a:buNone/>
              <a:defRPr/>
            </a:pPr>
            <a:r>
              <a:rPr lang="sr-Latn-RS" sz="3000" dirty="0" smtClean="0"/>
              <a:t>Ili pozicioniranjem na element tabele a zatim desni klik mišem. Iz padajućeg menija vrši se izbor akcije. </a:t>
            </a:r>
            <a:endParaRPr lang="sr-Latn-RS" sz="3000" dirty="0" smtClean="0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787650"/>
            <a:ext cx="5334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53" y="1161102"/>
            <a:ext cx="6696744" cy="387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tabele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 algn="just">
              <a:buFontTx/>
              <a:buNone/>
              <a:defRPr/>
            </a:pPr>
            <a:r>
              <a:rPr lang="sr-Latn-RS" dirty="0" smtClean="0"/>
              <a:t>		 </a:t>
            </a:r>
            <a:r>
              <a:rPr lang="sr-Latn-RS" sz="3000" dirty="0" smtClean="0"/>
              <a:t>Razni prikazi menija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0328"/>
            <a:ext cx="7848872" cy="7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0399"/>
            <a:ext cx="7848872" cy="6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2" y="2852936"/>
            <a:ext cx="14380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67224"/>
            <a:ext cx="4096508" cy="30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15812"/>
            <a:ext cx="1561049" cy="347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8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tabele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sz="3000" dirty="0" smtClean="0"/>
              <a:t>Dodavanje redova i kolona:</a:t>
            </a:r>
          </a:p>
          <a:p>
            <a:pPr>
              <a:defRPr/>
            </a:pPr>
            <a:r>
              <a:rPr lang="sr-Latn-RS" sz="3000" dirty="0" smtClean="0"/>
              <a:t>Selektuje se kolona/vrsta</a:t>
            </a:r>
            <a:endParaRPr lang="sr-Latn-RS" sz="3000" dirty="0"/>
          </a:p>
          <a:p>
            <a:pPr>
              <a:defRPr/>
            </a:pPr>
            <a:r>
              <a:rPr lang="sr-Latn-RS" sz="3000" dirty="0" smtClean="0"/>
              <a:t>Desni klik mišem</a:t>
            </a:r>
          </a:p>
          <a:p>
            <a:pPr>
              <a:defRPr/>
            </a:pPr>
            <a:r>
              <a:rPr lang="sr-Latn-RS" sz="3000" dirty="0" smtClean="0"/>
              <a:t>Iz padajućeg menija izabere se </a:t>
            </a:r>
            <a:r>
              <a:rPr lang="sr-Latn-RS" sz="3000" i="1" dirty="0" smtClean="0"/>
              <a:t>Insert</a:t>
            </a:r>
            <a:r>
              <a:rPr lang="sr-Latn-RS" sz="3000" dirty="0" smtClean="0"/>
              <a:t>...</a:t>
            </a:r>
            <a:endParaRPr lang="sr-Latn-RS" sz="3000" dirty="0" smtClean="0"/>
          </a:p>
          <a:p>
            <a:pPr algn="just">
              <a:defRPr/>
            </a:pPr>
            <a:r>
              <a:rPr lang="sr-Latn-RS" sz="3000" dirty="0" smtClean="0"/>
              <a:t>Vrši se izbor</a:t>
            </a:r>
          </a:p>
          <a:p>
            <a:pPr lvl="1" algn="just">
              <a:defRPr/>
            </a:pPr>
            <a:r>
              <a:rPr lang="sr-Latn-RS" sz="3000" i="1" dirty="0" smtClean="0"/>
              <a:t>Insert Column to the Left</a:t>
            </a:r>
          </a:p>
          <a:p>
            <a:pPr lvl="1">
              <a:defRPr/>
            </a:pPr>
            <a:r>
              <a:rPr lang="sr-Latn-RS" sz="3000" i="1" dirty="0" smtClean="0"/>
              <a:t>Insert Column to</a:t>
            </a:r>
            <a:br>
              <a:rPr lang="sr-Latn-RS" sz="3000" i="1" dirty="0" smtClean="0"/>
            </a:br>
            <a:r>
              <a:rPr lang="sr-Latn-RS" sz="3000" i="1" dirty="0" smtClean="0"/>
              <a:t>the Right</a:t>
            </a:r>
          </a:p>
          <a:p>
            <a:pPr lvl="1">
              <a:defRPr/>
            </a:pPr>
            <a:r>
              <a:rPr lang="sr-Latn-RS" sz="3000" dirty="0" smtClean="0"/>
              <a:t>...</a:t>
            </a:r>
            <a:r>
              <a:rPr lang="sr-Latn-RS" sz="2600" dirty="0" smtClean="0"/>
              <a:t/>
            </a:r>
            <a:br>
              <a:rPr lang="sr-Latn-RS" sz="2600" dirty="0" smtClean="0"/>
            </a:br>
            <a:endParaRPr lang="sr-Latn-RS" sz="2600" dirty="0" smtClean="0"/>
          </a:p>
          <a:p>
            <a:pPr marL="0" indent="0" algn="just">
              <a:buFontTx/>
              <a:buNone/>
              <a:defRPr/>
            </a:pPr>
            <a:endParaRPr lang="sr-Latn-RS" sz="30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5224"/>
            <a:ext cx="4518508" cy="219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9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slike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sz="3000" i="1" dirty="0" smtClean="0"/>
              <a:t>Insert</a:t>
            </a:r>
            <a:r>
              <a:rPr lang="sr-Latn-RS" sz="3000" dirty="0" smtClean="0"/>
              <a:t>/</a:t>
            </a:r>
            <a:r>
              <a:rPr lang="sr-Latn-RS" sz="3000" i="1" dirty="0" smtClean="0"/>
              <a:t>Picture</a:t>
            </a:r>
            <a:r>
              <a:rPr lang="sr-Latn-RS" sz="3000" dirty="0" smtClean="0"/>
              <a:t> a zatim se odabere slika sa lokacije gde se nalazi</a:t>
            </a:r>
            <a:r>
              <a:rPr lang="sr-Latn-RS" dirty="0" smtClean="0"/>
              <a:t>.</a:t>
            </a:r>
          </a:p>
          <a:p>
            <a:pPr marL="0" indent="0">
              <a:buFontTx/>
              <a:buNone/>
              <a:defRPr/>
            </a:pPr>
            <a:endParaRPr lang="sr-Latn-RS" dirty="0"/>
          </a:p>
          <a:p>
            <a:pPr marL="0" indent="0">
              <a:buFontTx/>
              <a:buNone/>
              <a:defRPr/>
            </a:pPr>
            <a:endParaRPr lang="sr-Latn-RS" dirty="0" smtClean="0"/>
          </a:p>
          <a:p>
            <a:pPr marL="0" indent="0" algn="just">
              <a:buFontTx/>
              <a:buNone/>
              <a:defRPr/>
            </a:pPr>
            <a:r>
              <a:rPr lang="sr-Latn-RS" sz="3000" dirty="0" smtClean="0"/>
              <a:t>Alati za manipulaciju sa slikom se nalaze u okviru </a:t>
            </a:r>
            <a:r>
              <a:rPr lang="sr-Latn-RS" sz="3000" i="1" dirty="0" smtClean="0"/>
              <a:t>Picture Tools</a:t>
            </a:r>
            <a:r>
              <a:rPr lang="sr-Latn-RS" sz="3000" dirty="0" smtClean="0"/>
              <a:t>/</a:t>
            </a:r>
            <a:r>
              <a:rPr lang="sr-Latn-RS" sz="3000" i="1" dirty="0" smtClean="0"/>
              <a:t>Format </a:t>
            </a:r>
            <a:r>
              <a:rPr lang="sr-Latn-RS" sz="3000" dirty="0" smtClean="0"/>
              <a:t>menija koji se pojavljuje kada se selektuje slika</a:t>
            </a:r>
            <a:endParaRPr lang="sr-Latn-RS" sz="3000" i="1" dirty="0" smtClean="0"/>
          </a:p>
          <a:p>
            <a:pPr marL="0" indent="0" algn="just">
              <a:buFontTx/>
              <a:buNone/>
              <a:defRPr/>
            </a:pPr>
            <a:r>
              <a:rPr lang="sr-Latn-RS" sz="3000" dirty="0" smtClean="0"/>
              <a:t>Za sliku se definiše: veličina, pozicija, okvir, položaj u odnosu na tekst ili drugi objekat (unutar, levo desno, preko, iza ...)...</a:t>
            </a:r>
            <a:endParaRPr lang="sr-Latn-RS" sz="3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064896" cy="67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slike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i="1" dirty="0" smtClean="0"/>
              <a:t>			     </a:t>
            </a:r>
            <a:r>
              <a:rPr lang="sr-Latn-RS" sz="3000" dirty="0" smtClean="0"/>
              <a:t>Slika</a:t>
            </a:r>
            <a:r>
              <a:rPr lang="sr-Latn-RS" sz="3000" i="1" dirty="0" smtClean="0"/>
              <a:t> </a:t>
            </a:r>
            <a:r>
              <a:rPr lang="sr-Latn-RS" sz="3000" dirty="0" smtClean="0"/>
              <a:t>je pozicionirana unutar</a:t>
            </a:r>
            <a:br>
              <a:rPr lang="sr-Latn-RS" sz="3000" dirty="0" smtClean="0"/>
            </a:br>
            <a:r>
              <a:rPr lang="sr-Latn-RS" sz="3000" dirty="0" smtClean="0"/>
              <a:t>			      teksta. Tekst je „upakovan“</a:t>
            </a:r>
            <a:br>
              <a:rPr lang="sr-Latn-RS" sz="3000" dirty="0" smtClean="0"/>
            </a:br>
            <a:r>
              <a:rPr lang="sr-Latn-RS" sz="3000" dirty="0" smtClean="0"/>
              <a:t>                                tesno oko slike. Pozicija je </a:t>
            </a:r>
            <a:br>
              <a:rPr lang="sr-Latn-RS" sz="3000" dirty="0" smtClean="0"/>
            </a:br>
            <a:r>
              <a:rPr lang="sr-Latn-RS" sz="3000" dirty="0" smtClean="0"/>
              <a:t>			      3,66 cm desno od margine,</a:t>
            </a:r>
            <a:br>
              <a:rPr lang="sr-Latn-RS" sz="3000" dirty="0" smtClean="0"/>
            </a:br>
            <a:r>
              <a:rPr lang="sr-Latn-RS" sz="3000" dirty="0" smtClean="0"/>
              <a:t>					   5,58 cm ispod 					   margine. </a:t>
            </a:r>
            <a:r>
              <a:rPr lang="sr-Latn-RS" sz="3000" dirty="0" smtClean="0"/>
              <a:t>Uključen</a:t>
            </a:r>
            <a:br>
              <a:rPr lang="sr-Latn-RS" sz="3000" dirty="0" smtClean="0"/>
            </a:br>
            <a:r>
              <a:rPr lang="sr-Latn-RS" sz="3000" dirty="0" smtClean="0"/>
              <a:t>						    je 3D efekat.</a:t>
            </a:r>
            <a:br>
              <a:rPr lang="sr-Latn-RS" sz="3000" dirty="0" smtClean="0"/>
            </a:br>
            <a:r>
              <a:rPr lang="sr-Latn-RS" sz="3000" dirty="0" smtClean="0"/>
              <a:t>						    Veličina </a:t>
            </a:r>
            <a:br>
              <a:rPr lang="sr-Latn-RS" sz="3000" dirty="0" smtClean="0"/>
            </a:br>
            <a:r>
              <a:rPr lang="sr-Latn-RS" sz="3000" dirty="0" smtClean="0"/>
              <a:t>						    slike:</a:t>
            </a:r>
            <a:endParaRPr lang="sr-Latn-RS" i="1" dirty="0" smtClean="0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81" y="5377100"/>
            <a:ext cx="2162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76" y="4027184"/>
            <a:ext cx="912922" cy="24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089721" cy="22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39" y="3143954"/>
            <a:ext cx="19431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8" y="3727489"/>
            <a:ext cx="2721279" cy="267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matematičkih formula</a:t>
            </a:r>
            <a:endParaRPr lang="sr-Latn-RS" b="1" dirty="0" smtClean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052513"/>
                <a:ext cx="8280400" cy="5400675"/>
              </a:xfrm>
              <a:solidFill>
                <a:schemeClr val="bg1">
                  <a:lumMod val="85000"/>
                </a:schemeClr>
              </a:solidFill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FontTx/>
                  <a:buNone/>
                  <a:defRPr/>
                </a:pPr>
                <a:r>
                  <a:rPr lang="sr-Latn-RS" sz="3000" dirty="0" smtClean="0"/>
                  <a:t>Formule se dodaju:</a:t>
                </a:r>
                <a:r>
                  <a:rPr lang="sr-Latn-RS" i="1" dirty="0" smtClean="0"/>
                  <a:t>Insert</a:t>
                </a:r>
                <a:r>
                  <a:rPr lang="sr-Latn-RS" dirty="0" smtClean="0"/>
                  <a:t>/</a:t>
                </a:r>
                <a:r>
                  <a:rPr lang="sr-Latn-RS" i="1" dirty="0" smtClean="0"/>
                  <a:t>SymbolsIEquation</a:t>
                </a:r>
              </a:p>
              <a:p>
                <a:pPr marL="0" indent="0">
                  <a:spcBef>
                    <a:spcPts val="0"/>
                  </a:spcBef>
                  <a:buFontTx/>
                  <a:buNone/>
                  <a:defRPr/>
                </a:pPr>
                <a:r>
                  <a:rPr lang="sr-Latn-RS" sz="3000" dirty="0" smtClean="0"/>
                  <a:t>Iz ponuđenog menija se bira </a:t>
                </a:r>
                <a:br>
                  <a:rPr lang="sr-Latn-RS" sz="3000" dirty="0" smtClean="0"/>
                </a:br>
                <a:r>
                  <a:rPr lang="sr-Latn-RS" sz="3000" dirty="0" smtClean="0"/>
                  <a:t>tip formule a ako ne postoji </a:t>
                </a:r>
                <a:br>
                  <a:rPr lang="sr-Latn-RS" sz="3000" dirty="0" smtClean="0"/>
                </a:br>
                <a:r>
                  <a:rPr lang="sr-Latn-RS" sz="3000" dirty="0" smtClean="0"/>
                  <a:t>onda se selektuje </a:t>
                </a:r>
                <a:br>
                  <a:rPr lang="sr-Latn-RS" sz="3000" dirty="0" smtClean="0"/>
                </a:br>
                <a:r>
                  <a:rPr lang="sr-Latn-RS" sz="3000" i="1" dirty="0" smtClean="0"/>
                  <a:t>Insert New Equation</a:t>
                </a:r>
                <a:r>
                  <a:rPr lang="sr-Latn-RS" sz="3000" dirty="0" smtClean="0"/>
                  <a:t> koji se </a:t>
                </a:r>
                <a:br>
                  <a:rPr lang="sr-Latn-RS" sz="3000" dirty="0" smtClean="0"/>
                </a:br>
                <a:r>
                  <a:rPr lang="sr-Latn-RS" sz="3000" dirty="0" smtClean="0"/>
                  <a:t>nalazi na dnu padajućeg </a:t>
                </a:r>
                <a:br>
                  <a:rPr lang="sr-Latn-RS" sz="3000" dirty="0" smtClean="0"/>
                </a:br>
                <a:r>
                  <a:rPr lang="sr-Latn-RS" sz="3000" dirty="0" smtClean="0"/>
                  <a:t>menija</a:t>
                </a:r>
              </a:p>
              <a:p>
                <a:pPr marL="0" indent="0">
                  <a:spcBef>
                    <a:spcPts val="0"/>
                  </a:spcBef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pt-BR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pt-BR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BR" i="1" smtClean="0">
                              <a:latin typeface="Cambria Math"/>
                            </a:rPr>
                            <m:t>𝑘</m:t>
                          </m:r>
                          <m:r>
                            <a:rPr lang="pt-BR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BR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i="1" smtClean="0">
                                      <a:latin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sr-Latn-RS" dirty="0" smtClean="0"/>
              </a:p>
            </p:txBody>
          </p:sp>
        </mc:Choice>
        <mc:Fallback>
          <p:sp>
            <p:nvSpPr>
              <p:cNvPr id="307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052513"/>
                <a:ext cx="8280400" cy="5400675"/>
              </a:xfrm>
              <a:blipFill rotWithShape="1">
                <a:blip r:embed="rId2"/>
                <a:stretch>
                  <a:fillRect l="-1767" t="-14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67857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matematičkih formula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sz="3000" dirty="0" smtClean="0"/>
              <a:t>Prelazak u režim pisanja formula se prepoznaje po specifičnoj liniji alatki – </a:t>
            </a:r>
          </a:p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sr-Latn-RS" sz="3000" i="1" dirty="0" smtClean="0"/>
              <a:t>Equation Tools</a:t>
            </a:r>
            <a:r>
              <a:rPr lang="sr-Latn-RS" sz="3000" dirty="0" smtClean="0"/>
              <a:t>/</a:t>
            </a:r>
            <a:r>
              <a:rPr lang="sr-Latn-RS" sz="3000" i="1" dirty="0" smtClean="0"/>
              <a:t>Design</a:t>
            </a:r>
          </a:p>
          <a:p>
            <a:pPr marL="396000" indent="0" algn="just">
              <a:spcBef>
                <a:spcPts val="0"/>
              </a:spcBef>
              <a:buFontTx/>
              <a:buNone/>
              <a:defRPr/>
            </a:pPr>
            <a:endParaRPr lang="sr-Latn-RS" sz="3000" i="1" dirty="0"/>
          </a:p>
          <a:p>
            <a:pPr marL="396000" indent="0">
              <a:spcBef>
                <a:spcPts val="0"/>
              </a:spcBef>
              <a:buFontTx/>
              <a:buNone/>
              <a:defRPr/>
            </a:pPr>
            <a:endParaRPr lang="sr-Latn-RS" i="1" dirty="0" smtClean="0"/>
          </a:p>
          <a:p>
            <a:pPr marL="396000" indent="0">
              <a:spcBef>
                <a:spcPts val="0"/>
              </a:spcBef>
              <a:buFontTx/>
              <a:buNone/>
              <a:defRPr/>
            </a:pPr>
            <a:r>
              <a:rPr lang="sr-Latn-RS" dirty="0" smtClean="0"/>
              <a:t>		      </a:t>
            </a:r>
            <a:r>
              <a:rPr lang="sr-Latn-RS" sz="3000" dirty="0" smtClean="0"/>
              <a:t>Klikom mišem unutar</a:t>
            </a:r>
            <a:r>
              <a:rPr lang="sr-Latn-RS" sz="3000" dirty="0" smtClean="0"/>
              <a:t> </a:t>
            </a:r>
            <a:r>
              <a:rPr lang="sr-Latn-RS" sz="3000" dirty="0" smtClean="0"/>
              <a:t>prostora </a:t>
            </a:r>
            <a:br>
              <a:rPr lang="sr-Latn-RS" sz="3000" dirty="0" smtClean="0"/>
            </a:br>
            <a:r>
              <a:rPr lang="sr-Latn-RS" sz="3000" dirty="0" smtClean="0"/>
              <a:t>		      gde se nalazi, formula </a:t>
            </a:r>
            <a:br>
              <a:rPr lang="sr-Latn-RS" sz="3000" dirty="0" smtClean="0"/>
            </a:br>
            <a:r>
              <a:rPr lang="sr-Latn-RS" sz="3000" dirty="0" smtClean="0"/>
              <a:t>		      direktno može da se uređuje</a:t>
            </a:r>
            <a:br>
              <a:rPr lang="sr-Latn-RS" sz="3000" dirty="0" smtClean="0"/>
            </a:br>
            <a:r>
              <a:rPr lang="sr-Latn-RS" sz="3000" dirty="0" smtClean="0"/>
              <a:t>i piše. Potrebni simboli pronalaze se u </a:t>
            </a:r>
            <a:br>
              <a:rPr lang="sr-Latn-RS" sz="3000" dirty="0" smtClean="0"/>
            </a:br>
            <a:r>
              <a:rPr lang="sr-Latn-RS" sz="3000" dirty="0" smtClean="0"/>
              <a:t>liniji alatki.</a:t>
            </a:r>
            <a:r>
              <a:rPr lang="sr-Latn-RS" sz="3000" dirty="0" smtClean="0"/>
              <a:t>Klikom izvan prostora formule vrši vrši se povratak u tekst.</a:t>
            </a:r>
            <a:endParaRPr lang="sr-Latn-RS" sz="30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64" y="2568257"/>
            <a:ext cx="7380312" cy="78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2479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61048"/>
            <a:ext cx="1200239" cy="274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hiperlinka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sz="3000" dirty="0" smtClean="0"/>
              <a:t>Postoji mogućnost da se u tekst doda hiperlink preko koga direktno iz teksta može da se pređe na Internet lokaciju ili na drugi fajl.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sz="3000" dirty="0" smtClean="0"/>
              <a:t>U tekst polju </a:t>
            </a:r>
            <a:r>
              <a:rPr lang="sr-Latn-RS" sz="3000" i="1" dirty="0" smtClean="0"/>
              <a:t>Text to display</a:t>
            </a:r>
            <a:r>
              <a:rPr lang="sr-Latn-RS" sz="3000" dirty="0" smtClean="0"/>
              <a:t> se stavlja tekst koji će biti naziv za link</a:t>
            </a:r>
            <a:endParaRPr lang="sr-Latn-RS" sz="30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sz="3000" dirty="0" smtClean="0"/>
              <a:t>U polje </a:t>
            </a:r>
            <a:r>
              <a:rPr lang="sr-Latn-RS" sz="3000" i="1" dirty="0" smtClean="0"/>
              <a:t>Address</a:t>
            </a:r>
            <a:r>
              <a:rPr lang="sr-Latn-RS" sz="3000" dirty="0" smtClean="0"/>
              <a:t> </a:t>
            </a:r>
            <a:br>
              <a:rPr lang="sr-Latn-RS" sz="3000" dirty="0" smtClean="0"/>
            </a:br>
            <a:r>
              <a:rPr lang="sr-Latn-RS" sz="3000" dirty="0" smtClean="0"/>
              <a:t>upisuje se URL ili</a:t>
            </a:r>
            <a:br>
              <a:rPr lang="sr-Latn-RS" sz="3000" dirty="0" smtClean="0"/>
            </a:br>
            <a:r>
              <a:rPr lang="sr-Latn-RS" sz="3000" dirty="0" smtClean="0"/>
              <a:t>putanja ka fajlu.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sz="3000" dirty="0" smtClean="0"/>
              <a:t>U okviru sekcije </a:t>
            </a:r>
            <a:br>
              <a:rPr lang="sr-Latn-RS" sz="3000" dirty="0" smtClean="0"/>
            </a:br>
            <a:r>
              <a:rPr lang="sr-Latn-RS" sz="3000" i="1" dirty="0" smtClean="0"/>
              <a:t>Link to </a:t>
            </a:r>
            <a:r>
              <a:rPr lang="sr-Latn-RS" sz="3000" dirty="0" smtClean="0"/>
              <a:t>treba izabrati</a:t>
            </a:r>
            <a:br>
              <a:rPr lang="sr-Latn-RS" sz="3000" dirty="0" smtClean="0"/>
            </a:br>
            <a:r>
              <a:rPr lang="sr-Latn-RS" sz="3000" i="1" dirty="0" smtClean="0"/>
              <a:t>Existing File or Web Page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sr-Latn-R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52731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hiperlinka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sz="3000" dirty="0" smtClean="0"/>
              <a:t>Moguće je povezati i lokacije unutar samog dokumenta. Za to je neophodno prvo staviti oznaku (koja može biti nevidljiva) neposredno ispred pozicije na koju treba da se „skoči“.</a:t>
            </a:r>
            <a:br>
              <a:rPr lang="sr-Latn-RS" sz="3000" dirty="0" smtClean="0"/>
            </a:br>
            <a:r>
              <a:rPr lang="sr-Latn-RS" sz="3000" dirty="0" smtClean="0"/>
              <a:t>U polje </a:t>
            </a:r>
            <a:r>
              <a:rPr lang="sr-Latn-RS" sz="3000" i="1" dirty="0" smtClean="0"/>
              <a:t>Bookmark name</a:t>
            </a:r>
            <a:r>
              <a:rPr lang="sr-Latn-RS" sz="3000" dirty="0" smtClean="0"/>
              <a:t> upisuje se naziv oznake koja će biti ispred reči </a:t>
            </a:r>
            <a:r>
              <a:rPr lang="sr-Latn-RS" sz="3000" u="sng" dirty="0" smtClean="0"/>
              <a:t>Početak</a:t>
            </a:r>
            <a:r>
              <a:rPr lang="sr-Latn-RS" sz="3000" dirty="0" smtClean="0"/>
              <a:t>. Klikom</a:t>
            </a:r>
            <a:br>
              <a:rPr lang="sr-Latn-RS" sz="3000" dirty="0" smtClean="0"/>
            </a:br>
            <a:r>
              <a:rPr lang="sr-Latn-RS" sz="3000" dirty="0" smtClean="0"/>
              <a:t>					     na dugme </a:t>
            </a:r>
            <a:r>
              <a:rPr lang="sr-Latn-RS" sz="3000" i="1" dirty="0" smtClean="0"/>
              <a:t>Add</a:t>
            </a:r>
            <a:r>
              <a:rPr lang="sr-Latn-RS" sz="3000" dirty="0" smtClean="0"/>
              <a:t> </a:t>
            </a:r>
            <a:br>
              <a:rPr lang="sr-Latn-RS" sz="3000" dirty="0" smtClean="0"/>
            </a:br>
            <a:r>
              <a:rPr lang="sr-Latn-RS" sz="3000" dirty="0" smtClean="0"/>
              <a:t>					     dodaje se oznaka</a:t>
            </a:r>
            <a:br>
              <a:rPr lang="sr-Latn-RS" sz="3000" dirty="0" smtClean="0"/>
            </a:br>
            <a:r>
              <a:rPr lang="sr-Latn-RS" sz="3000" dirty="0" smtClean="0"/>
              <a:t>					     - </a:t>
            </a:r>
            <a:r>
              <a:rPr lang="sr-Latn-RS" sz="3000" i="1" dirty="0" smtClean="0"/>
              <a:t>Bookmark</a:t>
            </a:r>
            <a:r>
              <a:rPr lang="sr-Latn-RS" sz="3000" dirty="0" smtClean="0"/>
              <a:t>.</a:t>
            </a:r>
            <a:endParaRPr lang="sr-Latn-RS" sz="30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3933056"/>
            <a:ext cx="5081181" cy="266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6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hiperlinka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sz="3000" i="1" dirty="0" smtClean="0"/>
              <a:t>Text to display</a:t>
            </a:r>
            <a:r>
              <a:rPr lang="sr-Latn-RS" sz="3000" dirty="0" smtClean="0"/>
              <a:t>: isto kao kod hiperlinka.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sz="3000" i="1" dirty="0" smtClean="0"/>
              <a:t>Link to</a:t>
            </a:r>
            <a:r>
              <a:rPr lang="sr-Latn-RS" sz="3000" dirty="0" smtClean="0"/>
              <a:t>: </a:t>
            </a:r>
            <a:r>
              <a:rPr lang="sr-Latn-RS" sz="3000" i="1" dirty="0" smtClean="0"/>
              <a:t>Place in This Document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sz="3000" dirty="0" smtClean="0"/>
              <a:t>Pored unetih oznaka pojaviće se i automatski generisane oznake početka i kraja dokumenta kao i</a:t>
            </a:r>
            <a:r>
              <a:rPr lang="sr-Latn-RS" sz="3000" dirty="0"/>
              <a:t> </a:t>
            </a:r>
            <a:r>
              <a:rPr lang="sr-Latn-RS" sz="3000" dirty="0" smtClean="0"/>
              <a:t>početka 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sz="3000" dirty="0" smtClean="0"/>
              <a:t>poglavlja.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sz="3000" dirty="0" smtClean="0"/>
              <a:t>Klikom na </a:t>
            </a:r>
            <a:r>
              <a:rPr lang="sr-Latn-RS" sz="3000" i="1" dirty="0" smtClean="0"/>
              <a:t>Ok</a:t>
            </a:r>
            <a:r>
              <a:rPr lang="sr-Latn-RS" sz="3000" dirty="0" smtClean="0"/>
              <a:t>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r-Latn-RS" sz="3000" dirty="0" smtClean="0"/>
              <a:t>akcija se </a:t>
            </a:r>
            <a:br>
              <a:rPr lang="sr-Latn-RS" sz="3000" dirty="0" smtClean="0"/>
            </a:br>
            <a:r>
              <a:rPr lang="sr-Latn-RS" sz="3000" dirty="0" smtClean="0"/>
              <a:t>završava.</a:t>
            </a:r>
            <a:endParaRPr lang="sr-Latn-RS" sz="30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16" y="2996952"/>
            <a:ext cx="5644306" cy="322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2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Formatiranje paragrafa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sz="3000" dirty="0" smtClean="0"/>
              <a:t>Proredom se definiše prostor unutar koga se nalazi linija teksta (</a:t>
            </a:r>
            <a:r>
              <a:rPr lang="sr-Latn-RS" sz="3000" i="1" dirty="0" smtClean="0"/>
              <a:t>Line spacing</a:t>
            </a:r>
            <a:r>
              <a:rPr lang="sr-Latn-RS" sz="3000" dirty="0" smtClean="0"/>
              <a:t>).</a:t>
            </a:r>
          </a:p>
          <a:p>
            <a:pPr>
              <a:defRPr/>
            </a:pPr>
            <a:r>
              <a:rPr lang="sr-Latn-RS" sz="3000" dirty="0" smtClean="0"/>
              <a:t>Razmak paragrafa od </a:t>
            </a:r>
            <a:br>
              <a:rPr lang="sr-Latn-RS" sz="3000" dirty="0" smtClean="0"/>
            </a:br>
            <a:r>
              <a:rPr lang="sr-Latn-RS" sz="3000" dirty="0" smtClean="0"/>
              <a:t>ostalog teksta se definiše</a:t>
            </a:r>
            <a:br>
              <a:rPr lang="sr-Latn-RS" sz="3000" dirty="0" smtClean="0"/>
            </a:br>
            <a:r>
              <a:rPr lang="sr-Latn-RS" sz="3000" dirty="0" smtClean="0"/>
              <a:t>dodavanjem prostora</a:t>
            </a:r>
            <a:br>
              <a:rPr lang="sr-Latn-RS" sz="3000" dirty="0" smtClean="0"/>
            </a:br>
            <a:r>
              <a:rPr lang="sr-Latn-RS" sz="3000" dirty="0" smtClean="0"/>
              <a:t>iznad ili ispod (</a:t>
            </a:r>
            <a:r>
              <a:rPr lang="sr-Latn-RS" sz="3000" i="1" dirty="0" smtClean="0"/>
              <a:t>Spacing</a:t>
            </a:r>
            <a:r>
              <a:rPr lang="sr-Latn-RS" sz="3000" dirty="0" smtClean="0"/>
              <a:t>).</a:t>
            </a:r>
          </a:p>
          <a:p>
            <a:pPr>
              <a:defRPr/>
            </a:pPr>
            <a:r>
              <a:rPr lang="sr-Latn-RS" sz="3000" dirty="0" smtClean="0"/>
              <a:t>Uvlačenje celog teksta u</a:t>
            </a:r>
            <a:br>
              <a:rPr lang="sr-Latn-RS" sz="3000" dirty="0" smtClean="0"/>
            </a:br>
            <a:r>
              <a:rPr lang="sr-Latn-RS" sz="3000" dirty="0" smtClean="0"/>
              <a:t>paragrafu može biti u </a:t>
            </a:r>
            <a:br>
              <a:rPr lang="sr-Latn-RS" sz="3000" dirty="0" smtClean="0"/>
            </a:br>
            <a:r>
              <a:rPr lang="sr-Latn-RS" sz="3000" dirty="0" smtClean="0"/>
              <a:t>odnosu na obe  margine</a:t>
            </a:r>
            <a:br>
              <a:rPr lang="sr-Latn-RS" sz="3000" dirty="0" smtClean="0"/>
            </a:br>
            <a:r>
              <a:rPr lang="sr-Latn-RS" sz="3000" dirty="0" smtClean="0"/>
              <a:t>(</a:t>
            </a:r>
            <a:r>
              <a:rPr lang="sr-Latn-RS" sz="3000" i="1" dirty="0" smtClean="0"/>
              <a:t>Indentation</a:t>
            </a:r>
            <a:r>
              <a:rPr lang="sr-Latn-RS" sz="3000" dirty="0" smtClean="0"/>
              <a:t>)</a:t>
            </a:r>
          </a:p>
          <a:p>
            <a:pPr>
              <a:defRPr/>
            </a:pPr>
            <a:r>
              <a:rPr lang="sr-Latn-RS" sz="3000" dirty="0" smtClean="0"/>
              <a:t>Prvi red drugačiji (</a:t>
            </a:r>
            <a:r>
              <a:rPr lang="sr-Latn-RS" sz="3000" i="1" dirty="0" smtClean="0"/>
              <a:t>Special</a:t>
            </a:r>
            <a:r>
              <a:rPr lang="sr-Latn-RS" sz="3000" dirty="0" smtClean="0"/>
              <a:t>)</a:t>
            </a:r>
            <a:endParaRPr lang="sr-Latn-RS" sz="3000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727167" cy="46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hiperlinka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sz="3000" dirty="0" smtClean="0"/>
              <a:t>Pozicioniranjem na područje linka, pojaviće se dodatno objašnjenje gde „vodi“ link i kako da se prati.</a:t>
            </a:r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sr-Latn-RS" sz="3000" dirty="0" smtClean="0"/>
              <a:t>Automatski sadržaj koji sistem može da generiše sastoji se od linkova na poglavlja u tekstu. </a:t>
            </a:r>
            <a:endParaRPr lang="sr-Latn-RS" sz="3000" dirty="0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4" y="3861048"/>
            <a:ext cx="50482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69160"/>
            <a:ext cx="4904234" cy="15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jednostavnih oblika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sz="3000" dirty="0" smtClean="0"/>
              <a:t>Da se ne bi dodavali kao slike,</a:t>
            </a:r>
            <a:br>
              <a:rPr lang="sr-Latn-RS" sz="3000" dirty="0" smtClean="0"/>
            </a:br>
            <a:r>
              <a:rPr lang="sr-Latn-RS" sz="3000" dirty="0" smtClean="0"/>
              <a:t>j</a:t>
            </a:r>
            <a:r>
              <a:rPr lang="sr-Latn-RS" sz="3000" dirty="0" smtClean="0"/>
              <a:t>ednostavniji oblici mogu da se </a:t>
            </a:r>
            <a:br>
              <a:rPr lang="sr-Latn-RS" sz="3000" dirty="0" smtClean="0"/>
            </a:br>
            <a:r>
              <a:rPr lang="sr-Latn-RS" sz="3000" dirty="0" smtClean="0"/>
              <a:t>prave direktno u Word-u</a:t>
            </a:r>
            <a:r>
              <a:rPr lang="sr-Latn-RS" dirty="0" smtClean="0"/>
              <a:t>. </a:t>
            </a:r>
          </a:p>
          <a:p>
            <a:pPr marL="0" indent="0">
              <a:buFontTx/>
              <a:buNone/>
              <a:defRPr/>
            </a:pPr>
            <a:r>
              <a:rPr lang="sr-Latn-RS" i="1" dirty="0" smtClean="0"/>
              <a:t>Insert</a:t>
            </a:r>
            <a:r>
              <a:rPr lang="sr-Latn-RS" dirty="0" smtClean="0"/>
              <a:t>/</a:t>
            </a:r>
            <a:r>
              <a:rPr lang="sr-Latn-RS" i="1" dirty="0" smtClean="0"/>
              <a:t>Illustrations</a:t>
            </a:r>
            <a:r>
              <a:rPr lang="sr-Latn-RS" dirty="0" smtClean="0"/>
              <a:t>/</a:t>
            </a:r>
            <a:r>
              <a:rPr lang="sr-Latn-RS" i="1" dirty="0" smtClean="0"/>
              <a:t>Shapes</a:t>
            </a:r>
            <a:r>
              <a:rPr lang="sr-Latn-RS" dirty="0" smtClean="0"/>
              <a:t> </a:t>
            </a:r>
            <a:r>
              <a:rPr lang="sr-Latn-RS" dirty="0" smtClean="0"/>
              <a:t>			</a:t>
            </a:r>
          </a:p>
          <a:p>
            <a:pPr marL="0" indent="0">
              <a:buFontTx/>
              <a:buNone/>
              <a:defRPr/>
            </a:pPr>
            <a:endParaRPr lang="sr-Latn-RS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68760"/>
            <a:ext cx="19494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5764504" cy="1411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Down Arrow 1"/>
          <p:cNvSpPr/>
          <p:nvPr/>
        </p:nvSpPr>
        <p:spPr>
          <a:xfrm>
            <a:off x="1835696" y="3356992"/>
            <a:ext cx="2880320" cy="10081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Dodavanje specijalnih simbola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sz="3000" dirty="0" smtClean="0"/>
              <a:t>Ukoliko postoji potreba da se koriste specijalni simboli i specijalni karakteri ne moraju da se menjaju jezici već mogu da se nađu na lokaciji</a:t>
            </a:r>
            <a:r>
              <a:rPr lang="sr-Latn-RS" dirty="0" smtClean="0"/>
              <a:t>:</a:t>
            </a:r>
            <a:endParaRPr lang="sr-Latn-RS" sz="3000" i="1" dirty="0" smtClean="0"/>
          </a:p>
          <a:p>
            <a:pPr marL="0" indent="0" algn="ctr">
              <a:buFontTx/>
              <a:buNone/>
              <a:defRPr/>
            </a:pPr>
            <a:r>
              <a:rPr lang="sr-Latn-RS" sz="3000" i="1" dirty="0" smtClean="0"/>
              <a:t>Insert</a:t>
            </a:r>
            <a:r>
              <a:rPr lang="sr-Latn-RS" sz="3000" dirty="0" smtClean="0"/>
              <a:t>/</a:t>
            </a:r>
            <a:r>
              <a:rPr lang="sr-Latn-RS" sz="3000" i="1" dirty="0" smtClean="0"/>
              <a:t>Symbols</a:t>
            </a:r>
            <a:r>
              <a:rPr lang="sr-Latn-RS" sz="3000" dirty="0" smtClean="0"/>
              <a:t>/</a:t>
            </a:r>
            <a:r>
              <a:rPr lang="sr-Latn-RS" sz="3000" i="1" dirty="0" smtClean="0"/>
              <a:t>Symbol</a:t>
            </a:r>
            <a:endParaRPr lang="sr-Latn-RS" sz="3000" i="1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36912"/>
            <a:ext cx="1133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39649"/>
            <a:ext cx="3960440" cy="271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37532"/>
            <a:ext cx="3797771" cy="25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Manipulacija sa objekatima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sr-Latn-RS" sz="3000" dirty="0" smtClean="0"/>
              <a:t>Bez obzira </a:t>
            </a:r>
            <a:r>
              <a:rPr lang="sr-Latn-RS" sz="3000" dirty="0"/>
              <a:t>što za </a:t>
            </a:r>
            <a:r>
              <a:rPr lang="sr-Latn-RS" sz="3000" dirty="0" smtClean="0"/>
              <a:t>dodavanje i </a:t>
            </a:r>
            <a:r>
              <a:rPr lang="sr-Latn-RS" sz="3000" dirty="0" smtClean="0"/>
              <a:t>manipiulaciju objekata postoje za to kreirani meniji i funkcije uvek na raspolaganju stoje i:</a:t>
            </a:r>
          </a:p>
          <a:p>
            <a:pPr marL="0" indent="0" algn="just">
              <a:buFontTx/>
              <a:buNone/>
              <a:defRPr/>
            </a:pPr>
            <a:endParaRPr lang="sr-Latn-RS" sz="3000" dirty="0" smtClean="0"/>
          </a:p>
          <a:p>
            <a:pPr algn="just">
              <a:defRPr/>
            </a:pPr>
            <a:r>
              <a:rPr lang="sr-Latn-RS" sz="3000" dirty="0" smtClean="0"/>
              <a:t>Copy – Paste</a:t>
            </a:r>
          </a:p>
          <a:p>
            <a:pPr algn="just">
              <a:defRPr/>
            </a:pPr>
            <a:r>
              <a:rPr lang="sr-Latn-RS" sz="3000" dirty="0" smtClean="0"/>
              <a:t>Cut – Paste</a:t>
            </a:r>
          </a:p>
          <a:p>
            <a:pPr algn="just">
              <a:defRPr/>
            </a:pPr>
            <a:r>
              <a:rPr lang="sr-Latn-RS" sz="3000" dirty="0" smtClean="0"/>
              <a:t>Drag and Drop</a:t>
            </a:r>
          </a:p>
          <a:p>
            <a:pPr marL="0" indent="0" algn="just">
              <a:buNone/>
              <a:defRPr/>
            </a:pPr>
            <a:endParaRPr lang="sr-Latn-RS" sz="3000" dirty="0" smtClean="0"/>
          </a:p>
          <a:p>
            <a:pPr marL="0" indent="0" algn="just">
              <a:buNone/>
              <a:defRPr/>
            </a:pPr>
            <a:r>
              <a:rPr lang="sr-Latn-RS" sz="3000" dirty="0" smtClean="0"/>
              <a:t>O dodavanju grafikona više kada se bude obrađivao Excel.</a:t>
            </a:r>
            <a:endParaRPr lang="sr-Latn-RS" sz="30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57679555"/>
              </p:ext>
            </p:extLst>
          </p:nvPr>
        </p:nvGraphicFramePr>
        <p:xfrm>
          <a:off x="4572000" y="3140968"/>
          <a:ext cx="2903220" cy="150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79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Pisanje u kolonama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RS" sz="3000" dirty="0" smtClean="0"/>
              <a:t>Dokument (</a:t>
            </a:r>
            <a:r>
              <a:rPr lang="sr-Latn-RS" sz="3000" dirty="0" smtClean="0"/>
              <a:t>strana) može </a:t>
            </a:r>
            <a:r>
              <a:rPr lang="sr-Latn-RS" sz="3000" dirty="0" smtClean="0"/>
              <a:t>biti organizovan i po </a:t>
            </a:r>
            <a:r>
              <a:rPr lang="sr-Latn-RS" sz="3000" dirty="0" smtClean="0"/>
              <a:t>kolonama</a:t>
            </a:r>
            <a:r>
              <a:rPr lang="sr-Latn-RS" dirty="0" smtClean="0"/>
              <a:t>: </a:t>
            </a:r>
            <a:r>
              <a:rPr lang="sr-Latn-RS" sz="3000" i="1" dirty="0" smtClean="0"/>
              <a:t>Page Layout</a:t>
            </a:r>
            <a:r>
              <a:rPr lang="sr-Latn-RS" sz="3000" dirty="0" smtClean="0"/>
              <a:t>/</a:t>
            </a:r>
            <a:r>
              <a:rPr lang="sr-Latn-RS" sz="3000" i="1" dirty="0" smtClean="0"/>
              <a:t>Columns</a:t>
            </a:r>
            <a:endParaRPr lang="sr-Latn-RS" sz="3000" i="1" dirty="0" smtClean="0"/>
          </a:p>
          <a:p>
            <a:pPr marL="0" indent="0">
              <a:buNone/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92178"/>
            <a:ext cx="5756988" cy="393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3" y="2926471"/>
            <a:ext cx="2380403" cy="339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Štampa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sr-Latn-RS" sz="3000" dirty="0" smtClean="0"/>
              <a:t>Štampanje dokumenta (u celini ili delovima):</a:t>
            </a:r>
          </a:p>
          <a:p>
            <a:pPr marL="0" indent="0" algn="ctr">
              <a:buNone/>
              <a:defRPr/>
            </a:pPr>
            <a:r>
              <a:rPr lang="sr-Latn-RS" sz="3000" dirty="0" smtClean="0"/>
              <a:t>File/Print ili CTRL+P</a:t>
            </a:r>
            <a:endParaRPr lang="sr-Latn-RS" sz="3000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840760" cy="359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Štampa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None/>
              <a:defRPr/>
            </a:pPr>
            <a:r>
              <a:rPr lang="sr-Latn-RS" sz="3000" dirty="0" smtClean="0"/>
              <a:t>Pre štampanje proveriti kako dokument izgleda</a:t>
            </a:r>
          </a:p>
          <a:p>
            <a:pPr marL="0" indent="0" algn="just">
              <a:buNone/>
              <a:defRPr/>
            </a:pPr>
            <a:r>
              <a:rPr lang="sr-Latn-RS" sz="3000" dirty="0" smtClean="0"/>
              <a:t>Neka podešavanja stranice moguće je korigovati i direktno iz dijalog prozora za štampu (orijentacija, veličina, margine ...)</a:t>
            </a:r>
          </a:p>
          <a:p>
            <a:pPr marL="0" indent="0" algn="just">
              <a:buNone/>
              <a:defRPr/>
            </a:pPr>
            <a:r>
              <a:rPr lang="sr-Latn-RS" sz="3000" dirty="0" smtClean="0"/>
              <a:t>Podešavanja vezana za samu štampu:</a:t>
            </a:r>
          </a:p>
          <a:p>
            <a:pPr algn="just">
              <a:defRPr/>
            </a:pPr>
            <a:r>
              <a:rPr lang="sr-Latn-RS" sz="3000" dirty="0" smtClean="0"/>
              <a:t>šta se štampa (ceo dokument, sekcija, određena strana ili više strana...)</a:t>
            </a:r>
          </a:p>
          <a:p>
            <a:pPr algn="just">
              <a:defRPr/>
            </a:pPr>
            <a:r>
              <a:rPr lang="sr-Latn-RS" sz="3000" dirty="0"/>
              <a:t>g</a:t>
            </a:r>
            <a:r>
              <a:rPr lang="sr-Latn-RS" sz="3000" dirty="0" smtClean="0"/>
              <a:t>de se štapma (štampač, fajl, određeni format...)</a:t>
            </a:r>
          </a:p>
          <a:p>
            <a:pPr algn="just">
              <a:defRPr/>
            </a:pPr>
            <a:r>
              <a:rPr lang="sr-Latn-RS" sz="3000" dirty="0" smtClean="0"/>
              <a:t>koliko kopija treba da se odštampa</a:t>
            </a:r>
          </a:p>
          <a:p>
            <a:pPr algn="just">
              <a:defRPr/>
            </a:pPr>
            <a:endParaRPr lang="sr-Latn-RS" sz="3000" dirty="0" smtClean="0"/>
          </a:p>
          <a:p>
            <a:pPr marL="0" indent="0" algn="just">
              <a:buNone/>
              <a:defRPr/>
            </a:pPr>
            <a:endParaRPr lang="sr-Latn-RS" sz="3000" dirty="0" smtClean="0"/>
          </a:p>
          <a:p>
            <a:pPr marL="0" indent="0" algn="just">
              <a:buNone/>
              <a:defRPr/>
            </a:pPr>
            <a:endParaRPr lang="sr-Latn-RS" sz="3000" dirty="0" smtClean="0"/>
          </a:p>
          <a:p>
            <a:pPr marL="0" indent="0" algn="ctr">
              <a:buNone/>
              <a:defRPr/>
            </a:pPr>
            <a:endParaRPr lang="sr-Latn-RS" sz="3000" dirty="0" smtClean="0"/>
          </a:p>
          <a:p>
            <a:pPr>
              <a:defRPr/>
            </a:pPr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val="39150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Štampa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just">
              <a:buNone/>
              <a:defRPr/>
            </a:pPr>
            <a:r>
              <a:rPr lang="sr-Latn-RS" sz="3000" dirty="0" smtClean="0"/>
              <a:t>Podešavanja </a:t>
            </a:r>
            <a:r>
              <a:rPr lang="sr-Latn-RS" sz="3000" dirty="0"/>
              <a:t>vezana za samu štampu</a:t>
            </a:r>
            <a:r>
              <a:rPr lang="sr-Latn-RS" sz="3000" dirty="0" smtClean="0"/>
              <a:t>:</a:t>
            </a:r>
          </a:p>
          <a:p>
            <a:pPr algn="just">
              <a:defRPr/>
            </a:pPr>
            <a:r>
              <a:rPr lang="sr-Latn-RS" sz="3000" dirty="0"/>
              <a:t>a</a:t>
            </a:r>
            <a:r>
              <a:rPr lang="sr-Latn-RS" sz="3000" dirty="0" smtClean="0"/>
              <a:t>ko ima više kopija kako će one biti organizovane (</a:t>
            </a:r>
            <a:r>
              <a:rPr lang="sr-Latn-RS" sz="3000" i="1" dirty="0" smtClean="0"/>
              <a:t>collated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uncollated copies</a:t>
            </a:r>
            <a:r>
              <a:rPr lang="sr-Latn-RS" sz="3000" dirty="0" smtClean="0"/>
              <a:t>) za štampu (1,2,3-1,2,3-1,2,3 ili 1,1,1-2,2,2-3,3,3) </a:t>
            </a:r>
          </a:p>
          <a:p>
            <a:pPr algn="just">
              <a:defRPr/>
            </a:pPr>
            <a:r>
              <a:rPr lang="sr-Latn-RS" sz="3000" dirty="0"/>
              <a:t>d</a:t>
            </a:r>
            <a:r>
              <a:rPr lang="sr-Latn-RS" sz="3000" dirty="0" smtClean="0"/>
              <a:t>a li je dvostrana ili jednostrana štampa</a:t>
            </a:r>
          </a:p>
          <a:p>
            <a:pPr>
              <a:defRPr/>
            </a:pPr>
            <a:r>
              <a:rPr lang="sr-Latn-RS" sz="3000" dirty="0"/>
              <a:t>k</a:t>
            </a:r>
            <a:r>
              <a:rPr lang="sr-Latn-RS" sz="3000" dirty="0" smtClean="0"/>
              <a:t>oliko strana dokumenta</a:t>
            </a:r>
            <a:br>
              <a:rPr lang="sr-Latn-RS" sz="3000" dirty="0" smtClean="0"/>
            </a:br>
            <a:r>
              <a:rPr lang="sr-Latn-RS" sz="3000" dirty="0" smtClean="0"/>
              <a:t>će biti na jednoj </a:t>
            </a:r>
            <a:br>
              <a:rPr lang="sr-Latn-RS" sz="3000" dirty="0" smtClean="0"/>
            </a:br>
            <a:r>
              <a:rPr lang="sr-Latn-RS" sz="3000" dirty="0" smtClean="0"/>
              <a:t>štampanoj strani; korisno</a:t>
            </a:r>
          </a:p>
          <a:p>
            <a:pPr lvl="1">
              <a:defRPr/>
            </a:pPr>
            <a:r>
              <a:rPr lang="sr-Latn-RS" sz="2600" dirty="0"/>
              <a:t>z</a:t>
            </a:r>
            <a:r>
              <a:rPr lang="sr-Latn-RS" sz="2600" dirty="0" smtClean="0"/>
              <a:t>a uštedu papira</a:t>
            </a:r>
          </a:p>
          <a:p>
            <a:pPr lvl="1">
              <a:defRPr/>
            </a:pPr>
            <a:r>
              <a:rPr lang="sr-Latn-RS" sz="2600" dirty="0"/>
              <a:t>k</a:t>
            </a:r>
            <a:r>
              <a:rPr lang="sr-Latn-RS" sz="2600" dirty="0" smtClean="0"/>
              <a:t>ada se štampa u formatu </a:t>
            </a:r>
            <a:br>
              <a:rPr lang="sr-Latn-RS" sz="2600" dirty="0" smtClean="0"/>
            </a:br>
            <a:r>
              <a:rPr lang="sr-Latn-RS" sz="2600" dirty="0" smtClean="0"/>
              <a:t>knjige</a:t>
            </a:r>
          </a:p>
          <a:p>
            <a:pPr algn="just">
              <a:defRPr/>
            </a:pPr>
            <a:endParaRPr lang="sr-Latn-RS" sz="30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64" y="3573016"/>
            <a:ext cx="32398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021263"/>
            <a:ext cx="9334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2916238" y="5167313"/>
            <a:ext cx="5543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 sz="4800" b="1"/>
              <a:t>nastaviće se...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Formatiranje paragrafa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sr-Latn-RS" sz="3000" dirty="0" smtClean="0"/>
              <a:t>Paragraf napisan plavim slovima je formatiran kako je prikazano na slici.</a:t>
            </a:r>
            <a:endParaRPr lang="sr-Latn-R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46654"/>
            <a:ext cx="3555628" cy="447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5" y="2478936"/>
            <a:ext cx="4977737" cy="393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Formatiranje stranice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sz="3000" dirty="0" smtClean="0"/>
              <a:t>Jezičak </a:t>
            </a:r>
            <a:r>
              <a:rPr lang="sr-Latn-RS" sz="3000" i="1" dirty="0" smtClean="0"/>
              <a:t>Page Layout</a:t>
            </a:r>
          </a:p>
          <a:p>
            <a:pPr>
              <a:defRPr/>
            </a:pPr>
            <a:r>
              <a:rPr lang="sr-Latn-RS" sz="3000" dirty="0" smtClean="0"/>
              <a:t>Grupa </a:t>
            </a:r>
            <a:r>
              <a:rPr lang="sr-Latn-RS" sz="3000" i="1" dirty="0" smtClean="0"/>
              <a:t>Page Setup</a:t>
            </a:r>
          </a:p>
          <a:p>
            <a:pPr marL="0" indent="0">
              <a:buNone/>
              <a:defRPr/>
            </a:pPr>
            <a:r>
              <a:rPr lang="sr-Latn-RS" sz="3000" dirty="0" smtClean="0"/>
              <a:t>Podešava se:</a:t>
            </a:r>
          </a:p>
          <a:p>
            <a:pPr>
              <a:defRPr/>
            </a:pPr>
            <a:r>
              <a:rPr lang="sr-Latn-RS" sz="3000" dirty="0"/>
              <a:t>v</a:t>
            </a:r>
            <a:r>
              <a:rPr lang="sr-Latn-RS" sz="3000" dirty="0" smtClean="0"/>
              <a:t>eličina margina (gornja, donja, leva i desna)</a:t>
            </a:r>
          </a:p>
          <a:p>
            <a:pPr>
              <a:defRPr/>
            </a:pPr>
            <a:r>
              <a:rPr lang="sr-Latn-RS" sz="3000" dirty="0"/>
              <a:t>o</a:t>
            </a:r>
            <a:r>
              <a:rPr lang="sr-Latn-RS" sz="3000" dirty="0" smtClean="0"/>
              <a:t>rijentacija papira (</a:t>
            </a:r>
            <a:r>
              <a:rPr lang="sr-Latn-RS" sz="3000" i="1" dirty="0" smtClean="0"/>
              <a:t>Portret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Landscape</a:t>
            </a:r>
            <a:r>
              <a:rPr lang="sr-Latn-RS" sz="3000" dirty="0" smtClean="0"/>
              <a:t>)</a:t>
            </a:r>
          </a:p>
          <a:p>
            <a:pPr>
              <a:defRPr/>
            </a:pPr>
            <a:r>
              <a:rPr lang="sr-Latn-RS" sz="3000" dirty="0"/>
              <a:t>v</a:t>
            </a:r>
            <a:r>
              <a:rPr lang="sr-Latn-RS" sz="3000" dirty="0" smtClean="0"/>
              <a:t>eličina papira </a:t>
            </a:r>
          </a:p>
          <a:p>
            <a:pPr marL="0" indent="0" algn="just">
              <a:buNone/>
              <a:defRPr/>
            </a:pPr>
            <a:r>
              <a:rPr lang="sr-Latn-RS" sz="3000" dirty="0" smtClean="0"/>
              <a:t>Svaki element može da se podešava posebno ili zajedno preko jedinstvenog dijalog prozora</a:t>
            </a:r>
          </a:p>
          <a:p>
            <a:pPr marL="0" indent="0" algn="just">
              <a:buNone/>
              <a:defRPr/>
            </a:pPr>
            <a:r>
              <a:rPr lang="sr-Latn-RS" sz="3000" i="1" dirty="0" smtClean="0"/>
              <a:t>Hyphenation</a:t>
            </a:r>
            <a:r>
              <a:rPr lang="sr-Latn-RS" sz="3000" dirty="0" smtClean="0"/>
              <a:t> – prelom reči u dva reda (dozvoljava se ili ne)</a:t>
            </a:r>
            <a:endParaRPr lang="sr-Latn-RS" sz="3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429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Formatiranje stranice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052513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sr-Latn-RS" sz="3000" dirty="0" smtClean="0"/>
              <a:t>Formatiranje stranice preko dijalog prozora</a:t>
            </a:r>
            <a:endParaRPr lang="sr-Latn-RS" sz="3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2647739" cy="355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2620143" cy="35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1" y="1772816"/>
            <a:ext cx="3372559" cy="391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88672"/>
            <a:ext cx="2736304" cy="10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7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Formatiranje stranice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sr-Latn-RS" sz="3000" dirty="0" smtClean="0"/>
              <a:t>Definisanje zaglavlja i podnožja </a:t>
            </a:r>
          </a:p>
          <a:p>
            <a:pPr>
              <a:defRPr/>
            </a:pPr>
            <a:r>
              <a:rPr lang="sr-Latn-RS" sz="3000" dirty="0" smtClean="0"/>
              <a:t>Zaglavlje (</a:t>
            </a:r>
            <a:r>
              <a:rPr lang="sr-Latn-RS" sz="3000" i="1" dirty="0" smtClean="0"/>
              <a:t>Header</a:t>
            </a:r>
            <a:r>
              <a:rPr lang="sr-Latn-RS" sz="3000" dirty="0" smtClean="0"/>
              <a:t>) – prostor u kome može da se piše, unutar gornje margine</a:t>
            </a:r>
            <a:endParaRPr lang="sr-Latn-RS" dirty="0" smtClean="0"/>
          </a:p>
          <a:p>
            <a:pPr>
              <a:defRPr/>
            </a:pPr>
            <a:r>
              <a:rPr lang="sr-Latn-RS" sz="3000" dirty="0" smtClean="0"/>
              <a:t>Podnožje (Footer) – prostor u kome može da se piše, unutar donje margine </a:t>
            </a:r>
            <a:endParaRPr lang="sr-Latn-RS" sz="3000" dirty="0" smtClean="0"/>
          </a:p>
          <a:p>
            <a:pPr marL="0" indent="0" algn="ctr">
              <a:buFontTx/>
              <a:buNone/>
              <a:defRPr/>
            </a:pPr>
            <a:r>
              <a:rPr lang="sr-Latn-RS" sz="3000" dirty="0" smtClean="0"/>
              <a:t>Formatira se kao i bilo koji drugi tekst</a:t>
            </a:r>
            <a:endParaRPr lang="sr-Latn-RS" sz="3000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5112568" cy="129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373216"/>
            <a:ext cx="5832648" cy="101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Formatiranje stranice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sr-Latn-RS" sz="3000" dirty="0" smtClean="0"/>
              <a:t>Definisanje zaglavlja i podnožja </a:t>
            </a:r>
          </a:p>
          <a:p>
            <a:pPr algn="just">
              <a:defRPr/>
            </a:pPr>
            <a:r>
              <a:rPr lang="sr-Latn-RS" sz="3000" dirty="0" smtClean="0"/>
              <a:t>Klik mišem (dupli) u bilo koji deo zaglavlja ili podnožja prelazi se u režim uređivanja tog prostora</a:t>
            </a:r>
          </a:p>
          <a:p>
            <a:pPr algn="just">
              <a:defRPr/>
            </a:pPr>
            <a:r>
              <a:rPr lang="sr-Latn-RS" sz="3000" dirty="0" smtClean="0"/>
              <a:t>Otvara se dodatni jezičak sa funkcijama za uređenje </a:t>
            </a:r>
            <a:r>
              <a:rPr lang="sr-Latn-RS" sz="3000" i="1" dirty="0" smtClean="0"/>
              <a:t>Header &amp; Footer Tools Design</a:t>
            </a:r>
          </a:p>
          <a:p>
            <a:pPr algn="just">
              <a:defRPr/>
            </a:pPr>
            <a:r>
              <a:rPr lang="sr-Latn-RS" sz="3000" dirty="0" smtClean="0"/>
              <a:t>Za formatiranje teksta ostaju funkcije iz jezička </a:t>
            </a:r>
            <a:r>
              <a:rPr lang="sr-Latn-RS" sz="3000" i="1" dirty="0" smtClean="0"/>
              <a:t>Home</a:t>
            </a:r>
            <a:endParaRPr lang="sr-Latn-RS" sz="3000" i="1" dirty="0" smtClean="0"/>
          </a:p>
          <a:p>
            <a:pPr>
              <a:defRPr/>
            </a:pPr>
            <a:endParaRPr lang="sr-Latn-R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88" y="5301208"/>
            <a:ext cx="730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0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80400" cy="6477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sr-Latn-RS" b="1" dirty="0" smtClean="0">
                <a:latin typeface="Calibri" pitchFamily="34" charset="0"/>
              </a:rPr>
              <a:t>Formatiranje stranice</a:t>
            </a:r>
            <a:endParaRPr lang="sr-Latn-RS" b="1" dirty="0" smtClean="0">
              <a:latin typeface="Calibri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80400" cy="54006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sr-Latn-RS" sz="3000" dirty="0" smtClean="0"/>
              <a:t>Definisanje zaglavlja i podnožja </a:t>
            </a:r>
          </a:p>
          <a:p>
            <a:pPr algn="just">
              <a:defRPr/>
            </a:pPr>
            <a:r>
              <a:rPr lang="sr-Latn-RS" sz="3000" dirty="0" smtClean="0"/>
              <a:t>Position – veličina zaglavlja/podnožja se definiše preko rastojanja od gornje/donje ivice dokumenta </a:t>
            </a:r>
          </a:p>
          <a:p>
            <a:pPr algn="just">
              <a:defRPr/>
            </a:pPr>
            <a:r>
              <a:rPr lang="sr-Latn-RS" sz="3000" dirty="0" smtClean="0"/>
              <a:t>Izgled zaglavlja/podnožja se definiše preko padajućeg menija </a:t>
            </a:r>
            <a:r>
              <a:rPr lang="sr-Latn-RS" sz="3000" i="1" dirty="0" smtClean="0"/>
              <a:t>Header&amp;Footer Tools</a:t>
            </a:r>
            <a:r>
              <a:rPr lang="sr-Latn-RS" sz="3000" dirty="0" smtClean="0"/>
              <a:t>/</a:t>
            </a:r>
            <a:br>
              <a:rPr lang="sr-Latn-RS" sz="3000" dirty="0" smtClean="0"/>
            </a:br>
            <a:r>
              <a:rPr lang="sr-Latn-RS" sz="3000" i="1" dirty="0" smtClean="0"/>
              <a:t>Design</a:t>
            </a:r>
            <a:r>
              <a:rPr lang="sr-Latn-RS" sz="3000" dirty="0" smtClean="0"/>
              <a:t>/</a:t>
            </a:r>
            <a:r>
              <a:rPr lang="sr-Latn-RS" sz="3000" i="1" dirty="0" smtClean="0"/>
              <a:t>Header &amp; Footer</a:t>
            </a:r>
            <a:r>
              <a:rPr lang="sr-Latn-RS" sz="3000" dirty="0" smtClean="0"/>
              <a:t> a zatim klikom na ikonu </a:t>
            </a:r>
            <a:r>
              <a:rPr lang="sr-Latn-RS" sz="3000" i="1" dirty="0" smtClean="0"/>
              <a:t>Header</a:t>
            </a:r>
            <a:r>
              <a:rPr lang="sr-Latn-RS" sz="3000" dirty="0" smtClean="0"/>
              <a:t> odnosno </a:t>
            </a:r>
            <a:r>
              <a:rPr lang="sr-Latn-RS" sz="3000" i="1" dirty="0" smtClean="0"/>
              <a:t>Footer</a:t>
            </a:r>
            <a:endParaRPr lang="sr-Latn-RS" sz="3000" i="1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88" y="5229200"/>
            <a:ext cx="730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6693</TotalTime>
  <Words>1168</Words>
  <Application>Microsoft Office PowerPoint</Application>
  <PresentationFormat>On-screen Show (4:3)</PresentationFormat>
  <Paragraphs>203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Diseño predeterminado</vt:lpstr>
      <vt:lpstr>APLIKATIVNI SOFTVER</vt:lpstr>
      <vt:lpstr>Formatiranje teksta</vt:lpstr>
      <vt:lpstr>Formatiranje paragrafa</vt:lpstr>
      <vt:lpstr>Formatiranje paragrafa</vt:lpstr>
      <vt:lpstr>Formatiranje stranice</vt:lpstr>
      <vt:lpstr>Formatiranje stranice</vt:lpstr>
      <vt:lpstr>Formatiranje stranice</vt:lpstr>
      <vt:lpstr>Formatiranje stranice</vt:lpstr>
      <vt:lpstr>Formatiranje stranice</vt:lpstr>
      <vt:lpstr>Formatiranje stranice</vt:lpstr>
      <vt:lpstr>Formatiranje stranice</vt:lpstr>
      <vt:lpstr>Formatiranje stranice</vt:lpstr>
      <vt:lpstr>Dodavanje objekata</vt:lpstr>
      <vt:lpstr>Dodavanje objekata</vt:lpstr>
      <vt:lpstr>Dodavanje objekata</vt:lpstr>
      <vt:lpstr>Dodavanje tabele</vt:lpstr>
      <vt:lpstr>Dodavanje tabele</vt:lpstr>
      <vt:lpstr>Dodavanje tabele</vt:lpstr>
      <vt:lpstr>Dodavanje tabele</vt:lpstr>
      <vt:lpstr>Dodavanje tabele</vt:lpstr>
      <vt:lpstr>Dodavanje tabele</vt:lpstr>
      <vt:lpstr>Dodavanje tabele</vt:lpstr>
      <vt:lpstr>Dodavanje slike</vt:lpstr>
      <vt:lpstr>Dodavanje slike</vt:lpstr>
      <vt:lpstr>Dodavanje matematičkih formula</vt:lpstr>
      <vt:lpstr>Dodavanje matematičkih formula</vt:lpstr>
      <vt:lpstr>Dodavanje hiperlinka</vt:lpstr>
      <vt:lpstr>Dodavanje hiperlinka</vt:lpstr>
      <vt:lpstr>Dodavanje hiperlinka</vt:lpstr>
      <vt:lpstr>Dodavanje hiperlinka</vt:lpstr>
      <vt:lpstr>Dodavanje jednostavnih oblika</vt:lpstr>
      <vt:lpstr>Dodavanje specijalnih simbola</vt:lpstr>
      <vt:lpstr>Manipulacija sa objekatima</vt:lpstr>
      <vt:lpstr>Pisanje u kolonama</vt:lpstr>
      <vt:lpstr>Štampa</vt:lpstr>
      <vt:lpstr>Štampa</vt:lpstr>
      <vt:lpstr>Štampa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motranet</cp:lastModifiedBy>
  <cp:revision>868</cp:revision>
  <dcterms:created xsi:type="dcterms:W3CDTF">2010-05-23T14:28:12Z</dcterms:created>
  <dcterms:modified xsi:type="dcterms:W3CDTF">2017-03-08T23:40:24Z</dcterms:modified>
</cp:coreProperties>
</file>