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30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93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94" r:id="rId27"/>
    <p:sldId id="282" r:id="rId28"/>
    <p:sldId id="295" r:id="rId29"/>
    <p:sldId id="296" r:id="rId30"/>
    <p:sldId id="297" r:id="rId31"/>
    <p:sldId id="298" r:id="rId32"/>
    <p:sldId id="299" r:id="rId33"/>
    <p:sldId id="300" r:id="rId34"/>
    <p:sldId id="292" r:id="rId35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59A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61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048E-F276-4822-9AB2-363E50DDB547}" type="datetimeFigureOut">
              <a:rPr lang="en-US" smtClean="0"/>
              <a:pPr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27C0-7A7C-4FF2-B467-C00DE4D02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33839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6932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00846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4281847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49802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91065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69855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37848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09965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035229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60985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AF74-5C25-4194-AA70-3B87531F33D2}" type="datetimeFigureOut">
              <a:rPr lang="sr-Latn-RS" smtClean="0"/>
              <a:pPr/>
              <a:t>2.4.2019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1D8C7-2309-44B7-80CF-2EDFB9323F7C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45933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sr-Latn-RS" b="1" dirty="0" smtClean="0"/>
              <a:t>Aplikativni softver</a:t>
            </a:r>
            <a:endParaRPr lang="sr-Latn-R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5589240"/>
            <a:ext cx="5760640" cy="1008112"/>
          </a:xfrm>
        </p:spPr>
        <p:txBody>
          <a:bodyPr/>
          <a:lstStyle/>
          <a:p>
            <a:pPr algn="r"/>
            <a:r>
              <a:rPr lang="sr-Latn-RS" b="1" dirty="0" smtClean="0">
                <a:solidFill>
                  <a:schemeClr val="tx1"/>
                </a:solidFill>
              </a:rPr>
              <a:t>prvi deo</a:t>
            </a:r>
            <a:endParaRPr lang="sr-Latn-R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95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Ćelija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U</a:t>
            </a:r>
            <a:r>
              <a:rPr lang="sr-Latn-RS" dirty="0" smtClean="0"/>
              <a:t>nutar (aktivnog) radnog lista, tekuća pozicija je uvek unutar neke ćelije - aktivne ćelije: </a:t>
            </a:r>
          </a:p>
          <a:p>
            <a:r>
              <a:rPr lang="sr-Latn-RS" dirty="0" smtClean="0"/>
              <a:t>aktivna ćelija se nalazi u preseku aktivne vrste i</a:t>
            </a:r>
            <a:br>
              <a:rPr lang="sr-Latn-RS" dirty="0" smtClean="0"/>
            </a:br>
            <a:r>
              <a:rPr lang="sr-Latn-RS" dirty="0" smtClean="0"/>
              <a:t>aktivne kolone</a:t>
            </a:r>
          </a:p>
          <a:p>
            <a:r>
              <a:rPr lang="sr-Latn-RS" i="1" dirty="0" smtClean="0"/>
              <a:t>Name box </a:t>
            </a:r>
            <a:r>
              <a:rPr lang="sr-Latn-RS" dirty="0" smtClean="0"/>
              <a:t>– prikaz koordinate aktivne ćelije</a:t>
            </a:r>
          </a:p>
          <a:p>
            <a:r>
              <a:rPr lang="sr-Latn-RS" i="1" dirty="0" smtClean="0"/>
              <a:t>Formula bar </a:t>
            </a:r>
            <a:r>
              <a:rPr lang="sr-Latn-RS" dirty="0" smtClean="0"/>
              <a:t>(linija formule)- prikaz sadržaja odnosno formule po kojoj se izračunava sadržaj. Dodate su ikone za brzi pristup formulama, potvrđivanje akcije i odustajanje.</a:t>
            </a:r>
          </a:p>
        </p:txBody>
      </p:sp>
    </p:spTree>
    <p:extLst>
      <p:ext uri="{BB962C8B-B14F-4D97-AF65-F5344CB8AC3E}">
        <p14:creationId xmlns="" xmlns:p14="http://schemas.microsoft.com/office/powerpoint/2010/main" val="38536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Ćelija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08" y="2780928"/>
            <a:ext cx="4680520" cy="30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342688" y="5157192"/>
            <a:ext cx="108012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89628" y="2458708"/>
            <a:ext cx="0" cy="180383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843808" y="3898868"/>
            <a:ext cx="504056" cy="3636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42688" y="4089924"/>
            <a:ext cx="108012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95836" y="4296729"/>
            <a:ext cx="0" cy="201259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95836" y="5301208"/>
            <a:ext cx="756084" cy="100811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101460" y="3933056"/>
            <a:ext cx="3024336" cy="3636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073" name="Straight Arrow Connector 3072"/>
          <p:cNvCxnSpPr/>
          <p:nvPr/>
        </p:nvCxnSpPr>
        <p:spPr>
          <a:xfrm>
            <a:off x="4283968" y="2064480"/>
            <a:ext cx="0" cy="201622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99992" y="2348880"/>
            <a:ext cx="0" cy="173182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98112" y="2636912"/>
            <a:ext cx="0" cy="139045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2" name="Straight Connector 3081"/>
          <p:cNvCxnSpPr/>
          <p:nvPr/>
        </p:nvCxnSpPr>
        <p:spPr>
          <a:xfrm>
            <a:off x="4698112" y="2636912"/>
            <a:ext cx="12330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4" name="Straight Connector 3083"/>
          <p:cNvCxnSpPr/>
          <p:nvPr/>
        </p:nvCxnSpPr>
        <p:spPr>
          <a:xfrm>
            <a:off x="4499992" y="2348880"/>
            <a:ext cx="64967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Straight Connector 3085"/>
          <p:cNvCxnSpPr/>
          <p:nvPr/>
        </p:nvCxnSpPr>
        <p:spPr>
          <a:xfrm>
            <a:off x="4283968" y="2064480"/>
            <a:ext cx="21602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TextBox 3086"/>
          <p:cNvSpPr txBox="1"/>
          <p:nvPr/>
        </p:nvSpPr>
        <p:spPr>
          <a:xfrm>
            <a:off x="899592" y="3645024"/>
            <a:ext cx="1224136" cy="38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/>
              <a:t>n</a:t>
            </a:r>
            <a:r>
              <a:rPr lang="sr-Latn-RS" i="1" dirty="0" smtClean="0"/>
              <a:t>ame box</a:t>
            </a:r>
            <a:endParaRPr lang="sr-Latn-RS" i="1" dirty="0"/>
          </a:p>
        </p:txBody>
      </p:sp>
      <p:sp>
        <p:nvSpPr>
          <p:cNvPr id="3089" name="TextBox 3088"/>
          <p:cNvSpPr txBox="1"/>
          <p:nvPr/>
        </p:nvSpPr>
        <p:spPr>
          <a:xfrm>
            <a:off x="899592" y="47251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a</a:t>
            </a:r>
            <a:r>
              <a:rPr lang="sr-Latn-RS" dirty="0" smtClean="0"/>
              <a:t>ktivni red</a:t>
            </a:r>
            <a:endParaRPr lang="sr-Latn-RS" dirty="0"/>
          </a:p>
        </p:txBody>
      </p:sp>
      <p:sp>
        <p:nvSpPr>
          <p:cNvPr id="3091" name="TextBox 3090"/>
          <p:cNvSpPr txBox="1"/>
          <p:nvPr/>
        </p:nvSpPr>
        <p:spPr>
          <a:xfrm>
            <a:off x="3289146" y="1812377"/>
            <a:ext cx="92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a</a:t>
            </a:r>
            <a:r>
              <a:rPr lang="sr-Latn-RS" dirty="0" smtClean="0"/>
              <a:t>ktivna kolona</a:t>
            </a:r>
            <a:endParaRPr lang="sr-Latn-RS" dirty="0"/>
          </a:p>
        </p:txBody>
      </p:sp>
      <p:sp>
        <p:nvSpPr>
          <p:cNvPr id="3092" name="TextBox 3091"/>
          <p:cNvSpPr txBox="1"/>
          <p:nvPr/>
        </p:nvSpPr>
        <p:spPr>
          <a:xfrm>
            <a:off x="5197766" y="2135542"/>
            <a:ext cx="102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 smtClean="0"/>
              <a:t>enter</a:t>
            </a:r>
            <a:endParaRPr lang="sr-Latn-RS" i="1" dirty="0"/>
          </a:p>
        </p:txBody>
      </p:sp>
      <p:sp>
        <p:nvSpPr>
          <p:cNvPr id="3094" name="TextBox 3093"/>
          <p:cNvSpPr txBox="1"/>
          <p:nvPr/>
        </p:nvSpPr>
        <p:spPr>
          <a:xfrm>
            <a:off x="4513381" y="1879814"/>
            <a:ext cx="99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/>
              <a:t>c</a:t>
            </a:r>
            <a:r>
              <a:rPr lang="sr-Latn-RS" i="1" dirty="0" smtClean="0"/>
              <a:t>ancel</a:t>
            </a:r>
            <a:endParaRPr lang="sr-Latn-RS" i="1" dirty="0"/>
          </a:p>
        </p:txBody>
      </p:sp>
      <p:sp>
        <p:nvSpPr>
          <p:cNvPr id="3099" name="TextBox 3098"/>
          <p:cNvSpPr txBox="1"/>
          <p:nvPr/>
        </p:nvSpPr>
        <p:spPr>
          <a:xfrm>
            <a:off x="5868144" y="24115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p</a:t>
            </a:r>
            <a:r>
              <a:rPr lang="sr-Latn-RS" dirty="0" smtClean="0"/>
              <a:t>rečica za unos funkcija</a:t>
            </a:r>
            <a:endParaRPr lang="sr-Latn-RS" dirty="0"/>
          </a:p>
        </p:txBody>
      </p:sp>
      <p:cxnSp>
        <p:nvCxnSpPr>
          <p:cNvPr id="3103" name="Straight Arrow Connector 3102"/>
          <p:cNvCxnSpPr/>
          <p:nvPr/>
        </p:nvCxnSpPr>
        <p:spPr>
          <a:xfrm flipH="1" flipV="1">
            <a:off x="6833298" y="4274613"/>
            <a:ext cx="540060" cy="100629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TextBox 7167"/>
          <p:cNvSpPr txBox="1"/>
          <p:nvPr/>
        </p:nvSpPr>
        <p:spPr>
          <a:xfrm>
            <a:off x="7117764" y="52292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l</a:t>
            </a:r>
            <a:r>
              <a:rPr lang="sr-Latn-RS" dirty="0" smtClean="0"/>
              <a:t>inija formule</a:t>
            </a:r>
            <a:endParaRPr lang="sr-Latn-RS" dirty="0"/>
          </a:p>
        </p:txBody>
      </p:sp>
      <p:sp>
        <p:nvSpPr>
          <p:cNvPr id="7169" name="TextBox 7168"/>
          <p:cNvSpPr txBox="1"/>
          <p:nvPr/>
        </p:nvSpPr>
        <p:spPr>
          <a:xfrm>
            <a:off x="2550555" y="6278803"/>
            <a:ext cx="184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a</a:t>
            </a:r>
            <a:r>
              <a:rPr lang="sr-Latn-RS" dirty="0" smtClean="0"/>
              <a:t>ktivna ćelija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20603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Prikaz radnog lista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Preko linije alatki:</a:t>
            </a:r>
          </a:p>
          <a:p>
            <a:pPr marL="0" indent="0" algn="just">
              <a:buNone/>
            </a:pPr>
            <a:r>
              <a:rPr lang="sr-Latn-RS" i="1" dirty="0" smtClean="0"/>
              <a:t>View</a:t>
            </a:r>
            <a:r>
              <a:rPr lang="sr-Latn-RS" dirty="0" smtClean="0"/>
              <a:t>/</a:t>
            </a:r>
            <a:r>
              <a:rPr lang="sr-Latn-RS" i="1" dirty="0" smtClean="0"/>
              <a:t>Workbook</a:t>
            </a:r>
            <a:r>
              <a:rPr lang="sr-Latn-RS" dirty="0" smtClean="0"/>
              <a:t> </a:t>
            </a:r>
            <a:r>
              <a:rPr lang="sr-Latn-RS" i="1" dirty="0" smtClean="0"/>
              <a:t>Views</a:t>
            </a:r>
          </a:p>
          <a:p>
            <a:pPr marL="0" indent="0" algn="just">
              <a:buNone/>
            </a:pPr>
            <a:r>
              <a:rPr lang="sr-Latn-RS" dirty="0" smtClean="0"/>
              <a:t>Ikone u donjem desnom uglu</a:t>
            </a:r>
          </a:p>
          <a:p>
            <a:pPr marL="0" indent="0" algn="just">
              <a:buNone/>
            </a:pPr>
            <a:r>
              <a:rPr lang="sr-Latn-RS" i="1" dirty="0" smtClean="0"/>
              <a:t>Normal</a:t>
            </a:r>
            <a:r>
              <a:rPr lang="sr-Latn-RS" dirty="0" smtClean="0"/>
              <a:t> – standardni prikaz, nisu vidljive granice dokumenta (stranice), kao ni zaglavlje i podnožje</a:t>
            </a:r>
          </a:p>
          <a:p>
            <a:pPr marL="0" indent="0" algn="just">
              <a:buNone/>
            </a:pPr>
            <a:r>
              <a:rPr lang="sr-Latn-RS" i="1" dirty="0" smtClean="0"/>
              <a:t>Page Layout </a:t>
            </a:r>
            <a:r>
              <a:rPr lang="sr-Latn-RS" dirty="0" smtClean="0"/>
              <a:t>– vide se stranice i zaglavlje i podnožje</a:t>
            </a:r>
          </a:p>
          <a:p>
            <a:pPr marL="0" indent="0" algn="just">
              <a:buNone/>
            </a:pPr>
            <a:r>
              <a:rPr lang="sr-Latn-RS" i="1" dirty="0" smtClean="0"/>
              <a:t>Page Break Preview </a:t>
            </a:r>
            <a:r>
              <a:rPr lang="sr-Latn-RS" dirty="0" smtClean="0"/>
              <a:t>– omogućava podešavanje preloma stranice u okviru radnog lista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45" y="2852936"/>
            <a:ext cx="2981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45" y="1700808"/>
            <a:ext cx="2781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56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Kretanje kroz radni list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 smtClean="0">
                <a:sym typeface="Symbol"/>
              </a:rPr>
              <a:t>Da bi se oz aktivne ćelije pomerili u sledeću ćeliju osim tastera za pomeranje kursora i miša:</a:t>
            </a:r>
          </a:p>
          <a:p>
            <a:r>
              <a:rPr lang="sr-Latn-RS" dirty="0" smtClean="0">
                <a:sym typeface="Symbol"/>
              </a:rPr>
              <a:t>desno – Tab 					</a:t>
            </a:r>
          </a:p>
          <a:p>
            <a:r>
              <a:rPr lang="sr-Latn-RS" dirty="0" smtClean="0"/>
              <a:t>levo </a:t>
            </a:r>
            <a:r>
              <a:rPr lang="sr-Latn-RS" dirty="0"/>
              <a:t>– Shift+Tab </a:t>
            </a:r>
            <a:endParaRPr lang="sr-Latn-RS" dirty="0" smtClean="0"/>
          </a:p>
          <a:p>
            <a:r>
              <a:rPr lang="sr-Latn-RS" dirty="0" smtClean="0">
                <a:sym typeface="Symbol"/>
              </a:rPr>
              <a:t>ispod – Enter </a:t>
            </a:r>
          </a:p>
          <a:p>
            <a:r>
              <a:rPr lang="sr-Latn-RS" dirty="0" smtClean="0">
                <a:sym typeface="Symbol"/>
              </a:rPr>
              <a:t>Iznad – Shift+Enter</a:t>
            </a:r>
          </a:p>
          <a:p>
            <a:pPr marL="0" indent="0">
              <a:buNone/>
            </a:pPr>
            <a:r>
              <a:rPr lang="sr-Latn-RS" dirty="0" smtClean="0">
                <a:sym typeface="Symbol"/>
              </a:rPr>
              <a:t>Ctrl+Home-pozicioniranje u A1</a:t>
            </a:r>
          </a:p>
          <a:p>
            <a:pPr marL="0" indent="0">
              <a:buNone/>
            </a:pPr>
            <a:r>
              <a:rPr lang="sr-Latn-RS" dirty="0" smtClean="0">
                <a:sym typeface="Symbol"/>
              </a:rPr>
              <a:t>Home – pozicioniranje na početak aktivnog reda</a:t>
            </a:r>
            <a:endParaRPr lang="sr-Latn-RS" dirty="0">
              <a:sym typeface="Symbol"/>
            </a:endParaRPr>
          </a:p>
          <a:p>
            <a:pPr marL="0" indent="0">
              <a:buNone/>
            </a:pPr>
            <a:r>
              <a:rPr lang="sr-Latn-RS" dirty="0" smtClean="0"/>
              <a:t>PgUp i PgDn – prethodna/naredna strana</a:t>
            </a:r>
            <a:endParaRPr lang="sr-Latn-RS" dirty="0"/>
          </a:p>
          <a:p>
            <a:endParaRPr lang="sr-Latn-R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2705100" cy="1012825"/>
          </a:xfrm>
          <a:prstGeom prst="rect">
            <a:avLst/>
          </a:prstGeom>
          <a:noFill/>
          <a:ln w="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7308304" y="3068960"/>
            <a:ext cx="216024" cy="8301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519372" y="3068960"/>
            <a:ext cx="4956" cy="8301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406404" y="3845272"/>
            <a:ext cx="477964" cy="87987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395982" y="4005292"/>
            <a:ext cx="477964" cy="71985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92280" y="26996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l</a:t>
            </a:r>
            <a:r>
              <a:rPr lang="sr-Latn-RS" dirty="0" smtClean="0"/>
              <a:t>evo/desno</a:t>
            </a:r>
            <a:endParaRPr lang="sr-Latn-RS" dirty="0"/>
          </a:p>
        </p:txBody>
      </p:sp>
      <p:sp>
        <p:nvSpPr>
          <p:cNvPr id="23" name="TextBox 22"/>
          <p:cNvSpPr txBox="1"/>
          <p:nvPr/>
        </p:nvSpPr>
        <p:spPr>
          <a:xfrm>
            <a:off x="7225874" y="47251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gore/dole</a:t>
            </a:r>
            <a:endParaRPr lang="sr-Latn-RS" dirty="0"/>
          </a:p>
        </p:txBody>
      </p:sp>
      <p:sp>
        <p:nvSpPr>
          <p:cNvPr id="21" name="Oval 20"/>
          <p:cNvSpPr/>
          <p:nvPr/>
        </p:nvSpPr>
        <p:spPr>
          <a:xfrm>
            <a:off x="6804248" y="3899148"/>
            <a:ext cx="421626" cy="3860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50" y="2650621"/>
            <a:ext cx="1457884" cy="1092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8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Izbor povezanih delova tabele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Izbor jednog ili više povezanih redova/kolona:</a:t>
            </a:r>
          </a:p>
          <a:p>
            <a:pPr algn="just"/>
            <a:r>
              <a:rPr lang="sr-Latn-RS" dirty="0"/>
              <a:t>p</a:t>
            </a:r>
            <a:r>
              <a:rPr lang="sr-Latn-RS" dirty="0" smtClean="0"/>
              <a:t>ozicioniranje u regiju oznake reda/kolone  (1,2../A,B..) i klik mišem – jedan red</a:t>
            </a:r>
          </a:p>
          <a:p>
            <a:pPr algn="just"/>
            <a:r>
              <a:rPr lang="sr-Latn-RS" dirty="0" smtClean="0"/>
              <a:t>Pritisne se taster miša i drži se dok se kursor pomera duž redova/kolone. Kada odabere regija se pusti se taster. Ne mora miš, može i da se drži taster Ctrl a zatim da se tasterom za pomeranje kursora na tastaturi bira veličina selektovane regije. </a:t>
            </a:r>
          </a:p>
          <a:p>
            <a:pPr algn="just"/>
            <a:endParaRPr 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17789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/>
              <a:t>Izbor delova tabele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endParaRPr lang="sr-Latn-R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1" y="1924348"/>
            <a:ext cx="181658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92" y="1909212"/>
            <a:ext cx="2672715" cy="162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24348"/>
            <a:ext cx="2615814" cy="15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61" y="4149080"/>
            <a:ext cx="2244824" cy="166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6407"/>
            <a:ext cx="280207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96" y="4149080"/>
            <a:ext cx="2264862" cy="152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Izbor delova tabele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Izbor grupe povezanih ćelija:</a:t>
            </a:r>
          </a:p>
          <a:p>
            <a:pPr algn="just"/>
            <a:r>
              <a:rPr lang="sr-Latn-RS" dirty="0" smtClean="0"/>
              <a:t>Pozicioniranje u gornju levu ćeliju tabele a zatim se drži taster miša dok se regija ne obuhvati ili se pritisne taster Shift i klikne mišem na donju desnu ćeliju regije</a:t>
            </a:r>
          </a:p>
          <a:p>
            <a:pPr marL="0" indent="0" algn="just">
              <a:buNone/>
            </a:pPr>
            <a:r>
              <a:rPr lang="sr-Latn-RS" dirty="0" smtClean="0"/>
              <a:t>Izbor nepovezanih delova bez obzira da li su ti delovi-ćelije/regije/redovi/kolone ili kombinacija:</a:t>
            </a:r>
          </a:p>
          <a:p>
            <a:pPr algn="just"/>
            <a:r>
              <a:rPr lang="sr-Latn-RS" dirty="0" smtClean="0"/>
              <a:t>Ctrl + klik mišem/držanje tastera miša</a:t>
            </a:r>
            <a:r>
              <a:rPr lang="sr-Latn-RS" dirty="0"/>
              <a:t>	</a:t>
            </a:r>
            <a:endParaRPr 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1978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Izbor cele tabele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Na isti način kako se biraju delovi tabele biraju se i radni listovi-jedan ili više.</a:t>
            </a:r>
          </a:p>
          <a:p>
            <a:pPr marL="0" indent="0" algn="just">
              <a:buNone/>
            </a:pPr>
            <a:r>
              <a:rPr lang="sr-Latn-RS" dirty="0" smtClean="0"/>
              <a:t>Izbor celog radnog lista: Ctrl+a ili klikom mišem na polje u vrhu tabele</a:t>
            </a:r>
          </a:p>
          <a:p>
            <a:pPr marL="0" indent="0" algn="just">
              <a:buNone/>
            </a:pPr>
            <a:r>
              <a:rPr lang="sr-Latn-RS" dirty="0" smtClean="0"/>
              <a:t>Kopiranje/premeštanje podataka </a:t>
            </a:r>
          </a:p>
          <a:p>
            <a:pPr marL="0" indent="0" algn="just">
              <a:buNone/>
            </a:pPr>
            <a:r>
              <a:rPr lang="sr-Latn-RS" dirty="0" smtClean="0"/>
              <a:t>iz jednog radnog lista u drugi, </a:t>
            </a:r>
          </a:p>
          <a:p>
            <a:pPr marL="0" indent="0" algn="just">
              <a:buNone/>
            </a:pPr>
            <a:r>
              <a:rPr lang="sr-Latn-RS" dirty="0" smtClean="0"/>
              <a:t>uobičajeno:</a:t>
            </a:r>
          </a:p>
          <a:p>
            <a:pPr algn="just"/>
            <a:r>
              <a:rPr lang="sr-Latn-RS" dirty="0" smtClean="0"/>
              <a:t>Copy-Paste</a:t>
            </a:r>
          </a:p>
          <a:p>
            <a:pPr algn="just"/>
            <a:r>
              <a:rPr lang="sr-Latn-RS" dirty="0" smtClean="0"/>
              <a:t>Cut/Paste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1845369" cy="161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372200" y="3429000"/>
            <a:ext cx="432048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79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b="1" dirty="0"/>
              <a:t>Automatsko podešavanje širine kolone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dirty="0" smtClean="0"/>
              <a:t>Tekst/podatak se ne vidi u celosti:</a:t>
            </a:r>
          </a:p>
          <a:p>
            <a:pPr algn="just"/>
            <a:r>
              <a:rPr lang="sr-Latn-RS" dirty="0" smtClean="0"/>
              <a:t>Kolona nedovoljne širine</a:t>
            </a:r>
          </a:p>
          <a:p>
            <a:pPr algn="just"/>
            <a:r>
              <a:rPr lang="sr-Latn-RS" dirty="0" smtClean="0"/>
              <a:t>Red nedovoljne visine</a:t>
            </a:r>
          </a:p>
          <a:p>
            <a:pPr marL="0" indent="0">
              <a:buNone/>
            </a:pPr>
            <a:r>
              <a:rPr lang="sr-Latn-RS" dirty="0" smtClean="0"/>
              <a:t>Pozicioniranje na prostor </a:t>
            </a:r>
            <a:br>
              <a:rPr lang="sr-Latn-RS" dirty="0" smtClean="0"/>
            </a:br>
            <a:r>
              <a:rPr lang="sr-Latn-RS" dirty="0" smtClean="0"/>
              <a:t>između oznaka redova/kolona </a:t>
            </a:r>
            <a:br>
              <a:rPr lang="sr-Latn-RS" dirty="0" smtClean="0"/>
            </a:br>
            <a:r>
              <a:rPr lang="sr-Latn-RS" dirty="0" smtClean="0"/>
              <a:t>dok se ne pojavi dvostruka strelica a zatim dupli klik mišem.</a:t>
            </a:r>
          </a:p>
          <a:p>
            <a:pPr marL="0" indent="0" algn="just">
              <a:buNone/>
            </a:pPr>
            <a:r>
              <a:rPr lang="sr-Latn-RS" dirty="0" smtClean="0"/>
              <a:t>Visina/širina reda/kolone će biti automatski podešeni tako</a:t>
            </a:r>
          </a:p>
          <a:p>
            <a:pPr marL="0" indent="0">
              <a:buNone/>
            </a:pPr>
            <a:r>
              <a:rPr lang="sr-Latn-RS" dirty="0" smtClean="0"/>
              <a:t>da budu vidljivi svi podaci</a:t>
            </a:r>
            <a:r>
              <a:rPr lang="sr-Latn-RS" dirty="0"/>
              <a:t> </a:t>
            </a:r>
            <a:r>
              <a:rPr lang="sr-Latn-RS" dirty="0" smtClean="0"/>
              <a:t>u redu/koloni ali</a:t>
            </a:r>
            <a:r>
              <a:rPr lang="sr-Latn-RS" dirty="0"/>
              <a:t> </a:t>
            </a:r>
            <a:r>
              <a:rPr lang="sr-Latn-RS" dirty="0" smtClean="0"/>
              <a:t>„na meru“.  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endParaRPr lang="sr-Latn-RS" sz="2400" dirty="0" smtClean="0"/>
          </a:p>
          <a:p>
            <a:pPr marL="0" indent="0" algn="ctr">
              <a:buNone/>
            </a:pPr>
            <a:r>
              <a:rPr lang="sr-Latn-RS" sz="2400" dirty="0" smtClean="0"/>
              <a:t>			          </a:t>
            </a:r>
            <a:r>
              <a:rPr lang="sr-Latn-RS" dirty="0" smtClean="0"/>
              <a:t>Alt+ - ostaje za „fino“ podešavanje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3168352" cy="113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600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88820"/>
            <a:ext cx="7239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572052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d</a:t>
            </a:r>
            <a:r>
              <a:rPr lang="sr-Latn-RS" dirty="0" smtClean="0"/>
              <a:t>vostruka strelica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24644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Brisanje sadržaja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Može da se briše:</a:t>
            </a:r>
          </a:p>
          <a:p>
            <a:pPr algn="just"/>
            <a:r>
              <a:rPr lang="sr-Latn-RS" dirty="0" smtClean="0"/>
              <a:t>Kompletan red/kolona (</a:t>
            </a:r>
            <a:r>
              <a:rPr lang="sr-Latn-RS" i="1" dirty="0" smtClean="0"/>
              <a:t>Delete...</a:t>
            </a:r>
            <a:r>
              <a:rPr lang="sr-Latn-RS" dirty="0" smtClean="0"/>
              <a:t>)</a:t>
            </a:r>
          </a:p>
          <a:p>
            <a:pPr algn="just"/>
            <a:r>
              <a:rPr lang="sr-Latn-RS" dirty="0" smtClean="0"/>
              <a:t>Sadržaj u ćeliji/redu/koloni (</a:t>
            </a:r>
            <a:r>
              <a:rPr lang="sr-Latn-RS" i="1" dirty="0" smtClean="0"/>
              <a:t>Clear Contents</a:t>
            </a:r>
            <a:r>
              <a:rPr lang="sr-Latn-RS" dirty="0" smtClean="0"/>
              <a:t>)</a:t>
            </a:r>
          </a:p>
          <a:p>
            <a:pPr marL="0" indent="0" algn="just">
              <a:buNone/>
            </a:pPr>
            <a:r>
              <a:rPr lang="sr-Latn-RS" dirty="0" smtClean="0"/>
              <a:t>Izabere se red/kolona/regija a zatim desni klik mišem. Iz padajućeg menija se bira opcija. </a:t>
            </a:r>
          </a:p>
          <a:p>
            <a:pPr marL="0" indent="0" algn="just">
              <a:buNone/>
            </a:pPr>
            <a:r>
              <a:rPr lang="sr-Latn-RS" dirty="0" smtClean="0"/>
              <a:t>Vrlo slično je i sa dodavanjem</a:t>
            </a:r>
          </a:p>
          <a:p>
            <a:pPr marL="0" indent="0" algn="just">
              <a:buNone/>
            </a:pPr>
            <a:r>
              <a:rPr lang="sr-Latn-RS" dirty="0"/>
              <a:t>r</a:t>
            </a:r>
            <a:r>
              <a:rPr lang="sr-Latn-RS" dirty="0" smtClean="0"/>
              <a:t>eda/kolone (</a:t>
            </a:r>
            <a:r>
              <a:rPr lang="sr-Latn-RS" i="1" dirty="0" smtClean="0"/>
              <a:t>Insert</a:t>
            </a:r>
            <a:r>
              <a:rPr lang="sr-Latn-RS" dirty="0" smtClean="0"/>
              <a:t>...)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32724"/>
            <a:ext cx="3384376" cy="21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2787"/>
            <a:ext cx="1166480" cy="107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04" y="5572147"/>
            <a:ext cx="1162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14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MS Excel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Softver namenjen za:</a:t>
            </a:r>
          </a:p>
          <a:p>
            <a:r>
              <a:rPr lang="sr-Latn-RS" dirty="0"/>
              <a:t>č</a:t>
            </a:r>
            <a:r>
              <a:rPr lang="sr-Latn-RS" dirty="0" smtClean="0"/>
              <a:t>uvanje</a:t>
            </a:r>
          </a:p>
          <a:p>
            <a:r>
              <a:rPr lang="sr-Latn-RS" dirty="0" smtClean="0"/>
              <a:t>obradu i prikaz različitih tipova podataka</a:t>
            </a:r>
          </a:p>
          <a:p>
            <a:r>
              <a:rPr lang="sr-Latn-RS" dirty="0"/>
              <a:t>t</a:t>
            </a:r>
            <a:r>
              <a:rPr lang="sr-Latn-RS" dirty="0" smtClean="0"/>
              <a:t>abelarna izračunavanja</a:t>
            </a:r>
          </a:p>
          <a:p>
            <a:pPr marL="0" indent="0">
              <a:buNone/>
            </a:pPr>
            <a:r>
              <a:rPr lang="sr-Latn-RS" dirty="0" smtClean="0"/>
              <a:t>Podaci su u struktuiranom formatu i laki za obradu. </a:t>
            </a:r>
          </a:p>
          <a:p>
            <a:pPr marL="0" indent="0">
              <a:buNone/>
            </a:pPr>
            <a:r>
              <a:rPr lang="sr-Latn-RS" dirty="0" smtClean="0"/>
              <a:t>Ekstenzija fajlova je *.xlsx. CSV je sličan format ali otvoren </a:t>
            </a:r>
            <a:r>
              <a:rPr lang="en-US" dirty="0" smtClean="0"/>
              <a:t>(Comma Separated Values)</a:t>
            </a:r>
            <a:r>
              <a:rPr lang="sr-Latn-RS" dirty="0" smtClean="0"/>
              <a:t>.</a:t>
            </a: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 algn="just">
              <a:spcBef>
                <a:spcPts val="700"/>
              </a:spcBef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42774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Ubacivanje komentara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/>
              <a:t>Ćeliji može da se doda i komentar koji može a ne mora da se vidi (</a:t>
            </a:r>
            <a:r>
              <a:rPr lang="sr-Latn-RS" i="1" dirty="0" smtClean="0"/>
              <a:t>Show</a:t>
            </a:r>
            <a:r>
              <a:rPr lang="sr-Latn-RS" dirty="0" smtClean="0"/>
              <a:t>/</a:t>
            </a:r>
            <a:r>
              <a:rPr lang="sr-Latn-RS" i="1" dirty="0" smtClean="0"/>
              <a:t>Hide Comments</a:t>
            </a:r>
            <a:r>
              <a:rPr lang="sr-Latn-RS" dirty="0" smtClean="0"/>
              <a:t>):</a:t>
            </a:r>
          </a:p>
          <a:p>
            <a:pPr marL="0" indent="0" algn="just">
              <a:buNone/>
            </a:pPr>
            <a:r>
              <a:rPr lang="sr-Latn-RS" dirty="0" smtClean="0"/>
              <a:t>Desni klik mišem/</a:t>
            </a:r>
            <a:r>
              <a:rPr lang="sr-Latn-RS" i="1" dirty="0" smtClean="0"/>
              <a:t>Insert Comment</a:t>
            </a:r>
          </a:p>
          <a:p>
            <a:pPr marL="0" indent="0" algn="just">
              <a:buNone/>
            </a:pPr>
            <a:r>
              <a:rPr lang="sr-Latn-RS" dirty="0" smtClean="0"/>
              <a:t>Naznaka da postoji komentar je crveni trougao u dornjem desnom uglu ćelije.</a:t>
            </a:r>
          </a:p>
          <a:p>
            <a:pPr marL="0" indent="0" algn="just">
              <a:buNone/>
            </a:pPr>
            <a:r>
              <a:rPr lang="sr-Latn-RS" dirty="0"/>
              <a:t>	</a:t>
            </a:r>
            <a:r>
              <a:rPr lang="sr-Latn-RS" dirty="0" smtClean="0"/>
              <a:t>	 Ako komentar već </a:t>
            </a:r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postoji: </a:t>
            </a:r>
          </a:p>
          <a:p>
            <a:pPr marL="0" indent="0" algn="just">
              <a:buNone/>
            </a:pPr>
            <a:r>
              <a:rPr lang="sr-Latn-RS" dirty="0"/>
              <a:t>	</a:t>
            </a:r>
            <a:r>
              <a:rPr lang="sr-Latn-RS" dirty="0" smtClean="0"/>
              <a:t>	-desni klik mišem/</a:t>
            </a:r>
            <a:r>
              <a:rPr lang="sr-Latn-RS" i="1" dirty="0" smtClean="0"/>
              <a:t>Edit Comment</a:t>
            </a:r>
          </a:p>
          <a:p>
            <a:pPr marL="0" indent="0" algn="just">
              <a:buNone/>
            </a:pPr>
            <a:r>
              <a:rPr lang="sr-Latn-RS" dirty="0"/>
              <a:t>	</a:t>
            </a:r>
            <a:r>
              <a:rPr lang="sr-Latn-RS" dirty="0" smtClean="0"/>
              <a:t>	-desni klik mišem/</a:t>
            </a:r>
            <a:r>
              <a:rPr lang="sr-Latn-RS" i="1" dirty="0" smtClean="0"/>
              <a:t>Delete Comment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191231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 t="2529"/>
          <a:stretch>
            <a:fillRect/>
          </a:stretch>
        </p:blipFill>
        <p:spPr bwMode="auto">
          <a:xfrm>
            <a:off x="5357818" y="4385653"/>
            <a:ext cx="3818624" cy="107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477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Automatsko dopunjavanje sadržaja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>
                <a:latin typeface="Calibri" pitchFamily="34" charset="0"/>
              </a:rPr>
              <a:t>Postoji mogućnost automatske dopune sadržaja:</a:t>
            </a:r>
          </a:p>
          <a:p>
            <a:r>
              <a:rPr lang="sr-Latn-RS" dirty="0">
                <a:latin typeface="Calibri" pitchFamily="34" charset="0"/>
              </a:rPr>
              <a:t>n</a:t>
            </a:r>
            <a:r>
              <a:rPr lang="sr-Latn-RS" dirty="0" smtClean="0">
                <a:latin typeface="Calibri" pitchFamily="34" charset="0"/>
              </a:rPr>
              <a:t>eke liste su već dodate kao što je:</a:t>
            </a:r>
          </a:p>
          <a:p>
            <a:pPr marL="457200" lvl="1" indent="0">
              <a:buNone/>
            </a:pPr>
            <a:r>
              <a:rPr lang="sr-Latn-RS" dirty="0" smtClean="0">
                <a:latin typeface="Calibri" pitchFamily="34" charset="0"/>
              </a:rPr>
              <a:t>- opisivanje uzastopnih brojeva</a:t>
            </a:r>
          </a:p>
          <a:p>
            <a:pPr marL="457200" lvl="1" indent="0">
              <a:buNone/>
            </a:pPr>
            <a:r>
              <a:rPr lang="sr-Latn-RS" dirty="0" smtClean="0">
                <a:latin typeface="Calibri" pitchFamily="34" charset="0"/>
              </a:rPr>
              <a:t>- dopunjavanje dana u nedelji</a:t>
            </a:r>
          </a:p>
          <a:p>
            <a:pPr marL="457200" lvl="1" indent="0">
              <a:buNone/>
            </a:pPr>
            <a:r>
              <a:rPr lang="sr-Latn-RS" dirty="0" smtClean="0">
                <a:latin typeface="Calibri" pitchFamily="34" charset="0"/>
              </a:rPr>
              <a:t>- dopunjavanje meseca u godini...</a:t>
            </a:r>
          </a:p>
          <a:p>
            <a:r>
              <a:rPr lang="sr-Latn-RS" dirty="0">
                <a:latin typeface="Calibri" pitchFamily="34" charset="0"/>
              </a:rPr>
              <a:t>p</a:t>
            </a:r>
            <a:r>
              <a:rPr lang="sr-Latn-RS" dirty="0" smtClean="0">
                <a:latin typeface="Calibri" pitchFamily="34" charset="0"/>
              </a:rPr>
              <a:t>repoznavanje već unetog teksta i predlaganje automatske dopune tokom upisivanja znakova</a:t>
            </a:r>
          </a:p>
          <a:p>
            <a:r>
              <a:rPr lang="sr-Latn-RS" dirty="0" smtClean="0">
                <a:latin typeface="Calibri" pitchFamily="34" charset="0"/>
              </a:rPr>
              <a:t>definisanjem korisničke liste</a:t>
            </a:r>
          </a:p>
          <a:p>
            <a:pPr marL="0" indent="0">
              <a:buNone/>
            </a:pPr>
            <a:endParaRPr lang="sr-Latn-RS" dirty="0" smtClean="0">
              <a:latin typeface="Calibri" pitchFamily="34" charset="0"/>
            </a:endParaRPr>
          </a:p>
          <a:p>
            <a:endParaRPr lang="sr-Latn-RS" dirty="0" smtClean="0">
              <a:latin typeface="Calibri" pitchFamily="34" charset="0"/>
            </a:endParaRPr>
          </a:p>
          <a:p>
            <a:endParaRPr lang="sr-Latn-R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vi-VN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0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Automatsko dopunjavanje sadržaja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RS" dirty="0" smtClean="0"/>
              <a:t>				    -upisu se bar prva dva</a:t>
            </a:r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              podatka i selektuju se</a:t>
            </a:r>
          </a:p>
          <a:p>
            <a:pPr marL="0" indent="0" algn="just">
              <a:buNone/>
            </a:pPr>
            <a:r>
              <a:rPr lang="sr-Latn-RS" dirty="0"/>
              <a:t>	</a:t>
            </a:r>
            <a:r>
              <a:rPr lang="sr-Latn-RS" dirty="0" smtClean="0"/>
              <a:t>			    - mišem se pozicionira u</a:t>
            </a:r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              donji desni ugao dok se</a:t>
            </a:r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             ne pojavi +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 -drži se miš dok se </a:t>
            </a:r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  ne odabere regija </a:t>
            </a:r>
          </a:p>
          <a:p>
            <a:pPr marL="0" indent="0" algn="just">
              <a:buNone/>
            </a:pPr>
            <a:r>
              <a:rPr lang="sr-Latn-RS" dirty="0"/>
              <a:t> </a:t>
            </a:r>
            <a:r>
              <a:rPr lang="sr-Latn-RS" dirty="0" smtClean="0"/>
              <a:t>                                 koja se popunjava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78" y="1700808"/>
            <a:ext cx="388015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979712" y="3645024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736304" cy="20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98848"/>
            <a:ext cx="2314429" cy="286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93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Zamrzavanje redova/kolona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Prilikom prikaza tabele nekada je potrebno da neki redovi/kolone budu uvek vidljivi na ekranu:</a:t>
            </a:r>
          </a:p>
          <a:p>
            <a:r>
              <a:rPr lang="sr-Latn-RS" dirty="0" smtClean="0">
                <a:latin typeface="Calibri" pitchFamily="34" charset="0"/>
              </a:rPr>
              <a:t>Pozicioniranje na ćeliju/</a:t>
            </a:r>
            <a:r>
              <a:rPr lang="sr-Latn-RS" i="1" dirty="0" smtClean="0">
                <a:latin typeface="Calibri" pitchFamily="34" charset="0"/>
              </a:rPr>
              <a:t>View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Freeze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sr-Latn-RS" i="1" dirty="0" smtClean="0">
                <a:latin typeface="Calibri" pitchFamily="34" charset="0"/>
              </a:rPr>
              <a:t>panes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Freeze Panes</a:t>
            </a:r>
          </a:p>
          <a:p>
            <a:pPr marL="0" indent="0">
              <a:buNone/>
            </a:pPr>
            <a:r>
              <a:rPr lang="sr-Latn-RS" dirty="0" smtClean="0">
                <a:latin typeface="Calibri" pitchFamily="34" charset="0"/>
              </a:rPr>
              <a:t>    Sve kolone levo od odabrane i svi redovi na    </a:t>
            </a:r>
          </a:p>
          <a:p>
            <a:pPr marL="0" indent="0">
              <a:buNone/>
            </a:pPr>
            <a:r>
              <a:rPr lang="sr-Latn-R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   gore od odabranog biće „zamrznuti“</a:t>
            </a:r>
          </a:p>
          <a:p>
            <a:r>
              <a:rPr lang="sr-Latn-RS" i="1" dirty="0" smtClean="0">
                <a:latin typeface="Calibri" pitchFamily="34" charset="0"/>
              </a:rPr>
              <a:t>Freeze Top Row </a:t>
            </a:r>
            <a:r>
              <a:rPr lang="sr-Latn-RS" dirty="0" smtClean="0">
                <a:latin typeface="Calibri" pitchFamily="34" charset="0"/>
              </a:rPr>
              <a:t>– „zamrzavanje“ prvog reda</a:t>
            </a:r>
          </a:p>
          <a:p>
            <a:r>
              <a:rPr lang="sr-Latn-RS" i="1" dirty="0" smtClean="0">
                <a:latin typeface="Calibri" pitchFamily="34" charset="0"/>
              </a:rPr>
              <a:t>Freeze First Column </a:t>
            </a:r>
            <a:r>
              <a:rPr lang="sr-Latn-RS" dirty="0" smtClean="0">
                <a:latin typeface="Calibri" pitchFamily="34" charset="0"/>
              </a:rPr>
              <a:t>– „zamrzavanje“ prve kolone</a:t>
            </a:r>
          </a:p>
          <a:p>
            <a:pPr marL="0" indent="0" algn="just">
              <a:buNone/>
            </a:pPr>
            <a:endParaRPr lang="sr-Latn-R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36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/>
              <a:t>Zamrzavanje redova/kolona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„Poništavanje komande – odmrzavanje:</a:t>
            </a:r>
          </a:p>
          <a:p>
            <a:pPr marL="0" indent="0" algn="ctr">
              <a:buNone/>
            </a:pPr>
            <a:r>
              <a:rPr lang="sr-Latn-RS" i="1" dirty="0" smtClean="0">
                <a:latin typeface="Calibri" pitchFamily="34" charset="0"/>
              </a:rPr>
              <a:t>Unfreeze Panes </a:t>
            </a:r>
            <a:endParaRPr lang="sr-Latn-RS" i="1" dirty="0">
              <a:latin typeface="Calibri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937597" cy="304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957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Sakrivanje redova/kolona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Neki put treba „sakriti“ redove ili kolone. </a:t>
            </a:r>
          </a:p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One su tu, podešavanja se odnose i na njih ali vizuelno „ne smetaju“:</a:t>
            </a:r>
          </a:p>
          <a:p>
            <a:pPr algn="just"/>
            <a:r>
              <a:rPr lang="sr-Latn-RS" dirty="0" smtClean="0">
                <a:latin typeface="Calibri" pitchFamily="34" charset="0"/>
              </a:rPr>
              <a:t>Odaberu se kolone/redovi</a:t>
            </a:r>
          </a:p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    desni klik mišem/</a:t>
            </a:r>
            <a:r>
              <a:rPr lang="sr-Latn-RS" i="1" dirty="0" smtClean="0">
                <a:latin typeface="Calibri" pitchFamily="34" charset="0"/>
              </a:rPr>
              <a:t>Hide</a:t>
            </a:r>
          </a:p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Može da se sakrije i ceo radni list</a:t>
            </a:r>
          </a:p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Lako se prepoznaje: fale u nizu</a:t>
            </a:r>
          </a:p>
          <a:p>
            <a:pPr marL="0" indent="0" algn="just">
              <a:buNone/>
            </a:pPr>
            <a:r>
              <a:rPr lang="sr-Latn-RS" dirty="0">
                <a:latin typeface="Calibri" pitchFamily="34" charset="0"/>
              </a:rPr>
              <a:t>o</a:t>
            </a:r>
            <a:r>
              <a:rPr lang="sr-Latn-RS" dirty="0" smtClean="0">
                <a:latin typeface="Calibri" pitchFamily="34" charset="0"/>
              </a:rPr>
              <a:t>znaka  kolona/redova slova odnosno brojevi</a:t>
            </a:r>
          </a:p>
          <a:p>
            <a:pPr marL="0" indent="0" algn="just">
              <a:buNone/>
            </a:pPr>
            <a:endParaRPr lang="sr-Latn-RS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39" y="2852936"/>
            <a:ext cx="2303201" cy="249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651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Sakrivanje redova/kolona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Otkrivanje kolona/redova:</a:t>
            </a:r>
          </a:p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Odaberu se najmanje prva pre i prva posle „sakivenih“ a zatim </a:t>
            </a:r>
            <a:r>
              <a:rPr lang="sr-Latn-RS" i="1" dirty="0" smtClean="0">
                <a:latin typeface="Calibri" pitchFamily="34" charset="0"/>
              </a:rPr>
              <a:t>Unhide </a:t>
            </a:r>
            <a:r>
              <a:rPr lang="sr-Latn-RS" dirty="0" smtClean="0">
                <a:latin typeface="Calibri" pitchFamily="34" charset="0"/>
              </a:rPr>
              <a:t>(iz linije alatki ili iz padajćeg menija (desni klik mišem))</a:t>
            </a:r>
          </a:p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Na slici „fale“:</a:t>
            </a:r>
          </a:p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3,4,5,6,7 i</a:t>
            </a:r>
          </a:p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B,C</a:t>
            </a:r>
            <a:endParaRPr lang="sr-Latn-RS" dirty="0">
              <a:latin typeface="Calibri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4972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44008" y="4149080"/>
            <a:ext cx="0" cy="4320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39752" y="5275882"/>
            <a:ext cx="1224136" cy="1765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22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Sortiranje podataka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Vrlo korisna funkcija -</a:t>
            </a:r>
          </a:p>
          <a:p>
            <a:pPr marL="0" indent="0" algn="just">
              <a:buNone/>
            </a:pPr>
            <a:r>
              <a:rPr lang="sr-Latn-RS" i="1" dirty="0" smtClean="0">
                <a:latin typeface="Calibri" pitchFamily="34" charset="0"/>
              </a:rPr>
              <a:t>Home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Editing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Sort&amp;Filter:</a:t>
            </a:r>
          </a:p>
          <a:p>
            <a:pPr algn="just"/>
            <a:r>
              <a:rPr lang="sr-Latn-RS" dirty="0" smtClean="0">
                <a:latin typeface="Calibri" pitchFamily="34" charset="0"/>
              </a:rPr>
              <a:t>Izabere se regija u kojoj se podaci sortiraju (prema redu ili prema koloni)</a:t>
            </a:r>
          </a:p>
          <a:p>
            <a:pPr algn="just"/>
            <a:r>
              <a:rPr lang="sr-Latn-RS" dirty="0" smtClean="0">
                <a:latin typeface="Calibri" pitchFamily="34" charset="0"/>
              </a:rPr>
              <a:t>Zatim se biraju kriterijumi sortiranja</a:t>
            </a:r>
          </a:p>
          <a:p>
            <a:pPr marL="0" indent="0">
              <a:buNone/>
            </a:pPr>
            <a:r>
              <a:rPr lang="sr-Latn-RS" dirty="0" smtClean="0">
                <a:latin typeface="Calibri" pitchFamily="34" charset="0"/>
              </a:rPr>
              <a:t>Sort A to Z – podaci se sortiraju prema </a:t>
            </a:r>
          </a:p>
          <a:p>
            <a:pPr marL="0" indent="0">
              <a:buNone/>
            </a:pPr>
            <a:r>
              <a:rPr lang="sr-Latn-R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                      prvoj koloni/redu, od 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		  najmanjeg ka najvećoj</a:t>
            </a:r>
          </a:p>
          <a:p>
            <a:pPr marL="0" indent="0">
              <a:buNone/>
            </a:pPr>
            <a:r>
              <a:rPr lang="sr-Latn-RS" dirty="0" smtClean="0">
                <a:latin typeface="Calibri" pitchFamily="34" charset="0"/>
              </a:rPr>
              <a:t>Sort Z to A </a:t>
            </a:r>
            <a:r>
              <a:rPr lang="sr-Latn-RS" dirty="0">
                <a:latin typeface="Calibri" pitchFamily="34" charset="0"/>
              </a:rPr>
              <a:t>- podaci se sortiraju prema </a:t>
            </a:r>
          </a:p>
          <a:p>
            <a:pPr marL="0" indent="0">
              <a:buNone/>
            </a:pPr>
            <a:r>
              <a:rPr lang="sr-Latn-RS" dirty="0">
                <a:latin typeface="Calibri" pitchFamily="34" charset="0"/>
              </a:rPr>
              <a:t>                       prvoj </a:t>
            </a:r>
            <a:r>
              <a:rPr lang="sr-Latn-RS" dirty="0" smtClean="0">
                <a:latin typeface="Calibri" pitchFamily="34" charset="0"/>
              </a:rPr>
              <a:t>koloni/redu, </a:t>
            </a:r>
            <a:r>
              <a:rPr lang="sr-Latn-RS" dirty="0">
                <a:latin typeface="Calibri" pitchFamily="34" charset="0"/>
              </a:rPr>
              <a:t>od </a:t>
            </a:r>
            <a:r>
              <a:rPr lang="sr-Latn-RS" dirty="0" smtClean="0">
                <a:latin typeface="Calibri" pitchFamily="34" charset="0"/>
              </a:rPr>
              <a:t/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		  najvećeg ka najmanjem</a:t>
            </a:r>
            <a:endParaRPr lang="sr-Latn-RS" dirty="0">
              <a:latin typeface="Calibri" pitchFamily="34" charset="0"/>
            </a:endParaRPr>
          </a:p>
          <a:p>
            <a:pPr marL="0" indent="0" algn="just">
              <a:buNone/>
            </a:pPr>
            <a:endParaRPr lang="sr-Latn-RS" dirty="0" smtClean="0">
              <a:latin typeface="Calibri" pitchFamily="34" charset="0"/>
            </a:endParaRPr>
          </a:p>
          <a:p>
            <a:pPr marL="0" indent="0" algn="just">
              <a:buNone/>
            </a:pPr>
            <a:endParaRPr lang="sr-Latn-RS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17526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266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Sortiranje podataka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>
                <a:latin typeface="Calibri" pitchFamily="34" charset="0"/>
              </a:rPr>
              <a:t>Sort A to Z</a:t>
            </a:r>
          </a:p>
          <a:p>
            <a:r>
              <a:rPr lang="sr-Latn-RS" dirty="0" smtClean="0">
                <a:latin typeface="Calibri" pitchFamily="34" charset="0"/>
              </a:rPr>
              <a:t>Prva kolona nije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>
                <a:latin typeface="Calibri" pitchFamily="34" charset="0"/>
              </a:rPr>
              <a:t>i</a:t>
            </a:r>
            <a:r>
              <a:rPr lang="sr-Latn-RS" dirty="0" smtClean="0">
                <a:latin typeface="Calibri" pitchFamily="34" charset="0"/>
              </a:rPr>
              <a:t>zabrana-ostala 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je ista</a:t>
            </a:r>
          </a:p>
          <a:p>
            <a:r>
              <a:rPr lang="sr-Latn-RS" dirty="0" smtClean="0">
                <a:latin typeface="Calibri" pitchFamily="34" charset="0"/>
              </a:rPr>
              <a:t>Ostali podaci su 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„premešteni“ 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prema koloni B</a:t>
            </a:r>
          </a:p>
          <a:p>
            <a:pPr marL="0" indent="0">
              <a:buNone/>
            </a:pPr>
            <a:r>
              <a:rPr lang="sr-Latn-RS" dirty="0" smtClean="0">
                <a:latin typeface="Calibri" pitchFamily="34" charset="0"/>
              </a:rPr>
              <a:t>Pažljivo, da se ne 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izgube podaci</a:t>
            </a:r>
            <a:endParaRPr lang="sr-Latn-RS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5425281" cy="22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97" y="4221088"/>
            <a:ext cx="5400600" cy="21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00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Sortiranje podataka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smtClean="0">
                <a:latin typeface="Calibri" pitchFamily="34" charset="0"/>
              </a:rPr>
              <a:t>Moguće je i sortiranje prema proizvoljnoj koloni/redu, jednoj ili više, po utvrđenom redosledu, od manjeg ka većem ili obrnuto:</a:t>
            </a:r>
          </a:p>
          <a:p>
            <a:pPr marL="0" indent="0" algn="ctr">
              <a:buNone/>
            </a:pPr>
            <a:r>
              <a:rPr lang="sr-Latn-RS" dirty="0" smtClean="0">
                <a:latin typeface="Calibri" pitchFamily="34" charset="0"/>
              </a:rPr>
              <a:t>    </a:t>
            </a:r>
            <a:r>
              <a:rPr lang="sr-Latn-RS" i="1" dirty="0" smtClean="0">
                <a:latin typeface="Calibri" pitchFamily="34" charset="0"/>
              </a:rPr>
              <a:t>Custom sort</a:t>
            </a:r>
            <a:r>
              <a:rPr lang="sr-Latn-RS" dirty="0" smtClean="0">
                <a:latin typeface="Calibri" pitchFamily="34" charset="0"/>
              </a:rPr>
              <a:t>...</a:t>
            </a:r>
            <a:endParaRPr lang="sr-Latn-RS" dirty="0">
              <a:latin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77335"/>
            <a:ext cx="6408712" cy="291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49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MS Excel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14884"/>
            <a:ext cx="8435280" cy="1983076"/>
          </a:xfrm>
          <a:solidFill>
            <a:schemeClr val="bg1">
              <a:lumMod val="8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Year,Make,Model,Description,Price</a:t>
            </a:r>
            <a:r>
              <a:rPr lang="en-US" dirty="0" smtClean="0"/>
              <a:t> </a:t>
            </a:r>
            <a:endParaRPr lang="sr-Latn-CS" dirty="0" smtClean="0"/>
          </a:p>
          <a:p>
            <a:pPr marL="0" indent="0">
              <a:buNone/>
            </a:pPr>
            <a:r>
              <a:rPr lang="en-US" dirty="0" smtClean="0"/>
              <a:t>1997,Ford,E350,"ac, abs, moon",3000.00 </a:t>
            </a:r>
            <a:endParaRPr lang="sr-Latn-CS" dirty="0" smtClean="0"/>
          </a:p>
          <a:p>
            <a:pPr marL="0" indent="0">
              <a:buNone/>
            </a:pPr>
            <a:r>
              <a:rPr lang="en-US" dirty="0" smtClean="0"/>
              <a:t>1999,Chevy,"Venture ""Extended Edition""","",4900.00 1999,Chevy,"Venture ""Extended Edition, Very Large""",,5000.00 </a:t>
            </a:r>
            <a:endParaRPr lang="sr-Latn-CS" dirty="0" smtClean="0"/>
          </a:p>
          <a:p>
            <a:pPr marL="0" indent="0">
              <a:buNone/>
            </a:pPr>
            <a:r>
              <a:rPr lang="en-US" dirty="0" smtClean="0"/>
              <a:t>1996,Jeep,Grand </a:t>
            </a:r>
            <a:r>
              <a:rPr lang="en-US" dirty="0" err="1" smtClean="0"/>
              <a:t>Cherokee,"MUST</a:t>
            </a:r>
            <a:r>
              <a:rPr lang="en-US" dirty="0" smtClean="0"/>
              <a:t> SELL! </a:t>
            </a:r>
            <a:endParaRPr lang="sr-Latn-CS" dirty="0" smtClean="0"/>
          </a:p>
          <a:p>
            <a:pPr marL="0" indent="0">
              <a:buNone/>
            </a:pPr>
            <a:r>
              <a:rPr lang="en-US" dirty="0" smtClean="0"/>
              <a:t>air, moon roof, loaded",4799.00</a:t>
            </a:r>
            <a:endParaRPr lang="sr-Latn-RS" dirty="0" smtClean="0"/>
          </a:p>
          <a:p>
            <a:pPr marL="0" indent="0" algn="just">
              <a:spcBef>
                <a:spcPts val="700"/>
              </a:spcBef>
              <a:buNone/>
            </a:pPr>
            <a:endParaRPr lang="sr-Latn-R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1714489"/>
          <a:ext cx="8429680" cy="2464660"/>
        </p:xfrm>
        <a:graphic>
          <a:graphicData uri="http://schemas.openxmlformats.org/drawingml/2006/table">
            <a:tbl>
              <a:tblPr/>
              <a:tblGrid>
                <a:gridCol w="1143008"/>
                <a:gridCol w="1357322"/>
                <a:gridCol w="2557478"/>
                <a:gridCol w="2014554"/>
                <a:gridCol w="1357318"/>
              </a:tblGrid>
              <a:tr h="3550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Year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Make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Model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3550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1997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Ford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E350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ac, abs, moon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3000.00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82858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1999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Chevy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Venture "Extended Edition"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4900.00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2448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1999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Chevy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Venture "Extended Edition, Very Large"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5000.00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8114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1996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Jeep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Grand Cherokee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MUST SELL!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air, moon roof, loaded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4799.00</a:t>
                      </a:r>
                    </a:p>
                  </a:txBody>
                  <a:tcPr marL="72571" marR="72571" marT="36286" marB="3628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357694"/>
            <a:ext cx="5136551" cy="369332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Primer  gornje tabele 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CSV format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u je sledeći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4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Sortiranje podataka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>
                <a:latin typeface="Calibri" pitchFamily="34" charset="0"/>
              </a:rPr>
              <a:t>Sortirano je od A do Z</a:t>
            </a:r>
          </a:p>
          <a:p>
            <a:r>
              <a:rPr lang="sr-Latn-RS" dirty="0">
                <a:latin typeface="Calibri" pitchFamily="34" charset="0"/>
              </a:rPr>
              <a:t>p</a:t>
            </a:r>
            <a:r>
              <a:rPr lang="sr-Latn-RS" dirty="0" smtClean="0">
                <a:latin typeface="Calibri" pitchFamily="34" charset="0"/>
              </a:rPr>
              <a:t>rva kolona nije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izabrana, ne ulazi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u sortiranje</a:t>
            </a:r>
          </a:p>
          <a:p>
            <a:r>
              <a:rPr lang="sr-Latn-RS" dirty="0" smtClean="0">
                <a:latin typeface="Calibri" pitchFamily="34" charset="0"/>
              </a:rPr>
              <a:t>Odabran je blok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B1 do I12, samo ti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podaci će biti</a:t>
            </a:r>
            <a:br>
              <a:rPr lang="sr-Latn-RS" dirty="0" smtClean="0">
                <a:latin typeface="Calibri" pitchFamily="34" charset="0"/>
              </a:rPr>
            </a:br>
            <a:r>
              <a:rPr lang="sr-Latn-RS" dirty="0" smtClean="0">
                <a:latin typeface="Calibri" pitchFamily="34" charset="0"/>
              </a:rPr>
              <a:t>sortirani</a:t>
            </a:r>
            <a:br>
              <a:rPr lang="sr-Latn-RS" dirty="0" smtClean="0">
                <a:latin typeface="Calibri" pitchFamily="34" charset="0"/>
              </a:rPr>
            </a:br>
            <a:endParaRPr lang="sr-Latn-RS" dirty="0" smtClean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5263645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62" y="4083913"/>
            <a:ext cx="5040560" cy="22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93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Sortiranje podataka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sr-Latn-RS" dirty="0">
                <a:latin typeface="Calibri" pitchFamily="34" charset="0"/>
              </a:rPr>
              <a:t>u</a:t>
            </a:r>
            <a:r>
              <a:rPr lang="sr-Latn-RS" dirty="0" smtClean="0">
                <a:latin typeface="Calibri" pitchFamily="34" charset="0"/>
              </a:rPr>
              <a:t> dijalog prozoru </a:t>
            </a:r>
            <a:r>
              <a:rPr lang="sr-Latn-RS" i="1" dirty="0" smtClean="0">
                <a:latin typeface="Calibri" pitchFamily="34" charset="0"/>
              </a:rPr>
              <a:t>Custom sort</a:t>
            </a:r>
            <a:r>
              <a:rPr lang="sr-Latn-RS" dirty="0" smtClean="0">
                <a:latin typeface="Calibri" pitchFamily="34" charset="0"/>
              </a:rPr>
              <a:t> se zadaju kriterijumi sortiranja</a:t>
            </a:r>
          </a:p>
          <a:p>
            <a:r>
              <a:rPr lang="sr-Latn-RS" dirty="0" smtClean="0">
                <a:latin typeface="Calibri" pitchFamily="34" charset="0"/>
              </a:rPr>
              <a:t>selektovano </a:t>
            </a:r>
            <a:r>
              <a:rPr lang="sr-Latn-RS" i="1" dirty="0">
                <a:latin typeface="Calibri" pitchFamily="34" charset="0"/>
              </a:rPr>
              <a:t>my </a:t>
            </a:r>
            <a:r>
              <a:rPr lang="sr-Latn-RS" i="1" dirty="0" smtClean="0">
                <a:latin typeface="Calibri" pitchFamily="34" charset="0"/>
              </a:rPr>
              <a:t>data </a:t>
            </a:r>
            <a:r>
              <a:rPr lang="sr-Latn-RS" i="1" dirty="0">
                <a:latin typeface="Calibri" pitchFamily="34" charset="0"/>
              </a:rPr>
              <a:t>has </a:t>
            </a:r>
            <a:r>
              <a:rPr lang="sr-Latn-RS" i="1" dirty="0" smtClean="0">
                <a:latin typeface="Calibri" pitchFamily="34" charset="0"/>
              </a:rPr>
              <a:t>Headers</a:t>
            </a:r>
            <a:r>
              <a:rPr lang="sr-Latn-RS" dirty="0">
                <a:latin typeface="Calibri" pitchFamily="34" charset="0"/>
              </a:rPr>
              <a:t> </a:t>
            </a:r>
            <a:r>
              <a:rPr lang="sr-Latn-RS" dirty="0" smtClean="0">
                <a:latin typeface="Calibri" pitchFamily="34" charset="0"/>
              </a:rPr>
              <a:t>zbog toga </a:t>
            </a:r>
            <a:r>
              <a:rPr lang="sr-Latn-RS" dirty="0">
                <a:latin typeface="Calibri" pitchFamily="34" charset="0"/>
              </a:rPr>
              <a:t>umesto </a:t>
            </a:r>
            <a:r>
              <a:rPr lang="sr-Latn-RS" dirty="0" smtClean="0">
                <a:latin typeface="Calibri" pitchFamily="34" charset="0"/>
              </a:rPr>
              <a:t>kolona </a:t>
            </a:r>
            <a:r>
              <a:rPr lang="sr-Latn-RS" i="1" dirty="0" smtClean="0">
                <a:latin typeface="Calibri" pitchFamily="34" charset="0"/>
              </a:rPr>
              <a:t>D, E, F ...</a:t>
            </a:r>
            <a:r>
              <a:rPr lang="sr-Latn-RS" dirty="0" smtClean="0">
                <a:latin typeface="Calibri" pitchFamily="34" charset="0"/>
              </a:rPr>
              <a:t> piše u kriterijumima sortiranja kolona </a:t>
            </a:r>
            <a:r>
              <a:rPr lang="sr-Latn-RS" i="1" dirty="0" smtClean="0">
                <a:latin typeface="Calibri" pitchFamily="34" charset="0"/>
              </a:rPr>
              <a:t>OEL2, AOR2, MAT2, ...</a:t>
            </a:r>
          </a:p>
          <a:p>
            <a:r>
              <a:rPr lang="sr-Latn-RS" dirty="0" smtClean="0">
                <a:latin typeface="Calibri" pitchFamily="34" charset="0"/>
              </a:rPr>
              <a:t>Zaglavlje tabele se takođe ne menja</a:t>
            </a:r>
          </a:p>
          <a:p>
            <a:r>
              <a:rPr lang="sr-Latn-RS" dirty="0" smtClean="0">
                <a:latin typeface="Calibri" pitchFamily="34" charset="0"/>
              </a:rPr>
              <a:t>Za svaki kriterijum može posebno da se bira da li se podaci ređaju od manjem ka većem ili obrnuto</a:t>
            </a:r>
          </a:p>
          <a:p>
            <a:pPr marL="0" indent="0">
              <a:buNone/>
            </a:pPr>
            <a:endParaRPr lang="sr-Latn-RS" dirty="0" smtClean="0">
              <a:latin typeface="Calibri" pitchFamily="34" charset="0"/>
            </a:endParaRPr>
          </a:p>
          <a:p>
            <a:endParaRPr lang="sr-Latn-RS" dirty="0">
              <a:latin typeface="Calibri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9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Sortiranje podataka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>
                <a:latin typeface="Calibri" pitchFamily="34" charset="0"/>
              </a:rPr>
              <a:t>Izbor sortiranja prema koloni ili vrsti:</a:t>
            </a:r>
          </a:p>
          <a:p>
            <a:pPr marL="0" indent="0" algn="ctr">
              <a:buNone/>
            </a:pPr>
            <a:r>
              <a:rPr lang="sr-Latn-RS" i="1" dirty="0" smtClean="0">
                <a:latin typeface="Calibri" pitchFamily="34" charset="0"/>
              </a:rPr>
              <a:t>Home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Editing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Sort&amp;Filter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Custom</a:t>
            </a:r>
            <a:r>
              <a:rPr lang="sr-Latn-RS" dirty="0" smtClean="0">
                <a:latin typeface="Calibri" pitchFamily="34" charset="0"/>
              </a:rPr>
              <a:t> </a:t>
            </a:r>
            <a:r>
              <a:rPr lang="sr-Latn-RS" i="1" dirty="0" smtClean="0">
                <a:latin typeface="Calibri" pitchFamily="34" charset="0"/>
              </a:rPr>
              <a:t>Sort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Options</a:t>
            </a:r>
            <a:r>
              <a:rPr lang="sr-Latn-RS" dirty="0" smtClean="0">
                <a:latin typeface="Calibri" pitchFamily="34" charset="0"/>
              </a:rPr>
              <a:t>:</a:t>
            </a:r>
          </a:p>
          <a:p>
            <a:r>
              <a:rPr lang="sr-Latn-RS" i="1" dirty="0" smtClean="0">
                <a:latin typeface="Calibri" pitchFamily="34" charset="0"/>
              </a:rPr>
              <a:t>Sort top to bottom </a:t>
            </a:r>
            <a:r>
              <a:rPr lang="sr-Latn-RS" dirty="0" smtClean="0">
                <a:latin typeface="Calibri" pitchFamily="34" charset="0"/>
              </a:rPr>
              <a:t>(prema kolonama)</a:t>
            </a:r>
            <a:endParaRPr lang="sr-Latn-RS" i="1" dirty="0" smtClean="0">
              <a:latin typeface="Calibri" pitchFamily="34" charset="0"/>
            </a:endParaRPr>
          </a:p>
          <a:p>
            <a:r>
              <a:rPr lang="sr-Latn-RS" i="1" dirty="0" smtClean="0">
                <a:latin typeface="Calibri" pitchFamily="34" charset="0"/>
              </a:rPr>
              <a:t>Sort left to right </a:t>
            </a:r>
            <a:r>
              <a:rPr lang="sr-Latn-RS" dirty="0" smtClean="0">
                <a:latin typeface="Calibri" pitchFamily="34" charset="0"/>
              </a:rPr>
              <a:t>(prema vrstama)</a:t>
            </a:r>
            <a:endParaRPr lang="sr-Latn-RS" i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Calibri" pitchFamily="34" charset="0"/>
            </a:endParaRPr>
          </a:p>
          <a:p>
            <a:endParaRPr lang="sr-Latn-RS" dirty="0">
              <a:latin typeface="Calibri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Calibri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5808315" cy="274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38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Sortiranje podataka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>
                <a:latin typeface="Calibri" pitchFamily="34" charset="0"/>
              </a:rPr>
              <a:t>Filteri su zgodna opcija da se pojedinačni podaci  uključe ili isključe iz sortiranja:</a:t>
            </a:r>
          </a:p>
          <a:p>
            <a:pPr marL="0" indent="0" algn="ctr">
              <a:buNone/>
            </a:pPr>
            <a:r>
              <a:rPr lang="sr-Latn-RS" i="1" dirty="0" smtClean="0">
                <a:latin typeface="Calibri" pitchFamily="34" charset="0"/>
              </a:rPr>
              <a:t>Home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Editing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Sort&amp;Filter</a:t>
            </a:r>
            <a:r>
              <a:rPr lang="sr-Latn-RS" dirty="0" smtClean="0">
                <a:latin typeface="Calibri" pitchFamily="34" charset="0"/>
              </a:rPr>
              <a:t>/</a:t>
            </a:r>
            <a:r>
              <a:rPr lang="sr-Latn-RS" i="1" dirty="0" smtClean="0">
                <a:latin typeface="Calibri" pitchFamily="34" charset="0"/>
              </a:rPr>
              <a:t>Filters</a:t>
            </a:r>
            <a:endParaRPr lang="sr-Latn-RS" dirty="0">
              <a:latin typeface="Calibri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Calibri" pitchFamily="34" charset="0"/>
            </a:endParaRPr>
          </a:p>
          <a:p>
            <a:endParaRPr lang="sr-Latn-RS" dirty="0">
              <a:latin typeface="Calibri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51" y="3284984"/>
            <a:ext cx="618373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25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4797152"/>
            <a:ext cx="7355160" cy="151216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sr-Latn-RS" b="1" dirty="0" smtClean="0">
                <a:latin typeface="Calibri" pitchFamily="34" charset="0"/>
              </a:rPr>
              <a:t>		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Latn-RS" b="1" dirty="0">
                <a:latin typeface="Calibri" pitchFamily="34" charset="0"/>
              </a:rPr>
              <a:t>	</a:t>
            </a:r>
            <a:r>
              <a:rPr lang="sr-Latn-RS" b="1" dirty="0" smtClean="0">
                <a:latin typeface="Calibri" pitchFamily="34" charset="0"/>
              </a:rPr>
              <a:t>			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36728"/>
            <a:ext cx="1584176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569202" y="5106578"/>
            <a:ext cx="5543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sz="4800" b="1" dirty="0"/>
              <a:t>nastaviće se...</a:t>
            </a:r>
          </a:p>
        </p:txBody>
      </p:sp>
    </p:spTree>
    <p:extLst>
      <p:ext uri="{BB962C8B-B14F-4D97-AF65-F5344CB8AC3E}">
        <p14:creationId xmlns="" xmlns:p14="http://schemas.microsoft.com/office/powerpoint/2010/main" val="23823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Osnovni elementi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Svaki Excel dokument (</a:t>
            </a:r>
            <a:r>
              <a:rPr lang="sr-Latn-RS" i="1" dirty="0" smtClean="0"/>
              <a:t>Workbook</a:t>
            </a:r>
            <a:r>
              <a:rPr lang="sr-Latn-RS" dirty="0" smtClean="0"/>
              <a:t>) je sastavljen od jednog ili više radnih listova (</a:t>
            </a:r>
            <a:r>
              <a:rPr lang="sr-Latn-RS" i="1" dirty="0" smtClean="0"/>
              <a:t>Worksheets</a:t>
            </a:r>
            <a:r>
              <a:rPr lang="sr-Latn-RS" dirty="0" smtClean="0"/>
              <a:t>). </a:t>
            </a:r>
            <a:endParaRPr lang="sr-Latn-RS" dirty="0"/>
          </a:p>
          <a:p>
            <a:pPr marL="0" indent="0">
              <a:buNone/>
            </a:pPr>
            <a:r>
              <a:rPr lang="sr-Latn-RS" dirty="0" smtClean="0"/>
              <a:t>Svaki radni list se sastoji od redova (</a:t>
            </a:r>
            <a:r>
              <a:rPr lang="sr-Latn-RS" i="1" dirty="0" smtClean="0"/>
              <a:t>rows</a:t>
            </a:r>
            <a:r>
              <a:rPr lang="sr-Latn-RS" dirty="0" smtClean="0"/>
              <a:t>) i kolona (</a:t>
            </a:r>
            <a:r>
              <a:rPr lang="sr-Latn-RS" i="1" dirty="0" smtClean="0"/>
              <a:t>columns</a:t>
            </a:r>
            <a:r>
              <a:rPr lang="sr-Latn-RS" dirty="0" smtClean="0"/>
              <a:t>) organizovanih u stranice. </a:t>
            </a:r>
          </a:p>
          <a:p>
            <a:pPr marL="0" indent="0">
              <a:buNone/>
            </a:pPr>
            <a:r>
              <a:rPr lang="sr-Latn-RS" dirty="0" smtClean="0"/>
              <a:t>Redovi i kolone čine tabelu. Osnovna jedinica je ćelija (presek kolone i reda). </a:t>
            </a:r>
          </a:p>
          <a:p>
            <a:pPr marL="0" indent="0">
              <a:buNone/>
            </a:pPr>
            <a:r>
              <a:rPr lang="sr-Latn-RS" dirty="0" smtClean="0"/>
              <a:t>Maksimalni broj radnih listova teorijski ne postoji. Maksimalni broj redova je 1 048 576.</a:t>
            </a:r>
          </a:p>
          <a:p>
            <a:pPr marL="0" indent="0">
              <a:buNone/>
            </a:pPr>
            <a:r>
              <a:rPr lang="sr-Latn-RS" dirty="0" smtClean="0"/>
              <a:t>Maksimalni broj kolona je 16 384.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4225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701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Osnovni elementi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624736" cy="368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403648" y="2060848"/>
            <a:ext cx="1080120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943708" y="2060848"/>
            <a:ext cx="540060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691680" y="2060848"/>
            <a:ext cx="792088" cy="10081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7724" y="1772816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kolone</a:t>
            </a:r>
            <a:endParaRPr lang="sr-Latn-R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3568" y="3140968"/>
            <a:ext cx="43204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8648" y="3310136"/>
            <a:ext cx="43204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88648" y="3485768"/>
            <a:ext cx="43204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331640" y="5877272"/>
            <a:ext cx="100811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TextBox 21"/>
          <p:cNvSpPr txBox="1"/>
          <p:nvPr/>
        </p:nvSpPr>
        <p:spPr>
          <a:xfrm>
            <a:off x="395536" y="27716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redovi</a:t>
            </a:r>
            <a:endParaRPr lang="sr-Latn-R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339752" y="5373216"/>
            <a:ext cx="1440160" cy="6120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47864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Radni listovi</a:t>
            </a:r>
            <a:endParaRPr lang="sr-Latn-RS" dirty="0"/>
          </a:p>
        </p:txBody>
      </p:sp>
      <p:sp>
        <p:nvSpPr>
          <p:cNvPr id="30" name="Right Arrow 29"/>
          <p:cNvSpPr/>
          <p:nvPr/>
        </p:nvSpPr>
        <p:spPr>
          <a:xfrm rot="10800000">
            <a:off x="2915816" y="4168120"/>
            <a:ext cx="1224136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TextBox 30"/>
          <p:cNvSpPr txBox="1"/>
          <p:nvPr/>
        </p:nvSpPr>
        <p:spPr>
          <a:xfrm>
            <a:off x="4189472" y="412747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tabela</a:t>
            </a:r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18145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7200292" y="3933055"/>
            <a:ext cx="136815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Dokument</a:t>
            </a:r>
          </a:p>
          <a:p>
            <a:pPr algn="ctr"/>
            <a:r>
              <a:rPr lang="sr-Latn-RS" dirty="0" smtClean="0"/>
              <a:t>Woorkbook</a:t>
            </a:r>
            <a:endParaRPr lang="sr-Latn-RS" dirty="0"/>
          </a:p>
        </p:txBody>
      </p:sp>
      <p:cxnSp>
        <p:nvCxnSpPr>
          <p:cNvPr id="2053" name="Straight Arrow Connector 2052"/>
          <p:cNvCxnSpPr/>
          <p:nvPr/>
        </p:nvCxnSpPr>
        <p:spPr>
          <a:xfrm flipH="1">
            <a:off x="2979772" y="3717032"/>
            <a:ext cx="81308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2054"/>
          <p:cNvSpPr txBox="1"/>
          <p:nvPr/>
        </p:nvSpPr>
        <p:spPr>
          <a:xfrm>
            <a:off x="3851920" y="35323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ćelija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23505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7014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Osnovni elementi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Redovi su (fiksno) označeni od 1 do </a:t>
            </a:r>
            <a:r>
              <a:rPr lang="sr-Latn-RS" dirty="0" smtClean="0"/>
              <a:t>1 048 </a:t>
            </a:r>
            <a:r>
              <a:rPr lang="sr-Latn-RS" dirty="0" smtClean="0"/>
              <a:t>576.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Kolone su označene (fiksno) sa:</a:t>
            </a:r>
          </a:p>
          <a:p>
            <a:pPr marL="0" indent="0" algn="ctr">
              <a:buNone/>
            </a:pPr>
            <a:r>
              <a:rPr lang="sr-Latn-RS" dirty="0" smtClean="0"/>
              <a:t>A,B,C,..,Y,Z,AA, AB, ...,AAA, AAB, ..., XFB, XFC,XFD</a:t>
            </a:r>
          </a:p>
          <a:p>
            <a:pPr marL="0" indent="0">
              <a:buNone/>
            </a:pPr>
            <a:r>
              <a:rPr lang="sr-Latn-RS" dirty="0" smtClean="0"/>
              <a:t>Kada se otvori novi dokument u njemu su automatski definisana tri radna lista:</a:t>
            </a:r>
          </a:p>
          <a:p>
            <a:pPr marL="0" indent="0" algn="ctr">
              <a:buNone/>
            </a:pPr>
            <a:r>
              <a:rPr lang="sr-Latn-RS" dirty="0"/>
              <a:t>s</a:t>
            </a:r>
            <a:r>
              <a:rPr lang="sr-Latn-RS" dirty="0" smtClean="0"/>
              <a:t>heet1, sheet2 i sheet 3</a:t>
            </a: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5157192"/>
            <a:ext cx="59531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8081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51762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Radni listovi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dirty="0" smtClean="0"/>
              <a:t>Radni listovi mogu da se:</a:t>
            </a:r>
          </a:p>
          <a:p>
            <a:r>
              <a:rPr lang="sr-Latn-RS" dirty="0" smtClean="0"/>
              <a:t>dodaju, </a:t>
            </a:r>
          </a:p>
          <a:p>
            <a:r>
              <a:rPr lang="sr-Latn-RS" dirty="0" smtClean="0"/>
              <a:t>preimenuju, </a:t>
            </a:r>
          </a:p>
          <a:p>
            <a:r>
              <a:rPr lang="sr-Latn-RS" dirty="0" smtClean="0"/>
              <a:t>brišu, </a:t>
            </a:r>
          </a:p>
          <a:p>
            <a:r>
              <a:rPr lang="sr-Latn-RS" dirty="0" smtClean="0"/>
              <a:t>premeštaju,</a:t>
            </a:r>
          </a:p>
          <a:p>
            <a:r>
              <a:rPr lang="sr-Latn-RS" dirty="0"/>
              <a:t>d</a:t>
            </a:r>
            <a:r>
              <a:rPr lang="sr-Latn-RS" dirty="0" smtClean="0"/>
              <a:t>upliraju...</a:t>
            </a:r>
            <a:endParaRPr lang="sr-Latn-RS" b="1" dirty="0" smtClean="0"/>
          </a:p>
          <a:p>
            <a:pPr marL="0" indent="0">
              <a:buNone/>
            </a:pPr>
            <a:r>
              <a:rPr lang="sr-Latn-RS" dirty="0"/>
              <a:t>I</a:t>
            </a:r>
            <a:r>
              <a:rPr lang="sr-Latn-RS" dirty="0" smtClean="0"/>
              <a:t> to:</a:t>
            </a:r>
          </a:p>
          <a:p>
            <a:r>
              <a:rPr lang="sr-Latn-RS" dirty="0" smtClean="0"/>
              <a:t>pojedinačno ili u grupama, </a:t>
            </a:r>
          </a:p>
          <a:p>
            <a:r>
              <a:rPr lang="sr-Latn-RS" dirty="0" smtClean="0"/>
              <a:t>pomoću padajućeg menija ili drag&amp;drop.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240360" cy="196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4221088"/>
            <a:ext cx="568863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dirty="0"/>
              <a:t>Prelazak iz jednog u drugi radni list:</a:t>
            </a:r>
          </a:p>
          <a:p>
            <a:r>
              <a:rPr lang="sr-Latn-RS" dirty="0" smtClean="0"/>
              <a:t>klikom </a:t>
            </a:r>
            <a:r>
              <a:rPr lang="sr-Latn-RS" dirty="0"/>
              <a:t>mišem na jezičak radnog lista u donjem </a:t>
            </a:r>
            <a:r>
              <a:rPr lang="sr-Latn-RS" dirty="0" smtClean="0"/>
              <a:t>levom </a:t>
            </a:r>
            <a:r>
              <a:rPr lang="sr-Latn-RS" dirty="0"/>
              <a:t>uglu</a:t>
            </a:r>
          </a:p>
        </p:txBody>
      </p:sp>
    </p:spTree>
    <p:extLst>
      <p:ext uri="{BB962C8B-B14F-4D97-AF65-F5344CB8AC3E}">
        <p14:creationId xmlns="" xmlns:p14="http://schemas.microsoft.com/office/powerpoint/2010/main" val="38409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Ostalo je isto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sr-Latn-RS" dirty="0" smtClean="0"/>
              <a:t>Pokretanje programa</a:t>
            </a:r>
          </a:p>
          <a:p>
            <a:r>
              <a:rPr lang="sr-Latn-RS" dirty="0" smtClean="0"/>
              <a:t>Pravljenje novog dokumenta (fajla)</a:t>
            </a:r>
          </a:p>
          <a:p>
            <a:r>
              <a:rPr lang="sr-Latn-RS" dirty="0" smtClean="0"/>
              <a:t>Otvaranje i čuvanje fajla</a:t>
            </a:r>
          </a:p>
          <a:p>
            <a:r>
              <a:rPr lang="sr-Latn-RS" dirty="0" smtClean="0"/>
              <a:t>Organizacija funkcija u grupe (jezičke)</a:t>
            </a:r>
          </a:p>
          <a:p>
            <a:r>
              <a:rPr lang="sr-Latn-RS" dirty="0" smtClean="0"/>
              <a:t>Formatiranje stranica u okviru radnih listova (svaki radni list se posebno formatira): margine, orijentacija, veličina stranice...</a:t>
            </a:r>
          </a:p>
          <a:p>
            <a:r>
              <a:rPr lang="sr-Latn-RS" dirty="0"/>
              <a:t>Izbor veličine i tipa slova </a:t>
            </a:r>
            <a:r>
              <a:rPr lang="sr-Latn-RS" dirty="0" smtClean="0"/>
              <a:t>(bold</a:t>
            </a:r>
            <a:r>
              <a:rPr lang="sr-Latn-RS" dirty="0"/>
              <a:t>, italic, </a:t>
            </a:r>
            <a:r>
              <a:rPr lang="sr-Latn-RS" dirty="0" smtClean="0"/>
              <a:t>underline)</a:t>
            </a:r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12962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2266" cy="114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sr-Latn-RS" b="1" dirty="0" smtClean="0"/>
              <a:t>Ostalo je isto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506916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Po analogiji sa tabelama iz Word-a:</a:t>
            </a:r>
          </a:p>
          <a:p>
            <a:pPr marL="0" indent="0">
              <a:buNone/>
            </a:pPr>
            <a:r>
              <a:rPr lang="sr-Latn-RS" dirty="0" smtClean="0"/>
              <a:t>spajanje ćelija, poravnanje i orijentacija  sadržaja ćelije, definisanje </a:t>
            </a:r>
            <a:r>
              <a:rPr lang="sr-Latn-RS" dirty="0"/>
              <a:t>okvira (</a:t>
            </a:r>
            <a:r>
              <a:rPr lang="sr-Latn-RS" dirty="0" smtClean="0"/>
              <a:t>borders), dodavanje reda, dodavanje kolone, definisanje veličine ćelije (reda/kolone)...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7704856" cy="93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01208"/>
            <a:ext cx="6264696" cy="122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76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1255</Words>
  <Application>Microsoft Office PowerPoint</Application>
  <PresentationFormat>On-screen Show (4:3)</PresentationFormat>
  <Paragraphs>253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Aplikativni softver</vt:lpstr>
      <vt:lpstr>MS Excel</vt:lpstr>
      <vt:lpstr>MS Excel</vt:lpstr>
      <vt:lpstr>Osnovni elementi</vt:lpstr>
      <vt:lpstr>Osnovni elementi</vt:lpstr>
      <vt:lpstr>Osnovni elementi</vt:lpstr>
      <vt:lpstr>Radni listovi</vt:lpstr>
      <vt:lpstr>Ostalo je isto</vt:lpstr>
      <vt:lpstr>Ostalo je isto</vt:lpstr>
      <vt:lpstr>Ćelija</vt:lpstr>
      <vt:lpstr>Ćelija</vt:lpstr>
      <vt:lpstr>Prikaz radnog lista</vt:lpstr>
      <vt:lpstr>Kretanje kroz radni list</vt:lpstr>
      <vt:lpstr>Izbor povezanih delova tabele</vt:lpstr>
      <vt:lpstr>Izbor delova tabele</vt:lpstr>
      <vt:lpstr>Izbor delova tabele</vt:lpstr>
      <vt:lpstr>Izbor cele tabele</vt:lpstr>
      <vt:lpstr>Automatsko podešavanje širine kolone</vt:lpstr>
      <vt:lpstr>Brisanje sadržaja</vt:lpstr>
      <vt:lpstr>Ubacivanje komentara</vt:lpstr>
      <vt:lpstr>Automatsko dopunjavanje sadržaja</vt:lpstr>
      <vt:lpstr>Automatsko dopunjavanje sadržaja</vt:lpstr>
      <vt:lpstr>Zamrzavanje redova/kolona</vt:lpstr>
      <vt:lpstr>Zamrzavanje redova/kolona</vt:lpstr>
      <vt:lpstr>Sakrivanje redova/kolona</vt:lpstr>
      <vt:lpstr>Sakrivanje redova/kolona</vt:lpstr>
      <vt:lpstr>Sortiranje podataka</vt:lpstr>
      <vt:lpstr>Sortiranje podataka</vt:lpstr>
      <vt:lpstr>Sortiranje podataka</vt:lpstr>
      <vt:lpstr>Sortiranje podataka</vt:lpstr>
      <vt:lpstr>Sortiranje podataka</vt:lpstr>
      <vt:lpstr>Sortiranje podataka</vt:lpstr>
      <vt:lpstr>Sortiranje podataka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Aplikativni softver</dc:title>
  <dc:creator>Jelena Mitić</dc:creator>
  <cp:lastModifiedBy>ivanav</cp:lastModifiedBy>
  <cp:revision>154</cp:revision>
  <dcterms:created xsi:type="dcterms:W3CDTF">2016-11-30T00:12:57Z</dcterms:created>
  <dcterms:modified xsi:type="dcterms:W3CDTF">2019-04-02T10:19:39Z</dcterms:modified>
</cp:coreProperties>
</file>