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79" r:id="rId3"/>
    <p:sldId id="280" r:id="rId4"/>
    <p:sldId id="281" r:id="rId5"/>
    <p:sldId id="284" r:id="rId6"/>
    <p:sldId id="282" r:id="rId7"/>
    <p:sldId id="283" r:id="rId8"/>
    <p:sldId id="285" r:id="rId9"/>
    <p:sldId id="286" r:id="rId10"/>
    <p:sldId id="290" r:id="rId11"/>
    <p:sldId id="291" r:id="rId12"/>
    <p:sldId id="292" r:id="rId13"/>
    <p:sldId id="293" r:id="rId14"/>
    <p:sldId id="305" r:id="rId15"/>
    <p:sldId id="287" r:id="rId16"/>
    <p:sldId id="288" r:id="rId17"/>
    <p:sldId id="296" r:id="rId18"/>
    <p:sldId id="294" r:id="rId19"/>
    <p:sldId id="295" r:id="rId20"/>
    <p:sldId id="297" r:id="rId21"/>
    <p:sldId id="298" r:id="rId22"/>
    <p:sldId id="300" r:id="rId23"/>
    <p:sldId id="302" r:id="rId24"/>
    <p:sldId id="304" r:id="rId25"/>
    <p:sldId id="306" r:id="rId26"/>
    <p:sldId id="307" r:id="rId27"/>
    <p:sldId id="308" r:id="rId28"/>
    <p:sldId id="309" r:id="rId29"/>
    <p:sldId id="299" r:id="rId30"/>
    <p:sldId id="303" r:id="rId31"/>
    <p:sldId id="310" r:id="rId32"/>
    <p:sldId id="301" r:id="rId33"/>
    <p:sldId id="278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F7"/>
    <a:srgbClr val="DCDCF4"/>
    <a:srgbClr val="ECEEF0"/>
    <a:srgbClr val="FDDFEC"/>
    <a:srgbClr val="E7DEFE"/>
    <a:srgbClr val="88BDE8"/>
    <a:srgbClr val="0099CC"/>
    <a:srgbClr val="0151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A1AF-6E75-47B7-87B0-EE1C63CAB5AB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B2CF8-ED3F-4B78-AC92-0C7522F9E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1D83-B621-442A-9C78-3FC28287EC3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5729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FA20-03BB-463A-9270-73FC1A2F14D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68473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E3EE6-7602-4E23-80B0-682F0FB88F2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9332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7049A-FE8C-4413-8BCF-04466C3F3D0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9979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547FD-D011-4527-943C-97CA571EA8F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258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9E77-2D1F-4195-9089-C576F45F8BC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65147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A93E-0DCC-42D7-A863-5BC1B680B2E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5918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25FBC-46C5-4C66-B513-F8290FB8564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18086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F8F04-8D0D-4A65-98C8-22DAFB14FEF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8493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7C32-189B-4A91-9B72-4E944AA15EE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4394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585B4-DFD1-4F7D-B7C5-341DD56E5C1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308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8D2F28-8E95-4518-B790-4710E52AFB0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35375" y="4797425"/>
            <a:ext cx="5508625" cy="647700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APLIKATIVNI SOFTVER</a:t>
            </a:r>
            <a:endParaRPr lang="es-ES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51" name="Rectangle 165"/>
          <p:cNvSpPr>
            <a:spLocks noChangeArrowheads="1"/>
          </p:cNvSpPr>
          <p:nvPr/>
        </p:nvSpPr>
        <p:spPr bwMode="auto">
          <a:xfrm>
            <a:off x="4427538" y="5445125"/>
            <a:ext cx="4537075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>
              <a:defRPr/>
            </a:pPr>
            <a:r>
              <a:rPr lang="sr-Latn-R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 Word – prvi deo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Početak tada na dokumentu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Nakon pokretanja aplikacije moguće je</a:t>
            </a:r>
          </a:p>
          <a:p>
            <a:pPr>
              <a:defRPr/>
            </a:pPr>
            <a:r>
              <a:rPr lang="sr-Latn-RS" dirty="0"/>
              <a:t>o</a:t>
            </a:r>
            <a:r>
              <a:rPr lang="sr-Latn-RS" dirty="0" smtClean="0"/>
              <a:t>tvoriti novi (prazan) dokument </a:t>
            </a:r>
            <a:endParaRPr lang="sr-Latn-RS" dirty="0"/>
          </a:p>
          <a:p>
            <a:pPr marL="623888" indent="-260350">
              <a:buFontTx/>
              <a:buNone/>
              <a:defRPr/>
            </a:pPr>
            <a:r>
              <a:rPr lang="sr-Latn-RS" dirty="0" smtClean="0"/>
              <a:t>- preko tastature  &lt;Ctrl+N&gt;</a:t>
            </a:r>
          </a:p>
          <a:p>
            <a:pPr marL="623888" indent="-260350">
              <a:buFontTx/>
              <a:buChar char="-"/>
              <a:defRPr/>
            </a:pPr>
            <a:r>
              <a:rPr lang="sr-Latn-RS" dirty="0"/>
              <a:t>k</a:t>
            </a:r>
            <a:r>
              <a:rPr lang="sr-Latn-RS" dirty="0" smtClean="0"/>
              <a:t>likom na ikonu </a:t>
            </a:r>
          </a:p>
          <a:p>
            <a:pPr marL="623888" indent="-260350">
              <a:buFontTx/>
              <a:buChar char="-"/>
              <a:defRPr/>
            </a:pPr>
            <a:r>
              <a:rPr lang="sr-Latn-RS" dirty="0" smtClean="0"/>
              <a:t>iz </a:t>
            </a:r>
            <a:r>
              <a:rPr lang="sr-Latn-RS" dirty="0"/>
              <a:t>menija </a:t>
            </a:r>
            <a:r>
              <a:rPr lang="sr-Latn-RS" i="1" dirty="0"/>
              <a:t>File/New</a:t>
            </a:r>
            <a:r>
              <a:rPr lang="sr-Latn-RS" dirty="0"/>
              <a:t>...</a:t>
            </a:r>
            <a:endParaRPr lang="sr-Latn-RS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4076700"/>
            <a:ext cx="5040312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787650"/>
            <a:ext cx="5334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Početak tada na dokumentu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Nakon pokretanja aplikacije moguće je</a:t>
            </a:r>
          </a:p>
          <a:p>
            <a:pPr>
              <a:defRPr/>
            </a:pPr>
            <a:r>
              <a:rPr lang="sr-Latn-RS" dirty="0"/>
              <a:t>o</a:t>
            </a:r>
            <a:r>
              <a:rPr lang="sr-Latn-RS" dirty="0" smtClean="0"/>
              <a:t>tvoriti već postojeći dokument </a:t>
            </a:r>
            <a:endParaRPr lang="sr-Latn-RS" dirty="0"/>
          </a:p>
          <a:p>
            <a:pPr marL="623888" indent="-260350">
              <a:buFontTx/>
              <a:buNone/>
              <a:defRPr/>
            </a:pPr>
            <a:r>
              <a:rPr lang="sr-Latn-RS" dirty="0" smtClean="0"/>
              <a:t>- preko tastature  &lt;Ctrl+O&gt;</a:t>
            </a:r>
          </a:p>
          <a:p>
            <a:pPr marL="623888" indent="-260350">
              <a:buFontTx/>
              <a:buChar char="-"/>
              <a:defRPr/>
            </a:pPr>
            <a:r>
              <a:rPr lang="sr-Latn-RS" dirty="0"/>
              <a:t>k</a:t>
            </a:r>
            <a:r>
              <a:rPr lang="sr-Latn-RS" dirty="0" smtClean="0"/>
              <a:t>likom na ikonu </a:t>
            </a:r>
          </a:p>
          <a:p>
            <a:pPr marL="623888" indent="-260350">
              <a:spcBef>
                <a:spcPts val="0"/>
              </a:spcBef>
              <a:buFontTx/>
              <a:buChar char="-"/>
              <a:defRPr/>
            </a:pPr>
            <a:r>
              <a:rPr lang="sr-Latn-RS" dirty="0" smtClean="0"/>
              <a:t>iz </a:t>
            </a:r>
            <a:r>
              <a:rPr lang="sr-Latn-RS" dirty="0"/>
              <a:t>menija </a:t>
            </a:r>
            <a:r>
              <a:rPr lang="sr-Latn-RS" i="1" dirty="0" smtClean="0"/>
              <a:t>File/Open</a:t>
            </a:r>
            <a:r>
              <a:rPr lang="sr-Latn-RS" dirty="0" smtClean="0"/>
              <a:t>... nakon čega će se pojaviti prozor sa </a:t>
            </a:r>
          </a:p>
          <a:p>
            <a:pPr marL="363538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 sadržajem na </a:t>
            </a:r>
          </a:p>
          <a:p>
            <a:pPr marL="363538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 podrazumevanoj </a:t>
            </a:r>
          </a:p>
          <a:p>
            <a:pPr marL="363538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 lokaciji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860675"/>
            <a:ext cx="504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4005263"/>
            <a:ext cx="3895725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Čuvanje dokumenta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Povremeno tokom rada a obavezno na kraju rada, kreirani dokument traba trajno sačuvati na izabranoj lokaciji. 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Tom prilikom se dokumentu daje (menja) naziv. 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Dokument može da se sačuva</a:t>
            </a:r>
          </a:p>
          <a:p>
            <a:pPr marL="623888" indent="-260350">
              <a:buFontTx/>
              <a:buNone/>
              <a:defRPr/>
            </a:pPr>
            <a:r>
              <a:rPr lang="sr-Latn-RS" dirty="0" smtClean="0"/>
              <a:t>- preko tastature  &lt;Ctrl+S&gt;</a:t>
            </a:r>
          </a:p>
          <a:p>
            <a:pPr marL="623888" indent="-260350">
              <a:buFontTx/>
              <a:buChar char="-"/>
              <a:defRPr/>
            </a:pPr>
            <a:r>
              <a:rPr lang="sr-Latn-RS" dirty="0"/>
              <a:t>k</a:t>
            </a:r>
            <a:r>
              <a:rPr lang="sr-Latn-RS" dirty="0" smtClean="0"/>
              <a:t>likom na ikonu </a:t>
            </a:r>
          </a:p>
          <a:p>
            <a:pPr marL="623888" indent="-260350">
              <a:buFontTx/>
              <a:buChar char="-"/>
              <a:defRPr/>
            </a:pPr>
            <a:r>
              <a:rPr lang="sr-Latn-RS" dirty="0" smtClean="0"/>
              <a:t>iz </a:t>
            </a:r>
            <a:r>
              <a:rPr lang="sr-Latn-RS" dirty="0"/>
              <a:t>menija </a:t>
            </a:r>
            <a:r>
              <a:rPr lang="sr-Latn-RS" i="1" dirty="0" smtClean="0"/>
              <a:t>File/Save</a:t>
            </a:r>
            <a:r>
              <a:rPr lang="sr-Latn-RS" dirty="0" smtClean="0"/>
              <a:t> ili </a:t>
            </a:r>
            <a:r>
              <a:rPr lang="sr-Latn-RS" i="1" dirty="0" smtClean="0"/>
              <a:t>File/Save As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868863"/>
            <a:ext cx="5810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207000"/>
            <a:ext cx="1123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Čuvanje dokumenta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39600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Izborom opcije </a:t>
            </a:r>
            <a:r>
              <a:rPr lang="sr-Latn-RS" i="1" dirty="0" smtClean="0"/>
              <a:t>Save</a:t>
            </a:r>
            <a:r>
              <a:rPr lang="sr-Latn-RS" dirty="0" smtClean="0"/>
              <a:t> dokument se čuva pod postojećim imenom osim kada se prvi put poziva. U tom slučaju se ponaša kao </a:t>
            </a:r>
            <a:r>
              <a:rPr lang="sr-Latn-RS" i="1" dirty="0" smtClean="0"/>
              <a:t>Save As </a:t>
            </a:r>
            <a:r>
              <a:rPr lang="sr-Latn-RS" dirty="0" smtClean="0"/>
              <a:t>koja traži izbor </a:t>
            </a:r>
          </a:p>
          <a:p>
            <a:pPr marL="39600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lokacije za </a:t>
            </a:r>
          </a:p>
          <a:p>
            <a:pPr marL="39600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čuvanje </a:t>
            </a:r>
          </a:p>
          <a:p>
            <a:pPr marL="39600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dokumenta </a:t>
            </a:r>
          </a:p>
          <a:p>
            <a:pPr marL="39600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i unos imena </a:t>
            </a:r>
          </a:p>
          <a:p>
            <a:pPr marL="39600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pod kojim će </a:t>
            </a:r>
          </a:p>
          <a:p>
            <a:pPr marL="39600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biti sačuvan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141663"/>
            <a:ext cx="540067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Čuvanje dokumenta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39600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Word omogućava čuvanje dokumenta u različitim oblicima: </a:t>
            </a:r>
          </a:p>
          <a:p>
            <a:pPr marL="853200" indent="-457200">
              <a:spcBef>
                <a:spcPts val="0"/>
              </a:spcBef>
              <a:defRPr/>
            </a:pPr>
            <a:r>
              <a:rPr lang="sr-Latn-RS" dirty="0" smtClean="0"/>
              <a:t>*.docx </a:t>
            </a:r>
          </a:p>
          <a:p>
            <a:pPr marL="853200" indent="-457200">
              <a:spcBef>
                <a:spcPts val="0"/>
              </a:spcBef>
              <a:defRPr/>
            </a:pPr>
            <a:r>
              <a:rPr lang="sr-Latn-RS" dirty="0" smtClean="0"/>
              <a:t>*.doc</a:t>
            </a:r>
          </a:p>
          <a:p>
            <a:pPr marL="853200" indent="-457200">
              <a:spcBef>
                <a:spcPts val="0"/>
              </a:spcBef>
              <a:defRPr/>
            </a:pPr>
            <a:r>
              <a:rPr lang="sr-Latn-RS" dirty="0" smtClean="0"/>
              <a:t> *.txt</a:t>
            </a:r>
          </a:p>
          <a:p>
            <a:pPr marL="853200" indent="-457200">
              <a:spcBef>
                <a:spcPts val="0"/>
              </a:spcBef>
              <a:defRPr/>
            </a:pPr>
            <a:r>
              <a:rPr lang="sr-Latn-RS" dirty="0" smtClean="0"/>
              <a:t>*.pdf</a:t>
            </a:r>
          </a:p>
          <a:p>
            <a:pPr marL="853200" indent="-457200">
              <a:spcBef>
                <a:spcPts val="0"/>
              </a:spcBef>
              <a:defRPr/>
            </a:pPr>
            <a:r>
              <a:rPr lang="sr-Latn-RS" dirty="0" smtClean="0"/>
              <a:t>*.html</a:t>
            </a:r>
          </a:p>
          <a:p>
            <a:pPr marL="853200" indent="-457200">
              <a:spcBef>
                <a:spcPts val="0"/>
              </a:spcBef>
              <a:defRPr/>
            </a:pPr>
            <a:r>
              <a:rPr lang="sr-Latn-RS" dirty="0" smtClean="0"/>
              <a:t>...</a:t>
            </a:r>
          </a:p>
          <a:p>
            <a:pPr marL="39600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Naziv dokumenta neograničen broj karaktera ali ne sme počinjati specijalnim znakom (a neke ni da sadrži)</a:t>
            </a:r>
          </a:p>
          <a:p>
            <a:pPr marL="396000" indent="0">
              <a:spcBef>
                <a:spcPts val="0"/>
              </a:spcBef>
              <a:buFontTx/>
              <a:buNone/>
              <a:defRPr/>
            </a:pPr>
            <a:endParaRPr lang="sr-Latn-RS" dirty="0" smtClean="0"/>
          </a:p>
          <a:p>
            <a:pPr marL="396000" indent="0">
              <a:spcBef>
                <a:spcPts val="0"/>
              </a:spcBef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00213"/>
            <a:ext cx="3529012" cy="299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Osnovni pojmovi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Dokument</a:t>
            </a:r>
          </a:p>
          <a:p>
            <a:pPr>
              <a:defRPr/>
            </a:pPr>
            <a:r>
              <a:rPr lang="sr-Latn-RS" dirty="0" smtClean="0"/>
              <a:t>znak-reč-red-pasus-paragraf-strana-dokument</a:t>
            </a:r>
            <a:endParaRPr lang="sr-Latn-RS" dirty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   						   U govornom 						   jeziku 							   paragraf i 						   pasus su 						   isto. Ovde 						   nisu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5616575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Osnovni pojmovi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Dokument (strana)</a:t>
            </a:r>
          </a:p>
          <a:p>
            <a:pPr>
              <a:defRPr/>
            </a:pPr>
            <a:r>
              <a:rPr lang="sr-Latn-RS" dirty="0" smtClean="0"/>
              <a:t>može biti organizovan i po kolonama</a:t>
            </a:r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7358062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Osnovni pojmovi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Dokument (strana)</a:t>
            </a:r>
          </a:p>
          <a:p>
            <a:pPr>
              <a:spcBef>
                <a:spcPts val="0"/>
              </a:spcBef>
              <a:defRPr/>
            </a:pPr>
            <a:r>
              <a:rPr lang="sr-Latn-RS" dirty="0"/>
              <a:t>sekcija je deo dokumenta </a:t>
            </a:r>
            <a:r>
              <a:rPr lang="sr-Latn-RS" dirty="0" smtClean="0"/>
              <a:t>(strane) unutar </a:t>
            </a:r>
            <a:r>
              <a:rPr lang="sr-Latn-RS" dirty="0"/>
              <a:t>koga važe određena podešavanja. Jedan dokument može da ima više sekcija</a:t>
            </a:r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141663"/>
            <a:ext cx="5238750" cy="31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Osnovni pojmovi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Strana</a:t>
            </a:r>
          </a:p>
          <a:p>
            <a:pPr>
              <a:defRPr/>
            </a:pPr>
            <a:r>
              <a:rPr lang="sr-Latn-RS" dirty="0"/>
              <a:t>m</a:t>
            </a:r>
            <a:r>
              <a:rPr lang="sr-Latn-RS" dirty="0" smtClean="0"/>
              <a:t>argine (leva, desna, gornja, donja)</a:t>
            </a:r>
          </a:p>
          <a:p>
            <a:pPr>
              <a:spcBef>
                <a:spcPts val="0"/>
              </a:spcBef>
              <a:defRPr/>
            </a:pPr>
            <a:r>
              <a:rPr lang="sr-Latn-RS" dirty="0" smtClean="0"/>
              <a:t>zaglavlje (</a:t>
            </a:r>
            <a:r>
              <a:rPr lang="sr-Latn-RS" i="1" dirty="0" smtClean="0"/>
              <a:t>Header</a:t>
            </a:r>
            <a:r>
              <a:rPr lang="sr-Latn-RS" dirty="0" smtClean="0"/>
              <a:t>) i podnožje (</a:t>
            </a:r>
            <a:r>
              <a:rPr lang="sr-Latn-RS" i="1" dirty="0" smtClean="0"/>
              <a:t>Footer</a:t>
            </a:r>
            <a:r>
              <a:rPr lang="sr-Latn-RS" dirty="0" smtClean="0"/>
              <a:t>) se nalaze unutar gornje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   odnosno donje margine.</a:t>
            </a:r>
          </a:p>
          <a:p>
            <a:pPr>
              <a:spcBef>
                <a:spcPts val="0"/>
              </a:spcBef>
              <a:defRPr/>
            </a:pPr>
            <a:r>
              <a:rPr lang="sr-Latn-RS" dirty="0"/>
              <a:t>f</a:t>
            </a:r>
            <a:r>
              <a:rPr lang="sr-Latn-RS" dirty="0" smtClean="0"/>
              <a:t>usnote (</a:t>
            </a:r>
            <a:r>
              <a:rPr lang="sr-Latn-RS" i="1" dirty="0" smtClean="0"/>
              <a:t>Footnotes</a:t>
            </a:r>
            <a:r>
              <a:rPr lang="sr-Latn-RS" dirty="0" smtClean="0"/>
              <a:t>) i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  endnote (</a:t>
            </a:r>
            <a:r>
              <a:rPr lang="sr-Latn-RS" i="1" dirty="0" smtClean="0"/>
              <a:t>Endnotes</a:t>
            </a:r>
            <a:r>
              <a:rPr lang="sr-Latn-RS" dirty="0" smtClean="0"/>
              <a:t>) se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  nalaze na dnu stranice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  odnosno na kraju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  dokumenta</a:t>
            </a:r>
          </a:p>
          <a:p>
            <a:pPr>
              <a:spcBef>
                <a:spcPts val="0"/>
              </a:spcBef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89225"/>
            <a:ext cx="2592388" cy="36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Osnovni pojmovi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Strana</a:t>
            </a:r>
          </a:p>
          <a:p>
            <a:pPr>
              <a:spcBef>
                <a:spcPts val="0"/>
              </a:spcBef>
              <a:defRPr/>
            </a:pPr>
            <a:r>
              <a:rPr lang="sr-Latn-RS" dirty="0" smtClean="0"/>
              <a:t>prored (</a:t>
            </a:r>
            <a:r>
              <a:rPr lang="sr-Latn-RS" i="1" dirty="0" smtClean="0"/>
              <a:t>Line spacing</a:t>
            </a:r>
            <a:r>
              <a:rPr lang="sr-Latn-RS" dirty="0" smtClean="0"/>
              <a:t>) je rastojanje između dva reda teksta</a:t>
            </a:r>
          </a:p>
          <a:p>
            <a:pPr>
              <a:spcBef>
                <a:spcPts val="0"/>
              </a:spcBef>
              <a:defRPr/>
            </a:pPr>
            <a:r>
              <a:rPr lang="sr-Latn-RS" dirty="0"/>
              <a:t>orijentacija </a:t>
            </a:r>
            <a:r>
              <a:rPr lang="sr-Latn-RS" dirty="0" smtClean="0"/>
              <a:t>teksta </a:t>
            </a:r>
          </a:p>
          <a:p>
            <a:pPr>
              <a:spcBef>
                <a:spcPts val="0"/>
              </a:spcBef>
              <a:defRPr/>
            </a:pPr>
            <a:r>
              <a:rPr lang="sr-Latn-RS" dirty="0"/>
              <a:t>o</a:t>
            </a:r>
            <a:r>
              <a:rPr lang="sr-Latn-RS" dirty="0" smtClean="0"/>
              <a:t>rijentacija strane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   portret ili lendskejp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   (</a:t>
            </a:r>
            <a:r>
              <a:rPr lang="sr-Latn-RS" i="1" dirty="0" smtClean="0"/>
              <a:t>Portrait/Landscape</a:t>
            </a:r>
            <a:r>
              <a:rPr lang="sr-Latn-RS" dirty="0" smtClean="0"/>
              <a:t>)</a:t>
            </a:r>
          </a:p>
          <a:p>
            <a:pPr>
              <a:spcBef>
                <a:spcPts val="0"/>
              </a:spcBef>
              <a:defRPr/>
            </a:pPr>
            <a:r>
              <a:rPr lang="sr-Latn-RS" dirty="0"/>
              <a:t>v</a:t>
            </a:r>
            <a:r>
              <a:rPr lang="sr-Latn-RS" dirty="0" smtClean="0"/>
              <a:t>eličina – dimenzija strane: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    Letter, Legal, A3, A4, A5, A6,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   Envelop, Custom size ...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sr-Latn-RS" dirty="0"/>
          </a:p>
          <a:p>
            <a:pPr>
              <a:spcBef>
                <a:spcPts val="0"/>
              </a:spcBef>
              <a:defRPr/>
            </a:pPr>
            <a:endParaRPr lang="sr-Latn-RS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   </a:t>
            </a: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55838"/>
            <a:ext cx="155257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162175"/>
            <a:ext cx="1489075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Osnovne karakteristike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MS Word</a:t>
            </a:r>
          </a:p>
          <a:p>
            <a:pPr>
              <a:defRPr/>
            </a:pPr>
            <a:r>
              <a:rPr lang="sr-Latn-RS" dirty="0" smtClean="0"/>
              <a:t>je tekst procesor – program za obradu teksta. Omogućava da se tekst unosi, formatira, prikazuje i čuva.</a:t>
            </a:r>
          </a:p>
          <a:p>
            <a:pPr>
              <a:defRPr/>
            </a:pPr>
            <a:r>
              <a:rPr lang="sr-Latn-RS" dirty="0" smtClean="0"/>
              <a:t>pruža i niz dodatnih mogućnosti: ubacivanje u tekst: slika, grafikona, tabela i drugih objekata.</a:t>
            </a:r>
          </a:p>
          <a:p>
            <a:pPr>
              <a:defRPr/>
            </a:pPr>
            <a:r>
              <a:rPr lang="sr-Latn-RS" dirty="0" smtClean="0"/>
              <a:t>je objektno orijentisani tip softvera: treba prvo odabrati objekat pa onda primeniti funkciju. </a:t>
            </a:r>
          </a:p>
          <a:p>
            <a:pPr lvl="1"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Podešavanja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Podešava se</a:t>
            </a:r>
          </a:p>
          <a:p>
            <a:pPr>
              <a:defRPr/>
            </a:pPr>
            <a:r>
              <a:rPr lang="sr-Latn-RS" dirty="0" smtClean="0"/>
              <a:t>prikaz radnog okruženja</a:t>
            </a:r>
          </a:p>
          <a:p>
            <a:pPr>
              <a:defRPr/>
            </a:pPr>
            <a:r>
              <a:rPr lang="sr-Latn-RS" dirty="0"/>
              <a:t>a</a:t>
            </a:r>
            <a:r>
              <a:rPr lang="sr-Latn-RS" dirty="0" smtClean="0"/>
              <a:t>plikacija (Word) kao sistem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Taster </a:t>
            </a:r>
            <a:r>
              <a:rPr lang="sr-Latn-RS" i="1" dirty="0" smtClean="0"/>
              <a:t>File</a:t>
            </a:r>
            <a:r>
              <a:rPr lang="sr-Latn-RS" dirty="0" smtClean="0"/>
              <a:t> a zatim </a:t>
            </a:r>
            <a:r>
              <a:rPr lang="sr-Latn-RS" i="1" dirty="0" smtClean="0"/>
              <a:t>Options</a:t>
            </a:r>
            <a:endParaRPr lang="sr-Latn-RS" i="1" dirty="0"/>
          </a:p>
          <a:p>
            <a:pPr>
              <a:spcBef>
                <a:spcPts val="0"/>
              </a:spcBef>
              <a:defRPr/>
            </a:pPr>
            <a:r>
              <a:rPr lang="sr-Latn-RS" dirty="0" smtClean="0"/>
              <a:t>pojavljuje se prozor koji u desnom delu 	       nudi izbor (stavke) za podešavanje:</a:t>
            </a:r>
          </a:p>
          <a:p>
            <a:pPr marL="1371600" lvl="3" indent="0">
              <a:spcBef>
                <a:spcPts val="0"/>
              </a:spcBef>
              <a:buFontTx/>
              <a:buNone/>
              <a:defRPr/>
            </a:pPr>
            <a:r>
              <a:rPr lang="sr-Latn-RS" sz="3200" dirty="0" smtClean="0"/>
              <a:t>   General, Display, Proofing, Save,    </a:t>
            </a:r>
          </a:p>
          <a:p>
            <a:pPr marL="1371600" lvl="3" indent="0">
              <a:spcBef>
                <a:spcPts val="0"/>
              </a:spcBef>
              <a:buFontTx/>
              <a:buNone/>
              <a:defRPr/>
            </a:pPr>
            <a:r>
              <a:rPr lang="sr-Latn-RS" sz="3200" dirty="0"/>
              <a:t> </a:t>
            </a:r>
            <a:r>
              <a:rPr lang="sr-Latn-RS" sz="3200" dirty="0" smtClean="0"/>
              <a:t>  Language, Advanced, Customize </a:t>
            </a:r>
          </a:p>
          <a:p>
            <a:pPr marL="1371600" lvl="3" indent="0">
              <a:spcBef>
                <a:spcPts val="0"/>
              </a:spcBef>
              <a:buFontTx/>
              <a:buNone/>
              <a:defRPr/>
            </a:pPr>
            <a:r>
              <a:rPr lang="sr-Latn-RS" sz="3200" dirty="0"/>
              <a:t> </a:t>
            </a:r>
            <a:r>
              <a:rPr lang="sr-Latn-RS" sz="3200" dirty="0" smtClean="0"/>
              <a:t>  Ribbon, Quick Access Toolbar, </a:t>
            </a:r>
          </a:p>
          <a:p>
            <a:pPr marL="1371600" lvl="3" indent="0">
              <a:spcBef>
                <a:spcPts val="0"/>
              </a:spcBef>
              <a:buFontTx/>
              <a:buNone/>
              <a:defRPr/>
            </a:pPr>
            <a:r>
              <a:rPr lang="sr-Latn-RS" sz="3200" dirty="0"/>
              <a:t> </a:t>
            </a:r>
            <a:r>
              <a:rPr lang="sr-Latn-RS" sz="3200" dirty="0" smtClean="0"/>
              <a:t>  Add Ins, Trust Center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052513"/>
            <a:ext cx="2528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1147763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Podešavanja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i="1" dirty="0" smtClean="0"/>
              <a:t>General</a:t>
            </a:r>
            <a:r>
              <a:rPr lang="sr-Latn-RS" dirty="0" smtClean="0"/>
              <a:t> predstavlja </a:t>
            </a:r>
            <a:r>
              <a:rPr lang="sr-Latn-RS" dirty="0"/>
              <a:t>opšta </a:t>
            </a:r>
            <a:r>
              <a:rPr lang="sr-Latn-RS" dirty="0" smtClean="0"/>
              <a:t>podešavanja:</a:t>
            </a:r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„vlasnika“ Word aplikacije odnosno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dokumenta, boja pozadine, ...</a:t>
            </a:r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196"/>
          <a:stretch/>
        </p:blipFill>
        <p:spPr bwMode="auto">
          <a:xfrm>
            <a:off x="539552" y="1626230"/>
            <a:ext cx="7867650" cy="339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Podešavanja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i="1" dirty="0" smtClean="0"/>
              <a:t>Display</a:t>
            </a:r>
            <a:r>
              <a:rPr lang="sr-Latn-RS" dirty="0" smtClean="0"/>
              <a:t> omogućava da se izaberu pomoćni znakovi koji su „nevidljivi“ u štampi ali tokom formatiranja teksta omogućavaju lakše kretanje i snalaženje u dokumentu</a:t>
            </a:r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sr-Latn-RS" dirty="0"/>
              <a:t> </a:t>
            </a:r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13100"/>
            <a:ext cx="489585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Podešavanja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i="1" dirty="0" smtClean="0"/>
              <a:t>Proofing</a:t>
            </a:r>
            <a:r>
              <a:rPr lang="sr-Latn-RS" dirty="0" smtClean="0"/>
              <a:t> omogućava da se izabere pomoć u vidu automatskih provera tokom kucanja teksta: </a:t>
            </a:r>
          </a:p>
          <a:p>
            <a:pPr marL="0" indent="0" algn="just">
              <a:buFontTx/>
              <a:buNone/>
              <a:defRPr/>
            </a:pPr>
            <a:endParaRPr lang="sr-Latn-RS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p</a:t>
            </a:r>
            <a:r>
              <a:rPr lang="sr-Latn-RS" dirty="0" smtClean="0"/>
              <a:t>rovera spelovanja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i</a:t>
            </a:r>
            <a:r>
              <a:rPr lang="sr-Latn-RS" dirty="0" smtClean="0"/>
              <a:t> gramatike </a:t>
            </a:r>
            <a:r>
              <a:rPr lang="sr-Latn-RS" dirty="0"/>
              <a:t>(spelling</a:t>
            </a:r>
            <a:r>
              <a:rPr lang="sr-Latn-RS" dirty="0" smtClean="0"/>
              <a:t>,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grammar), auto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korekcija ...</a:t>
            </a:r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sr-Latn-RS" dirty="0"/>
              <a:t> </a:t>
            </a:r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2238375"/>
            <a:ext cx="429418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Podešavanja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i="1" dirty="0" smtClean="0"/>
              <a:t>Save</a:t>
            </a:r>
            <a:r>
              <a:rPr lang="sr-Latn-RS" dirty="0" smtClean="0"/>
              <a:t> omogućava podešavanja vezana za trajno čuvanje dokumenta: automatsko snimanje na određeno vreme, podrazumevani tip dokumenta, lokacija snimanja ...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Opcija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i="1" dirty="0" smtClean="0"/>
              <a:t>Language </a:t>
            </a:r>
            <a:r>
              <a:rPr lang="sr-Latn-RS" dirty="0" smtClean="0"/>
              <a:t>daje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mogućnost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p</a:t>
            </a:r>
            <a:r>
              <a:rPr lang="sr-Latn-RS" dirty="0" smtClean="0"/>
              <a:t>odešavanja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j</a:t>
            </a:r>
            <a:r>
              <a:rPr lang="sr-Latn-RS" dirty="0" smtClean="0"/>
              <a:t>ezika/tastature</a:t>
            </a: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sr-Latn-RS" dirty="0"/>
              <a:t> </a:t>
            </a:r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068638"/>
            <a:ext cx="511175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Podešavanja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i="1" dirty="0" smtClean="0"/>
              <a:t>Advanced</a:t>
            </a:r>
            <a:r>
              <a:rPr lang="sr-Latn-RS" dirty="0" smtClean="0"/>
              <a:t> sadrži niz podešavanja za koje se podrazumeva da su omogućena a zapravo se podešavaju:</a:t>
            </a:r>
          </a:p>
          <a:p>
            <a:pPr>
              <a:defRPr/>
            </a:pPr>
            <a:r>
              <a:rPr lang="sr-Latn-RS" dirty="0"/>
              <a:t>d</a:t>
            </a:r>
            <a:r>
              <a:rPr lang="sr-Latn-RS" dirty="0" smtClean="0"/>
              <a:t>rag &amp; drop</a:t>
            </a:r>
          </a:p>
          <a:p>
            <a:pPr>
              <a:spcBef>
                <a:spcPts val="0"/>
              </a:spcBef>
              <a:defRPr/>
            </a:pPr>
            <a:r>
              <a:rPr lang="sr-Latn-RS" dirty="0"/>
              <a:t>j</a:t>
            </a:r>
            <a:r>
              <a:rPr lang="sr-Latn-RS" dirty="0" smtClean="0"/>
              <a:t>ednim klikom se bira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  cela reč</a:t>
            </a:r>
          </a:p>
          <a:p>
            <a:pPr>
              <a:spcBef>
                <a:spcPts val="0"/>
              </a:spcBef>
              <a:defRPr/>
            </a:pPr>
            <a:r>
              <a:rPr lang="sr-Latn-RS" dirty="0"/>
              <a:t>p</a:t>
            </a:r>
            <a:r>
              <a:rPr lang="sr-Latn-RS" dirty="0" smtClean="0"/>
              <a:t>ovezivanje preko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   hiperlinka</a:t>
            </a:r>
          </a:p>
          <a:p>
            <a:pPr>
              <a:spcBef>
                <a:spcPts val="0"/>
              </a:spcBef>
              <a:defRPr/>
            </a:pPr>
            <a:r>
              <a:rPr lang="sr-Latn-RS" dirty="0"/>
              <a:t>p</a:t>
            </a:r>
            <a:r>
              <a:rPr lang="sr-Latn-RS" dirty="0" smtClean="0"/>
              <a:t>redlaganje reči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 </a:t>
            </a:r>
            <a:r>
              <a:rPr lang="sr-Latn-RS" dirty="0" smtClean="0"/>
              <a:t>  prilikom kucanja teksta...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sr-Latn-RS" dirty="0" smtClean="0"/>
          </a:p>
          <a:p>
            <a:pPr>
              <a:spcBef>
                <a:spcPts val="0"/>
              </a:spcBef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 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390525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Podešavanja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i="1" dirty="0" smtClean="0"/>
              <a:t>Customize Ribbon</a:t>
            </a:r>
            <a:r>
              <a:rPr lang="sr-Latn-RS" dirty="0" smtClean="0"/>
              <a:t> opcija daje mogućnost podešavanje prikaza radnog okruženja odnosno</a:t>
            </a:r>
            <a:r>
              <a:rPr lang="sr-Latn-RS" dirty="0"/>
              <a:t> </a:t>
            </a:r>
            <a:r>
              <a:rPr lang="sr-Latn-RS" dirty="0" smtClean="0"/>
              <a:t>trake alatki i ikona</a:t>
            </a:r>
          </a:p>
          <a:p>
            <a:pPr>
              <a:spcBef>
                <a:spcPts val="0"/>
              </a:spcBef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 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08275"/>
            <a:ext cx="4392612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Podešavanja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i="1" dirty="0" smtClean="0"/>
              <a:t>Customize Ribbon</a:t>
            </a:r>
            <a:r>
              <a:rPr lang="sr-Latn-RS" dirty="0" smtClean="0"/>
              <a:t> opcija daje mogućnost podešavanje prikaza radnog okruženja odnosno</a:t>
            </a:r>
            <a:r>
              <a:rPr lang="sr-Latn-RS" dirty="0"/>
              <a:t> </a:t>
            </a:r>
            <a:r>
              <a:rPr lang="sr-Latn-RS" dirty="0" smtClean="0"/>
              <a:t>trake alatki i ikona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i="1" dirty="0" smtClean="0"/>
              <a:t>Preko Quick Access Toolbar</a:t>
            </a:r>
            <a:r>
              <a:rPr lang="sr-Latn-RS" dirty="0" smtClean="0"/>
              <a:t> opcije se vrši podešavanje istoimene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trake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(traka za brzi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p</a:t>
            </a:r>
            <a:r>
              <a:rPr lang="sr-Latn-RS" dirty="0" smtClean="0"/>
              <a:t>ristup služi za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stavljanje funkcija koje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dirty="0"/>
              <a:t>s</a:t>
            </a:r>
            <a:r>
              <a:rPr lang="sr-Latn-RS" dirty="0" smtClean="0"/>
              <a:t>e češće koriste) 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 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3068638"/>
            <a:ext cx="3960812" cy="3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Podešavanja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i="1" dirty="0"/>
              <a:t>Trust Center </a:t>
            </a:r>
            <a:r>
              <a:rPr lang="sr-Latn-RS" dirty="0"/>
              <a:t>– briga o sigurnosti dokumenta </a:t>
            </a:r>
            <a:r>
              <a:rPr lang="sr-Latn-RS" smtClean="0"/>
              <a:t>i izuzetno je važna</a:t>
            </a: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76475"/>
            <a:ext cx="74580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Potvrda izbora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dirty="0" smtClean="0"/>
              <a:t>Da bi izbori/akcije bili primenjeni neophodno je da se potvrde preko tastera </a:t>
            </a:r>
            <a:r>
              <a:rPr lang="sr-Latn-RS" i="1" dirty="0" smtClean="0"/>
              <a:t>Apply/Ok</a:t>
            </a:r>
            <a:endParaRPr lang="sr-Latn-RS" i="1" dirty="0" smtClean="0"/>
          </a:p>
          <a:p>
            <a:pPr>
              <a:defRPr/>
            </a:pPr>
            <a:r>
              <a:rPr lang="sr-Latn-RS" dirty="0" smtClean="0"/>
              <a:t>Klikom na taster Cancel odustaje se od izbora/akcije</a:t>
            </a:r>
          </a:p>
          <a:p>
            <a:pPr>
              <a:defRPr/>
            </a:pPr>
            <a:endParaRPr lang="sr-Latn-RS" dirty="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943350"/>
            <a:ext cx="48196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5051425"/>
            <a:ext cx="22098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Osnovne karakteristike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U MS Word-u</a:t>
            </a:r>
          </a:p>
          <a:p>
            <a:pPr>
              <a:defRPr/>
            </a:pPr>
            <a:r>
              <a:rPr lang="sr-Latn-RS" dirty="0"/>
              <a:t>i</a:t>
            </a:r>
            <a:r>
              <a:rPr lang="sr-Latn-RS" dirty="0" smtClean="0"/>
              <a:t>zgled i ponašanje radnog okruženja može da se podešava prema potrebama korisnika</a:t>
            </a:r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63900"/>
            <a:ext cx="5761037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Kretanje kroz dokument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Kroz dokument može da se kreće na nekoliko načina:</a:t>
            </a:r>
          </a:p>
          <a:p>
            <a:pPr>
              <a:defRPr/>
            </a:pPr>
            <a:r>
              <a:rPr lang="sr-Latn-RS" dirty="0"/>
              <a:t>a</a:t>
            </a:r>
            <a:r>
              <a:rPr lang="sr-Latn-RS" dirty="0" smtClean="0"/>
              <a:t>utomatski – kada se popuni jedan red automatski se prelazi u naredni</a:t>
            </a:r>
          </a:p>
          <a:p>
            <a:pPr>
              <a:defRPr/>
            </a:pPr>
            <a:r>
              <a:rPr lang="sr-Latn-RS" dirty="0"/>
              <a:t>f</a:t>
            </a:r>
            <a:r>
              <a:rPr lang="sr-Latn-RS" dirty="0" smtClean="0"/>
              <a:t>ormiranje novog pasusa unutar tekućeg paragrafa &lt;Shift+Enter&gt;</a:t>
            </a:r>
          </a:p>
          <a:p>
            <a:pPr>
              <a:defRPr/>
            </a:pPr>
            <a:r>
              <a:rPr lang="sr-Latn-RS" dirty="0"/>
              <a:t>p</a:t>
            </a:r>
            <a:r>
              <a:rPr lang="sr-Latn-RS" dirty="0" smtClean="0"/>
              <a:t>relazak na novi paragraf &lt;Enter&gt;</a:t>
            </a:r>
          </a:p>
          <a:p>
            <a:pPr>
              <a:defRPr/>
            </a:pPr>
            <a:r>
              <a:rPr lang="sr-Latn-RS" dirty="0"/>
              <a:t>f</a:t>
            </a:r>
            <a:r>
              <a:rPr lang="sr-Latn-RS" dirty="0" smtClean="0"/>
              <a:t>ormiranje nove strane &lt;Ctrl+Enter&gt;</a:t>
            </a:r>
          </a:p>
          <a:p>
            <a:pPr>
              <a:defRPr/>
            </a:pPr>
            <a:r>
              <a:rPr lang="sr-Latn-RS" dirty="0"/>
              <a:t>k</a:t>
            </a:r>
            <a:r>
              <a:rPr lang="sr-Latn-RS" dirty="0" smtClean="0"/>
              <a:t>likom mišem na poziciju u tekstu</a:t>
            </a:r>
          </a:p>
          <a:p>
            <a:pPr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Kretanje kroz dokument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Kroz dokument može da se kreće na nekoliko načina:</a:t>
            </a:r>
          </a:p>
          <a:p>
            <a:pPr>
              <a:defRPr/>
            </a:pPr>
            <a:r>
              <a:rPr lang="sr-Latn-RS" dirty="0"/>
              <a:t>d</a:t>
            </a:r>
            <a:r>
              <a:rPr lang="sr-Latn-RS" dirty="0" smtClean="0"/>
              <a:t>ržanjem i povlačenjem tastera unutar vertikalnog klizača</a:t>
            </a:r>
          </a:p>
          <a:p>
            <a:pPr>
              <a:defRPr/>
            </a:pPr>
            <a:r>
              <a:rPr lang="sr-Latn-RS" dirty="0"/>
              <a:t>i</a:t>
            </a:r>
            <a:r>
              <a:rPr lang="sr-Latn-RS" dirty="0" smtClean="0"/>
              <a:t>zborom i držanjem tastera na krajevima vertikalnog klizača (tri u dnu i jedan na vrhu)</a:t>
            </a:r>
          </a:p>
          <a:p>
            <a:pPr>
              <a:defRPr/>
            </a:pPr>
            <a:r>
              <a:rPr lang="sr-Latn-RS" dirty="0"/>
              <a:t>p</a:t>
            </a:r>
            <a:r>
              <a:rPr lang="sr-Latn-RS" dirty="0" smtClean="0"/>
              <a:t>reko tastature 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   (PgUp, PgDn, Home, End)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r>
              <a:rPr lang="sr-Latn-RS" dirty="0" smtClean="0"/>
              <a:t> 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989138"/>
            <a:ext cx="3143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Zatvaranje dokumenta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Kada se završi rad i snimanje dokumenta treba zatvoriti dokument – opcija </a:t>
            </a:r>
            <a:r>
              <a:rPr lang="sr-Latn-RS" i="1" dirty="0" smtClean="0"/>
              <a:t>Close</a:t>
            </a:r>
            <a:r>
              <a:rPr lang="sr-Latn-RS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Nakon toga može da se otvori drugi dokument ili zatvori aplikacija - </a:t>
            </a:r>
            <a:r>
              <a:rPr lang="sr-Latn-RS" i="1" dirty="0" smtClean="0"/>
              <a:t>Exit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Zatvaranje aplikacije podrazumeva i zatvaranje dokumenta, obrnuto ne važi</a:t>
            </a:r>
          </a:p>
          <a:p>
            <a:pPr>
              <a:defRPr/>
            </a:pPr>
            <a:r>
              <a:rPr lang="sr-Latn-RS" dirty="0" smtClean="0"/>
              <a:t> zatvaranje dokumenta   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r>
              <a:rPr lang="sr-Latn-RS" dirty="0"/>
              <a:t>z</a:t>
            </a:r>
            <a:r>
              <a:rPr lang="sr-Latn-RS" dirty="0" smtClean="0"/>
              <a:t>atvaranje aplikacije 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21764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45125"/>
            <a:ext cx="1727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021263"/>
            <a:ext cx="9334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916238" y="5167313"/>
            <a:ext cx="5543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 sz="4800" b="1"/>
              <a:t>nastaviće se...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Osnovne karakteristike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U MS Word-u</a:t>
            </a:r>
          </a:p>
          <a:p>
            <a:pPr>
              <a:defRPr/>
            </a:pPr>
            <a:r>
              <a:rPr lang="sr-Latn-RS" dirty="0"/>
              <a:t>j</a:t>
            </a:r>
            <a:r>
              <a:rPr lang="sr-Latn-RS" dirty="0" smtClean="0"/>
              <a:t>edna funkcije može da se pozove sa različitih pozicija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7140575" cy="30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Osnovne karakteristike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U MS Word-u</a:t>
            </a:r>
          </a:p>
          <a:p>
            <a:pPr>
              <a:defRPr/>
            </a:pPr>
            <a:r>
              <a:rPr lang="sr-Latn-RS" dirty="0" smtClean="0"/>
              <a:t>funkcije su predstavljene ikonama  - sličica koja predstavlja prečicu do funkcije </a:t>
            </a:r>
          </a:p>
          <a:p>
            <a:pPr>
              <a:defRPr/>
            </a:pPr>
            <a:r>
              <a:rPr lang="sr-Latn-RS" dirty="0"/>
              <a:t>f</a:t>
            </a:r>
            <a:r>
              <a:rPr lang="sr-Latn-RS" dirty="0" smtClean="0"/>
              <a:t>unkcije mogu da se pozovu i preko tastature</a:t>
            </a:r>
          </a:p>
          <a:p>
            <a:pPr>
              <a:defRPr/>
            </a:pPr>
            <a:r>
              <a:rPr lang="sr-Latn-RS" dirty="0"/>
              <a:t>i</a:t>
            </a:r>
            <a:r>
              <a:rPr lang="sr-Latn-RS" dirty="0" smtClean="0"/>
              <a:t>li preko padajućih menija</a:t>
            </a:r>
          </a:p>
          <a:p>
            <a:pPr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08638"/>
            <a:ext cx="23479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70538"/>
            <a:ext cx="2552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30763"/>
            <a:ext cx="25812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251450"/>
            <a:ext cx="10477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405188"/>
            <a:ext cx="141605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Osnovni pojmovi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Radno okruženje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167687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Osnovni pojmovi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Radno okruženje</a:t>
            </a:r>
          </a:p>
          <a:p>
            <a:pPr>
              <a:defRPr/>
            </a:pPr>
            <a:r>
              <a:rPr lang="sr-Latn-RS" dirty="0"/>
              <a:t>d</a:t>
            </a:r>
            <a:r>
              <a:rPr lang="sr-Latn-RS" dirty="0" smtClean="0"/>
              <a:t>ugme </a:t>
            </a:r>
            <a:r>
              <a:rPr lang="sr-Latn-RS" i="1" dirty="0" smtClean="0"/>
              <a:t>File</a:t>
            </a:r>
            <a:r>
              <a:rPr lang="sr-Latn-RS" dirty="0" smtClean="0"/>
              <a:t> – funkcije koje se odnose na dokument u celini i podešavanje Word-a</a:t>
            </a:r>
          </a:p>
          <a:p>
            <a:pPr>
              <a:defRPr/>
            </a:pPr>
            <a:r>
              <a:rPr lang="sr-Latn-RS" i="1" dirty="0" smtClean="0"/>
              <a:t>Quick Access</a:t>
            </a:r>
            <a:r>
              <a:rPr lang="sr-Latn-RS" dirty="0" smtClean="0"/>
              <a:t> traka – podešava se, stavljaju se funkcije koje se češće koriste</a:t>
            </a:r>
          </a:p>
          <a:p>
            <a:pPr>
              <a:defRPr/>
            </a:pPr>
            <a:r>
              <a:rPr lang="sr-Latn-RS" dirty="0"/>
              <a:t>l</a:t>
            </a:r>
            <a:r>
              <a:rPr lang="sr-Latn-RS" dirty="0" smtClean="0"/>
              <a:t>inija sa jezičcima – funkcije su grupisane po tipu unutar tih jezičaka</a:t>
            </a:r>
          </a:p>
          <a:p>
            <a:pPr>
              <a:defRPr/>
            </a:pPr>
            <a:r>
              <a:rPr lang="sr-Latn-RS" dirty="0"/>
              <a:t>n</a:t>
            </a:r>
            <a:r>
              <a:rPr lang="sr-Latn-RS" dirty="0" smtClean="0"/>
              <a:t>aslovna linija – traka u kojoj je prikazan naziv dokumenta</a:t>
            </a:r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Osnovni pojmovi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Radno okruženje</a:t>
            </a:r>
          </a:p>
          <a:p>
            <a:pPr>
              <a:defRPr/>
            </a:pPr>
            <a:r>
              <a:rPr lang="sr-Latn-RS" dirty="0"/>
              <a:t>k</a:t>
            </a:r>
            <a:r>
              <a:rPr lang="sr-Latn-RS" dirty="0" smtClean="0"/>
              <a:t>omandna traka – traka sa ikonama/funkcijama u okviru jezička</a:t>
            </a:r>
          </a:p>
          <a:p>
            <a:pPr>
              <a:defRPr/>
            </a:pPr>
            <a:r>
              <a:rPr lang="sr-Latn-RS" dirty="0" smtClean="0"/>
              <a:t>kontrolna dugmad – zatvaranje/minimiziranje/menjenje veličine prikaza dokumenta</a:t>
            </a:r>
          </a:p>
          <a:p>
            <a:pPr>
              <a:defRPr/>
            </a:pPr>
            <a:r>
              <a:rPr lang="sr-Latn-RS" dirty="0"/>
              <a:t>s</a:t>
            </a:r>
            <a:r>
              <a:rPr lang="sr-Latn-RS" dirty="0" smtClean="0"/>
              <a:t>tatusna linija – prikazuje poziciju i omogućava brže kretanje kroz dokument, prikazuje statistiku dokumenta,  prikazuje i omogućava menjanje jezika/tastature</a:t>
            </a:r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Osnovni pojmovi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dirty="0" smtClean="0"/>
              <a:t>Radno okruženje</a:t>
            </a:r>
          </a:p>
          <a:p>
            <a:pPr>
              <a:defRPr/>
            </a:pPr>
            <a:r>
              <a:rPr lang="sr-Latn-RS" dirty="0"/>
              <a:t>d</a:t>
            </a:r>
            <a:r>
              <a:rPr lang="sr-Latn-RS" dirty="0" smtClean="0"/>
              <a:t>ugmad različitog prikaza dokumenta – moguće je dokument na ekranu prikazati na nekoliko različitih načina</a:t>
            </a:r>
          </a:p>
          <a:p>
            <a:pPr>
              <a:defRPr/>
            </a:pPr>
            <a:r>
              <a:rPr lang="sr-Latn-RS" dirty="0" smtClean="0"/>
              <a:t>zoom kontrola – kontrola veličine prikaza dokumenta na ekranu</a:t>
            </a:r>
          </a:p>
          <a:p>
            <a:pPr>
              <a:defRPr/>
            </a:pPr>
            <a:r>
              <a:rPr lang="sr-Latn-RS" dirty="0"/>
              <a:t>v</a:t>
            </a:r>
            <a:r>
              <a:rPr lang="sr-Latn-RS" dirty="0" smtClean="0"/>
              <a:t>ertikalni klizač – omogućava kretanje kroz stranicu odnosno dokument</a:t>
            </a:r>
          </a:p>
          <a:p>
            <a:pPr>
              <a:defRPr/>
            </a:pPr>
            <a:r>
              <a:rPr lang="sr-Latn-RS" dirty="0"/>
              <a:t>l</a:t>
            </a:r>
            <a:r>
              <a:rPr lang="sr-Latn-RS" dirty="0" smtClean="0"/>
              <a:t>enjir – vertikalni i horizontalni, prikazuje se opciono, izuzetno koristan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6053</TotalTime>
  <Words>1028</Words>
  <Application>Microsoft Office PowerPoint</Application>
  <PresentationFormat>On-screen Show (4:3)</PresentationFormat>
  <Paragraphs>253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Diseño predeterminado</vt:lpstr>
      <vt:lpstr>APLIKATIVNI SOFTVER</vt:lpstr>
      <vt:lpstr>Osnovne karakteristike</vt:lpstr>
      <vt:lpstr>Osnovne karakteristike</vt:lpstr>
      <vt:lpstr>Osnovne karakteristike</vt:lpstr>
      <vt:lpstr>Osnovne karakteristike</vt:lpstr>
      <vt:lpstr>Osnovni pojmovi</vt:lpstr>
      <vt:lpstr>Osnovni pojmovi</vt:lpstr>
      <vt:lpstr>Osnovni pojmovi</vt:lpstr>
      <vt:lpstr>Osnovni pojmovi</vt:lpstr>
      <vt:lpstr>Početak tada na dokumentu</vt:lpstr>
      <vt:lpstr>Početak tada na dokumentu</vt:lpstr>
      <vt:lpstr>Čuvanje dokumenta</vt:lpstr>
      <vt:lpstr>Čuvanje dokumenta</vt:lpstr>
      <vt:lpstr>Čuvanje dokumenta</vt:lpstr>
      <vt:lpstr>Osnovni pojmovi</vt:lpstr>
      <vt:lpstr>Osnovni pojmovi</vt:lpstr>
      <vt:lpstr>Osnovni pojmovi</vt:lpstr>
      <vt:lpstr>Osnovni pojmovi</vt:lpstr>
      <vt:lpstr>Osnovni pojmovi</vt:lpstr>
      <vt:lpstr>Podešavanja</vt:lpstr>
      <vt:lpstr>Podešavanja</vt:lpstr>
      <vt:lpstr>Podešavanja</vt:lpstr>
      <vt:lpstr>Podešavanja</vt:lpstr>
      <vt:lpstr>Podešavanja</vt:lpstr>
      <vt:lpstr>Podešavanja</vt:lpstr>
      <vt:lpstr>Podešavanja</vt:lpstr>
      <vt:lpstr>Podešavanja</vt:lpstr>
      <vt:lpstr>Podešavanja</vt:lpstr>
      <vt:lpstr>Potvrda izbora</vt:lpstr>
      <vt:lpstr>Kretanje kroz dokument</vt:lpstr>
      <vt:lpstr>Kretanje kroz dokument</vt:lpstr>
      <vt:lpstr>Zatvaranje dokumenta</vt:lpstr>
      <vt:lpstr>Slide 33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ivanav</cp:lastModifiedBy>
  <cp:revision>815</cp:revision>
  <dcterms:created xsi:type="dcterms:W3CDTF">2010-05-23T14:28:12Z</dcterms:created>
  <dcterms:modified xsi:type="dcterms:W3CDTF">2018-03-05T11:58:55Z</dcterms:modified>
</cp:coreProperties>
</file>