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72" r:id="rId10"/>
    <p:sldId id="271" r:id="rId11"/>
    <p:sldId id="273" r:id="rId12"/>
    <p:sldId id="279" r:id="rId13"/>
    <p:sldId id="275" r:id="rId14"/>
    <p:sldId id="277" r:id="rId15"/>
    <p:sldId id="276" r:id="rId16"/>
    <p:sldId id="281" r:id="rId17"/>
    <p:sldId id="284" r:id="rId18"/>
    <p:sldId id="282" r:id="rId19"/>
    <p:sldId id="283" r:id="rId20"/>
    <p:sldId id="280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5" r:id="rId40"/>
    <p:sldId id="303" r:id="rId41"/>
    <p:sldId id="304" r:id="rId42"/>
    <p:sldId id="306" r:id="rId43"/>
    <p:sldId id="307" r:id="rId4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705" autoAdjust="0"/>
  </p:normalViewPr>
  <p:slideViewPr>
    <p:cSldViewPr>
      <p:cViewPr varScale="1">
        <p:scale>
          <a:sx n="68" d="100"/>
          <a:sy n="68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tranet\Downloads\Aplikativni_softver_2016-2017_Jelena_Miti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tranet\Downloads\Aplikativni_softver_2016-2017_Jelena_Miti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title>
      <c:tx>
        <c:rich>
          <a:bodyPr/>
          <a:lstStyle/>
          <a:p>
            <a:pPr>
              <a:defRPr lang="sr-Latn-RS"/>
            </a:pPr>
            <a:r>
              <a:rPr lang="sr-Latn-RS"/>
              <a:t>Školska 2016/17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Aplikativni softver</c:v>
          </c:tx>
          <c:cat>
            <c:strRef>
              <c:f>'[Aplikativni_softver_2016-2017_Jelena_Mitic.xls]Sheet1'!$J$60:$P$60</c:f>
              <c:strCache>
                <c:ptCount val="7"/>
                <c:pt idx="0">
                  <c:v>AVT</c:v>
                </c:pt>
                <c:pt idx="1">
                  <c:v>ASUV </c:v>
                </c:pt>
                <c:pt idx="2">
                  <c:v>ELITE </c:v>
                </c:pt>
                <c:pt idx="3">
                  <c:v>EPO </c:v>
                </c:pt>
                <c:pt idx="4">
                  <c:v>NET</c:v>
                </c:pt>
                <c:pt idx="5">
                  <c:v>NRT</c:v>
                </c:pt>
                <c:pt idx="6">
                  <c:v>NRTD</c:v>
                </c:pt>
              </c:strCache>
            </c:strRef>
          </c:cat>
          <c:val>
            <c:numRef>
              <c:f>'[Aplikativni_softver_2016-2017_Jelena_Mitic.xls]Sheet1'!$J$61:$P$61</c:f>
              <c:numCache>
                <c:formatCode>General</c:formatCode>
                <c:ptCount val="7"/>
                <c:pt idx="0">
                  <c:v>79</c:v>
                </c:pt>
                <c:pt idx="1">
                  <c:v>79</c:v>
                </c:pt>
                <c:pt idx="2">
                  <c:v>82</c:v>
                </c:pt>
                <c:pt idx="3">
                  <c:v>80</c:v>
                </c:pt>
                <c:pt idx="4">
                  <c:v>81</c:v>
                </c:pt>
                <c:pt idx="5">
                  <c:v>158</c:v>
                </c:pt>
                <c:pt idx="6">
                  <c:v>24</c:v>
                </c:pt>
              </c:numCache>
            </c:numRef>
          </c:val>
        </c:ser>
        <c:axId val="68340736"/>
        <c:axId val="70259456"/>
      </c:barChart>
      <c:catAx>
        <c:axId val="68340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sr-Latn-RS"/>
            </a:pPr>
            <a:endParaRPr lang="en-US"/>
          </a:p>
        </c:txPr>
        <c:crossAx val="70259456"/>
        <c:crosses val="autoZero"/>
        <c:auto val="1"/>
        <c:lblAlgn val="ctr"/>
        <c:lblOffset val="100"/>
      </c:catAx>
      <c:valAx>
        <c:axId val="702594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sr-Latn-RS"/>
            </a:pPr>
            <a:endParaRPr lang="en-US"/>
          </a:p>
        </c:txPr>
        <c:crossAx val="6834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71498441424759"/>
          <c:y val="0.27521321508012109"/>
          <c:w val="0.20636023622047256"/>
          <c:h val="0.20871719160104998"/>
        </c:manualLayout>
      </c:layout>
      <c:txPr>
        <a:bodyPr/>
        <a:lstStyle/>
        <a:p>
          <a:pPr>
            <a:defRPr lang="sr-Latn-RS"/>
          </a:pPr>
          <a:endParaRPr lang="en-US"/>
        </a:p>
      </c:txPr>
    </c:legend>
    <c:plotVisOnly val="1"/>
    <c:dispBlanksAs val="gap"/>
  </c:chart>
  <c:spPr>
    <a:ln w="12700" cmpd="dbl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title>
      <c:tx>
        <c:rich>
          <a:bodyPr/>
          <a:lstStyle/>
          <a:p>
            <a:pPr>
              <a:defRPr lang="sr-Latn-RS"/>
            </a:pPr>
            <a:r>
              <a:rPr lang="sr-Latn-RS" dirty="0"/>
              <a:t>Školska </a:t>
            </a:r>
            <a:r>
              <a:rPr lang="sr-Latn-RS" dirty="0" smtClean="0"/>
              <a:t>2017/18</a:t>
            </a:r>
            <a:endParaRPr lang="sr-Latn-R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Aplikativni softver</c:v>
          </c:tx>
          <c:cat>
            <c:strRef>
              <c:f>'[Aplikativni_softver_2016-2017_Jelena_Mitic.xls]Sheet1'!$J$60:$P$60</c:f>
              <c:strCache>
                <c:ptCount val="7"/>
                <c:pt idx="0">
                  <c:v>AVT</c:v>
                </c:pt>
                <c:pt idx="1">
                  <c:v>ASUV </c:v>
                </c:pt>
                <c:pt idx="2">
                  <c:v>ELITE </c:v>
                </c:pt>
                <c:pt idx="3">
                  <c:v>EPO </c:v>
                </c:pt>
                <c:pt idx="4">
                  <c:v>NET</c:v>
                </c:pt>
                <c:pt idx="5">
                  <c:v>NRT</c:v>
                </c:pt>
                <c:pt idx="6">
                  <c:v>NRTD</c:v>
                </c:pt>
              </c:strCache>
            </c:strRef>
          </c:cat>
          <c:val>
            <c:numRef>
              <c:f>'[Aplikativni_softver_2016-2017_Jelena_Mitic.xls]Sheet1'!$J$61:$P$61</c:f>
              <c:numCache>
                <c:formatCode>General</c:formatCode>
                <c:ptCount val="7"/>
                <c:pt idx="0">
                  <c:v>79</c:v>
                </c:pt>
                <c:pt idx="1">
                  <c:v>79</c:v>
                </c:pt>
                <c:pt idx="2">
                  <c:v>82</c:v>
                </c:pt>
                <c:pt idx="3">
                  <c:v>80</c:v>
                </c:pt>
                <c:pt idx="4">
                  <c:v>81</c:v>
                </c:pt>
                <c:pt idx="5">
                  <c:v>158</c:v>
                </c:pt>
                <c:pt idx="6">
                  <c:v>24</c:v>
                </c:pt>
              </c:numCache>
            </c:numRef>
          </c:val>
        </c:ser>
        <c:axId val="39928960"/>
        <c:axId val="39930496"/>
      </c:barChart>
      <c:catAx>
        <c:axId val="39928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sr-Latn-RS"/>
            </a:pPr>
            <a:endParaRPr lang="en-US"/>
          </a:p>
        </c:txPr>
        <c:crossAx val="39930496"/>
        <c:crosses val="autoZero"/>
        <c:auto val="1"/>
        <c:lblAlgn val="ctr"/>
        <c:lblOffset val="100"/>
      </c:catAx>
      <c:valAx>
        <c:axId val="399304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sr-Latn-RS"/>
            </a:pPr>
            <a:endParaRPr lang="en-US"/>
          </a:p>
        </c:txPr>
        <c:crossAx val="39928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71498441424759"/>
          <c:y val="0.27521321508012109"/>
          <c:w val="0.20636023622047256"/>
          <c:h val="0.20871719160104998"/>
        </c:manualLayout>
      </c:layout>
      <c:txPr>
        <a:bodyPr/>
        <a:lstStyle/>
        <a:p>
          <a:pPr>
            <a:defRPr lang="sr-Latn-RS"/>
          </a:pPr>
          <a:endParaRPr lang="en-US"/>
        </a:p>
      </c:txPr>
    </c:legend>
    <c:plotVisOnly val="1"/>
    <c:dispBlanksAs val="gap"/>
  </c:chart>
  <c:spPr>
    <a:ln w="12700" cmpd="dbl"/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F54CB-D299-4C15-ACAC-9600D967F32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5DFD-9E89-4F54-8782-BFBF871C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26CD-B958-4947-824B-28491789816F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6D45F-A077-4BFA-9779-1C301638AC5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14284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D45F-A077-4BFA-9779-1C301638AC51}" type="slidenum">
              <a:rPr lang="sr-Latn-RS" smtClean="0"/>
              <a:pPr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64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D45F-A077-4BFA-9779-1C301638AC51}" type="slidenum">
              <a:rPr lang="sr-Latn-RS" smtClean="0"/>
              <a:pPr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648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D45F-A077-4BFA-9779-1C301638AC51}" type="slidenum">
              <a:rPr lang="sr-Latn-RS" smtClean="0"/>
              <a:pPr/>
              <a:t>17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648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D45F-A077-4BFA-9779-1C301638AC51}" type="slidenum">
              <a:rPr lang="sr-Latn-RS" smtClean="0"/>
              <a:pPr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648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D45F-A077-4BFA-9779-1C301638AC51}" type="slidenum">
              <a:rPr lang="sr-Latn-RS" smtClean="0"/>
              <a:pPr/>
              <a:t>19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648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9676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9850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1047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4022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0045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986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78368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9755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70644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21331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9115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6C3C-1703-4586-B6F8-F145E9326DD9}" type="datetimeFigureOut">
              <a:rPr lang="sr-Latn-RS" smtClean="0"/>
              <a:pPr/>
              <a:t>26.3.2019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9E16-46A1-497E-9C6C-23A3BF32EE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2265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3672408" cy="1642194"/>
          </a:xfrm>
        </p:spPr>
        <p:txBody>
          <a:bodyPr>
            <a:noAutofit/>
          </a:bodyPr>
          <a:lstStyle/>
          <a:p>
            <a:pPr algn="l"/>
            <a:r>
              <a:rPr lang="sr-Latn-RS" sz="6000" b="1" dirty="0" smtClean="0">
                <a:solidFill>
                  <a:schemeClr val="bg1"/>
                </a:solidFill>
              </a:rPr>
              <a:t>Aplikativni</a:t>
            </a:r>
            <a:br>
              <a:rPr lang="sr-Latn-RS" sz="6000" b="1" dirty="0" smtClean="0">
                <a:solidFill>
                  <a:schemeClr val="bg1"/>
                </a:solidFill>
              </a:rPr>
            </a:br>
            <a:r>
              <a:rPr lang="sr-Latn-RS" sz="6000" b="1" dirty="0" smtClean="0">
                <a:solidFill>
                  <a:schemeClr val="bg1"/>
                </a:solidFill>
              </a:rPr>
              <a:t> softver</a:t>
            </a:r>
            <a:endParaRPr lang="sr-Latn-R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0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Slajd</a:t>
            </a:r>
            <a:endParaRPr lang="sr-Latn-R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402832" cy="4801592"/>
          </a:xfrm>
          <a:solidFill>
            <a:schemeClr val="bg1"/>
          </a:solidFill>
          <a:scene3d>
            <a:camera prst="orthographicFront">
              <a:rot lat="300000" lon="21299997" rev="0"/>
            </a:camera>
            <a:lightRig rig="threePt" dir="t"/>
          </a:scene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 smtClean="0"/>
              <a:t>U prozoru sa leve strane je meni sa grupisanim podešavanjima:</a:t>
            </a:r>
          </a:p>
          <a:p>
            <a:r>
              <a:rPr lang="sr-Latn-RS" dirty="0"/>
              <a:t>k</a:t>
            </a:r>
            <a:r>
              <a:rPr lang="sr-Latn-RS" dirty="0" smtClean="0"/>
              <a:t>akva je unutrašnjost</a:t>
            </a:r>
          </a:p>
          <a:p>
            <a:r>
              <a:rPr lang="sr-Latn-RS" dirty="0"/>
              <a:t>k</a:t>
            </a:r>
            <a:r>
              <a:rPr lang="sr-Latn-RS" dirty="0" smtClean="0"/>
              <a:t>akav je ram</a:t>
            </a:r>
          </a:p>
          <a:p>
            <a:r>
              <a:rPr lang="sr-Latn-RS" dirty="0"/>
              <a:t>d</a:t>
            </a:r>
            <a:r>
              <a:rPr lang="sr-Latn-RS" dirty="0" smtClean="0"/>
              <a:t>a li ima senčenja</a:t>
            </a:r>
          </a:p>
          <a:p>
            <a:r>
              <a:rPr lang="sr-Latn-RS" dirty="0"/>
              <a:t>r</a:t>
            </a:r>
            <a:r>
              <a:rPr lang="sr-Latn-RS" dirty="0" smtClean="0"/>
              <a:t>otacija </a:t>
            </a:r>
          </a:p>
          <a:p>
            <a:r>
              <a:rPr lang="sr-Latn-RS" dirty="0" smtClean="0"/>
              <a:t>veličina bloka </a:t>
            </a:r>
          </a:p>
          <a:p>
            <a:r>
              <a:rPr lang="sr-Latn-RS" dirty="0"/>
              <a:t>p</a:t>
            </a:r>
            <a:r>
              <a:rPr lang="sr-Latn-RS" dirty="0" smtClean="0"/>
              <a:t>ozicija bloka u odnosu na slajd ...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60032" y="1700808"/>
            <a:ext cx="3826768" cy="478707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sr-Latn-R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072" y="1988840"/>
            <a:ext cx="3908873" cy="406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6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Slajd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015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Slajdu mogu da se dodaju objekti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spcBef>
                <a:spcPts val="600"/>
              </a:spcBef>
              <a:buNone/>
            </a:pPr>
            <a:endParaRPr lang="sr-Latn-RS" dirty="0"/>
          </a:p>
          <a:p>
            <a:pPr marL="0" indent="0">
              <a:spcBef>
                <a:spcPts val="600"/>
              </a:spcBef>
              <a:buNone/>
            </a:pPr>
            <a:r>
              <a:rPr lang="sr-Latn-RS" dirty="0"/>
              <a:t>  </a:t>
            </a:r>
            <a:r>
              <a:rPr lang="sr-Latn-RS" dirty="0" smtClean="0"/>
              <a:t> kao što su: tabele, grafikoni, linkovi, slike,   </a:t>
            </a:r>
            <a:br>
              <a:rPr lang="sr-Latn-RS" dirty="0" smtClean="0"/>
            </a:br>
            <a:r>
              <a:rPr lang="sr-Latn-RS" dirty="0" smtClean="0"/>
              <a:t>   specijalni simboli, broj slajda ....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Latn-RS" dirty="0"/>
              <a:t>M</a:t>
            </a:r>
            <a:r>
              <a:rPr lang="sr-Latn-RS" dirty="0" smtClean="0"/>
              <a:t>ogu da se dodaju i efekti i animacije</a:t>
            </a:r>
          </a:p>
          <a:p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endParaRPr lang="sr-Latn-R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4993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306" y="5301208"/>
            <a:ext cx="7474620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80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Animacije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2286"/>
            <a:ext cx="8229600" cy="48015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Mogu da se odnose na </a:t>
            </a:r>
          </a:p>
          <a:p>
            <a:r>
              <a:rPr lang="sr-Latn-RS" dirty="0"/>
              <a:t>p</a:t>
            </a:r>
            <a:r>
              <a:rPr lang="sr-Latn-RS" dirty="0" smtClean="0"/>
              <a:t>relaz sa jednog slajda na drugi</a:t>
            </a:r>
          </a:p>
          <a:p>
            <a:r>
              <a:rPr lang="sr-Latn-RS" dirty="0" smtClean="0"/>
              <a:t>na delove slajda</a:t>
            </a:r>
          </a:p>
          <a:p>
            <a:pPr marL="0" indent="0">
              <a:buNone/>
            </a:pPr>
            <a:r>
              <a:rPr lang="sr-Latn-RS" dirty="0" smtClean="0"/>
              <a:t>Kod ubacivanja animacija definiše se:</a:t>
            </a:r>
          </a:p>
          <a:p>
            <a:r>
              <a:rPr lang="sr-Latn-RS" dirty="0"/>
              <a:t>š</a:t>
            </a:r>
            <a:r>
              <a:rPr lang="sr-Latn-RS" dirty="0" smtClean="0"/>
              <a:t>ta će je pokrenuti</a:t>
            </a:r>
          </a:p>
          <a:p>
            <a:r>
              <a:rPr lang="sr-Latn-RS" dirty="0"/>
              <a:t>k</a:t>
            </a:r>
            <a:r>
              <a:rPr lang="sr-Latn-RS" dirty="0" smtClean="0"/>
              <a:t>oliko će da traje</a:t>
            </a:r>
          </a:p>
          <a:p>
            <a:r>
              <a:rPr lang="sr-Latn-RS" dirty="0"/>
              <a:t>k</a:t>
            </a:r>
            <a:r>
              <a:rPr lang="sr-Latn-RS" dirty="0" smtClean="0"/>
              <a:t>ojim redom će ići</a:t>
            </a:r>
          </a:p>
          <a:p>
            <a:r>
              <a:rPr lang="sr-Latn-RS" dirty="0" smtClean="0"/>
              <a:t>...</a:t>
            </a:r>
          </a:p>
          <a:p>
            <a:pPr marL="0" indent="0">
              <a:buNone/>
            </a:pPr>
            <a:endParaRPr lang="sr-Latn-R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772816"/>
            <a:ext cx="647167" cy="60175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73691"/>
            <a:ext cx="457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873" y="1893381"/>
            <a:ext cx="695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916" y="2348488"/>
            <a:ext cx="495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117" y="1707644"/>
            <a:ext cx="685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853" y="3140968"/>
            <a:ext cx="1428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3239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94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Animacija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52" y="1685925"/>
            <a:ext cx="8229600" cy="48101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Prelaz sa jednog slajda na drugi se definiše preko funkcija koje se nalaze u jezičku </a:t>
            </a:r>
            <a:r>
              <a:rPr lang="sr-Latn-RS" i="1" dirty="0" smtClean="0"/>
              <a:t>Transitions</a:t>
            </a:r>
          </a:p>
          <a:p>
            <a:pPr marL="0" indent="0">
              <a:buNone/>
            </a:pPr>
            <a:endParaRPr lang="sr-Latn-RS" i="1" dirty="0"/>
          </a:p>
          <a:p>
            <a:pPr marL="0" indent="0">
              <a:buNone/>
            </a:pPr>
            <a:endParaRPr lang="sr-Latn-RS" i="1" dirty="0" smtClean="0"/>
          </a:p>
          <a:p>
            <a:pPr marL="0" indent="0">
              <a:buNone/>
            </a:pPr>
            <a:r>
              <a:rPr lang="sr-Latn-RS" dirty="0" smtClean="0"/>
              <a:t>Može da se definiše za celu prezentaciju ili samo za jedan njegov deo</a:t>
            </a:r>
          </a:p>
          <a:p>
            <a:pPr marL="0" indent="0">
              <a:buNone/>
            </a:pPr>
            <a:r>
              <a:rPr lang="sr-Latn-RS" dirty="0" smtClean="0"/>
              <a:t>Animaciji može da se doda i zvuk</a:t>
            </a:r>
            <a:endParaRPr lang="sr-Latn-R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93170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6182" y="4627959"/>
            <a:ext cx="18065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680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Animacija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76400"/>
            <a:ext cx="8229600" cy="48489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Animacija se definiše za:</a:t>
            </a:r>
          </a:p>
          <a:p>
            <a:r>
              <a:rPr lang="sr-Latn-RS" dirty="0"/>
              <a:t>p</a:t>
            </a:r>
            <a:r>
              <a:rPr lang="sr-Latn-RS" dirty="0" smtClean="0"/>
              <a:t>ojavljivanje objekta (</a:t>
            </a:r>
            <a:r>
              <a:rPr lang="sr-Latn-RS" i="1" dirty="0"/>
              <a:t>E</a:t>
            </a:r>
            <a:r>
              <a:rPr lang="sr-Latn-RS" i="1" dirty="0" smtClean="0"/>
              <a:t>ntrance</a:t>
            </a:r>
            <a:r>
              <a:rPr lang="sr-Latn-RS" dirty="0" smtClean="0"/>
              <a:t>)</a:t>
            </a:r>
          </a:p>
          <a:p>
            <a:r>
              <a:rPr lang="sr-Latn-RS" dirty="0"/>
              <a:t>p</a:t>
            </a:r>
            <a:r>
              <a:rPr lang="sr-Latn-RS" dirty="0" smtClean="0"/>
              <a:t>eriod dok je objekat na ekranu </a:t>
            </a:r>
          </a:p>
          <a:p>
            <a:pPr marL="0" indent="0">
              <a:buNone/>
            </a:pPr>
            <a:r>
              <a:rPr lang="sr-Latn-RS" dirty="0" smtClean="0"/>
              <a:t>    (</a:t>
            </a:r>
            <a:r>
              <a:rPr lang="sr-Latn-RS" i="1" dirty="0" smtClean="0"/>
              <a:t>Emphasis</a:t>
            </a:r>
            <a:r>
              <a:rPr lang="sr-Latn-RS" dirty="0" smtClean="0"/>
              <a:t>)</a:t>
            </a:r>
          </a:p>
          <a:p>
            <a:r>
              <a:rPr lang="sr-Latn-RS" dirty="0"/>
              <a:t>z</a:t>
            </a:r>
            <a:r>
              <a:rPr lang="sr-Latn-RS" dirty="0" smtClean="0"/>
              <a:t>a uklanjanje objekta sa ekrana (</a:t>
            </a:r>
            <a:r>
              <a:rPr lang="sr-Latn-RS" i="1" dirty="0" smtClean="0"/>
              <a:t>Exit</a:t>
            </a:r>
            <a:r>
              <a:rPr lang="sr-Latn-RS" dirty="0" smtClean="0"/>
              <a:t>)</a:t>
            </a:r>
          </a:p>
          <a:p>
            <a:pPr marL="0" indent="0">
              <a:buNone/>
            </a:pPr>
            <a:r>
              <a:rPr lang="sr-Latn-RS" dirty="0"/>
              <a:t>D</a:t>
            </a:r>
            <a:r>
              <a:rPr lang="sr-Latn-RS" dirty="0" smtClean="0"/>
              <a:t>efiniše se i putanja kretanja objekta </a:t>
            </a:r>
          </a:p>
          <a:p>
            <a:pPr marL="0" indent="0">
              <a:buNone/>
            </a:pPr>
            <a:r>
              <a:rPr lang="sr-Latn-RS" dirty="0" smtClean="0"/>
              <a:t>tokom animacije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798" y="1628800"/>
            <a:ext cx="1415258" cy="382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625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Prikaz na ekranu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5"/>
            <a:ext cx="8229600" cy="47674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Da bi se lakše manipulisalo slajdovima mogu da se biraju razni prikazi na ekranu</a:t>
            </a:r>
          </a:p>
          <a:p>
            <a:pPr marL="0" indent="0">
              <a:buNone/>
            </a:pPr>
            <a:r>
              <a:rPr lang="sr-Latn-RS" i="1" dirty="0" smtClean="0"/>
              <a:t>(View/Presentation Views)</a:t>
            </a:r>
          </a:p>
          <a:p>
            <a:pPr marL="0" indent="0">
              <a:buNone/>
            </a:pPr>
            <a:r>
              <a:rPr lang="sr-Latn-RS" dirty="0" smtClean="0"/>
              <a:t>Na raspolaganju su </a:t>
            </a:r>
          </a:p>
          <a:p>
            <a:r>
              <a:rPr lang="sr-Latn-RS" i="1" dirty="0" smtClean="0"/>
              <a:t>Normal</a:t>
            </a:r>
          </a:p>
          <a:p>
            <a:r>
              <a:rPr lang="sr-Latn-RS" i="1" dirty="0" smtClean="0"/>
              <a:t>Slide </a:t>
            </a:r>
            <a:r>
              <a:rPr lang="sr-Latn-RS" i="1" dirty="0"/>
              <a:t>S</a:t>
            </a:r>
            <a:r>
              <a:rPr lang="sr-Latn-RS" i="1" dirty="0" smtClean="0"/>
              <a:t>orter</a:t>
            </a:r>
          </a:p>
          <a:p>
            <a:r>
              <a:rPr lang="sr-Latn-RS" i="1" dirty="0" smtClean="0"/>
              <a:t>Notes Page</a:t>
            </a:r>
          </a:p>
          <a:p>
            <a:r>
              <a:rPr lang="sr-Latn-RS" i="1" dirty="0" smtClean="0"/>
              <a:t>Reading View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2943075" cy="155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1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Prikaz na ekranu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95449"/>
            <a:ext cx="8229600" cy="47910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Normalni prikaz (</a:t>
            </a:r>
            <a:r>
              <a:rPr lang="sr-Latn-RS" i="1" dirty="0"/>
              <a:t>N</a:t>
            </a:r>
            <a:r>
              <a:rPr lang="sr-Latn-RS" i="1" dirty="0" smtClean="0"/>
              <a:t>ormal</a:t>
            </a:r>
            <a:r>
              <a:rPr lang="sr-Latn-RS" dirty="0" smtClean="0"/>
              <a:t>)</a:t>
            </a:r>
          </a:p>
          <a:p>
            <a:pPr marL="0" indent="0" algn="just">
              <a:buNone/>
            </a:pPr>
            <a:r>
              <a:rPr lang="sr-Latn-RS" dirty="0" smtClean="0"/>
              <a:t>Sa leve strane daje prikaz slajdova. U donjem delu je prostor za komentare koji nisu vidljivi tokom puštanja prezentacije. </a:t>
            </a:r>
            <a:endParaRPr lang="sr-Latn-R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3672408" cy="24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1080120" cy="239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42930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Desni klik mišem u levoj regiji/prozoru</a:t>
            </a:r>
            <a:endParaRPr lang="sr-Latn-R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87724" y="4939427"/>
            <a:ext cx="2556284" cy="1"/>
          </a:xfrm>
          <a:prstGeom prst="straightConnector1">
            <a:avLst/>
          </a:prstGeom>
          <a:ln w="254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945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Prikaz na ekranu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08" y="1685924"/>
            <a:ext cx="8229600" cy="48101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Omogućava laku manipulaciju slajdovima:</a:t>
            </a:r>
          </a:p>
          <a:p>
            <a:r>
              <a:rPr lang="sr-Latn-RS" dirty="0"/>
              <a:t>p</a:t>
            </a:r>
            <a:r>
              <a:rPr lang="sr-Latn-RS" dirty="0" smtClean="0"/>
              <a:t>romena redosleda izvršenja jednostavnim </a:t>
            </a:r>
            <a:r>
              <a:rPr lang="sr-Latn-RS" i="1" dirty="0" smtClean="0"/>
              <a:t>drag&amp;drop</a:t>
            </a:r>
          </a:p>
          <a:p>
            <a:r>
              <a:rPr lang="sr-Latn-RS" dirty="0"/>
              <a:t>d</a:t>
            </a:r>
            <a:r>
              <a:rPr lang="sr-Latn-RS" dirty="0" smtClean="0"/>
              <a:t>odavanje novog slajda</a:t>
            </a:r>
          </a:p>
          <a:p>
            <a:r>
              <a:rPr lang="sr-Latn-RS" dirty="0"/>
              <a:t>d</a:t>
            </a:r>
            <a:r>
              <a:rPr lang="sr-Latn-RS" dirty="0" smtClean="0"/>
              <a:t>upliranje slajda</a:t>
            </a:r>
          </a:p>
          <a:p>
            <a:r>
              <a:rPr lang="sr-Latn-RS" dirty="0"/>
              <a:t>b</a:t>
            </a:r>
            <a:r>
              <a:rPr lang="sr-Latn-RS" dirty="0" smtClean="0"/>
              <a:t>risanje slajda</a:t>
            </a:r>
          </a:p>
          <a:p>
            <a:r>
              <a:rPr lang="sr-Latn-RS" dirty="0"/>
              <a:t>d</a:t>
            </a:r>
            <a:r>
              <a:rPr lang="sr-Latn-RS" dirty="0" smtClean="0"/>
              <a:t>efinisanje/promena strukture</a:t>
            </a:r>
          </a:p>
          <a:p>
            <a:r>
              <a:rPr lang="sr-Latn-RS" dirty="0" smtClean="0"/>
              <a:t>...</a:t>
            </a:r>
          </a:p>
          <a:p>
            <a:endParaRPr lang="sr-Latn-R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24944"/>
            <a:ext cx="1512168" cy="335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315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Prikaz na ekranu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83" y="1685925"/>
            <a:ext cx="8229600" cy="4819649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r-Latn-RS" dirty="0"/>
              <a:t>Prikaz </a:t>
            </a:r>
            <a:r>
              <a:rPr lang="sr-Latn-RS" i="1" dirty="0"/>
              <a:t>Slide </a:t>
            </a:r>
            <a:r>
              <a:rPr lang="sr-Latn-RS" i="1" dirty="0" smtClean="0"/>
              <a:t>Sorter </a:t>
            </a:r>
            <a:endParaRPr lang="sr-Latn-RS" i="1" dirty="0"/>
          </a:p>
          <a:p>
            <a:pPr marL="0" indent="0">
              <a:buNone/>
            </a:pPr>
            <a:r>
              <a:rPr lang="sr-Latn-RS" dirty="0"/>
              <a:t>daje prikaz svih slajdova na ekranu i omogućava lakšu promenu redosleda prikazivanja slajdova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77292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819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Prikaz na ekranu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9524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Prikaz</a:t>
            </a:r>
          </a:p>
          <a:p>
            <a:r>
              <a:rPr lang="sr-Latn-RS" i="1" dirty="0" smtClean="0"/>
              <a:t>Notes Page </a:t>
            </a:r>
            <a:r>
              <a:rPr lang="sr-Latn-RS" dirty="0" smtClean="0"/>
              <a:t>daje veći prostor za pisanje komentara</a:t>
            </a:r>
          </a:p>
          <a:p>
            <a:r>
              <a:rPr lang="sr-Latn-RS" i="1" dirty="0" smtClean="0"/>
              <a:t>Reading View </a:t>
            </a:r>
            <a:r>
              <a:rPr lang="sr-Latn-RS" dirty="0" smtClean="0"/>
              <a:t>prikazuje slajdove prilagođeno za čitanje</a:t>
            </a:r>
          </a:p>
          <a:p>
            <a:pPr marL="0" indent="0">
              <a:buNone/>
            </a:pPr>
            <a:r>
              <a:rPr lang="sr-Latn-RS" dirty="0" smtClean="0"/>
              <a:t>Ikone za prikaz ekrana nalaze se i u donjem desnom uglu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7815" y="5301208"/>
            <a:ext cx="2016224" cy="7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834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Prezentacije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Prezentacije su izuzetno </a:t>
            </a:r>
            <a:r>
              <a:rPr lang="sr-Latn-RS" smtClean="0"/>
              <a:t>moćno sredstvo </a:t>
            </a:r>
            <a:r>
              <a:rPr lang="sr-Latn-RS" dirty="0" smtClean="0"/>
              <a:t>koje se </a:t>
            </a:r>
            <a:r>
              <a:rPr lang="sr-Latn-RS" dirty="0"/>
              <a:t>koristi  kod </a:t>
            </a:r>
            <a:r>
              <a:rPr lang="sr-Latn-RS" dirty="0" smtClean="0"/>
              <a:t>prikazivanja:</a:t>
            </a:r>
          </a:p>
          <a:p>
            <a:pPr>
              <a:spcBef>
                <a:spcPts val="0"/>
              </a:spcBef>
            </a:pPr>
            <a:r>
              <a:rPr lang="sr-Latn-RS" dirty="0" smtClean="0"/>
              <a:t>planova i rezultata poslovanja</a:t>
            </a:r>
          </a:p>
          <a:p>
            <a:pPr>
              <a:spcBef>
                <a:spcPts val="0"/>
              </a:spcBef>
            </a:pPr>
            <a:r>
              <a:rPr lang="sr-Latn-RS" dirty="0"/>
              <a:t>i</a:t>
            </a:r>
            <a:r>
              <a:rPr lang="sr-Latn-RS" dirty="0" smtClean="0"/>
              <a:t> objašnjavanja sadržaja za učenje</a:t>
            </a:r>
          </a:p>
          <a:p>
            <a:pPr>
              <a:spcBef>
                <a:spcPts val="0"/>
              </a:spcBef>
            </a:pPr>
            <a:r>
              <a:rPr lang="sr-Latn-RS" dirty="0"/>
              <a:t>n</a:t>
            </a:r>
            <a:r>
              <a:rPr lang="sr-Latn-RS" dirty="0" smtClean="0"/>
              <a:t>aučnih dostignuća</a:t>
            </a:r>
          </a:p>
          <a:p>
            <a:pPr>
              <a:spcBef>
                <a:spcPts val="0"/>
              </a:spcBef>
            </a:pPr>
            <a:r>
              <a:rPr lang="sr-Latn-RS" dirty="0" smtClean="0"/>
              <a:t>....</a:t>
            </a:r>
          </a:p>
          <a:p>
            <a:pPr marL="0" indent="0">
              <a:buNone/>
            </a:pPr>
            <a:r>
              <a:rPr lang="sr-Latn-RS" dirty="0" smtClean="0"/>
              <a:t>Alat koji se često koristi u te svrhe je 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sr-Latn-RS" dirty="0" smtClean="0"/>
              <a:t>	</a:t>
            </a:r>
            <a:r>
              <a:rPr lang="sr-Latn-RS" sz="4000" dirty="0" smtClean="0"/>
              <a:t>Microsoft Power Point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2497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Prikaz na ekranu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Da bi se lakše manipulisalo animacijama može da se otvori prozor </a:t>
            </a:r>
            <a:r>
              <a:rPr lang="sr-Latn-RS" i="1" dirty="0" smtClean="0"/>
              <a:t>Animation Pane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Do njega se dolazi preko jezička </a:t>
            </a:r>
          </a:p>
          <a:p>
            <a:pPr marL="0" indent="0">
              <a:buNone/>
            </a:pPr>
            <a:r>
              <a:rPr lang="sr-Latn-RS" i="1" dirty="0" smtClean="0"/>
              <a:t>Animations/Advanced Animation</a:t>
            </a:r>
            <a:endParaRPr lang="sr-Latn-R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282" y="2708920"/>
            <a:ext cx="2493422" cy="34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356" y="4921881"/>
            <a:ext cx="2095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05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Slajd šou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Na kraju, prezentaciju treba pokrenuti, odnosno </a:t>
            </a:r>
          </a:p>
          <a:p>
            <a:pPr marL="0" indent="0">
              <a:buNone/>
            </a:pPr>
            <a:r>
              <a:rPr lang="sr-Latn-RS" dirty="0"/>
              <a:t>t</a:t>
            </a:r>
            <a:r>
              <a:rPr lang="sr-Latn-RS" dirty="0" smtClean="0"/>
              <a:t>reba da se pusti </a:t>
            </a:r>
            <a:r>
              <a:rPr lang="sr-Latn-RS" i="1" dirty="0" smtClean="0"/>
              <a:t>Slide Show</a:t>
            </a:r>
            <a:r>
              <a:rPr lang="sr-Latn-RS" dirty="0" smtClean="0"/>
              <a:t>:</a:t>
            </a:r>
          </a:p>
          <a:p>
            <a:r>
              <a:rPr lang="sr-Latn-RS" dirty="0"/>
              <a:t>o</a:t>
            </a:r>
            <a:r>
              <a:rPr lang="sr-Latn-RS" dirty="0" smtClean="0"/>
              <a:t>d početka (F5)</a:t>
            </a:r>
          </a:p>
          <a:p>
            <a:r>
              <a:rPr lang="sr-Latn-RS" dirty="0"/>
              <a:t>o</a:t>
            </a:r>
            <a:r>
              <a:rPr lang="sr-Latn-RS" dirty="0" smtClean="0"/>
              <a:t>d tekućeg slajda (Shift+F5)</a:t>
            </a:r>
          </a:p>
          <a:p>
            <a:pPr marL="0" indent="0">
              <a:buNone/>
            </a:pPr>
            <a:r>
              <a:rPr lang="sr-Latn-RS" dirty="0" smtClean="0"/>
              <a:t>Slajd šou može da se podesi da ide automatski (bez klika mišem za prelaz sa slajda na slajd) ali za to treba dosta veštine i podešavanja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27095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Master slajd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Master slajd je šablon na osnovu kojeg se kreira novi slajd u prezentaciji. </a:t>
            </a:r>
          </a:p>
          <a:p>
            <a:pPr marL="0" indent="0">
              <a:buNone/>
            </a:pPr>
            <a:r>
              <a:rPr lang="sr-Latn-RS" dirty="0" smtClean="0"/>
              <a:t>Namena Master slajda je da se ujednače izgledi slajdova i olakša proces njegovog kreiranja  (</a:t>
            </a:r>
            <a:r>
              <a:rPr lang="sr-Latn-RS" i="1" dirty="0"/>
              <a:t>View/Master </a:t>
            </a:r>
            <a:r>
              <a:rPr lang="sr-Latn-RS" i="1" dirty="0" smtClean="0"/>
              <a:t>Views)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Postoje već ponuđeni master slajdovi i teme u okviru PowePoint programa</a:t>
            </a:r>
          </a:p>
          <a:p>
            <a:pPr marL="0" indent="0">
              <a:buNone/>
            </a:pPr>
            <a:r>
              <a:rPr lang="sr-Latn-RS" dirty="0"/>
              <a:t>S</a:t>
            </a:r>
            <a:r>
              <a:rPr lang="sr-Latn-RS" dirty="0" smtClean="0"/>
              <a:t>a </a:t>
            </a:r>
            <a:r>
              <a:rPr lang="sr-Latn-RS" dirty="0"/>
              <a:t>I</a:t>
            </a:r>
            <a:r>
              <a:rPr lang="sr-Latn-RS" dirty="0" smtClean="0"/>
              <a:t>nterneta mogu da se preuzmu zanimljivi tematski master slajdovi a može i korisnik da ih kreira sam  </a:t>
            </a:r>
            <a:endParaRPr lang="sr-Latn-R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2"/>
            <a:ext cx="1581150" cy="1095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072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Na prvom slajdu treba da stoji </a:t>
            </a:r>
          </a:p>
          <a:p>
            <a:r>
              <a:rPr lang="sr-Latn-RS" dirty="0"/>
              <a:t>n</a:t>
            </a:r>
            <a:r>
              <a:rPr lang="sr-Latn-RS" dirty="0" smtClean="0"/>
              <a:t>aslov prezentacije</a:t>
            </a:r>
          </a:p>
          <a:p>
            <a:pPr marL="0" indent="0">
              <a:buNone/>
            </a:pPr>
            <a:r>
              <a:rPr lang="sr-Latn-RS" dirty="0" smtClean="0"/>
              <a:t>i još eventualno:</a:t>
            </a:r>
          </a:p>
          <a:p>
            <a:r>
              <a:rPr lang="sr-Latn-RS" dirty="0"/>
              <a:t>n</a:t>
            </a:r>
            <a:r>
              <a:rPr lang="sr-Latn-RS" dirty="0" smtClean="0"/>
              <a:t>aziv autora</a:t>
            </a:r>
          </a:p>
          <a:p>
            <a:r>
              <a:rPr lang="sr-Latn-RS" dirty="0"/>
              <a:t>n</a:t>
            </a:r>
            <a:r>
              <a:rPr lang="sr-Latn-RS" dirty="0" smtClean="0"/>
              <a:t>aziv institucije kojoj pripada autor</a:t>
            </a:r>
          </a:p>
          <a:p>
            <a:r>
              <a:rPr lang="sr-Latn-RS" dirty="0"/>
              <a:t>m</a:t>
            </a:r>
            <a:r>
              <a:rPr lang="sr-Latn-RS" dirty="0" smtClean="0"/>
              <a:t>esto i datum održavanja prezentacije</a:t>
            </a:r>
          </a:p>
          <a:p>
            <a:pPr marL="0" indent="0">
              <a:buNone/>
            </a:pPr>
            <a:r>
              <a:rPr lang="sr-Latn-RS" dirty="0" smtClean="0"/>
              <a:t>Kontakt podaci za autora najčešće idu na poslednji slajd</a:t>
            </a:r>
          </a:p>
          <a:p>
            <a:pPr marL="0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255377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Prezentacija je podsetnik za autora i kasnije za publiku.  Zbog toga:</a:t>
            </a:r>
          </a:p>
          <a:p>
            <a:r>
              <a:rPr lang="sr-Latn-RS" dirty="0"/>
              <a:t>t</a:t>
            </a:r>
            <a:r>
              <a:rPr lang="sr-Latn-RS" dirty="0" smtClean="0"/>
              <a:t>reba izbegavati cele rečenice i nepotrebne fraze</a:t>
            </a:r>
          </a:p>
          <a:p>
            <a:r>
              <a:rPr lang="sr-Latn-RS" dirty="0"/>
              <a:t>t</a:t>
            </a:r>
            <a:r>
              <a:rPr lang="sr-Latn-RS" dirty="0" smtClean="0"/>
              <a:t>reba izbegavati puno teksta</a:t>
            </a:r>
          </a:p>
          <a:p>
            <a:r>
              <a:rPr lang="sr-Latn-RS" dirty="0"/>
              <a:t>t</a:t>
            </a:r>
            <a:r>
              <a:rPr lang="sr-Latn-RS" dirty="0" smtClean="0"/>
              <a:t>reba da se piše u tezama</a:t>
            </a:r>
          </a:p>
          <a:p>
            <a:r>
              <a:rPr lang="sr-Latn-RS" dirty="0"/>
              <a:t>d</a:t>
            </a:r>
            <a:r>
              <a:rPr lang="sr-Latn-RS" dirty="0" smtClean="0"/>
              <a:t>a ne bude previše teza na jednom slajdu, najviše 4 do 5</a:t>
            </a:r>
            <a:endParaRPr lang="sr-Latn-RS" dirty="0"/>
          </a:p>
          <a:p>
            <a:pPr marL="0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96464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/>
              <a:t>Previše teksta na slajdu ili tekst koji nije napisan po tezama i u slučaju da nema puno sadržaja, može da zamara gledaoce jer nije pregledan, težak je za čitanje i odvlači pažnju. To naročito važi ako tekst ima nepotrebne fraze koje opterećuju tekst. </a:t>
            </a:r>
          </a:p>
          <a:p>
            <a:pPr marL="0" indent="0" algn="ctr">
              <a:buNone/>
            </a:pPr>
            <a:r>
              <a:rPr lang="sr-Latn-RS" b="1" dirty="0" smtClean="0"/>
              <a:t>Primer za to je ovaj slajd</a:t>
            </a:r>
            <a:endParaRPr lang="sr-Latn-RS" dirty="0"/>
          </a:p>
          <a:p>
            <a:pPr marL="0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286387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Animacije i zvuk</a:t>
            </a:r>
          </a:p>
          <a:p>
            <a:r>
              <a:rPr lang="sr-Latn-RS" dirty="0" smtClean="0"/>
              <a:t>treba da se koriste umereno</a:t>
            </a:r>
          </a:p>
          <a:p>
            <a:r>
              <a:rPr lang="sr-Latn-RS" dirty="0"/>
              <a:t>d</a:t>
            </a:r>
            <a:r>
              <a:rPr lang="sr-Latn-RS" dirty="0" smtClean="0"/>
              <a:t>a se pažljivo biraju</a:t>
            </a:r>
          </a:p>
          <a:p>
            <a:r>
              <a:rPr lang="sr-Latn-RS" dirty="0"/>
              <a:t>d</a:t>
            </a:r>
            <a:r>
              <a:rPr lang="sr-Latn-RS" dirty="0" smtClean="0"/>
              <a:t>a se previše ne kombinuju</a:t>
            </a: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jer</a:t>
            </a:r>
          </a:p>
          <a:p>
            <a:pPr marL="0" indent="0">
              <a:buNone/>
            </a:pPr>
            <a:r>
              <a:rPr lang="sr-Latn-RS" dirty="0"/>
              <a:t>s</a:t>
            </a:r>
            <a:r>
              <a:rPr lang="sr-Latn-RS" dirty="0" smtClean="0"/>
              <a:t>kreću pažnju, narušavaju dinamiku i usporavaju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530120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/>
              <a:t>Animacija se pažljivo bira</a:t>
            </a: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0664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Izbor vrste i veličine slova:</a:t>
            </a:r>
          </a:p>
          <a:p>
            <a:r>
              <a:rPr lang="sr-Latn-RS" dirty="0"/>
              <a:t>n</a:t>
            </a:r>
            <a:r>
              <a:rPr lang="sr-Latn-RS" dirty="0" smtClean="0"/>
              <a:t>e treba mešati različite vrste slova-to odaje utisak neprofesionalnosti</a:t>
            </a:r>
          </a:p>
          <a:p>
            <a:r>
              <a:rPr lang="sr-Latn-RS" dirty="0" smtClean="0"/>
              <a:t>treba koristiti standardni tip slova kao što su</a:t>
            </a:r>
          </a:p>
          <a:p>
            <a:pPr marL="457200" lvl="1" indent="0">
              <a:buNone/>
            </a:pPr>
            <a:r>
              <a:rPr lang="sr-Latn-RS" dirty="0" smtClean="0"/>
              <a:t>Arial, Times New Roman, Verdana, Calibri</a:t>
            </a:r>
          </a:p>
          <a:p>
            <a:pPr marL="457200" lvl="1" indent="0">
              <a:buNone/>
            </a:pPr>
            <a:r>
              <a:rPr lang="sr-Latn-RS" sz="3200" dirty="0"/>
              <a:t>j</a:t>
            </a:r>
            <a:r>
              <a:rPr lang="sr-Latn-RS" sz="3200" dirty="0" smtClean="0"/>
              <a:t>er su nalakše čitljivi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sr-Latn-RS" sz="3200" dirty="0"/>
              <a:t>i</a:t>
            </a:r>
            <a:r>
              <a:rPr lang="sr-Latn-RS" sz="3200" dirty="0" smtClean="0"/>
              <a:t>zbegavati komplikovane fontove</a:t>
            </a:r>
          </a:p>
          <a:p>
            <a:pPr marL="0" lvl="1" indent="0" algn="ctr">
              <a:buNone/>
            </a:pPr>
            <a:r>
              <a:rPr lang="sr-Latn-RS" sz="4000" dirty="0" smtClean="0">
                <a:latin typeface="Brush Script MT" panose="03060802040406070304" pitchFamily="66" charset="0"/>
              </a:rPr>
              <a:t>Da li je ovo čitljiv tekst ?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1428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Izbor vrste i veličine slova:</a:t>
            </a:r>
          </a:p>
          <a:p>
            <a:r>
              <a:rPr lang="sr-Latn-RS" dirty="0"/>
              <a:t>v</a:t>
            </a:r>
            <a:r>
              <a:rPr lang="sr-Latn-RS" dirty="0" smtClean="0"/>
              <a:t>eličina slova treba da je između 24 i 32</a:t>
            </a:r>
          </a:p>
          <a:p>
            <a:r>
              <a:rPr lang="sr-Latn-RS" dirty="0"/>
              <a:t>t</a:t>
            </a:r>
            <a:r>
              <a:rPr lang="sr-Latn-RS" dirty="0" smtClean="0"/>
              <a:t>reba da se koristi ista veličina u celoj prezentaciji</a:t>
            </a:r>
          </a:p>
          <a:p>
            <a:r>
              <a:rPr lang="sr-Latn-RS" dirty="0"/>
              <a:t>z</a:t>
            </a:r>
            <a:r>
              <a:rPr lang="sr-Latn-RS" dirty="0" smtClean="0"/>
              <a:t>a naglašavanje mogu da se koriste masna (</a:t>
            </a:r>
            <a:r>
              <a:rPr lang="sr-Latn-RS" i="1" dirty="0" smtClean="0"/>
              <a:t>bold</a:t>
            </a:r>
            <a:r>
              <a:rPr lang="sr-Latn-RS" dirty="0" smtClean="0"/>
              <a:t>) slova ali ne treba preterivati</a:t>
            </a:r>
          </a:p>
          <a:p>
            <a:pPr marL="0" indent="0" algn="ctr">
              <a:buNone/>
            </a:pPr>
            <a:r>
              <a:rPr lang="sr-Latn-RS" b="1" dirty="0" smtClean="0"/>
              <a:t>Ukoliko</a:t>
            </a:r>
            <a:r>
              <a:rPr lang="sr-Latn-RS" dirty="0" smtClean="0"/>
              <a:t> u rečenici </a:t>
            </a:r>
            <a:r>
              <a:rPr lang="sr-Latn-RS" b="1" dirty="0" smtClean="0"/>
              <a:t>treba</a:t>
            </a:r>
            <a:r>
              <a:rPr lang="sr-Latn-RS" dirty="0" smtClean="0"/>
              <a:t> nešto </a:t>
            </a:r>
            <a:r>
              <a:rPr lang="sr-Latn-RS" b="1" dirty="0" smtClean="0"/>
              <a:t>da se naglasi koriste</a:t>
            </a:r>
            <a:r>
              <a:rPr lang="sr-Latn-RS" dirty="0" smtClean="0"/>
              <a:t> se </a:t>
            </a:r>
            <a:r>
              <a:rPr lang="sr-Latn-RS" b="1" dirty="0" smtClean="0"/>
              <a:t>masna</a:t>
            </a:r>
            <a:r>
              <a:rPr lang="sr-Latn-RS" dirty="0" smtClean="0"/>
              <a:t> (bold) </a:t>
            </a:r>
            <a:r>
              <a:rPr lang="sr-Latn-RS" b="1" dirty="0" smtClean="0"/>
              <a:t>slova</a:t>
            </a:r>
            <a:r>
              <a:rPr lang="sr-Latn-RS" dirty="0" smtClean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5013176"/>
            <a:ext cx="7560840" cy="1152128"/>
          </a:xfrm>
          <a:prstGeom prst="rect">
            <a:avLst/>
          </a:prstGeom>
          <a:noFill/>
          <a:ln w="254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03566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Izbor vrste i veličine slova:</a:t>
            </a:r>
          </a:p>
          <a:p>
            <a:r>
              <a:rPr lang="sr-Latn-RS" dirty="0"/>
              <a:t>a</a:t>
            </a:r>
            <a:r>
              <a:rPr lang="sr-Latn-RS" dirty="0" smtClean="0"/>
              <a:t>ko je veličina slova mala neće moći da se pročita</a:t>
            </a:r>
            <a:endParaRPr lang="sr-Latn-RS" sz="1800" dirty="0" smtClean="0"/>
          </a:p>
          <a:p>
            <a:r>
              <a:rPr lang="sr-Latn-RS" dirty="0"/>
              <a:t>z</a:t>
            </a:r>
            <a:r>
              <a:rPr lang="sr-Latn-RS" dirty="0" smtClean="0"/>
              <a:t>akošena (</a:t>
            </a:r>
            <a:r>
              <a:rPr lang="sr-Latn-RS" i="1" dirty="0" smtClean="0"/>
              <a:t>italic</a:t>
            </a:r>
            <a:r>
              <a:rPr lang="sr-Latn-RS" dirty="0" smtClean="0"/>
              <a:t>) slova su manje čitljiva</a:t>
            </a:r>
          </a:p>
          <a:p>
            <a:r>
              <a:rPr lang="sr-Latn-RS" dirty="0" smtClean="0"/>
              <a:t>velikim slovima se samo ističe nešto što je veoma važno</a:t>
            </a:r>
          </a:p>
          <a:p>
            <a:pPr marL="0" indent="0" algn="ctr">
              <a:buNone/>
            </a:pPr>
            <a:r>
              <a:rPr lang="sr-Latn-RS" dirty="0" smtClean="0"/>
              <a:t>Primer za to je naredni slajd</a:t>
            </a:r>
          </a:p>
          <a:p>
            <a:pPr marL="0" indent="0" algn="ctr">
              <a:buNone/>
            </a:pPr>
            <a:r>
              <a:rPr lang="sr-Latn-R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6196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Osnovne karakteristike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870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Radno okruženje je razvijeno po standardima koji važe za sve Microsoft proizvode a pre svega proizvode iz paketa MS Office:</a:t>
            </a:r>
          </a:p>
          <a:p>
            <a:pPr algn="just"/>
            <a:r>
              <a:rPr lang="sr-Latn-RS" dirty="0"/>
              <a:t>o</a:t>
            </a:r>
            <a:r>
              <a:rPr lang="sr-Latn-RS" dirty="0" smtClean="0"/>
              <a:t>kruženje koje se prilagođava korisniku</a:t>
            </a:r>
          </a:p>
          <a:p>
            <a:pPr algn="just"/>
            <a:r>
              <a:rPr lang="sr-Latn-RS" dirty="0"/>
              <a:t>f</a:t>
            </a:r>
            <a:r>
              <a:rPr lang="sr-Latn-RS" dirty="0" smtClean="0"/>
              <a:t>unkcije grupisane po tipu</a:t>
            </a:r>
          </a:p>
          <a:p>
            <a:pPr algn="just"/>
            <a:r>
              <a:rPr lang="sr-Latn-RS" dirty="0"/>
              <a:t>f</a:t>
            </a:r>
            <a:r>
              <a:rPr lang="sr-Latn-RS" dirty="0" smtClean="0"/>
              <a:t>unkcije predstavljene ikonama u liniji alatki</a:t>
            </a:r>
          </a:p>
          <a:p>
            <a:pPr algn="just"/>
            <a:r>
              <a:rPr lang="sr-Latn-RS" dirty="0" smtClean="0"/>
              <a:t>...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6870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dirty="0" smtClean="0"/>
              <a:t>Izbor vrste i veličine slova:</a:t>
            </a:r>
          </a:p>
          <a:p>
            <a:r>
              <a:rPr lang="sr-Latn-RS" dirty="0"/>
              <a:t>a</a:t>
            </a:r>
            <a:r>
              <a:rPr lang="sr-Latn-RS" dirty="0" smtClean="0"/>
              <a:t>ko je veličina slova mala neće moći da se pročita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r-Latn-RS" dirty="0" smtClean="0"/>
              <a:t>    </a:t>
            </a:r>
            <a:r>
              <a:rPr lang="sr-Latn-RS" sz="1800" dirty="0"/>
              <a:t>D</a:t>
            </a:r>
            <a:r>
              <a:rPr lang="sr-Latn-RS" sz="1800" dirty="0" smtClean="0"/>
              <a:t>a li se vidi šta je napisano?</a:t>
            </a:r>
          </a:p>
          <a:p>
            <a:r>
              <a:rPr lang="sr-Latn-RS" dirty="0"/>
              <a:t>z</a:t>
            </a:r>
            <a:r>
              <a:rPr lang="sr-Latn-RS" dirty="0" smtClean="0"/>
              <a:t>akošena (</a:t>
            </a:r>
            <a:r>
              <a:rPr lang="sr-Latn-RS" i="1" dirty="0" smtClean="0"/>
              <a:t>italic</a:t>
            </a:r>
            <a:r>
              <a:rPr lang="sr-Latn-RS" dirty="0" smtClean="0"/>
              <a:t>) slova su manje čitljiva</a:t>
            </a:r>
          </a:p>
          <a:p>
            <a:pPr marL="0" indent="0" algn="ctr">
              <a:buNone/>
            </a:pPr>
            <a:r>
              <a:rPr lang="sr-Latn-RS" dirty="0" smtClean="0"/>
              <a:t> </a:t>
            </a:r>
            <a:r>
              <a:rPr lang="sr-Latn-RS" i="1" dirty="0" smtClean="0"/>
              <a:t>Da li su zakošena </a:t>
            </a:r>
            <a:r>
              <a:rPr lang="sr-Latn-RS" i="1" dirty="0"/>
              <a:t>(italic) slova su manje </a:t>
            </a:r>
            <a:r>
              <a:rPr lang="sr-Latn-RS" i="1" dirty="0" smtClean="0"/>
              <a:t>čitljiva?</a:t>
            </a:r>
          </a:p>
          <a:p>
            <a:r>
              <a:rPr lang="sr-Latn-RS" dirty="0"/>
              <a:t>v</a:t>
            </a:r>
            <a:r>
              <a:rPr lang="sr-Latn-RS" dirty="0" smtClean="0"/>
              <a:t>elikim slovima se samo ističe nešto što je veoma važno</a:t>
            </a:r>
          </a:p>
          <a:p>
            <a:pPr marL="0" indent="0" algn="ctr">
              <a:buNone/>
            </a:pPr>
            <a:r>
              <a:rPr lang="sr-Latn-RS" dirty="0" smtClean="0"/>
              <a:t>TEKST CEO NAPISAN VELIKIM SLOVIMA JE TAKOĐE NEČITLJIV I MANJE RAZUMLJIV I DELUJE ZBIJENO</a:t>
            </a:r>
          </a:p>
          <a:p>
            <a:pPr marL="0" indent="0" algn="ctr">
              <a:buNone/>
            </a:pPr>
            <a:r>
              <a:rPr lang="sr-Latn-R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0090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Izbor boje:</a:t>
            </a:r>
          </a:p>
          <a:p>
            <a:r>
              <a:rPr lang="sr-Latn-RS" dirty="0" smtClean="0"/>
              <a:t>prilikom izbora boje treba voditi računa o kontrastu između boje pozadine i boje slova</a:t>
            </a:r>
          </a:p>
          <a:p>
            <a:r>
              <a:rPr lang="sr-Latn-RS" dirty="0"/>
              <a:t>u</a:t>
            </a:r>
            <a:r>
              <a:rPr lang="sr-Latn-RS" dirty="0" smtClean="0"/>
              <a:t>potreba boje teksta i pozadine koje nisu u kontrastu čine tekst nečitljivim</a:t>
            </a:r>
          </a:p>
          <a:p>
            <a:r>
              <a:rPr lang="sr-Latn-RS" dirty="0"/>
              <a:t>n</a:t>
            </a:r>
            <a:r>
              <a:rPr lang="sr-Latn-RS" dirty="0" smtClean="0"/>
              <a:t>e treba mešati mnogo boja na slajdu, to umara publiku i odvraća pažnju</a:t>
            </a:r>
          </a:p>
          <a:p>
            <a:endParaRPr lang="sr-Latn-RS" dirty="0" smtClean="0"/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424057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Izbor boje:</a:t>
            </a:r>
          </a:p>
          <a:p>
            <a:r>
              <a:rPr lang="sr-Latn-RS" dirty="0" smtClean="0">
                <a:solidFill>
                  <a:schemeClr val="bg1">
                    <a:lumMod val="75000"/>
                  </a:schemeClr>
                </a:solidFill>
              </a:rPr>
              <a:t>upotreba boje teksta i pozadine koje nisu u kontrastu čine tekst nečitljivim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n</a:t>
            </a:r>
            <a:r>
              <a:rPr lang="sr-Latn-RS" b="1" dirty="0" smtClean="0">
                <a:solidFill>
                  <a:srgbClr val="FF0000"/>
                </a:solidFill>
              </a:rPr>
              <a:t>e</a:t>
            </a:r>
            <a:r>
              <a:rPr lang="sr-Latn-RS" dirty="0" smtClean="0"/>
              <a:t> treba </a:t>
            </a:r>
            <a:r>
              <a:rPr lang="sr-Latn-RS" b="1" dirty="0" smtClean="0">
                <a:solidFill>
                  <a:srgbClr val="FFC000"/>
                </a:solidFill>
              </a:rPr>
              <a:t>mešati</a:t>
            </a:r>
            <a:r>
              <a:rPr lang="sr-Latn-RS" dirty="0" smtClean="0"/>
              <a:t> mnogo </a:t>
            </a:r>
            <a:r>
              <a:rPr lang="sr-Latn-RS" b="1" dirty="0" smtClean="0">
                <a:solidFill>
                  <a:srgbClr val="00B050"/>
                </a:solidFill>
              </a:rPr>
              <a:t>boja</a:t>
            </a:r>
            <a:r>
              <a:rPr lang="sr-Latn-RS" dirty="0" smtClean="0"/>
              <a:t> na slajdu, to </a:t>
            </a:r>
            <a:r>
              <a:rPr lang="sr-Latn-R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umara</a:t>
            </a:r>
            <a:r>
              <a:rPr lang="sr-Latn-RS" dirty="0" smtClean="0"/>
              <a:t> publiku i odvraća </a:t>
            </a:r>
            <a:r>
              <a:rPr lang="sr-Latn-RS" b="1" dirty="0" smtClean="0">
                <a:solidFill>
                  <a:srgbClr val="FF0000"/>
                </a:solidFill>
              </a:rPr>
              <a:t>pažnju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n</a:t>
            </a:r>
            <a:r>
              <a:rPr lang="sr-Latn-RS" b="1" dirty="0" smtClean="0">
                <a:solidFill>
                  <a:srgbClr val="FF0000"/>
                </a:solidFill>
              </a:rPr>
              <a:t>epotrebno je da različite tačke imaju različite boje</a:t>
            </a:r>
          </a:p>
          <a:p>
            <a:pPr marL="914400" lvl="1" indent="-514350">
              <a:buFont typeface="Courier New" panose="02070309020205020404" pitchFamily="49" charset="0"/>
              <a:buChar char="o"/>
            </a:pPr>
            <a:r>
              <a:rPr lang="sr-Latn-RS" b="1" dirty="0">
                <a:solidFill>
                  <a:srgbClr val="00B0F0"/>
                </a:solidFill>
              </a:rPr>
              <a:t>n</a:t>
            </a:r>
            <a:r>
              <a:rPr lang="sr-Latn-RS" b="1" dirty="0" smtClean="0">
                <a:solidFill>
                  <a:srgbClr val="00B0F0"/>
                </a:solidFill>
              </a:rPr>
              <a:t>iti da tačka nižeg nivoa bude druge boje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</a:p>
          <a:p>
            <a:endParaRPr lang="sr-Latn-RS" dirty="0" smtClean="0"/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117518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Izbor pozadine:</a:t>
            </a:r>
          </a:p>
          <a:p>
            <a:r>
              <a:rPr lang="sr-Latn-RS" dirty="0"/>
              <a:t>u</a:t>
            </a:r>
            <a:r>
              <a:rPr lang="sr-Latn-RS" dirty="0" smtClean="0"/>
              <a:t>koliko se izabere pozadina iz ponuđenih, mogućnost greške je najmanja</a:t>
            </a:r>
          </a:p>
          <a:p>
            <a:r>
              <a:rPr lang="sr-Latn-RS" dirty="0"/>
              <a:t>n</a:t>
            </a:r>
            <a:r>
              <a:rPr lang="sr-Latn-RS" dirty="0" smtClean="0"/>
              <a:t>e treba koristiti pozadinu na kojoj će slajd biti manje čitljiv (koliko god se pozadina činila privlačna)</a:t>
            </a:r>
          </a:p>
          <a:p>
            <a:r>
              <a:rPr lang="sr-Latn-RS" dirty="0"/>
              <a:t>n</a:t>
            </a:r>
            <a:r>
              <a:rPr lang="sr-Latn-RS" dirty="0" smtClean="0"/>
              <a:t>e treba menjati pozadinu tokom prezentacije</a:t>
            </a:r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101630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noFill/>
        </p:spPr>
        <p:txBody>
          <a:bodyPr/>
          <a:lstStyle/>
          <a:p>
            <a:r>
              <a:rPr lang="sr-Latn-RS" b="1" dirty="0" smtClean="0">
                <a:solidFill>
                  <a:srgbClr val="FF0000"/>
                </a:solidFill>
              </a:rPr>
              <a:t>Pravila koja treba da se poštuju 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>
                <a:solidFill>
                  <a:srgbClr val="FFFF00"/>
                </a:solidFill>
              </a:rPr>
              <a:t>Izbor pozadine:</a:t>
            </a:r>
          </a:p>
          <a:p>
            <a:r>
              <a:rPr lang="sr-Latn-RS" dirty="0">
                <a:solidFill>
                  <a:srgbClr val="FFFF00"/>
                </a:solidFill>
              </a:rPr>
              <a:t>u</a:t>
            </a:r>
            <a:r>
              <a:rPr lang="sr-Latn-RS" dirty="0" smtClean="0">
                <a:solidFill>
                  <a:srgbClr val="FFFF00"/>
                </a:solidFill>
              </a:rPr>
              <a:t>koliko se izabere pozadina iz ponuđenih, mogućnost greške je najmanja</a:t>
            </a:r>
          </a:p>
          <a:p>
            <a:r>
              <a:rPr lang="sr-Latn-RS" dirty="0">
                <a:solidFill>
                  <a:srgbClr val="FFFF00"/>
                </a:solidFill>
              </a:rPr>
              <a:t>n</a:t>
            </a:r>
            <a:r>
              <a:rPr lang="sr-Latn-RS" dirty="0" smtClean="0">
                <a:solidFill>
                  <a:srgbClr val="FFFF00"/>
                </a:solidFill>
              </a:rPr>
              <a:t>e treba koristiti pozadinu na kojoj će slajd biti manje čitljiv (koliko god se pozadina činila privlačna)</a:t>
            </a:r>
          </a:p>
          <a:p>
            <a:r>
              <a:rPr lang="sr-Latn-RS" dirty="0">
                <a:solidFill>
                  <a:srgbClr val="FFFF00"/>
                </a:solidFill>
              </a:rPr>
              <a:t>n</a:t>
            </a:r>
            <a:r>
              <a:rPr lang="sr-Latn-RS" dirty="0" smtClean="0">
                <a:solidFill>
                  <a:srgbClr val="FFFF00"/>
                </a:solidFill>
              </a:rPr>
              <a:t>e treba menjati pozadinu tokom prezentacije</a:t>
            </a:r>
          </a:p>
        </p:txBody>
      </p:sp>
    </p:spTree>
    <p:extLst>
      <p:ext uri="{BB962C8B-B14F-4D97-AF65-F5344CB8AC3E}">
        <p14:creationId xmlns:p14="http://schemas.microsoft.com/office/powerpoint/2010/main" xmlns="" val="232747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 smtClean="0"/>
              <a:t>Ubacivanje grafikona i tabela:</a:t>
            </a:r>
          </a:p>
          <a:p>
            <a:r>
              <a:rPr lang="sr-Latn-RS" dirty="0"/>
              <a:t>k</a:t>
            </a:r>
            <a:r>
              <a:rPr lang="sr-Latn-RS" dirty="0" smtClean="0"/>
              <a:t>ad god je moguće, podatke treba </a:t>
            </a:r>
            <a:r>
              <a:rPr lang="sr-Latn-RS" smtClean="0"/>
              <a:t>prikazati pomoću </a:t>
            </a:r>
            <a:r>
              <a:rPr lang="sr-Latn-RS" dirty="0" smtClean="0"/>
              <a:t>grafikona ili tabela</a:t>
            </a:r>
          </a:p>
          <a:p>
            <a:r>
              <a:rPr lang="sr-Latn-RS" dirty="0"/>
              <a:t>g</a:t>
            </a:r>
            <a:r>
              <a:rPr lang="sr-Latn-RS" dirty="0" smtClean="0"/>
              <a:t>rafikoni i tabele prikaz podataka čine mnogo preglednijim i razumljivijim</a:t>
            </a:r>
          </a:p>
          <a:p>
            <a:r>
              <a:rPr lang="sr-Latn-RS" dirty="0"/>
              <a:t>u</a:t>
            </a:r>
            <a:r>
              <a:rPr lang="sr-Latn-RS" dirty="0" smtClean="0"/>
              <a:t>z grafikon i tabelu uvek treba da ide objašnjenje</a:t>
            </a:r>
          </a:p>
          <a:p>
            <a:r>
              <a:rPr lang="sr-Latn-RS" dirty="0"/>
              <a:t>t</a:t>
            </a:r>
            <a:r>
              <a:rPr lang="sr-Latn-RS" dirty="0" smtClean="0"/>
              <a:t>reba prilagoditi veličinu grafika i tabela da budu dobro vidljivi</a:t>
            </a:r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227938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Na grafikonu je prikazan broj studenata (po studijskim programima)  koji su birali Aplikativni softver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9147259"/>
              </p:ext>
            </p:extLst>
          </p:nvPr>
        </p:nvGraphicFramePr>
        <p:xfrm>
          <a:off x="2123728" y="2852936"/>
          <a:ext cx="62646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2725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4"/>
            <a:ext cx="8229600" cy="4767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U tabeli je prikazano procenualno učešće po studijskim programima među studentima koji su birali Aplikativni softver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endParaRPr lang="sr-Latn-R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9387896"/>
              </p:ext>
            </p:extLst>
          </p:nvPr>
        </p:nvGraphicFramePr>
        <p:xfrm>
          <a:off x="611565" y="3467100"/>
          <a:ext cx="7992882" cy="2592288"/>
        </p:xfrm>
        <a:graphic>
          <a:graphicData uri="http://schemas.openxmlformats.org/drawingml/2006/table">
            <a:tbl>
              <a:tblPr/>
              <a:tblGrid>
                <a:gridCol w="888098"/>
                <a:gridCol w="888098"/>
                <a:gridCol w="888098"/>
                <a:gridCol w="888098"/>
                <a:gridCol w="888098"/>
                <a:gridCol w="888098"/>
                <a:gridCol w="888098"/>
                <a:gridCol w="888098"/>
                <a:gridCol w="888098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b="0" i="0" u="none" strike="noStrike" dirty="0" smtClean="0">
                          <a:effectLst/>
                          <a:latin typeface="Arial"/>
                        </a:rPr>
                        <a:t>2017/18</a:t>
                      </a:r>
                      <a:r>
                        <a:rPr lang="sr-Latn-RS" sz="1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AVT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ASUV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ELITE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EPO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NET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NRT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NRTD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800" b="0" i="0" u="none" strike="noStrike" dirty="0">
                          <a:effectLst/>
                          <a:latin typeface="Arial"/>
                        </a:rPr>
                        <a:t>ukupno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broj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>
                          <a:effectLst/>
                          <a:latin typeface="Arial"/>
                        </a:rPr>
                        <a:t>583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 smtClean="0">
                          <a:effectLst/>
                          <a:latin typeface="Arial"/>
                        </a:rPr>
                        <a:t>13,55</a:t>
                      </a:r>
                      <a:endParaRPr lang="sr-Latn-R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 smtClean="0">
                          <a:effectLst/>
                          <a:latin typeface="Arial"/>
                        </a:rPr>
                        <a:t>13,55</a:t>
                      </a:r>
                      <a:endParaRPr lang="sr-Latn-R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 smtClean="0">
                          <a:effectLst/>
                          <a:latin typeface="Arial"/>
                        </a:rPr>
                        <a:t>14,07</a:t>
                      </a:r>
                      <a:endParaRPr lang="sr-Latn-R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 smtClean="0">
                          <a:effectLst/>
                          <a:latin typeface="Arial"/>
                        </a:rPr>
                        <a:t>13,72</a:t>
                      </a:r>
                      <a:endParaRPr lang="sr-Latn-R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 smtClean="0">
                          <a:effectLst/>
                          <a:latin typeface="Arial"/>
                        </a:rPr>
                        <a:t>13,89</a:t>
                      </a:r>
                      <a:endParaRPr lang="sr-Latn-R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 smtClean="0">
                          <a:effectLst/>
                          <a:latin typeface="Arial"/>
                        </a:rPr>
                        <a:t>27,10</a:t>
                      </a:r>
                      <a:endParaRPr lang="sr-Latn-R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 smtClean="0">
                          <a:effectLst/>
                          <a:latin typeface="Arial"/>
                        </a:rPr>
                        <a:t>4,12</a:t>
                      </a:r>
                      <a:endParaRPr lang="sr-Latn-R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825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5450"/>
            <a:ext cx="82296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/>
              <a:t>Da li se </a:t>
            </a:r>
            <a:r>
              <a:rPr lang="sr-Latn-RS" dirty="0" smtClean="0"/>
              <a:t>dobro vidi</a:t>
            </a:r>
            <a:r>
              <a:rPr lang="sr-Latn-RS" dirty="0"/>
              <a:t>?</a:t>
            </a:r>
          </a:p>
          <a:p>
            <a:pPr marL="0" indent="0" algn="just">
              <a:buNone/>
            </a:pPr>
            <a:endParaRPr lang="sr-Latn-RS" sz="2000" dirty="0" smtClean="0"/>
          </a:p>
          <a:p>
            <a:pPr marL="0" indent="0" algn="just">
              <a:buNone/>
            </a:pPr>
            <a:r>
              <a:rPr lang="sr-Latn-RS" sz="2400" dirty="0" smtClean="0"/>
              <a:t>U tabeli odnosno grafikonu je prikazano</a:t>
            </a:r>
          </a:p>
          <a:p>
            <a:pPr marL="0" indent="0" algn="just">
              <a:buNone/>
            </a:pPr>
            <a:r>
              <a:rPr lang="sr-Latn-RS" sz="2400" dirty="0" smtClean="0"/>
              <a:t>procenualno odnosno brojno </a:t>
            </a:r>
          </a:p>
          <a:p>
            <a:pPr marL="0" indent="0" algn="just">
              <a:buNone/>
            </a:pPr>
            <a:r>
              <a:rPr lang="sr-Latn-RS" sz="2400" dirty="0" smtClean="0"/>
              <a:t>učešće po studijskim programima </a:t>
            </a:r>
          </a:p>
          <a:p>
            <a:pPr marL="0" indent="0" algn="just">
              <a:buNone/>
            </a:pPr>
            <a:r>
              <a:rPr lang="sr-Latn-RS" sz="2400" dirty="0" smtClean="0"/>
              <a:t>među studentima koji su birali </a:t>
            </a:r>
          </a:p>
          <a:p>
            <a:pPr marL="0" indent="0" algn="just">
              <a:buNone/>
            </a:pPr>
            <a:r>
              <a:rPr lang="sr-Latn-RS" sz="2400" dirty="0" smtClean="0"/>
              <a:t>Aplikativni softver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Latn-RS" dirty="0" smtClean="0"/>
              <a:t>   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5860369"/>
              </p:ext>
            </p:extLst>
          </p:nvPr>
        </p:nvGraphicFramePr>
        <p:xfrm>
          <a:off x="1060373" y="5013176"/>
          <a:ext cx="7344819" cy="1080120"/>
        </p:xfrm>
        <a:graphic>
          <a:graphicData uri="http://schemas.openxmlformats.org/drawingml/2006/table">
            <a:tbl>
              <a:tblPr/>
              <a:tblGrid>
                <a:gridCol w="816091"/>
                <a:gridCol w="816091"/>
                <a:gridCol w="816091"/>
                <a:gridCol w="816091"/>
                <a:gridCol w="816091"/>
                <a:gridCol w="816091"/>
                <a:gridCol w="816091"/>
                <a:gridCol w="816091"/>
                <a:gridCol w="816091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 smtClean="0">
                          <a:effectLst/>
                          <a:latin typeface="Arial"/>
                        </a:rPr>
                        <a:t>2017/18</a:t>
                      </a:r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AVT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ASUV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ELITE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>
                          <a:effectLst/>
                          <a:latin typeface="Arial"/>
                        </a:rPr>
                        <a:t>EPO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>
                          <a:effectLst/>
                          <a:latin typeface="Arial"/>
                        </a:rPr>
                        <a:t>NET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>
                          <a:effectLst/>
                          <a:latin typeface="Arial"/>
                        </a:rPr>
                        <a:t>NRT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>
                          <a:effectLst/>
                          <a:latin typeface="Arial"/>
                        </a:rPr>
                        <a:t>NRTD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>
                          <a:effectLst/>
                          <a:latin typeface="Arial"/>
                        </a:rPr>
                        <a:t>ukupno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broj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>
                          <a:effectLst/>
                          <a:latin typeface="Arial"/>
                        </a:rPr>
                        <a:t>583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effectLst/>
                          <a:latin typeface="Arial"/>
                        </a:rPr>
                        <a:t>13,55</a:t>
                      </a:r>
                      <a:endParaRPr lang="sr-Latn-R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effectLst/>
                          <a:latin typeface="Arial"/>
                        </a:rPr>
                        <a:t>13,55</a:t>
                      </a:r>
                      <a:endParaRPr lang="sr-Latn-R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effectLst/>
                          <a:latin typeface="Arial"/>
                        </a:rPr>
                        <a:t>14,07</a:t>
                      </a:r>
                      <a:endParaRPr lang="sr-Latn-R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effectLst/>
                          <a:latin typeface="Arial"/>
                        </a:rPr>
                        <a:t>13,72</a:t>
                      </a:r>
                      <a:endParaRPr lang="sr-Latn-R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effectLst/>
                          <a:latin typeface="Arial"/>
                        </a:rPr>
                        <a:t>13,89</a:t>
                      </a:r>
                      <a:endParaRPr lang="sr-Latn-R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effectLst/>
                          <a:latin typeface="Arial"/>
                        </a:rPr>
                        <a:t>27,10</a:t>
                      </a:r>
                      <a:endParaRPr lang="sr-Latn-R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effectLst/>
                          <a:latin typeface="Arial"/>
                        </a:rPr>
                        <a:t>4,12</a:t>
                      </a:r>
                      <a:endParaRPr lang="sr-Latn-R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4620622"/>
              </p:ext>
            </p:extLst>
          </p:nvPr>
        </p:nvGraphicFramePr>
        <p:xfrm>
          <a:off x="4932040" y="2924944"/>
          <a:ext cx="38884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2767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924"/>
            <a:ext cx="8229600" cy="481012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RS" dirty="0" smtClean="0"/>
              <a:t>Slike</a:t>
            </a:r>
            <a:endParaRPr lang="sr-Latn-RS" dirty="0"/>
          </a:p>
          <a:p>
            <a:pPr marL="0" indent="0" algn="just">
              <a:buNone/>
            </a:pPr>
            <a:endParaRPr lang="sr-Latn-RS" sz="2000" dirty="0" smtClean="0"/>
          </a:p>
          <a:p>
            <a:pPr algn="just"/>
            <a:r>
              <a:rPr lang="sr-Latn-RS" sz="3500" dirty="0"/>
              <a:t>p</a:t>
            </a:r>
            <a:r>
              <a:rPr lang="sr-Latn-RS" sz="3500" dirty="0" smtClean="0"/>
              <a:t>redstavljaju dobar način vizuelizacije sadržaja i dobro se pamte</a:t>
            </a:r>
          </a:p>
          <a:p>
            <a:pPr algn="just"/>
            <a:r>
              <a:rPr lang="sr-Latn-RS" sz="3500" dirty="0"/>
              <a:t>t</a:t>
            </a:r>
            <a:r>
              <a:rPr lang="sr-Latn-RS" sz="3500" dirty="0" smtClean="0"/>
              <a:t>reba da je u skladu sa sadržajem i da podržava osnovnu poruku sadržaja</a:t>
            </a:r>
          </a:p>
          <a:p>
            <a:pPr algn="just"/>
            <a:r>
              <a:rPr lang="sr-Latn-RS" sz="3500" dirty="0"/>
              <a:t>s</a:t>
            </a:r>
            <a:r>
              <a:rPr lang="sr-Latn-RS" sz="3500" dirty="0" smtClean="0"/>
              <a:t>tavljanje slike samo zbog dekoracije nije preporučljivo</a:t>
            </a:r>
          </a:p>
          <a:p>
            <a:pPr algn="just"/>
            <a:r>
              <a:rPr lang="sr-Latn-RS" sz="3500" dirty="0"/>
              <a:t>p</a:t>
            </a:r>
            <a:r>
              <a:rPr lang="sr-Latn-RS" sz="3500" dirty="0" smtClean="0"/>
              <a:t>ravilno odabrana slika može da ostavi snažan utisak</a:t>
            </a:r>
            <a:endParaRPr lang="sr-Latn-RS" sz="3500" dirty="0"/>
          </a:p>
          <a:p>
            <a:pPr marL="0" indent="0" algn="just">
              <a:buNone/>
            </a:pPr>
            <a:r>
              <a:rPr lang="sr-Latn-RS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28240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Osnovne karakteristike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870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Uobičajeno se:</a:t>
            </a:r>
          </a:p>
          <a:p>
            <a:r>
              <a:rPr lang="sr-Latn-RS" dirty="0" smtClean="0"/>
              <a:t>otvara, kreira i čuva fajl</a:t>
            </a:r>
          </a:p>
          <a:p>
            <a:r>
              <a:rPr lang="sr-Latn-RS" dirty="0"/>
              <a:t>p</a:t>
            </a:r>
            <a:r>
              <a:rPr lang="sr-Latn-RS" dirty="0" smtClean="0"/>
              <a:t>odešava tip, boja i veličina slova</a:t>
            </a:r>
          </a:p>
          <a:p>
            <a:r>
              <a:rPr lang="sr-Latn-RS" dirty="0"/>
              <a:t>p</a:t>
            </a:r>
            <a:r>
              <a:rPr lang="sr-Latn-RS" dirty="0" smtClean="0"/>
              <a:t>odešava paragraf (poravnanje, prored ...)</a:t>
            </a:r>
          </a:p>
          <a:p>
            <a:r>
              <a:rPr lang="sr-Latn-RS" dirty="0"/>
              <a:t>v</a:t>
            </a:r>
            <a:r>
              <a:rPr lang="sr-Latn-RS" dirty="0" smtClean="0"/>
              <a:t>rši nabrajanje i kreće kroz nivoe nabrajanja</a:t>
            </a:r>
            <a:endParaRPr lang="sr-Latn-RS" dirty="0"/>
          </a:p>
          <a:p>
            <a:r>
              <a:rPr lang="sr-Latn-RS" dirty="0"/>
              <a:t>u</a:t>
            </a:r>
            <a:r>
              <a:rPr lang="sr-Latn-RS" dirty="0" smtClean="0"/>
              <a:t>bacuju objekti</a:t>
            </a:r>
          </a:p>
          <a:p>
            <a:r>
              <a:rPr lang="sr-Latn-RS" dirty="0"/>
              <a:t>p</a:t>
            </a:r>
            <a:r>
              <a:rPr lang="sr-Latn-RS" dirty="0" smtClean="0"/>
              <a:t>odešavaju margine i bira orijentacija</a:t>
            </a:r>
          </a:p>
          <a:p>
            <a:r>
              <a:rPr lang="sr-Latn-RS" dirty="0" smtClean="0"/>
              <a:t> ...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7530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925"/>
            <a:ext cx="82296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Slika govori više od 1000 reči, ali koja slika ?</a:t>
            </a:r>
            <a:endParaRPr lang="sr-Latn-RS" dirty="0"/>
          </a:p>
          <a:p>
            <a:pPr marL="0" indent="0" algn="just">
              <a:buNone/>
            </a:pPr>
            <a:r>
              <a:rPr lang="sr-Latn-RS" dirty="0" smtClean="0"/>
              <a:t>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8734" y="2636912"/>
            <a:ext cx="5598368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74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Pravila koja treba da se poštuju </a:t>
            </a:r>
            <a:endParaRPr lang="sr-Latn-RS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0081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196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Prezentacije ne treba da su previše dugačke</a:t>
            </a:r>
          </a:p>
          <a:p>
            <a:pPr algn="just"/>
            <a:r>
              <a:rPr lang="sr-Latn-RS" dirty="0"/>
              <a:t>p</a:t>
            </a:r>
            <a:r>
              <a:rPr lang="sr-Latn-RS" dirty="0" smtClean="0"/>
              <a:t>rosečno po jednom slajdu ide 1,5 - 2 minuta priče, ali može i duže</a:t>
            </a:r>
          </a:p>
          <a:p>
            <a:pPr algn="just"/>
            <a:r>
              <a:rPr lang="sr-Latn-RS" dirty="0" smtClean="0"/>
              <a:t>publici ne treba čitati sadržaj sa slajda, na slajdu treba da stoje samo osnovne teze</a:t>
            </a:r>
          </a:p>
          <a:p>
            <a:pPr algn="just"/>
            <a:r>
              <a:rPr lang="sr-Latn-RS" dirty="0"/>
              <a:t>za zapis kompletno pripremljenog  sadržaj koji će biti prezentovan postoje pogodnije </a:t>
            </a:r>
            <a:r>
              <a:rPr lang="sr-Latn-RS" dirty="0" smtClean="0"/>
              <a:t>forme</a:t>
            </a:r>
          </a:p>
          <a:p>
            <a:pPr marL="0" indent="0" algn="just">
              <a:buNone/>
            </a:pPr>
            <a:r>
              <a:rPr lang="sr-Latn-RS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36414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Hvala na pažnji ...</a:t>
            </a:r>
            <a:endParaRPr lang="sr-Latn-R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8424936" cy="5190338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280923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87824" y="3140969"/>
            <a:ext cx="5112568" cy="936104"/>
          </a:xfrm>
          <a:ln w="25400" cap="sq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4200"/>
              </a:spcBef>
              <a:buNone/>
            </a:pPr>
            <a:r>
              <a:rPr lang="sr-Latn-RS" sz="4800" b="1" dirty="0" smtClean="0"/>
              <a:t>		</a:t>
            </a:r>
            <a:r>
              <a:rPr lang="sr-Latn-RS" sz="4800" b="1" dirty="0"/>
              <a:t> </a:t>
            </a:r>
            <a:r>
              <a:rPr lang="sr-Latn-RS" sz="4800" b="1" dirty="0" smtClean="0"/>
              <a:t>   </a:t>
            </a:r>
            <a:r>
              <a:rPr lang="sr-Latn-RS" sz="4800" b="1" dirty="0"/>
              <a:t>	</a:t>
            </a:r>
            <a:r>
              <a:rPr lang="sr-Latn-RS" sz="4800" b="1" dirty="0" smtClean="0"/>
              <a:t>kraj    </a:t>
            </a:r>
            <a:endParaRPr lang="sr-Latn-RS" sz="48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1028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232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smtClean="0"/>
              <a:t>Slajd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Prezentacija se sastoji od slajdova:</a:t>
            </a:r>
          </a:p>
          <a:p>
            <a:r>
              <a:rPr lang="sr-Latn-RS" dirty="0" smtClean="0"/>
              <a:t>svaki slajd je dokument za sebe</a:t>
            </a:r>
          </a:p>
          <a:p>
            <a:r>
              <a:rPr lang="sr-Latn-RS" dirty="0" smtClean="0"/>
              <a:t>slajd ima svoju strukturu koja se </a:t>
            </a:r>
          </a:p>
          <a:p>
            <a:pPr lvl="1"/>
            <a:r>
              <a:rPr lang="sr-Latn-RS" dirty="0" smtClean="0"/>
              <a:t>bira prilikom dodavanja novog slajda</a:t>
            </a:r>
          </a:p>
          <a:p>
            <a:pPr marL="457200" lvl="1" indent="0">
              <a:buNone/>
            </a:pPr>
            <a:r>
              <a:rPr lang="sr-Latn-RS" dirty="0"/>
              <a:t>	</a:t>
            </a:r>
            <a:r>
              <a:rPr lang="sr-Latn-RS" dirty="0" smtClean="0"/>
              <a:t>(</a:t>
            </a:r>
            <a:r>
              <a:rPr lang="sr-Latn-RS" i="1" dirty="0" smtClean="0"/>
              <a:t>Home</a:t>
            </a:r>
            <a:r>
              <a:rPr lang="sr-Latn-RS" dirty="0" smtClean="0"/>
              <a:t>/</a:t>
            </a:r>
            <a:r>
              <a:rPr lang="sr-Latn-RS" i="1" dirty="0" smtClean="0"/>
              <a:t>Slides</a:t>
            </a:r>
            <a:r>
              <a:rPr lang="sr-Latn-RS" dirty="0" smtClean="0"/>
              <a:t>/</a:t>
            </a:r>
            <a:r>
              <a:rPr lang="sr-Latn-RS" i="1" dirty="0" smtClean="0"/>
              <a:t>New Slide</a:t>
            </a:r>
            <a:r>
              <a:rPr lang="sr-Latn-RS" dirty="0" smtClean="0"/>
              <a:t>)</a:t>
            </a:r>
          </a:p>
          <a:p>
            <a:pPr lvl="1"/>
            <a:r>
              <a:rPr lang="sr-Latn-RS" dirty="0" smtClean="0"/>
              <a:t>menja na već postojećem slajdu u bilo kom trenutku </a:t>
            </a:r>
            <a:r>
              <a:rPr lang="sr-Latn-RS" dirty="0"/>
              <a:t>(</a:t>
            </a:r>
            <a:r>
              <a:rPr lang="sr-Latn-RS" i="1" dirty="0" smtClean="0"/>
              <a:t>Home</a:t>
            </a:r>
            <a:r>
              <a:rPr lang="sr-Latn-RS" dirty="0" smtClean="0"/>
              <a:t>/</a:t>
            </a:r>
            <a:r>
              <a:rPr lang="sr-Latn-RS" i="1" dirty="0" smtClean="0"/>
              <a:t>Slides</a:t>
            </a:r>
            <a:r>
              <a:rPr lang="sr-Latn-RS" dirty="0" smtClean="0"/>
              <a:t>/</a:t>
            </a:r>
            <a:r>
              <a:rPr lang="sr-Latn-RS" i="1" dirty="0" smtClean="0"/>
              <a:t>Layout</a:t>
            </a:r>
            <a:r>
              <a:rPr lang="sr-Latn-RS" dirty="0" smtClean="0"/>
              <a:t>)</a:t>
            </a:r>
            <a:endParaRPr lang="sr-Latn-RS" dirty="0"/>
          </a:p>
          <a:p>
            <a:pPr lvl="1"/>
            <a:endParaRPr lang="sr-Latn-RS" dirty="0" smtClean="0"/>
          </a:p>
          <a:p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0143" y="1844824"/>
            <a:ext cx="21238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73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Slajd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906888" cy="47725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sz="3200" dirty="0" smtClean="0"/>
              <a:t>Neke od ponuđenih struktura :</a:t>
            </a:r>
          </a:p>
          <a:p>
            <a:r>
              <a:rPr lang="sr-Latn-RS" sz="3200" i="1" dirty="0" smtClean="0"/>
              <a:t>Title Slide</a:t>
            </a:r>
          </a:p>
          <a:p>
            <a:r>
              <a:rPr lang="sr-Latn-RS" sz="3200" i="1" dirty="0" smtClean="0"/>
              <a:t>Title and Content </a:t>
            </a:r>
          </a:p>
          <a:p>
            <a:r>
              <a:rPr lang="sr-Latn-RS" sz="3200" i="1" dirty="0" smtClean="0"/>
              <a:t>Two Content</a:t>
            </a:r>
          </a:p>
          <a:p>
            <a:r>
              <a:rPr lang="sr-Latn-RS" sz="3200" i="1" dirty="0" smtClean="0"/>
              <a:t>Comparison</a:t>
            </a:r>
          </a:p>
          <a:p>
            <a:r>
              <a:rPr lang="sr-Latn-RS" sz="3200" i="1" dirty="0" smtClean="0"/>
              <a:t>Content with Caption</a:t>
            </a:r>
          </a:p>
          <a:p>
            <a:r>
              <a:rPr lang="sr-Latn-RS" sz="3200" dirty="0" smtClean="0"/>
              <a:t>...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64088" y="1700808"/>
            <a:ext cx="3322712" cy="47725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i="1" dirty="0"/>
              <a:t>Home</a:t>
            </a:r>
            <a:r>
              <a:rPr lang="sr-Latn-RS" dirty="0"/>
              <a:t>/</a:t>
            </a:r>
            <a:r>
              <a:rPr lang="sr-Latn-RS" i="1" dirty="0"/>
              <a:t>Slides</a:t>
            </a:r>
            <a:r>
              <a:rPr lang="sr-Latn-RS" dirty="0"/>
              <a:t>/</a:t>
            </a:r>
            <a:r>
              <a:rPr lang="sr-Latn-RS" i="1" dirty="0"/>
              <a:t>Layout</a:t>
            </a:r>
            <a:endParaRPr lang="sr-Latn-R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3051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29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smtClean="0"/>
              <a:t>Slajd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870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Izborom ili definisanjem strukture slajd se deli na blokove koji se nezavisno podešavaju.</a:t>
            </a:r>
          </a:p>
          <a:p>
            <a:pPr marL="0" indent="0">
              <a:buNone/>
            </a:pPr>
            <a:r>
              <a:rPr lang="sr-Latn-RS" dirty="0" smtClean="0"/>
              <a:t>Podešava se: </a:t>
            </a:r>
          </a:p>
          <a:p>
            <a:r>
              <a:rPr lang="sr-Latn-RS" dirty="0" smtClean="0"/>
              <a:t>veličina </a:t>
            </a:r>
          </a:p>
          <a:p>
            <a:r>
              <a:rPr lang="sr-Latn-RS" dirty="0" smtClean="0"/>
              <a:t>boja</a:t>
            </a:r>
          </a:p>
          <a:p>
            <a:r>
              <a:rPr lang="sr-Latn-RS" dirty="0"/>
              <a:t>m</a:t>
            </a:r>
            <a:r>
              <a:rPr lang="sr-Latn-RS" dirty="0" smtClean="0"/>
              <a:t>otiv</a:t>
            </a:r>
          </a:p>
          <a:p>
            <a:r>
              <a:rPr lang="sr-Latn-RS" dirty="0" smtClean="0"/>
              <a:t>pozadina ...</a:t>
            </a:r>
          </a:p>
          <a:p>
            <a:pPr marL="0" indent="0">
              <a:buNone/>
            </a:pPr>
            <a:endParaRPr lang="sr-Latn-RS" dirty="0"/>
          </a:p>
          <a:p>
            <a:pPr lvl="1"/>
            <a:endParaRPr lang="sr-Latn-RS" dirty="0" smtClean="0"/>
          </a:p>
          <a:p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1869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32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/>
              </a:gs>
              <a:gs pos="20000">
                <a:srgbClr val="000040"/>
              </a:gs>
              <a:gs pos="10000">
                <a:srgbClr val="400040"/>
              </a:gs>
              <a:gs pos="34000">
                <a:srgbClr val="8F0040"/>
              </a:gs>
              <a:gs pos="43000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/>
            <a:r>
              <a:rPr lang="sr-Latn-RS" b="1" i="1" dirty="0"/>
              <a:t>Format Shape/Gradient </a:t>
            </a:r>
            <a:r>
              <a:rPr lang="sr-Latn-RS" b="1" i="1" dirty="0" smtClean="0"/>
              <a:t>fill</a:t>
            </a:r>
            <a:endParaRPr lang="sr-Latn-R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  <a:blipFill>
            <a:blip r:embed="rId3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b="1" i="1" dirty="0">
                <a:solidFill>
                  <a:schemeClr val="bg1"/>
                </a:solidFill>
              </a:rPr>
              <a:t>Format Picture/Fill/Picture or texture </a:t>
            </a:r>
            <a:r>
              <a:rPr lang="sr-Latn-RS" b="1" dirty="0">
                <a:solidFill>
                  <a:schemeClr val="bg1"/>
                </a:solidFill>
              </a:rPr>
              <a:t>fill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pattFill prst="solidDmnd">
            <a:fgClr>
              <a:schemeClr val="accent6">
                <a:lumMod val="60000"/>
                <a:lumOff val="40000"/>
              </a:schemeClr>
            </a:fgClr>
            <a:bgClr>
              <a:srgbClr val="FFA52D"/>
            </a:bgClr>
          </a:patt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i="1" dirty="0"/>
              <a:t>Format Shape/Pattern </a:t>
            </a:r>
            <a:r>
              <a:rPr lang="sr-Latn-RS" i="1" dirty="0" smtClean="0"/>
              <a:t>fill </a:t>
            </a:r>
          </a:p>
          <a:p>
            <a:pPr marL="0" indent="0">
              <a:buNone/>
            </a:pPr>
            <a:endParaRPr lang="sr-Latn-RS" i="1" dirty="0"/>
          </a:p>
          <a:p>
            <a:pPr marL="0" indent="0">
              <a:buNone/>
            </a:pPr>
            <a:endParaRPr lang="sr-Latn-RS" i="1" dirty="0" smtClean="0"/>
          </a:p>
          <a:p>
            <a:pPr marL="0" indent="0">
              <a:buNone/>
            </a:pPr>
            <a:endParaRPr lang="sr-Latn-RS" i="1" dirty="0"/>
          </a:p>
          <a:p>
            <a:pPr marL="0" indent="0">
              <a:buNone/>
            </a:pPr>
            <a:endParaRPr lang="sr-Latn-RS" i="1" dirty="0" smtClean="0"/>
          </a:p>
          <a:p>
            <a:pPr marL="0" indent="0">
              <a:buNone/>
            </a:pPr>
            <a:endParaRPr lang="sr-Latn-RS" i="1" dirty="0"/>
          </a:p>
          <a:p>
            <a:pPr marL="0" indent="0">
              <a:buNone/>
            </a:pPr>
            <a:endParaRPr lang="sr-Latn-RS" i="1" dirty="0" smtClean="0"/>
          </a:p>
          <a:p>
            <a:pPr marL="0" indent="0" algn="ctr">
              <a:buNone/>
            </a:pPr>
            <a:r>
              <a:rPr lang="sr-Latn-RS" dirty="0" smtClean="0"/>
              <a:t>(svako podešavanje podrazumeva i izbor boje)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589120" y="6193205"/>
            <a:ext cx="7948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3200" b="1" i="1" dirty="0">
                <a:solidFill>
                  <a:schemeClr val="bg1"/>
                </a:solidFill>
              </a:rPr>
              <a:t>Format Background</a:t>
            </a:r>
            <a:r>
              <a:rPr lang="sr-Latn-RS" sz="3200" b="1" dirty="0">
                <a:solidFill>
                  <a:schemeClr val="bg1"/>
                </a:solidFill>
              </a:rPr>
              <a:t>/</a:t>
            </a:r>
            <a:r>
              <a:rPr lang="sr-Latn-RS" sz="3200" b="1" i="1" dirty="0">
                <a:solidFill>
                  <a:schemeClr val="bg1"/>
                </a:solidFill>
              </a:rPr>
              <a:t> Fill</a:t>
            </a:r>
            <a:r>
              <a:rPr lang="sr-Latn-RS" sz="3200" b="1" dirty="0">
                <a:solidFill>
                  <a:schemeClr val="bg1"/>
                </a:solidFill>
              </a:rPr>
              <a:t>/</a:t>
            </a:r>
            <a:r>
              <a:rPr lang="sr-Latn-RS" sz="3200" b="1" i="1" dirty="0">
                <a:solidFill>
                  <a:schemeClr val="bg1"/>
                </a:solidFill>
              </a:rPr>
              <a:t>Picture or texture </a:t>
            </a:r>
            <a:r>
              <a:rPr lang="sr-Latn-RS" sz="3200" b="1" dirty="0">
                <a:solidFill>
                  <a:schemeClr val="bg1"/>
                </a:solidFill>
              </a:rPr>
              <a:t>fill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i="1" dirty="0" smtClean="0"/>
              <a:t>Layout/Two Content</a:t>
            </a:r>
            <a:endParaRPr lang="sr-Latn-RS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5429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r-Latn-RS" b="1" dirty="0" smtClean="0"/>
              <a:t>Slajd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015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Podešavanje slajda/dela slajda:</a:t>
            </a:r>
          </a:p>
          <a:p>
            <a:r>
              <a:rPr lang="sr-Latn-RS" dirty="0" smtClean="0"/>
              <a:t>strelica miša se pozicionira na oblast</a:t>
            </a:r>
          </a:p>
          <a:p>
            <a:r>
              <a:rPr lang="sr-Latn-RS" dirty="0"/>
              <a:t>d</a:t>
            </a:r>
            <a:r>
              <a:rPr lang="sr-Latn-RS" dirty="0" smtClean="0"/>
              <a:t>esni klik mišem</a:t>
            </a:r>
          </a:p>
          <a:p>
            <a:r>
              <a:rPr lang="sr-Latn-RS" dirty="0"/>
              <a:t>b</a:t>
            </a:r>
            <a:r>
              <a:rPr lang="sr-Latn-RS" dirty="0" smtClean="0"/>
              <a:t>ira se </a:t>
            </a:r>
            <a:r>
              <a:rPr lang="sr-Latn-RS" i="1" dirty="0" smtClean="0"/>
              <a:t>Format Background</a:t>
            </a:r>
            <a:r>
              <a:rPr lang="sr-Latn-RS" dirty="0" smtClean="0"/>
              <a:t>/</a:t>
            </a:r>
            <a:r>
              <a:rPr lang="sr-Latn-RS" i="1" dirty="0" smtClean="0"/>
              <a:t>Format</a:t>
            </a:r>
            <a:r>
              <a:rPr lang="sr-Latn-RS" dirty="0" smtClean="0"/>
              <a:t> </a:t>
            </a:r>
            <a:r>
              <a:rPr lang="sr-Latn-RS" i="1" dirty="0" smtClean="0"/>
              <a:t>Shape</a:t>
            </a:r>
          </a:p>
          <a:p>
            <a:r>
              <a:rPr lang="sr-Latn-RS" dirty="0"/>
              <a:t>u</a:t>
            </a:r>
            <a:r>
              <a:rPr lang="sr-Latn-RS" dirty="0" smtClean="0"/>
              <a:t> prozoru koji se pojavi vrše se podešavanja svih elemenata</a:t>
            </a:r>
          </a:p>
          <a:p>
            <a:pPr marL="0" indent="0">
              <a:buNone/>
            </a:pPr>
            <a:r>
              <a:rPr lang="sr-Latn-RS" dirty="0" smtClean="0"/>
              <a:t>Sve to može i preko tastature ili linije alatki uz prethodno selektovanje oblasti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223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1614</Words>
  <Application>Microsoft Office PowerPoint</Application>
  <PresentationFormat>On-screen Show (4:3)</PresentationFormat>
  <Paragraphs>333</Paragraphs>
  <Slides>43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Aplikativni  softver</vt:lpstr>
      <vt:lpstr>Prezentacije</vt:lpstr>
      <vt:lpstr>Osnovne karakteristike</vt:lpstr>
      <vt:lpstr>Osnovne karakteristike</vt:lpstr>
      <vt:lpstr>Slajd</vt:lpstr>
      <vt:lpstr>Slajd</vt:lpstr>
      <vt:lpstr>Slajd</vt:lpstr>
      <vt:lpstr>Format Shape/Gradient fill</vt:lpstr>
      <vt:lpstr>Slajd</vt:lpstr>
      <vt:lpstr>Slajd</vt:lpstr>
      <vt:lpstr>Slajd</vt:lpstr>
      <vt:lpstr>Animacije</vt:lpstr>
      <vt:lpstr>Animacija</vt:lpstr>
      <vt:lpstr>Animacija</vt:lpstr>
      <vt:lpstr>Prikaz na ekranu</vt:lpstr>
      <vt:lpstr>Prikaz na ekranu</vt:lpstr>
      <vt:lpstr>Prikaz na ekranu</vt:lpstr>
      <vt:lpstr>Prikaz na ekranu</vt:lpstr>
      <vt:lpstr>Prikaz na ekranu</vt:lpstr>
      <vt:lpstr>Prikaz na ekranu</vt:lpstr>
      <vt:lpstr>Slajd šou</vt:lpstr>
      <vt:lpstr>Master slajd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Pravila koja treba da se poštuju </vt:lpstr>
      <vt:lpstr>Hvala na pažnji ...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Mitić</dc:creator>
  <cp:lastModifiedBy>ivanav</cp:lastModifiedBy>
  <cp:revision>74</cp:revision>
  <dcterms:created xsi:type="dcterms:W3CDTF">2016-11-01T18:37:52Z</dcterms:created>
  <dcterms:modified xsi:type="dcterms:W3CDTF">2019-03-26T11:28:28Z</dcterms:modified>
</cp:coreProperties>
</file>