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sldIdLst>
    <p:sldId id="256" r:id="rId2"/>
    <p:sldId id="280" r:id="rId3"/>
    <p:sldId id="297" r:id="rId4"/>
    <p:sldId id="298" r:id="rId5"/>
    <p:sldId id="299" r:id="rId6"/>
    <p:sldId id="328" r:id="rId7"/>
    <p:sldId id="32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0" r:id="rId36"/>
  </p:sldIdLst>
  <p:sldSz cx="9144000" cy="6858000" type="screen4x3"/>
  <p:notesSz cx="6797675" cy="9926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FBA238C-7820-4362-B074-13BF49A64E3B}" type="datetimeFigureOut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noProof="0" smtClean="0"/>
              <a:t>Click to edit Master text styles</a:t>
            </a:r>
          </a:p>
          <a:p>
            <a:pPr lvl="1"/>
            <a:r>
              <a:rPr lang="sr-Latn-CS" noProof="0" smtClean="0"/>
              <a:t>Second level</a:t>
            </a:r>
          </a:p>
          <a:p>
            <a:pPr lvl="2"/>
            <a:r>
              <a:rPr lang="sr-Latn-CS" noProof="0" smtClean="0"/>
              <a:t>Third level</a:t>
            </a:r>
          </a:p>
          <a:p>
            <a:pPr lvl="3"/>
            <a:r>
              <a:rPr lang="sr-Latn-CS" noProof="0" smtClean="0"/>
              <a:t>Fourth level</a:t>
            </a:r>
          </a:p>
          <a:p>
            <a:pPr lvl="4"/>
            <a:r>
              <a:rPr lang="sr-Latn-C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ED6AC80-C6E5-448D-99AE-D2ACA7BA551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sr-Latn-C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sr-Latn-C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9634-8D85-4E60-886E-B8D0114FADF7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CF463-C93D-4363-B8DE-491E9FF8B5E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9AAD6-959A-460C-B60D-508F006CE15E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99163-CC99-498A-B1EB-C943BD2BD5C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43B78-1ABD-49EF-B451-202866ACC005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CBAA-0528-4140-BD86-15B239BB09A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177E-9638-4EE8-B3D8-92D6E9BC1F46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B289-C46C-4F3C-BECF-487D416D74F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05F7F-A75F-49C8-8A54-A58FB3486987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EC07-CBB4-426E-B337-47143617679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FA41-6255-4DEC-8B00-53138F79AD82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7EC76-D9A0-4910-B0CD-98B51E571B7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8653F-B663-430E-9FD7-966AAAC97BAC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686DA-3368-40D4-80AB-A514EC9BC71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6EDA-4741-44DC-96FE-80ED4A70A3C6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FEB9-1FCE-4BBD-A0D7-1209545267A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071F9-C2E4-4A4B-B037-572B1EE038F5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EADBF-5D75-4365-B1AA-8C93A96111D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FE84B-0449-4EB1-9B75-B8DEB92DBB45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BDFE7-4E1A-4635-A78C-6D9E72E0266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FE0D1-E51C-4A8C-A37D-8F3ED90DAC25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02A64-EBD3-48BA-A8A2-D15BDF8B1EA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56EBF-0D4A-4D62-AEC0-28A68B0F549D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A6F4-16DF-4C5C-AC1D-0A122FE99B4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EBEC0122-5EC7-4A55-8381-D07294E54C43}" type="datetime1">
              <a:rPr lang="sr-Latn-CS"/>
              <a:pPr>
                <a:defRPr/>
              </a:pPr>
              <a:t>24.5.2018.</a:t>
            </a:fld>
            <a:endParaRPr lang="sr-Latn-C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1070FE-3A9E-4C42-83F2-7CF82BD319B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9C00C-59B1-4E43-85BE-A31E6E0B23C5}" type="slidenum">
              <a:rPr lang="sr-Latn-CS" smtClean="0"/>
              <a:pPr/>
              <a:t>1</a:t>
            </a:fld>
            <a:endParaRPr lang="sr-Latn-C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sr-Latn-CS" sz="3600" b="1" smtClean="0"/>
              <a:t>Obnovljivi izvori i kvalitet električne energije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AE3884-5DB4-4EA1-B9E2-44A3895549DF}" type="slidenum">
              <a:rPr lang="sr-Latn-CS" smtClean="0"/>
              <a:pPr/>
              <a:t>10</a:t>
            </a:fld>
            <a:endParaRPr lang="sr-Latn-CS" smtClean="0"/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smtClean="0"/>
              <a:t>Karakteristike invertora </a:t>
            </a:r>
            <a:endParaRPr lang="en-US" sz="2800" smtClean="0"/>
          </a:p>
        </p:txBody>
      </p:sp>
      <p:sp>
        <p:nvSpPr>
          <p:cNvPr id="4710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71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1857375"/>
            <a:ext cx="786765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3B942E-0EF4-4FF0-9E52-C103C301F666}" type="slidenum">
              <a:rPr lang="sr-Latn-CS" smtClean="0"/>
              <a:pPr/>
              <a:t>11</a:t>
            </a:fld>
            <a:endParaRPr lang="sr-Latn-CS" smtClean="0"/>
          </a:p>
        </p:txBody>
      </p:sp>
      <p:sp>
        <p:nvSpPr>
          <p:cNvPr id="481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smtClean="0">
                <a:solidFill>
                  <a:schemeClr val="tx1"/>
                </a:solidFill>
              </a:rPr>
              <a:t>Invertor sa kvadratnim talasnim oblikom (square wave)</a:t>
            </a:r>
            <a:endParaRPr lang="en-US" smtClean="0"/>
          </a:p>
        </p:txBody>
      </p:sp>
      <p:sp>
        <p:nvSpPr>
          <p:cNvPr id="4813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Invertor sa kvadratnim talasnim oblikom napona je najjednostavniji invertor koji se koristi u fotonaponskim sistemima</a:t>
            </a:r>
          </a:p>
          <a:p>
            <a:r>
              <a:rPr lang="en-US" sz="2000" smtClean="0"/>
              <a:t> Nije skup i relativno je efikasan</a:t>
            </a:r>
          </a:p>
          <a:p>
            <a:r>
              <a:rPr lang="en-US" sz="2000" smtClean="0"/>
              <a:t> Obično se koristi kada naizmenični potrošači nisu previše zahtevni u pogledu čistoće ulaznog signala jer vidimo da mu je glavna slabost veliko harmonijsko izobličenje napona koje mo</a:t>
            </a:r>
            <a:r>
              <a:rPr lang="sr-Latn-CS" sz="2000" smtClean="0">
                <a:latin typeface="Arial" charset="0"/>
              </a:rPr>
              <a:t>ž</a:t>
            </a:r>
            <a:r>
              <a:rPr lang="en-US" sz="2000" smtClean="0"/>
              <a:t>e ići i do 40%</a:t>
            </a:r>
          </a:p>
          <a:p>
            <a:r>
              <a:rPr lang="en-US" sz="2000" smtClean="0"/>
              <a:t> Velika nazivna snaga i maksimalno udarno opterećenje karakteristični su za ovaj tip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B84B50-F364-4C3C-8214-07EE41083B0E}" type="slidenum">
              <a:rPr lang="sr-Latn-CS" smtClean="0"/>
              <a:pPr/>
              <a:t>12</a:t>
            </a:fld>
            <a:endParaRPr lang="sr-Latn-CS" smtClean="0"/>
          </a:p>
        </p:txBody>
      </p:sp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i="1" smtClean="0">
                <a:solidFill>
                  <a:schemeClr val="tx1"/>
                </a:solidFill>
              </a:rPr>
              <a:t>Invertor sa modifikovanim talasnim oblikom (modified sine wave)</a:t>
            </a:r>
            <a:endParaRPr lang="en-US" sz="3200" smtClean="0"/>
          </a:p>
        </p:txBody>
      </p:sp>
      <p:sp>
        <p:nvSpPr>
          <p:cNvPr id="4915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 Invertor sa modifikovanim talasnim oblikom napona ima takođe pravougaoni talasni oblik ali modifikovan tako da je više nalik na sinusni talas</a:t>
            </a:r>
          </a:p>
          <a:p>
            <a:r>
              <a:rPr lang="en-US" sz="2000" smtClean="0"/>
              <a:t> Ova modifikacija ima za posledicu drastično smanjenje izobličenja izlaznog napona na vrednost od 5 %</a:t>
            </a:r>
          </a:p>
          <a:p>
            <a:r>
              <a:rPr lang="en-US" sz="2000" smtClean="0"/>
              <a:t> Mana ovih invertora su male nazivne snage: od 300W do 2500W 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FBCF56-26A6-4846-82E8-00E538D30301}" type="slidenum">
              <a:rPr lang="sr-Latn-CS" smtClean="0"/>
              <a:pPr/>
              <a:t>13</a:t>
            </a:fld>
            <a:endParaRPr lang="sr-Latn-CS" smtClean="0"/>
          </a:p>
        </p:txBody>
      </p:sp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smtClean="0">
                <a:solidFill>
                  <a:schemeClr val="tx1"/>
                </a:solidFill>
              </a:rPr>
              <a:t>Impulsni širinski invertor (pulse width modulated – PWM)</a:t>
            </a:r>
            <a:endParaRPr lang="en-US" smtClean="0"/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Impulsno širinski tip invertora ima dobre sposobnosti u pogledu nazivnih snaga koje idu i do 20 kW po jedinici</a:t>
            </a:r>
          </a:p>
          <a:p>
            <a:r>
              <a:rPr lang="en-US" sz="2000" smtClean="0"/>
              <a:t> Mali udarni kapacitet od 2,5 puta nazivne snage je slaba tačka PWM invertora</a:t>
            </a:r>
          </a:p>
          <a:p>
            <a:r>
              <a:rPr lang="en-US" sz="2000" smtClean="0"/>
              <a:t> Efikasnost se kreće uglavnom iznad 90 % </a:t>
            </a:r>
          </a:p>
          <a:p>
            <a:r>
              <a:rPr lang="en-US" sz="2000" smtClean="0"/>
              <a:t>Izobličenje izlaznog naizmeničnog napona je manje od 5%</a:t>
            </a:r>
          </a:p>
          <a:p>
            <a:r>
              <a:rPr lang="en-US" sz="2000" smtClean="0"/>
              <a:t>Invertor se dosta koristi tamo gde je potrebno da se ima sinusni oblik napona bez velikih harmoniskih izobličenja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E470C5-D8F3-4D9E-BA5A-75E2806EADC3}" type="slidenum">
              <a:rPr lang="sr-Latn-CS" smtClean="0"/>
              <a:pPr/>
              <a:t>14</a:t>
            </a:fld>
            <a:endParaRPr lang="sr-Latn-CS" smtClean="0"/>
          </a:p>
        </p:txBody>
      </p:sp>
      <p:sp>
        <p:nvSpPr>
          <p:cNvPr id="512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smtClean="0">
                <a:solidFill>
                  <a:schemeClr val="tx1"/>
                </a:solidFill>
              </a:rPr>
              <a:t>Invertor sa čistim sinusnim oblikom izlaznog napona (sine wave)</a:t>
            </a:r>
            <a:endParaRPr lang="en-US" smtClean="0"/>
          </a:p>
        </p:txBody>
      </p:sp>
      <p:sp>
        <p:nvSpPr>
          <p:cNvPr id="5120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 Najkvalitetniji ali i najskuplji invertori su invertori s čistim sinusnim oblikom izlaznog napona</a:t>
            </a:r>
          </a:p>
          <a:p>
            <a:r>
              <a:rPr lang="en-US" sz="2000" smtClean="0"/>
              <a:t> Oni imaju najveću efikasnost kod samostalnih PV sistema i minimalno izobličenje </a:t>
            </a:r>
          </a:p>
          <a:p>
            <a:r>
              <a:rPr lang="en-US" sz="2000" smtClean="0"/>
              <a:t>Dve najvažnije karakteristike invertora su efikasnost i kvalitet električne energije kojom snabdeva mrežu</a:t>
            </a:r>
          </a:p>
          <a:p>
            <a:r>
              <a:rPr lang="en-US" sz="2000" smtClean="0"/>
              <a:t> Stepen efikasnost invertora je definisana kao odnos njegove izlazne i ulazne snage, dok se kvalitet posmatra kroz ukupno harmonijsko izobličenje strije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5484E-539F-411D-AFC0-4AC534BD16DF}" type="slidenum">
              <a:rPr lang="sr-Latn-CS" smtClean="0"/>
              <a:pPr/>
              <a:t>15</a:t>
            </a:fld>
            <a:endParaRPr lang="sr-Latn-CS" smtClean="0"/>
          </a:p>
        </p:txBody>
      </p:sp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/>
            </a:r>
            <a:br>
              <a:rPr lang="en-US" sz="3200" smtClean="0"/>
            </a:br>
            <a:r>
              <a:rPr lang="pt-BR" sz="3200" b="1" smtClean="0"/>
              <a:t>Uticaj PV sistema na osnovne </a:t>
            </a:r>
            <a:br>
              <a:rPr lang="pt-BR" sz="3200" b="1" smtClean="0"/>
            </a:br>
            <a:r>
              <a:rPr lang="en-US" sz="3200" b="1" smtClean="0"/>
              <a:t>pokazatelje kvaliteta električne energije</a:t>
            </a:r>
            <a:endParaRPr lang="en-US" sz="3200" smtClean="0"/>
          </a:p>
        </p:txBody>
      </p:sp>
      <p:sp>
        <p:nvSpPr>
          <p:cNvPr id="52228" name="Content Placeholder 2"/>
          <p:cNvSpPr>
            <a:spLocks noGrp="1"/>
          </p:cNvSpPr>
          <p:nvPr>
            <p:ph idx="1"/>
          </p:nvPr>
        </p:nvSpPr>
        <p:spPr>
          <a:xfrm>
            <a:off x="1214438" y="1857375"/>
            <a:ext cx="7313612" cy="4114800"/>
          </a:xfrm>
        </p:spPr>
        <p:txBody>
          <a:bodyPr/>
          <a:lstStyle/>
          <a:p>
            <a:r>
              <a:rPr lang="en-US" sz="2000" smtClean="0"/>
              <a:t>Kako je ulazna snaga invertora pre svega određena solarnom iradijacijom ona nije konstantna, pa se zato efikasnost kao funkcija ulazne snage ne smatra konstantnom</a:t>
            </a:r>
          </a:p>
          <a:p>
            <a:r>
              <a:rPr lang="en-US" sz="2000" smtClean="0"/>
              <a:t>Maksimalna efikasnost može se postići praćenjem DC izlaza, odnosno praćenjem tačke maksimalne snage u zavisnosti od uslova rada celokupnog solarnog sistema</a:t>
            </a:r>
          </a:p>
          <a:p>
            <a:r>
              <a:rPr lang="en-US" sz="2000" smtClean="0"/>
              <a:t> MPPT (</a:t>
            </a:r>
            <a:r>
              <a:rPr lang="en-US" sz="2000" i="1" smtClean="0"/>
              <a:t>Maximum power point tracker) je sistem koji kontinuirano podešava radnu tačku na DC strani za dobijanje maksimalne snage PV panela u svakom trenutku</a:t>
            </a:r>
            <a:endParaRPr lang="en-US" sz="2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A843F-C9FB-46B7-BCBC-F7E6A5A52BCC}" type="slidenum">
              <a:rPr lang="sr-Latn-CS" smtClean="0"/>
              <a:pPr/>
              <a:t>16</a:t>
            </a:fld>
            <a:endParaRPr lang="sr-Latn-CS" smtClean="0"/>
          </a:p>
        </p:txBody>
      </p:sp>
      <p:sp>
        <p:nvSpPr>
          <p:cNvPr id="532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/>
            </a:r>
            <a:br>
              <a:rPr lang="en-US" sz="3200" smtClean="0"/>
            </a:br>
            <a:r>
              <a:rPr lang="pt-BR" sz="3200" b="1" smtClean="0"/>
              <a:t>Uticaj PV sistema na osnovne </a:t>
            </a:r>
            <a:br>
              <a:rPr lang="pt-BR" sz="3200" b="1" smtClean="0"/>
            </a:br>
            <a:r>
              <a:rPr lang="en-US" sz="3200" b="1" smtClean="0"/>
              <a:t>pokazatelje kvaliteta električne energije</a:t>
            </a:r>
            <a:endParaRPr lang="en-US" sz="3200" smtClean="0"/>
          </a:p>
        </p:txBody>
      </p:sp>
      <p:sp>
        <p:nvSpPr>
          <p:cNvPr id="532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Pri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1400" dirty="0" err="1" smtClean="0"/>
              <a:t>i</a:t>
            </a:r>
            <a:r>
              <a:rPr lang="en-US" sz="2000" dirty="0" smtClean="0"/>
              <a:t>=0 </a:t>
            </a:r>
            <a:r>
              <a:rPr lang="en-US" sz="2000" dirty="0" err="1" smtClean="0"/>
              <a:t>invertor</a:t>
            </a:r>
            <a:r>
              <a:rPr lang="en-US" sz="2000" dirty="0" smtClean="0"/>
              <a:t> </a:t>
            </a:r>
            <a:r>
              <a:rPr lang="en-US" sz="2000" dirty="0" err="1" smtClean="0"/>
              <a:t>daje</a:t>
            </a:r>
            <a:r>
              <a:rPr lang="en-US" sz="2000" dirty="0" smtClean="0"/>
              <a:t> </a:t>
            </a:r>
            <a:r>
              <a:rPr lang="en-US" sz="2000" dirty="0" err="1" smtClean="0"/>
              <a:t>struju</a:t>
            </a:r>
            <a:r>
              <a:rPr lang="en-US" sz="2000" dirty="0" smtClean="0"/>
              <a:t> id</a:t>
            </a:r>
            <a:r>
              <a:rPr lang="sr-Latn-CS" sz="2000" dirty="0" smtClean="0">
                <a:latin typeface="Arial" charset="0"/>
              </a:rPr>
              <a:t>e</a:t>
            </a:r>
            <a:r>
              <a:rPr lang="en-US" sz="2000" dirty="0" err="1" smtClean="0"/>
              <a:t>alnog</a:t>
            </a:r>
            <a:r>
              <a:rPr lang="en-US" sz="2000" dirty="0" smtClean="0"/>
              <a:t> </a:t>
            </a:r>
            <a:r>
              <a:rPr lang="en-US" sz="2000" dirty="0" err="1" smtClean="0"/>
              <a:t>sinusnog</a:t>
            </a:r>
            <a:r>
              <a:rPr lang="en-US" sz="2000" dirty="0" smtClean="0"/>
              <a:t> </a:t>
            </a:r>
            <a:r>
              <a:rPr lang="en-US" sz="2000" dirty="0" err="1" smtClean="0"/>
              <a:t>oblika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mrežno</a:t>
            </a:r>
            <a:r>
              <a:rPr lang="en-US" sz="2000" dirty="0" smtClean="0"/>
              <a:t> – </a:t>
            </a:r>
            <a:r>
              <a:rPr lang="en-US" sz="2000" dirty="0" err="1" smtClean="0"/>
              <a:t>povezani</a:t>
            </a:r>
            <a:r>
              <a:rPr lang="en-US" sz="2000" dirty="0" smtClean="0"/>
              <a:t> </a:t>
            </a:r>
            <a:r>
              <a:rPr lang="en-US" sz="2000" dirty="0" err="1" smtClean="0"/>
              <a:t>invertor</a:t>
            </a:r>
            <a:r>
              <a:rPr lang="en-US" sz="2000" dirty="0" smtClean="0"/>
              <a:t> </a:t>
            </a:r>
            <a:r>
              <a:rPr lang="en-US" sz="2000" dirty="0" err="1" smtClean="0"/>
              <a:t>talasni</a:t>
            </a:r>
            <a:r>
              <a:rPr lang="en-US" sz="2000" dirty="0" smtClean="0"/>
              <a:t> </a:t>
            </a:r>
            <a:r>
              <a:rPr lang="en-US" sz="2000" dirty="0" err="1" smtClean="0"/>
              <a:t>oblik</a:t>
            </a:r>
            <a:r>
              <a:rPr lang="en-US" sz="2000" dirty="0" smtClean="0"/>
              <a:t> </a:t>
            </a:r>
            <a:r>
              <a:rPr lang="en-US" sz="2000" dirty="0" err="1" smtClean="0"/>
              <a:t>izlaznog</a:t>
            </a:r>
            <a:r>
              <a:rPr lang="en-US" sz="2000" dirty="0" smtClean="0"/>
              <a:t> </a:t>
            </a:r>
            <a:r>
              <a:rPr lang="en-US" sz="2000" dirty="0" err="1" smtClean="0"/>
              <a:t>napona</a:t>
            </a:r>
            <a:r>
              <a:rPr lang="en-US" sz="2000" dirty="0" smtClean="0"/>
              <a:t> je </a:t>
            </a:r>
            <a:r>
              <a:rPr lang="en-US" sz="2000" dirty="0" err="1" smtClean="0"/>
              <a:t>sinhronizovan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talasnim</a:t>
            </a:r>
            <a:r>
              <a:rPr lang="en-US" sz="2000" dirty="0" smtClean="0"/>
              <a:t> </a:t>
            </a:r>
            <a:r>
              <a:rPr lang="en-US" sz="2000" dirty="0" err="1" smtClean="0"/>
              <a:t>oblikom</a:t>
            </a:r>
            <a:r>
              <a:rPr lang="en-US" sz="2000" dirty="0" smtClean="0"/>
              <a:t> </a:t>
            </a:r>
            <a:r>
              <a:rPr lang="en-US" sz="2000" dirty="0" err="1" smtClean="0"/>
              <a:t>mrežnog</a:t>
            </a:r>
            <a:r>
              <a:rPr lang="en-US" sz="2000" dirty="0" smtClean="0"/>
              <a:t> </a:t>
            </a:r>
            <a:r>
              <a:rPr lang="en-US" sz="2000" dirty="0" err="1" smtClean="0"/>
              <a:t>napona</a:t>
            </a:r>
            <a:r>
              <a:rPr lang="en-US" sz="2000" dirty="0" smtClean="0"/>
              <a:t>, pa je </a:t>
            </a:r>
            <a:r>
              <a:rPr lang="en-US" sz="2000" dirty="0" err="1" smtClean="0"/>
              <a:t>potrebno</a:t>
            </a:r>
            <a:r>
              <a:rPr lang="en-US" sz="2000" dirty="0" smtClean="0"/>
              <a:t> </a:t>
            </a:r>
            <a:r>
              <a:rPr lang="en-US" sz="2000" dirty="0" err="1" smtClean="0"/>
              <a:t>imati</a:t>
            </a:r>
            <a:r>
              <a:rPr lang="en-US" sz="2000" dirty="0" smtClean="0"/>
              <a:t>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manje</a:t>
            </a:r>
            <a:r>
              <a:rPr lang="en-US" sz="2000" dirty="0" smtClean="0"/>
              <a:t> </a:t>
            </a:r>
            <a:r>
              <a:rPr lang="en-US" sz="2000" dirty="0" err="1" smtClean="0"/>
              <a:t>THDi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Osim</a:t>
            </a:r>
            <a:r>
              <a:rPr lang="en-US" sz="2000" dirty="0" smtClean="0"/>
              <a:t> toga, </a:t>
            </a:r>
            <a:r>
              <a:rPr lang="en-US" sz="2000" dirty="0" err="1" smtClean="0"/>
              <a:t>talasni</a:t>
            </a:r>
            <a:r>
              <a:rPr lang="en-US" sz="2000" dirty="0" smtClean="0"/>
              <a:t> </a:t>
            </a:r>
            <a:r>
              <a:rPr lang="en-US" sz="2000" dirty="0" err="1" smtClean="0"/>
              <a:t>oblik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je pod </a:t>
            </a:r>
            <a:r>
              <a:rPr lang="en-US" sz="2000" dirty="0" err="1" smtClean="0"/>
              <a:t>uticajem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harmonijske</a:t>
            </a:r>
            <a:r>
              <a:rPr lang="en-US" sz="2000" dirty="0" smtClean="0"/>
              <a:t> </a:t>
            </a:r>
            <a:r>
              <a:rPr lang="en-US" sz="2000" dirty="0" err="1" smtClean="0"/>
              <a:t>distorzije</a:t>
            </a:r>
            <a:r>
              <a:rPr lang="en-US" sz="2000" dirty="0" smtClean="0"/>
              <a:t> </a:t>
            </a:r>
            <a:r>
              <a:rPr lang="en-US" sz="2000" dirty="0" err="1" smtClean="0"/>
              <a:t>napona</a:t>
            </a:r>
            <a:r>
              <a:rPr lang="en-US" sz="2000" dirty="0" smtClean="0"/>
              <a:t> u </a:t>
            </a:r>
            <a:r>
              <a:rPr lang="en-US" sz="2000" dirty="0" err="1" smtClean="0"/>
              <a:t>tački</a:t>
            </a:r>
            <a:r>
              <a:rPr lang="en-US" sz="2000" dirty="0" smtClean="0"/>
              <a:t> </a:t>
            </a:r>
            <a:r>
              <a:rPr lang="en-US" sz="2000" dirty="0" err="1" smtClean="0"/>
              <a:t>konekcije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E8333-744A-4AC4-8D2C-63C9799656A6}" type="slidenum">
              <a:rPr lang="sr-Latn-CS" smtClean="0"/>
              <a:pPr/>
              <a:t>17</a:t>
            </a:fld>
            <a:endParaRPr lang="sr-Latn-CS" smtClean="0"/>
          </a:p>
        </p:txBody>
      </p:sp>
      <p:sp>
        <p:nvSpPr>
          <p:cNvPr id="542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smtClean="0"/>
              <a:t>THD izlazne struje invertora Sun Profi 2400 u funkciji izlazne snage </a:t>
            </a:r>
            <a:endParaRPr lang="en-US" sz="2800" smtClean="0"/>
          </a:p>
        </p:txBody>
      </p:sp>
      <p:sp>
        <p:nvSpPr>
          <p:cNvPr id="542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42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857375"/>
            <a:ext cx="6929438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CAA4F-CEFF-4F44-8E8F-0883A52D6C6E}" type="slidenum">
              <a:rPr lang="sr-Latn-CS" smtClean="0"/>
              <a:pPr/>
              <a:t>18</a:t>
            </a:fld>
            <a:endParaRPr lang="sr-Latn-CS" smtClean="0"/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THD kod PV sistema</a:t>
            </a:r>
          </a:p>
        </p:txBody>
      </p:sp>
      <p:sp>
        <p:nvSpPr>
          <p:cNvPr id="553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Može se zaključiti da THDi dosta zavisi od izlazne snage invertora i zato se predlaže izraz, koji je takođe dobijen eksperimentalno i pomoću koga može da se izračuna THDi za svaki invertor pri bili kojoj izlaznoj snazi</a:t>
            </a:r>
          </a:p>
          <a:p>
            <a:r>
              <a:rPr lang="en-US" sz="2000" smtClean="0"/>
              <a:t>Važno je da svaki invertor, kao sistem koji je povezan na mrežu ni na koji značajan način ne degradira kvalitet snabdevanja električnom energijom u tački konekcije</a:t>
            </a:r>
          </a:p>
          <a:p>
            <a:r>
              <a:rPr lang="en-US" sz="2000" smtClean="0"/>
              <a:t> Bitno je razviti najbolje rešenje invertora, jer njegove loše karakeristike su osnovni razlog slabih performansi PV sistema u pogledu kvaliteta električne energije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16C8-62DB-4879-A5EA-9250599BB2C7}" type="slidenum">
              <a:rPr lang="sr-Latn-CS" smtClean="0"/>
              <a:pPr/>
              <a:t>19</a:t>
            </a:fld>
            <a:endParaRPr lang="sr-Latn-CS" smtClean="0"/>
          </a:p>
        </p:txBody>
      </p:sp>
      <p:sp>
        <p:nvSpPr>
          <p:cNvPr id="563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THD kod PV sistema</a:t>
            </a:r>
          </a:p>
        </p:txBody>
      </p:sp>
      <p:sp>
        <p:nvSpPr>
          <p:cNvPr id="563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Osobenost PV sistema je to što njihov rad zavisi od klimatskih uslova (temperatura, solarno zračenje i efekat zasenčenja), koji ograničavaju vremenski interval rada tokom dana i značajno utiču na izgled talasnog oblika napona i struje </a:t>
            </a:r>
          </a:p>
          <a:p>
            <a:r>
              <a:rPr lang="en-US" sz="2000" smtClean="0"/>
              <a:t>Na kvalitet talasnog oblika struje PV invertora dosta utiče intezitet Sunčevog zračenja koji pada na PV panele</a:t>
            </a:r>
          </a:p>
          <a:p>
            <a:r>
              <a:rPr lang="en-US" sz="2000" smtClean="0"/>
              <a:t> Varijacije solarnog zračenja su prisutne tokom jednog dana</a:t>
            </a:r>
          </a:p>
          <a:p>
            <a:r>
              <a:rPr lang="en-US" sz="2000" smtClean="0"/>
              <a:t> Izlazak i zalazak Sunca dovode do generisanje znatno manje snage u jutarnjim i večernjim časovima u odnosu na period tokom centralnih sati tog dana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98AB70-77EC-48F8-BB9F-8BEF4900EDC8}" type="slidenum">
              <a:rPr lang="sr-Latn-CS" smtClean="0"/>
              <a:pPr/>
              <a:t>2</a:t>
            </a:fld>
            <a:endParaRPr lang="sr-Latn-CS" smtClean="0"/>
          </a:p>
        </p:txBody>
      </p:sp>
      <p:sp>
        <p:nvSpPr>
          <p:cNvPr id="61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Dozvoljena jačina treperenja - flikera </a:t>
            </a:r>
            <a:endParaRPr lang="en-US" smtClean="0"/>
          </a:p>
        </p:txBody>
      </p:sp>
      <p:sp>
        <p:nvSpPr>
          <p:cNvPr id="6150" name="Content Placeholder 2"/>
          <p:cNvSpPr>
            <a:spLocks noGrp="1"/>
          </p:cNvSpPr>
          <p:nvPr>
            <p:ph idx="1"/>
          </p:nvPr>
        </p:nvSpPr>
        <p:spPr>
          <a:xfrm>
            <a:off x="1403350" y="1844675"/>
            <a:ext cx="7313613" cy="4114800"/>
          </a:xfrm>
        </p:spPr>
        <p:txBody>
          <a:bodyPr/>
          <a:lstStyle/>
          <a:p>
            <a:r>
              <a:rPr lang="en-US" sz="2000" smtClean="0"/>
              <a:t>Pri normalnim pogonskim uslovima , izazvana promenama napona,      ne sme tokom bilo koje nedelje u godini prelaziti vrednost 1</a:t>
            </a:r>
          </a:p>
          <a:p>
            <a:r>
              <a:rPr lang="en-US" sz="2000" smtClean="0"/>
              <a:t> Zbog subjektivne reakcije na treperenje, koja zavisi od uzroka i razdoblja u kojem dolazi do treperenja, u pojedinim slučajevima smetnje su moguće već kod        	</a:t>
            </a:r>
            <a:r>
              <a:rPr lang="sr-Latn-CS" sz="2000" smtClean="0">
                <a:latin typeface="Arial" charset="0"/>
              </a:rPr>
              <a:t>           </a:t>
            </a:r>
            <a:r>
              <a:rPr lang="en-US" sz="2000" smtClean="0"/>
              <a:t>, dok ih u drugim nema ni pri većim vrednostima od 1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4500563" y="2133600"/>
          <a:ext cx="500062" cy="395288"/>
        </p:xfrm>
        <a:graphic>
          <a:graphicData uri="http://schemas.openxmlformats.org/presentationml/2006/ole">
            <p:oleObj spid="_x0000_s6146" name="Equation" r:id="rId3" imgW="152280" imgH="190440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981200" y="3789363"/>
          <a:ext cx="1150938" cy="338137"/>
        </p:xfrm>
        <a:graphic>
          <a:graphicData uri="http://schemas.openxmlformats.org/presentationml/2006/ole">
            <p:oleObj spid="_x0000_s6147" name="Equation" r:id="rId4" imgW="444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E09126-6CCE-4517-B9B6-17B2D62B3774}" type="slidenum">
              <a:rPr lang="sr-Latn-CS" smtClean="0"/>
              <a:pPr/>
              <a:t>20</a:t>
            </a:fld>
            <a:endParaRPr lang="sr-Latn-CS" smtClean="0"/>
          </a:p>
        </p:txBody>
      </p:sp>
      <p:sp>
        <p:nvSpPr>
          <p:cNvPr id="573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THD kod PV sistema</a:t>
            </a:r>
          </a:p>
        </p:txBody>
      </p:sp>
      <p:sp>
        <p:nvSpPr>
          <p:cNvPr id="573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 Takođe, uticaj vedrosti dana na nivo generisane snage je jako izražen, pa se tako može desiti da tokom leta, dva dana za redom PV sistem radi sa potpuno različitom snagom</a:t>
            </a:r>
          </a:p>
          <a:p>
            <a:r>
              <a:rPr lang="en-US" sz="2000" smtClean="0"/>
              <a:t>Primećuje se da je THDi i do pet puta veći u jutarnjim i večernjim satima</a:t>
            </a:r>
          </a:p>
          <a:p>
            <a:r>
              <a:rPr lang="en-US" sz="2000" smtClean="0"/>
              <a:t>Oblik THDi karakteriše visoka vrednost pri niskom nivou generisane snage, dok  ta vrednost ostaje ispod 10% kada izlazna AC snaga PV sistema prelazi 18-20% nazivne vrednosti</a:t>
            </a:r>
          </a:p>
          <a:p>
            <a:r>
              <a:rPr lang="en-US" sz="2000" smtClean="0"/>
              <a:t>Individualni harmonici pokazuju slična ponašanja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3BC6E-204A-40A2-A9B3-68BC5270F384}" type="slidenum">
              <a:rPr lang="sr-Latn-CS" smtClean="0"/>
              <a:pPr/>
              <a:t>21</a:t>
            </a:fld>
            <a:endParaRPr lang="sr-Latn-CS" smtClean="0"/>
          </a:p>
        </p:txBody>
      </p:sp>
      <p:sp>
        <p:nvSpPr>
          <p:cNvPr id="583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THD kod PV sistema</a:t>
            </a:r>
          </a:p>
        </p:txBody>
      </p:sp>
      <p:sp>
        <p:nvSpPr>
          <p:cNvPr id="583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Na slici je prikazano totalno harmonijsko izobličenje struje (THDi) i generisana snaga PV invertora čija je nominalna izlazna AC snaga 5kW </a:t>
            </a:r>
          </a:p>
        </p:txBody>
      </p:sp>
      <p:pic>
        <p:nvPicPr>
          <p:cNvPr id="5837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2928938"/>
            <a:ext cx="5857875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EC4F50-1B18-43C7-BF09-CC34EAEFAB77}" type="slidenum">
              <a:rPr lang="sr-Latn-CS" smtClean="0"/>
              <a:pPr/>
              <a:t>22</a:t>
            </a:fld>
            <a:endParaRPr lang="sr-Latn-CS" smtClean="0"/>
          </a:p>
        </p:txBody>
      </p:sp>
      <p:sp>
        <p:nvSpPr>
          <p:cNvPr id="593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smtClean="0"/>
              <a:t>Relativne vrednosti individualnih neparnih harmonika struje PV sistema </a:t>
            </a:r>
          </a:p>
        </p:txBody>
      </p:sp>
      <p:sp>
        <p:nvSpPr>
          <p:cNvPr id="593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solidFill>
                  <a:schemeClr val="tx2"/>
                </a:solidFill>
              </a:rPr>
              <a:t>(AC snage 5 kW merene za različita opterećenja tokom četiri dana</a:t>
            </a:r>
            <a:endParaRPr lang="en-US" sz="2000" smtClean="0"/>
          </a:p>
        </p:txBody>
      </p:sp>
      <p:pic>
        <p:nvPicPr>
          <p:cNvPr id="5939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571750"/>
            <a:ext cx="70072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B9481-8C06-4AFF-8F32-3894F8FD175C}" type="slidenum">
              <a:rPr lang="sr-Latn-CS" smtClean="0"/>
              <a:pPr/>
              <a:t>23</a:t>
            </a:fld>
            <a:endParaRPr lang="sr-Latn-CS" smtClean="0"/>
          </a:p>
        </p:txBody>
      </p:sp>
      <p:sp>
        <p:nvSpPr>
          <p:cNvPr id="604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smtClean="0"/>
              <a:t>Relativne vrednosti individualnih neparnih harmonika struje PV sistema </a:t>
            </a:r>
          </a:p>
        </p:txBody>
      </p:sp>
      <p:sp>
        <p:nvSpPr>
          <p:cNvPr id="604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Povećanjem</a:t>
            </a:r>
            <a:r>
              <a:rPr lang="en-US" sz="2000" dirty="0" smtClean="0"/>
              <a:t> </a:t>
            </a:r>
            <a:r>
              <a:rPr lang="en-US" sz="2000" dirty="0" err="1" smtClean="0"/>
              <a:t>izlazne</a:t>
            </a:r>
            <a:r>
              <a:rPr lang="en-US" sz="2000" dirty="0" smtClean="0"/>
              <a:t> </a:t>
            </a:r>
            <a:r>
              <a:rPr lang="en-US" sz="2000" dirty="0" err="1" smtClean="0"/>
              <a:t>snage</a:t>
            </a:r>
            <a:r>
              <a:rPr lang="en-US" sz="2000" dirty="0" smtClean="0"/>
              <a:t> PV </a:t>
            </a:r>
            <a:r>
              <a:rPr lang="en-US" sz="2000" dirty="0" err="1" smtClean="0"/>
              <a:t>invertora</a:t>
            </a:r>
            <a:r>
              <a:rPr lang="en-US" sz="2000" dirty="0" smtClean="0"/>
              <a:t>, </a:t>
            </a:r>
            <a:r>
              <a:rPr lang="en-US" sz="2000" dirty="0" err="1" smtClean="0"/>
              <a:t>relativne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vrednosti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harmonika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</a:t>
            </a:r>
            <a:r>
              <a:rPr lang="en-US" sz="2000" dirty="0" err="1" smtClean="0"/>
              <a:t>opadaju</a:t>
            </a:r>
            <a:r>
              <a:rPr lang="en-US" sz="2000" dirty="0" smtClean="0"/>
              <a:t>, </a:t>
            </a:r>
            <a:r>
              <a:rPr lang="en-US" sz="2000" dirty="0" err="1" smtClean="0"/>
              <a:t>što</a:t>
            </a:r>
            <a:r>
              <a:rPr lang="en-US" sz="2000" dirty="0" smtClean="0"/>
              <a:t> </a:t>
            </a:r>
            <a:r>
              <a:rPr lang="en-US" sz="2000" dirty="0" err="1" smtClean="0"/>
              <a:t>znači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apsolutne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vrednosti</a:t>
            </a:r>
            <a:r>
              <a:rPr lang="en-US" sz="2000" dirty="0" smtClean="0"/>
              <a:t> </a:t>
            </a:r>
            <a:r>
              <a:rPr lang="en-US" sz="2000" dirty="0" err="1" smtClean="0"/>
              <a:t>tih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harmonika</a:t>
            </a:r>
            <a:r>
              <a:rPr lang="en-US" sz="2000" dirty="0" smtClean="0"/>
              <a:t> male u </a:t>
            </a:r>
            <a:r>
              <a:rPr lang="en-US" sz="2000" dirty="0" err="1" smtClean="0"/>
              <a:t>odnosu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vrednosti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</a:t>
            </a:r>
            <a:r>
              <a:rPr lang="en-US" sz="2000" dirty="0" err="1" smtClean="0"/>
              <a:t>osnovnog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harmonika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je u </a:t>
            </a:r>
            <a:r>
              <a:rPr lang="en-US" sz="2000" dirty="0" err="1" smtClean="0"/>
              <a:t>porastu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teži</a:t>
            </a:r>
            <a:r>
              <a:rPr lang="en-US" sz="2000" dirty="0" smtClean="0"/>
              <a:t> </a:t>
            </a:r>
            <a:r>
              <a:rPr lang="en-US" sz="2000" dirty="0" err="1" smtClean="0"/>
              <a:t>nominalnoj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vrednosti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Ovo</a:t>
            </a:r>
            <a:r>
              <a:rPr lang="en-US" sz="2000" dirty="0" smtClean="0"/>
              <a:t> </a:t>
            </a:r>
            <a:r>
              <a:rPr lang="en-US" sz="2000" dirty="0" err="1" smtClean="0"/>
              <a:t>ponašnje</a:t>
            </a:r>
            <a:r>
              <a:rPr lang="en-US" sz="2000" dirty="0" smtClean="0"/>
              <a:t> je </a:t>
            </a:r>
            <a:r>
              <a:rPr lang="en-US" sz="2000" dirty="0" err="1" smtClean="0"/>
              <a:t>opšt</a:t>
            </a:r>
            <a:r>
              <a:rPr lang="sr-Latn-RS" sz="2000" dirty="0" smtClean="0"/>
              <a:t>e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svaki</a:t>
            </a:r>
            <a:r>
              <a:rPr lang="en-US" sz="2000" dirty="0" smtClean="0"/>
              <a:t> tip </a:t>
            </a:r>
            <a:r>
              <a:rPr lang="en-US" sz="2000" dirty="0" err="1" smtClean="0"/>
              <a:t>invertora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Harmonici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</a:t>
            </a:r>
            <a:r>
              <a:rPr lang="en-US" sz="2000" dirty="0" err="1" smtClean="0"/>
              <a:t>pokazuju</a:t>
            </a:r>
            <a:r>
              <a:rPr lang="en-US" sz="2000" dirty="0" smtClean="0"/>
              <a:t> </a:t>
            </a:r>
            <a:r>
              <a:rPr lang="en-US" sz="2000" dirty="0" err="1" smtClean="0"/>
              <a:t>jaku</a:t>
            </a:r>
            <a:r>
              <a:rPr lang="en-US" sz="2000" dirty="0" smtClean="0"/>
              <a:t> </a:t>
            </a:r>
            <a:r>
              <a:rPr lang="en-US" sz="2000" dirty="0" err="1" smtClean="0"/>
              <a:t>zavisnost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opterećenja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je </a:t>
            </a:r>
            <a:r>
              <a:rPr lang="en-US" sz="2000" dirty="0" err="1" smtClean="0"/>
              <a:t>priključeno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invertor</a:t>
            </a:r>
            <a:endParaRPr lang="en-US" sz="2000" dirty="0" smtClean="0"/>
          </a:p>
          <a:p>
            <a:r>
              <a:rPr lang="en-US" sz="2000" dirty="0" smtClean="0"/>
              <a:t> Sa </a:t>
            </a:r>
            <a:r>
              <a:rPr lang="en-US" sz="2000" dirty="0" err="1" smtClean="0"/>
              <a:t>slike</a:t>
            </a:r>
            <a:r>
              <a:rPr lang="en-US" sz="2000" dirty="0" smtClean="0"/>
              <a:t> se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zaključiti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klasu</a:t>
            </a:r>
            <a:r>
              <a:rPr lang="en-US" sz="2000" dirty="0" smtClean="0"/>
              <a:t>,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je </a:t>
            </a:r>
            <a:r>
              <a:rPr lang="en-US" sz="2000" dirty="0" err="1" smtClean="0"/>
              <a:t>odnos</a:t>
            </a:r>
            <a:r>
              <a:rPr lang="en-US" sz="2000" dirty="0" smtClean="0"/>
              <a:t> p&lt;5% , </a:t>
            </a:r>
            <a:r>
              <a:rPr lang="en-US" sz="2000" dirty="0" err="1" smtClean="0"/>
              <a:t>deset</a:t>
            </a:r>
            <a:r>
              <a:rPr lang="en-US" sz="2000" dirty="0" smtClean="0"/>
              <a:t> </a:t>
            </a:r>
            <a:r>
              <a:rPr lang="en-US" sz="2000" dirty="0" err="1" smtClean="0"/>
              <a:t>puta</a:t>
            </a:r>
            <a:r>
              <a:rPr lang="en-US" sz="2000" dirty="0" smtClean="0"/>
              <a:t> </a:t>
            </a:r>
            <a:r>
              <a:rPr lang="en-US" sz="2000" dirty="0" err="1" smtClean="0"/>
              <a:t>veća</a:t>
            </a:r>
            <a:r>
              <a:rPr lang="en-US" sz="2000" dirty="0" smtClean="0"/>
              <a:t>, </a:t>
            </a:r>
            <a:r>
              <a:rPr lang="en-US" sz="2000" dirty="0" err="1" smtClean="0"/>
              <a:t>emisija</a:t>
            </a:r>
            <a:r>
              <a:rPr lang="en-US" sz="2000" dirty="0" smtClean="0"/>
              <a:t> </a:t>
            </a:r>
            <a:r>
              <a:rPr lang="en-US" sz="2000" dirty="0" err="1" smtClean="0"/>
              <a:t>trećeg</a:t>
            </a:r>
            <a:r>
              <a:rPr lang="en-US" sz="2000" dirty="0" smtClean="0"/>
              <a:t>, </a:t>
            </a:r>
            <a:r>
              <a:rPr lang="en-US" sz="2000" dirty="0" err="1" smtClean="0"/>
              <a:t>petog</a:t>
            </a:r>
            <a:r>
              <a:rPr lang="en-US" sz="2000" dirty="0" smtClean="0"/>
              <a:t>, </a:t>
            </a:r>
            <a:r>
              <a:rPr lang="en-US" sz="2000" dirty="0" err="1" smtClean="0"/>
              <a:t>sedmog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devetog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harmonika</a:t>
            </a:r>
            <a:r>
              <a:rPr lang="en-US" sz="2000" dirty="0" smtClean="0"/>
              <a:t> u </a:t>
            </a:r>
            <a:r>
              <a:rPr lang="en-US" sz="2000" dirty="0" err="1" smtClean="0"/>
              <a:t>odnosu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klasu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odnos</a:t>
            </a:r>
            <a:r>
              <a:rPr lang="en-US" sz="2000" dirty="0" smtClean="0"/>
              <a:t> p </a:t>
            </a:r>
            <a:r>
              <a:rPr lang="en-US" sz="2000" dirty="0" err="1" smtClean="0"/>
              <a:t>oko</a:t>
            </a:r>
            <a:r>
              <a:rPr lang="en-US" sz="2000" dirty="0" smtClean="0"/>
              <a:t> 100% , </a:t>
            </a:r>
            <a:r>
              <a:rPr lang="en-US" sz="2000" dirty="0" err="1" smtClean="0"/>
              <a:t>dok</a:t>
            </a:r>
            <a:r>
              <a:rPr lang="en-US" sz="2000" dirty="0" smtClean="0"/>
              <a:t> je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ostale</a:t>
            </a:r>
            <a:r>
              <a:rPr lang="en-US" sz="2000" dirty="0" smtClean="0"/>
              <a:t> </a:t>
            </a:r>
            <a:r>
              <a:rPr lang="en-US" sz="2000" dirty="0" err="1" smtClean="0"/>
              <a:t>neparne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harmonike</a:t>
            </a:r>
            <a:r>
              <a:rPr lang="en-US" sz="2000" dirty="0" smtClean="0"/>
              <a:t> </a:t>
            </a:r>
            <a:r>
              <a:rPr lang="en-US" sz="2000" dirty="0" err="1" smtClean="0"/>
              <a:t>emisija</a:t>
            </a:r>
            <a:r>
              <a:rPr lang="en-US" sz="2000" dirty="0" smtClean="0"/>
              <a:t> </a:t>
            </a:r>
            <a:r>
              <a:rPr lang="en-US" sz="2000" dirty="0" err="1" smtClean="0"/>
              <a:t>veća</a:t>
            </a:r>
            <a:r>
              <a:rPr lang="en-US" sz="2000" dirty="0" smtClean="0"/>
              <a:t> </a:t>
            </a:r>
            <a:r>
              <a:rPr lang="en-US" sz="2000" dirty="0" err="1" smtClean="0"/>
              <a:t>šest</a:t>
            </a:r>
            <a:r>
              <a:rPr lang="en-US" sz="2000" dirty="0" smtClean="0"/>
              <a:t> </a:t>
            </a:r>
            <a:r>
              <a:rPr lang="en-US" sz="2000" dirty="0" err="1" smtClean="0"/>
              <a:t>puta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E288B-5445-4240-8EBB-E436C35D23DC}" type="slidenum">
              <a:rPr lang="sr-Latn-CS" smtClean="0"/>
              <a:pPr/>
              <a:t>24</a:t>
            </a:fld>
            <a:endParaRPr lang="sr-Latn-CS" smtClean="0"/>
          </a:p>
        </p:txBody>
      </p:sp>
      <p:sp>
        <p:nvSpPr>
          <p:cNvPr id="614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smtClean="0"/>
              <a:t>Solarna iradijacija I(W/m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  <a:r>
              <a:rPr lang="en-US" sz="2400" baseline="30000" smtClean="0"/>
              <a:t> </a:t>
            </a:r>
            <a:r>
              <a:rPr lang="en-US" sz="2400" smtClean="0"/>
              <a:t>i vrednost THDi(%) pri vedrom (slika levo) i delimično oblačnom (slika desno) danu za PV sistem sa  invertorom </a:t>
            </a:r>
          </a:p>
        </p:txBody>
      </p:sp>
      <p:sp>
        <p:nvSpPr>
          <p:cNvPr id="614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4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857375"/>
            <a:ext cx="777557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98736-0D27-4C55-8F24-C28375FCB096}" type="slidenum">
              <a:rPr lang="sr-Latn-CS" smtClean="0"/>
              <a:pPr/>
              <a:t>25</a:t>
            </a:fld>
            <a:endParaRPr lang="sr-Latn-CS" smtClean="0"/>
          </a:p>
        </p:txBody>
      </p:sp>
      <p:sp>
        <p:nvSpPr>
          <p:cNvPr id="624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smtClean="0"/>
              <a:t>Solarna iradijacija I(W/m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  <a:r>
              <a:rPr lang="en-US" sz="2400" baseline="30000" smtClean="0"/>
              <a:t> </a:t>
            </a:r>
            <a:r>
              <a:rPr lang="en-US" sz="2400" smtClean="0"/>
              <a:t>i vrednost THDi(%)</a:t>
            </a:r>
          </a:p>
        </p:txBody>
      </p:sp>
      <p:sp>
        <p:nvSpPr>
          <p:cNvPr id="6246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Prvi tip dana je za vedro nebo ili tip dana u kojima invertor dostiže nominalnu snagu tokom centralnih sati</a:t>
            </a:r>
          </a:p>
          <a:p>
            <a:r>
              <a:rPr lang="en-US" sz="2000" smtClean="0"/>
              <a:t>Drugi tip dana su delimično oblačni dani, tokom kojih postoje velike promene solarnog zračenja koje pada na PV module</a:t>
            </a:r>
          </a:p>
          <a:p>
            <a:r>
              <a:rPr lang="en-US" sz="2000" smtClean="0"/>
              <a:t>Kao što se može videti, tokom vedrog dana (slika levo) za izlazak i zalazak Sunca, totalno harmonijsko izobličenje ima visoke vrednosti, dok za preostali deo dana vrednosti THDi su ispod 5% </a:t>
            </a:r>
          </a:p>
          <a:p>
            <a:r>
              <a:rPr lang="en-US" sz="2000" smtClean="0"/>
              <a:t> Na slici desno, tokom delimično oblačnog dana vrednosti variraju dosta tokom dana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2873F1-1D59-46A1-A9BE-97D80C453244}" type="slidenum">
              <a:rPr lang="sr-Latn-CS" smtClean="0"/>
              <a:pPr/>
              <a:t>26</a:t>
            </a:fld>
            <a:endParaRPr lang="sr-Latn-CS" smtClean="0"/>
          </a:p>
        </p:txBody>
      </p:sp>
      <p:sp>
        <p:nvSpPr>
          <p:cNvPr id="634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mtClean="0"/>
              <a:t>THDi struje na izlazu PV sistema u funkciji nivoa insolacije </a:t>
            </a:r>
            <a:endParaRPr lang="en-US" smtClean="0"/>
          </a:p>
        </p:txBody>
      </p:sp>
      <p:sp>
        <p:nvSpPr>
          <p:cNvPr id="634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Na </a:t>
            </a:r>
            <a:r>
              <a:rPr lang="en-US" sz="2000" dirty="0" err="1" smtClean="0"/>
              <a:t>slici</a:t>
            </a:r>
            <a:r>
              <a:rPr lang="en-US" sz="2000" dirty="0" smtClean="0"/>
              <a:t> je </a:t>
            </a:r>
            <a:r>
              <a:rPr lang="en-US" sz="2000" dirty="0" err="1" smtClean="0"/>
              <a:t>prikazana</a:t>
            </a:r>
            <a:r>
              <a:rPr lang="en-US" sz="2000" dirty="0" smtClean="0"/>
              <a:t> </a:t>
            </a:r>
            <a:r>
              <a:rPr lang="en-US" sz="2000" dirty="0" err="1" smtClean="0"/>
              <a:t>zavisnost</a:t>
            </a:r>
            <a:r>
              <a:rPr lang="en-US" sz="2000" dirty="0" smtClean="0"/>
              <a:t> </a:t>
            </a:r>
            <a:r>
              <a:rPr lang="en-US" sz="2000" dirty="0" err="1" smtClean="0"/>
              <a:t>THDi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nivoa</a:t>
            </a:r>
            <a:r>
              <a:rPr lang="en-US" sz="2000" dirty="0" smtClean="0"/>
              <a:t> </a:t>
            </a:r>
            <a:r>
              <a:rPr lang="en-US" sz="2000" dirty="0" err="1" smtClean="0"/>
              <a:t>insolacije</a:t>
            </a:r>
            <a:r>
              <a:rPr lang="en-US" sz="2000" dirty="0" smtClean="0"/>
              <a:t> u </a:t>
            </a:r>
            <a:r>
              <a:rPr lang="en-US" sz="2000" dirty="0" err="1" smtClean="0"/>
              <a:t>toku</a:t>
            </a:r>
            <a:r>
              <a:rPr lang="en-US" sz="2000" dirty="0" smtClean="0"/>
              <a:t> </a:t>
            </a:r>
            <a:r>
              <a:rPr lang="en-US" sz="2000" dirty="0" err="1" smtClean="0"/>
              <a:t>dana</a:t>
            </a:r>
            <a:endParaRPr lang="en-US" sz="2000" dirty="0" smtClean="0"/>
          </a:p>
          <a:p>
            <a:r>
              <a:rPr lang="en-US" sz="2000" dirty="0" err="1" smtClean="0"/>
              <a:t>Totalna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harmonijska</a:t>
            </a:r>
            <a:r>
              <a:rPr lang="en-US" sz="2000" dirty="0" smtClean="0"/>
              <a:t> </a:t>
            </a:r>
            <a:r>
              <a:rPr lang="en-US" sz="2000" dirty="0" err="1" smtClean="0"/>
              <a:t>distorzija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</a:t>
            </a:r>
            <a:r>
              <a:rPr lang="en-US" sz="2000" dirty="0" err="1" smtClean="0"/>
              <a:t>koju</a:t>
            </a:r>
            <a:r>
              <a:rPr lang="en-US" sz="2000" dirty="0" smtClean="0"/>
              <a:t> </a:t>
            </a:r>
            <a:r>
              <a:rPr lang="en-US" sz="2000" dirty="0" err="1" smtClean="0"/>
              <a:t>posmatrani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injektira</a:t>
            </a:r>
            <a:r>
              <a:rPr lang="en-US" sz="2000" dirty="0" smtClean="0"/>
              <a:t> u </a:t>
            </a:r>
            <a:r>
              <a:rPr lang="en-US" sz="2000" dirty="0" err="1" smtClean="0"/>
              <a:t>mrežu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visokim</a:t>
            </a:r>
            <a:r>
              <a:rPr lang="en-US" sz="2000" dirty="0" smtClean="0"/>
              <a:t> </a:t>
            </a:r>
            <a:r>
              <a:rPr lang="en-US" sz="2000" dirty="0" err="1" smtClean="0"/>
              <a:t>nivoima</a:t>
            </a:r>
            <a:r>
              <a:rPr lang="en-US" sz="2000" dirty="0" smtClean="0"/>
              <a:t> </a:t>
            </a:r>
            <a:r>
              <a:rPr lang="en-US" sz="2000" dirty="0" err="1" smtClean="0"/>
              <a:t>insolacije</a:t>
            </a:r>
            <a:r>
              <a:rPr lang="en-US" sz="2000" dirty="0" smtClean="0"/>
              <a:t> je </a:t>
            </a:r>
            <a:r>
              <a:rPr lang="en-US" sz="2000" dirty="0" err="1" smtClean="0"/>
              <a:t>manje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sr-Latn-RS" sz="2000" dirty="0" smtClean="0"/>
              <a:t>5%</a:t>
            </a:r>
            <a:r>
              <a:rPr lang="en-US" sz="2000" dirty="0" smtClean="0"/>
              <a:t>, </a:t>
            </a:r>
            <a:r>
              <a:rPr lang="en-US" sz="2000" dirty="0" err="1" smtClean="0"/>
              <a:t>dok</a:t>
            </a:r>
            <a:r>
              <a:rPr lang="en-US" sz="2000" dirty="0" smtClean="0"/>
              <a:t> se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niskim</a:t>
            </a:r>
            <a:r>
              <a:rPr lang="en-US" sz="2000" dirty="0" smtClean="0"/>
              <a:t> </a:t>
            </a:r>
            <a:r>
              <a:rPr lang="en-US" sz="2000" dirty="0" err="1" smtClean="0"/>
              <a:t>nivoima</a:t>
            </a:r>
            <a:r>
              <a:rPr lang="en-US" sz="2000" dirty="0" smtClean="0"/>
              <a:t> </a:t>
            </a:r>
            <a:r>
              <a:rPr lang="en-US" sz="2000" dirty="0" err="1" smtClean="0"/>
              <a:t>ta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</a:t>
            </a:r>
            <a:r>
              <a:rPr lang="en-US" sz="2000" dirty="0" smtClean="0"/>
              <a:t> </a:t>
            </a:r>
            <a:r>
              <a:rPr lang="en-US" sz="2000" dirty="0" err="1" smtClean="0"/>
              <a:t>znatno</a:t>
            </a:r>
            <a:r>
              <a:rPr lang="en-US" sz="2000" dirty="0" smtClean="0"/>
              <a:t> </a:t>
            </a:r>
            <a:r>
              <a:rPr lang="en-US" sz="2000" dirty="0" err="1" smtClean="0"/>
              <a:t>povećava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Međutim</a:t>
            </a:r>
            <a:r>
              <a:rPr lang="en-US" sz="2000" dirty="0" smtClean="0"/>
              <a:t>, </a:t>
            </a:r>
            <a:r>
              <a:rPr lang="en-US" sz="2000" dirty="0" err="1" smtClean="0"/>
              <a:t>stvarno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harmonijsko</a:t>
            </a:r>
            <a:r>
              <a:rPr lang="en-US" sz="2000" dirty="0" smtClean="0"/>
              <a:t> </a:t>
            </a:r>
            <a:r>
              <a:rPr lang="en-US" sz="2000" dirty="0" err="1" smtClean="0"/>
              <a:t>izobličenje</a:t>
            </a:r>
            <a:r>
              <a:rPr lang="en-US" sz="2000" dirty="0" smtClean="0"/>
              <a:t> </a:t>
            </a:r>
            <a:r>
              <a:rPr lang="en-US" sz="2000" dirty="0" err="1" smtClean="0"/>
              <a:t>struje</a:t>
            </a:r>
            <a:r>
              <a:rPr lang="en-US" sz="2000" dirty="0" smtClean="0"/>
              <a:t> je </a:t>
            </a:r>
            <a:r>
              <a:rPr lang="en-US" sz="2000" dirty="0" err="1" smtClean="0"/>
              <a:t>tada</a:t>
            </a:r>
            <a:r>
              <a:rPr lang="en-US" sz="2000" dirty="0" smtClean="0"/>
              <a:t> </a:t>
            </a:r>
            <a:r>
              <a:rPr lang="en-US" sz="2000" dirty="0" err="1" smtClean="0"/>
              <a:t>slabo</a:t>
            </a:r>
            <a:r>
              <a:rPr lang="en-US" sz="2000" dirty="0" smtClean="0"/>
              <a:t>, </a:t>
            </a:r>
            <a:r>
              <a:rPr lang="en-US" sz="2000" dirty="0" err="1" smtClean="0"/>
              <a:t>jer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amplitude </a:t>
            </a:r>
            <a:r>
              <a:rPr lang="en-US" sz="2000" dirty="0" err="1" smtClean="0"/>
              <a:t>tih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harmonika</a:t>
            </a:r>
            <a:r>
              <a:rPr lang="en-US" sz="2000" dirty="0" smtClean="0"/>
              <a:t> </a:t>
            </a:r>
            <a:r>
              <a:rPr lang="en-US" sz="2000" dirty="0" err="1" smtClean="0"/>
              <a:t>neznatne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96B10-E496-43B7-8C54-E2B9DA9E3E05}" type="slidenum">
              <a:rPr lang="sr-Latn-CS" smtClean="0"/>
              <a:pPr/>
              <a:t>27</a:t>
            </a:fld>
            <a:endParaRPr lang="sr-Latn-CS" smtClean="0"/>
          </a:p>
        </p:txBody>
      </p:sp>
      <p:sp>
        <p:nvSpPr>
          <p:cNvPr id="645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mtClean="0"/>
              <a:t>THDi struje na izlazu PV sistema u funkciji nivoa insolacije </a:t>
            </a:r>
            <a:endParaRPr lang="en-US" smtClean="0"/>
          </a:p>
        </p:txBody>
      </p:sp>
      <p:pic>
        <p:nvPicPr>
          <p:cNvPr id="645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93938" y="1827213"/>
            <a:ext cx="5465762" cy="4114800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51D45-D383-4037-BFBF-CD738B40EC34}" type="slidenum">
              <a:rPr lang="sr-Latn-CS" smtClean="0"/>
              <a:pPr/>
              <a:t>28</a:t>
            </a:fld>
            <a:endParaRPr lang="sr-Latn-CS" smtClean="0"/>
          </a:p>
        </p:txBody>
      </p:sp>
      <p:sp>
        <p:nvSpPr>
          <p:cNvPr id="6553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 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Тренд повећања потреба за енергијом у области електроенергетике је око 2,8 % годишње на глобалном нивоу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Са друге стране, тренутна структура примарних извора електричне енергије не може на глобалном нивоу обезбедити такав тренд повећања производње електричне енергије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Разлог за то су актуелни локални и глобални еколошки проблеми, који су директно узроковани сагоревањем фосилних и нуклеарних горива на којима се базира садашња производња електричне енергије у свету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Такође, постојећа динамика којом се експлоатишу фосилна горива </a:t>
            </a:r>
            <a:r>
              <a:rPr lang="sr-Cyrl-CS" sz="1600" i="1" dirty="0" smtClean="0"/>
              <a:t>ће </a:t>
            </a:r>
            <a:r>
              <a:rPr lang="sr-Cyrl-CS" sz="1600" dirty="0" smtClean="0"/>
              <a:t>у блиској будућности довести и до исцрпљености резерви ових горива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Према досадашњем тренду и кривама искуства</a:t>
            </a:r>
            <a:r>
              <a:rPr lang="sr-Cyrl-CS" sz="1600" i="1" dirty="0" smtClean="0"/>
              <a:t> </a:t>
            </a:r>
            <a:r>
              <a:rPr lang="sr-Cyrl-CS" sz="1600" i="1" dirty="0" smtClean="0"/>
              <a:t>(</a:t>
            </a:r>
            <a:r>
              <a:rPr lang="en-US" sz="1600" i="1" dirty="0" smtClean="0"/>
              <a:t>learning curves</a:t>
            </a:r>
            <a:r>
              <a:rPr lang="sr-Cyrl-CS" sz="1600" i="1" dirty="0" smtClean="0"/>
              <a:t>)</a:t>
            </a:r>
            <a:r>
              <a:rPr lang="sr-Cyrl-CS" sz="1600" dirty="0" smtClean="0"/>
              <a:t> </a:t>
            </a:r>
            <a:r>
              <a:rPr lang="sr-Cyrl-CS" sz="1600" dirty="0" smtClean="0"/>
              <a:t>према којима трошкови појединих технологија опадају са временом, тј. са искуством стеченим при изградњи електрана базираних на </a:t>
            </a:r>
            <a:r>
              <a:rPr lang="sr-Cyrl-CS" sz="1600" dirty="0" smtClean="0"/>
              <a:t>обнов</a:t>
            </a:r>
            <a:r>
              <a:rPr lang="sr-Cyrl-RS" sz="1600" dirty="0" smtClean="0"/>
              <a:t>љ</a:t>
            </a:r>
            <a:r>
              <a:rPr lang="sr-Cyrl-CS" sz="1600" dirty="0" smtClean="0"/>
              <a:t>ивим </a:t>
            </a:r>
            <a:r>
              <a:rPr lang="sr-Cyrl-CS" sz="1600" dirty="0" smtClean="0"/>
              <a:t>изворима, може се очекивати стални пад трошкова улагања у </a:t>
            </a:r>
            <a:r>
              <a:rPr lang="sr-Cyrl-CS" sz="1600" dirty="0" smtClean="0"/>
              <a:t>обнов</a:t>
            </a:r>
            <a:r>
              <a:rPr lang="sr-Cyrl-RS" sz="1600" dirty="0" smtClean="0"/>
              <a:t>љ</a:t>
            </a:r>
            <a:r>
              <a:rPr lang="sr-Cyrl-CS" sz="1600" dirty="0" smtClean="0"/>
              <a:t>иве </a:t>
            </a:r>
            <a:r>
              <a:rPr lang="sr-Cyrl-CS" sz="1600" dirty="0" smtClean="0"/>
              <a:t>изворе 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То значи да ће и цена електричне енергије добијене из обновљивих извора опадати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Дистрибуирана производња има низ позитивних ефекта на ЕЕС и потрошаче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63F77F-2CF7-4FB5-87BE-E82A808C0BBA}" type="slidenum">
              <a:rPr lang="sr-Latn-CS" smtClean="0"/>
              <a:pPr/>
              <a:t>29</a:t>
            </a:fld>
            <a:endParaRPr lang="sr-Latn-CS" smtClean="0"/>
          </a:p>
        </p:txBody>
      </p:sp>
      <p:sp>
        <p:nvSpPr>
          <p:cNvPr id="665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Дистрибуирани извори омогућавају извесну аутономност дистрибутивног система и већи комфор у локалном управљању напонским приликама у дистрибутивној мрежи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Осим тога, дистрибуирана производња обезбеђује већу сигурност у напајању потрошача, смањује губитке активне снаге и растерећује преносну мрежу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Акумулационе мале хидроелектране омогућавају покривање вршних оптерећења у дистрибутивном систему и пласман електричне енергије на тржишту електричне енергије под најповољнијим условима (највећој цени)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Фотонапонски системи интегрисани у фасаде зарада су типични дистрибуирани извори који могу покривати пикове потрошње при коришћењу система за климатизацију, који су иначе врло неугодни потрошачи за ЕЕС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Оваквом локалном (дистрибуираном) производњом се врши растерећење дистрибутивних и преносних трансформатора и осталих елемената ЕЕС-а у условима када они имају врло неповољне услове рада (преоптерећење уз лоше услове хлађења)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Ветроелектране често имају карактер вршних електрана, јер ветра и на годишњем и на дневном нивоу у просеку највише има када је потрошња електричне енергије највећа </a:t>
            </a:r>
          </a:p>
          <a:p>
            <a:pPr eaLnBrk="1" hangingPunct="1">
              <a:lnSpc>
                <a:spcPct val="80000"/>
              </a:lnSpc>
            </a:pPr>
            <a:endParaRPr lang="sr-Cyrl-CS" sz="16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725E88-5392-4225-91AC-E8426B174B76}" type="slidenum">
              <a:rPr lang="sr-Latn-CS" smtClean="0"/>
              <a:pPr/>
              <a:t>3</a:t>
            </a:fld>
            <a:endParaRPr lang="sr-Latn-CS" smtClean="0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7897812" cy="1087437"/>
          </a:xfrm>
        </p:spPr>
        <p:txBody>
          <a:bodyPr/>
          <a:lstStyle/>
          <a:p>
            <a:pPr algn="ctr"/>
            <a:r>
              <a:rPr lang="en-US" sz="2800" smtClean="0"/>
              <a:t/>
            </a:r>
            <a:br>
              <a:rPr lang="en-US" sz="2800" smtClean="0"/>
            </a:br>
            <a:r>
              <a:rPr lang="pt-BR" sz="2800" b="1" smtClean="0"/>
              <a:t>Uticaj PV sistema na osnovne </a:t>
            </a:r>
            <a:br>
              <a:rPr lang="pt-BR" sz="2800" b="1" smtClean="0"/>
            </a:br>
            <a:r>
              <a:rPr lang="en-US" sz="2800" b="1" smtClean="0"/>
              <a:t>pokazatelje kvaliteta električne energije</a:t>
            </a:r>
            <a:endParaRPr lang="en-US" sz="2800" smtClean="0"/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Fotonaponski sistemi imaju negativan uticaj pri priključenju na distributivni sistem koji se ogleda u odstupanju napona i struja od sinusoidalnog oblika</a:t>
            </a:r>
          </a:p>
          <a:p>
            <a:r>
              <a:rPr lang="en-US" sz="1800" smtClean="0"/>
              <a:t>Iako izlaz PV panela zavisi od inteziteta solarne iradijacije i vedrine dana, problemi u vezi sa kvalitetom električne energije ne zavise samo od tih faktora, već i od ukupnih performansi solarnog PV sistema uključujući fotonaponske panele, invertore, filtre, kontrolna kola....</a:t>
            </a:r>
          </a:p>
          <a:p>
            <a:r>
              <a:rPr lang="en-US" sz="1800" smtClean="0"/>
              <a:t>Harmonijska izobličenja, poreklom iz PV sistema, u tački zajedničkog spoja sa niskonaponskom ili srednjenaponskom mrežom, zavisi od karakteristika viših harmonika, koji potiču od mreže i od komponenata koje su sastavni deo PV sistema</a:t>
            </a:r>
          </a:p>
          <a:p>
            <a:endParaRPr lang="en-US" sz="18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30643F-DE79-441D-A929-B1B9F82B88DF}" type="slidenum">
              <a:rPr lang="sr-Latn-CS" smtClean="0"/>
              <a:pPr/>
              <a:t>30</a:t>
            </a:fld>
            <a:endParaRPr lang="sr-Latn-CS" smtClean="0"/>
          </a:p>
        </p:txBody>
      </p:sp>
      <p:sp>
        <p:nvSpPr>
          <p:cNvPr id="675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Пројекти обновљивих еколошки чистих извора имају карактер </a:t>
            </a:r>
            <a:r>
              <a:rPr lang="sr-Latn-CS" sz="1600" dirty="0" smtClean="0"/>
              <a:t>CDM </a:t>
            </a:r>
            <a:r>
              <a:rPr lang="sr-Latn-CS" sz="1600" i="1" dirty="0" smtClean="0"/>
              <a:t>(Clean Development Mechanism)</a:t>
            </a:r>
            <a:r>
              <a:rPr lang="sr-Cyrl-CS" sz="1600" i="1" dirty="0" smtClean="0"/>
              <a:t> </a:t>
            </a:r>
            <a:r>
              <a:rPr lang="sr-Cyrl-CS" sz="1600" dirty="0" smtClean="0"/>
              <a:t>пројеката, који се кредитирају под посебно повољним условима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Данас се еколошки и енергетски проблеми посматрају као јединствен проблем обезбеђења еколошки чисте енергије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Укључивањем екологије у производне трошкове електричне енергије даје шансу </a:t>
            </a:r>
            <a:r>
              <a:rPr lang="sr-Cyrl-CS" sz="1600" dirty="0" smtClean="0"/>
              <a:t>обнов</a:t>
            </a:r>
            <a:r>
              <a:rPr lang="sr-Cyrl-RS" sz="1600" dirty="0" smtClean="0"/>
              <a:t>љ</a:t>
            </a:r>
            <a:r>
              <a:rPr lang="sr-Cyrl-CS" sz="1600" dirty="0" smtClean="0"/>
              <a:t>ивим </a:t>
            </a:r>
            <a:r>
              <a:rPr lang="sr-Cyrl-CS" sz="1600" dirty="0" smtClean="0"/>
              <a:t>изворима да на тржишту електричне енергије буду конкурентнији од комерцијалних електрана на фосилна горива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На овај начин се, економским механизмима, постиче изградња извора електричне енергије за одрживи развој човечанства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 Ови подстицајни механизми за изградњу обновљивих малих електрана нарочито долазе до изражаја у дерегулисаном окружењу, па је то један од разлога што процеси дерегулације, односно либерализације тржишта електричне енергије, и развоја дистрибуиране производње теку упоредо 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dirty="0" smtClean="0"/>
              <a:t>Развој дистрибуиране производње намеће нове техничке захтеве у погледу пројектовања и заштите елемената у дистрибутивном систему, јер дистрибутивна мрежа, са прикључивањем малих електрана постаје активна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3ACEFD-0774-4B86-ADAE-2805EAF53059}" type="slidenum">
              <a:rPr lang="sr-Latn-CS" smtClean="0"/>
              <a:pPr/>
              <a:t>31</a:t>
            </a:fld>
            <a:endParaRPr lang="sr-Latn-CS" smtClean="0"/>
          </a:p>
        </p:txBody>
      </p:sp>
      <p:sp>
        <p:nvSpPr>
          <p:cNvPr id="6861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Осим тога, у ЕЕС-у са значајним уделом дистрибуиране производње намеће се потреба укључивања ових извора у јединствени систем управијања (</a:t>
            </a:r>
            <a:r>
              <a:rPr lang="sr-Latn-CS" sz="1600" smtClean="0"/>
              <a:t>SCADA </a:t>
            </a:r>
            <a:r>
              <a:rPr lang="sr-Cyrl-CS" sz="1600" smtClean="0"/>
              <a:t>систем)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Стохастичност производње појединих обновИјивих дистрибуираних извора (нпр. ветроелектрана), у ЕЕС-у у којима такви извори имају велики степен пенетрације, намеће потребу посебне организације регулационе резерве, како би се очувала стабилност рада целокупног система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Испуњење ових термичких захтева изискује додатне трошкове производње електричне енергије у малим електранама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Код прикључења неког дистрибуираног извора на дистрибутивну мрежу потребно је да буду задовољени прописани технички услови за прикључење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Електопривреда Србије је у мају 2003. године. у виду техничке препоруке бр. 16, донела "Основне техничке захтеве за прикључење малих електрана на мрежу Електродистрибуције Србије")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Препоруке се односе на све мале електране (хидроелектране, ветроелектране, соларне електране, термоелектране које као гориво користе биомасу) снаге до 16 </a:t>
            </a:r>
            <a:r>
              <a:rPr lang="sr-Latn-CS" sz="1600" smtClean="0"/>
              <a:t>MVA</a:t>
            </a:r>
            <a:r>
              <a:rPr lang="sr-Cyrl-CS" sz="1600" smtClean="0"/>
              <a:t> које се прикључују на дистрибутивну мрежу напона 0,4 </a:t>
            </a:r>
            <a:r>
              <a:rPr lang="sr-Latn-CS" sz="1600" smtClean="0"/>
              <a:t>kV</a:t>
            </a:r>
            <a:r>
              <a:rPr lang="sr-Cyrl-CS" sz="1600" smtClean="0"/>
              <a:t>, 10 </a:t>
            </a:r>
            <a:r>
              <a:rPr lang="sr-Latn-CS" sz="1600" smtClean="0"/>
              <a:t>kV</a:t>
            </a:r>
            <a:r>
              <a:rPr lang="sr-Cyrl-CS" sz="1600" smtClean="0"/>
              <a:t>, 20 </a:t>
            </a:r>
            <a:r>
              <a:rPr lang="sr-Latn-CS" sz="1600" smtClean="0"/>
              <a:t>kV</a:t>
            </a:r>
            <a:r>
              <a:rPr lang="sr-Cyrl-CS" sz="1600" smtClean="0"/>
              <a:t> или 35 </a:t>
            </a:r>
            <a:r>
              <a:rPr lang="sr-Latn-CS" sz="1600" smtClean="0"/>
              <a:t>kV</a:t>
            </a:r>
            <a:endParaRPr lang="sr-Cyrl-CS" sz="1600" smtClean="0"/>
          </a:p>
          <a:p>
            <a:pPr eaLnBrk="1" hangingPunct="1">
              <a:lnSpc>
                <a:spcPct val="80000"/>
              </a:lnSpc>
            </a:pPr>
            <a:endParaRPr lang="sr-Cyrl-CS" sz="16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29254-4D83-4A48-95FE-EE3FFF6B2BE3}" type="slidenum">
              <a:rPr lang="sr-Latn-CS" smtClean="0"/>
              <a:pPr/>
              <a:t>32</a:t>
            </a:fld>
            <a:endParaRPr lang="sr-Latn-CS" smtClean="0"/>
          </a:p>
        </p:txBody>
      </p:sp>
      <p:sp>
        <p:nvSpPr>
          <p:cNvPr id="6963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Обично се дистрибуирани извори прикључују на један или више извода у </a:t>
            </a:r>
            <a:r>
              <a:rPr lang="sr-Latn-CS" sz="1600" smtClean="0"/>
              <a:t>TS VN/SN </a:t>
            </a:r>
            <a:r>
              <a:rPr lang="sr-Cyrl-CS" sz="1600" smtClean="0"/>
              <a:t>(средњи и велики извори) или </a:t>
            </a:r>
            <a:r>
              <a:rPr lang="sr-Latn-CS" sz="1600" smtClean="0"/>
              <a:t>TS SN/SN </a:t>
            </a:r>
            <a:r>
              <a:rPr lang="sr-Cyrl-CS" sz="1600" smtClean="0"/>
              <a:t>и </a:t>
            </a:r>
            <a:r>
              <a:rPr lang="sr-Latn-CS" sz="1600" smtClean="0"/>
              <a:t>TS SN/NN </a:t>
            </a:r>
            <a:r>
              <a:rPr lang="sr-Cyrl-CS" sz="1600" smtClean="0"/>
              <a:t>(мали и микро извори)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Основни услови прикључења су у наведеној препоруци дефинисани кроз четири критеријума: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критеријум дозвољене снаге мале електране,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критеријум фликера,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критеријум дозвољених струја виших хармоника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критеријум снаге кратког споја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Задовољењем техничких прописа, односно набројаних критеријума, не решавају се сви проблеми рада малих електрана у дистрибутивној мрежи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Са прикључењем мале електране на дистрибутивну мрежу она губи радијаиност, односно постаје активна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У условима јаког присуства дистрибуиране производње у потпуности се мењају токови активних и реактивних снага, а тиме и губици и напонске прилике у дистрибутивној мрежи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У потпуности се мења и концепт релејне заштите елемената у дистрибутивном систему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194D96-17E2-4ACD-9F69-2C4C530736C4}" type="slidenum">
              <a:rPr lang="sr-Latn-CS" smtClean="0"/>
              <a:pPr/>
              <a:t>33</a:t>
            </a:fld>
            <a:endParaRPr lang="sr-Latn-CS" smtClean="0"/>
          </a:p>
        </p:txBody>
      </p:sp>
      <p:sp>
        <p:nvSpPr>
          <p:cNvPr id="706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Ниво струја кратких спојева у дистрибутивном систему може се значајно повећати због утицаја дистрибуираних извора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лз тог разлога може се десити да је потребно мењати расклопну и другу опрему у систему која није димензионисана за знатно веће струје кратког споја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Дистрибуирани извори утичу на квалитет електричне енергије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Осим позитивног утицаја смислу резервирања напајања и побољшања напонских прилика, дистрибуирани извори могу имати негативан утицај на остале показатеље квалитета електричне енергије (хармонијска изобличења и фликери напона)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Код различитих типова и технологија дистрибуиране производње набројани проблеми су у различитој мери изражени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Према досадашњем искуству земаља у којима је дистрибуирана производња значајно развијена највећи проблем при интеграцији дистрибуираних извора у ЕЕС представија обезбеђење поуздане и селективне релејне заштите (у преко 90% случајева)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Обезбезбеђивање поузданости и селективности заштите у дистрибутивном систему са интегрисаном производњом представија један од највећих техничких проблема интеграције малих електрана у ЕЕС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981053-02E0-42D3-8631-83EA47C61625}" type="slidenum">
              <a:rPr lang="sr-Latn-CS" smtClean="0"/>
              <a:pPr/>
              <a:t>34</a:t>
            </a:fld>
            <a:endParaRPr lang="sr-Latn-CS" smtClean="0"/>
          </a:p>
        </p:txBody>
      </p:sp>
      <p:sp>
        <p:nvSpPr>
          <p:cNvPr id="716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Контрола квалитета електричне енергије добијене из ветрогенератора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1600" smtClean="0"/>
              <a:t> С обзиром на различите технологије дистрибуиране производње, различите концепте дистрибутивних мрежа, различите системе постојеће заштитите дистрибутивних извода у дистрибутивним трафостаницама (ТС) јављају се различити проблеми при прикључењу дистрибуираних извора на ЕЕС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Такође су изражени и проблеми: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немогућност планирања производње,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напонска нестабилност,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теже задовољавање параметара квалитета електричне енергије,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негативан утицај на поузданост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1600" smtClean="0"/>
              <a:t> повећање нивоа струје квара у дистрибутивној мрежи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Ниво струје кратког споја у дистрибутивној мрежи, на коју су прикључени дистрибуирани извори, може бити знатно повећан</a:t>
            </a:r>
          </a:p>
          <a:p>
            <a:pPr eaLnBrk="1" hangingPunct="1">
              <a:lnSpc>
                <a:spcPct val="80000"/>
              </a:lnSpc>
            </a:pPr>
            <a:r>
              <a:rPr lang="sr-Cyrl-CS" sz="1600" smtClean="0"/>
              <a:t> Према прописма при прикључењу дистрибуираних извора снаге веће од 1МW потребно је проверити ниво струје кратког споја и утврдити да ли постојећа расклопна опрема задовољава у погледу термичких и механичких напрезања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CAA61A-2593-4795-87B0-F097D56E7BB0}" type="slidenum">
              <a:rPr lang="sr-Latn-CS" smtClean="0"/>
              <a:pPr/>
              <a:t>35</a:t>
            </a:fld>
            <a:endParaRPr lang="sr-Latn-CS" smtClean="0"/>
          </a:p>
        </p:txBody>
      </p:sp>
      <p:sp>
        <p:nvSpPr>
          <p:cNvPr id="727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Литература</a:t>
            </a:r>
          </a:p>
        </p:txBody>
      </p:sp>
      <p:sp>
        <p:nvSpPr>
          <p:cNvPr id="7270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(1)</a:t>
            </a:r>
            <a:r>
              <a:rPr lang="sv-SE" sz="2000" smtClean="0"/>
              <a:t> Uticaj</a:t>
            </a:r>
            <a:r>
              <a:rPr lang="sv-SE" sz="2000" b="1" smtClean="0"/>
              <a:t> </a:t>
            </a:r>
            <a:r>
              <a:rPr lang="sv-SE" sz="2000" smtClean="0"/>
              <a:t>vetrogeneratora na kvalitet električne energije u tački priključenja na distributivnu mrežu</a:t>
            </a:r>
            <a:r>
              <a:rPr lang="en-US" sz="2000" smtClean="0"/>
              <a:t>, Branka Kostić, Aleksandar Nikolić, Elektrotehnički institut Nikola Tesla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000" smtClean="0"/>
              <a:t>(2) Uticaj PV sistema na osnovne pokazatelje kvaliteta električne energije, diplomski rad, Milan Filipović, Elektrotehnički fakultet u Beogradu</a:t>
            </a:r>
            <a:r>
              <a:rPr lang="en-US" sz="2400" smtClean="0"/>
              <a:t> </a:t>
            </a:r>
            <a:r>
              <a:rPr lang="sv-SE" sz="2400" smtClean="0"/>
              <a:t> </a:t>
            </a:r>
            <a:endParaRPr lang="en-US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BB8B0-9418-45EC-BC49-39424E2ECC5B}" type="slidenum">
              <a:rPr lang="sr-Latn-CS" smtClean="0"/>
              <a:pPr/>
              <a:t>4</a:t>
            </a:fld>
            <a:endParaRPr lang="sr-Latn-CS" smtClean="0"/>
          </a:p>
        </p:txBody>
      </p:sp>
      <p:sp>
        <p:nvSpPr>
          <p:cNvPr id="430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smtClean="0"/>
              <a:t/>
            </a:r>
            <a:br>
              <a:rPr lang="en-US" sz="2800" smtClean="0"/>
            </a:br>
            <a:r>
              <a:rPr lang="pt-BR" sz="2800" b="1" smtClean="0"/>
              <a:t>Uticaj PV sistema na osnovne </a:t>
            </a:r>
            <a:br>
              <a:rPr lang="pt-BR" sz="2800" b="1" smtClean="0"/>
            </a:br>
            <a:r>
              <a:rPr lang="en-US" sz="2800" b="1" smtClean="0"/>
              <a:t>pokazatelje kvaliteta električne energije</a:t>
            </a:r>
            <a:endParaRPr lang="en-US" sz="2800" smtClean="0"/>
          </a:p>
        </p:txBody>
      </p:sp>
      <p:sp>
        <p:nvSpPr>
          <p:cNvPr id="430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Osnovna</a:t>
            </a:r>
            <a:r>
              <a:rPr lang="en-US" sz="2000" dirty="0" smtClean="0"/>
              <a:t> </a:t>
            </a:r>
            <a:r>
              <a:rPr lang="en-US" sz="2000" dirty="0" err="1" smtClean="0"/>
              <a:t>komponenta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pored </a:t>
            </a:r>
            <a:r>
              <a:rPr lang="en-US" sz="2000" dirty="0" err="1" smtClean="0"/>
              <a:t>fotonaponskih</a:t>
            </a:r>
            <a:r>
              <a:rPr lang="en-US" sz="2000" dirty="0" smtClean="0"/>
              <a:t> </a:t>
            </a:r>
            <a:r>
              <a:rPr lang="en-US" sz="2000" dirty="0" err="1" smtClean="0"/>
              <a:t>panela</a:t>
            </a:r>
            <a:r>
              <a:rPr lang="en-US" sz="2000" dirty="0" smtClean="0"/>
              <a:t> je </a:t>
            </a:r>
            <a:r>
              <a:rPr lang="en-US" sz="2000" dirty="0" err="1" smtClean="0"/>
              <a:t>invertor</a:t>
            </a:r>
            <a:r>
              <a:rPr lang="en-US" sz="2000" dirty="0" smtClean="0"/>
              <a:t> </a:t>
            </a:r>
            <a:r>
              <a:rPr lang="en-US" sz="2000" dirty="0" err="1" smtClean="0"/>
              <a:t>čiji</a:t>
            </a:r>
            <a:r>
              <a:rPr lang="en-US" sz="2000" dirty="0" smtClean="0"/>
              <a:t> </a:t>
            </a:r>
            <a:r>
              <a:rPr lang="en-US" sz="2000" dirty="0" err="1" smtClean="0"/>
              <a:t>harmonijski</a:t>
            </a:r>
            <a:r>
              <a:rPr lang="en-US" sz="2000" dirty="0" smtClean="0"/>
              <a:t> </a:t>
            </a:r>
            <a:r>
              <a:rPr lang="en-US" sz="2000" dirty="0" err="1" smtClean="0"/>
              <a:t>spektar</a:t>
            </a:r>
            <a:r>
              <a:rPr lang="en-US" sz="2000" dirty="0" smtClean="0"/>
              <a:t>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analizirati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Ukupan</a:t>
            </a:r>
            <a:r>
              <a:rPr lang="en-US" sz="2000" dirty="0" smtClean="0"/>
              <a:t> </a:t>
            </a:r>
            <a:r>
              <a:rPr lang="en-US" sz="2000" dirty="0" err="1" smtClean="0"/>
              <a:t>procenat</a:t>
            </a:r>
            <a:r>
              <a:rPr lang="en-US" sz="2000" dirty="0" smtClean="0"/>
              <a:t> </a:t>
            </a:r>
            <a:r>
              <a:rPr lang="en-US" sz="2000" dirty="0" err="1" smtClean="0"/>
              <a:t>učešća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je </a:t>
            </a:r>
            <a:r>
              <a:rPr lang="en-US" sz="2000" dirty="0" err="1" smtClean="0"/>
              <a:t>bitan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pri</a:t>
            </a:r>
            <a:r>
              <a:rPr lang="en-US" sz="2000" dirty="0" smtClean="0"/>
              <a:t> </a:t>
            </a:r>
            <a:r>
              <a:rPr lang="en-US" sz="2000" dirty="0" err="1" smtClean="0"/>
              <a:t>analizi</a:t>
            </a:r>
            <a:r>
              <a:rPr lang="en-US" sz="2000" dirty="0" smtClean="0"/>
              <a:t> </a:t>
            </a:r>
            <a:r>
              <a:rPr lang="en-US" sz="2000" dirty="0" err="1" smtClean="0"/>
              <a:t>parametara</a:t>
            </a:r>
            <a:r>
              <a:rPr lang="en-US" sz="2000" dirty="0" smtClean="0"/>
              <a:t> </a:t>
            </a:r>
            <a:r>
              <a:rPr lang="en-US" sz="2000" dirty="0" err="1" smtClean="0"/>
              <a:t>kvaliteta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električne</a:t>
            </a:r>
            <a:r>
              <a:rPr lang="en-US" sz="2000" dirty="0" smtClean="0"/>
              <a:t> </a:t>
            </a:r>
            <a:r>
              <a:rPr lang="en-US" sz="2000" dirty="0" err="1" smtClean="0"/>
              <a:t>energije</a:t>
            </a:r>
            <a:endParaRPr lang="sr-Latn-RS" sz="2000" dirty="0" smtClean="0"/>
          </a:p>
          <a:p>
            <a:r>
              <a:rPr lang="en-US" sz="2000" dirty="0" err="1" smtClean="0"/>
              <a:t>Nivo</a:t>
            </a:r>
            <a:r>
              <a:rPr lang="en-US" sz="2000" dirty="0" smtClean="0"/>
              <a:t> </a:t>
            </a:r>
            <a:r>
              <a:rPr lang="en-US" sz="2000" dirty="0" err="1" smtClean="0"/>
              <a:t>prodora</a:t>
            </a:r>
            <a:r>
              <a:rPr lang="en-US" sz="2000" dirty="0" smtClean="0"/>
              <a:t> se </a:t>
            </a:r>
            <a:r>
              <a:rPr lang="en-US" sz="2000" dirty="0" err="1" smtClean="0"/>
              <a:t>definiše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procenat</a:t>
            </a:r>
            <a:r>
              <a:rPr lang="en-US" sz="2000" dirty="0" smtClean="0"/>
              <a:t> </a:t>
            </a:r>
            <a:r>
              <a:rPr lang="en-US" sz="2000" dirty="0" err="1" smtClean="0"/>
              <a:t>učešća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u </a:t>
            </a:r>
            <a:r>
              <a:rPr lang="en-US" sz="2000" dirty="0" err="1" smtClean="0"/>
              <a:t>posmatranoj</a:t>
            </a:r>
            <a:r>
              <a:rPr lang="en-US" sz="2000" dirty="0" smtClean="0"/>
              <a:t> </a:t>
            </a:r>
            <a:r>
              <a:rPr lang="en-US" sz="2000" dirty="0" err="1" smtClean="0"/>
              <a:t>mreži</a:t>
            </a:r>
            <a:endParaRPr lang="en-US" sz="2000" dirty="0" smtClean="0"/>
          </a:p>
          <a:p>
            <a:r>
              <a:rPr lang="en-US" sz="2000" dirty="0" err="1" smtClean="0"/>
              <a:t>Mogu</a:t>
            </a:r>
            <a:r>
              <a:rPr lang="en-US" sz="2000" dirty="0" smtClean="0"/>
              <a:t> se </a:t>
            </a:r>
            <a:r>
              <a:rPr lang="en-US" sz="2000" dirty="0" err="1" smtClean="0"/>
              <a:t>razlikovati</a:t>
            </a:r>
            <a:r>
              <a:rPr lang="en-US" sz="2000" dirty="0" smtClean="0"/>
              <a:t> </a:t>
            </a:r>
            <a:r>
              <a:rPr lang="en-US" sz="2000" dirty="0" err="1" smtClean="0"/>
              <a:t>dva</a:t>
            </a:r>
            <a:r>
              <a:rPr lang="en-US" sz="2000" dirty="0" smtClean="0"/>
              <a:t> </a:t>
            </a:r>
            <a:r>
              <a:rPr lang="en-US" sz="2000" dirty="0" err="1" smtClean="0"/>
              <a:t>koncepta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EES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centralnom</a:t>
            </a:r>
            <a:r>
              <a:rPr lang="en-US" sz="1600" dirty="0" smtClean="0"/>
              <a:t> PV </a:t>
            </a:r>
            <a:r>
              <a:rPr lang="en-US" sz="1600" dirty="0" err="1" smtClean="0"/>
              <a:t>proizvodnjom</a:t>
            </a:r>
            <a:r>
              <a:rPr lang="en-US" sz="1600" dirty="0" smtClean="0"/>
              <a:t> (PV </a:t>
            </a:r>
            <a:r>
              <a:rPr lang="en-US" sz="1600" dirty="0" err="1" smtClean="0"/>
              <a:t>izvori</a:t>
            </a:r>
            <a:r>
              <a:rPr lang="en-US" sz="1600" dirty="0" smtClean="0"/>
              <a:t> </a:t>
            </a:r>
            <a:r>
              <a:rPr lang="en-US" sz="1600" dirty="0" err="1" smtClean="0"/>
              <a:t>posmatran</a:t>
            </a:r>
            <a:r>
              <a:rPr lang="sr-Latn-CS" sz="1600" dirty="0" smtClean="0">
                <a:latin typeface="Arial" charset="0"/>
              </a:rPr>
              <a:t>o</a:t>
            </a:r>
            <a:r>
              <a:rPr lang="en-US" sz="1600" dirty="0" smtClean="0"/>
              <a:t>g EES-a </a:t>
            </a:r>
            <a:r>
              <a:rPr lang="en-US" sz="1600" dirty="0" err="1" smtClean="0"/>
              <a:t>instalirani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malom</a:t>
            </a:r>
            <a:r>
              <a:rPr lang="en-US" sz="1600" dirty="0" smtClean="0"/>
              <a:t> </a:t>
            </a:r>
            <a:r>
              <a:rPr lang="en-US" sz="1600" dirty="0" err="1" smtClean="0"/>
              <a:t>prostoru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EES </a:t>
            </a:r>
            <a:r>
              <a:rPr lang="en-US" sz="1600" dirty="0" err="1" smtClean="0"/>
              <a:t>sa</a:t>
            </a:r>
            <a:r>
              <a:rPr lang="en-US" sz="1600" dirty="0" smtClean="0"/>
              <a:t> </a:t>
            </a:r>
            <a:r>
              <a:rPr lang="en-US" sz="1600" dirty="0" err="1" smtClean="0"/>
              <a:t>rasprostranjenom</a:t>
            </a:r>
            <a:r>
              <a:rPr lang="en-US" sz="1600" dirty="0" smtClean="0"/>
              <a:t> PV </a:t>
            </a:r>
            <a:r>
              <a:rPr lang="en-US" sz="1600" dirty="0" err="1" smtClean="0"/>
              <a:t>proizvodnjom</a:t>
            </a:r>
            <a:r>
              <a:rPr lang="en-US" sz="1600" dirty="0" smtClean="0"/>
              <a:t> (</a:t>
            </a:r>
            <a:r>
              <a:rPr lang="pl-PL" sz="1600" dirty="0" smtClean="0"/>
              <a:t>solarni izvori na širem području )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¡"/>
            </a:pPr>
            <a:r>
              <a:rPr lang="pl-PL" sz="2000" dirty="0" smtClean="0"/>
              <a:t>Glavni uzrok oscilovanja napona je </a:t>
            </a:r>
            <a:r>
              <a:rPr lang="en-US" sz="2000" dirty="0" err="1" smtClean="0"/>
              <a:t>uticaj</a:t>
            </a:r>
            <a:r>
              <a:rPr lang="en-US" sz="2000" dirty="0" smtClean="0"/>
              <a:t> </a:t>
            </a:r>
            <a:r>
              <a:rPr lang="en-US" sz="2000" dirty="0" err="1" smtClean="0"/>
              <a:t>prolazne</a:t>
            </a:r>
            <a:r>
              <a:rPr lang="en-US" sz="2000" dirty="0" smtClean="0"/>
              <a:t> </a:t>
            </a:r>
            <a:r>
              <a:rPr lang="en-US" sz="2000" dirty="0" err="1" smtClean="0"/>
              <a:t>oblačnosti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oscilovanje</a:t>
            </a:r>
            <a:r>
              <a:rPr lang="en-US" sz="2000" dirty="0" smtClean="0"/>
              <a:t> </a:t>
            </a:r>
            <a:r>
              <a:rPr lang="en-US" sz="2000" dirty="0" err="1" smtClean="0"/>
              <a:t>snage</a:t>
            </a:r>
            <a:r>
              <a:rPr lang="en-US" sz="2000" dirty="0" smtClean="0"/>
              <a:t>,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utiče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stabilnost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distributivne</a:t>
            </a:r>
            <a:r>
              <a:rPr lang="en-US" sz="2000" dirty="0" smtClean="0"/>
              <a:t> </a:t>
            </a:r>
            <a:r>
              <a:rPr lang="en-US" sz="2000" dirty="0" err="1" smtClean="0"/>
              <a:t>mreže</a:t>
            </a:r>
            <a:endParaRPr lang="en-US" sz="2000" dirty="0" smtClean="0"/>
          </a:p>
          <a:p>
            <a:pPr lvl="1">
              <a:buClr>
                <a:schemeClr val="tx2"/>
              </a:buClr>
              <a:buFont typeface="Wingdings" pitchFamily="2" charset="2"/>
              <a:buChar char="¡"/>
            </a:pP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610522-C09C-4387-BF22-2FCCBDBC4DE2}" type="slidenum">
              <a:rPr lang="sr-Latn-CS" smtClean="0"/>
              <a:pPr/>
              <a:t>5</a:t>
            </a:fld>
            <a:endParaRPr lang="sr-Latn-CS" smtClean="0"/>
          </a:p>
        </p:txBody>
      </p:sp>
      <p:sp>
        <p:nvSpPr>
          <p:cNvPr id="440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pt-BR" sz="2800" b="1" dirty="0" smtClean="0"/>
              <a:t>Uticaj PV sistema na osnovne </a:t>
            </a:r>
            <a:br>
              <a:rPr lang="pt-BR" sz="2800" b="1" dirty="0" smtClean="0"/>
            </a:br>
            <a:r>
              <a:rPr lang="en-US" sz="2800" b="1" dirty="0" err="1" smtClean="0"/>
              <a:t>pokazatelje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kvaliteta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električne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energije</a:t>
            </a:r>
            <a:endParaRPr lang="en-US" sz="2800" dirty="0" smtClean="0"/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Dozvoljeni</a:t>
            </a:r>
            <a:r>
              <a:rPr lang="en-US" sz="2000" dirty="0" smtClean="0"/>
              <a:t> </a:t>
            </a:r>
            <a:r>
              <a:rPr lang="en-US" sz="2000" dirty="0" err="1" smtClean="0"/>
              <a:t>nivo</a:t>
            </a:r>
            <a:r>
              <a:rPr lang="en-US" sz="2000" dirty="0" smtClean="0"/>
              <a:t> </a:t>
            </a:r>
            <a:r>
              <a:rPr lang="en-US" sz="2000" dirty="0" err="1" smtClean="0"/>
              <a:t>prodora</a:t>
            </a:r>
            <a:r>
              <a:rPr lang="en-US" sz="2000" dirty="0" smtClean="0"/>
              <a:t> </a:t>
            </a:r>
            <a:r>
              <a:rPr lang="en-US" sz="2000" dirty="0" err="1" smtClean="0"/>
              <a:t>centralnih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je </a:t>
            </a:r>
            <a:r>
              <a:rPr lang="en-US" sz="2000" dirty="0" err="1" smtClean="0"/>
              <a:t>samo</a:t>
            </a:r>
            <a:r>
              <a:rPr lang="en-US" sz="2000" dirty="0" smtClean="0"/>
              <a:t> 5% 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raspodeljenih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širem</a:t>
            </a:r>
            <a:r>
              <a:rPr lang="en-US" sz="2000" dirty="0" smtClean="0"/>
              <a:t> </a:t>
            </a:r>
            <a:r>
              <a:rPr lang="en-US" sz="2000" dirty="0" err="1" smtClean="0"/>
              <a:t>području</a:t>
            </a:r>
            <a:r>
              <a:rPr lang="en-US" sz="2000" dirty="0" smtClean="0"/>
              <a:t>, </a:t>
            </a:r>
            <a:r>
              <a:rPr lang="en-US" sz="2000" dirty="0" err="1" smtClean="0"/>
              <a:t>prolazno</a:t>
            </a:r>
            <a:r>
              <a:rPr lang="en-US" sz="2000" dirty="0" smtClean="0"/>
              <a:t> </a:t>
            </a:r>
            <a:r>
              <a:rPr lang="en-US" sz="2000" dirty="0" err="1" smtClean="0"/>
              <a:t>oblačenje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manji</a:t>
            </a:r>
            <a:r>
              <a:rPr lang="en-US" sz="2000" dirty="0" smtClean="0"/>
              <a:t> </a:t>
            </a:r>
            <a:r>
              <a:rPr lang="en-US" sz="2000" dirty="0" err="1" smtClean="0"/>
              <a:t>uticaj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oscilacije</a:t>
            </a:r>
            <a:r>
              <a:rPr lang="en-US" sz="2000" dirty="0" smtClean="0"/>
              <a:t> </a:t>
            </a:r>
            <a:r>
              <a:rPr lang="en-US" sz="2000" dirty="0" err="1" smtClean="0"/>
              <a:t>snage</a:t>
            </a:r>
            <a:r>
              <a:rPr lang="en-US" sz="2000" dirty="0" smtClean="0"/>
              <a:t> pa se </a:t>
            </a:r>
            <a:r>
              <a:rPr lang="en-US" sz="2000" dirty="0" err="1" smtClean="0"/>
              <a:t>smatra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maksimalni</a:t>
            </a:r>
            <a:r>
              <a:rPr lang="en-US" sz="2000" dirty="0" smtClean="0"/>
              <a:t> </a:t>
            </a:r>
            <a:r>
              <a:rPr lang="en-US" sz="2000" dirty="0" err="1" smtClean="0"/>
              <a:t>nivo</a:t>
            </a:r>
            <a:r>
              <a:rPr lang="en-US" sz="2000" dirty="0" smtClean="0"/>
              <a:t> </a:t>
            </a:r>
            <a:r>
              <a:rPr lang="en-US" sz="2000" dirty="0" err="1" smtClean="0"/>
              <a:t>prodora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15% </a:t>
            </a:r>
            <a:r>
              <a:rPr lang="en-US" sz="2000" dirty="0" err="1" smtClean="0"/>
              <a:t>neće</a:t>
            </a:r>
            <a:r>
              <a:rPr lang="en-US" sz="2000" dirty="0" smtClean="0"/>
              <a:t> </a:t>
            </a:r>
            <a:r>
              <a:rPr lang="en-US" sz="2000" dirty="0" err="1" smtClean="0"/>
              <a:t>ugroziti</a:t>
            </a:r>
            <a:r>
              <a:rPr lang="en-US" sz="2000" dirty="0" smtClean="0"/>
              <a:t> </a:t>
            </a:r>
            <a:r>
              <a:rPr lang="en-US" sz="2000" dirty="0" err="1" smtClean="0"/>
              <a:t>stabilnost</a:t>
            </a:r>
            <a:r>
              <a:rPr lang="en-US" sz="2000" dirty="0" smtClean="0"/>
              <a:t> </a:t>
            </a:r>
            <a:r>
              <a:rPr lang="en-US" sz="2000" dirty="0" err="1" smtClean="0"/>
              <a:t>mreže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Invertor</a:t>
            </a:r>
            <a:r>
              <a:rPr lang="en-US" sz="2000" dirty="0" smtClean="0"/>
              <a:t> je </a:t>
            </a:r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osnovnih</a:t>
            </a:r>
            <a:r>
              <a:rPr lang="en-US" sz="2000" dirty="0" smtClean="0"/>
              <a:t> </a:t>
            </a:r>
            <a:r>
              <a:rPr lang="en-US" sz="2000" dirty="0" err="1" smtClean="0"/>
              <a:t>delova</a:t>
            </a:r>
            <a:r>
              <a:rPr lang="en-US" sz="2000" dirty="0" smtClean="0"/>
              <a:t> </a:t>
            </a:r>
            <a:r>
              <a:rPr lang="en-US" sz="2000" dirty="0" err="1" smtClean="0"/>
              <a:t>mrežno</a:t>
            </a:r>
            <a:r>
              <a:rPr lang="en-US" sz="2000" dirty="0" smtClean="0"/>
              <a:t> – </a:t>
            </a:r>
            <a:r>
              <a:rPr lang="en-US" sz="2000" dirty="0" err="1" smtClean="0"/>
              <a:t>povezanih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, pa je </a:t>
            </a:r>
            <a:r>
              <a:rPr lang="en-US" sz="2000" dirty="0" err="1" smtClean="0"/>
              <a:t>ključna</a:t>
            </a:r>
            <a:r>
              <a:rPr lang="en-US" sz="2000" dirty="0" smtClean="0"/>
              <a:t> </a:t>
            </a:r>
            <a:r>
              <a:rPr lang="en-US" sz="2000" dirty="0" err="1" smtClean="0"/>
              <a:t>tehnologija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pouzdanu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sigurnu</a:t>
            </a:r>
            <a:r>
              <a:rPr lang="en-US" sz="2000" dirty="0" smtClean="0"/>
              <a:t> </a:t>
            </a:r>
            <a:r>
              <a:rPr lang="en-US" sz="2000" dirty="0" err="1" smtClean="0"/>
              <a:t>interkonekciju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rad</a:t>
            </a:r>
            <a:r>
              <a:rPr lang="en-US" sz="2000" dirty="0" smtClean="0"/>
              <a:t> </a:t>
            </a:r>
            <a:r>
              <a:rPr lang="en-US" sz="2000" dirty="0" err="1" smtClean="0"/>
              <a:t>ovih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je </a:t>
            </a:r>
            <a:r>
              <a:rPr lang="en-US" sz="2000" dirty="0" err="1" smtClean="0"/>
              <a:t>upravo</a:t>
            </a:r>
            <a:r>
              <a:rPr lang="en-US" sz="2000" dirty="0" smtClean="0"/>
              <a:t> </a:t>
            </a:r>
            <a:r>
              <a:rPr lang="en-US" sz="2000" dirty="0" err="1" smtClean="0"/>
              <a:t>tehnologija</a:t>
            </a:r>
            <a:r>
              <a:rPr lang="en-US" sz="2000" dirty="0" smtClean="0"/>
              <a:t> </a:t>
            </a:r>
            <a:r>
              <a:rPr lang="en-US" sz="2000" dirty="0" err="1" smtClean="0"/>
              <a:t>invertora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Invertor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jednostavno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popravi</a:t>
            </a:r>
            <a:r>
              <a:rPr lang="en-US" sz="2000" dirty="0" smtClean="0"/>
              <a:t> </a:t>
            </a:r>
            <a:r>
              <a:rPr lang="en-US" sz="2000" dirty="0" err="1" smtClean="0"/>
              <a:t>napon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kome</a:t>
            </a:r>
            <a:r>
              <a:rPr lang="en-US" sz="2000" dirty="0" smtClean="0"/>
              <a:t> </a:t>
            </a:r>
            <a:r>
              <a:rPr lang="en-US" sz="2000" dirty="0" err="1" smtClean="0"/>
              <a:t>radi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pt-BR" sz="2400" b="1" dirty="0" smtClean="0"/>
              <a:t>Uticaj PV sistema na osnovne </a:t>
            </a:r>
            <a:br>
              <a:rPr lang="pt-BR" sz="2400" b="1" dirty="0" smtClean="0"/>
            </a:br>
            <a:r>
              <a:rPr lang="en-US" sz="2400" b="1" dirty="0" err="1" smtClean="0"/>
              <a:t>pokazatelje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kvaliteta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električne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energije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Mogućnost</a:t>
            </a:r>
            <a:r>
              <a:rPr lang="en-US" sz="2000" dirty="0" smtClean="0"/>
              <a:t> </a:t>
            </a:r>
            <a:r>
              <a:rPr lang="en-US" sz="2000" dirty="0" err="1" smtClean="0"/>
              <a:t>ostrvskog</a:t>
            </a:r>
            <a:r>
              <a:rPr lang="en-US" sz="2000" dirty="0" smtClean="0"/>
              <a:t> </a:t>
            </a:r>
            <a:r>
              <a:rPr lang="en-US" sz="2000" dirty="0" err="1" smtClean="0"/>
              <a:t>napajanja</a:t>
            </a:r>
            <a:r>
              <a:rPr lang="en-US" sz="2000" dirty="0" smtClean="0"/>
              <a:t>, </a:t>
            </a:r>
            <a:r>
              <a:rPr lang="en-US" sz="2000" dirty="0" err="1" smtClean="0"/>
              <a:t>kada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obezbe</a:t>
            </a:r>
            <a:r>
              <a:rPr lang="sr-Latn-RS" sz="2000" dirty="0" smtClean="0"/>
              <a:t>đ</a:t>
            </a:r>
            <a:r>
              <a:rPr lang="en-US" sz="2000" dirty="0" err="1" smtClean="0"/>
              <a:t>uje</a:t>
            </a:r>
            <a:r>
              <a:rPr lang="en-US" sz="2000" dirty="0" smtClean="0"/>
              <a:t> </a:t>
            </a:r>
            <a:r>
              <a:rPr lang="en-US" sz="2000" dirty="0" err="1" smtClean="0"/>
              <a:t>električnu</a:t>
            </a:r>
            <a:r>
              <a:rPr lang="en-US" sz="2000" dirty="0" smtClean="0"/>
              <a:t> </a:t>
            </a:r>
            <a:r>
              <a:rPr lang="en-US" sz="2000" dirty="0" err="1" smtClean="0"/>
              <a:t>energiju</a:t>
            </a:r>
            <a:r>
              <a:rPr lang="en-US" sz="2000" dirty="0" smtClean="0"/>
              <a:t> </a:t>
            </a:r>
            <a:r>
              <a:rPr lang="en-US" sz="2000" dirty="0" err="1" smtClean="0"/>
              <a:t>delu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je </a:t>
            </a:r>
            <a:r>
              <a:rPr lang="en-US" sz="2000" dirty="0" err="1" smtClean="0"/>
              <a:t>ispao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mreže</a:t>
            </a:r>
            <a:r>
              <a:rPr lang="en-US" sz="2000" dirty="0" smtClean="0"/>
              <a:t> je </a:t>
            </a:r>
            <a:r>
              <a:rPr lang="en-US" sz="2000" dirty="0" err="1" smtClean="0"/>
              <a:t>jedna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prednosti</a:t>
            </a:r>
            <a:r>
              <a:rPr lang="en-US" sz="2000" dirty="0" smtClean="0"/>
              <a:t> </a:t>
            </a:r>
            <a:r>
              <a:rPr lang="en-US" sz="2000" dirty="0" err="1" smtClean="0"/>
              <a:t>ovih</a:t>
            </a:r>
            <a:r>
              <a:rPr lang="en-US" sz="2000" dirty="0" smtClean="0"/>
              <a:t> </a:t>
            </a:r>
            <a:r>
              <a:rPr lang="en-US" sz="2000" dirty="0" err="1" smtClean="0"/>
              <a:t>izvora</a:t>
            </a:r>
            <a:endParaRPr lang="sr-Latn-RS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To </a:t>
            </a:r>
            <a:r>
              <a:rPr lang="en-US" sz="2000" dirty="0" err="1" smtClean="0"/>
              <a:t>nam</a:t>
            </a:r>
            <a:r>
              <a:rPr lang="en-US" sz="2000" dirty="0" smtClean="0"/>
              <a:t> </a:t>
            </a:r>
            <a:r>
              <a:rPr lang="en-US" sz="2000" dirty="0" err="1" smtClean="0"/>
              <a:t>obezbe</a:t>
            </a:r>
            <a:r>
              <a:rPr lang="sr-Latn-RS" sz="2000" dirty="0" smtClean="0"/>
              <a:t>đ</a:t>
            </a:r>
            <a:r>
              <a:rPr lang="en-US" sz="2000" dirty="0" err="1" smtClean="0"/>
              <a:t>uju</a:t>
            </a:r>
            <a:r>
              <a:rPr lang="en-US" sz="2000" dirty="0" smtClean="0"/>
              <a:t> </a:t>
            </a:r>
            <a:r>
              <a:rPr lang="en-US" sz="2000" dirty="0" err="1" smtClean="0"/>
              <a:t>moderni</a:t>
            </a:r>
            <a:r>
              <a:rPr lang="en-US" sz="2000" dirty="0" smtClean="0"/>
              <a:t> </a:t>
            </a:r>
            <a:r>
              <a:rPr lang="en-US" sz="2000" dirty="0" err="1" smtClean="0"/>
              <a:t>invertori</a:t>
            </a:r>
            <a:r>
              <a:rPr lang="en-US" sz="2000" dirty="0" smtClean="0"/>
              <a:t>, </a:t>
            </a:r>
            <a:r>
              <a:rPr lang="en-US" sz="2000" dirty="0" err="1" smtClean="0"/>
              <a:t>koji</a:t>
            </a:r>
            <a:r>
              <a:rPr lang="en-US" sz="2000" dirty="0" smtClean="0"/>
              <a:t> u </a:t>
            </a:r>
            <a:r>
              <a:rPr lang="en-US" sz="2000" dirty="0" err="1" smtClean="0"/>
              <a:t>takvim</a:t>
            </a:r>
            <a:r>
              <a:rPr lang="en-US" sz="2000" dirty="0" smtClean="0"/>
              <a:t> </a:t>
            </a:r>
            <a:r>
              <a:rPr lang="en-US" sz="2000" dirty="0" err="1" smtClean="0"/>
              <a:t>situacijama</a:t>
            </a:r>
            <a:r>
              <a:rPr lang="en-US" sz="2000" dirty="0" smtClean="0"/>
              <a:t> </a:t>
            </a:r>
            <a:r>
              <a:rPr lang="en-US" sz="2000" dirty="0" err="1" smtClean="0"/>
              <a:t>daju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informaciju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li</a:t>
            </a:r>
            <a:r>
              <a:rPr lang="en-US" sz="2000" dirty="0" smtClean="0"/>
              <a:t> </a:t>
            </a:r>
            <a:r>
              <a:rPr lang="en-US" sz="2000" dirty="0" smtClean="0"/>
              <a:t>post</a:t>
            </a:r>
            <a:r>
              <a:rPr lang="sr-Latn-RS" sz="2000" dirty="0" smtClean="0"/>
              <a:t>o</a:t>
            </a:r>
            <a:r>
              <a:rPr lang="en-US" sz="2000" dirty="0" smtClean="0"/>
              <a:t>je </a:t>
            </a:r>
            <a:r>
              <a:rPr lang="en-US" sz="2000" dirty="0" err="1" smtClean="0"/>
              <a:t>uslovi</a:t>
            </a:r>
            <a:r>
              <a:rPr lang="en-US" sz="2000" dirty="0" smtClean="0"/>
              <a:t> </a:t>
            </a:r>
            <a:r>
              <a:rPr lang="en-US" sz="2000" dirty="0" err="1" smtClean="0"/>
              <a:t>ostrvskog</a:t>
            </a:r>
            <a:r>
              <a:rPr lang="en-US" sz="2000" dirty="0" smtClean="0"/>
              <a:t> </a:t>
            </a:r>
            <a:r>
              <a:rPr lang="en-US" sz="2000" dirty="0" err="1" smtClean="0"/>
              <a:t>rada</a:t>
            </a:r>
            <a:endParaRPr lang="sr-Latn-RS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Ova </a:t>
            </a:r>
            <a:r>
              <a:rPr lang="en-US" sz="2000" dirty="0" err="1" smtClean="0"/>
              <a:t>karakteristika</a:t>
            </a:r>
            <a:r>
              <a:rPr lang="en-US" sz="2000" dirty="0" smtClean="0"/>
              <a:t> </a:t>
            </a:r>
            <a:r>
              <a:rPr lang="en-US" sz="2000" dirty="0" err="1" smtClean="0"/>
              <a:t>fotonaponskih</a:t>
            </a:r>
            <a:r>
              <a:rPr lang="en-US" sz="2000" dirty="0" smtClean="0"/>
              <a:t> </a:t>
            </a:r>
            <a:r>
              <a:rPr lang="en-US" sz="2000" dirty="0" err="1" smtClean="0"/>
              <a:t>izvora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obezbediti</a:t>
            </a:r>
            <a:r>
              <a:rPr lang="en-US" sz="2000" dirty="0" smtClean="0"/>
              <a:t> </a:t>
            </a:r>
            <a:r>
              <a:rPr lang="en-US" sz="2000" dirty="0" err="1" smtClean="0"/>
              <a:t>neprekidno</a:t>
            </a:r>
            <a:r>
              <a:rPr lang="en-US" sz="2000" dirty="0" smtClean="0"/>
              <a:t> </a:t>
            </a:r>
            <a:r>
              <a:rPr lang="en-US" sz="2000" dirty="0" err="1" smtClean="0"/>
              <a:t>napajanje</a:t>
            </a:r>
            <a:r>
              <a:rPr lang="en-US" sz="2000" dirty="0" smtClean="0"/>
              <a:t> </a:t>
            </a:r>
            <a:r>
              <a:rPr lang="en-US" sz="2000" dirty="0" err="1" smtClean="0"/>
              <a:t>nekih</a:t>
            </a:r>
            <a:r>
              <a:rPr lang="en-US" sz="2000" dirty="0" smtClean="0"/>
              <a:t> </a:t>
            </a:r>
            <a:r>
              <a:rPr lang="en-US" sz="2000" dirty="0" err="1" smtClean="0"/>
              <a:t>potrošača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poboljšati</a:t>
            </a:r>
            <a:r>
              <a:rPr lang="en-US" sz="2000" dirty="0" smtClean="0"/>
              <a:t> </a:t>
            </a:r>
            <a:r>
              <a:rPr lang="en-US" sz="2000" dirty="0" err="1" smtClean="0"/>
              <a:t>performanse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distributivnog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Jos</a:t>
            </a:r>
            <a:r>
              <a:rPr lang="en-US" sz="2000" dirty="0" smtClean="0"/>
              <a:t> </a:t>
            </a:r>
            <a:r>
              <a:rPr lang="en-US" sz="2000" dirty="0" err="1" smtClean="0"/>
              <a:t>jedna</a:t>
            </a:r>
            <a:r>
              <a:rPr lang="en-US" sz="2000" dirty="0" smtClean="0"/>
              <a:t> dobra </a:t>
            </a:r>
            <a:r>
              <a:rPr lang="en-US" sz="2000" dirty="0" err="1" smtClean="0"/>
              <a:t>osobina</a:t>
            </a:r>
            <a:r>
              <a:rPr lang="en-US" sz="2000" dirty="0" smtClean="0"/>
              <a:t> </a:t>
            </a:r>
            <a:r>
              <a:rPr lang="en-US" sz="2000" dirty="0" err="1" smtClean="0"/>
              <a:t>solarnih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je </a:t>
            </a:r>
            <a:r>
              <a:rPr lang="en-US" sz="2000" dirty="0" err="1" smtClean="0"/>
              <a:t>mogućnost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budu</a:t>
            </a:r>
            <a:r>
              <a:rPr lang="en-US" sz="2000" dirty="0" smtClean="0"/>
              <a:t> </a:t>
            </a:r>
            <a:r>
              <a:rPr lang="en-US" sz="2000" dirty="0" err="1" smtClean="0"/>
              <a:t>izvori</a:t>
            </a:r>
            <a:r>
              <a:rPr lang="en-US" sz="2000" dirty="0" smtClean="0"/>
              <a:t> </a:t>
            </a:r>
            <a:r>
              <a:rPr lang="en-US" sz="2000" dirty="0" err="1" smtClean="0"/>
              <a:t>aktivne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reaktivne</a:t>
            </a:r>
            <a:r>
              <a:rPr lang="en-US" sz="2000" dirty="0" smtClean="0"/>
              <a:t> </a:t>
            </a:r>
            <a:r>
              <a:rPr lang="en-US" sz="2000" dirty="0" err="1" smtClean="0"/>
              <a:t>energije</a:t>
            </a:r>
            <a:endParaRPr lang="sr-Latn-R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Kada</a:t>
            </a:r>
            <a:r>
              <a:rPr lang="en-US" sz="2000" dirty="0" smtClean="0"/>
              <a:t> PV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koristi</a:t>
            </a:r>
            <a:r>
              <a:rPr lang="en-US" sz="2000" dirty="0" smtClean="0"/>
              <a:t> CSI </a:t>
            </a:r>
            <a:r>
              <a:rPr lang="en-US" sz="2000" dirty="0" err="1" smtClean="0"/>
              <a:t>invertor</a:t>
            </a:r>
            <a:r>
              <a:rPr lang="en-US" sz="2000" dirty="0" smtClean="0"/>
              <a:t> (</a:t>
            </a:r>
            <a:r>
              <a:rPr lang="en-US" sz="2000" dirty="0" err="1" smtClean="0"/>
              <a:t>strujni</a:t>
            </a:r>
            <a:r>
              <a:rPr lang="en-US" sz="2000" dirty="0" smtClean="0"/>
              <a:t> tip), on </a:t>
            </a:r>
            <a:r>
              <a:rPr lang="en-US" sz="2000" dirty="0" err="1" smtClean="0"/>
              <a:t>generiše</a:t>
            </a:r>
            <a:r>
              <a:rPr lang="en-US" sz="2000" dirty="0" smtClean="0"/>
              <a:t> </a:t>
            </a:r>
            <a:r>
              <a:rPr lang="en-US" sz="2000" dirty="0" err="1" smtClean="0"/>
              <a:t>aktivnu</a:t>
            </a:r>
            <a:r>
              <a:rPr lang="en-US" sz="2000" dirty="0" smtClean="0"/>
              <a:t> </a:t>
            </a:r>
            <a:r>
              <a:rPr lang="en-US" sz="2000" dirty="0" err="1" smtClean="0"/>
              <a:t>snagu</a:t>
            </a:r>
            <a:r>
              <a:rPr lang="en-US" sz="2000" dirty="0" smtClean="0"/>
              <a:t>, </a:t>
            </a:r>
            <a:r>
              <a:rPr lang="en-US" sz="2000" dirty="0" err="1" smtClean="0"/>
              <a:t>odnosno</a:t>
            </a:r>
            <a:r>
              <a:rPr lang="en-US" sz="2000" dirty="0" smtClean="0"/>
              <a:t> </a:t>
            </a:r>
            <a:r>
              <a:rPr lang="en-US" sz="2000" dirty="0" err="1" smtClean="0"/>
              <a:t>radi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sr-Latn-RS" sz="2000" dirty="0" smtClean="0"/>
              <a:t> cos</a:t>
            </a:r>
            <a:r>
              <a:rPr lang="el-GR" sz="2000" dirty="0" smtClean="0"/>
              <a:t>φ</a:t>
            </a:r>
            <a:r>
              <a:rPr lang="sr-Latn-RS" sz="2000" dirty="0" smtClean="0"/>
              <a:t>=1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pt-BR" sz="2400" b="1" dirty="0" smtClean="0"/>
              <a:t>Uticaj PV sistema na osnovne </a:t>
            </a:r>
            <a:br>
              <a:rPr lang="pt-BR" sz="2400" b="1" dirty="0" smtClean="0"/>
            </a:br>
            <a:r>
              <a:rPr lang="en-US" sz="2400" b="1" dirty="0" err="1" smtClean="0"/>
              <a:t>pokazatelje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kvaliteta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električne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energije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571612"/>
            <a:ext cx="7313612" cy="4114800"/>
          </a:xfrm>
        </p:spPr>
        <p:txBody>
          <a:bodyPr/>
          <a:lstStyle/>
          <a:p>
            <a:r>
              <a:rPr lang="en-US" sz="1800" dirty="0" err="1" smtClean="0"/>
              <a:t>Zbog</a:t>
            </a:r>
            <a:r>
              <a:rPr lang="en-US" sz="1800" dirty="0" smtClean="0"/>
              <a:t> </a:t>
            </a:r>
            <a:r>
              <a:rPr lang="en-US" sz="1800" dirty="0" err="1" smtClean="0"/>
              <a:t>varijacija</a:t>
            </a:r>
            <a:r>
              <a:rPr lang="en-US" sz="1800" dirty="0" smtClean="0"/>
              <a:t> </a:t>
            </a:r>
            <a:r>
              <a:rPr lang="en-US" sz="1800" dirty="0" err="1" smtClean="0"/>
              <a:t>zahteva</a:t>
            </a:r>
            <a:r>
              <a:rPr lang="en-US" sz="1800" dirty="0" smtClean="0"/>
              <a:t> </a:t>
            </a:r>
            <a:r>
              <a:rPr lang="en-US" sz="1800" dirty="0" err="1" smtClean="0"/>
              <a:t>mreže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dostupnosti</a:t>
            </a:r>
            <a:r>
              <a:rPr lang="en-US" sz="1800" dirty="0" smtClean="0"/>
              <a:t> PV </a:t>
            </a:r>
            <a:r>
              <a:rPr lang="en-US" sz="1800" dirty="0" err="1" smtClean="0"/>
              <a:t>sistema</a:t>
            </a:r>
            <a:r>
              <a:rPr lang="en-US" sz="1800" dirty="0" smtClean="0"/>
              <a:t>, </a:t>
            </a:r>
            <a:r>
              <a:rPr lang="en-US" sz="1800" dirty="0" err="1" smtClean="0"/>
              <a:t>može</a:t>
            </a:r>
            <a:r>
              <a:rPr lang="en-US" sz="1800" dirty="0" smtClean="0"/>
              <a:t> se </a:t>
            </a:r>
            <a:r>
              <a:rPr lang="en-US" sz="1800" dirty="0" err="1" smtClean="0"/>
              <a:t>dešavati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imamo</a:t>
            </a:r>
            <a:r>
              <a:rPr lang="en-US" sz="1800" dirty="0" smtClean="0"/>
              <a:t> </a:t>
            </a:r>
            <a:r>
              <a:rPr lang="en-US" sz="1800" dirty="0" err="1" smtClean="0"/>
              <a:t>nedostatak</a:t>
            </a:r>
            <a:r>
              <a:rPr lang="en-US" sz="1800" dirty="0" smtClean="0"/>
              <a:t> </a:t>
            </a:r>
            <a:r>
              <a:rPr lang="en-US" sz="1800" dirty="0" err="1" smtClean="0"/>
              <a:t>reaktivne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r>
              <a:rPr lang="en-US" sz="1800" dirty="0" smtClean="0"/>
              <a:t>, a </a:t>
            </a:r>
            <a:r>
              <a:rPr lang="en-US" sz="1800" dirty="0" err="1" smtClean="0"/>
              <a:t>višak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se </a:t>
            </a:r>
            <a:r>
              <a:rPr lang="en-US" sz="1800" dirty="0" err="1" smtClean="0"/>
              <a:t>generiše</a:t>
            </a:r>
            <a:r>
              <a:rPr lang="en-US" sz="1800" dirty="0" smtClean="0"/>
              <a:t> </a:t>
            </a:r>
            <a:r>
              <a:rPr lang="en-US" sz="1800" dirty="0" err="1" smtClean="0"/>
              <a:t>fotonaponskom</a:t>
            </a:r>
            <a:r>
              <a:rPr lang="en-US" sz="1800" dirty="0" smtClean="0"/>
              <a:t> </a:t>
            </a:r>
            <a:r>
              <a:rPr lang="en-US" sz="1800" dirty="0" err="1" smtClean="0"/>
              <a:t>konverzijom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Korišćenjem</a:t>
            </a:r>
            <a:r>
              <a:rPr lang="en-US" sz="1800" dirty="0" smtClean="0"/>
              <a:t> VSI </a:t>
            </a:r>
            <a:r>
              <a:rPr lang="en-US" sz="1800" dirty="0" err="1" smtClean="0"/>
              <a:t>invertora</a:t>
            </a:r>
            <a:r>
              <a:rPr lang="en-US" sz="1800" dirty="0" smtClean="0"/>
              <a:t> (</a:t>
            </a:r>
            <a:r>
              <a:rPr lang="en-US" sz="1800" dirty="0" err="1" smtClean="0"/>
              <a:t>naponski</a:t>
            </a:r>
            <a:r>
              <a:rPr lang="en-US" sz="1800" dirty="0" smtClean="0"/>
              <a:t> tip) </a:t>
            </a:r>
            <a:r>
              <a:rPr lang="en-US" sz="1800" dirty="0" err="1" smtClean="0"/>
              <a:t>ovi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sistemi</a:t>
            </a:r>
            <a:r>
              <a:rPr lang="en-US" sz="1800" dirty="0" smtClean="0"/>
              <a:t> </a:t>
            </a:r>
            <a:r>
              <a:rPr lang="en-US" sz="1800" dirty="0" err="1" smtClean="0"/>
              <a:t>mogu</a:t>
            </a:r>
            <a:r>
              <a:rPr lang="en-US" sz="1800" dirty="0" smtClean="0"/>
              <a:t> </a:t>
            </a:r>
            <a:r>
              <a:rPr lang="en-US" sz="1800" dirty="0" err="1" smtClean="0"/>
              <a:t>izvršiti</a:t>
            </a:r>
            <a:r>
              <a:rPr lang="en-US" sz="1800" dirty="0" smtClean="0"/>
              <a:t> </a:t>
            </a:r>
            <a:r>
              <a:rPr lang="en-US" sz="1800" dirty="0" err="1" smtClean="0"/>
              <a:t>kompenzaciju</a:t>
            </a:r>
            <a:r>
              <a:rPr lang="en-US" sz="1800" dirty="0" smtClean="0"/>
              <a:t> </a:t>
            </a:r>
            <a:r>
              <a:rPr lang="en-US" sz="1800" dirty="0" err="1" smtClean="0"/>
              <a:t>reaktivne</a:t>
            </a:r>
            <a:r>
              <a:rPr lang="en-US" sz="1800" dirty="0" smtClean="0"/>
              <a:t> </a:t>
            </a:r>
            <a:r>
              <a:rPr lang="en-US" sz="1800" dirty="0" err="1" smtClean="0"/>
              <a:t>snage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Tako</a:t>
            </a:r>
            <a:r>
              <a:rPr lang="sr-Latn-RS" sz="1800" dirty="0" smtClean="0"/>
              <a:t>đ</a:t>
            </a:r>
            <a:r>
              <a:rPr lang="en-US" sz="1800" dirty="0" smtClean="0"/>
              <a:t>e</a:t>
            </a:r>
            <a:r>
              <a:rPr lang="en-US" sz="1800" dirty="0" smtClean="0"/>
              <a:t>, u </a:t>
            </a:r>
            <a:r>
              <a:rPr lang="en-US" sz="1800" dirty="0" err="1" smtClean="0"/>
              <a:t>slučaju</a:t>
            </a:r>
            <a:r>
              <a:rPr lang="en-US" sz="1800" dirty="0" smtClean="0"/>
              <a:t> </a:t>
            </a:r>
            <a:r>
              <a:rPr lang="en-US" sz="1800" dirty="0" err="1" smtClean="0"/>
              <a:t>postojanja</a:t>
            </a:r>
            <a:r>
              <a:rPr lang="en-US" sz="1800" dirty="0" smtClean="0"/>
              <a:t> </a:t>
            </a:r>
            <a:r>
              <a:rPr lang="en-US" sz="1800" dirty="0" err="1" smtClean="0"/>
              <a:t>sistema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skladištenje</a:t>
            </a:r>
            <a:r>
              <a:rPr lang="en-US" sz="1800" dirty="0" smtClean="0"/>
              <a:t> u </a:t>
            </a:r>
            <a:r>
              <a:rPr lang="en-US" sz="1800" dirty="0" err="1" smtClean="0"/>
              <a:t>sklopu</a:t>
            </a:r>
            <a:r>
              <a:rPr lang="en-US" sz="1800" dirty="0" smtClean="0"/>
              <a:t> PV </a:t>
            </a:r>
            <a:r>
              <a:rPr lang="en-US" sz="1800" dirty="0" err="1" smtClean="0"/>
              <a:t>sistema</a:t>
            </a:r>
            <a:r>
              <a:rPr lang="en-US" sz="1800" dirty="0" smtClean="0"/>
              <a:t>, on </a:t>
            </a:r>
            <a:r>
              <a:rPr lang="en-US" sz="1800" dirty="0" err="1" smtClean="0"/>
              <a:t>može</a:t>
            </a:r>
            <a:r>
              <a:rPr lang="en-US" sz="1800" dirty="0" smtClean="0"/>
              <a:t> </a:t>
            </a:r>
            <a:r>
              <a:rPr lang="en-US" sz="1800" dirty="0" err="1" smtClean="0"/>
              <a:t>biti</a:t>
            </a:r>
            <a:r>
              <a:rPr lang="en-US" sz="1800" dirty="0" smtClean="0"/>
              <a:t> </a:t>
            </a:r>
            <a:r>
              <a:rPr lang="en-US" sz="1800" dirty="0" err="1" smtClean="0"/>
              <a:t>apsorber</a:t>
            </a:r>
            <a:r>
              <a:rPr lang="en-US" sz="1800" dirty="0" smtClean="0"/>
              <a:t> </a:t>
            </a:r>
            <a:r>
              <a:rPr lang="en-US" sz="1800" dirty="0" err="1" smtClean="0"/>
              <a:t>električne</a:t>
            </a:r>
            <a:r>
              <a:rPr lang="en-US" sz="1800" dirty="0" smtClean="0"/>
              <a:t> </a:t>
            </a:r>
            <a:r>
              <a:rPr lang="en-US" sz="1800" dirty="0" err="1" smtClean="0"/>
              <a:t>energije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Tok</a:t>
            </a:r>
            <a:r>
              <a:rPr lang="en-US" sz="1800" dirty="0" smtClean="0"/>
              <a:t> </a:t>
            </a:r>
            <a:r>
              <a:rPr lang="en-US" sz="1800" dirty="0" err="1" smtClean="0"/>
              <a:t>aktivne</a:t>
            </a:r>
            <a:r>
              <a:rPr lang="en-US" sz="1800" dirty="0" smtClean="0"/>
              <a:t> </a:t>
            </a:r>
            <a:r>
              <a:rPr lang="en-US" sz="1800" dirty="0" err="1" smtClean="0"/>
              <a:t>snage</a:t>
            </a:r>
            <a:r>
              <a:rPr lang="en-US" sz="1800" dirty="0" smtClean="0"/>
              <a:t> </a:t>
            </a:r>
            <a:r>
              <a:rPr lang="en-US" sz="1800" dirty="0" err="1" smtClean="0"/>
              <a:t>zavisi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znaka</a:t>
            </a:r>
            <a:r>
              <a:rPr lang="en-US" sz="1800" dirty="0" smtClean="0"/>
              <a:t> </a:t>
            </a:r>
            <a:r>
              <a:rPr lang="en-US" sz="1800" dirty="0" err="1" smtClean="0"/>
              <a:t>faznog</a:t>
            </a:r>
            <a:r>
              <a:rPr lang="en-US" sz="1800" dirty="0" smtClean="0"/>
              <a:t> </a:t>
            </a:r>
            <a:r>
              <a:rPr lang="en-US" sz="1800" dirty="0" err="1" smtClean="0"/>
              <a:t>pomeraja</a:t>
            </a:r>
            <a:r>
              <a:rPr lang="en-US" sz="1800" dirty="0" smtClean="0"/>
              <a:t> </a:t>
            </a:r>
            <a:r>
              <a:rPr lang="en-US" sz="1800" dirty="0" err="1" smtClean="0"/>
              <a:t>vektora</a:t>
            </a:r>
            <a:r>
              <a:rPr lang="en-US" sz="1800" dirty="0" smtClean="0"/>
              <a:t> </a:t>
            </a:r>
            <a:r>
              <a:rPr lang="en-US" sz="1800" dirty="0" err="1" smtClean="0"/>
              <a:t>izlaznog</a:t>
            </a:r>
            <a:r>
              <a:rPr lang="en-US" sz="1800" dirty="0" smtClean="0"/>
              <a:t> </a:t>
            </a:r>
            <a:r>
              <a:rPr lang="en-US" sz="1800" dirty="0" err="1" smtClean="0"/>
              <a:t>napona</a:t>
            </a:r>
            <a:r>
              <a:rPr lang="en-US" sz="1800" dirty="0" smtClean="0"/>
              <a:t> </a:t>
            </a:r>
            <a:r>
              <a:rPr lang="en-US" sz="1800" dirty="0" err="1" smtClean="0"/>
              <a:t>invertora</a:t>
            </a:r>
            <a:r>
              <a:rPr lang="en-US" sz="1800" dirty="0" smtClean="0"/>
              <a:t> u </a:t>
            </a:r>
            <a:r>
              <a:rPr lang="en-US" sz="1800" dirty="0" err="1" smtClean="0"/>
              <a:t>odnosu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fazor</a:t>
            </a:r>
            <a:r>
              <a:rPr lang="en-US" sz="1800" dirty="0" smtClean="0"/>
              <a:t> </a:t>
            </a:r>
            <a:r>
              <a:rPr lang="en-US" sz="1800" dirty="0" err="1" smtClean="0"/>
              <a:t>mrežnog</a:t>
            </a:r>
            <a:r>
              <a:rPr lang="en-US" sz="1800" dirty="0" smtClean="0"/>
              <a:t> </a:t>
            </a:r>
            <a:r>
              <a:rPr lang="en-US" sz="1800" dirty="0" err="1" smtClean="0"/>
              <a:t>napona</a:t>
            </a:r>
            <a:r>
              <a:rPr lang="en-US" sz="1800" dirty="0" smtClean="0"/>
              <a:t>, </a:t>
            </a:r>
            <a:r>
              <a:rPr lang="en-US" sz="1800" dirty="0" err="1" smtClean="0"/>
              <a:t>dok</a:t>
            </a:r>
            <a:r>
              <a:rPr lang="en-US" sz="1800" dirty="0" smtClean="0"/>
              <a:t> </a:t>
            </a:r>
            <a:r>
              <a:rPr lang="en-US" sz="1800" dirty="0" err="1" smtClean="0"/>
              <a:t>odnos</a:t>
            </a:r>
            <a:r>
              <a:rPr lang="en-US" sz="1800" dirty="0" smtClean="0"/>
              <a:t> amplitude ova </a:t>
            </a:r>
            <a:r>
              <a:rPr lang="en-US" sz="1800" dirty="0" err="1" smtClean="0"/>
              <a:t>dva</a:t>
            </a:r>
            <a:r>
              <a:rPr lang="en-US" sz="1800" dirty="0" smtClean="0"/>
              <a:t> </a:t>
            </a:r>
            <a:r>
              <a:rPr lang="en-US" sz="1800" dirty="0" err="1" smtClean="0"/>
              <a:t>napona</a:t>
            </a:r>
            <a:r>
              <a:rPr lang="en-US" sz="1800" dirty="0" smtClean="0"/>
              <a:t> </a:t>
            </a:r>
            <a:r>
              <a:rPr lang="en-US" sz="1800" dirty="0" err="1" smtClean="0"/>
              <a:t>definišu</a:t>
            </a:r>
            <a:r>
              <a:rPr lang="en-US" sz="1800" dirty="0" smtClean="0"/>
              <a:t> </a:t>
            </a:r>
            <a:r>
              <a:rPr lang="en-US" sz="1800" dirty="0" err="1" smtClean="0"/>
              <a:t>tok</a:t>
            </a:r>
            <a:r>
              <a:rPr lang="en-US" sz="1800" dirty="0" smtClean="0"/>
              <a:t> </a:t>
            </a:r>
            <a:r>
              <a:rPr lang="en-US" sz="1800" dirty="0" err="1" smtClean="0"/>
              <a:t>reaktivne</a:t>
            </a:r>
            <a:r>
              <a:rPr lang="en-US" sz="1800" dirty="0" smtClean="0"/>
              <a:t> </a:t>
            </a:r>
            <a:r>
              <a:rPr lang="en-US" sz="1800" dirty="0" err="1" smtClean="0"/>
              <a:t>snage</a:t>
            </a:r>
            <a:endParaRPr lang="sr-Latn-RS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Uloga</a:t>
            </a:r>
            <a:r>
              <a:rPr lang="en-US" sz="1800" dirty="0" smtClean="0"/>
              <a:t> </a:t>
            </a:r>
            <a:r>
              <a:rPr lang="en-US" sz="1800" dirty="0" err="1" smtClean="0"/>
              <a:t>kompenzatora</a:t>
            </a:r>
            <a:r>
              <a:rPr lang="en-US" sz="1800" dirty="0" smtClean="0"/>
              <a:t> </a:t>
            </a:r>
            <a:r>
              <a:rPr lang="en-US" sz="1800" dirty="0" err="1" smtClean="0"/>
              <a:t>reaktivne</a:t>
            </a:r>
            <a:r>
              <a:rPr lang="en-US" sz="1800" dirty="0" smtClean="0"/>
              <a:t> </a:t>
            </a:r>
            <a:r>
              <a:rPr lang="en-US" sz="1800" dirty="0" err="1" smtClean="0"/>
              <a:t>snage</a:t>
            </a:r>
            <a:r>
              <a:rPr lang="en-US" sz="1800" dirty="0" smtClean="0"/>
              <a:t> je </a:t>
            </a:r>
            <a:r>
              <a:rPr lang="en-US" sz="1800" dirty="0" err="1" smtClean="0"/>
              <a:t>značajna</a:t>
            </a:r>
            <a:r>
              <a:rPr lang="en-US" sz="1800" dirty="0" smtClean="0"/>
              <a:t> </a:t>
            </a:r>
            <a:r>
              <a:rPr lang="en-US" sz="1800" dirty="0" err="1" smtClean="0"/>
              <a:t>osobina</a:t>
            </a:r>
            <a:r>
              <a:rPr lang="en-US" sz="1800" dirty="0" smtClean="0"/>
              <a:t> </a:t>
            </a:r>
            <a:r>
              <a:rPr lang="en-US" sz="1800" dirty="0" err="1" smtClean="0"/>
              <a:t>solarnih</a:t>
            </a:r>
            <a:r>
              <a:rPr lang="en-US" sz="1800" dirty="0" smtClean="0"/>
              <a:t> </a:t>
            </a:r>
            <a:r>
              <a:rPr lang="en-US" sz="1800" dirty="0" err="1" smtClean="0"/>
              <a:t>izvora</a:t>
            </a:r>
            <a:r>
              <a:rPr lang="en-US" sz="1800" dirty="0" smtClean="0"/>
              <a:t>, </a:t>
            </a:r>
            <a:r>
              <a:rPr lang="en-US" sz="1800" dirty="0" err="1" smtClean="0"/>
              <a:t>jer</a:t>
            </a:r>
            <a:r>
              <a:rPr lang="en-US" sz="1800" dirty="0" smtClean="0"/>
              <a:t> </a:t>
            </a:r>
            <a:r>
              <a:rPr lang="en-US" sz="1800" dirty="0" err="1" smtClean="0"/>
              <a:t>mogu</a:t>
            </a:r>
            <a:r>
              <a:rPr lang="en-US" sz="1800" dirty="0" smtClean="0"/>
              <a:t> </a:t>
            </a:r>
            <a:r>
              <a:rPr lang="en-US" sz="1800" dirty="0" err="1" smtClean="0"/>
              <a:t>poboljšavati</a:t>
            </a:r>
            <a:r>
              <a:rPr lang="en-US" sz="1800" dirty="0" smtClean="0"/>
              <a:t> </a:t>
            </a:r>
            <a:r>
              <a:rPr lang="en-US" sz="1800" dirty="0" err="1" smtClean="0"/>
              <a:t>naponske</a:t>
            </a:r>
            <a:r>
              <a:rPr lang="en-US" sz="1800" dirty="0" smtClean="0"/>
              <a:t> </a:t>
            </a:r>
            <a:r>
              <a:rPr lang="en-US" sz="1800" dirty="0" err="1" smtClean="0"/>
              <a:t>prilike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obezbediti</a:t>
            </a:r>
            <a:r>
              <a:rPr lang="en-US" sz="1800" dirty="0" smtClean="0"/>
              <a:t> </a:t>
            </a:r>
            <a:r>
              <a:rPr lang="en-US" sz="1800" dirty="0" err="1" smtClean="0"/>
              <a:t>veću</a:t>
            </a:r>
            <a:r>
              <a:rPr lang="en-US" sz="1800" dirty="0" smtClean="0"/>
              <a:t> </a:t>
            </a:r>
            <a:r>
              <a:rPr lang="en-US" sz="1800" dirty="0" err="1" smtClean="0"/>
              <a:t>pouzdanost</a:t>
            </a:r>
            <a:r>
              <a:rPr lang="en-US" sz="1800" dirty="0" smtClean="0"/>
              <a:t> </a:t>
            </a:r>
            <a:r>
              <a:rPr lang="en-US" sz="1800" dirty="0" err="1" smtClean="0"/>
              <a:t>distrubutivnih</a:t>
            </a:r>
            <a:r>
              <a:rPr lang="en-US" sz="1800" dirty="0" smtClean="0"/>
              <a:t> </a:t>
            </a:r>
            <a:r>
              <a:rPr lang="en-US" sz="1800" dirty="0" err="1" smtClean="0"/>
              <a:t>mreža</a:t>
            </a:r>
            <a:r>
              <a:rPr lang="en-US" sz="18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3EC07-CBB4-426E-B337-471436176795}" type="slidenum">
              <a:rPr lang="sr-Latn-CS" smtClean="0"/>
              <a:pPr>
                <a:defRPr/>
              </a:pPr>
              <a:t>7</a:t>
            </a:fld>
            <a:endParaRPr lang="sr-Latn-C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9CAE92-8A71-4876-A0C6-A975BFABA3FB}" type="slidenum">
              <a:rPr lang="sr-Latn-CS" smtClean="0"/>
              <a:pPr/>
              <a:t>8</a:t>
            </a:fld>
            <a:endParaRPr lang="sr-Latn-CS" smtClean="0"/>
          </a:p>
        </p:txBody>
      </p:sp>
      <p:sp>
        <p:nvSpPr>
          <p:cNvPr id="450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smtClean="0"/>
              <a:t/>
            </a:r>
            <a:br>
              <a:rPr lang="en-US" sz="2800" smtClean="0"/>
            </a:br>
            <a:r>
              <a:rPr lang="pt-BR" sz="2800" b="1" smtClean="0"/>
              <a:t>Uticaj PV sistema na osnovne </a:t>
            </a:r>
            <a:br>
              <a:rPr lang="pt-BR" sz="2800" b="1" smtClean="0"/>
            </a:br>
            <a:r>
              <a:rPr lang="en-US" sz="2800" b="1" smtClean="0"/>
              <a:t>pokazatelje kvaliteta električne energije</a:t>
            </a:r>
            <a:endParaRPr lang="en-US" sz="2800" smtClean="0"/>
          </a:p>
        </p:txBody>
      </p:sp>
      <p:sp>
        <p:nvSpPr>
          <p:cNvPr id="4506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 Često poseduje sistem za praćenje tačke maksimalne snage</a:t>
            </a:r>
            <a:r>
              <a:rPr lang="sr-Latn-CS" sz="2000" smtClean="0">
                <a:latin typeface="Arial" charset="0"/>
              </a:rPr>
              <a:t> (MPPT)</a:t>
            </a:r>
            <a:r>
              <a:rPr lang="en-US" sz="2000" smtClean="0"/>
              <a:t>, koji  obezbeđuje radni napon za koji PV sistem proizvodi maksimalnu snagu</a:t>
            </a:r>
          </a:p>
          <a:p>
            <a:r>
              <a:rPr lang="en-US" sz="2000" smtClean="0"/>
              <a:t>Dostupno je više tipova invertora s obzirom na oblik izlaznog signala</a:t>
            </a:r>
          </a:p>
          <a:p>
            <a:r>
              <a:rPr lang="en-US" sz="2000" smtClean="0"/>
              <a:t> Izbor odgovarajućeg invertora za određenu aplikaciju zavisi od zahteva potrošača koja se odnose na talasni oblik izlaznog napona i efikasnost invertora</a:t>
            </a:r>
          </a:p>
          <a:p>
            <a:r>
              <a:rPr lang="en-US" sz="2000" smtClean="0"/>
              <a:t> Zatim, bitno je da li je reč o samostalnom ili mrežno - povezanom PV sistemu </a:t>
            </a:r>
          </a:p>
          <a:p>
            <a:endParaRPr lang="en-US" sz="2000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1A7CCA-8563-4FDB-9579-53C9059116EB}" type="slidenum">
              <a:rPr lang="sr-Latn-CS" smtClean="0"/>
              <a:pPr/>
              <a:t>9</a:t>
            </a:fld>
            <a:endParaRPr lang="sr-Latn-CS" smtClean="0"/>
          </a:p>
        </p:txBody>
      </p:sp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smtClean="0"/>
              <a:t/>
            </a:r>
            <a:br>
              <a:rPr lang="en-US" sz="2800" smtClean="0"/>
            </a:br>
            <a:r>
              <a:rPr lang="pt-BR" sz="2800" b="1" smtClean="0"/>
              <a:t>Uticaj PV sistema na osnovne </a:t>
            </a:r>
            <a:br>
              <a:rPr lang="pt-BR" sz="2800" b="1" smtClean="0"/>
            </a:br>
            <a:r>
              <a:rPr lang="en-US" sz="2800" b="1" smtClean="0"/>
              <a:t>pokazatelje kvaliteta električne energije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err="1" smtClean="0"/>
              <a:t>Postoje</a:t>
            </a:r>
            <a:r>
              <a:rPr lang="en-US" sz="2000" dirty="0" smtClean="0"/>
              <a:t> </a:t>
            </a:r>
            <a:r>
              <a:rPr lang="en-US" sz="2000" dirty="0" err="1" smtClean="0"/>
              <a:t>četiri</a:t>
            </a:r>
            <a:r>
              <a:rPr lang="en-US" sz="2000" dirty="0" smtClean="0"/>
              <a:t> </a:t>
            </a:r>
            <a:r>
              <a:rPr lang="en-US" sz="2000" dirty="0" err="1" smtClean="0"/>
              <a:t>osnovna</a:t>
            </a:r>
            <a:r>
              <a:rPr lang="en-US" sz="2000" dirty="0" smtClean="0"/>
              <a:t> </a:t>
            </a:r>
            <a:r>
              <a:rPr lang="en-US" sz="2000" dirty="0" err="1" smtClean="0"/>
              <a:t>parametra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opisuju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karakteristike</a:t>
            </a:r>
            <a:r>
              <a:rPr lang="en-US" sz="2000" dirty="0" smtClean="0"/>
              <a:t> </a:t>
            </a:r>
            <a:r>
              <a:rPr lang="en-US" sz="2000" dirty="0" err="1" smtClean="0"/>
              <a:t>svakog</a:t>
            </a:r>
            <a:r>
              <a:rPr lang="en-US" sz="2000" dirty="0" smtClean="0"/>
              <a:t> </a:t>
            </a:r>
            <a:r>
              <a:rPr lang="en-US" sz="2000" dirty="0" err="1" smtClean="0"/>
              <a:t>invertora</a:t>
            </a:r>
            <a:r>
              <a:rPr lang="en-US" sz="2000" dirty="0" smtClean="0"/>
              <a:t>:</a:t>
            </a:r>
            <a:endParaRPr lang="sr-Latn-RS" sz="2000" dirty="0" smtClean="0"/>
          </a:p>
          <a:p>
            <a:pPr lvl="1">
              <a:defRPr/>
            </a:pP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nazivna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izlazna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snaga</a:t>
            </a:r>
            <a:r>
              <a:rPr lang="en-US" sz="1600" dirty="0" smtClean="0">
                <a:ea typeface="+mn-ea"/>
              </a:rPr>
              <a:t>,</a:t>
            </a:r>
            <a:endParaRPr lang="sr-Latn-RS" sz="1600" dirty="0" smtClean="0">
              <a:ea typeface="+mn-ea"/>
            </a:endParaRPr>
          </a:p>
          <a:p>
            <a:pPr lvl="1">
              <a:defRPr/>
            </a:pP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maksimalno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udarno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opterećenje</a:t>
            </a:r>
            <a:r>
              <a:rPr lang="en-US" sz="1600" dirty="0" smtClean="0">
                <a:ea typeface="+mn-ea"/>
              </a:rPr>
              <a:t>,</a:t>
            </a:r>
            <a:endParaRPr lang="sr-Latn-RS" sz="1600" dirty="0" smtClean="0">
              <a:ea typeface="+mn-ea"/>
            </a:endParaRPr>
          </a:p>
          <a:p>
            <a:pPr lvl="1">
              <a:defRPr/>
            </a:pP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efikasnost</a:t>
            </a:r>
            <a:endParaRPr lang="sr-Latn-RS" sz="1600" dirty="0" smtClean="0">
              <a:ea typeface="+mn-ea"/>
            </a:endParaRPr>
          </a:p>
          <a:p>
            <a:pPr lvl="1">
              <a:defRPr/>
            </a:pP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i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harmonijsko</a:t>
            </a:r>
            <a:r>
              <a:rPr lang="en-US" sz="1600" dirty="0" smtClean="0">
                <a:ea typeface="+mn-ea"/>
              </a:rPr>
              <a:t> </a:t>
            </a:r>
            <a:r>
              <a:rPr lang="en-US" sz="1600" dirty="0" err="1" smtClean="0">
                <a:ea typeface="+mn-ea"/>
              </a:rPr>
              <a:t>izobličenje</a:t>
            </a:r>
            <a:endParaRPr lang="sr-Latn-RS" sz="1600" dirty="0" smtClean="0">
              <a:ea typeface="+mn-ea"/>
            </a:endParaRPr>
          </a:p>
          <a:p>
            <a:pPr lvl="1">
              <a:defRPr/>
            </a:pPr>
            <a:r>
              <a:rPr lang="sr-Latn-RS" sz="1600" dirty="0" smtClean="0">
                <a:ea typeface="+mn-ea"/>
              </a:rPr>
              <a:t>Invertori koji se najčešće koriste su:</a:t>
            </a:r>
            <a:endParaRPr lang="en-US" sz="1600" dirty="0" smtClean="0">
              <a:ea typeface="+mn-ea"/>
            </a:endParaRPr>
          </a:p>
          <a:p>
            <a:pPr>
              <a:defRPr/>
            </a:pPr>
            <a:r>
              <a:rPr lang="en-US" sz="1800" i="1" dirty="0" smtClean="0"/>
              <a:t>1) </a:t>
            </a:r>
            <a:r>
              <a:rPr lang="en-US" sz="1800" i="1" dirty="0" err="1" smtClean="0"/>
              <a:t>invertor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kvadratnim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talasnim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oblikom</a:t>
            </a:r>
            <a:r>
              <a:rPr lang="en-US" sz="1800" i="1" dirty="0" smtClean="0"/>
              <a:t> (square wave) </a:t>
            </a:r>
          </a:p>
          <a:p>
            <a:pPr>
              <a:defRPr/>
            </a:pPr>
            <a:r>
              <a:rPr lang="en-US" sz="1800" dirty="0" smtClean="0"/>
              <a:t>2) </a:t>
            </a:r>
            <a:r>
              <a:rPr lang="en-US" sz="1800" i="1" dirty="0" err="1" smtClean="0"/>
              <a:t>invertor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modifikovanim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talasnim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oblikom</a:t>
            </a:r>
            <a:r>
              <a:rPr lang="en-US" sz="1800" i="1" dirty="0" smtClean="0"/>
              <a:t> (modified sine wave) </a:t>
            </a:r>
          </a:p>
          <a:p>
            <a:pPr>
              <a:defRPr/>
            </a:pPr>
            <a:r>
              <a:rPr lang="en-US" sz="1800" i="1" dirty="0" smtClean="0"/>
              <a:t>3) </a:t>
            </a:r>
            <a:r>
              <a:rPr lang="en-US" sz="1800" i="1" dirty="0" err="1" smtClean="0"/>
              <a:t>impulsni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širinski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invertor</a:t>
            </a:r>
            <a:r>
              <a:rPr lang="en-US" sz="1800" i="1" dirty="0" smtClean="0"/>
              <a:t> (pulse width modulated – PWM) </a:t>
            </a:r>
          </a:p>
          <a:p>
            <a:pPr>
              <a:defRPr/>
            </a:pPr>
            <a:r>
              <a:rPr lang="en-US" sz="1800" i="1" dirty="0" smtClean="0"/>
              <a:t>4) </a:t>
            </a:r>
            <a:r>
              <a:rPr lang="en-US" sz="1800" i="1" dirty="0" err="1" smtClean="0"/>
              <a:t>invertor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čistim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sinusnim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oblikom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izlaznog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napona</a:t>
            </a:r>
            <a:r>
              <a:rPr lang="en-US" sz="1800" i="1" dirty="0" smtClean="0"/>
              <a:t> (sine wave) </a:t>
            </a:r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4263</TotalTime>
  <Words>2937</Words>
  <Application>Microsoft Office PowerPoint</Application>
  <PresentationFormat>On-screen Show (4:3)</PresentationFormat>
  <Paragraphs>208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Eclipse</vt:lpstr>
      <vt:lpstr>Equation</vt:lpstr>
      <vt:lpstr>Obnovljivi izvori i kvalitet električne energije</vt:lpstr>
      <vt:lpstr>Dozvoljena jačina treperenja - flikera </vt:lpstr>
      <vt:lpstr> Uticaj PV sistema na osnovne  pokazatelje kvaliteta električne energije</vt:lpstr>
      <vt:lpstr> Uticaj PV sistema na osnovne  pokazatelje kvaliteta električne energije</vt:lpstr>
      <vt:lpstr> Uticaj PV sistema na osnovne  pokazatelje kvaliteta električne energije</vt:lpstr>
      <vt:lpstr> Uticaj PV sistema na osnovne  pokazatelje kvaliteta električne energije</vt:lpstr>
      <vt:lpstr> Uticaj PV sistema na osnovne  pokazatelje kvaliteta električne energije</vt:lpstr>
      <vt:lpstr> Uticaj PV sistema na osnovne  pokazatelje kvaliteta električne energije</vt:lpstr>
      <vt:lpstr> Uticaj PV sistema na osnovne  pokazatelje kvaliteta električne energije</vt:lpstr>
      <vt:lpstr>Karakteristike invertora </vt:lpstr>
      <vt:lpstr>Invertor sa kvadratnim talasnim oblikom (square wave)</vt:lpstr>
      <vt:lpstr>Invertor sa modifikovanim talasnim oblikom (modified sine wave)</vt:lpstr>
      <vt:lpstr>Impulsni širinski invertor (pulse width modulated – PWM)</vt:lpstr>
      <vt:lpstr>Invertor sa čistim sinusnim oblikom izlaznog napona (sine wave)</vt:lpstr>
      <vt:lpstr> Uticaj PV sistema na osnovne  pokazatelje kvaliteta električne energije</vt:lpstr>
      <vt:lpstr> Uticaj PV sistema na osnovne  pokazatelje kvaliteta električne energije</vt:lpstr>
      <vt:lpstr>THD izlazne struje invertora Sun Profi 2400 u funkciji izlazne snage </vt:lpstr>
      <vt:lpstr>THD kod PV sistema</vt:lpstr>
      <vt:lpstr>THD kod PV sistema</vt:lpstr>
      <vt:lpstr>THD kod PV sistema</vt:lpstr>
      <vt:lpstr>THD kod PV sistema</vt:lpstr>
      <vt:lpstr>Relativne vrednosti individualnih neparnih harmonika struje PV sistema </vt:lpstr>
      <vt:lpstr>Relativne vrednosti individualnih neparnih harmonika struje PV sistema </vt:lpstr>
      <vt:lpstr>Solarna iradijacija I(W/m2) i vrednost THDi(%) pri vedrom (slika levo) i delimično oblačnom (slika desno) danu za PV sistem sa  invertorom </vt:lpstr>
      <vt:lpstr>Solarna iradijacija I(W/m2) i vrednost THDi(%)</vt:lpstr>
      <vt:lpstr>THDi struje na izlazu PV sistema u funkciji nivoa insolacije </vt:lpstr>
      <vt:lpstr>THDi struje na izlazu PV sistema u funkciji nivoa insolacije </vt:lpstr>
      <vt:lpstr>Контрола квалитета електричне енергије добијене из ветрогенератора </vt:lpstr>
      <vt:lpstr>Контрола квалитета електричне енергије добијене из ветрогенератора</vt:lpstr>
      <vt:lpstr>Контрола квалитета електричне енергије добијене из ветрогенератора</vt:lpstr>
      <vt:lpstr>Контрола квалитета електричне енергије добијене из ветрогенератора</vt:lpstr>
      <vt:lpstr>Контрола квалитета електричне енергије добијене из ветрогенератора</vt:lpstr>
      <vt:lpstr>Контрола квалитета електричне енергије добијене из ветрогенератора</vt:lpstr>
      <vt:lpstr>Контрола квалитета електричне енергије добијене из ветрогенератора</vt:lpstr>
      <vt:lpstr>Литература</vt:lpstr>
    </vt:vector>
  </TitlesOfParts>
  <Company>Viser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Obnovljivi izvori i kvaliteta električne energije</dc:title>
  <dc:creator>Aleksandra</dc:creator>
  <cp:lastModifiedBy>Aleksandra Grujic</cp:lastModifiedBy>
  <cp:revision>220</cp:revision>
  <dcterms:created xsi:type="dcterms:W3CDTF">2012-12-14T13:16:30Z</dcterms:created>
  <dcterms:modified xsi:type="dcterms:W3CDTF">2018-05-24T14:07:14Z</dcterms:modified>
</cp:coreProperties>
</file>