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1637B-F989-4B20-8856-300171981F63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A62AA-3990-44E8-9116-238BE6B58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DF7785-1C53-47EA-82A3-0AB36ECB3157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372E8-929A-4611-A748-916EA8F1985F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327D8B-E751-4E75-90A6-507A74F164A5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B8252-74D9-46C8-9352-72E11ED3C258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FD89E3-D8C8-445B-AD98-093B54E2DC82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A5A43-2A66-4E8C-B724-E049C26BA7F1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11079-1ECF-4ED1-BC7C-F1D5B12D81B9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D8A29-81F5-4CC8-82B2-0A3E14A94D4A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65A377-1409-4CAD-95DF-393E0C5B5BAB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ACFEC-A7B5-4B9A-89D3-64B05C239E7E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B9D67-132D-44A4-B8C7-45730E8D95DF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8895B8-F8BA-41FC-8E17-B6023843FE8F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co.rs/biogas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KORIŠĆENJE KOMUNALNOG OTPADA U ENERGETSKE SVRHE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mtClean="0"/>
              <a:t>Александра Грујић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 U </a:t>
            </a:r>
            <a:r>
              <a:rPr lang="en-US" sz="1800" dirty="0" err="1" smtClean="0"/>
              <a:t>slučaju</a:t>
            </a:r>
            <a:r>
              <a:rPr lang="en-US" sz="1800" dirty="0" smtClean="0"/>
              <a:t> </a:t>
            </a:r>
            <a:r>
              <a:rPr lang="en-US" sz="1800" dirty="0" err="1" smtClean="0"/>
              <a:t>prekomerne</a:t>
            </a:r>
            <a:r>
              <a:rPr lang="en-US" sz="1800" dirty="0" smtClean="0"/>
              <a:t> </a:t>
            </a:r>
            <a:r>
              <a:rPr lang="en-US" sz="1800" dirty="0" err="1" smtClean="0"/>
              <a:t>produkcije</a:t>
            </a:r>
            <a:r>
              <a:rPr lang="en-US" sz="1800" dirty="0" smtClean="0"/>
              <a:t> </a:t>
            </a:r>
            <a:r>
              <a:rPr lang="en-US" sz="1800" dirty="0" err="1" smtClean="0"/>
              <a:t>biogasa</a:t>
            </a:r>
            <a:r>
              <a:rPr lang="en-US" sz="1800" dirty="0" smtClean="0"/>
              <a:t>, biogas se </a:t>
            </a:r>
            <a:r>
              <a:rPr lang="en-US" sz="1800" dirty="0" err="1" smtClean="0"/>
              <a:t>sagoreva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baklji</a:t>
            </a:r>
            <a:r>
              <a:rPr lang="en-US" sz="1800" dirty="0" smtClean="0"/>
              <a:t>,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predstavlja</a:t>
            </a:r>
            <a:r>
              <a:rPr lang="en-US" sz="1800" dirty="0" smtClean="0"/>
              <a:t> </a:t>
            </a:r>
            <a:r>
              <a:rPr lang="en-US" sz="1800" dirty="0" err="1" smtClean="0"/>
              <a:t>apsolutno</a:t>
            </a:r>
            <a:r>
              <a:rPr lang="en-US" sz="1800" dirty="0" smtClean="0"/>
              <a:t> </a:t>
            </a:r>
            <a:r>
              <a:rPr lang="en-US" sz="1800" dirty="0" err="1" smtClean="0"/>
              <a:t>neškodljiv</a:t>
            </a:r>
            <a:r>
              <a:rPr lang="en-US" sz="1800" dirty="0" smtClean="0"/>
              <a:t> </a:t>
            </a:r>
            <a:r>
              <a:rPr lang="en-US" sz="1800" dirty="0" err="1" smtClean="0"/>
              <a:t>proces</a:t>
            </a:r>
            <a:r>
              <a:rPr lang="en-US" sz="1800" dirty="0" smtClean="0"/>
              <a:t> </a:t>
            </a:r>
            <a:r>
              <a:rPr lang="en-US" sz="1800" dirty="0" err="1" smtClean="0"/>
              <a:t>kada</a:t>
            </a:r>
            <a:r>
              <a:rPr lang="en-US" sz="1800" dirty="0" smtClean="0"/>
              <a:t> je u </a:t>
            </a:r>
            <a:r>
              <a:rPr lang="en-US" sz="1800" dirty="0" err="1" smtClean="0"/>
              <a:t>pitanju</a:t>
            </a:r>
            <a:r>
              <a:rPr lang="en-US" sz="1800" dirty="0" smtClean="0"/>
              <a:t> </a:t>
            </a:r>
            <a:r>
              <a:rPr lang="en-US" sz="1800" dirty="0" err="1" smtClean="0"/>
              <a:t>zagađenje</a:t>
            </a:r>
            <a:r>
              <a:rPr lang="en-US" sz="1800" dirty="0" smtClean="0"/>
              <a:t> </a:t>
            </a:r>
            <a:r>
              <a:rPr lang="en-US" sz="1800" dirty="0" err="1" smtClean="0"/>
              <a:t>atmosfere</a:t>
            </a:r>
            <a:endParaRPr lang="sr-Latn-RS" sz="1800" dirty="0" smtClean="0"/>
          </a:p>
          <a:p>
            <a:r>
              <a:rPr lang="en-US" sz="1800" dirty="0" smtClean="0"/>
              <a:t>Na </a:t>
            </a:r>
            <a:r>
              <a:rPr lang="en-US" sz="1800" dirty="0" err="1" smtClean="0"/>
              <a:t>slici</a:t>
            </a:r>
            <a:r>
              <a:rPr lang="en-US" sz="1800" dirty="0" smtClean="0"/>
              <a:t>  je </a:t>
            </a:r>
            <a:r>
              <a:rPr lang="en-US" sz="1800" dirty="0" err="1" smtClean="0"/>
              <a:t>prikazan</a:t>
            </a:r>
            <a:r>
              <a:rPr lang="en-US" sz="1800" dirty="0" smtClean="0"/>
              <a:t> </a:t>
            </a:r>
            <a:r>
              <a:rPr lang="en-US" sz="1800" dirty="0" err="1" smtClean="0"/>
              <a:t>šematski</a:t>
            </a:r>
            <a:r>
              <a:rPr lang="en-US" sz="1800" dirty="0" smtClean="0"/>
              <a:t> </a:t>
            </a:r>
            <a:r>
              <a:rPr lang="en-US" sz="1800" dirty="0" err="1" smtClean="0"/>
              <a:t>prikaz</a:t>
            </a:r>
            <a:r>
              <a:rPr lang="en-US" sz="1800" dirty="0" smtClean="0"/>
              <a:t> </a:t>
            </a:r>
            <a:r>
              <a:rPr lang="en-US" sz="1800" dirty="0" err="1" smtClean="0"/>
              <a:t>procesa</a:t>
            </a:r>
            <a:r>
              <a:rPr lang="en-US" sz="1800" dirty="0" smtClean="0"/>
              <a:t> </a:t>
            </a:r>
            <a:r>
              <a:rPr lang="en-US" sz="1800" dirty="0" err="1" smtClean="0"/>
              <a:t>anaerobne</a:t>
            </a:r>
            <a:r>
              <a:rPr lang="en-US" sz="1800" dirty="0" smtClean="0"/>
              <a:t> </a:t>
            </a:r>
            <a:r>
              <a:rPr lang="en-US" sz="1800" dirty="0" err="1" smtClean="0"/>
              <a:t>digestije</a:t>
            </a:r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F:\Dobijanje energije iz otpada\Predavanja\Anaerobna digest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928934"/>
            <a:ext cx="5857916" cy="347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mehaničko-biološki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(MBT)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Pod </a:t>
            </a:r>
            <a:r>
              <a:rPr lang="en-US" dirty="0" err="1" smtClean="0"/>
              <a:t>pojmom</a:t>
            </a:r>
            <a:r>
              <a:rPr lang="en-US" dirty="0" smtClean="0"/>
              <a:t> </a:t>
            </a:r>
            <a:r>
              <a:rPr lang="en-US" dirty="0" err="1" smtClean="0"/>
              <a:t>mehaničko-biološki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(MBT) se </a:t>
            </a:r>
            <a:r>
              <a:rPr lang="en-US" dirty="0" err="1" smtClean="0"/>
              <a:t>podrazumeva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biorazgradivog</a:t>
            </a:r>
            <a:r>
              <a:rPr lang="en-US" dirty="0" smtClean="0"/>
              <a:t> </a:t>
            </a:r>
            <a:r>
              <a:rPr lang="en-US" dirty="0" err="1" smtClean="0"/>
              <a:t>komunalnog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odlaže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deponijama</a:t>
            </a:r>
            <a:endParaRPr lang="sr-Latn-RS" dirty="0" smtClean="0"/>
          </a:p>
          <a:p>
            <a:r>
              <a:rPr lang="en-US" dirty="0" smtClean="0"/>
              <a:t> MBT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predtretman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pre </a:t>
            </a:r>
            <a:r>
              <a:rPr lang="en-US" dirty="0" err="1" smtClean="0"/>
              <a:t>deponovanja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incineracije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Procesom</a:t>
            </a:r>
            <a:r>
              <a:rPr lang="en-US" dirty="0" smtClean="0"/>
              <a:t> MBT </a:t>
            </a:r>
            <a:r>
              <a:rPr lang="en-US" dirty="0" err="1" smtClean="0"/>
              <a:t>proizvodi</a:t>
            </a:r>
            <a:r>
              <a:rPr lang="en-US" dirty="0" smtClean="0"/>
              <a:t> se </a:t>
            </a:r>
            <a:r>
              <a:rPr lang="en-US" dirty="0" err="1" smtClean="0"/>
              <a:t>čvrsto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dobijeno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endParaRPr lang="en-US" dirty="0" smtClean="0"/>
          </a:p>
          <a:p>
            <a:r>
              <a:rPr lang="en-US" dirty="0" smtClean="0"/>
              <a:t>MBT </a:t>
            </a:r>
            <a:r>
              <a:rPr lang="en-US" dirty="0" err="1" smtClean="0"/>
              <a:t>postrojenja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ajno</a:t>
            </a:r>
            <a:r>
              <a:rPr lang="en-US" dirty="0" smtClean="0"/>
              <a:t> </a:t>
            </a:r>
            <a:r>
              <a:rPr lang="en-US" dirty="0" err="1" smtClean="0"/>
              <a:t>smanjuju</a:t>
            </a:r>
            <a:r>
              <a:rPr lang="en-US" dirty="0" smtClean="0"/>
              <a:t> </a:t>
            </a:r>
            <a:r>
              <a:rPr lang="en-US" dirty="0" err="1" smtClean="0"/>
              <a:t>vlažnost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redukovanjem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stabilizacijom</a:t>
            </a:r>
            <a:r>
              <a:rPr lang="en-US" dirty="0" smtClean="0"/>
              <a:t> </a:t>
            </a:r>
            <a:r>
              <a:rPr lang="en-US" dirty="0" err="1" smtClean="0"/>
              <a:t>organskog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 u </a:t>
            </a:r>
            <a:r>
              <a:rPr lang="en-US" dirty="0" err="1" smtClean="0"/>
              <a:t>otpadu</a:t>
            </a:r>
            <a:r>
              <a:rPr lang="en-US" dirty="0" smtClean="0"/>
              <a:t>. </a:t>
            </a:r>
            <a:endParaRPr lang="sr-Latn-RS" dirty="0" smtClean="0"/>
          </a:p>
          <a:p>
            <a:pPr>
              <a:buNone/>
            </a:pP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podeli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Mehanički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(</a:t>
            </a:r>
            <a:r>
              <a:rPr lang="en-US" dirty="0" err="1" smtClean="0"/>
              <a:t>mehanička</a:t>
            </a:r>
            <a:r>
              <a:rPr lang="en-US" dirty="0" smtClean="0"/>
              <a:t> </a:t>
            </a:r>
            <a:r>
              <a:rPr lang="en-US" dirty="0" err="1" smtClean="0"/>
              <a:t>separacija</a:t>
            </a:r>
            <a:r>
              <a:rPr lang="en-US" dirty="0" smtClean="0"/>
              <a:t>, </a:t>
            </a:r>
            <a:r>
              <a:rPr lang="en-US" dirty="0" err="1" smtClean="0"/>
              <a:t>sortiranje</a:t>
            </a:r>
            <a:r>
              <a:rPr lang="en-US" dirty="0" smtClean="0"/>
              <a:t>, </a:t>
            </a:r>
            <a:r>
              <a:rPr lang="en-US" dirty="0" err="1" smtClean="0"/>
              <a:t>izdvajanje</a:t>
            </a:r>
            <a:r>
              <a:rPr lang="en-US" dirty="0" smtClean="0"/>
              <a:t> </a:t>
            </a:r>
            <a:r>
              <a:rPr lang="en-US" dirty="0" err="1" smtClean="0"/>
              <a:t>reciklabilnih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</a:t>
            </a:r>
            <a:r>
              <a:rPr lang="en-US" dirty="0" err="1" smtClean="0"/>
              <a:t>proizvodnja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čvrstog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(RDF/SRF)</a:t>
            </a:r>
          </a:p>
          <a:p>
            <a:pPr lvl="0"/>
            <a:r>
              <a:rPr lang="en-US" dirty="0" err="1" smtClean="0"/>
              <a:t>Biološki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</a:t>
            </a:r>
            <a:r>
              <a:rPr lang="en-US" dirty="0" err="1" smtClean="0"/>
              <a:t>aerobna</a:t>
            </a:r>
            <a:r>
              <a:rPr lang="en-US" dirty="0" smtClean="0"/>
              <a:t> </a:t>
            </a:r>
            <a:r>
              <a:rPr lang="en-US" dirty="0" err="1" smtClean="0"/>
              <a:t>digestija-kompostiranje</a:t>
            </a:r>
            <a:r>
              <a:rPr lang="en-US" dirty="0" smtClean="0"/>
              <a:t>, </a:t>
            </a:r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r>
              <a:rPr lang="en-US" dirty="0" smtClean="0"/>
              <a:t> I </a:t>
            </a:r>
            <a:r>
              <a:rPr lang="en-US" dirty="0" err="1" smtClean="0"/>
              <a:t>biosušenje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Proizvedeni</a:t>
            </a:r>
            <a:r>
              <a:rPr lang="en-US" dirty="0" smtClean="0"/>
              <a:t> RDF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upotrebljavati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Uklanjanje</a:t>
            </a:r>
            <a:r>
              <a:rPr lang="en-US" dirty="0" smtClean="0"/>
              <a:t> </a:t>
            </a:r>
            <a:r>
              <a:rPr lang="en-US" dirty="0" err="1" smtClean="0"/>
              <a:t>hlora</a:t>
            </a:r>
            <a:r>
              <a:rPr lang="en-US" dirty="0" smtClean="0"/>
              <a:t>, </a:t>
            </a:r>
            <a:r>
              <a:rPr lang="en-US" dirty="0" err="1" smtClean="0"/>
              <a:t>aluminijuma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cinka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izbegla</a:t>
            </a:r>
            <a:r>
              <a:rPr lang="en-US" dirty="0" smtClean="0"/>
              <a:t> </a:t>
            </a:r>
            <a:r>
              <a:rPr lang="en-US" dirty="0" err="1" smtClean="0"/>
              <a:t>korozija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vezani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sagorevanje</a:t>
            </a:r>
            <a:r>
              <a:rPr lang="en-US" dirty="0" smtClean="0"/>
              <a:t> RDF</a:t>
            </a:r>
          </a:p>
          <a:p>
            <a:pPr lvl="0"/>
            <a:r>
              <a:rPr lang="en-US" dirty="0" err="1" smtClean="0"/>
              <a:t>Smanjivanje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isparljivih</a:t>
            </a:r>
            <a:r>
              <a:rPr lang="en-US" dirty="0" smtClean="0"/>
              <a:t> </a:t>
            </a:r>
            <a:r>
              <a:rPr lang="en-US" dirty="0" err="1" smtClean="0"/>
              <a:t>supstanci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negativan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životnu</a:t>
            </a:r>
            <a:r>
              <a:rPr lang="en-US" dirty="0" smtClean="0"/>
              <a:t> </a:t>
            </a:r>
            <a:r>
              <a:rPr lang="en-US" dirty="0" err="1" smtClean="0"/>
              <a:t>sredinu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sagorevanja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z</a:t>
            </a:r>
            <a:r>
              <a:rPr lang="en-US" dirty="0" err="1" smtClean="0"/>
              <a:t>dvajanje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inertnih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povećala</a:t>
            </a:r>
            <a:r>
              <a:rPr lang="en-US" dirty="0" smtClean="0"/>
              <a:t> </a:t>
            </a:r>
            <a:r>
              <a:rPr lang="en-US" dirty="0" err="1" smtClean="0"/>
              <a:t>kalorijska</a:t>
            </a:r>
            <a:r>
              <a:rPr lang="en-US" dirty="0" smtClean="0"/>
              <a:t> </a:t>
            </a:r>
            <a:r>
              <a:rPr lang="en-US" dirty="0" err="1" smtClean="0"/>
              <a:t>moć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PROJEKTOVANJE TERMOELEKTRANE – TOPLANE(TE-TO) NA KOMUNALNI OTPAD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Projekat</a:t>
            </a:r>
            <a:r>
              <a:rPr lang="en-US" dirty="0" smtClean="0"/>
              <a:t> </a:t>
            </a:r>
            <a:r>
              <a:rPr lang="en-US" dirty="0" err="1" smtClean="0"/>
              <a:t>ponovnog</a:t>
            </a:r>
            <a:r>
              <a:rPr lang="en-US" dirty="0" smtClean="0"/>
              <a:t> </a:t>
            </a:r>
            <a:r>
              <a:rPr lang="en-US" dirty="0" err="1" smtClean="0"/>
              <a:t>iskorišćenja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faza,a</a:t>
            </a:r>
            <a:r>
              <a:rPr lang="en-US" dirty="0" smtClean="0"/>
              <a:t> to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sakupljanje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,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proizvodnja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, </a:t>
            </a:r>
            <a:r>
              <a:rPr lang="en-US" dirty="0" err="1" smtClean="0"/>
              <a:t>distribucija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odlaganje</a:t>
            </a:r>
            <a:r>
              <a:rPr lang="en-US" dirty="0" smtClean="0"/>
              <a:t> </a:t>
            </a:r>
            <a:r>
              <a:rPr lang="en-US" dirty="0" err="1" smtClean="0"/>
              <a:t>krajnjih</a:t>
            </a:r>
            <a:r>
              <a:rPr lang="en-US" dirty="0" smtClean="0"/>
              <a:t> </a:t>
            </a:r>
            <a:r>
              <a:rPr lang="en-US" dirty="0" err="1" smtClean="0"/>
              <a:t>produkata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uspešnu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</a:t>
            </a:r>
            <a:r>
              <a:rPr lang="en-US" dirty="0" err="1" smtClean="0"/>
              <a:t>neophodno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faze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pravovremeno</a:t>
            </a:r>
            <a:r>
              <a:rPr lang="en-US" dirty="0" smtClean="0"/>
              <a:t> </a:t>
            </a:r>
            <a:r>
              <a:rPr lang="en-US" dirty="0" err="1" smtClean="0"/>
              <a:t>završene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Sakupljanje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izdvajanje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transport do </a:t>
            </a:r>
            <a:r>
              <a:rPr lang="en-US" dirty="0" err="1" smtClean="0"/>
              <a:t>lokacije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postrojenje</a:t>
            </a:r>
            <a:r>
              <a:rPr lang="en-US" dirty="0" smtClean="0"/>
              <a:t> je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endParaRPr lang="sr-Latn-RS" dirty="0" smtClean="0"/>
          </a:p>
          <a:p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sakupljanja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transporta</a:t>
            </a:r>
            <a:r>
              <a:rPr lang="en-US" dirty="0" smtClean="0"/>
              <a:t> </a:t>
            </a:r>
            <a:r>
              <a:rPr lang="en-US" dirty="0" err="1" smtClean="0"/>
              <a:t>komunalnog</a:t>
            </a:r>
            <a:r>
              <a:rPr lang="en-US" dirty="0" smtClean="0"/>
              <a:t> </a:t>
            </a:r>
            <a:r>
              <a:rPr lang="en-US" dirty="0" err="1" smtClean="0"/>
              <a:t>čvrstog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(KČO)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visoki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70% u </a:t>
            </a:r>
            <a:r>
              <a:rPr lang="en-US" dirty="0" err="1" smtClean="0"/>
              <a:t>ukupnim</a:t>
            </a:r>
            <a:r>
              <a:rPr lang="en-US" dirty="0" smtClean="0"/>
              <a:t> </a:t>
            </a:r>
            <a:r>
              <a:rPr lang="en-US" dirty="0" err="1" smtClean="0"/>
              <a:t>troškovima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dostupna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činilaca</a:t>
            </a:r>
            <a:r>
              <a:rPr lang="en-US" dirty="0" smtClean="0"/>
              <a:t> u </a:t>
            </a:r>
            <a:r>
              <a:rPr lang="en-US" dirty="0" err="1" smtClean="0"/>
              <a:t>isplativosti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Tretmani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odvijaju</a:t>
            </a:r>
            <a:r>
              <a:rPr lang="en-US" dirty="0" smtClean="0"/>
              <a:t> se u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gradovima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generisanja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Tretmani</a:t>
            </a:r>
            <a:r>
              <a:rPr lang="en-US" dirty="0" smtClean="0"/>
              <a:t> male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odvijaju</a:t>
            </a:r>
            <a:r>
              <a:rPr lang="en-US" dirty="0" smtClean="0"/>
              <a:t> se u </a:t>
            </a:r>
            <a:r>
              <a:rPr lang="en-US" dirty="0" err="1" smtClean="0"/>
              <a:t>malonaseljenim</a:t>
            </a:r>
            <a:r>
              <a:rPr lang="en-US" dirty="0" smtClean="0"/>
              <a:t> </a:t>
            </a:r>
            <a:r>
              <a:rPr lang="en-US" dirty="0" err="1" smtClean="0"/>
              <a:t>mestima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veliko</a:t>
            </a:r>
            <a:r>
              <a:rPr lang="en-US" dirty="0" smtClean="0"/>
              <a:t> je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isplativosti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endParaRPr lang="sr-Latn-RS" dirty="0" smtClean="0"/>
          </a:p>
          <a:p>
            <a:r>
              <a:rPr lang="en-US" dirty="0" smtClean="0"/>
              <a:t> Pored </a:t>
            </a:r>
            <a:r>
              <a:rPr lang="en-US" dirty="0" err="1" smtClean="0"/>
              <a:t>dostupnosti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analizirati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sastav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energetske</a:t>
            </a:r>
            <a:r>
              <a:rPr lang="en-US" dirty="0" smtClean="0"/>
              <a:t> </a:t>
            </a:r>
            <a:r>
              <a:rPr lang="en-US" dirty="0" err="1" smtClean="0"/>
              <a:t>iskoristivosti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endParaRPr lang="sr-Latn-R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KOMPOSTIRANJE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Biljni</a:t>
            </a:r>
            <a:r>
              <a:rPr lang="en-US" dirty="0" smtClean="0"/>
              <a:t> </a:t>
            </a:r>
            <a:r>
              <a:rPr lang="en-US" dirty="0" err="1" smtClean="0"/>
              <a:t>otpad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dvorišta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prodavnica</a:t>
            </a:r>
            <a:r>
              <a:rPr lang="en-US" dirty="0" smtClean="0"/>
              <a:t>, </a:t>
            </a:r>
            <a:r>
              <a:rPr lang="en-US" dirty="0" err="1" smtClean="0"/>
              <a:t>poljoprivrednih</a:t>
            </a:r>
            <a:r>
              <a:rPr lang="en-US" dirty="0" smtClean="0"/>
              <a:t>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koncentracije</a:t>
            </a:r>
            <a:r>
              <a:rPr lang="en-US" dirty="0" smtClean="0"/>
              <a:t> </a:t>
            </a:r>
            <a:r>
              <a:rPr lang="en-US" dirty="0" err="1" smtClean="0"/>
              <a:t>biorazgradivih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pogodan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iskorišćenje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biološki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(</a:t>
            </a:r>
            <a:r>
              <a:rPr lang="en-US" dirty="0" err="1" smtClean="0"/>
              <a:t>kompostiranje</a:t>
            </a:r>
            <a:r>
              <a:rPr lang="en-US" dirty="0" smtClean="0"/>
              <a:t>, </a:t>
            </a:r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mehaničko-biološki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Kompostiranje</a:t>
            </a:r>
            <a:r>
              <a:rPr lang="en-US" dirty="0" smtClean="0"/>
              <a:t> se </a:t>
            </a:r>
            <a:r>
              <a:rPr lang="en-US" dirty="0" err="1" smtClean="0"/>
              <a:t>definiše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kontrolisano</a:t>
            </a:r>
            <a:r>
              <a:rPr lang="en-US" dirty="0" smtClean="0"/>
              <a:t> </a:t>
            </a:r>
            <a:r>
              <a:rPr lang="en-US" dirty="0" err="1" smtClean="0"/>
              <a:t>biološko</a:t>
            </a:r>
            <a:r>
              <a:rPr lang="en-US" dirty="0" smtClean="0"/>
              <a:t> </a:t>
            </a:r>
            <a:r>
              <a:rPr lang="en-US" dirty="0" err="1" smtClean="0"/>
              <a:t>aerobno</a:t>
            </a:r>
            <a:r>
              <a:rPr lang="en-US" dirty="0" smtClean="0"/>
              <a:t> (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kiseonika</a:t>
            </a:r>
            <a:r>
              <a:rPr lang="en-US" dirty="0" smtClean="0"/>
              <a:t>) </a:t>
            </a:r>
            <a:r>
              <a:rPr lang="en-US" dirty="0" err="1" smtClean="0"/>
              <a:t>prevođenje</a:t>
            </a:r>
            <a:r>
              <a:rPr lang="en-US" dirty="0" smtClean="0"/>
              <a:t> </a:t>
            </a:r>
            <a:r>
              <a:rPr lang="en-US" dirty="0" err="1" smtClean="0"/>
              <a:t>organske</a:t>
            </a:r>
            <a:r>
              <a:rPr lang="en-US" dirty="0" smtClean="0"/>
              <a:t> </a:t>
            </a:r>
            <a:r>
              <a:rPr lang="en-US" dirty="0" err="1" smtClean="0"/>
              <a:t>materije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u </a:t>
            </a:r>
            <a:r>
              <a:rPr lang="en-US" dirty="0" err="1" smtClean="0"/>
              <a:t>stabilniji</a:t>
            </a:r>
            <a:r>
              <a:rPr lang="en-US" dirty="0" smtClean="0"/>
              <a:t> material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kompostiranja</a:t>
            </a:r>
            <a:r>
              <a:rPr lang="en-US" dirty="0" smtClean="0"/>
              <a:t> </a:t>
            </a:r>
            <a:r>
              <a:rPr lang="en-US" dirty="0" err="1" smtClean="0"/>
              <a:t>oslobađa</a:t>
            </a:r>
            <a:r>
              <a:rPr lang="en-US" dirty="0" smtClean="0"/>
              <a:t> se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krajnji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ugljen</a:t>
            </a:r>
            <a:r>
              <a:rPr lang="en-US" dirty="0" smtClean="0"/>
              <a:t> </a:t>
            </a:r>
            <a:r>
              <a:rPr lang="en-US" dirty="0" err="1" smtClean="0"/>
              <a:t>dioksid</a:t>
            </a:r>
            <a:r>
              <a:rPr lang="en-US" dirty="0" smtClean="0"/>
              <a:t>, 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minerali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stabilizovana</a:t>
            </a:r>
            <a:r>
              <a:rPr lang="en-US" dirty="0" smtClean="0"/>
              <a:t> </a:t>
            </a:r>
            <a:r>
              <a:rPr lang="en-US" dirty="0" err="1" smtClean="0"/>
              <a:t>organska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(</a:t>
            </a:r>
            <a:r>
              <a:rPr lang="en-US" dirty="0" err="1" smtClean="0"/>
              <a:t>kompost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poredi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netretiranim</a:t>
            </a:r>
            <a:r>
              <a:rPr lang="en-US" dirty="0" smtClean="0"/>
              <a:t> </a:t>
            </a:r>
            <a:r>
              <a:rPr lang="en-US" dirty="0" err="1" smtClean="0"/>
              <a:t>komunalnim</a:t>
            </a:r>
            <a:r>
              <a:rPr lang="en-US" dirty="0" smtClean="0"/>
              <a:t> </a:t>
            </a:r>
            <a:r>
              <a:rPr lang="en-US" dirty="0" err="1" smtClean="0"/>
              <a:t>otpadom</a:t>
            </a:r>
            <a:r>
              <a:rPr lang="en-US" dirty="0" smtClean="0"/>
              <a:t>, </a:t>
            </a:r>
            <a:r>
              <a:rPr lang="en-US" dirty="0" err="1" smtClean="0"/>
              <a:t>konačni</a:t>
            </a:r>
            <a:r>
              <a:rPr lang="en-US" dirty="0" smtClean="0"/>
              <a:t> </a:t>
            </a:r>
            <a:r>
              <a:rPr lang="en-US" dirty="0" err="1" smtClean="0"/>
              <a:t>proizvod-kompost</a:t>
            </a:r>
            <a:r>
              <a:rPr lang="en-US" dirty="0" smtClean="0"/>
              <a:t> (material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sličan</a:t>
            </a:r>
            <a:r>
              <a:rPr lang="en-US" dirty="0" smtClean="0"/>
              <a:t> </a:t>
            </a:r>
            <a:r>
              <a:rPr lang="en-US" dirty="0" err="1" smtClean="0"/>
              <a:t>humusu</a:t>
            </a:r>
            <a:r>
              <a:rPr lang="en-US" dirty="0" smtClean="0"/>
              <a:t>) je </a:t>
            </a:r>
            <a:r>
              <a:rPr lang="en-US" dirty="0" err="1" smtClean="0"/>
              <a:t>bezbedniji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neprijatnih</a:t>
            </a:r>
            <a:r>
              <a:rPr lang="en-US" dirty="0" smtClean="0"/>
              <a:t> </a:t>
            </a:r>
            <a:r>
              <a:rPr lang="en-US" dirty="0" err="1" smtClean="0"/>
              <a:t>mirisa</a:t>
            </a:r>
            <a:endParaRPr lang="sr-Latn-RS" dirty="0" smtClean="0"/>
          </a:p>
          <a:p>
            <a:r>
              <a:rPr lang="en-US" dirty="0" err="1" smtClean="0"/>
              <a:t>Inače</a:t>
            </a:r>
            <a:r>
              <a:rPr lang="en-US" dirty="0" smtClean="0"/>
              <a:t> je </a:t>
            </a:r>
            <a:r>
              <a:rPr lang="en-US" dirty="0" err="1" smtClean="0"/>
              <a:t>kompost</a:t>
            </a:r>
            <a:r>
              <a:rPr lang="en-US" dirty="0" smtClean="0"/>
              <a:t> </a:t>
            </a:r>
            <a:r>
              <a:rPr lang="en-US" dirty="0" err="1" smtClean="0"/>
              <a:t>zamena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đubrivo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u </a:t>
            </a:r>
            <a:r>
              <a:rPr lang="en-US" dirty="0" err="1" smtClean="0"/>
              <a:t>uzgajanju</a:t>
            </a:r>
            <a:r>
              <a:rPr lang="en-US" dirty="0" smtClean="0"/>
              <a:t> </a:t>
            </a:r>
            <a:r>
              <a:rPr lang="en-US" dirty="0" err="1" smtClean="0"/>
              <a:t>organske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ne </a:t>
            </a:r>
            <a:r>
              <a:rPr lang="en-US" dirty="0" err="1" smtClean="0"/>
              <a:t>pospešuje</a:t>
            </a:r>
            <a:r>
              <a:rPr lang="en-US" dirty="0" smtClean="0"/>
              <a:t> </a:t>
            </a:r>
            <a:r>
              <a:rPr lang="en-US" dirty="0" err="1" smtClean="0"/>
              <a:t>korov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biljaka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r>
              <a:rPr lang="en-US" dirty="0" smtClean="0"/>
              <a:t> (AD) </a:t>
            </a:r>
            <a:r>
              <a:rPr lang="en-US" dirty="0" err="1" smtClean="0"/>
              <a:t>biootpada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čvrstog</a:t>
            </a:r>
            <a:r>
              <a:rPr lang="en-US" dirty="0" smtClean="0"/>
              <a:t> </a:t>
            </a:r>
            <a:r>
              <a:rPr lang="en-US" dirty="0" err="1" smtClean="0"/>
              <a:t>komunalnog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je </a:t>
            </a:r>
            <a:r>
              <a:rPr lang="en-US" dirty="0" err="1" smtClean="0"/>
              <a:t>biohemijski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podrazumeva</a:t>
            </a:r>
            <a:r>
              <a:rPr lang="en-US" dirty="0" smtClean="0"/>
              <a:t> </a:t>
            </a:r>
            <a:r>
              <a:rPr lang="en-US" dirty="0" err="1" smtClean="0"/>
              <a:t>mikrobiološku</a:t>
            </a:r>
            <a:r>
              <a:rPr lang="en-US" dirty="0" smtClean="0"/>
              <a:t> </a:t>
            </a:r>
            <a:r>
              <a:rPr lang="en-US" dirty="0" err="1" smtClean="0"/>
              <a:t>razgradnju</a:t>
            </a:r>
            <a:r>
              <a:rPr lang="en-US" dirty="0" smtClean="0"/>
              <a:t> </a:t>
            </a:r>
            <a:r>
              <a:rPr lang="en-US" dirty="0" err="1" smtClean="0"/>
              <a:t>organske</a:t>
            </a:r>
            <a:r>
              <a:rPr lang="en-US" dirty="0" smtClean="0"/>
              <a:t> </a:t>
            </a:r>
            <a:r>
              <a:rPr lang="en-US" dirty="0" err="1" smtClean="0"/>
              <a:t>materije</a:t>
            </a:r>
            <a:r>
              <a:rPr lang="en-US" dirty="0" smtClean="0"/>
              <a:t> </a:t>
            </a:r>
            <a:r>
              <a:rPr lang="en-US" b="1" dirty="0" err="1" smtClean="0"/>
              <a:t>bez</a:t>
            </a:r>
            <a:r>
              <a:rPr lang="en-US" b="1" dirty="0" smtClean="0"/>
              <a:t> </a:t>
            </a:r>
            <a:r>
              <a:rPr lang="en-US" b="1" dirty="0" err="1" smtClean="0"/>
              <a:t>prisustva</a:t>
            </a:r>
            <a:r>
              <a:rPr lang="en-US" b="1" dirty="0" smtClean="0"/>
              <a:t> </a:t>
            </a:r>
            <a:r>
              <a:rPr lang="en-US" b="1" dirty="0" err="1" smtClean="0"/>
              <a:t>kiseonika</a:t>
            </a:r>
            <a:endParaRPr lang="sr-Latn-RS" b="1" dirty="0" smtClean="0"/>
          </a:p>
          <a:p>
            <a:r>
              <a:rPr lang="en-US" dirty="0" smtClean="0"/>
              <a:t> AD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tretiranje</a:t>
            </a:r>
            <a:r>
              <a:rPr lang="en-US" dirty="0" smtClean="0"/>
              <a:t> </a:t>
            </a:r>
            <a:r>
              <a:rPr lang="en-US" dirty="0" err="1" smtClean="0"/>
              <a:t>tečnog</a:t>
            </a:r>
            <a:r>
              <a:rPr lang="en-US" dirty="0" smtClean="0"/>
              <a:t> </a:t>
            </a:r>
            <a:r>
              <a:rPr lang="en-US" dirty="0" err="1" smtClean="0"/>
              <a:t>organskog</a:t>
            </a:r>
            <a:r>
              <a:rPr lang="en-US" dirty="0" smtClean="0"/>
              <a:t> </a:t>
            </a:r>
            <a:r>
              <a:rPr lang="en-US" dirty="0" err="1" smtClean="0"/>
              <a:t>otpada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prethodnog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sirovine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ulaz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AD,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otpad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 </a:t>
            </a:r>
            <a:r>
              <a:rPr lang="en-US" dirty="0" err="1" smtClean="0"/>
              <a:t>visokog</a:t>
            </a:r>
            <a:r>
              <a:rPr lang="en-US" dirty="0" smtClean="0"/>
              <a:t> </a:t>
            </a:r>
            <a:r>
              <a:rPr lang="en-US" dirty="0" err="1" smtClean="0"/>
              <a:t>udela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en-US" dirty="0" smtClean="0"/>
              <a:t>, </a:t>
            </a:r>
            <a:r>
              <a:rPr lang="en-US" dirty="0" err="1" smtClean="0"/>
              <a:t>kanalizacioni</a:t>
            </a:r>
            <a:r>
              <a:rPr lang="en-US" dirty="0" smtClean="0"/>
              <a:t> </a:t>
            </a:r>
            <a:r>
              <a:rPr lang="en-US" dirty="0" err="1" smtClean="0"/>
              <a:t>mulj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r>
              <a:rPr lang="en-US" dirty="0" smtClean="0"/>
              <a:t> </a:t>
            </a:r>
            <a:r>
              <a:rPr lang="en-US" dirty="0" err="1" smtClean="0"/>
              <a:t>komunalnih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stajnjak</a:t>
            </a:r>
            <a:r>
              <a:rPr lang="en-US" dirty="0" smtClean="0"/>
              <a:t>, </a:t>
            </a:r>
            <a:r>
              <a:rPr lang="en-US" dirty="0" err="1" smtClean="0"/>
              <a:t>baštenski</a:t>
            </a:r>
            <a:r>
              <a:rPr lang="en-US" dirty="0" smtClean="0"/>
              <a:t> </a:t>
            </a:r>
            <a:r>
              <a:rPr lang="en-US" dirty="0" err="1" smtClean="0"/>
              <a:t>otpad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AD je </a:t>
            </a:r>
            <a:r>
              <a:rPr lang="en-US" dirty="0" err="1" smtClean="0"/>
              <a:t>pogodnija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otpad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aerobne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(</a:t>
            </a:r>
            <a:r>
              <a:rPr lang="en-US" dirty="0" err="1" smtClean="0"/>
              <a:t>kompostiranje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AD se </a:t>
            </a:r>
            <a:r>
              <a:rPr lang="en-US" dirty="0" err="1" smtClean="0"/>
              <a:t>realizuje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60% do 99%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pogodan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kuhinjski</a:t>
            </a:r>
            <a:r>
              <a:rPr lang="en-US" dirty="0" smtClean="0"/>
              <a:t> </a:t>
            </a:r>
            <a:r>
              <a:rPr lang="en-US" dirty="0" err="1" smtClean="0"/>
              <a:t>otpad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en-US" dirty="0" smtClean="0"/>
              <a:t> </a:t>
            </a:r>
            <a:r>
              <a:rPr lang="en-US" dirty="0" err="1" smtClean="0"/>
              <a:t>konstantno</a:t>
            </a:r>
            <a:r>
              <a:rPr lang="en-US" dirty="0" smtClean="0"/>
              <a:t> </a:t>
            </a:r>
            <a:r>
              <a:rPr lang="en-US" dirty="0" err="1" smtClean="0"/>
              <a:t>održavao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dodavanje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reciklirane</a:t>
            </a:r>
            <a:r>
              <a:rPr lang="en-US" dirty="0" smtClean="0"/>
              <a:t> </a:t>
            </a:r>
            <a:r>
              <a:rPr lang="en-US" dirty="0" err="1" smtClean="0"/>
              <a:t>tečnosti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 smtClean="0"/>
              <a:t>potrošnja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1 tone </a:t>
            </a:r>
            <a:r>
              <a:rPr lang="en-US" dirty="0" err="1" smtClean="0"/>
              <a:t>otpada</a:t>
            </a:r>
            <a:r>
              <a:rPr lang="en-US" dirty="0" smtClean="0"/>
              <a:t> je 78 l</a:t>
            </a:r>
          </a:p>
          <a:p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AD, </a:t>
            </a:r>
            <a:r>
              <a:rPr lang="en-US" dirty="0" err="1" smtClean="0"/>
              <a:t>ugljenik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ulazne</a:t>
            </a:r>
            <a:r>
              <a:rPr lang="en-US" dirty="0" smtClean="0"/>
              <a:t> </a:t>
            </a:r>
            <a:r>
              <a:rPr lang="en-US" dirty="0" err="1" smtClean="0"/>
              <a:t>organske</a:t>
            </a:r>
            <a:r>
              <a:rPr lang="en-US" dirty="0" smtClean="0"/>
              <a:t> </a:t>
            </a:r>
            <a:r>
              <a:rPr lang="en-US" dirty="0" err="1" smtClean="0"/>
              <a:t>materije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u </a:t>
            </a:r>
            <a:r>
              <a:rPr lang="en-US" dirty="0" err="1" smtClean="0"/>
              <a:t>metan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ugljen-dioksid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konvertuju</a:t>
            </a:r>
            <a:r>
              <a:rPr lang="en-US" dirty="0" smtClean="0"/>
              <a:t> u biogas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Tokom</a:t>
            </a:r>
            <a:r>
              <a:rPr lang="en-US" sz="1800" dirty="0" smtClean="0"/>
              <a:t> </a:t>
            </a:r>
            <a:r>
              <a:rPr lang="en-US" sz="1800" dirty="0" err="1" smtClean="0"/>
              <a:t>procesa</a:t>
            </a:r>
            <a:r>
              <a:rPr lang="en-US" sz="1800" dirty="0" smtClean="0"/>
              <a:t> AD, </a:t>
            </a:r>
            <a:r>
              <a:rPr lang="en-US" sz="1800" dirty="0" err="1" smtClean="0"/>
              <a:t>ugljenik</a:t>
            </a:r>
            <a:r>
              <a:rPr lang="en-US" sz="1800" dirty="0" smtClean="0"/>
              <a:t>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ulazne</a:t>
            </a:r>
            <a:r>
              <a:rPr lang="en-US" sz="1800" dirty="0" smtClean="0"/>
              <a:t> </a:t>
            </a:r>
            <a:r>
              <a:rPr lang="en-US" sz="1800" dirty="0" err="1" smtClean="0"/>
              <a:t>organske</a:t>
            </a:r>
            <a:r>
              <a:rPr lang="en-US" sz="1800" dirty="0" smtClean="0"/>
              <a:t> </a:t>
            </a:r>
            <a:r>
              <a:rPr lang="en-US" sz="1800" dirty="0" err="1" smtClean="0"/>
              <a:t>materije</a:t>
            </a:r>
            <a:r>
              <a:rPr lang="en-US" sz="1800" dirty="0" smtClean="0"/>
              <a:t> </a:t>
            </a:r>
            <a:r>
              <a:rPr lang="en-US" sz="1800" dirty="0" err="1" smtClean="0"/>
              <a:t>najčešće</a:t>
            </a:r>
            <a:r>
              <a:rPr lang="en-US" sz="1800" dirty="0" smtClean="0"/>
              <a:t> </a:t>
            </a:r>
            <a:r>
              <a:rPr lang="en-US" sz="1800" dirty="0" err="1" smtClean="0"/>
              <a:t>prelazi</a:t>
            </a:r>
            <a:r>
              <a:rPr lang="en-US" sz="1800" dirty="0" smtClean="0"/>
              <a:t> u </a:t>
            </a:r>
            <a:r>
              <a:rPr lang="en-US" sz="1800" dirty="0" err="1" smtClean="0"/>
              <a:t>metan</a:t>
            </a:r>
            <a:r>
              <a:rPr lang="en-US" sz="1800" dirty="0" smtClean="0"/>
              <a:t> I </a:t>
            </a:r>
            <a:r>
              <a:rPr lang="en-US" sz="1800" dirty="0" err="1" smtClean="0"/>
              <a:t>ugljen-dioksid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se </a:t>
            </a:r>
            <a:r>
              <a:rPr lang="en-US" sz="1800" dirty="0" err="1" smtClean="0"/>
              <a:t>zatim</a:t>
            </a:r>
            <a:r>
              <a:rPr lang="en-US" sz="1800" dirty="0" smtClean="0"/>
              <a:t> </a:t>
            </a:r>
            <a:r>
              <a:rPr lang="en-US" sz="1800" dirty="0" err="1" smtClean="0"/>
              <a:t>konvertuju</a:t>
            </a:r>
            <a:r>
              <a:rPr lang="en-US" sz="1800" dirty="0" smtClean="0"/>
              <a:t> u biogas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Sastav</a:t>
            </a:r>
            <a:r>
              <a:rPr lang="en-US" sz="1800" dirty="0" smtClean="0"/>
              <a:t> </a:t>
            </a:r>
            <a:r>
              <a:rPr lang="en-US" sz="1800" dirty="0" err="1" smtClean="0"/>
              <a:t>biogasa</a:t>
            </a:r>
            <a:r>
              <a:rPr lang="en-US" sz="1800" dirty="0" smtClean="0"/>
              <a:t> je </a:t>
            </a:r>
            <a:r>
              <a:rPr lang="en-US" sz="1800" dirty="0" err="1" smtClean="0"/>
              <a:t>prikazan</a:t>
            </a:r>
            <a:r>
              <a:rPr lang="en-US" sz="1800" dirty="0" smtClean="0"/>
              <a:t> u </a:t>
            </a:r>
            <a:r>
              <a:rPr lang="en-US" sz="1800" dirty="0" err="1" smtClean="0"/>
              <a:t>tabeli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64294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Odnos</a:t>
            </a:r>
            <a:r>
              <a:rPr lang="en-US" sz="1800" dirty="0" smtClean="0"/>
              <a:t> </a:t>
            </a:r>
            <a:r>
              <a:rPr lang="en-US" sz="1800" dirty="0" err="1" smtClean="0"/>
              <a:t>metana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ugljen–dioksida</a:t>
            </a:r>
            <a:r>
              <a:rPr lang="en-US" sz="1800" dirty="0" smtClean="0"/>
              <a:t> </a:t>
            </a:r>
            <a:r>
              <a:rPr lang="en-US" sz="1800" dirty="0" err="1" smtClean="0"/>
              <a:t>zavisi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vrste</a:t>
            </a:r>
            <a:r>
              <a:rPr lang="en-US" sz="1800" dirty="0" smtClean="0"/>
              <a:t> </a:t>
            </a:r>
            <a:r>
              <a:rPr lang="en-US" sz="1800" dirty="0" err="1" smtClean="0"/>
              <a:t>otpada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se </a:t>
            </a:r>
            <a:r>
              <a:rPr lang="en-US" sz="1800" dirty="0" err="1" smtClean="0"/>
              <a:t>koristi</a:t>
            </a:r>
            <a:r>
              <a:rPr lang="en-US" sz="1800" dirty="0" smtClean="0"/>
              <a:t>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ulaz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temperature </a:t>
            </a:r>
            <a:r>
              <a:rPr lang="en-US" sz="1800" dirty="0" err="1" smtClean="0"/>
              <a:t>sistema</a:t>
            </a:r>
            <a:endParaRPr lang="en-US" sz="1800" dirty="0" smtClean="0"/>
          </a:p>
          <a:p>
            <a:r>
              <a:rPr lang="en-US" sz="1800" dirty="0" smtClean="0"/>
              <a:t>Biogas se </a:t>
            </a:r>
            <a:r>
              <a:rPr lang="en-US" sz="1800" dirty="0" err="1" smtClean="0"/>
              <a:t>može</a:t>
            </a:r>
            <a:r>
              <a:rPr lang="en-US" sz="1800" dirty="0" smtClean="0"/>
              <a:t> </a:t>
            </a:r>
            <a:r>
              <a:rPr lang="en-US" sz="1800" dirty="0" err="1" smtClean="0"/>
              <a:t>koristiti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električne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toplotne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r>
              <a:rPr lang="en-US" sz="1800" dirty="0" smtClean="0"/>
              <a:t> u </a:t>
            </a:r>
            <a:r>
              <a:rPr lang="en-US" sz="1800" dirty="0" err="1" smtClean="0"/>
              <a:t>kogenerativnim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postrojenjima</a:t>
            </a:r>
            <a:r>
              <a:rPr lang="en-US" sz="1800" dirty="0" smtClean="0"/>
              <a:t>, </a:t>
            </a:r>
            <a:r>
              <a:rPr lang="en-US" sz="1800" dirty="0" err="1" smtClean="0"/>
              <a:t>može</a:t>
            </a:r>
            <a:r>
              <a:rPr lang="en-US" sz="1800" dirty="0" smtClean="0"/>
              <a:t> se </a:t>
            </a:r>
            <a:r>
              <a:rPr lang="en-US" sz="1800" dirty="0" err="1" smtClean="0"/>
              <a:t>sagorevati</a:t>
            </a:r>
            <a:r>
              <a:rPr lang="en-US" sz="1800" dirty="0" smtClean="0"/>
              <a:t> u </a:t>
            </a:r>
            <a:r>
              <a:rPr lang="en-US" sz="1800" dirty="0" err="1" smtClean="0"/>
              <a:t>kotlovima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tople</a:t>
            </a:r>
            <a:r>
              <a:rPr lang="en-US" sz="1800" dirty="0" smtClean="0"/>
              <a:t> </a:t>
            </a:r>
            <a:r>
              <a:rPr lang="en-US" sz="1800" dirty="0" err="1" smtClean="0"/>
              <a:t>vode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pare u </a:t>
            </a:r>
            <a:r>
              <a:rPr lang="en-US" sz="1800" dirty="0" err="1" smtClean="0"/>
              <a:t>industrijske</a:t>
            </a:r>
            <a:r>
              <a:rPr lang="en-US" sz="1800" dirty="0" smtClean="0"/>
              <a:t> </a:t>
            </a:r>
            <a:r>
              <a:rPr lang="en-US" sz="1800" dirty="0" err="1" smtClean="0"/>
              <a:t>svrhe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može</a:t>
            </a:r>
            <a:r>
              <a:rPr lang="en-US" sz="1800" dirty="0" smtClean="0"/>
              <a:t> se </a:t>
            </a:r>
            <a:r>
              <a:rPr lang="en-US" sz="1800" dirty="0" err="1" smtClean="0"/>
              <a:t>koristiti</a:t>
            </a:r>
            <a:r>
              <a:rPr lang="en-US" sz="1800" dirty="0" smtClean="0"/>
              <a:t>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gorivo</a:t>
            </a:r>
            <a:r>
              <a:rPr lang="en-US" sz="1800" dirty="0" smtClean="0"/>
              <a:t> u </a:t>
            </a:r>
            <a:r>
              <a:rPr lang="en-US" sz="1800" dirty="0" err="1" smtClean="0"/>
              <a:t>vozilima</a:t>
            </a:r>
            <a:endParaRPr lang="sr-Latn-RS" sz="1800" dirty="0" smtClean="0"/>
          </a:p>
          <a:p>
            <a:r>
              <a:rPr lang="en-US" sz="1800" dirty="0" smtClean="0"/>
              <a:t>U </a:t>
            </a:r>
            <a:r>
              <a:rPr lang="en-US" sz="1800" dirty="0" err="1" smtClean="0"/>
              <a:t>tabeli</a:t>
            </a:r>
            <a:r>
              <a:rPr lang="en-US" sz="1800" dirty="0" smtClean="0"/>
              <a:t>  je </a:t>
            </a:r>
            <a:r>
              <a:rPr lang="en-US" sz="1800" dirty="0" err="1" smtClean="0"/>
              <a:t>prikazana</a:t>
            </a:r>
            <a:r>
              <a:rPr lang="en-US" sz="1800" dirty="0" smtClean="0"/>
              <a:t> </a:t>
            </a:r>
            <a:r>
              <a:rPr lang="en-US" sz="1800" dirty="0" err="1" smtClean="0"/>
              <a:t>efikasnost</a:t>
            </a:r>
            <a:r>
              <a:rPr lang="en-US" sz="1800" dirty="0" smtClean="0"/>
              <a:t> </a:t>
            </a:r>
            <a:r>
              <a:rPr lang="en-US" sz="1800" dirty="0" err="1" smtClean="0"/>
              <a:t>konverzije</a:t>
            </a:r>
            <a:r>
              <a:rPr lang="en-US" sz="1800" dirty="0" smtClean="0"/>
              <a:t> </a:t>
            </a:r>
            <a:r>
              <a:rPr lang="en-US" sz="1800" dirty="0" err="1" smtClean="0"/>
              <a:t>biogasa</a:t>
            </a:r>
            <a:r>
              <a:rPr lang="en-US" sz="1800" dirty="0" smtClean="0"/>
              <a:t> u </a:t>
            </a:r>
            <a:r>
              <a:rPr lang="en-US" sz="1800" dirty="0" err="1" smtClean="0"/>
              <a:t>postrojenjima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kogeneraciju</a:t>
            </a:r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600282"/>
            <a:ext cx="7715305" cy="132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Republika</a:t>
            </a:r>
            <a:r>
              <a:rPr lang="en-US" sz="1800" dirty="0" smtClean="0"/>
              <a:t> </a:t>
            </a:r>
            <a:r>
              <a:rPr lang="en-US" sz="1800" dirty="0" err="1" smtClean="0"/>
              <a:t>Srbija</a:t>
            </a:r>
            <a:r>
              <a:rPr lang="en-US" sz="1800" dirty="0" smtClean="0"/>
              <a:t> je </a:t>
            </a:r>
            <a:r>
              <a:rPr lang="en-US" sz="1800" dirty="0" err="1" smtClean="0"/>
              <a:t>donela</a:t>
            </a:r>
            <a:r>
              <a:rPr lang="en-US" sz="1800" dirty="0" smtClean="0"/>
              <a:t> </a:t>
            </a:r>
            <a:r>
              <a:rPr lang="en-US" sz="1800" dirty="0" err="1" smtClean="0"/>
              <a:t>podsticajne</a:t>
            </a:r>
            <a:r>
              <a:rPr lang="en-US" sz="1800" dirty="0" smtClean="0"/>
              <a:t> mere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razvoj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proizvodnje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r>
              <a:rPr lang="en-US" sz="1800" dirty="0" smtClean="0"/>
              <a:t>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obnovljivih</a:t>
            </a:r>
            <a:r>
              <a:rPr lang="en-US" sz="1800" dirty="0" smtClean="0"/>
              <a:t> </a:t>
            </a:r>
            <a:r>
              <a:rPr lang="en-US" sz="1800" dirty="0" err="1" smtClean="0"/>
              <a:t>izvora</a:t>
            </a:r>
            <a:r>
              <a:rPr lang="en-US" sz="1800" dirty="0" smtClean="0"/>
              <a:t> </a:t>
            </a:r>
            <a:r>
              <a:rPr lang="en-US" sz="1800" dirty="0" err="1" smtClean="0"/>
              <a:t>popularno</a:t>
            </a:r>
            <a:r>
              <a:rPr lang="en-US" sz="1800" dirty="0" smtClean="0"/>
              <a:t> </a:t>
            </a:r>
            <a:r>
              <a:rPr lang="en-US" sz="1800" dirty="0" err="1" smtClean="0"/>
              <a:t>nazvane</a:t>
            </a:r>
            <a:r>
              <a:rPr lang="en-US" sz="1800" dirty="0" smtClean="0"/>
              <a:t> “feed-in” </a:t>
            </a:r>
            <a:r>
              <a:rPr lang="en-US" sz="1800" dirty="0" err="1" smtClean="0"/>
              <a:t>tarife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one se </a:t>
            </a:r>
            <a:r>
              <a:rPr lang="en-US" sz="1800" dirty="0" err="1" smtClean="0"/>
              <a:t>odnose</a:t>
            </a:r>
            <a:r>
              <a:rPr lang="en-US" sz="1800" dirty="0" smtClean="0"/>
              <a:t> </a:t>
            </a:r>
            <a:r>
              <a:rPr lang="en-US" sz="1800" dirty="0" err="1" smtClean="0"/>
              <a:t>izneđu</a:t>
            </a:r>
            <a:r>
              <a:rPr lang="en-US" sz="1800" dirty="0" smtClean="0"/>
              <a:t> </a:t>
            </a:r>
            <a:r>
              <a:rPr lang="en-US" sz="1800" dirty="0" err="1" smtClean="0"/>
              <a:t>ostalih</a:t>
            </a:r>
            <a:r>
              <a:rPr lang="en-US" sz="1800" dirty="0" smtClean="0"/>
              <a:t> </a:t>
            </a:r>
            <a:r>
              <a:rPr lang="sr-Latn-RS" sz="1800" dirty="0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postrojenja</a:t>
            </a:r>
            <a:r>
              <a:rPr lang="en-US" sz="1800" dirty="0" smtClean="0"/>
              <a:t>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kojih</a:t>
            </a:r>
            <a:r>
              <a:rPr lang="en-US" sz="1800" dirty="0" smtClean="0"/>
              <a:t> se </a:t>
            </a:r>
            <a:r>
              <a:rPr lang="en-US" sz="1800" dirty="0" err="1" smtClean="0"/>
              <a:t>dobija</a:t>
            </a:r>
            <a:r>
              <a:rPr lang="en-US" sz="1800" dirty="0" smtClean="0"/>
              <a:t> biogas</a:t>
            </a:r>
            <a:endParaRPr lang="sr-Latn-RS" sz="1800" dirty="0" smtClean="0"/>
          </a:p>
          <a:p>
            <a:r>
              <a:rPr lang="en-US" sz="1800" dirty="0" smtClean="0"/>
              <a:t> U </a:t>
            </a:r>
            <a:r>
              <a:rPr lang="en-US" sz="1800" dirty="0" err="1" smtClean="0"/>
              <a:t>tabeli</a:t>
            </a:r>
            <a:r>
              <a:rPr lang="en-US" sz="1800" dirty="0" smtClean="0"/>
              <a:t> 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prikazane</a:t>
            </a:r>
            <a:r>
              <a:rPr lang="en-US" sz="1800" dirty="0" smtClean="0"/>
              <a:t> </a:t>
            </a:r>
            <a:r>
              <a:rPr lang="en-US" sz="1800" dirty="0" err="1" smtClean="0"/>
              <a:t>cene</a:t>
            </a:r>
            <a:r>
              <a:rPr lang="en-US" sz="1800" dirty="0" smtClean="0"/>
              <a:t> </a:t>
            </a:r>
            <a:r>
              <a:rPr lang="en-US" sz="1800" dirty="0" err="1" smtClean="0"/>
              <a:t>najnovijih</a:t>
            </a:r>
            <a:r>
              <a:rPr lang="en-US" sz="1800" dirty="0" smtClean="0"/>
              <a:t> “feed-in” </a:t>
            </a:r>
            <a:r>
              <a:rPr lang="en-US" sz="1800" dirty="0" err="1" smtClean="0"/>
              <a:t>tarifa</a:t>
            </a:r>
            <a:r>
              <a:rPr lang="en-US" sz="1800" dirty="0" smtClean="0"/>
              <a:t> </a:t>
            </a:r>
            <a:r>
              <a:rPr lang="en-US" sz="1800" dirty="0" err="1" smtClean="0"/>
              <a:t>koje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usvojene</a:t>
            </a:r>
            <a:r>
              <a:rPr lang="en-US" sz="1800" dirty="0" smtClean="0"/>
              <a:t> 2016,a </a:t>
            </a:r>
            <a:r>
              <a:rPr lang="en-US" sz="1800" dirty="0" err="1" smtClean="0"/>
              <a:t>važeće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do </a:t>
            </a:r>
            <a:r>
              <a:rPr lang="en-US" sz="1800" dirty="0" err="1" smtClean="0"/>
              <a:t>kraja</a:t>
            </a:r>
            <a:r>
              <a:rPr lang="en-US" sz="1800" dirty="0" smtClean="0"/>
              <a:t> 2020. </a:t>
            </a:r>
            <a:r>
              <a:rPr lang="en-US" sz="1800" dirty="0" err="1" smtClean="0"/>
              <a:t>godine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F:\NET\NET 20182019\biomasa feed-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429000"/>
            <a:ext cx="47863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Konfiguracija</a:t>
            </a:r>
            <a:r>
              <a:rPr lang="en-US" dirty="0" smtClean="0"/>
              <a:t> </a:t>
            </a:r>
            <a:r>
              <a:rPr lang="en-US" dirty="0" err="1" smtClean="0"/>
              <a:t>postrojenja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biogasa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karakterisitike</a:t>
            </a:r>
            <a:r>
              <a:rPr lang="en-US" dirty="0" smtClean="0"/>
              <a:t> </a:t>
            </a:r>
            <a:r>
              <a:rPr lang="en-US" dirty="0" err="1" smtClean="0"/>
              <a:t>korišćenih</a:t>
            </a:r>
            <a:r>
              <a:rPr lang="en-US" dirty="0" smtClean="0"/>
              <a:t> </a:t>
            </a:r>
            <a:r>
              <a:rPr lang="en-US" dirty="0" err="1" smtClean="0"/>
              <a:t>supstrata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datu</a:t>
            </a:r>
            <a:r>
              <a:rPr lang="en-US" dirty="0" smtClean="0"/>
              <a:t> </a:t>
            </a:r>
            <a:r>
              <a:rPr lang="en-US" dirty="0" err="1" smtClean="0"/>
              <a:t>kombinaciju</a:t>
            </a:r>
            <a:r>
              <a:rPr lang="en-US" dirty="0" smtClean="0"/>
              <a:t> </a:t>
            </a:r>
            <a:r>
              <a:rPr lang="en-US" dirty="0" err="1" smtClean="0"/>
              <a:t>supstrata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brojne</a:t>
            </a:r>
            <a:r>
              <a:rPr lang="en-US" dirty="0" smtClean="0"/>
              <a:t> </a:t>
            </a:r>
            <a:r>
              <a:rPr lang="en-US" dirty="0" err="1" smtClean="0"/>
              <a:t>varijante</a:t>
            </a:r>
            <a:r>
              <a:rPr lang="en-US" dirty="0" smtClean="0"/>
              <a:t> </a:t>
            </a:r>
            <a:r>
              <a:rPr lang="en-US" dirty="0" err="1" smtClean="0"/>
              <a:t>kombinovanja</a:t>
            </a:r>
            <a:r>
              <a:rPr lang="en-US" dirty="0" smtClean="0"/>
              <a:t> </a:t>
            </a:r>
            <a:r>
              <a:rPr lang="en-US" dirty="0" err="1" smtClean="0"/>
              <a:t>opreme</a:t>
            </a:r>
            <a:endParaRPr lang="en-US" dirty="0" smtClean="0"/>
          </a:p>
          <a:p>
            <a:pPr algn="just"/>
            <a:r>
              <a:rPr lang="en-US" dirty="0" err="1" smtClean="0"/>
              <a:t>Supstrati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podeliti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tečne</a:t>
            </a:r>
            <a:r>
              <a:rPr lang="en-US" dirty="0" smtClean="0"/>
              <a:t> (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pumpaju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čvrste</a:t>
            </a:r>
            <a:r>
              <a:rPr lang="en-US" dirty="0" smtClean="0"/>
              <a:t> </a:t>
            </a:r>
            <a:r>
              <a:rPr lang="en-US" dirty="0" err="1" smtClean="0"/>
              <a:t>supstrate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Tečni</a:t>
            </a:r>
            <a:r>
              <a:rPr lang="en-US" dirty="0" smtClean="0"/>
              <a:t> </a:t>
            </a:r>
            <a:r>
              <a:rPr lang="en-US" dirty="0" err="1" smtClean="0"/>
              <a:t>supstrati</a:t>
            </a:r>
            <a:r>
              <a:rPr lang="en-US" dirty="0" smtClean="0"/>
              <a:t> se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privremenog</a:t>
            </a:r>
            <a:r>
              <a:rPr lang="en-US" dirty="0" smtClean="0"/>
              <a:t> </a:t>
            </a:r>
            <a:r>
              <a:rPr lang="en-US" dirty="0" err="1" smtClean="0"/>
              <a:t>skladištenja</a:t>
            </a:r>
            <a:r>
              <a:rPr lang="en-US" dirty="0" smtClean="0"/>
              <a:t> u </a:t>
            </a:r>
            <a:r>
              <a:rPr lang="en-US" dirty="0" err="1" smtClean="0"/>
              <a:t>rezervorima</a:t>
            </a:r>
            <a:r>
              <a:rPr lang="en-US" dirty="0" smtClean="0"/>
              <a:t>, </a:t>
            </a:r>
            <a:r>
              <a:rPr lang="en-US" dirty="0" err="1" smtClean="0"/>
              <a:t>predjamama</a:t>
            </a:r>
            <a:r>
              <a:rPr lang="en-US" dirty="0" smtClean="0"/>
              <a:t>, </a:t>
            </a:r>
            <a:r>
              <a:rPr lang="en-US" dirty="0" err="1" smtClean="0"/>
              <a:t>podvrgavaju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pasterizacije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šalju</a:t>
            </a:r>
            <a:r>
              <a:rPr lang="en-US" dirty="0" smtClean="0"/>
              <a:t> u </a:t>
            </a:r>
            <a:r>
              <a:rPr lang="en-US" dirty="0" err="1" smtClean="0"/>
              <a:t>digestor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Čvrsti</a:t>
            </a:r>
            <a:r>
              <a:rPr lang="en-US" dirty="0" smtClean="0"/>
              <a:t> </a:t>
            </a:r>
            <a:r>
              <a:rPr lang="en-US" dirty="0" err="1" smtClean="0"/>
              <a:t>supstrati</a:t>
            </a:r>
            <a:r>
              <a:rPr lang="en-US" dirty="0" smtClean="0"/>
              <a:t> se </a:t>
            </a:r>
            <a:r>
              <a:rPr lang="en-US" dirty="0" err="1" smtClean="0"/>
              <a:t>skladište</a:t>
            </a:r>
            <a:r>
              <a:rPr lang="en-US" dirty="0" smtClean="0"/>
              <a:t> u </a:t>
            </a:r>
            <a:r>
              <a:rPr lang="en-US" dirty="0" err="1" smtClean="0"/>
              <a:t>trenč</a:t>
            </a:r>
            <a:r>
              <a:rPr lang="en-US" dirty="0" smtClean="0"/>
              <a:t> </a:t>
            </a:r>
            <a:r>
              <a:rPr lang="en-US" dirty="0" err="1" smtClean="0"/>
              <a:t>silosima</a:t>
            </a:r>
            <a:r>
              <a:rPr lang="en-US" dirty="0" smtClean="0"/>
              <a:t> (</a:t>
            </a:r>
            <a:r>
              <a:rPr lang="en-US" dirty="0" err="1" smtClean="0"/>
              <a:t>silaža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podzemnim</a:t>
            </a:r>
            <a:r>
              <a:rPr lang="en-US" dirty="0" smtClean="0"/>
              <a:t> </a:t>
            </a:r>
            <a:r>
              <a:rPr lang="en-US" dirty="0" err="1" smtClean="0"/>
              <a:t>betonskim</a:t>
            </a:r>
            <a:r>
              <a:rPr lang="en-US" dirty="0" smtClean="0"/>
              <a:t> </a:t>
            </a:r>
            <a:r>
              <a:rPr lang="en-US" dirty="0" err="1" smtClean="0"/>
              <a:t>rezervoarima</a:t>
            </a:r>
            <a:r>
              <a:rPr lang="en-US" dirty="0" smtClean="0"/>
              <a:t> (</a:t>
            </a:r>
            <a:r>
              <a:rPr lang="en-US" dirty="0" err="1" smtClean="0"/>
              <a:t>biloški</a:t>
            </a:r>
            <a:r>
              <a:rPr lang="en-US" dirty="0" smtClean="0"/>
              <a:t> </a:t>
            </a:r>
            <a:r>
              <a:rPr lang="en-US" dirty="0" err="1" smtClean="0"/>
              <a:t>otpad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prehrambene</a:t>
            </a:r>
            <a:r>
              <a:rPr lang="en-US" dirty="0" smtClean="0"/>
              <a:t> </a:t>
            </a:r>
            <a:r>
              <a:rPr lang="en-US" dirty="0" err="1" smtClean="0"/>
              <a:t>industrije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se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pripreme</a:t>
            </a:r>
            <a:r>
              <a:rPr lang="en-US" dirty="0" smtClean="0"/>
              <a:t> </a:t>
            </a:r>
            <a:r>
              <a:rPr lang="en-US" dirty="0" err="1" smtClean="0"/>
              <a:t>transportuju</a:t>
            </a:r>
            <a:r>
              <a:rPr lang="en-US" dirty="0" smtClean="0"/>
              <a:t> u </a:t>
            </a:r>
            <a:r>
              <a:rPr lang="en-US" dirty="0" err="1" smtClean="0"/>
              <a:t>digestor</a:t>
            </a:r>
            <a:endParaRPr lang="en-US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anaerobnom</a:t>
            </a:r>
            <a:r>
              <a:rPr lang="en-US" dirty="0" smtClean="0"/>
              <a:t> </a:t>
            </a:r>
            <a:r>
              <a:rPr lang="en-US" dirty="0" err="1" smtClean="0"/>
              <a:t>digestoru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fermentoru</a:t>
            </a:r>
            <a:r>
              <a:rPr lang="en-US" dirty="0" smtClean="0"/>
              <a:t> se </a:t>
            </a:r>
            <a:r>
              <a:rPr lang="en-US" dirty="0" err="1" smtClean="0"/>
              <a:t>odvijaju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neophodni</a:t>
            </a:r>
            <a:r>
              <a:rPr lang="en-US" dirty="0" smtClean="0"/>
              <a:t> </a:t>
            </a:r>
            <a:r>
              <a:rPr lang="en-US" dirty="0" err="1" smtClean="0"/>
              <a:t>biološki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hemijski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u </a:t>
            </a:r>
            <a:r>
              <a:rPr lang="en-US" dirty="0" err="1" smtClean="0"/>
              <a:t>poslednjoj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digestije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takozvanu</a:t>
            </a:r>
            <a:r>
              <a:rPr lang="en-US" dirty="0" smtClean="0"/>
              <a:t> </a:t>
            </a:r>
            <a:r>
              <a:rPr lang="en-US" dirty="0" err="1" smtClean="0"/>
              <a:t>metanogenezu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izdvajanje</a:t>
            </a:r>
            <a:r>
              <a:rPr lang="en-US" dirty="0" smtClean="0"/>
              <a:t> </a:t>
            </a:r>
            <a:r>
              <a:rPr lang="en-US" dirty="0" err="1" smtClean="0"/>
              <a:t>biogasa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Anaerobna</a:t>
            </a:r>
            <a:r>
              <a:rPr lang="en-US" dirty="0" smtClean="0"/>
              <a:t> </a:t>
            </a:r>
            <a:r>
              <a:rPr lang="en-US" dirty="0" err="1" smtClean="0"/>
              <a:t>digestija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800" dirty="0" smtClean="0"/>
              <a:t> </a:t>
            </a:r>
            <a:r>
              <a:rPr lang="en-US" sz="1800" dirty="0" err="1" smtClean="0"/>
              <a:t>Kako</a:t>
            </a:r>
            <a:r>
              <a:rPr lang="en-US" sz="1800" dirty="0" smtClean="0"/>
              <a:t> bi </a:t>
            </a:r>
            <a:r>
              <a:rPr lang="en-US" sz="1800" dirty="0" err="1" smtClean="0"/>
              <a:t>anaerobne</a:t>
            </a:r>
            <a:r>
              <a:rPr lang="en-US" sz="1800" dirty="0" smtClean="0"/>
              <a:t> </a:t>
            </a:r>
            <a:r>
              <a:rPr lang="en-US" sz="1800" dirty="0" err="1" smtClean="0"/>
              <a:t>bakterije</a:t>
            </a:r>
            <a:r>
              <a:rPr lang="en-US" sz="1800" dirty="0" smtClean="0"/>
              <a:t>, </a:t>
            </a:r>
            <a:r>
              <a:rPr lang="en-US" sz="1800" dirty="0" err="1" smtClean="0"/>
              <a:t>koje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zadužene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biogasa</a:t>
            </a:r>
            <a:r>
              <a:rPr lang="en-US" sz="1800" dirty="0" smtClean="0"/>
              <a:t>, </a:t>
            </a:r>
            <a:r>
              <a:rPr lang="en-US" sz="1800" dirty="0" err="1" smtClean="0"/>
              <a:t>imale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idealnije</a:t>
            </a:r>
            <a:r>
              <a:rPr lang="en-US" sz="1800" dirty="0" smtClean="0"/>
              <a:t> </a:t>
            </a:r>
            <a:r>
              <a:rPr lang="en-US" sz="1800" dirty="0" err="1" smtClean="0"/>
              <a:t>uslove</a:t>
            </a:r>
            <a:r>
              <a:rPr lang="en-US" sz="1800" dirty="0" smtClean="0"/>
              <a:t>, </a:t>
            </a:r>
            <a:r>
              <a:rPr lang="en-US" sz="1800" dirty="0" err="1" smtClean="0"/>
              <a:t>neophodno</a:t>
            </a:r>
            <a:r>
              <a:rPr lang="en-US" sz="1800" dirty="0" smtClean="0"/>
              <a:t> je </a:t>
            </a:r>
            <a:r>
              <a:rPr lang="en-US" sz="1800" dirty="0" err="1" smtClean="0"/>
              <a:t>da</a:t>
            </a:r>
            <a:r>
              <a:rPr lang="en-US" sz="1800" dirty="0" smtClean="0"/>
              <a:t> se pored </a:t>
            </a:r>
            <a:r>
              <a:rPr lang="en-US" sz="1800" dirty="0" err="1" smtClean="0"/>
              <a:t>adekvatne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redovne</a:t>
            </a:r>
            <a:r>
              <a:rPr lang="en-US" sz="1800" dirty="0" smtClean="0"/>
              <a:t> </a:t>
            </a:r>
            <a:r>
              <a:rPr lang="en-US" sz="1800" dirty="0" err="1" smtClean="0"/>
              <a:t>ishrane</a:t>
            </a:r>
            <a:r>
              <a:rPr lang="en-US" sz="1800" dirty="0" smtClean="0"/>
              <a:t> </a:t>
            </a:r>
            <a:r>
              <a:rPr lang="en-US" sz="1800" dirty="0" err="1" smtClean="0"/>
              <a:t>biološkim</a:t>
            </a:r>
            <a:r>
              <a:rPr lang="en-US" sz="1800" dirty="0" smtClean="0"/>
              <a:t> </a:t>
            </a:r>
            <a:r>
              <a:rPr lang="en-US" sz="1800" dirty="0" err="1" smtClean="0"/>
              <a:t>otpadom</a:t>
            </a:r>
            <a:r>
              <a:rPr lang="en-US" sz="1800" dirty="0" smtClean="0"/>
              <a:t>, </a:t>
            </a:r>
            <a:r>
              <a:rPr lang="en-US" sz="1800" dirty="0" err="1" smtClean="0"/>
              <a:t>obezbedi</a:t>
            </a:r>
            <a:r>
              <a:rPr lang="en-US" sz="1800" dirty="0" smtClean="0"/>
              <a:t> </a:t>
            </a:r>
            <a:r>
              <a:rPr lang="en-US" sz="1800" dirty="0" err="1" smtClean="0"/>
              <a:t>kontinuirano</a:t>
            </a:r>
            <a:r>
              <a:rPr lang="en-US" sz="1800" dirty="0" smtClean="0"/>
              <a:t> </a:t>
            </a:r>
            <a:r>
              <a:rPr lang="en-US" sz="1800" dirty="0" err="1" smtClean="0"/>
              <a:t>mešanje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održavanje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konstantne</a:t>
            </a:r>
            <a:r>
              <a:rPr lang="en-US" sz="1800" dirty="0" smtClean="0"/>
              <a:t> temperature </a:t>
            </a:r>
            <a:r>
              <a:rPr lang="en-US" sz="1800" dirty="0" err="1" smtClean="0"/>
              <a:t>unutar</a:t>
            </a:r>
            <a:r>
              <a:rPr lang="en-US" sz="1800" dirty="0" smtClean="0"/>
              <a:t> </a:t>
            </a:r>
            <a:r>
              <a:rPr lang="en-US" sz="1800" dirty="0" err="1" smtClean="0"/>
              <a:t>digestora</a:t>
            </a:r>
            <a:endParaRPr lang="sr-Latn-RS" sz="1800" dirty="0" smtClean="0"/>
          </a:p>
          <a:p>
            <a:r>
              <a:rPr lang="en-US" sz="1800" dirty="0" err="1" smtClean="0"/>
              <a:t>Prosečno</a:t>
            </a:r>
            <a:r>
              <a:rPr lang="en-US" sz="1800" dirty="0" smtClean="0"/>
              <a:t> </a:t>
            </a:r>
            <a:r>
              <a:rPr lang="en-US" sz="1800" dirty="0" err="1" smtClean="0"/>
              <a:t>vreme</a:t>
            </a:r>
            <a:r>
              <a:rPr lang="en-US" sz="1800" dirty="0" smtClean="0"/>
              <a:t> </a:t>
            </a:r>
            <a:r>
              <a:rPr lang="en-US" sz="1800" dirty="0" err="1" smtClean="0"/>
              <a:t>zadržavanja</a:t>
            </a:r>
            <a:r>
              <a:rPr lang="en-US" sz="1800" dirty="0" smtClean="0"/>
              <a:t> </a:t>
            </a:r>
            <a:r>
              <a:rPr lang="en-US" sz="1800" dirty="0" err="1" smtClean="0"/>
              <a:t>supstrata</a:t>
            </a:r>
            <a:r>
              <a:rPr lang="en-US" sz="1800" dirty="0" smtClean="0"/>
              <a:t> u </a:t>
            </a:r>
            <a:r>
              <a:rPr lang="en-US" sz="1800" dirty="0" err="1" smtClean="0"/>
              <a:t>digestoru</a:t>
            </a:r>
            <a:r>
              <a:rPr lang="en-US" sz="1800" dirty="0" smtClean="0"/>
              <a:t> je </a:t>
            </a:r>
            <a:r>
              <a:rPr lang="en-US" sz="1800" dirty="0" err="1" smtClean="0"/>
              <a:t>od</a:t>
            </a:r>
            <a:r>
              <a:rPr lang="en-US" sz="1800" dirty="0" smtClean="0"/>
              <a:t> 30-60 </a:t>
            </a:r>
            <a:r>
              <a:rPr lang="en-US" sz="1800" dirty="0" err="1" smtClean="0"/>
              <a:t>dana</a:t>
            </a:r>
            <a:r>
              <a:rPr lang="en-US" sz="1800" dirty="0" smtClean="0"/>
              <a:t>, </a:t>
            </a:r>
            <a:r>
              <a:rPr lang="en-US" sz="1800" dirty="0" err="1" smtClean="0"/>
              <a:t>nakon</a:t>
            </a:r>
            <a:r>
              <a:rPr lang="en-US" sz="1800" dirty="0" smtClean="0"/>
              <a:t> </a:t>
            </a:r>
            <a:r>
              <a:rPr lang="en-US" sz="1800" dirty="0" err="1" smtClean="0"/>
              <a:t>čega</a:t>
            </a:r>
            <a:r>
              <a:rPr lang="en-US" sz="1800" dirty="0" smtClean="0"/>
              <a:t> se </a:t>
            </a:r>
            <a:r>
              <a:rPr lang="en-US" sz="1800" dirty="0" err="1" smtClean="0"/>
              <a:t>tečni</a:t>
            </a:r>
            <a:r>
              <a:rPr lang="en-US" sz="1800" dirty="0" smtClean="0"/>
              <a:t> </a:t>
            </a:r>
            <a:r>
              <a:rPr lang="en-US" sz="1800" dirty="0" err="1" smtClean="0"/>
              <a:t>supstrat</a:t>
            </a:r>
            <a:r>
              <a:rPr lang="en-US" sz="1800" dirty="0" smtClean="0"/>
              <a:t> </a:t>
            </a:r>
            <a:r>
              <a:rPr lang="en-US" sz="1800" dirty="0" err="1" smtClean="0"/>
              <a:t>transportuje</a:t>
            </a:r>
            <a:r>
              <a:rPr lang="en-US" sz="1800" dirty="0" smtClean="0"/>
              <a:t> do </a:t>
            </a:r>
            <a:r>
              <a:rPr lang="en-US" sz="1800" dirty="0" err="1" smtClean="0"/>
              <a:t>posebne</a:t>
            </a:r>
            <a:r>
              <a:rPr lang="en-US" sz="1800" dirty="0" smtClean="0"/>
              <a:t> </a:t>
            </a:r>
            <a:r>
              <a:rPr lang="en-US" sz="1800" dirty="0" err="1" smtClean="0"/>
              <a:t>otvorene</a:t>
            </a:r>
            <a:r>
              <a:rPr lang="en-US" sz="1800" dirty="0" smtClean="0"/>
              <a:t> </a:t>
            </a:r>
            <a:r>
              <a:rPr lang="en-US" sz="1800" dirty="0" err="1" smtClean="0"/>
              <a:t>lagune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skladištenje</a:t>
            </a:r>
            <a:r>
              <a:rPr lang="en-US" sz="1800" dirty="0" smtClean="0"/>
              <a:t> </a:t>
            </a:r>
            <a:r>
              <a:rPr lang="en-US" sz="1800" dirty="0" err="1" smtClean="0"/>
              <a:t>fermentisanog</a:t>
            </a:r>
            <a:r>
              <a:rPr lang="en-US" sz="1800" dirty="0" smtClean="0"/>
              <a:t> </a:t>
            </a:r>
            <a:r>
              <a:rPr lang="en-US" sz="1800" dirty="0" err="1" smtClean="0"/>
              <a:t>supstrata</a:t>
            </a:r>
            <a:endParaRPr lang="sr-Latn-RS" sz="1800" dirty="0" smtClean="0"/>
          </a:p>
          <a:p>
            <a:r>
              <a:rPr lang="en-US" sz="1800" dirty="0" smtClean="0"/>
              <a:t> Pre </a:t>
            </a:r>
            <a:r>
              <a:rPr lang="en-US" sz="1800" dirty="0" err="1" smtClean="0"/>
              <a:t>istakanja</a:t>
            </a:r>
            <a:r>
              <a:rPr lang="en-US" sz="1800" dirty="0" smtClean="0"/>
              <a:t> u </a:t>
            </a:r>
            <a:r>
              <a:rPr lang="en-US" sz="1800" dirty="0" err="1" smtClean="0"/>
              <a:t>lagunu</a:t>
            </a:r>
            <a:r>
              <a:rPr lang="en-US" sz="1800" dirty="0" smtClean="0"/>
              <a:t>, </a:t>
            </a:r>
            <a:r>
              <a:rPr lang="en-US" sz="1800" dirty="0" err="1" smtClean="0"/>
              <a:t>supstrat</a:t>
            </a:r>
            <a:r>
              <a:rPr lang="en-US" sz="1800" dirty="0" smtClean="0"/>
              <a:t> </a:t>
            </a:r>
            <a:r>
              <a:rPr lang="en-US" sz="1800" dirty="0" err="1" smtClean="0"/>
              <a:t>prolazi</a:t>
            </a:r>
            <a:r>
              <a:rPr lang="en-US" sz="1800" dirty="0" smtClean="0"/>
              <a:t> </a:t>
            </a:r>
            <a:r>
              <a:rPr lang="en-US" sz="1800" dirty="0" err="1" smtClean="0"/>
              <a:t>kroz</a:t>
            </a:r>
            <a:r>
              <a:rPr lang="en-US" sz="1800" dirty="0" smtClean="0"/>
              <a:t> separator,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razdvaja</a:t>
            </a:r>
            <a:r>
              <a:rPr lang="en-US" sz="1800" dirty="0" smtClean="0"/>
              <a:t> </a:t>
            </a:r>
            <a:r>
              <a:rPr lang="en-US" sz="1800" dirty="0" err="1" smtClean="0"/>
              <a:t>čvrstu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tečnu</a:t>
            </a:r>
            <a:r>
              <a:rPr lang="en-US" sz="1800" dirty="0" smtClean="0"/>
              <a:t> </a:t>
            </a:r>
            <a:r>
              <a:rPr lang="en-US" sz="1800" dirty="0" err="1" smtClean="0"/>
              <a:t>frakciju</a:t>
            </a:r>
            <a:endParaRPr lang="en-US" sz="1800" dirty="0" smtClean="0"/>
          </a:p>
          <a:p>
            <a:r>
              <a:rPr lang="en-US" sz="1800" dirty="0" err="1" smtClean="0"/>
              <a:t>Ovako</a:t>
            </a:r>
            <a:r>
              <a:rPr lang="en-US" sz="1800" dirty="0" smtClean="0"/>
              <a:t> </a:t>
            </a:r>
            <a:r>
              <a:rPr lang="en-US" sz="1800" dirty="0" err="1" smtClean="0"/>
              <a:t>dobijen</a:t>
            </a:r>
            <a:r>
              <a:rPr lang="en-US" sz="1800" dirty="0" smtClean="0"/>
              <a:t> biogas </a:t>
            </a:r>
            <a:r>
              <a:rPr lang="en-US" sz="1800" dirty="0" err="1" smtClean="0"/>
              <a:t>nije</a:t>
            </a:r>
            <a:r>
              <a:rPr lang="en-US" sz="1800" dirty="0" smtClean="0"/>
              <a:t> </a:t>
            </a:r>
            <a:r>
              <a:rPr lang="en-US" sz="1800" dirty="0" err="1" smtClean="0"/>
              <a:t>pogodan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direktno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korišćenje</a:t>
            </a:r>
            <a:r>
              <a:rPr lang="en-US" sz="1800" dirty="0" smtClean="0"/>
              <a:t>, </a:t>
            </a:r>
            <a:r>
              <a:rPr lang="en-US" sz="1800" dirty="0" err="1" smtClean="0"/>
              <a:t>već</a:t>
            </a:r>
            <a:r>
              <a:rPr lang="en-US" sz="1800" dirty="0" smtClean="0"/>
              <a:t> je </a:t>
            </a:r>
            <a:r>
              <a:rPr lang="en-US" sz="1800" dirty="0" err="1" smtClean="0"/>
              <a:t>neophodan</a:t>
            </a:r>
            <a:r>
              <a:rPr lang="en-US" sz="1800" dirty="0" smtClean="0"/>
              <a:t> </a:t>
            </a:r>
            <a:r>
              <a:rPr lang="en-US" sz="1800" dirty="0" err="1" smtClean="0"/>
              <a:t>tretman</a:t>
            </a:r>
            <a:r>
              <a:rPr lang="en-US" sz="1800" dirty="0" smtClean="0"/>
              <a:t> </a:t>
            </a:r>
            <a:r>
              <a:rPr lang="en-US" sz="1800" dirty="0" err="1" smtClean="0"/>
              <a:t>kojim</a:t>
            </a:r>
            <a:r>
              <a:rPr lang="en-US" sz="1800" dirty="0" smtClean="0"/>
              <a:t> se </a:t>
            </a:r>
            <a:r>
              <a:rPr lang="en-US" sz="1800" dirty="0" err="1" smtClean="0"/>
              <a:t>izdvaja</a:t>
            </a:r>
            <a:r>
              <a:rPr lang="en-US" sz="1800" dirty="0" smtClean="0"/>
              <a:t> </a:t>
            </a:r>
            <a:r>
              <a:rPr lang="en-US" sz="1800" dirty="0" err="1" smtClean="0"/>
              <a:t>sumpor</a:t>
            </a:r>
            <a:r>
              <a:rPr lang="en-US" sz="1800" dirty="0" smtClean="0"/>
              <a:t>, </a:t>
            </a:r>
            <a:r>
              <a:rPr lang="en-US" sz="1800" dirty="0" err="1" smtClean="0"/>
              <a:t>voda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ostale</a:t>
            </a:r>
            <a:r>
              <a:rPr lang="en-US" sz="1800" dirty="0" smtClean="0"/>
              <a:t> </a:t>
            </a:r>
            <a:r>
              <a:rPr lang="en-US" sz="1800" dirty="0" err="1" smtClean="0"/>
              <a:t>štetne</a:t>
            </a:r>
            <a:r>
              <a:rPr lang="en-US" sz="1800" dirty="0" smtClean="0"/>
              <a:t> </a:t>
            </a:r>
            <a:r>
              <a:rPr lang="en-US" sz="1800" dirty="0" err="1" smtClean="0"/>
              <a:t>primese</a:t>
            </a:r>
            <a:endParaRPr lang="sr-Latn-RS" sz="1800" dirty="0" smtClean="0"/>
          </a:p>
          <a:p>
            <a:r>
              <a:rPr lang="en-US" sz="1800" dirty="0" err="1" smtClean="0"/>
              <a:t>Nakon</a:t>
            </a:r>
            <a:r>
              <a:rPr lang="en-US" sz="1800" dirty="0" smtClean="0"/>
              <a:t> </a:t>
            </a:r>
            <a:r>
              <a:rPr lang="en-US" sz="1800" dirty="0" err="1" smtClean="0"/>
              <a:t>tretmana</a:t>
            </a:r>
            <a:r>
              <a:rPr lang="en-US" sz="1800" dirty="0" smtClean="0"/>
              <a:t>, biogas je </a:t>
            </a:r>
            <a:r>
              <a:rPr lang="en-US" sz="1800" dirty="0" err="1" smtClean="0"/>
              <a:t>spreman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korišćenje</a:t>
            </a:r>
            <a:r>
              <a:rPr lang="en-US" sz="1800" dirty="0" smtClean="0"/>
              <a:t> u </a:t>
            </a:r>
            <a:r>
              <a:rPr lang="en-US" sz="1800" dirty="0" err="1" smtClean="0"/>
              <a:t>kotlu</a:t>
            </a:r>
            <a:r>
              <a:rPr lang="en-US" sz="1800" dirty="0" smtClean="0"/>
              <a:t> </a:t>
            </a:r>
            <a:r>
              <a:rPr lang="en-US" sz="1800" dirty="0" err="1" smtClean="0"/>
              <a:t>ili</a:t>
            </a:r>
            <a:r>
              <a:rPr lang="en-US" sz="1800" dirty="0" smtClean="0"/>
              <a:t> </a:t>
            </a:r>
            <a:r>
              <a:rPr lang="en-US" sz="1800" dirty="0" err="1" smtClean="0"/>
              <a:t>kogenerativnom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postrojenju</a:t>
            </a:r>
            <a:endParaRPr lang="sr-Latn-RS" sz="1800" dirty="0" smtClean="0"/>
          </a:p>
          <a:p>
            <a:r>
              <a:rPr lang="en-US" sz="1800" dirty="0" smtClean="0"/>
              <a:t>Primer </a:t>
            </a:r>
            <a:r>
              <a:rPr lang="en-US" sz="1800" dirty="0" err="1" smtClean="0"/>
              <a:t>biogasnog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postrojenja</a:t>
            </a:r>
            <a:r>
              <a:rPr lang="en-US" sz="1800" dirty="0" smtClean="0"/>
              <a:t> </a:t>
            </a:r>
            <a:r>
              <a:rPr lang="en-US" sz="1800" dirty="0" err="1" smtClean="0"/>
              <a:t>možete</a:t>
            </a:r>
            <a:r>
              <a:rPr lang="en-US" sz="1800" dirty="0" smtClean="0"/>
              <a:t> </a:t>
            </a:r>
            <a:r>
              <a:rPr lang="en-US" sz="1800" dirty="0" err="1" smtClean="0"/>
              <a:t>pogledati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sajtu</a:t>
            </a:r>
            <a:r>
              <a:rPr lang="en-US" sz="1800" dirty="0" smtClean="0"/>
              <a:t> </a:t>
            </a:r>
            <a:r>
              <a:rPr lang="en-US" sz="1800" u="sng" dirty="0" smtClean="0">
                <a:hlinkClick r:id="rId2"/>
              </a:rPr>
              <a:t>www.esco.rs/biogasno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postrojenje</a:t>
            </a:r>
            <a:endParaRPr lang="en-US" sz="1800" dirty="0" smtClean="0"/>
          </a:p>
          <a:p>
            <a:endParaRPr lang="sr-Latn-RS" sz="1800" dirty="0" smtClean="0"/>
          </a:p>
          <a:p>
            <a:pPr algn="just"/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366</TotalTime>
  <Words>992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KORIŠĆENJE KOMUNALNOG OTPADA U ENERGETSKE SVRHE</vt:lpstr>
      <vt:lpstr>PROJEKTOVANJE TERMOELEKTRANE – TOPLANE(TE-TO) NA KOMUNALNI OTPAD</vt:lpstr>
      <vt:lpstr>KOMPOSTIRANJE</vt:lpstr>
      <vt:lpstr>Anaerobna digestija</vt:lpstr>
      <vt:lpstr>Anaerobna digestija</vt:lpstr>
      <vt:lpstr>Anaerobna digestija</vt:lpstr>
      <vt:lpstr>Anaerobna digestija</vt:lpstr>
      <vt:lpstr>Anaerobna digestija</vt:lpstr>
      <vt:lpstr>Anaerobna digestija</vt:lpstr>
      <vt:lpstr>Anaerobna digestija</vt:lpstr>
      <vt:lpstr>mehaničko-biološki tretman otpada (MBT)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OTPADA I OPŠTE KARAKTERISTIKE OTPADA</dc:title>
  <dc:creator>Aleksandra Grujic</dc:creator>
  <cp:lastModifiedBy>Aleksandra Grujic</cp:lastModifiedBy>
  <cp:revision>174</cp:revision>
  <dcterms:created xsi:type="dcterms:W3CDTF">2019-03-01T09:22:50Z</dcterms:created>
  <dcterms:modified xsi:type="dcterms:W3CDTF">2019-04-12T13:10:29Z</dcterms:modified>
</cp:coreProperties>
</file>