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85"/>
  </p:notesMasterIdLst>
  <p:sldIdLst>
    <p:sldId id="371" r:id="rId4"/>
    <p:sldId id="370" r:id="rId5"/>
    <p:sldId id="296" r:id="rId6"/>
    <p:sldId id="333" r:id="rId7"/>
    <p:sldId id="334" r:id="rId8"/>
    <p:sldId id="335" r:id="rId9"/>
    <p:sldId id="298" r:id="rId10"/>
    <p:sldId id="258" r:id="rId11"/>
    <p:sldId id="337" r:id="rId12"/>
    <p:sldId id="267" r:id="rId13"/>
    <p:sldId id="336" r:id="rId14"/>
    <p:sldId id="268" r:id="rId15"/>
    <p:sldId id="339" r:id="rId16"/>
    <p:sldId id="340" r:id="rId17"/>
    <p:sldId id="341" r:id="rId18"/>
    <p:sldId id="342" r:id="rId19"/>
    <p:sldId id="299" r:id="rId20"/>
    <p:sldId id="343" r:id="rId21"/>
    <p:sldId id="344" r:id="rId22"/>
    <p:sldId id="345" r:id="rId23"/>
    <p:sldId id="346" r:id="rId24"/>
    <p:sldId id="347" r:id="rId25"/>
    <p:sldId id="349" r:id="rId26"/>
    <p:sldId id="350" r:id="rId27"/>
    <p:sldId id="351" r:id="rId28"/>
    <p:sldId id="375"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06" r:id="rId46"/>
    <p:sldId id="376" r:id="rId47"/>
    <p:sldId id="307" r:id="rId48"/>
    <p:sldId id="275" r:id="rId49"/>
    <p:sldId id="277" r:id="rId50"/>
    <p:sldId id="278" r:id="rId51"/>
    <p:sldId id="279" r:id="rId52"/>
    <p:sldId id="280" r:id="rId53"/>
    <p:sldId id="290" r:id="rId54"/>
    <p:sldId id="291" r:id="rId55"/>
    <p:sldId id="294" r:id="rId56"/>
    <p:sldId id="295" r:id="rId57"/>
    <p:sldId id="308" r:id="rId58"/>
    <p:sldId id="368" r:id="rId59"/>
    <p:sldId id="369" r:id="rId60"/>
    <p:sldId id="309" r:id="rId61"/>
    <p:sldId id="310" r:id="rId62"/>
    <p:sldId id="311" r:id="rId63"/>
    <p:sldId id="312" r:id="rId64"/>
    <p:sldId id="313" r:id="rId65"/>
    <p:sldId id="314" r:id="rId66"/>
    <p:sldId id="315" r:id="rId67"/>
    <p:sldId id="372" r:id="rId68"/>
    <p:sldId id="373" r:id="rId69"/>
    <p:sldId id="374" r:id="rId70"/>
    <p:sldId id="319" r:id="rId71"/>
    <p:sldId id="332"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CC"/>
    <a:srgbClr val="0000FF"/>
    <a:srgbClr val="008000"/>
    <a:srgbClr val="00CC00"/>
    <a:srgbClr val="FF0000"/>
    <a:srgbClr val="FFFF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95" autoAdjust="0"/>
    <p:restoredTop sz="72816" autoAdjust="0"/>
  </p:normalViewPr>
  <p:slideViewPr>
    <p:cSldViewPr>
      <p:cViewPr>
        <p:scale>
          <a:sx n="100" d="100"/>
          <a:sy n="100" d="100"/>
        </p:scale>
        <p:origin x="-396" y="216"/>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9F0002AD-90E5-4C72-ADFA-D51DCF2F4DB1}" type="datetimeFigureOut">
              <a:rPr lang="en-US"/>
              <a:pPr>
                <a:defRPr/>
              </a:pPr>
              <a:t>4/3/2019</a:t>
            </a:fld>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F9D969F5-7E7E-4309-82DD-08CA019F92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6175" y="687388"/>
            <a:ext cx="4567238" cy="3425825"/>
          </a:xfrm>
          <a:ln/>
        </p:spPr>
      </p:sp>
      <p:sp>
        <p:nvSpPr>
          <p:cNvPr id="64515" name="Rectangle 3"/>
          <p:cNvSpPr>
            <a:spLocks noGrp="1" noChangeArrowheads="1"/>
          </p:cNvSpPr>
          <p:nvPr>
            <p:ph type="body" idx="1"/>
          </p:nvPr>
        </p:nvSpPr>
        <p:spPr>
          <a:xfrm>
            <a:off x="915988" y="4343400"/>
            <a:ext cx="5026025" cy="4113213"/>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GTO - Tiristor koji se može isključiti impulsom na G je unapređena varijanta tiristora. Proces uključenja je sličan kao kod tiristora s tim da se zbog pouzdanosti,</a:t>
            </a:r>
            <a:r>
              <a:rPr lang="x-none" baseline="0" dirty="0" smtClean="0"/>
              <a:t> zadržava neki nivo struje krpz G sve vreme dok je GTO uključen. Proces isključenja zahteva negativan napon na G. Deo direktne struje (tipično 20% do 30%) se preusmeri groz G čime struja </a:t>
            </a:r>
            <a:r>
              <a:rPr lang="x-none" b="1" i="1" baseline="0" dirty="0" smtClean="0"/>
              <a:t>I</a:t>
            </a:r>
            <a:r>
              <a:rPr lang="x-none" b="1" i="1" baseline="-25000" dirty="0" smtClean="0"/>
              <a:t>a</a:t>
            </a:r>
            <a:r>
              <a:rPr lang="x-none" baseline="0" dirty="0" smtClean="0"/>
              <a:t> opadne do gašenja tiristora. Da bi se olakšalo isključenje, obično se prave od velikog broja (stotine, pa i hiljade) paralelno povezanih tiristora</a:t>
            </a:r>
            <a:endParaRPr lang="x-none" dirty="0" smtClean="0"/>
          </a:p>
          <a:p>
            <a:endParaRPr lang="x-none" dirty="0" smtClean="0"/>
          </a:p>
          <a:p>
            <a:r>
              <a:rPr lang="x-none" dirty="0" smtClean="0"/>
              <a:t>U poređenju sa tiristorom,</a:t>
            </a:r>
            <a:r>
              <a:rPr lang="x-none" baseline="0" dirty="0" smtClean="0"/>
              <a:t> GTO ima dosta veći napon provođenja, zahteva veću struju kroz G za uključenje, ali je značajo brži i kod uključenja i kod isključenja.</a:t>
            </a:r>
          </a:p>
          <a:p>
            <a:endParaRPr lang="x-none" baseline="0" dirty="0" smtClean="0"/>
          </a:p>
          <a:p>
            <a:r>
              <a:rPr lang="x-none" baseline="0" dirty="0" smtClean="0"/>
              <a:t>GTO je po pravilu simetričan, odnosno, može da izdrži isti napon kada je isključen i polarisan direktno (A na većem potencijalu od K) kao i kada je isključen i polarisam inverzno. Da bi se naglasila simetričnost,ponekad se označava sa S-GTO. Postoje i asimetrični A-GTO koji mogu da izdrže inverznu polarizaciju naponom od reda veličine desetak volti.</a:t>
            </a:r>
          </a:p>
          <a:p>
            <a:endParaRPr lang="x-none" baseline="0" dirty="0" smtClean="0"/>
          </a:p>
          <a:p>
            <a:r>
              <a:rPr lang="x-none" baseline="0" dirty="0" smtClean="0"/>
              <a:t>Kao i kod tiristora, brzina porasta struje d</a:t>
            </a:r>
            <a:r>
              <a:rPr lang="x-none" b="1" i="1" baseline="0" dirty="0" smtClean="0"/>
              <a:t>I</a:t>
            </a:r>
            <a:r>
              <a:rPr lang="x-none" b="1" i="1" baseline="-25000" dirty="0" smtClean="0"/>
              <a:t>a</a:t>
            </a:r>
            <a:r>
              <a:rPr lang="x-none" baseline="0" dirty="0" smtClean="0"/>
              <a:t>/d</a:t>
            </a:r>
            <a:r>
              <a:rPr lang="x-none" b="1" i="1" baseline="0" dirty="0" smtClean="0"/>
              <a:t>t  </a:t>
            </a:r>
            <a:r>
              <a:rPr lang="x-none" u="sng" baseline="0" dirty="0" smtClean="0"/>
              <a:t>prilikom uključenja</a:t>
            </a:r>
            <a:r>
              <a:rPr lang="x-none" u="none" baseline="0" dirty="0" smtClean="0"/>
              <a:t> </a:t>
            </a:r>
            <a:r>
              <a:rPr lang="x-none" baseline="0" dirty="0" smtClean="0"/>
              <a:t>je ograničena. Podatak o maksimalnoj brzini porasta je dat u katalozima i ne sme se premašiti. Ukoliko struja raste brže od dozvoljenog GTO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dirty="0" smtClean="0"/>
              <a:t>turn-on snubber</a:t>
            </a:r>
            <a:r>
              <a:rPr lang="x-none" baseline="0" dirty="0" smtClean="0"/>
              <a:t>.</a:t>
            </a:r>
          </a:p>
          <a:p>
            <a:endParaRPr lang="x-none" baseline="0" dirty="0" smtClean="0"/>
          </a:p>
          <a:p>
            <a:r>
              <a:rPr lang="x-none" u="sng" baseline="0" dirty="0" smtClean="0"/>
              <a:t>Prilikom isljučenja</a:t>
            </a:r>
            <a:r>
              <a:rPr lang="x-none" baseline="0" dirty="0" smtClean="0"/>
              <a:t>, ograničena je brzina porasta napona d</a:t>
            </a:r>
            <a:r>
              <a:rPr lang="x-none" b="1" i="1" baseline="0" dirty="0" smtClean="0"/>
              <a:t>V</a:t>
            </a:r>
            <a:r>
              <a:rPr lang="x-none" b="1" i="1" baseline="-25000" dirty="0" smtClean="0"/>
              <a:t>ak</a:t>
            </a:r>
            <a:r>
              <a:rPr lang="x-none" baseline="0" dirty="0" smtClean="0"/>
              <a:t>/d</a:t>
            </a:r>
            <a:r>
              <a:rPr lang="x-none" b="1" i="1" baseline="0" dirty="0" smtClean="0"/>
              <a:t>t</a:t>
            </a:r>
            <a:r>
              <a:rPr lang="x-none" baseline="0" dirty="0" smtClean="0"/>
              <a:t>. Naime, napon ne sme da poraste previše (tipično 20% probojnog napona) pre no što se tiristor stvarno isključi (inverzna struja oporavka padne blizu 0 – vidi slajd o karakteristikama dioda). U suprotnom Gto takođemože da strada.  </a:t>
            </a:r>
            <a:endParaRPr lang="x-none" dirty="0" smtClean="0"/>
          </a:p>
          <a:p>
            <a:endParaRPr lang="x-none" baseline="0" dirty="0" smtClean="0"/>
          </a:p>
          <a:p>
            <a:r>
              <a:rPr lang="x-none" baseline="0" dirty="0" smtClean="0"/>
              <a:t>Brzina porasta napona d</a:t>
            </a:r>
            <a:r>
              <a:rPr lang="x-none" b="1" i="1" baseline="0" dirty="0" smtClean="0"/>
              <a:t>V</a:t>
            </a:r>
            <a:r>
              <a:rPr lang="x-none" b="1" i="1" baseline="-25000" dirty="0" smtClean="0"/>
              <a:t>ak</a:t>
            </a:r>
            <a:r>
              <a:rPr lang="x-none" baseline="0" dirty="0" smtClean="0"/>
              <a:t>/d</a:t>
            </a:r>
            <a:r>
              <a:rPr lang="x-none" b="1" i="1" baseline="0" dirty="0" smtClean="0"/>
              <a:t>t  </a:t>
            </a:r>
            <a:r>
              <a:rPr lang="x-none" baseline="0" dirty="0" smtClean="0"/>
              <a:t>je </a:t>
            </a:r>
            <a:r>
              <a:rPr lang="x-none" u="none" baseline="0" dirty="0" smtClean="0"/>
              <a:t>ograničena i </a:t>
            </a:r>
            <a:r>
              <a:rPr lang="x-none" u="sng" baseline="0" dirty="0" smtClean="0"/>
              <a:t>sve vreme dok je GTO isključen i direktno polarisan </a:t>
            </a:r>
            <a:r>
              <a:rPr lang="x-none" baseline="0" dirty="0" smtClean="0"/>
              <a:t>zbog parazitne kapacitivnosti između A i G jer se porast napona može preneti peko te kapacitivnosti i izazvati struju kroz G koje bi neželjeno uključila GTO. </a:t>
            </a:r>
          </a:p>
          <a:p>
            <a:endParaRPr lang="x-none" baseline="0" dirty="0" smtClean="0"/>
          </a:p>
          <a:p>
            <a:r>
              <a:rPr lang="x-none" baseline="0" dirty="0" smtClean="0"/>
              <a:t>Brzina porasta napona se ograničava snaberima (</a:t>
            </a:r>
            <a:r>
              <a:rPr lang="x-none" i="1" baseline="0" dirty="0" smtClean="0"/>
              <a:t>snubber</a:t>
            </a:r>
            <a:r>
              <a:rPr lang="x-none" baseline="0" dirty="0" smtClean="0"/>
              <a:t>). Snaberi su kola sačinjena od kondenzatora, a neretko sadrže i otpornike i diode koja se vezuju između A i K. Koriste se posebne vrste brzih kondenzatora koji su često skupi i glomazni.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13</a:t>
            </a:fld>
            <a:endParaRPr lang="en-GB" dirty="0"/>
          </a:p>
        </p:txBody>
      </p:sp>
    </p:spTree>
    <p:extLst>
      <p:ext uri="{BB962C8B-B14F-4D97-AF65-F5344CB8AC3E}">
        <p14:creationId xmlns="" xmlns:p14="http://schemas.microsoft.com/office/powerpoint/2010/main" val="226215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IGCT je po tehnologiji vrlo sličan GTO.</a:t>
            </a:r>
            <a:r>
              <a:rPr lang="x-none" baseline="0" dirty="0" smtClean="0"/>
              <a:t> Unapređenje obezbeđuje nešto manje gubitke provođenja u odnosu na GTO i značajno veću otpornost na brzinu promene napona Vak. Ova značajno veća otpornost omogućava rad bez snabera, ili sa snaberima sa manjim kapacitivnostima što može značajno da pojeftini i pojednostavi snabersko kolo. Još jedna prednost u odnosu na GTO je nešto manje kašnjenje pri isključenju pa se radne učestanosti kreću do nakoliko kHz, mada se, s obzirom na veličine snaga koje po pravili prekidaju, retko koriste na učestanostima preko 500 Hz. Na većim učestanostima komutacioni gubici postaju preveliki. </a:t>
            </a:r>
          </a:p>
          <a:p>
            <a:endParaRPr lang="x-none" baseline="0" dirty="0" smtClean="0"/>
          </a:p>
          <a:p>
            <a:r>
              <a:rPr lang="x-none" baseline="0" dirty="0" smtClean="0"/>
              <a:t>IGCT se isporučuje zajedno sa pobudnim kolom. Inače, potrebna struja potrebna za gašenje samog prekidača je i dalje velika, čak značajno veća nego kod GTO, pa je zbog toga i prekidač integrisan sa pobudom i zajedo čine komponentu koja se naziva </a:t>
            </a:r>
            <a:r>
              <a:rPr lang="x-none" baseline="0" smtClean="0"/>
              <a:t>IGCT.</a:t>
            </a:r>
            <a:r>
              <a:rPr lang="sr-Latn-CS" baseline="0" dirty="0" smtClean="0"/>
              <a:t> Na slici je slika ABB-ovog IGCT za 6500V i 1500A</a:t>
            </a:r>
            <a:endParaRPr lang="x-none" baseline="0" dirty="0" smtClean="0"/>
          </a:p>
          <a:p>
            <a:endParaRPr lang="x-none" baseline="0" dirty="0" smtClean="0"/>
          </a:p>
          <a:p>
            <a:r>
              <a:rPr lang="x-none" baseline="0" dirty="0" smtClean="0"/>
              <a:t>IGCT je po pravilu „asimetičan“, odnosno, može da izdrži mnogo veće napone kada je isključen i polarisan direktno (A na većem potencijalu od K) nego kada je isključen i polarisam inverzno. Obično je maksimalni napon isključenog direktno polarisanog tiristora nekoliko hiljada volti dok je maksimalni inverzni napon reda veličine samo petnaestak volti. Moguće je napraviti i simetrični IGCT, ali takvi imaju nešto veći napon kod provođenja. Koriste se i jedni i drugi, zavisno od primene. Ima primena gde se inverzni napon nikada ne pojavljuje, pa je tu asimetrični IGCT komponenta izbora. Asimetrični se prodaju i zajedno sa diodom (koja blokira inverzni napon) na red  </a:t>
            </a:r>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15</a:t>
            </a:fld>
            <a:endParaRPr lang="en-GB"/>
          </a:p>
        </p:txBody>
      </p:sp>
    </p:spTree>
    <p:extLst>
      <p:ext uri="{BB962C8B-B14F-4D97-AF65-F5344CB8AC3E}">
        <p14:creationId xmlns="" xmlns:p14="http://schemas.microsoft.com/office/powerpoint/2010/main" val="11569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Idealni bipolarni tranzistor radi kao prekidač u zavisnosti od struje baze. Kada je bazna struja </a:t>
            </a:r>
            <a:r>
              <a:rPr lang="sr-Latn-CS" b="1" i="1" dirty="0" smtClean="0"/>
              <a:t>I</a:t>
            </a:r>
            <a:r>
              <a:rPr lang="sr-Latn-CS" b="1" i="1" baseline="-25000" dirty="0" smtClean="0"/>
              <a:t>B</a:t>
            </a:r>
            <a:r>
              <a:rPr lang="sr-Latn-CS" dirty="0" smtClean="0"/>
              <a:t>  veća od granične, prekidač izneđu </a:t>
            </a:r>
            <a:r>
              <a:rPr lang="sr-Latn-CS" b="1" dirty="0" smtClean="0"/>
              <a:t>C</a:t>
            </a:r>
            <a:r>
              <a:rPr lang="sr-Latn-CS" dirty="0" smtClean="0"/>
              <a:t> i </a:t>
            </a:r>
            <a:r>
              <a:rPr lang="sr-Latn-CS" b="1" dirty="0" smtClean="0"/>
              <a:t>E</a:t>
            </a:r>
            <a:r>
              <a:rPr lang="sr-Latn-CS" dirty="0" smtClean="0"/>
              <a:t> je uključen (</a:t>
            </a:r>
            <a:r>
              <a:rPr lang="sr-Latn-CS" b="1" i="1" dirty="0" smtClean="0"/>
              <a:t>V</a:t>
            </a:r>
            <a:r>
              <a:rPr lang="sr-Latn-CS" b="1" i="1" baseline="-25000" dirty="0" smtClean="0"/>
              <a:t>CE</a:t>
            </a:r>
            <a:r>
              <a:rPr lang="sr-Latn-CS" dirty="0" smtClean="0"/>
              <a:t> je nula), i kroz njega teče struja </a:t>
            </a:r>
            <a:r>
              <a:rPr lang="sr-Latn-CS" b="1" i="1" dirty="0" smtClean="0"/>
              <a:t>I</a:t>
            </a:r>
            <a:r>
              <a:rPr lang="sr-Latn-CS" b="1" i="1" baseline="-25000" dirty="0" smtClean="0"/>
              <a:t>C</a:t>
            </a:r>
            <a:r>
              <a:rPr lang="sr-Latn-CS" dirty="0" smtClean="0"/>
              <a:t> . Granična struja da bi se “prekidač uključio” zavisi od struje </a:t>
            </a:r>
            <a:r>
              <a:rPr lang="sr-Latn-CS" b="1" i="1" dirty="0" smtClean="0"/>
              <a:t>I</a:t>
            </a:r>
            <a:r>
              <a:rPr lang="sr-Latn-CS" b="1" i="1" baseline="-25000" dirty="0" smtClean="0"/>
              <a:t>C</a:t>
            </a:r>
            <a:r>
              <a:rPr lang="sr-Latn-CS" dirty="0" smtClean="0"/>
              <a:t>  i pojačanja tranzistora  </a:t>
            </a:r>
            <a:r>
              <a:rPr lang="sr-Latn-CS" b="1" i="1" dirty="0" smtClean="0">
                <a:sym typeface="Symbol"/>
              </a:rPr>
              <a:t></a:t>
            </a:r>
            <a:r>
              <a:rPr lang="sr-Latn-CS" dirty="0" smtClean="0"/>
              <a:t>. Tranzistor će se uključiti kada je </a:t>
            </a:r>
            <a:r>
              <a:rPr lang="sr-Latn-CS" b="1" i="1" dirty="0" smtClean="0"/>
              <a:t>I</a:t>
            </a:r>
            <a:r>
              <a:rPr lang="sr-Latn-CS" b="1" i="1" baseline="-25000" dirty="0" smtClean="0"/>
              <a:t>B </a:t>
            </a:r>
            <a:r>
              <a:rPr lang="sr-Latn-CS" b="1" i="1" dirty="0" smtClean="0"/>
              <a:t> </a:t>
            </a:r>
            <a:r>
              <a:rPr lang="en-US" b="1" dirty="0" smtClean="0"/>
              <a:t>&gt;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sr-Latn-CS" dirty="0" smtClean="0">
                <a:sym typeface="Symbol"/>
              </a:rPr>
              <a:t> Tipične vrednosti pojačanja </a:t>
            </a:r>
            <a:r>
              <a:rPr lang="sr-Latn-CS" b="1" i="1" dirty="0" smtClean="0">
                <a:sym typeface="Symbol"/>
              </a:rPr>
              <a:t></a:t>
            </a:r>
            <a:r>
              <a:rPr lang="sr-Latn-CS" dirty="0" smtClean="0"/>
              <a:t>  </a:t>
            </a:r>
            <a:r>
              <a:rPr lang="sr-Latn-CS" dirty="0" smtClean="0">
                <a:sym typeface="Symbol"/>
              </a:rPr>
              <a:t>za energetske tranzistora je reda veličine 10. </a:t>
            </a:r>
            <a:r>
              <a:rPr lang="en-US" dirty="0" err="1" smtClean="0">
                <a:sym typeface="Symbol"/>
              </a:rPr>
              <a:t>Ako</a:t>
            </a:r>
            <a:r>
              <a:rPr lang="en-US" dirty="0" smtClean="0">
                <a:sym typeface="Symbol"/>
              </a:rPr>
              <a:t> je </a:t>
            </a:r>
            <a:r>
              <a:rPr lang="en-US" dirty="0" err="1" smtClean="0">
                <a:sym typeface="Symbol"/>
              </a:rPr>
              <a:t>struja</a:t>
            </a:r>
            <a:r>
              <a:rPr lang="en-US" dirty="0" smtClean="0">
                <a:sym typeface="Symbol"/>
              </a:rPr>
              <a:t> </a:t>
            </a:r>
            <a:r>
              <a:rPr lang="sr-Latn-CS" b="1" i="1" dirty="0" smtClean="0"/>
              <a:t>I</a:t>
            </a:r>
            <a:r>
              <a:rPr lang="sr-Latn-CS" b="1" i="1" baseline="-25000" dirty="0" smtClean="0"/>
              <a:t>B  </a:t>
            </a:r>
            <a:r>
              <a:rPr lang="en-US" dirty="0" err="1" smtClean="0">
                <a:sym typeface="Symbol"/>
              </a:rPr>
              <a:t>manja</a:t>
            </a:r>
            <a:r>
              <a:rPr lang="en-US" dirty="0" smtClean="0">
                <a:sym typeface="Symbol"/>
              </a:rPr>
              <a:t> </a:t>
            </a:r>
            <a:r>
              <a:rPr lang="en-US" dirty="0" err="1" smtClean="0">
                <a:sym typeface="Symbol"/>
              </a:rPr>
              <a:t>od</a:t>
            </a:r>
            <a:r>
              <a:rPr lang="en-US" dirty="0" smtClean="0">
                <a:sym typeface="Symbol"/>
              </a:rPr>
              <a: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en-US" dirty="0" err="1" smtClean="0">
                <a:sym typeface="Symbol"/>
              </a:rPr>
              <a:t>tran</a:t>
            </a:r>
            <a:r>
              <a:rPr lang="sr-Latn-CS" dirty="0" smtClean="0">
                <a:sym typeface="Symbol"/>
              </a:rPr>
              <a:t>z</a:t>
            </a:r>
            <a:r>
              <a:rPr lang="en-US" dirty="0" err="1" smtClean="0">
                <a:sym typeface="Symbol"/>
              </a:rPr>
              <a:t>istor</a:t>
            </a:r>
            <a:r>
              <a:rPr lang="en-US" dirty="0" smtClean="0">
                <a:sym typeface="Symbol"/>
              </a:rPr>
              <a:t> </a:t>
            </a:r>
            <a:r>
              <a:rPr lang="en-US" dirty="0" err="1" smtClean="0">
                <a:sym typeface="Symbol"/>
              </a:rPr>
              <a:t>radi</a:t>
            </a:r>
            <a:r>
              <a:rPr lang="en-US" dirty="0" smtClean="0">
                <a:sym typeface="Symbol"/>
              </a:rPr>
              <a:t> u </a:t>
            </a:r>
            <a:r>
              <a:rPr lang="en-US" dirty="0" err="1" smtClean="0">
                <a:sym typeface="Symbol"/>
              </a:rPr>
              <a:t>linearnom</a:t>
            </a:r>
            <a:r>
              <a:rPr lang="en-US" dirty="0" smtClean="0">
                <a:sym typeface="Symbol"/>
              </a:rPr>
              <a:t> re</a:t>
            </a:r>
            <a:r>
              <a:rPr lang="sr-Latn-CS" dirty="0" smtClean="0">
                <a:sym typeface="Symbol"/>
              </a:rPr>
              <a:t>žimu koji se ne koristi kada je tranzistor u ulozi prekidača, nepoželjan je u energetskoj elektronici  i vrlo je nepovoljen sa gledišta zagrevanja tranzistora. Kada je </a:t>
            </a:r>
            <a:r>
              <a:rPr lang="sr-Latn-CS" b="1" i="1" dirty="0" smtClean="0"/>
              <a:t>I</a:t>
            </a:r>
            <a:r>
              <a:rPr lang="sr-Latn-CS" b="1" i="1" baseline="-25000" dirty="0" smtClean="0"/>
              <a:t>B </a:t>
            </a:r>
            <a:r>
              <a:rPr lang="sr-Latn-CS" dirty="0" smtClean="0">
                <a:sym typeface="Symbol"/>
              </a:rPr>
              <a:t> nula, ili kada je napon od baze do emitera negativan, </a:t>
            </a:r>
            <a:r>
              <a:rPr lang="sr-Latn-CS" dirty="0" smtClean="0"/>
              <a:t>prekidač izneđu </a:t>
            </a:r>
            <a:r>
              <a:rPr lang="sr-Latn-CS" b="1" dirty="0" smtClean="0"/>
              <a:t>C</a:t>
            </a:r>
            <a:r>
              <a:rPr lang="sr-Latn-CS" dirty="0" smtClean="0"/>
              <a:t> i </a:t>
            </a:r>
            <a:r>
              <a:rPr lang="sr-Latn-CS" b="1" dirty="0" smtClean="0"/>
              <a:t>E</a:t>
            </a:r>
            <a:r>
              <a:rPr lang="sr-Latn-CS" dirty="0" smtClean="0"/>
              <a:t> je isključen (</a:t>
            </a:r>
            <a:r>
              <a:rPr lang="sr-Latn-CS" b="1" i="1" dirty="0" smtClean="0"/>
              <a:t>I</a:t>
            </a:r>
            <a:r>
              <a:rPr lang="sr-Latn-CS" b="1" i="1" baseline="-25000" dirty="0" smtClean="0"/>
              <a:t>C</a:t>
            </a:r>
            <a:r>
              <a:rPr lang="sr-Latn-CS" dirty="0" smtClean="0"/>
              <a:t> je nula). Napon </a:t>
            </a:r>
            <a:r>
              <a:rPr lang="sr-Latn-CS" b="1" i="1" dirty="0" smtClean="0"/>
              <a:t>V</a:t>
            </a:r>
            <a:r>
              <a:rPr lang="sr-Latn-CS" b="1" i="1" baseline="-25000" dirty="0" smtClean="0"/>
              <a:t>CE</a:t>
            </a:r>
            <a:r>
              <a:rPr lang="sr-Latn-CS" dirty="0" smtClean="0"/>
              <a:t> realnog tranzistora, kada je uključen, nije nula, kako bi bilo u idealnom, već iznosi tipično između 2V i 3V i ne zavisi mnogo od </a:t>
            </a:r>
            <a:r>
              <a:rPr lang="sr-Latn-CS" b="1" i="1" dirty="0" smtClean="0"/>
              <a:t>I</a:t>
            </a:r>
            <a:r>
              <a:rPr lang="sr-Latn-CS" b="1" i="1" baseline="-25000" dirty="0" smtClean="0"/>
              <a:t>C </a:t>
            </a:r>
            <a:r>
              <a:rPr lang="sr-Latn-CS" dirty="0" smtClean="0"/>
              <a:t>. To što </a:t>
            </a:r>
            <a:r>
              <a:rPr lang="sr-Latn-CS" b="1" i="1" dirty="0" smtClean="0"/>
              <a:t>V</a:t>
            </a:r>
            <a:r>
              <a:rPr lang="sr-Latn-CS" b="1" i="1" baseline="-25000" dirty="0" smtClean="0"/>
              <a:t>CE </a:t>
            </a:r>
            <a:r>
              <a:rPr lang="sr-Latn-CS" dirty="0" smtClean="0"/>
              <a:t> uključenog tranzistora nije nula je jedan od osnovnih razloga zagrevanja tranzistora u stanju provođenja.</a:t>
            </a:r>
          </a:p>
          <a:p>
            <a:pPr eaLnBrk="1" hangingPunct="1">
              <a:defRPr/>
            </a:pPr>
            <a:endParaRPr lang="sr-Latn-CS" dirty="0" smtClean="0"/>
          </a:p>
          <a:p>
            <a:pPr eaLnBrk="1" hangingPunct="1">
              <a:defRPr/>
            </a:pPr>
            <a:r>
              <a:rPr lang="sr-Latn-CS" dirty="0" smtClean="0"/>
              <a:t>Bipolarni tranzistori se poslednjih godina veoma malo koriste, praktično su ih potpuno potisnuli tranzistori tipa IGBT, pa je i njihov razvoj prekinut pre desetak godina. Zbog toga je danas teško pronaći modele za napone preko 1500V i struje preko 600A . </a:t>
            </a:r>
          </a:p>
          <a:p>
            <a:pPr eaLnBrk="1" hangingPunct="1">
              <a:defRPr/>
            </a:pPr>
            <a:endParaRPr lang="sr-Latn-CS" dirty="0" smtClean="0"/>
          </a:p>
          <a:p>
            <a:pPr eaLnBrk="1" hangingPunct="1">
              <a:defRPr/>
            </a:pPr>
            <a:r>
              <a:rPr lang="sr-Latn-CS" dirty="0" smtClean="0"/>
              <a:t>MOSFET radi kao prekidač pod kontrolom </a:t>
            </a:r>
            <a:r>
              <a:rPr lang="sr-Latn-CS" u="sng" dirty="0" smtClean="0"/>
              <a:t>napona</a:t>
            </a:r>
            <a:r>
              <a:rPr lang="sr-Latn-CS" dirty="0" smtClean="0"/>
              <a:t> </a:t>
            </a:r>
            <a:r>
              <a:rPr lang="sr-Latn-CS" b="1" i="1" dirty="0" smtClean="0"/>
              <a:t>V</a:t>
            </a:r>
            <a:r>
              <a:rPr lang="sr-Latn-CS" b="1" i="1" baseline="-25000" dirty="0" smtClean="0"/>
              <a:t>GS </a:t>
            </a:r>
            <a:r>
              <a:rPr lang="sr-Latn-CS" dirty="0" smtClean="0"/>
              <a:t>. Da bi tranzistor bio uključen nije potrebna nikakva struja. Gejt G je potpuno izolovan i kroz </a:t>
            </a:r>
            <a:r>
              <a:rPr lang="sr-Latn-CS" b="1" dirty="0" smtClean="0"/>
              <a:t>G</a:t>
            </a:r>
            <a:r>
              <a:rPr lang="sr-Latn-CS" dirty="0" smtClean="0"/>
              <a:t> priključak ne protiče struja. Prema tome, za razliku od bipolarnih, MOSFET se može držati uključenim bez ulaganja ikakve snage. Za sam trenutak uključenja i isključenja je ipak potrebna izvesna struja koja bi  napunila, odnosno izpraznila  parazitnu kapacitivnost između </a:t>
            </a:r>
            <a:r>
              <a:rPr lang="sr-Latn-CS" b="1" dirty="0" smtClean="0"/>
              <a:t>G</a:t>
            </a:r>
            <a:r>
              <a:rPr lang="sr-Latn-CS" dirty="0" smtClean="0"/>
              <a:t> i </a:t>
            </a:r>
            <a:r>
              <a:rPr lang="sr-Latn-CS" b="1" dirty="0" smtClean="0"/>
              <a:t>S</a:t>
            </a:r>
            <a:r>
              <a:rPr lang="sr-Latn-CS" dirty="0" smtClean="0"/>
              <a:t>. Čim se ta kapacitivnost napuni, tranzistor se može držati uključanim bez ikakve struje (sa nultom snagom, samo održavanjem napona na </a:t>
            </a:r>
            <a:r>
              <a:rPr lang="sr-Latn-CS" b="1" dirty="0" smtClean="0"/>
              <a:t>G</a:t>
            </a:r>
            <a:r>
              <a:rPr lang="sr-Latn-CS" dirty="0" smtClean="0"/>
              <a:t>).  Kada je napon na gejtu </a:t>
            </a:r>
            <a:r>
              <a:rPr lang="sr-Latn-CS" b="1" i="1" dirty="0" smtClean="0"/>
              <a:t>V</a:t>
            </a:r>
            <a:r>
              <a:rPr lang="sr-Latn-CS" b="1" i="1" baseline="-25000" dirty="0" smtClean="0"/>
              <a:t>GS</a:t>
            </a:r>
            <a:r>
              <a:rPr lang="sr-Latn-CS" dirty="0" smtClean="0"/>
              <a:t>  veći od graničnog </a:t>
            </a:r>
            <a:r>
              <a:rPr lang="sr-Latn-CS" b="1" i="1" dirty="0" smtClean="0"/>
              <a:t>V</a:t>
            </a:r>
            <a:r>
              <a:rPr lang="sr-Latn-CS" b="1" i="1" baseline="-25000" dirty="0" smtClean="0"/>
              <a:t>T</a:t>
            </a:r>
            <a:r>
              <a:rPr lang="sr-Latn-CS" dirty="0" smtClean="0"/>
              <a:t> (tipično 5V do 15V), prekidač izneđu </a:t>
            </a:r>
            <a:r>
              <a:rPr lang="sr-Latn-CS" b="1" dirty="0" smtClean="0"/>
              <a:t>D</a:t>
            </a:r>
            <a:r>
              <a:rPr lang="sr-Latn-CS" dirty="0" smtClean="0"/>
              <a:t> i </a:t>
            </a:r>
            <a:r>
              <a:rPr lang="sr-Latn-CS" b="1" dirty="0" smtClean="0"/>
              <a:t>S</a:t>
            </a:r>
            <a:r>
              <a:rPr lang="sr-Latn-CS" dirty="0" smtClean="0"/>
              <a:t> je uključen (</a:t>
            </a:r>
            <a:r>
              <a:rPr lang="sr-Latn-CS" b="1" i="1" dirty="0" smtClean="0"/>
              <a:t>V</a:t>
            </a:r>
            <a:r>
              <a:rPr lang="sr-Latn-CS" b="1" i="1" baseline="-25000" dirty="0" smtClean="0"/>
              <a:t>DS</a:t>
            </a:r>
            <a:r>
              <a:rPr lang="sr-Latn-CS" dirty="0" smtClean="0"/>
              <a:t> je nula za idealni MOSFET). Realni MOSFET se u uključenom stanju ponaša kao vrlo mala otpornost između </a:t>
            </a:r>
            <a:r>
              <a:rPr lang="sr-Latn-CS" b="1" dirty="0" smtClean="0"/>
              <a:t>D</a:t>
            </a:r>
            <a:r>
              <a:rPr lang="sr-Latn-CS" dirty="0" smtClean="0"/>
              <a:t> i </a:t>
            </a:r>
            <a:r>
              <a:rPr lang="sr-Latn-CS" b="1" dirty="0" smtClean="0"/>
              <a:t>S</a:t>
            </a:r>
            <a:r>
              <a:rPr lang="sr-Latn-CS" dirty="0" smtClean="0"/>
              <a:t>  (reda nekoliko m</a:t>
            </a:r>
            <a:r>
              <a:rPr lang="sr-Latn-CS" dirty="0" smtClean="0">
                <a:sym typeface="Symbol"/>
              </a:rPr>
              <a:t> do nekoliko desetina </a:t>
            </a:r>
            <a:r>
              <a:rPr lang="sr-Latn-CS" dirty="0" smtClean="0"/>
              <a:t>m</a:t>
            </a:r>
            <a:r>
              <a:rPr lang="sr-Latn-CS" dirty="0" smtClean="0">
                <a:sym typeface="Symbol"/>
              </a:rPr>
              <a:t></a:t>
            </a:r>
            <a:r>
              <a:rPr lang="sr-Latn-CS" dirty="0" smtClean="0"/>
              <a:t>) tako da </a:t>
            </a:r>
            <a:r>
              <a:rPr lang="sr-Latn-CS" b="1" i="1" dirty="0" smtClean="0"/>
              <a:t>V</a:t>
            </a:r>
            <a:r>
              <a:rPr lang="sr-Latn-CS" b="1" i="1" baseline="-25000" dirty="0" smtClean="0"/>
              <a:t>DS</a:t>
            </a:r>
            <a:r>
              <a:rPr lang="sr-Latn-CS" dirty="0" smtClean="0"/>
              <a:t> direktno zavisi od struje koja protiče kroz MOSFET u uključenom stanju.</a:t>
            </a:r>
          </a:p>
          <a:p>
            <a:pPr eaLnBrk="1" hangingPunct="1">
              <a:defRPr/>
            </a:pPr>
            <a:endParaRPr lang="sr-Latn-CS" dirty="0" smtClean="0"/>
          </a:p>
          <a:p>
            <a:pPr eaLnBrk="1" hangingPunct="1">
              <a:defRPr/>
            </a:pPr>
            <a:r>
              <a:rPr lang="sr-Latn-CS" dirty="0" smtClean="0"/>
              <a:t>MOSFET se ponaša kao isključen prekidač između </a:t>
            </a:r>
            <a:r>
              <a:rPr lang="sr-Latn-CS" b="1" dirty="0" smtClean="0"/>
              <a:t>D</a:t>
            </a:r>
            <a:r>
              <a:rPr lang="sr-Latn-CS" dirty="0" smtClean="0"/>
              <a:t> i </a:t>
            </a:r>
            <a:r>
              <a:rPr lang="sr-Latn-CS" b="1" dirty="0" smtClean="0"/>
              <a:t>S</a:t>
            </a:r>
            <a:r>
              <a:rPr lang="sr-Latn-CS" dirty="0" smtClean="0"/>
              <a:t> kada je napon na </a:t>
            </a:r>
            <a:r>
              <a:rPr lang="sr-Latn-CS" b="1" dirty="0" smtClean="0"/>
              <a:t>G</a:t>
            </a:r>
            <a:r>
              <a:rPr lang="sr-Latn-CS" dirty="0" smtClean="0"/>
              <a:t> nula (</a:t>
            </a:r>
            <a:r>
              <a:rPr lang="sr-Latn-CS" b="1" i="1" dirty="0" smtClean="0"/>
              <a:t>V</a:t>
            </a:r>
            <a:r>
              <a:rPr lang="sr-Latn-CS" b="1" i="1" baseline="-25000" dirty="0" smtClean="0"/>
              <a:t>GS</a:t>
            </a:r>
            <a:r>
              <a:rPr lang="sr-Latn-CS" dirty="0" smtClean="0"/>
              <a:t> = 0). Često se koristi negativan napon na </a:t>
            </a:r>
            <a:r>
              <a:rPr lang="sr-Latn-CS" b="1" dirty="0" smtClean="0"/>
              <a:t>G</a:t>
            </a:r>
            <a:r>
              <a:rPr lang="sr-Latn-CS" dirty="0" smtClean="0"/>
              <a:t> prilikom isključenja da bi se parazitna kapacitivnost između </a:t>
            </a:r>
            <a:r>
              <a:rPr lang="sr-Latn-CS" b="1" dirty="0" smtClean="0"/>
              <a:t>G</a:t>
            </a:r>
            <a:r>
              <a:rPr lang="sr-Latn-CS" dirty="0" smtClean="0"/>
              <a:t> i </a:t>
            </a:r>
            <a:r>
              <a:rPr lang="sr-Latn-CS" b="1" dirty="0" smtClean="0"/>
              <a:t>S</a:t>
            </a:r>
            <a:r>
              <a:rPr lang="sr-Latn-CS" dirty="0" smtClean="0"/>
              <a:t> brže ispraznila jer se MOSFET ne može isključiti dok ta parazitna kapacitivnost održava napon na </a:t>
            </a:r>
            <a:r>
              <a:rPr lang="sr-Latn-CS" b="1" dirty="0" smtClean="0"/>
              <a:t>G</a:t>
            </a:r>
            <a:r>
              <a:rPr lang="sr-Latn-CS" dirty="0" smtClean="0"/>
              <a:t>. Napon </a:t>
            </a:r>
            <a:r>
              <a:rPr lang="sr-Latn-CS" b="1" i="1" dirty="0" smtClean="0"/>
              <a:t>V</a:t>
            </a:r>
            <a:r>
              <a:rPr lang="sr-Latn-CS" b="1" i="1" baseline="-25000" dirty="0" smtClean="0"/>
              <a:t>GS</a:t>
            </a:r>
            <a:r>
              <a:rPr lang="sr-Latn-CS" dirty="0" smtClean="0"/>
              <a:t>  između nule i graničnog </a:t>
            </a:r>
            <a:r>
              <a:rPr lang="sr-Latn-CS" b="1" i="1" dirty="0" smtClean="0"/>
              <a:t>V</a:t>
            </a:r>
            <a:r>
              <a:rPr lang="sr-Latn-CS" b="1" i="1" baseline="-25000" dirty="0" smtClean="0"/>
              <a:t>T</a:t>
            </a:r>
            <a:r>
              <a:rPr lang="sr-Latn-CS" dirty="0" smtClean="0"/>
              <a:t> , dovodi MOSFET u linearni režim koji se ne koristi u energetskoj elektronici, štetan je, i hardver se projektuje tako da se kroz linearni režim prođe za maksimalno kratko vreme. </a:t>
            </a:r>
          </a:p>
          <a:p>
            <a:pPr eaLnBrk="1" hangingPunct="1">
              <a:defRPr/>
            </a:pPr>
            <a:endParaRPr lang="sr-Latn-CS" dirty="0" smtClean="0"/>
          </a:p>
          <a:p>
            <a:pPr eaLnBrk="1" hangingPunct="1">
              <a:defRPr/>
            </a:pPr>
            <a:r>
              <a:rPr lang="sr-Latn-CS" dirty="0" smtClean="0"/>
              <a:t>Tipična primena MOSFET je u primenama gde je potrebna vrlo visoka učestanost, tipično preko 20kHz. Brzina prekidanja MOSFET može da bude i preko 1MHz. Druga oblast primene su niskonaponski pogoni. Za pogon koji se napaja, recimo sa 12V, pad napona od 3V na uključenom bipolarnom tranzistoru je preveliki gubitak. MOSFET nema konstantan pad napona kad je tranzistor uključen već taj pad napona zavisi od struje </a:t>
            </a:r>
            <a:r>
              <a:rPr lang="sr-Latn-CS" b="1" i="1" dirty="0" smtClean="0"/>
              <a:t>I</a:t>
            </a:r>
            <a:r>
              <a:rPr lang="sr-Latn-CS" b="1" i="1" baseline="-25000" dirty="0" smtClean="0"/>
              <a:t>D </a:t>
            </a:r>
            <a:r>
              <a:rPr lang="sr-Latn-CS" dirty="0" smtClean="0"/>
              <a:t> jer se uključeni MOSFET ponaša kao mali otpornik, a ne kao konstantan pad napona nezavisno od struje. </a:t>
            </a:r>
          </a:p>
        </p:txBody>
      </p:sp>
      <p:sp>
        <p:nvSpPr>
          <p:cNvPr id="66564" name="Slide Number Placeholder 3"/>
          <p:cNvSpPr>
            <a:spLocks noGrp="1"/>
          </p:cNvSpPr>
          <p:nvPr>
            <p:ph type="sldNum" sz="quarter" idx="5"/>
          </p:nvPr>
        </p:nvSpPr>
        <p:spPr>
          <a:noFill/>
        </p:spPr>
        <p:txBody>
          <a:bodyPr/>
          <a:lstStyle/>
          <a:p>
            <a:fld id="{7384A4CA-D59C-4C92-A64C-A84385416ABE}" type="slidenum">
              <a:rPr lang="en-GB"/>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sr-Latn-CS" dirty="0" smtClean="0"/>
              <a:t>Najviše korišćena energetska komponenta (</a:t>
            </a:r>
            <a:r>
              <a:rPr lang="sr-Latn-CS" b="1" dirty="0" smtClean="0"/>
              <a:t>IGBT</a:t>
            </a:r>
            <a:r>
              <a:rPr lang="sr-Latn-CS" dirty="0" smtClean="0"/>
              <a:t>) radi kao prekidač između </a:t>
            </a:r>
            <a:r>
              <a:rPr lang="sr-Latn-CS" b="1" dirty="0" smtClean="0"/>
              <a:t>C</a:t>
            </a:r>
            <a:r>
              <a:rPr lang="sr-Latn-CS" dirty="0" smtClean="0"/>
              <a:t> i </a:t>
            </a:r>
            <a:r>
              <a:rPr lang="sr-Latn-CS" b="1" dirty="0" smtClean="0"/>
              <a:t>E</a:t>
            </a:r>
            <a:r>
              <a:rPr lang="sr-Latn-CS" dirty="0" smtClean="0"/>
              <a:t> koji je realizovan kao bipolarni tranzistor, dok je kontrola prekidača realizovana pomoću </a:t>
            </a:r>
            <a:r>
              <a:rPr lang="sr-Latn-CS" u="sng" dirty="0" smtClean="0"/>
              <a:t>napona</a:t>
            </a:r>
            <a:r>
              <a:rPr lang="sr-Latn-CS" dirty="0" smtClean="0"/>
              <a:t> na izolovanom gejtu </a:t>
            </a:r>
            <a:r>
              <a:rPr lang="sr-Latn-CS" b="1" dirty="0" smtClean="0"/>
              <a:t>G</a:t>
            </a:r>
            <a:r>
              <a:rPr lang="sr-Latn-CS" dirty="0" smtClean="0"/>
              <a:t>, kao kod MOSFET-a. Napon na </a:t>
            </a:r>
            <a:r>
              <a:rPr lang="sr-Latn-CS" b="1" dirty="0" smtClean="0"/>
              <a:t>G</a:t>
            </a:r>
            <a:r>
              <a:rPr lang="sr-Latn-CS" dirty="0" smtClean="0"/>
              <a:t> iznad graničnog (</a:t>
            </a:r>
            <a:r>
              <a:rPr lang="sr-Latn-CS" b="1" i="1" dirty="0" smtClean="0"/>
              <a:t>V</a:t>
            </a:r>
            <a:r>
              <a:rPr lang="sr-Latn-CS" b="1" i="1" baseline="-25000" dirty="0" smtClean="0"/>
              <a:t>T</a:t>
            </a:r>
            <a:r>
              <a:rPr lang="sr-Latn-CS" dirty="0" smtClean="0"/>
              <a:t>) uključuje prekidač koji se, u uključenom stanju, ponaša kao bipolarni tranzistor: ostaje mali </a:t>
            </a:r>
            <a:r>
              <a:rPr lang="sr-Latn-CS" b="1" i="1" dirty="0" smtClean="0"/>
              <a:t>V</a:t>
            </a:r>
            <a:r>
              <a:rPr lang="sr-Latn-CS" b="1" i="1" baseline="-25000" dirty="0" smtClean="0"/>
              <a:t>CE</a:t>
            </a:r>
            <a:r>
              <a:rPr lang="sr-Latn-CS" dirty="0" smtClean="0"/>
              <a:t> koji ne zavisi mnogo od struje </a:t>
            </a:r>
            <a:r>
              <a:rPr lang="sr-Latn-CS" b="1" i="1" dirty="0" smtClean="0"/>
              <a:t>I</a:t>
            </a:r>
            <a:r>
              <a:rPr lang="sr-Latn-CS" b="1" i="1" baseline="-25000" dirty="0" smtClean="0"/>
              <a:t>C</a:t>
            </a:r>
            <a:r>
              <a:rPr lang="sr-Latn-CS" b="1" i="1" dirty="0" smtClean="0"/>
              <a:t> </a:t>
            </a:r>
            <a:r>
              <a:rPr lang="sr-Latn-CS" dirty="0" smtClean="0"/>
              <a:t>. To što napon </a:t>
            </a:r>
            <a:r>
              <a:rPr lang="sr-Latn-CS" b="1" i="1" dirty="0" smtClean="0"/>
              <a:t>V</a:t>
            </a:r>
            <a:r>
              <a:rPr lang="sr-Latn-CS" b="1" i="1" baseline="-25000" dirty="0" smtClean="0"/>
              <a:t>CE </a:t>
            </a:r>
            <a:r>
              <a:rPr lang="sr-Latn-CS" dirty="0" smtClean="0"/>
              <a:t> nije nula u stanju provođenja predtavlja osnovni izvor gubitaka kada je prekidač uključen. Energija koju proizvede snaga </a:t>
            </a:r>
            <a:r>
              <a:rPr lang="sr-Latn-CS" b="1" i="1" dirty="0" smtClean="0"/>
              <a:t>I</a:t>
            </a:r>
            <a:r>
              <a:rPr lang="sr-Latn-CS" b="1" i="1" baseline="-25000" dirty="0" smtClean="0"/>
              <a:t>C</a:t>
            </a:r>
            <a:r>
              <a:rPr lang="sr-Latn-CS" b="1" i="1" dirty="0" smtClean="0"/>
              <a:t> V</a:t>
            </a:r>
            <a:r>
              <a:rPr lang="sr-Latn-CS" b="1" i="1" baseline="-25000" dirty="0" smtClean="0"/>
              <a:t>CE </a:t>
            </a:r>
            <a:r>
              <a:rPr lang="sr-Latn-CS" dirty="0" smtClean="0"/>
              <a:t> zagreva IGBT i mora se odvesti pomoću hladnjaka da temperatura komponente ne bi rasla. </a:t>
            </a:r>
          </a:p>
          <a:p>
            <a:pPr>
              <a:lnSpc>
                <a:spcPct val="90000"/>
              </a:lnSpc>
            </a:pPr>
            <a:endParaRPr lang="sr-Latn-CS" dirty="0" smtClean="0"/>
          </a:p>
          <a:p>
            <a:pPr>
              <a:lnSpc>
                <a:spcPct val="90000"/>
              </a:lnSpc>
            </a:pPr>
            <a:r>
              <a:rPr lang="sr-Latn-CS" dirty="0" smtClean="0"/>
              <a:t>Drugi izvor gubitaka predtavljaju komutacioni gubici (gubici u trenucima promene stanja). Naime, prilikom isključivanja i uključivanja, tranzistor prolazi kroz kratkotrajni linearni režim. Dok je za idealni tranzistor u prekidačkom režimu ili napon </a:t>
            </a:r>
            <a:r>
              <a:rPr lang="sr-Latn-CS" b="1" i="1" dirty="0" smtClean="0"/>
              <a:t>V</a:t>
            </a:r>
            <a:r>
              <a:rPr lang="sr-Latn-CS" b="1" i="1" baseline="-25000" dirty="0" smtClean="0"/>
              <a:t>CE </a:t>
            </a:r>
            <a:r>
              <a:rPr lang="sr-Latn-CS" dirty="0" smtClean="0"/>
              <a:t>  jednak nuli ili je struja </a:t>
            </a:r>
            <a:r>
              <a:rPr lang="sr-Latn-CS" b="1" i="1" dirty="0" smtClean="0"/>
              <a:t>I</a:t>
            </a:r>
            <a:r>
              <a:rPr lang="sr-Latn-CS" b="1" i="1" baseline="-25000" dirty="0" smtClean="0"/>
              <a:t>C</a:t>
            </a:r>
            <a:r>
              <a:rPr lang="sr-Latn-CS" b="1" i="1" dirty="0" smtClean="0"/>
              <a:t> </a:t>
            </a:r>
            <a:r>
              <a:rPr lang="sr-Latn-CS" dirty="0" smtClean="0"/>
              <a:t> jednaka nuli (pa je njihov proizvod nula), dotle u linearnom režimu, koji mora da  postoji u trenucima promene između dva stanja u prekidačkom režimu, i struja </a:t>
            </a:r>
            <a:r>
              <a:rPr lang="sr-Latn-CS" b="1" i="1" dirty="0" smtClean="0"/>
              <a:t>I</a:t>
            </a:r>
            <a:r>
              <a:rPr lang="sr-Latn-CS" b="1" i="1" baseline="-25000" dirty="0" smtClean="0"/>
              <a:t>C</a:t>
            </a:r>
            <a:r>
              <a:rPr lang="sr-Latn-CS" b="1" i="1" dirty="0" smtClean="0"/>
              <a:t> </a:t>
            </a:r>
            <a:r>
              <a:rPr lang="sr-Latn-CS" dirty="0" smtClean="0"/>
              <a:t>, i napon </a:t>
            </a:r>
            <a:r>
              <a:rPr lang="sr-Latn-CS" b="1" i="1" dirty="0" smtClean="0"/>
              <a:t>V</a:t>
            </a:r>
            <a:r>
              <a:rPr lang="sr-Latn-CS" b="1" i="1" baseline="-25000" dirty="0" smtClean="0"/>
              <a:t>CE </a:t>
            </a:r>
            <a:r>
              <a:rPr lang="sr-Latn-CS" dirty="0" smtClean="0"/>
              <a:t> imaju značajne vrednosti. Glavni razlog neželjenog boravka tranzistora u linearnom režimu je parazitna kapacitivnist između </a:t>
            </a:r>
            <a:r>
              <a:rPr lang="sr-Latn-CS" b="1" dirty="0" smtClean="0"/>
              <a:t>G</a:t>
            </a:r>
            <a:r>
              <a:rPr lang="sr-Latn-CS" dirty="0" smtClean="0"/>
              <a:t> i </a:t>
            </a:r>
            <a:r>
              <a:rPr lang="sr-Latn-CS" b="1" dirty="0" smtClean="0"/>
              <a:t>E </a:t>
            </a:r>
            <a:r>
              <a:rPr lang="sr-Latn-CS" dirty="0" smtClean="0"/>
              <a:t>koja ne može trenutno da se isprazni niti napuni, a napon na toj parazitnoj kapacitivnosti je, u stvari, napon na gejtu koji kontroliše uključenje i isključenje tranzistora. Zato se snažni IGBT uključuju pomoću sklopova koji se nazivaju drajverima koji služe da sa što je moguće većom strujom napune ili isprazne parazitnu kapacitivnost između </a:t>
            </a:r>
            <a:r>
              <a:rPr lang="sr-Latn-CS" b="1" dirty="0" smtClean="0"/>
              <a:t>G</a:t>
            </a:r>
            <a:r>
              <a:rPr lang="sr-Latn-CS" dirty="0" smtClean="0"/>
              <a:t> i </a:t>
            </a:r>
            <a:r>
              <a:rPr lang="sr-Latn-CS" b="1" dirty="0" smtClean="0"/>
              <a:t>E</a:t>
            </a:r>
            <a:r>
              <a:rPr lang="sr-Latn-CS" dirty="0" smtClean="0"/>
              <a:t> kako bi napon na </a:t>
            </a:r>
            <a:r>
              <a:rPr lang="sr-Latn-CS" b="1" dirty="0" smtClean="0"/>
              <a:t>G</a:t>
            </a:r>
            <a:r>
              <a:rPr lang="sr-Latn-CS" dirty="0" smtClean="0"/>
              <a:t> što pre dostigao </a:t>
            </a:r>
            <a:r>
              <a:rPr lang="sr-Latn-CS" b="1" i="1" dirty="0" smtClean="0"/>
              <a:t>V</a:t>
            </a:r>
            <a:r>
              <a:rPr lang="sr-Latn-CS" b="1" i="1" baseline="-25000" dirty="0" smtClean="0"/>
              <a:t>T</a:t>
            </a:r>
            <a:r>
              <a:rPr lang="sr-Latn-CS" dirty="0" smtClean="0"/>
              <a:t>  (kod uključenja) ili pao na nulu (prilikom isključenja). Kada se jednom parazitna kapacitivnost napuni, nije potrebna nikakva struja da bi tranzistor ostao uključen (dovoljno je samo da se </a:t>
            </a:r>
            <a:r>
              <a:rPr lang="sr-Latn-CS" b="1" i="1" dirty="0" smtClean="0"/>
              <a:t>V</a:t>
            </a:r>
            <a:r>
              <a:rPr lang="sr-Latn-CS" b="1" i="1" baseline="-25000" dirty="0" smtClean="0"/>
              <a:t>GE </a:t>
            </a:r>
            <a:r>
              <a:rPr lang="sr-Latn-CS" dirty="0" smtClean="0"/>
              <a:t> održi iznad </a:t>
            </a:r>
            <a:r>
              <a:rPr lang="sr-Latn-CS" b="1" i="1" dirty="0" smtClean="0"/>
              <a:t>V</a:t>
            </a:r>
            <a:r>
              <a:rPr lang="sr-Latn-CS" b="1" i="1" baseline="-25000" dirty="0" smtClean="0"/>
              <a:t>T</a:t>
            </a:r>
            <a:r>
              <a:rPr lang="sr-Latn-CS" dirty="0" smtClean="0"/>
              <a:t> .</a:t>
            </a:r>
          </a:p>
          <a:p>
            <a:pPr>
              <a:lnSpc>
                <a:spcPct val="90000"/>
              </a:lnSpc>
            </a:pPr>
            <a:endParaRPr lang="sr-Latn-CS" dirty="0" smtClean="0"/>
          </a:p>
          <a:p>
            <a:pPr>
              <a:lnSpc>
                <a:spcPct val="90000"/>
              </a:lnSpc>
            </a:pPr>
            <a:r>
              <a:rPr lang="sr-Latn-CS" dirty="0" smtClean="0"/>
              <a:t>IGBT se pakuju u module sa dva tranzistora kao jedna grana PWM, sa 4 tranzistora kao H-most ili sa 6 tranzistora kao tri grane PWM za generisanje trofaznog sistema. Postoje i moduli sa 7 tranzistora gde je sedmi tranzistor namenjen prenaponskoj zaštiti (opisano kasnije na slajdovima). Zajedno sa tranzistorima u modulu se obavezno nalaze i brze prekidačke diode koje se nazivaju </a:t>
            </a:r>
            <a:r>
              <a:rPr lang="sr-Latn-CS" b="1" dirty="0" smtClean="0"/>
              <a:t>zamajnim diodama </a:t>
            </a:r>
            <a:r>
              <a:rPr lang="sr-Latn-CS" dirty="0" smtClean="0"/>
              <a:t>(</a:t>
            </a:r>
            <a:r>
              <a:rPr lang="sr-Latn-CS" i="1" dirty="0" smtClean="0"/>
              <a:t>freewheeling diodes</a:t>
            </a:r>
            <a:r>
              <a:rPr lang="sr-Latn-CS" dirty="0" smtClean="0"/>
              <a:t>), po jedna uz svaki tranzistor, povezana paralelno C-E spoju tranzistora, u smeru od emitera ka kolektoru (anoda za emiter E, katoda za kolektor C). Uloga zamajnih dioda je opisana uz slajdove o čoperu i invertoru. Danas čak i moduli sa samo jednim IGBT se pakuju zajedno sa zamajnom diodom. </a:t>
            </a:r>
          </a:p>
          <a:p>
            <a:pPr>
              <a:lnSpc>
                <a:spcPct val="90000"/>
              </a:lnSpc>
            </a:pPr>
            <a:endParaRPr lang="sr-Latn-CS" dirty="0" smtClean="0"/>
          </a:p>
          <a:p>
            <a:pPr>
              <a:lnSpc>
                <a:spcPct val="90000"/>
              </a:lnSpc>
            </a:pPr>
            <a:r>
              <a:rPr lang="sr-Latn-CS" dirty="0" smtClean="0"/>
              <a:t>Naki moduli u sebi sadrže i drajvere i optičku izolaciju kontrolnih signala teko da se kontrolni signali mogu dovesti na modul direktno iz mikrokontrolera bez ikakvog hardvera između. Takvi moduli, po pravilu sadrže i neophodne izolovane ispravljače za napajanje drajvera gornjih tranzistora  kao i neki vid preko-strujne i termičke zaštite.  Micubiši (</a:t>
            </a:r>
            <a:r>
              <a:rPr lang="sr-Latn-CS" i="1" dirty="0" smtClean="0"/>
              <a:t>Mitsubishi</a:t>
            </a:r>
            <a:r>
              <a:rPr lang="sr-Latn-CS" dirty="0" smtClean="0"/>
              <a:t>) i Pauereks (</a:t>
            </a:r>
            <a:r>
              <a:rPr lang="sr-Latn-CS" i="1" dirty="0" smtClean="0"/>
              <a:t>Powerex</a:t>
            </a:r>
            <a:r>
              <a:rPr lang="sr-Latn-CS" dirty="0" smtClean="0"/>
              <a:t>) nazivaju takve svoje module IPM (</a:t>
            </a:r>
            <a:r>
              <a:rPr lang="sr-Latn-CS" i="1" dirty="0" smtClean="0"/>
              <a:t>Intelegent Power Module</a:t>
            </a:r>
            <a:r>
              <a:rPr lang="sr-Latn-CS" dirty="0" smtClean="0"/>
              <a:t>), Semikron ih naziva SKiiP (</a:t>
            </a:r>
            <a:r>
              <a:rPr lang="sr-Latn-CS" i="1" dirty="0" smtClean="0"/>
              <a:t>SemiKron Intellegent Integrated Power</a:t>
            </a:r>
            <a:r>
              <a:rPr lang="sr-Latn-CS" dirty="0" smtClean="0"/>
              <a:t>)...     </a:t>
            </a:r>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47F5FE1-4872-4F84-ABB5-84AD4D465583}" type="slidenum">
              <a:rPr lang="en-GB" smtClean="0">
                <a:solidFill>
                  <a:schemeClr val="tx1"/>
                </a:solidFill>
                <a:latin typeface="Times New Roman" pitchFamily="18" charset="0"/>
              </a:rPr>
              <a:pPr/>
              <a:t>18</a:t>
            </a:fld>
            <a:endParaRPr lang="en-GB" smtClean="0">
              <a:solidFill>
                <a:schemeClr val="tx1"/>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sr-Latn-CS" dirty="0" smtClean="0"/>
              <a:t>Idealni prekidač se ponaša kao kratak spoj kad je uključen, a kao otvorena veza kada je isključen.</a:t>
            </a:r>
          </a:p>
          <a:p>
            <a:pPr>
              <a:lnSpc>
                <a:spcPct val="90000"/>
              </a:lnSpc>
            </a:pPr>
            <a:endParaRPr lang="sr-Latn-CS" dirty="0" smtClean="0"/>
          </a:p>
          <a:p>
            <a:pPr>
              <a:lnSpc>
                <a:spcPct val="90000"/>
              </a:lnSpc>
            </a:pPr>
            <a:r>
              <a:rPr lang="sr-Latn-CS" dirty="0" smtClean="0"/>
              <a:t>Sa gledišta kontrolnog signala dovedenog na G, IGBT se ponaša skoro kao idealan prekidač. Da</a:t>
            </a:r>
            <a:r>
              <a:rPr lang="sr-Latn-CS" baseline="0" dirty="0" smtClean="0"/>
              <a:t> bi se prekidač držao otvorenim poreban ja samo napon na G. Struja prema G ulazu praktično teče samo u trenucima uključivanja i isključivanja prekidača. Tada je potrebno napuniti, odnosno isprazniti parazitnu kapacitivnost između G i E.</a:t>
            </a:r>
          </a:p>
          <a:p>
            <a:pPr>
              <a:lnSpc>
                <a:spcPct val="90000"/>
              </a:lnSpc>
            </a:pPr>
            <a:endParaRPr lang="sr-Latn-CS" baseline="0" dirty="0" smtClean="0"/>
          </a:p>
          <a:p>
            <a:pPr>
              <a:lnSpc>
                <a:spcPct val="90000"/>
              </a:lnSpc>
            </a:pPr>
            <a:r>
              <a:rPr lang="sr-Latn-CS" baseline="0" dirty="0" smtClean="0"/>
              <a:t>Ta parazitna kapacitivnost je ujedno i jedan od bitnih uzroka kašnjenja uključenja i isključenja prekidača jer je napon na G ustvari napon na tom parazitnom kondenzatoru, a njemu je potrebno vreme da se napuni ili isprazni (napon na kondenzatoru je proizvod kapacitivnosti i količine naelektrisanja, a količina naelektrisanja je integral struje u vremenu – ili proizvod struje i vremena, ako je struja konstantna).</a:t>
            </a:r>
          </a:p>
          <a:p>
            <a:pPr>
              <a:lnSpc>
                <a:spcPct val="90000"/>
              </a:lnSpc>
            </a:pPr>
            <a:endParaRPr lang="sr-Latn-CS" baseline="0" dirty="0" smtClean="0"/>
          </a:p>
          <a:p>
            <a:pPr>
              <a:lnSpc>
                <a:spcPct val="90000"/>
              </a:lnSpc>
            </a:pPr>
            <a:r>
              <a:rPr lang="sr-Latn-CS" baseline="0" dirty="0" smtClean="0"/>
              <a:t>Brže punjenje, i naročito </a:t>
            </a:r>
            <a:r>
              <a:rPr lang="sr-Latn-CS" u="sng" baseline="0" dirty="0" smtClean="0"/>
              <a:t>pražnjenje</a:t>
            </a:r>
            <a:r>
              <a:rPr lang="sr-Latn-CS" baseline="0" dirty="0" smtClean="0"/>
              <a:t>, te parazitne kapacitivnosti  je razlog zašto postoje “drajveri” – elektronski sklopovi koji treba da obezbede da se kondenzator isprazni (ili napuni) za najkraće moguće vreme. Drajveri često koriste negativni napon da bi ubrzali pražnjenje.</a:t>
            </a:r>
            <a:endParaRPr lang="sr-Latn-CS" dirty="0" smtClean="0"/>
          </a:p>
          <a:p>
            <a:pPr>
              <a:lnSpc>
                <a:spcPct val="90000"/>
              </a:lnSpc>
            </a:pPr>
            <a:endParaRPr lang="sr-Latn-CS" dirty="0" smtClean="0"/>
          </a:p>
        </p:txBody>
      </p:sp>
      <p:sp>
        <p:nvSpPr>
          <p:cNvPr id="501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ADB9700-ECB5-4DC8-9DFF-5FB57DE622EA}" type="slidenum">
              <a:rPr lang="en-GB" smtClean="0">
                <a:solidFill>
                  <a:schemeClr val="tx1"/>
                </a:solidFill>
                <a:latin typeface="Times New Roman" pitchFamily="18" charset="0"/>
              </a:rPr>
              <a:pPr/>
              <a:t>19</a:t>
            </a:fld>
            <a:endParaRPr lang="en-GB" smtClean="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sr-Latn-CS" dirty="0" smtClean="0"/>
              <a:t>Gubici su opisani uz slajd o IGBT.</a:t>
            </a:r>
          </a:p>
          <a:p>
            <a:pPr>
              <a:lnSpc>
                <a:spcPct val="90000"/>
              </a:lnSpc>
            </a:pPr>
            <a:endParaRPr lang="sr-Latn-CS" dirty="0" smtClean="0"/>
          </a:p>
          <a:p>
            <a:pPr>
              <a:lnSpc>
                <a:spcPct val="90000"/>
              </a:lnSpc>
            </a:pPr>
            <a:r>
              <a:rPr lang="sr-Latn-CS" dirty="0" smtClean="0"/>
              <a:t>Gubici u stanju provođenja generišu snagu koja zagreva prekidač sve vreme dok je prekidač uključen. Snaga koja se disipira se mora odvesti sa prekidača da se temperatura prekidača ne bi povećavala. Energija koju proizvode ovi gubici (ono što zagreva tranzistor) je proizvod </a:t>
            </a:r>
            <a:r>
              <a:rPr lang="sr-Latn-CS" b="1" i="1" dirty="0" smtClean="0"/>
              <a:t>P</a:t>
            </a:r>
            <a:r>
              <a:rPr lang="sr-Latn-CS" b="1" i="1" baseline="-25000" dirty="0" smtClean="0"/>
              <a:t>dis</a:t>
            </a:r>
            <a:r>
              <a:rPr lang="sr-Latn-CS" b="1" i="1" dirty="0" smtClean="0"/>
              <a:t> </a:t>
            </a:r>
            <a:r>
              <a:rPr lang="sr-Latn-CS" i="1" dirty="0" smtClean="0"/>
              <a:t> </a:t>
            </a:r>
            <a:r>
              <a:rPr lang="sr-Latn-CS" dirty="0" smtClean="0"/>
              <a:t>i vremena koliko je prekidač uključen.</a:t>
            </a:r>
          </a:p>
          <a:p>
            <a:pPr>
              <a:lnSpc>
                <a:spcPct val="90000"/>
              </a:lnSpc>
            </a:pPr>
            <a:endParaRPr lang="sr-Latn-CS" dirty="0" smtClean="0"/>
          </a:p>
          <a:p>
            <a:pPr>
              <a:lnSpc>
                <a:spcPct val="90000"/>
              </a:lnSpc>
            </a:pPr>
            <a:r>
              <a:rPr lang="sr-Latn-CS" dirty="0" smtClean="0"/>
              <a:t>Komutacioni gubici se javljaju samo u trenucima svake promene stanja prekidača jer je u tim trenucima tranzistor u linearnom režimu. Postoji i </a:t>
            </a:r>
            <a:r>
              <a:rPr lang="sr-Latn-CS" b="1" i="1" dirty="0" smtClean="0"/>
              <a:t>I</a:t>
            </a:r>
            <a:r>
              <a:rPr lang="sr-Latn-CS" b="1" i="1" baseline="-25000" dirty="0" smtClean="0"/>
              <a:t>C</a:t>
            </a:r>
            <a:r>
              <a:rPr lang="sr-Latn-CS" b="1" i="1" dirty="0" smtClean="0"/>
              <a:t>  </a:t>
            </a:r>
            <a:r>
              <a:rPr lang="sr-Latn-CS" dirty="0" smtClean="0"/>
              <a:t>i </a:t>
            </a:r>
            <a:r>
              <a:rPr lang="sr-Latn-CS" b="1" i="1" dirty="0" smtClean="0"/>
              <a:t>V</a:t>
            </a:r>
            <a:r>
              <a:rPr lang="sr-Latn-CS" b="1" i="1" baseline="-25000" dirty="0" smtClean="0"/>
              <a:t>CE </a:t>
            </a:r>
            <a:r>
              <a:rPr lang="sr-Latn-CS" dirty="0" smtClean="0"/>
              <a:t> koji su različiti od nule. Trenuci promene stanja su označeni isprekidanom linijom. </a:t>
            </a:r>
          </a:p>
          <a:p>
            <a:pPr>
              <a:lnSpc>
                <a:spcPct val="90000"/>
              </a:lnSpc>
            </a:pPr>
            <a:endParaRPr lang="sr-Latn-CS" dirty="0" smtClean="0"/>
          </a:p>
          <a:p>
            <a:pPr>
              <a:lnSpc>
                <a:spcPct val="90000"/>
              </a:lnSpc>
            </a:pPr>
            <a:r>
              <a:rPr lang="sr-Latn-CS" dirty="0" smtClean="0"/>
              <a:t>S obzirom da se pri svakoj komutaciji pojavljuju gubici, što su komutacije češće, to je zagrevanje veće. Zbog toga su komutacioni gubici srazmerni učestanosti prekidanja. To je jedan od faktora koji ograničava učestanost PWM sa gornje strane. Tako se za velike snage pogona (nekoliko stotina kW) retko ide na učestanosti PWM preko nekoliko kHz.</a:t>
            </a:r>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9440907-BDF1-4157-826B-A83DF5988DF1}" type="slidenum">
              <a:rPr lang="en-GB" smtClean="0">
                <a:solidFill>
                  <a:schemeClr val="tx1"/>
                </a:solidFill>
                <a:latin typeface="Times New Roman" pitchFamily="18" charset="0"/>
              </a:rPr>
              <a:pPr/>
              <a:t>20</a:t>
            </a:fld>
            <a:endParaRPr lang="en-GB" smtClean="0">
              <a:solidFill>
                <a:schemeClr val="tx1"/>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sr-Latn-CS" dirty="0" smtClean="0"/>
              <a:t>Primer specifikacije osnovnih parametara jednog komercijalno raspoloživog IGBT:</a:t>
            </a:r>
          </a:p>
          <a:p>
            <a:pPr>
              <a:defRPr/>
            </a:pPr>
            <a:endParaRPr lang="sr-Latn-CS" dirty="0" smtClean="0"/>
          </a:p>
          <a:p>
            <a:pPr>
              <a:defRPr/>
            </a:pPr>
            <a:r>
              <a:rPr lang="sr-Latn-CS" b="1" i="1" dirty="0" smtClean="0"/>
              <a:t>V</a:t>
            </a:r>
            <a:r>
              <a:rPr lang="sr-Latn-CS" b="1" i="1" baseline="-25000" dirty="0" smtClean="0"/>
              <a:t>CE</a:t>
            </a:r>
            <a:r>
              <a:rPr lang="sr-Latn-CS" dirty="0" smtClean="0"/>
              <a:t>  predstavlja maksimalni napon između </a:t>
            </a:r>
            <a:r>
              <a:rPr lang="sr-Latn-CS" b="1" dirty="0" smtClean="0"/>
              <a:t>C</a:t>
            </a:r>
            <a:r>
              <a:rPr lang="sr-Latn-CS" dirty="0" smtClean="0"/>
              <a:t> i </a:t>
            </a:r>
            <a:r>
              <a:rPr lang="sr-Latn-CS" b="1" dirty="0" smtClean="0"/>
              <a:t>E</a:t>
            </a:r>
            <a:r>
              <a:rPr lang="sr-Latn-CS" dirty="0" smtClean="0"/>
              <a:t> koji tranzistor može da izdrži kada radi kao isključen prekidač. Napon jednosmernog međukola, po pravilu, mora biti bar za tridesetak do četrdeset posto manji od ovog napona. Na primer, bilo bi rizično ovu komponentu (</a:t>
            </a:r>
            <a:r>
              <a:rPr lang="sr-Latn-CS" b="1" i="1" dirty="0" smtClean="0"/>
              <a:t>V</a:t>
            </a:r>
            <a:r>
              <a:rPr lang="sr-Latn-CS" b="1" i="1" baseline="-25000" dirty="0" smtClean="0"/>
              <a:t>CE</a:t>
            </a:r>
            <a:r>
              <a:rPr lang="sr-Latn-CS" dirty="0" smtClean="0"/>
              <a:t>  = 3300V) upotrebiti u pogonima sa naponom međukola većim od nekih 2000V. Ova razlika je nužna zbog prenapona koji se javljaju na tranzistorima u trenucima promene stanja, naročito kod isključenja. Na te prenapone prvenstveno utiče parazitna induktivnost vodova, ali i brzina zamajnih dioda kao i kvalitet kondenzatora u jednosmernom međukolu. Da bi se ublažili prenaponi često se između E i C postavljaju sklopovi koji se nazivaju </a:t>
            </a:r>
            <a:r>
              <a:rPr lang="sr-Latn-CS" b="1" dirty="0" smtClean="0"/>
              <a:t>snaberima</a:t>
            </a:r>
            <a:r>
              <a:rPr lang="sr-Latn-CS" dirty="0" smtClean="0"/>
              <a:t> (</a:t>
            </a:r>
            <a:r>
              <a:rPr lang="sr-Latn-CS" i="1" dirty="0" smtClean="0"/>
              <a:t>snubber</a:t>
            </a:r>
            <a:r>
              <a:rPr lang="sr-Latn-CS" dirty="0" smtClean="0"/>
              <a:t>) koji se sastoje od kondenzatora posebne vrste ili od kombinacije kondenzatora i otpornika , a mogu sadržati i diode. Snaberi su skupe i glomazne komponente i projektanti IGBT modula pokušavaju da naprave takav modul kod koga snaber ne bi bio neophodan. Današnje komponente se uglavnom reklamiraju kao takve. Nazivaju ih </a:t>
            </a:r>
            <a:r>
              <a:rPr lang="sr-Latn-CS" i="1" dirty="0" smtClean="0"/>
              <a:t>snubberless</a:t>
            </a:r>
            <a:r>
              <a:rPr lang="sr-Latn-CS" dirty="0" smtClean="0"/>
              <a:t> modulima. Izlazni stepeni koji ne koriste snabere moraju imati izuzetno pažljivo projektovano jednosmerno međukolo. Veze moraju biti kratke (naročito veza od kondenzatora u međukolu do C i E priključka modula), sa vodovima minimalne parazitne induktivnosti. Često se koriste “sendvič” vodovi gde se pozitivan i negativan pol vode pljosnatim pravougaonim sabirnicama koje su celom širinom jedna iznad druge, kao sendvič, sa izolatorom između.</a:t>
            </a:r>
          </a:p>
          <a:p>
            <a:pPr>
              <a:defRPr/>
            </a:pPr>
            <a:endParaRPr lang="sr-Latn-CS" dirty="0" smtClean="0"/>
          </a:p>
          <a:p>
            <a:pPr>
              <a:defRPr/>
            </a:pPr>
            <a:r>
              <a:rPr lang="sr-Latn-CS" b="1" i="1" dirty="0" smtClean="0"/>
              <a:t>I</a:t>
            </a:r>
            <a:r>
              <a:rPr lang="sr-Latn-CS" b="1" i="1" baseline="-25000" dirty="0" smtClean="0"/>
              <a:t>C </a:t>
            </a:r>
            <a:r>
              <a:rPr lang="sr-Latn-CS" dirty="0" smtClean="0"/>
              <a:t> i </a:t>
            </a:r>
            <a:r>
              <a:rPr lang="sr-Latn-CS" b="1" i="1" dirty="0" smtClean="0"/>
              <a:t>I</a:t>
            </a:r>
            <a:r>
              <a:rPr lang="sr-Latn-CS" b="1" i="1" baseline="-25000" dirty="0" smtClean="0"/>
              <a:t>CM</a:t>
            </a:r>
            <a:r>
              <a:rPr lang="sr-Latn-CS" baseline="-25000" dirty="0" smtClean="0"/>
              <a:t> </a:t>
            </a:r>
            <a:r>
              <a:rPr lang="sr-Latn-CS" dirty="0" smtClean="0"/>
              <a:t> su maksimalna dozvoljena trajna struja kolektora i maksimalna kratkotrajna struja (srtujni špic) koji se sme ponavljati. Specifikacije definišu detaljno koliko često se stuja veća od </a:t>
            </a:r>
            <a:r>
              <a:rPr lang="sr-Latn-CS" b="1" i="1" dirty="0" smtClean="0"/>
              <a:t>I</a:t>
            </a:r>
            <a:r>
              <a:rPr lang="sr-Latn-CS" b="1" i="1" baseline="-25000" dirty="0" smtClean="0"/>
              <a:t>C</a:t>
            </a:r>
            <a:r>
              <a:rPr lang="sr-Latn-CS" dirty="0" smtClean="0"/>
              <a:t>  sme ponavljati i koliko sme da traje. </a:t>
            </a:r>
          </a:p>
          <a:p>
            <a:pPr>
              <a:defRPr/>
            </a:pPr>
            <a:endParaRPr lang="sr-Latn-CS" dirty="0" smtClean="0"/>
          </a:p>
          <a:p>
            <a:pPr>
              <a:defRPr/>
            </a:pPr>
            <a:r>
              <a:rPr lang="sr-Latn-CS" dirty="0" smtClean="0"/>
              <a:t>Napon zasićenja je napon </a:t>
            </a:r>
            <a:r>
              <a:rPr lang="sr-Latn-CS" b="1" i="1" dirty="0" smtClean="0"/>
              <a:t>V</a:t>
            </a:r>
            <a:r>
              <a:rPr lang="sr-Latn-CS" b="1" i="1" baseline="-25000" dirty="0" smtClean="0"/>
              <a:t>CE </a:t>
            </a:r>
            <a:r>
              <a:rPr lang="sr-Latn-CS" dirty="0" smtClean="0"/>
              <a:t> kada tranzistor vodi.  Za konkretan modul, </a:t>
            </a:r>
            <a:r>
              <a:rPr lang="sr-Latn-CS" b="1" i="1" dirty="0" smtClean="0"/>
              <a:t>V</a:t>
            </a:r>
            <a:r>
              <a:rPr lang="sr-Latn-CS" b="1" i="1" baseline="-25000" dirty="0" smtClean="0"/>
              <a:t>CEsat</a:t>
            </a:r>
            <a:r>
              <a:rPr lang="sr-Latn-CS" dirty="0" smtClean="0"/>
              <a:t>  iznosi 4,3V pri struji od 1200A. U specifikaciji je greškom napisano </a:t>
            </a:r>
            <a:r>
              <a:rPr lang="sr-Latn-CS" i="1" dirty="0" smtClean="0"/>
              <a:t>I</a:t>
            </a:r>
            <a:r>
              <a:rPr lang="sr-Latn-CS" i="1" baseline="-25000" dirty="0" smtClean="0"/>
              <a:t>CEsat</a:t>
            </a:r>
            <a:r>
              <a:rPr lang="sr-Latn-CS" baseline="-25000" dirty="0" smtClean="0"/>
              <a:t> </a:t>
            </a:r>
            <a:r>
              <a:rPr lang="sr-Latn-CS" dirty="0" smtClean="0"/>
              <a:t> umesto </a:t>
            </a:r>
            <a:r>
              <a:rPr lang="sr-Latn-CS" i="1" dirty="0" smtClean="0"/>
              <a:t>V</a:t>
            </a:r>
            <a:r>
              <a:rPr lang="sr-Latn-CS" i="1" baseline="-25000" dirty="0" smtClean="0"/>
              <a:t>CEsat</a:t>
            </a:r>
            <a:r>
              <a:rPr lang="sr-Latn-CS" dirty="0" smtClean="0"/>
              <a:t> .</a:t>
            </a:r>
          </a:p>
          <a:p>
            <a:pPr>
              <a:defRPr/>
            </a:pPr>
            <a:endParaRPr lang="sr-Latn-CS" dirty="0" smtClean="0"/>
          </a:p>
          <a:p>
            <a:pPr>
              <a:defRPr/>
            </a:pPr>
            <a:r>
              <a:rPr lang="sr-Latn-CS" dirty="0" smtClean="0"/>
              <a:t>Od dinamičkih karakteristika najznačajnije su:</a:t>
            </a:r>
          </a:p>
          <a:p>
            <a:pPr>
              <a:defRPr/>
            </a:pPr>
            <a:endParaRPr lang="sr-Latn-CS" dirty="0" smtClean="0"/>
          </a:p>
          <a:p>
            <a:pPr>
              <a:defRPr/>
            </a:pPr>
            <a:r>
              <a:rPr lang="sr-Latn-CS" b="1" i="1" dirty="0" smtClean="0"/>
              <a:t>t</a:t>
            </a:r>
            <a:r>
              <a:rPr lang="sr-Latn-CS" b="1" i="1" baseline="-25000" dirty="0" smtClean="0"/>
              <a:t>don</a:t>
            </a:r>
            <a:r>
              <a:rPr lang="sr-Latn-CS" b="1" i="1" dirty="0" smtClean="0"/>
              <a:t> </a:t>
            </a:r>
            <a:r>
              <a:rPr lang="sr-Latn-CS" dirty="0" smtClean="0"/>
              <a:t> i  </a:t>
            </a:r>
            <a:r>
              <a:rPr lang="sr-Latn-CS" b="1" i="1" dirty="0" smtClean="0"/>
              <a:t>t</a:t>
            </a:r>
            <a:r>
              <a:rPr lang="sr-Latn-CS" b="1" i="1" baseline="-25000" dirty="0" smtClean="0"/>
              <a:t>doff</a:t>
            </a:r>
            <a:r>
              <a:rPr lang="sr-Latn-CS" b="1" i="1" dirty="0" smtClean="0"/>
              <a:t> </a:t>
            </a:r>
            <a:r>
              <a:rPr lang="sr-Latn-CS" dirty="0" smtClean="0"/>
              <a:t> predstavljaju kašnjenje prekidača prilikom uključivanja i isključivanja. Na primer, </a:t>
            </a:r>
            <a:r>
              <a:rPr lang="sr-Latn-CS" b="1" i="1" dirty="0" smtClean="0"/>
              <a:t>t</a:t>
            </a:r>
            <a:r>
              <a:rPr lang="sr-Latn-CS" b="1" i="1" baseline="-25000" dirty="0" smtClean="0"/>
              <a:t>doff</a:t>
            </a:r>
            <a:r>
              <a:rPr lang="sr-Latn-CS" b="1" i="1" dirty="0" smtClean="0"/>
              <a:t> </a:t>
            </a:r>
            <a:r>
              <a:rPr lang="sr-Latn-CS" dirty="0" smtClean="0"/>
              <a:t>  je vreme od trenutka kada napon na </a:t>
            </a:r>
            <a:r>
              <a:rPr lang="sr-Latn-CS" b="1" dirty="0" smtClean="0"/>
              <a:t>G</a:t>
            </a:r>
            <a:r>
              <a:rPr lang="sr-Latn-CS" dirty="0" smtClean="0"/>
              <a:t> padne na nulu do trenutka kada se tranzistor isključi (dok struja </a:t>
            </a:r>
            <a:r>
              <a:rPr lang="sr-Latn-CS" b="1" i="1" dirty="0" smtClean="0"/>
              <a:t>I</a:t>
            </a:r>
            <a:r>
              <a:rPr lang="sr-Latn-CS" b="1" i="1" baseline="-25000" dirty="0" smtClean="0"/>
              <a:t>C </a:t>
            </a:r>
            <a:r>
              <a:rPr lang="sr-Latn-CS" dirty="0" smtClean="0"/>
              <a:t> padne na samo nekoliko procenata od one koja je tekla dok je tranzistor bio uključen). Treba obratiti pažnju da je, nažalost, </a:t>
            </a:r>
            <a:r>
              <a:rPr lang="sr-Latn-CS" b="1" i="1" dirty="0" smtClean="0"/>
              <a:t>t</a:t>
            </a:r>
            <a:r>
              <a:rPr lang="sr-Latn-CS" b="1" i="1" baseline="-25000" dirty="0" smtClean="0"/>
              <a:t>doff</a:t>
            </a:r>
            <a:r>
              <a:rPr lang="sr-Latn-CS" b="1" i="1" dirty="0" smtClean="0"/>
              <a:t> </a:t>
            </a:r>
            <a:r>
              <a:rPr lang="sr-Latn-CS" dirty="0" smtClean="0"/>
              <a:t>  duže od </a:t>
            </a:r>
            <a:r>
              <a:rPr lang="sr-Latn-CS" b="1" i="1" dirty="0" smtClean="0"/>
              <a:t>t</a:t>
            </a:r>
            <a:r>
              <a:rPr lang="sr-Latn-CS" b="1" i="1" baseline="-25000" dirty="0" smtClean="0"/>
              <a:t>don</a:t>
            </a:r>
            <a:r>
              <a:rPr lang="sr-Latn-CS" b="1" i="1" dirty="0" smtClean="0"/>
              <a:t> </a:t>
            </a:r>
            <a:r>
              <a:rPr lang="sr-Latn-CS" dirty="0" smtClean="0"/>
              <a:t> što je uobičajeno za većinu komponenti.</a:t>
            </a:r>
          </a:p>
          <a:p>
            <a:pPr>
              <a:defRPr/>
            </a:pPr>
            <a:endParaRPr lang="sr-Latn-CS" dirty="0" smtClean="0"/>
          </a:p>
          <a:p>
            <a:pPr>
              <a:defRPr/>
            </a:pPr>
            <a:r>
              <a:rPr lang="sr-Latn-CS" dirty="0" smtClean="0"/>
              <a:t> </a:t>
            </a:r>
            <a:r>
              <a:rPr lang="sr-Latn-CS" b="1" i="1" dirty="0" smtClean="0"/>
              <a:t>t</a:t>
            </a:r>
            <a:r>
              <a:rPr lang="sr-Latn-CS" b="1" i="1" baseline="-25000" dirty="0" smtClean="0"/>
              <a:t>r</a:t>
            </a:r>
            <a:r>
              <a:rPr lang="sr-Latn-CS" b="1" i="1" dirty="0" smtClean="0"/>
              <a:t> </a:t>
            </a:r>
            <a:r>
              <a:rPr lang="sr-Latn-CS" dirty="0" smtClean="0"/>
              <a:t> i  </a:t>
            </a:r>
            <a:r>
              <a:rPr lang="sr-Latn-CS" b="1" i="1" dirty="0" smtClean="0"/>
              <a:t>t</a:t>
            </a:r>
            <a:r>
              <a:rPr lang="sr-Latn-CS" b="1" i="1" baseline="-25000" dirty="0" smtClean="0"/>
              <a:t>f</a:t>
            </a:r>
            <a:r>
              <a:rPr lang="sr-Latn-CS" b="1" i="1" dirty="0" smtClean="0"/>
              <a:t>  </a:t>
            </a:r>
            <a:r>
              <a:rPr lang="sr-Latn-CS" dirty="0" smtClean="0"/>
              <a:t>su vreme porasta napona </a:t>
            </a:r>
            <a:r>
              <a:rPr lang="sr-Latn-CS" b="1" i="1" dirty="0" smtClean="0"/>
              <a:t>V</a:t>
            </a:r>
            <a:r>
              <a:rPr lang="sr-Latn-CS" b="1" i="1" baseline="-25000" dirty="0" smtClean="0"/>
              <a:t>CE</a:t>
            </a:r>
            <a:r>
              <a:rPr lang="sr-Latn-CS" dirty="0" smtClean="0"/>
              <a:t> prilikom isključenja, i vreme pada napona </a:t>
            </a:r>
            <a:r>
              <a:rPr lang="sr-Latn-CS" b="1" i="1" dirty="0" smtClean="0"/>
              <a:t>V</a:t>
            </a:r>
            <a:r>
              <a:rPr lang="sr-Latn-CS" b="1" i="1" baseline="-25000" dirty="0" smtClean="0"/>
              <a:t>CE</a:t>
            </a:r>
            <a:r>
              <a:rPr lang="sr-Latn-CS" dirty="0" smtClean="0"/>
              <a:t> prilikom uključenja tranzistora, respektivno. Obično se kao granice uzimaju rast sa 10% na 90% napona i obrnuto. Ove karakteristike u specifikaciji se odnose na tačno određeno opterećenje i mogu puno varirati u zavisnosti od opterećenja.</a:t>
            </a:r>
            <a:endParaRPr lang="en-US" dirty="0"/>
          </a:p>
        </p:txBody>
      </p:sp>
      <p:sp>
        <p:nvSpPr>
          <p:cNvPr id="522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8D6E2CA-C70C-4CA5-AE21-F7D47D04A388}" type="slidenum">
              <a:rPr lang="en-GB" smtClean="0">
                <a:solidFill>
                  <a:schemeClr val="tx1"/>
                </a:solidFill>
                <a:latin typeface="Times New Roman" pitchFamily="18" charset="0"/>
              </a:rPr>
              <a:pPr/>
              <a:t>21</a:t>
            </a:fld>
            <a:endParaRPr lang="en-GB" smtClean="0">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Na slici su oblici napona na tranzistoru (</a:t>
            </a:r>
            <a:r>
              <a:rPr lang="sr-Latn-CS" b="1" dirty="0" smtClean="0"/>
              <a:t>V</a:t>
            </a:r>
            <a:r>
              <a:rPr lang="sr-Latn-CS" b="1" baseline="-25000" dirty="0" smtClean="0"/>
              <a:t>CE</a:t>
            </a:r>
            <a:r>
              <a:rPr lang="sr-Latn-CS" dirty="0" smtClean="0"/>
              <a:t>)</a:t>
            </a:r>
            <a:r>
              <a:rPr lang="sr-Latn-CS" baseline="0" dirty="0" smtClean="0"/>
              <a:t> i struja kroz tranzistor (</a:t>
            </a:r>
            <a:r>
              <a:rPr lang="sr-Latn-CS" b="1" baseline="0" dirty="0" smtClean="0"/>
              <a:t>I</a:t>
            </a:r>
            <a:r>
              <a:rPr lang="sr-Latn-CS" b="1" baseline="-25000" dirty="0" smtClean="0"/>
              <a:t>C</a:t>
            </a:r>
            <a:r>
              <a:rPr lang="sr-Latn-CS" baseline="0" dirty="0" smtClean="0"/>
              <a:t>) pri uključivanju (levo) i isključivanju (desno) tranzistora tipa IGBT.</a:t>
            </a:r>
          </a:p>
          <a:p>
            <a:endParaRPr lang="sr-Latn-CS" baseline="0" dirty="0" smtClean="0"/>
          </a:p>
          <a:p>
            <a:r>
              <a:rPr lang="sr-Latn-CS" baseline="0" dirty="0" smtClean="0"/>
              <a:t>U ovom slučaju, a na slici su snimci sa osciloskopa jednog realnog pogona, prenapon prilikom isključenja dostiže vrednost preko 950V dok je nominalni napon 600V. Veličina prenapona uglavnom zavisi od parazitnih induktivnosti i brzine promene struje. Na parazitne induktivnosti jako utiče oblik i dužina vodova od kondenzatora u jednosmernom međukolu do priključaka IGBT, ali i karakteristike ovog kondenzatora (ekvivalentna serijska otpornost i induktivnost). Da bi se prenapon, koji je svakako neželjen, smanjio, puno se vodi računa o mehaničkom projektovanju vodova. Postoje rešenja sa “sendvič” provodnicima kod kojih su pozitivni i negativni vod široke bakarne šine jednake širine postavljene jedna iznad druge sa izolatorom između. Ovo rešenje zbog male parazitne induktivnosti i raspodeljene kapacitivnosti između vodova, obezbeđuje znatno manje prenapone u odnosu na klasičnu vezu žičanim provodnicima.</a:t>
            </a:r>
          </a:p>
          <a:p>
            <a:endParaRPr lang="sr-Latn-CS" baseline="0" dirty="0" smtClean="0"/>
          </a:p>
          <a:p>
            <a:r>
              <a:rPr lang="sr-Latn-CS" baseline="0" dirty="0" smtClean="0"/>
              <a:t>Da bi se prenapon smanjio koriste se posebni sklopovi poznati pod nazivom </a:t>
            </a:r>
            <a:r>
              <a:rPr lang="sr-Latn-CS" b="1" baseline="0" dirty="0" smtClean="0"/>
              <a:t>snaberi</a:t>
            </a:r>
            <a:r>
              <a:rPr lang="sr-Latn-CS" baseline="0" dirty="0" smtClean="0"/>
              <a:t> (</a:t>
            </a:r>
            <a:r>
              <a:rPr lang="sr-Latn-CS" i="1" baseline="0" dirty="0" smtClean="0"/>
              <a:t>snubber</a:t>
            </a:r>
            <a:r>
              <a:rPr lang="sr-Latn-CS" baseline="0" dirty="0" smtClean="0"/>
              <a:t>) koji se vezuju direktno na priključke tranzistora. Veza mora biti što kraća i imati minimalno moguću parazitnu induktivnost. Snaber može biti kondenzator posebnih karakteristika (pre svega male ekvivalentne seriske otpornosti i induktivnosti) ili kombinacija kondenzatora i otpornika. U nekim slučajevima se koriste i mreže kondenzatora, otpornika i dioda.</a:t>
            </a:r>
          </a:p>
          <a:p>
            <a:endParaRPr lang="sr-Latn-CS" baseline="0" dirty="0" smtClean="0"/>
          </a:p>
          <a:p>
            <a:r>
              <a:rPr lang="sr-Latn-CS" baseline="0" dirty="0" smtClean="0"/>
              <a:t>Snaberi su skupe i često glomazne komponente. Zbog toga neki proizvođači reklamiraju svoje IGBT module kao komponente kojima nisu potrebni snaberi (</a:t>
            </a:r>
            <a:r>
              <a:rPr lang="sr-Latn-CS" i="1" baseline="0" dirty="0" smtClean="0"/>
              <a:t>snubberless module</a:t>
            </a:r>
            <a:r>
              <a:rPr lang="sr-Latn-CS" baseline="0" dirty="0" smtClean="0"/>
              <a:t>) zbog posebno pažljivo projektovanih veza unutar modula. Ove podatke treba primihvatiti sa rezervom jer presudan uticaj ne prenapon ima rešenje spoljašnjih vodova i svakako treba računati sa nekim prenaponom. Na primer, za tranzisor čije je isključivanje prikazano na slici bilo bi neophodno da može da izdrži napon 1000V, iako je nominalni napon 600V.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Prenapon bez</a:t>
            </a:r>
            <a:r>
              <a:rPr lang="sr-Latn-CS" baseline="0" dirty="0" smtClean="0"/>
              <a:t> snabera (V1) i sa snaberom (V3) i jedno rešenje snabera specijalno projektovanog  za module koji se priključuje direktno na vodove napajanja modula.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Idealna dioda radi kao prekidač. </a:t>
            </a:r>
            <a:r>
              <a:rPr lang="en-US" dirty="0" err="1" smtClean="0"/>
              <a:t>Struja</a:t>
            </a:r>
            <a:r>
              <a:rPr lang="en-US" dirty="0" smtClean="0"/>
              <a:t> </a:t>
            </a:r>
            <a:r>
              <a:rPr lang="en-US" dirty="0" err="1" smtClean="0"/>
              <a:t>idealne</a:t>
            </a:r>
            <a:r>
              <a:rPr lang="en-US" dirty="0" smtClean="0"/>
              <a:t> diode </a:t>
            </a:r>
            <a:r>
              <a:rPr lang="en-US" b="1" i="1" dirty="0" smtClean="0"/>
              <a:t>I</a:t>
            </a:r>
            <a:r>
              <a:rPr lang="en-US" b="1" i="1" baseline="-25000" dirty="0" smtClean="0"/>
              <a:t>d</a:t>
            </a:r>
            <a:r>
              <a:rPr lang="en-US" b="1" i="1" dirty="0" smtClean="0"/>
              <a:t> </a:t>
            </a:r>
            <a:r>
              <a:rPr lang="sr-Latn-CS" b="1" i="1" dirty="0" smtClean="0"/>
              <a:t> </a:t>
            </a:r>
            <a:r>
              <a:rPr lang="en-US" dirty="0" smtClean="0"/>
              <a:t>bi </a:t>
            </a:r>
            <a:r>
              <a:rPr lang="en-US" dirty="0" err="1" smtClean="0"/>
              <a:t>bila</a:t>
            </a:r>
            <a:r>
              <a:rPr lang="en-US" dirty="0" smtClean="0"/>
              <a:t> </a:t>
            </a:r>
            <a:r>
              <a:rPr lang="en-US" dirty="0" err="1" smtClean="0"/>
              <a:t>nula</a:t>
            </a:r>
            <a:r>
              <a:rPr lang="en-US" dirty="0" smtClean="0"/>
              <a:t> </a:t>
            </a:r>
            <a:r>
              <a:rPr lang="en-US" dirty="0" err="1" smtClean="0"/>
              <a:t>kad</a:t>
            </a:r>
            <a:r>
              <a:rPr lang="en-US" dirty="0" smtClean="0"/>
              <a:t> god je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en-US" dirty="0" smtClean="0"/>
              <a:t> </a:t>
            </a:r>
            <a:r>
              <a:rPr lang="en-US" dirty="0" err="1" smtClean="0"/>
              <a:t>negativan</a:t>
            </a:r>
            <a:r>
              <a:rPr lang="sr-Latn-CS" dirty="0" smtClean="0"/>
              <a:t> što odgovara stanju isključenog prekidača. S druge strane,</a:t>
            </a:r>
            <a:r>
              <a:rPr lang="en-US" dirty="0" smtClean="0"/>
              <a:t>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en-US" dirty="0" smtClean="0"/>
              <a:t>bi bio </a:t>
            </a:r>
            <a:r>
              <a:rPr lang="en-US" dirty="0" err="1" smtClean="0"/>
              <a:t>nula</a:t>
            </a:r>
            <a:r>
              <a:rPr lang="en-US" dirty="0" smtClean="0"/>
              <a:t> </a:t>
            </a:r>
            <a:r>
              <a:rPr lang="en-US" dirty="0" err="1" smtClean="0"/>
              <a:t>kad</a:t>
            </a:r>
            <a:r>
              <a:rPr lang="en-US" dirty="0" smtClean="0"/>
              <a:t> god </a:t>
            </a:r>
            <a:r>
              <a:rPr lang="en-US" dirty="0" err="1" smtClean="0"/>
              <a:t>kro</a:t>
            </a:r>
            <a:r>
              <a:rPr lang="sr-Latn-CS" dirty="0" smtClean="0"/>
              <a:t>z</a:t>
            </a:r>
            <a:r>
              <a:rPr lang="en-US" dirty="0" smtClean="0"/>
              <a:t> </a:t>
            </a:r>
            <a:r>
              <a:rPr lang="en-US" dirty="0" err="1" smtClean="0"/>
              <a:t>diodu</a:t>
            </a:r>
            <a:r>
              <a:rPr lang="en-US" dirty="0" smtClean="0"/>
              <a:t> </a:t>
            </a:r>
            <a:r>
              <a:rPr lang="en-US" dirty="0" err="1" smtClean="0"/>
              <a:t>te</a:t>
            </a:r>
            <a:r>
              <a:rPr lang="sr-Latn-CS" dirty="0" smtClean="0"/>
              <a:t>č</a:t>
            </a:r>
            <a:r>
              <a:rPr lang="en-US" dirty="0" smtClean="0"/>
              <a:t>e </a:t>
            </a:r>
            <a:r>
              <a:rPr lang="en-US" dirty="0" err="1" smtClean="0"/>
              <a:t>struja</a:t>
            </a:r>
            <a:r>
              <a:rPr lang="en-US" dirty="0" smtClean="0"/>
              <a:t> </a:t>
            </a:r>
            <a:r>
              <a:rPr lang="en-US" b="1" i="1" dirty="0" smtClean="0"/>
              <a:t>I</a:t>
            </a:r>
            <a:r>
              <a:rPr lang="en-US" b="1" i="1" baseline="-25000" dirty="0" smtClean="0"/>
              <a:t>d</a:t>
            </a:r>
            <a:r>
              <a:rPr lang="sr-Latn-CS" b="1" i="1" baseline="-25000" dirty="0" smtClean="0"/>
              <a:t>  </a:t>
            </a:r>
            <a:r>
              <a:rPr lang="en-US" dirty="0" smtClean="0"/>
              <a:t>u </a:t>
            </a:r>
            <a:r>
              <a:rPr lang="en-US" dirty="0" err="1" smtClean="0"/>
              <a:t>pozitivnom</a:t>
            </a:r>
            <a:r>
              <a:rPr lang="en-US" dirty="0" smtClean="0"/>
              <a:t> </a:t>
            </a:r>
            <a:r>
              <a:rPr lang="en-US" dirty="0" err="1" smtClean="0"/>
              <a:t>smeru</a:t>
            </a:r>
            <a:r>
              <a:rPr lang="sr-Latn-CS" dirty="0" smtClean="0"/>
              <a:t> što odgovara stanju uključenog prekidača.</a:t>
            </a:r>
            <a:r>
              <a:rPr lang="en-US" dirty="0" smtClean="0"/>
              <a:t> </a:t>
            </a:r>
            <a:r>
              <a:rPr lang="sr-Latn-CS" dirty="0" smtClean="0"/>
              <a:t>Realna k</a:t>
            </a:r>
            <a:r>
              <a:rPr lang="en-US" dirty="0" err="1" smtClean="0"/>
              <a:t>arakteristika</a:t>
            </a:r>
            <a:r>
              <a:rPr lang="sr-Latn-CS" dirty="0" smtClean="0"/>
              <a:t> je kao na slici. Napon u stanju provođenja (označen sa </a:t>
            </a:r>
            <a:r>
              <a:rPr lang="sr-Latn-CS" b="1" i="1" dirty="0" smtClean="0"/>
              <a:t>V</a:t>
            </a:r>
            <a:r>
              <a:rPr lang="sr-Latn-CS" b="1" i="1" baseline="-25000" dirty="0" smtClean="0"/>
              <a:t>f </a:t>
            </a:r>
            <a:r>
              <a:rPr lang="sr-Latn-CS" dirty="0" smtClean="0"/>
              <a:t>) nije 0 već oko 0,7V za silicijumske diode male snage ili do 2V za diode koje se koriste u energetici. Napon </a:t>
            </a:r>
            <a:r>
              <a:rPr lang="sr-Latn-CS" b="1" i="1" dirty="0" smtClean="0"/>
              <a:t>V</a:t>
            </a:r>
            <a:r>
              <a:rPr lang="sr-Latn-CS" b="1" i="1" baseline="-25000" dirty="0" smtClean="0"/>
              <a:t>f  </a:t>
            </a:r>
            <a:r>
              <a:rPr lang="sr-Latn-CS" dirty="0" smtClean="0"/>
              <a:t>ne zavisi previše od struje. Gubici u stanju provođenja (koji idu na zagrevanje diode) zavise od struje kroz diodu i napona provođenja. Snaga koja proizvodi zagrevanje diode i mora se predati okolini putem hlađenja je srazmerna proizvodu  </a:t>
            </a:r>
            <a:r>
              <a:rPr lang="sr-Latn-CS" b="1" i="1" dirty="0" smtClean="0"/>
              <a:t>V</a:t>
            </a:r>
            <a:r>
              <a:rPr lang="sr-Latn-CS" b="1" i="1" baseline="-25000" dirty="0" smtClean="0"/>
              <a:t>f </a:t>
            </a:r>
            <a:r>
              <a:rPr lang="en-US" b="1" i="1" dirty="0" smtClean="0"/>
              <a:t>I</a:t>
            </a:r>
            <a:r>
              <a:rPr lang="en-US" b="1" i="1" baseline="-25000" dirty="0" smtClean="0"/>
              <a:t>d</a:t>
            </a:r>
            <a:r>
              <a:rPr lang="sr-Latn-CS" b="1" i="1" baseline="-25000" dirty="0" smtClean="0"/>
              <a:t> </a:t>
            </a:r>
            <a:r>
              <a:rPr lang="sr-Latn-CS" b="1" i="1" dirty="0" smtClean="0"/>
              <a:t>.</a:t>
            </a:r>
            <a:endParaRPr lang="en-US" dirty="0" smtClean="0"/>
          </a:p>
          <a:p>
            <a:endParaRPr lang="sr-Latn-CS" dirty="0" smtClean="0"/>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a:t>
            </a:fld>
            <a:endParaRPr lang="en-GB" smtClean="0">
              <a:solidFill>
                <a:schemeClr val="tx1"/>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Izrazi za prenapone</a:t>
            </a:r>
            <a:r>
              <a:rPr lang="sr-Latn-CS" baseline="0" dirty="0" smtClean="0"/>
              <a:t> i ekvivalentna šema sa parazitnim induktivnostima.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sr-Latn-CS"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dirty="0" smtClean="0"/>
              <a:t>Impulsno-širinska modulacija (PWM) predstavlja mogućnost dobijanja promenljive srednje vrednosti napona smo</a:t>
            </a:r>
            <a:r>
              <a:rPr lang="sr-Latn-CS" baseline="0" dirty="0" smtClean="0"/>
              <a:t> pomoću prekidačkih elemenata. Srednja vrednost napona </a:t>
            </a:r>
            <a:r>
              <a:rPr lang="sr-Latn-CS" b="1" i="1" baseline="0" dirty="0" smtClean="0"/>
              <a:t>V</a:t>
            </a:r>
            <a:r>
              <a:rPr lang="sr-Latn-CS" b="1" i="1" baseline="-25000" dirty="0" smtClean="0"/>
              <a:t>a</a:t>
            </a:r>
            <a:r>
              <a:rPr lang="sr-Latn-CS" baseline="0" dirty="0" smtClean="0"/>
              <a:t>  se može menjati jednostavno promenom </a:t>
            </a:r>
            <a:r>
              <a:rPr lang="sr-Latn-CS" sz="1200" b="1" i="1" baseline="0" dirty="0" smtClean="0">
                <a:sym typeface="Symbol"/>
              </a:rPr>
              <a:t></a:t>
            </a:r>
            <a:r>
              <a:rPr lang="sr-Latn-CS" baseline="0" dirty="0" smtClean="0">
                <a:sym typeface="Symbol"/>
              </a:rPr>
              <a:t> </a:t>
            </a:r>
            <a:r>
              <a:rPr lang="sr-Latn-CS" baseline="0" dirty="0" smtClean="0"/>
              <a:t>. Uobičajeno je da</a:t>
            </a:r>
            <a:r>
              <a:rPr lang="sr-Latn-CS" b="1" i="1" baseline="0" dirty="0" smtClean="0"/>
              <a:t> T</a:t>
            </a:r>
            <a:r>
              <a:rPr lang="sr-Latn-CS" b="1" i="1" baseline="-25000" dirty="0" smtClean="0"/>
              <a:t>PWM</a:t>
            </a:r>
            <a:r>
              <a:rPr lang="sr-Latn-CS" baseline="0" dirty="0" smtClean="0"/>
              <a:t>  bude fiksno, a da vrednost </a:t>
            </a:r>
            <a:r>
              <a:rPr lang="sr-Latn-CS" sz="1400" b="1" i="1" baseline="0" dirty="0" smtClean="0">
                <a:sym typeface="Symbol"/>
              </a:rPr>
              <a:t></a:t>
            </a:r>
            <a:r>
              <a:rPr lang="sr-Latn-CS" baseline="0" dirty="0" smtClean="0">
                <a:sym typeface="Symbol"/>
              </a:rPr>
              <a:t>  zadaje računar i time utiče na srednju vrednost napona. </a:t>
            </a:r>
          </a:p>
          <a:p>
            <a:endParaRPr lang="sr-Latn-CS" baseline="0" dirty="0" smtClean="0">
              <a:sym typeface="Symbol"/>
            </a:endParaRPr>
          </a:p>
          <a:p>
            <a:r>
              <a:rPr lang="sr-Latn-CS" baseline="0" dirty="0" smtClean="0">
                <a:sym typeface="Symbol"/>
              </a:rPr>
              <a:t>Pomoću impulsno-širinske modulacije se mogu dobiti i promenljivi oblici napona. Uslov je da je </a:t>
            </a:r>
            <a:r>
              <a:rPr lang="sr-Latn-CS" b="1" i="1" baseline="0" dirty="0" smtClean="0"/>
              <a:t>T</a:t>
            </a:r>
            <a:r>
              <a:rPr lang="sr-Latn-CS" b="1" i="1" baseline="-25000" dirty="0" smtClean="0"/>
              <a:t>PWM</a:t>
            </a:r>
            <a:r>
              <a:rPr lang="sr-Latn-CS" baseline="0" dirty="0" smtClean="0"/>
              <a:t>   </a:t>
            </a:r>
            <a:r>
              <a:rPr lang="sr-Latn-CS" baseline="0" dirty="0" smtClean="0">
                <a:sym typeface="Symbol"/>
              </a:rPr>
              <a:t>puno kraće u odnosu na brzinu promene napona koji se generiše (tačnije, puno kraće u odnosu na periodu promene napona).</a:t>
            </a:r>
          </a:p>
          <a:p>
            <a:r>
              <a:rPr lang="sr-Latn-CS" baseline="0" dirty="0" smtClean="0"/>
              <a:t> </a:t>
            </a:r>
            <a:endParaRPr lang="sr-Latn-CS" dirty="0" smtClean="0"/>
          </a:p>
          <a:p>
            <a:r>
              <a:rPr lang="sr-Latn-CS" dirty="0" smtClean="0"/>
              <a:t>Osnovna konfiguracija jedne grane PWM: Tranzistor T1 (gornji tranzistor, u žargonu) se uključuje samo kad je T2 (donji tranzistor) isključen, i obrnuto. </a:t>
            </a:r>
          </a:p>
          <a:p>
            <a:endParaRPr lang="sr-Latn-CS" dirty="0" smtClean="0"/>
          </a:p>
          <a:p>
            <a:r>
              <a:rPr lang="sr-Latn-CS" dirty="0" smtClean="0"/>
              <a:t>Srednja vrednost napona </a:t>
            </a:r>
            <a:r>
              <a:rPr lang="sr-Latn-CS" b="1" i="1" baseline="0" dirty="0" smtClean="0"/>
              <a:t>V</a:t>
            </a:r>
            <a:r>
              <a:rPr lang="sr-Latn-CS" b="1" i="1" baseline="-25000" dirty="0" smtClean="0"/>
              <a:t>a</a:t>
            </a:r>
            <a:r>
              <a:rPr lang="sr-Latn-CS" baseline="0" dirty="0" smtClean="0"/>
              <a:t> </a:t>
            </a:r>
            <a:r>
              <a:rPr lang="sr-Latn-CS" dirty="0" smtClean="0"/>
              <a:t> u primeru na slici je oko 20% </a:t>
            </a:r>
            <a:r>
              <a:rPr lang="sr-Latn-CS" b="1" i="1" baseline="0" dirty="0" smtClean="0"/>
              <a:t>V</a:t>
            </a:r>
            <a:r>
              <a:rPr lang="sr-Latn-CS" b="1" i="1" baseline="-25000" dirty="0" smtClean="0"/>
              <a:t>dc</a:t>
            </a:r>
            <a:r>
              <a:rPr lang="sr-Latn-CS" baseline="0" dirty="0" smtClean="0"/>
              <a:t> </a:t>
            </a:r>
            <a:r>
              <a:rPr lang="sr-Latn-CS" dirty="0" smtClean="0"/>
              <a:t>. Ako bi se toliki</a:t>
            </a:r>
            <a:r>
              <a:rPr lang="sr-Latn-CS" baseline="0" dirty="0" smtClean="0"/>
              <a:t> napon doveo motoru iz kontinualnog izvora, struja</a:t>
            </a:r>
            <a:r>
              <a:rPr lang="en-US" b="1" i="1" baseline="0" dirty="0" smtClean="0"/>
              <a:t> </a:t>
            </a:r>
            <a:r>
              <a:rPr lang="en-US" b="1" i="1" baseline="0" dirty="0" err="1" smtClean="0"/>
              <a:t>i</a:t>
            </a:r>
            <a:r>
              <a:rPr lang="en-US" b="1" i="1" baseline="-25000" dirty="0" err="1" smtClean="0"/>
              <a:t>a</a:t>
            </a:r>
            <a:r>
              <a:rPr lang="sr-Latn-CS" baseline="0" dirty="0" smtClean="0"/>
              <a:t> koja bi tekla kroz motor imala bi konstantnu vrednost predstavljenu crvenom isprekidanom linijom. Struja koja se dobija iz impulsno-širinskog modulatora ima talasni oblik predstavljen punom crvenom linijom.  Ona varira oko vrednosti koja bi se dobila iz kontinuslnog izvora.</a:t>
            </a:r>
          </a:p>
          <a:p>
            <a:endParaRPr lang="sr-Latn-CS" baseline="0" dirty="0" smtClean="0"/>
          </a:p>
          <a:p>
            <a:r>
              <a:rPr lang="sr-Latn-CS" baseline="0" dirty="0" smtClean="0"/>
              <a:t>Amplituda varijacije struje se naziva talasnost (</a:t>
            </a:r>
            <a:r>
              <a:rPr lang="sr-Latn-CS" i="1" baseline="0" dirty="0" smtClean="0"/>
              <a:t>ripple</a:t>
            </a:r>
            <a:r>
              <a:rPr lang="sr-Latn-CS" baseline="0" dirty="0" smtClean="0"/>
              <a:t>). Ova pojava je štetna i trebalo bi je svesti na najmanju moguću meru. Talasnost zavisi od učestanosti PWM-a (</a:t>
            </a:r>
            <a:r>
              <a:rPr lang="sr-Latn-CS" b="1" i="1" baseline="0" dirty="0" smtClean="0"/>
              <a:t>f</a:t>
            </a:r>
            <a:r>
              <a:rPr lang="sr-Latn-CS" b="1" i="1" baseline="-25000" dirty="0" smtClean="0"/>
              <a:t>PWM </a:t>
            </a:r>
            <a:r>
              <a:rPr lang="sr-Latn-CS" baseline="0" dirty="0" smtClean="0"/>
              <a:t>= 1/</a:t>
            </a:r>
            <a:r>
              <a:rPr lang="sr-Latn-CS" b="1" i="1" baseline="0" dirty="0" smtClean="0"/>
              <a:t>T</a:t>
            </a:r>
            <a:r>
              <a:rPr lang="sr-Latn-CS" b="1" i="1" baseline="-25000" dirty="0" smtClean="0"/>
              <a:t>PWM</a:t>
            </a:r>
            <a:r>
              <a:rPr lang="sr-Latn-CS" baseline="0" dirty="0" smtClean="0"/>
              <a:t> ) i od karakteristika motora (prvenstveno od ekvivalentne induktivnost i otpornosti koje PWM modulator „vidi“ prema motoru). Za isti motor, povećavanjem </a:t>
            </a:r>
            <a:r>
              <a:rPr lang="sr-Latn-CS" b="1" i="1" baseline="0" dirty="0" smtClean="0"/>
              <a:t>f</a:t>
            </a:r>
            <a:r>
              <a:rPr lang="sr-Latn-CS" b="1" i="1" baseline="-25000" dirty="0" smtClean="0"/>
              <a:t>PWM</a:t>
            </a:r>
            <a:r>
              <a:rPr lang="sr-Latn-CS" baseline="0" dirty="0" smtClean="0"/>
              <a:t> smanjuje se talasnost.</a:t>
            </a:r>
          </a:p>
          <a:p>
            <a:endParaRPr lang="sr-Latn-CS" baseline="0" dirty="0" smtClean="0"/>
          </a:p>
          <a:p>
            <a:r>
              <a:rPr lang="sr-Latn-CS" baseline="0" dirty="0" smtClean="0"/>
              <a:t>D1 i D2 su neophodne prekidačke komponente za rad PWM-a. Nazivaju se </a:t>
            </a:r>
            <a:r>
              <a:rPr lang="sr-Latn-CS" b="1" baseline="0" dirty="0" smtClean="0"/>
              <a:t>zamajnim diodama </a:t>
            </a:r>
            <a:r>
              <a:rPr lang="sr-Latn-CS" b="0" i="0" baseline="0" dirty="0" smtClean="0"/>
              <a:t>(</a:t>
            </a:r>
            <a:r>
              <a:rPr lang="sr-Latn-CS" b="0" i="1" baseline="0" dirty="0" smtClean="0"/>
              <a:t>freewheeling dieodes</a:t>
            </a:r>
            <a:r>
              <a:rPr lang="sr-Latn-CS" b="0" i="0" baseline="0" dirty="0" smtClean="0"/>
              <a:t>)</a:t>
            </a:r>
            <a:r>
              <a:rPr lang="sr-Latn-CS" b="1" i="0" baseline="0" dirty="0" smtClean="0"/>
              <a:t> </a:t>
            </a:r>
            <a:r>
              <a:rPr lang="sr-Latn-CS" baseline="0" dirty="0" smtClean="0"/>
              <a:t>i služe da preuzmu provođenje struje posle isključivanja tranzistora. Naime, struja kroz motor, zbog induktivne prirode motora, se ne može trenutno promeniti. Kada se prekudači isključe, struja kroz motor nastavlja da teče, ako nema gde, jevljaju se veliki prenaponi. Zbog toga ove diode moraju </a:t>
            </a:r>
            <a:r>
              <a:rPr lang="sr-Latn-CS" u="sng" baseline="0" dirty="0" smtClean="0"/>
              <a:t>biti brze prekidačke komponete</a:t>
            </a:r>
            <a:r>
              <a:rPr lang="sr-Latn-CS" u="none" baseline="0" dirty="0" smtClean="0"/>
              <a:t> (</a:t>
            </a:r>
            <a:r>
              <a:rPr lang="sr-Latn-CS" i="1" u="none" baseline="0" dirty="0" smtClean="0"/>
              <a:t>fast recovery diodes</a:t>
            </a:r>
            <a:r>
              <a:rPr lang="sr-Latn-CS" u="none" baseline="0" dirty="0" smtClean="0"/>
              <a:t>) </a:t>
            </a:r>
            <a:r>
              <a:rPr lang="sr-Latn-CS" baseline="0" dirty="0" smtClean="0"/>
              <a:t>koje će se, kada treba, uključiti za što kraće vreme. Kašnjenje uključenja diode (po isključenju prekidača) sprečava na trenutak protok struje i izaziva drastičan skok napona. Veličina prenapona koji se javljaju pri svakoj promeni stanja prekidača prvenstveno zavise od karakteristika dioda i od parazitne induktivnosti vodova od kondenzatora do prekidača</a:t>
            </a:r>
          </a:p>
          <a:p>
            <a:endParaRPr lang="sr-Latn-CS" baseline="0" dirty="0" smtClean="0"/>
          </a:p>
          <a:p>
            <a:r>
              <a:rPr lang="sr-Latn-CS" baseline="0" dirty="0" smtClean="0"/>
              <a:t>D1 se uključuje kada je motor u generatorskom režimu (smer struje </a:t>
            </a:r>
            <a:r>
              <a:rPr lang="sr-Latn-CS" b="1" i="1" baseline="0" dirty="0" smtClean="0"/>
              <a:t>i</a:t>
            </a:r>
            <a:r>
              <a:rPr lang="sr-Latn-CS" b="1" i="1" baseline="-25000" dirty="0" smtClean="0"/>
              <a:t>a</a:t>
            </a:r>
            <a:r>
              <a:rPr lang="sr-Latn-CS" baseline="0" dirty="0" smtClean="0"/>
              <a:t> suprotan od smera označenog na slici). U tom režimu motor preko D1 vraća energiju u izvor. Struja </a:t>
            </a:r>
            <a:r>
              <a:rPr lang="sr-Latn-CS" b="1" i="1" baseline="0" dirty="0" smtClean="0"/>
              <a:t>i</a:t>
            </a:r>
            <a:r>
              <a:rPr lang="sr-Latn-CS" b="1" i="1" baseline="-25000" dirty="0" smtClean="0"/>
              <a:t>a  </a:t>
            </a:r>
            <a:r>
              <a:rPr lang="sr-Latn-CS" baseline="0" dirty="0" smtClean="0"/>
              <a:t>se (u tom smeru) može regulisati uključivanjem T2 koji, kada je uključen, “odliva” deo te struje zatvarajući motor u kratak spoj.</a:t>
            </a:r>
          </a:p>
          <a:p>
            <a:endParaRPr lang="sr-Latn-CS" baseline="0" dirty="0" smtClean="0"/>
          </a:p>
          <a:p>
            <a:r>
              <a:rPr lang="sr-Latn-CS" baseline="0" dirty="0" smtClean="0"/>
              <a:t>D2 se uključuje da preuzme pozitivnu struju </a:t>
            </a:r>
            <a:r>
              <a:rPr lang="sr-Latn-CS" b="1" i="1" baseline="0" dirty="0" smtClean="0"/>
              <a:t>i</a:t>
            </a:r>
            <a:r>
              <a:rPr lang="sr-Latn-CS" b="1" i="1" baseline="-25000" dirty="0" smtClean="0"/>
              <a:t>a</a:t>
            </a:r>
            <a:r>
              <a:rPr lang="sr-Latn-CS" baseline="0" dirty="0" smtClean="0"/>
              <a:t> (u smeru kao na slici) po isključenju T1. U ovom smeru, struja </a:t>
            </a:r>
            <a:r>
              <a:rPr lang="sr-Latn-CS" b="1" i="1" baseline="0" dirty="0" smtClean="0"/>
              <a:t>i</a:t>
            </a:r>
            <a:r>
              <a:rPr lang="sr-Latn-CS" b="1" i="1" baseline="-25000" dirty="0" smtClean="0"/>
              <a:t>a</a:t>
            </a:r>
            <a:r>
              <a:rPr lang="sr-Latn-CS" baseline="0" dirty="0" smtClean="0"/>
              <a:t> se reguliše uključenjem i isključenjem T1. </a:t>
            </a:r>
          </a:p>
          <a:p>
            <a:endParaRPr lang="sr-Latn-CS" baseline="0" dirty="0" smtClean="0"/>
          </a:p>
          <a:p>
            <a:r>
              <a:rPr lang="sr-Latn-CS" baseline="0" dirty="0" smtClean="0"/>
              <a:t>D1 i D2 su kritične komponente i njihove karakteristike (najpre brzina uključivanja) se moraju pažljivo birati u zavisnosti od primene i brzine rada prekidačkih tranzistora. Ovde se </a:t>
            </a:r>
            <a:r>
              <a:rPr lang="sr-Latn-CS" u="sng" baseline="0" dirty="0" smtClean="0"/>
              <a:t>ne mogu upotrebiti klasične diode </a:t>
            </a:r>
            <a:r>
              <a:rPr lang="sr-Latn-CS" baseline="0" dirty="0" smtClean="0"/>
              <a:t>namenjene ispravljačima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baseline="0" dirty="0" smtClean="0"/>
              <a:t>KOLA ZA UKLJUČENJE-ISKLJUČENJE TRANZISTORA (drajveri) su povezana između G i E i njihova uloga je prvenstveno da ubrzaju punjenje i pražnjenje parazitne kapacitivnosti </a:t>
            </a:r>
            <a:r>
              <a:rPr lang="sr-Latn-CS" sz="1200" b="1" i="1" dirty="0" smtClean="0">
                <a:solidFill>
                  <a:srgbClr val="FF0000"/>
                </a:solidFill>
                <a:latin typeface="Times New Roman" pitchFamily="18" charset="0"/>
                <a:cs typeface="Times New Roman" pitchFamily="18" charset="0"/>
              </a:rPr>
              <a:t>C</a:t>
            </a:r>
            <a:r>
              <a:rPr lang="sr-Latn-CS" sz="1200" b="1" i="1" baseline="-25000" dirty="0" smtClean="0">
                <a:solidFill>
                  <a:srgbClr val="FF0000"/>
                </a:solidFill>
                <a:latin typeface="Times New Roman" pitchFamily="18" charset="0"/>
                <a:cs typeface="Times New Roman" pitchFamily="18" charset="0"/>
              </a:rPr>
              <a:t>GE</a:t>
            </a:r>
            <a:r>
              <a:rPr lang="sr-Latn-CS" baseline="0" dirty="0" smtClean="0"/>
              <a:t>  između G i E.</a:t>
            </a:r>
          </a:p>
          <a:p>
            <a:endParaRPr lang="sr-Latn-CS" baseline="0" dirty="0" smtClean="0"/>
          </a:p>
          <a:p>
            <a:r>
              <a:rPr lang="sr-Latn-CS" baseline="0" dirty="0" smtClean="0"/>
              <a:t>Druga uloga, koju neki upaljači obavljaju jeste optička izolacija računara (upravljačkog dela) i energetskog dela.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baseline="0" dirty="0" smtClean="0"/>
              <a:t>KOLA ZA UKLJUČENJE-ISKLJUČENJE TRANZISTORA (drajveri) su povezana između G i E i njihova uloga je opisana na slajdu o idealnim prekidačima (br. 39). Napajanje drajvera donjeg tranzistora (T2 na slici) nije problematično jer je emiter T2 na masi (</a:t>
            </a:r>
            <a:r>
              <a:rPr lang="sr-Latn-CS" baseline="0" dirty="0" smtClean="0">
                <a:sym typeface="Symbol"/>
              </a:rPr>
              <a:t></a:t>
            </a:r>
            <a:r>
              <a:rPr lang="sr-Latn-CS" baseline="0" dirty="0" smtClean="0"/>
              <a:t> pol izvora).</a:t>
            </a:r>
            <a:r>
              <a:rPr lang="sr-Cyrl-CS" baseline="0" dirty="0" smtClean="0"/>
              <a:t> </a:t>
            </a:r>
            <a:r>
              <a:rPr lang="sr-Latn-CS" baseline="0" dirty="0" smtClean="0"/>
              <a:t>Ovo napajanje je na slikama označeno sa Vcc. Energetski izvor V</a:t>
            </a:r>
            <a:r>
              <a:rPr lang="sr-Latn-CS" baseline="-25000" dirty="0" smtClean="0"/>
              <a:t>dc</a:t>
            </a:r>
            <a:r>
              <a:rPr lang="sr-Latn-CS" baseline="0" dirty="0" smtClean="0"/>
              <a:t>, izvor za napajanje elektronike Vcc, drajver donjeg tranzistora, motor i T2 sa D2 imaju zajedničku masu.</a:t>
            </a:r>
          </a:p>
          <a:p>
            <a:r>
              <a:rPr lang="sr-Latn-CS" baseline="0" dirty="0" smtClean="0"/>
              <a:t> </a:t>
            </a:r>
          </a:p>
          <a:p>
            <a:r>
              <a:rPr lang="sr-Latn-CS" baseline="0" dirty="0" smtClean="0"/>
              <a:t>Međutim, napajanje drajvera gornjeg tranzistora (T1 na slici) bi trebalo da ima masu povezanu za E tranzistora T1, a ova tačka predstavlja izlazni napon (mesto priključenja motora čiji je drugi kraj na masi). Zbog toge je nemoguće koristiti isti izvor Vcc i za napajanje drajvera gornjeg tranzistora. Da bi se ovaj problem rešio uglavnom se koriste dva pristupa:</a:t>
            </a:r>
          </a:p>
          <a:p>
            <a:pPr>
              <a:buFont typeface="Arial" pitchFamily="34" charset="0"/>
              <a:buChar char="•"/>
            </a:pPr>
            <a:r>
              <a:rPr lang="sr-Latn-CS" baseline="0" dirty="0" smtClean="0"/>
              <a:t>  Drajveri gornjih tranzistora se napajaju iz posebnog, galvanski izolovanog izvora napajanja.</a:t>
            </a:r>
          </a:p>
          <a:p>
            <a:pPr>
              <a:buFont typeface="Arial" pitchFamily="34" charset="0"/>
              <a:buChar char="•"/>
            </a:pPr>
            <a:r>
              <a:rPr lang="sr-Latn-CS" baseline="0" dirty="0" smtClean="0"/>
              <a:t>  Drajveri gornjih tranzistora se napajaju iz posebnog kondenzatora (</a:t>
            </a:r>
            <a:r>
              <a:rPr lang="sr-Latn-CS" i="1" baseline="0" dirty="0" smtClean="0"/>
              <a:t>bootsrtrap</a:t>
            </a:r>
            <a:r>
              <a:rPr lang="sr-Latn-CS" baseline="0" dirty="0" smtClean="0"/>
              <a:t>) kao na donjoj slici. Na slici je napajanje drajverskog sklopa donjeg tranzistora  označeno sa Vcc, dok se drajver gornjeg napaja naponom iz kondenzatora </a:t>
            </a:r>
            <a:r>
              <a:rPr lang="sr-Latn-CS" b="1" baseline="0" dirty="0" smtClean="0"/>
              <a:t>C</a:t>
            </a:r>
            <a:r>
              <a:rPr lang="sr-Latn-CS" b="1" baseline="-25000" dirty="0" smtClean="0"/>
              <a:t>B</a:t>
            </a:r>
            <a:r>
              <a:rPr lang="sr-Latn-CS" baseline="0" dirty="0" smtClean="0"/>
              <a:t> naponom između krajeva označenih sa V</a:t>
            </a:r>
            <a:r>
              <a:rPr lang="sr-Latn-CS" baseline="-25000" dirty="0" smtClean="0"/>
              <a:t>B</a:t>
            </a:r>
            <a:r>
              <a:rPr lang="sr-Latn-CS" baseline="0" dirty="0" smtClean="0"/>
              <a:t> i V</a:t>
            </a:r>
            <a:r>
              <a:rPr lang="sr-Latn-CS" baseline="-25000" dirty="0" smtClean="0"/>
              <a:t>S</a:t>
            </a:r>
            <a:r>
              <a:rPr lang="sr-Latn-CS" baseline="0" dirty="0" smtClean="0"/>
              <a:t>. Da bi to napajanje postojalo, pre korišćenja gornjeg tranzistora, nužno je bar jednom uključiti donji tranzistor da se </a:t>
            </a:r>
            <a:r>
              <a:rPr lang="sr-Latn-CS" b="1" baseline="0" dirty="0" smtClean="0"/>
              <a:t>C</a:t>
            </a:r>
            <a:r>
              <a:rPr lang="sr-Latn-CS" b="1" baseline="-25000" dirty="0" smtClean="0"/>
              <a:t>B</a:t>
            </a:r>
            <a:r>
              <a:rPr lang="sr-Latn-CS" baseline="0" dirty="0" smtClean="0"/>
              <a:t> napuni iz Vcc preko diode i opterećenja (</a:t>
            </a:r>
            <a:r>
              <a:rPr lang="sr-Latn-CS" i="1" baseline="0" dirty="0" smtClean="0"/>
              <a:t>load</a:t>
            </a:r>
            <a:r>
              <a:rPr lang="sr-Latn-CS" baseline="0" dirty="0" smtClean="0"/>
              <a:t> na slici). Kod ovakvog rešenja neophodno je da drajver gornjeg tranzistora ima kolo koje će svakako isključiti gornji tranzistor ako napon u </a:t>
            </a:r>
            <a:r>
              <a:rPr lang="sr-Latn-CS" b="1" baseline="0" dirty="0" smtClean="0"/>
              <a:t>C</a:t>
            </a:r>
            <a:r>
              <a:rPr lang="sr-Latn-CS" b="1" baseline="-25000" dirty="0" smtClean="0"/>
              <a:t>B</a:t>
            </a:r>
            <a:r>
              <a:rPr lang="sr-Latn-CS" baseline="0" dirty="0" smtClean="0"/>
              <a:t> nije dovoljan za rad drajvera (</a:t>
            </a:r>
            <a:r>
              <a:rPr lang="sr-Latn-CS" i="1" baseline="0" dirty="0" smtClean="0"/>
              <a:t>low suply voltage protection)</a:t>
            </a:r>
            <a:r>
              <a:rPr lang="sr-Latn-CS" baseline="0" dirty="0" smtClean="0"/>
              <a:t>. Takođe je nužno da se donji tranzistor u toku rada povremeno uključuje kako bi se </a:t>
            </a:r>
            <a:r>
              <a:rPr lang="sr-Latn-CS" b="1" baseline="0" dirty="0" smtClean="0"/>
              <a:t>C</a:t>
            </a:r>
            <a:r>
              <a:rPr lang="sr-Latn-CS" b="1" baseline="-25000" dirty="0" smtClean="0"/>
              <a:t>B</a:t>
            </a:r>
            <a:r>
              <a:rPr lang="sr-Latn-CS" baseline="0" dirty="0" smtClean="0"/>
              <a:t> dopunjavao (ne može se upotrebiti u topologijama u kojima bi donji tranzistor bio isključen duži period vremena). Dioda služi da spreči pražnjenje </a:t>
            </a:r>
            <a:r>
              <a:rPr lang="sr-Latn-CS" b="1" baseline="0" dirty="0" smtClean="0"/>
              <a:t>C</a:t>
            </a:r>
            <a:r>
              <a:rPr lang="sr-Latn-CS" b="1" baseline="-25000" dirty="0" smtClean="0"/>
              <a:t>B</a:t>
            </a:r>
            <a:r>
              <a:rPr lang="sr-Latn-CS" baseline="0" dirty="0" smtClean="0"/>
              <a:t> kada je gornji tranzistor uključen </a:t>
            </a:r>
          </a:p>
          <a:p>
            <a:pPr>
              <a:buFont typeface="Arial" pitchFamily="34" charset="0"/>
              <a:buChar char="•"/>
            </a:pPr>
            <a:endParaRPr lang="sr-Latn-CS" baseline="0" dirty="0" smtClean="0"/>
          </a:p>
          <a:p>
            <a:pPr>
              <a:buFont typeface="Arial" pitchFamily="34" charset="0"/>
              <a:buNone/>
            </a:pPr>
            <a:r>
              <a:rPr lang="sr-Latn-CS" baseline="0" dirty="0" smtClean="0"/>
              <a:t>Prvo rešenje je skuplje i hardver je dosta komplikovaniji, ali nema ograničenja opisana u drugom rešenju. Većina komercijalno raspoloživih drajverskih čipova i modula koji sadrže i izlazne ztanzistore i drajvere koristi jeftinije rešenje sa butstrap kondenzatorom.</a:t>
            </a:r>
            <a:endParaRPr lang="sr-Latn-CS" dirty="0" smtClean="0"/>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Galvansko odvajanje podrazumeva da merno - upravljački deo</a:t>
            </a:r>
            <a:r>
              <a:rPr lang="sr-Latn-CS" baseline="0" dirty="0" smtClean="0"/>
              <a:t> nema zajedničku masu sa energetskim delom.</a:t>
            </a:r>
          </a:p>
          <a:p>
            <a:r>
              <a:rPr lang="sr-Latn-CS" baseline="0" dirty="0" smtClean="0"/>
              <a:t>Postojanje zajedničke mase omogućava da se smetnje i šumovi iz energetskog dela prenesu u u merno-upravljački (recimo, mikrokontroler). </a:t>
            </a:r>
          </a:p>
          <a:p>
            <a:endParaRPr lang="sr-Latn-CS" baseline="0" dirty="0" smtClean="0"/>
          </a:p>
          <a:p>
            <a:r>
              <a:rPr lang="sr-Latn-CS" baseline="0" dirty="0" smtClean="0"/>
              <a:t>Problem je što neizbežne, čak i male smetnje u energetskom delu koji radi sa velikim snagama, predstavljaju opasne smetnje u merno-upravljačkom delu gde su i struje i naponi neuporedivo manji. </a:t>
            </a:r>
          </a:p>
          <a:p>
            <a:endParaRPr lang="sr-Latn-CS" baseline="0" dirty="0" smtClean="0"/>
          </a:p>
          <a:p>
            <a:r>
              <a:rPr lang="sr-Latn-CS" baseline="0" dirty="0" smtClean="0"/>
              <a:t>Upravljački signal predstavlja napon u odnosu na masu elektronike. Da bi se tim upravljačkim signalom upravljalo energetskim komponentama, najjednostavnije je spojiti mase ova dva dela, ali se to zbog opisane pojave, naročito ako se radi sa većim snagama (recimo, već preko 100W), ne preporučuje.</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Delovi se mogu galvanski odvojiti</a:t>
            </a:r>
            <a:endParaRPr lang="sr-Latn-CS" baseline="0" dirty="0" smtClean="0"/>
          </a:p>
          <a:p>
            <a:pPr>
              <a:buFont typeface="Arial" pitchFamily="34" charset="0"/>
              <a:buChar char="•"/>
            </a:pPr>
            <a:r>
              <a:rPr lang="sr-Latn-CS" baseline="0" dirty="0" smtClean="0"/>
              <a:t>   Pomoću transformatora (može da prenese samo naizmenični signal i ima loše dinamičke karakteristike).</a:t>
            </a:r>
          </a:p>
          <a:p>
            <a:pPr>
              <a:buFont typeface="Arial" pitchFamily="34" charset="0"/>
              <a:buChar char="•"/>
            </a:pPr>
            <a:r>
              <a:rPr lang="sr-Latn-CS" baseline="0" dirty="0" smtClean="0"/>
              <a:t>   Pomoću optičkog izolatora (</a:t>
            </a:r>
            <a:r>
              <a:rPr lang="sr-Latn-CS" i="1" baseline="0" dirty="0" smtClean="0"/>
              <a:t>optocupler</a:t>
            </a:r>
            <a:r>
              <a:rPr lang="sr-Latn-CS" baseline="0" dirty="0" smtClean="0"/>
              <a:t>) kao na slici.</a:t>
            </a:r>
          </a:p>
          <a:p>
            <a:pPr>
              <a:buFont typeface="Arial" pitchFamily="34" charset="0"/>
              <a:buNone/>
            </a:pPr>
            <a:endParaRPr lang="sr-Latn-CS" baseline="0" dirty="0" smtClean="0"/>
          </a:p>
          <a:p>
            <a:pPr>
              <a:buFont typeface="Arial" pitchFamily="34" charset="0"/>
              <a:buNone/>
            </a:pPr>
            <a:r>
              <a:rPr lang="sr-Latn-CS" baseline="0" dirty="0" smtClean="0"/>
              <a:t>Optički izolator se sastoji od svetleće diode (LED) i foto-tranzistora i signal se prenosi pomoću svetlasa jedne strane na drugu bez potrebe zajedničke mase. Prave se za različite brzine signala, posebno za prenos analognih, kontinualnih signala, a posebno za prenos digitalnih informacija. Oni koji su namenjeni prenosu analognih imaju na izlazu signal srazmeran struji na ulazu i, po pravilu, veliku linearnost (pojačanje pd ulaza do izlaza je konstantno i ne zavisi od veličine ulaznog signala za sve ulazne signale u propisanim granicama)</a:t>
            </a:r>
          </a:p>
          <a:p>
            <a:pPr>
              <a:buFont typeface="Arial" pitchFamily="34" charset="0"/>
              <a:buNone/>
            </a:pPr>
            <a:endParaRPr lang="sr-Latn-CS" baseline="0" dirty="0" smtClean="0"/>
          </a:p>
          <a:p>
            <a:pPr>
              <a:buFont typeface="Arial" pitchFamily="34" charset="0"/>
              <a:buNone/>
            </a:pPr>
            <a:r>
              <a:rPr lang="sr-Latn-CS" baseline="0" dirty="0" smtClean="0"/>
              <a:t>Kod optički izolatori namenjeni prvenstveno prenosu digitalnih signala, linearnost nije posebno bitna (prenose samo “on-off” signale) već se veća pažnja posvećuje brzini prenosa.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 </a:t>
            </a:r>
            <a:r>
              <a:rPr lang="en-US" dirty="0" err="1" smtClean="0"/>
              <a:t>gornjoj</a:t>
            </a:r>
            <a:r>
              <a:rPr lang="en-US" dirty="0" smtClean="0"/>
              <a:t> </a:t>
            </a:r>
            <a:r>
              <a:rPr lang="en-US" dirty="0" err="1" smtClean="0"/>
              <a:t>slici</a:t>
            </a:r>
            <a:r>
              <a:rPr lang="en-US" dirty="0" smtClean="0"/>
              <a:t> </a:t>
            </a:r>
            <a:r>
              <a:rPr lang="en-US" dirty="0" err="1" smtClean="0"/>
              <a:t>promenom</a:t>
            </a:r>
            <a:r>
              <a:rPr lang="en-US" dirty="0" smtClean="0"/>
              <a:t> </a:t>
            </a:r>
            <a:r>
              <a:rPr lang="x-none" dirty="0" smtClean="0"/>
              <a:t>š</a:t>
            </a:r>
            <a:r>
              <a:rPr lang="en-US" dirty="0" err="1" smtClean="0"/>
              <a:t>irin</a:t>
            </a:r>
            <a:r>
              <a:rPr lang="x-none" dirty="0" smtClean="0"/>
              <a:t>e</a:t>
            </a:r>
            <a:r>
              <a:rPr lang="en-US" baseline="0" dirty="0" smtClean="0"/>
              <a:t> </a:t>
            </a:r>
            <a:r>
              <a:rPr lang="en-US" baseline="0" dirty="0" err="1" smtClean="0"/>
              <a:t>impulsa</a:t>
            </a:r>
            <a:r>
              <a:rPr lang="en-US" baseline="0" dirty="0" smtClean="0"/>
              <a:t> </a:t>
            </a:r>
            <a:r>
              <a:rPr lang="en-US" b="1" i="1" baseline="0" dirty="0" smtClean="0">
                <a:sym typeface="Symbol"/>
              </a:rPr>
              <a:t></a:t>
            </a:r>
            <a:r>
              <a:rPr lang="x-none" baseline="0" dirty="0" smtClean="0">
                <a:sym typeface="Symbol"/>
              </a:rPr>
              <a:t> </a:t>
            </a:r>
            <a:r>
              <a:rPr lang="x-none" baseline="0" dirty="0" smtClean="0"/>
              <a:t>dobija se sporo promenljiva srednja vrednost napona </a:t>
            </a:r>
            <a:r>
              <a:rPr lang="x-none" b="1" i="1" baseline="0" dirty="0" smtClean="0"/>
              <a:t>V</a:t>
            </a:r>
            <a:r>
              <a:rPr lang="x-none" b="1" i="1" baseline="-25000" dirty="0" smtClean="0"/>
              <a:t>a</a:t>
            </a:r>
            <a:r>
              <a:rPr lang="x-none" baseline="0" dirty="0" smtClean="0"/>
              <a:t> i struja </a:t>
            </a:r>
            <a:r>
              <a:rPr lang="x-none" b="1" i="1" baseline="0" dirty="0" smtClean="0"/>
              <a:t>i</a:t>
            </a:r>
            <a:r>
              <a:rPr lang="x-none" b="1" i="1" baseline="-25000" dirty="0" smtClean="0"/>
              <a:t>a</a:t>
            </a:r>
            <a:r>
              <a:rPr lang="x-none" baseline="0" dirty="0" smtClean="0"/>
              <a:t> kao na slici.</a:t>
            </a:r>
          </a:p>
          <a:p>
            <a:endParaRPr lang="x-none" baseline="0" dirty="0" smtClean="0"/>
          </a:p>
          <a:p>
            <a:r>
              <a:rPr lang="x-none" baseline="0" dirty="0" smtClean="0"/>
              <a:t>Na donjoj slici prikazano kakao se promenom šrine impulsa može dobiti signal sinusnog talasnog oblika (crveni trag). Obratiti pažnju da je sinusoida “podignuta” za polovinu amplitude, odnosno da su sve vrednosti signala pozitivne</a:t>
            </a:r>
            <a:r>
              <a:rPr lang="x-none" baseline="0" smtClean="0"/>
              <a:t>. Naravno</a:t>
            </a:r>
            <a:r>
              <a:rPr lang="sr-Latn-CS" baseline="0" dirty="0" smtClean="0"/>
              <a:t>,</a:t>
            </a:r>
            <a:r>
              <a:rPr lang="x-none" baseline="0" smtClean="0"/>
              <a:t> </a:t>
            </a:r>
            <a:r>
              <a:rPr lang="x-none" baseline="0" dirty="0" smtClean="0"/>
              <a:t>srednje vrednosti napona po periodama širinski modulisanog signala prestavljenog plavom linijom, nisu “glatka” sinusoida već stepenasti signal koji “imitira” sinusnu promenu. Što je perioda PWM kraća, ta imitacija je vernija.</a:t>
            </a:r>
          </a:p>
          <a:p>
            <a:endParaRPr lang="x-none" baseline="0" dirty="0" smtClean="0"/>
          </a:p>
          <a:p>
            <a:r>
              <a:rPr lang="x-none" baseline="0" dirty="0" smtClean="0"/>
              <a:t>Zeleni trag je talasni oblik struje </a:t>
            </a:r>
            <a:r>
              <a:rPr lang="x-none" b="1" i="1" baseline="0" dirty="0" smtClean="0"/>
              <a:t>i</a:t>
            </a:r>
            <a:r>
              <a:rPr lang="x-none" b="1" i="1" baseline="-25000" dirty="0" smtClean="0"/>
              <a:t>a</a:t>
            </a:r>
            <a:r>
              <a:rPr lang="x-none" baseline="0" dirty="0" smtClean="0"/>
              <a:t> koja bi se dobila ako bi </a:t>
            </a:r>
            <a:r>
              <a:rPr lang="x-none" b="1" i="1" baseline="0" dirty="0" smtClean="0"/>
              <a:t>V</a:t>
            </a:r>
            <a:r>
              <a:rPr lang="x-none" b="1" i="1" baseline="-25000" dirty="0" smtClean="0"/>
              <a:t>a</a:t>
            </a:r>
            <a:r>
              <a:rPr lang="x-none" baseline="0" dirty="0" smtClean="0"/>
              <a:t>  izgledao kao plavi trag.</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32</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Realni snimak </a:t>
            </a:r>
            <a:r>
              <a:rPr lang="x-none" baseline="0" dirty="0" smtClean="0"/>
              <a:t>napona na izlazu širinskog modulatora koji se napaja i pozitivnim i negativnim naponom i talasnog oblika dobijene struje.</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33</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baseline="0" dirty="0" smtClean="0">
                <a:sym typeface="Symbol"/>
              </a:rPr>
              <a:t>Jasno je da veća učestanost širinske modulacije daje struju koja više liči na struju dobijenu iz kontiualnog izvora</a:t>
            </a:r>
            <a:r>
              <a:rPr lang="en-US" baseline="0" dirty="0" smtClean="0">
                <a:sym typeface="Symbol"/>
              </a:rPr>
              <a:t> i da je </a:t>
            </a:r>
            <a:r>
              <a:rPr lang="en-US" baseline="0" dirty="0" err="1" smtClean="0">
                <a:sym typeface="Symbol"/>
              </a:rPr>
              <a:t>struja</a:t>
            </a:r>
            <a:r>
              <a:rPr lang="en-US" baseline="0" dirty="0" smtClean="0">
                <a:sym typeface="Symbol"/>
              </a:rPr>
              <a:t> i</a:t>
            </a:r>
            <a:r>
              <a:rPr lang="x-none" baseline="0" dirty="0" smtClean="0">
                <a:sym typeface="Symbol"/>
              </a:rPr>
              <a:t>z kontinualnog izvora „bolja za motor“. Međutim postoje prirodna ograničenja da učestanost </a:t>
            </a:r>
            <a:r>
              <a:rPr lang="sr-Latn-CS" b="1" i="1" baseline="0" dirty="0" smtClean="0"/>
              <a:t>f</a:t>
            </a:r>
            <a:r>
              <a:rPr lang="sr-Latn-CS" b="1" i="1" baseline="-25000" dirty="0" smtClean="0"/>
              <a:t>PWM  </a:t>
            </a:r>
            <a:r>
              <a:rPr lang="x-none" b="0" i="0" baseline="0" dirty="0" smtClean="0">
                <a:sym typeface="Symbol"/>
              </a:rPr>
              <a:t>ne može biti veća od neke vrednosti. Osnovna ograničenja su navedena na slajdu. To su, pre svega, ograničenja zbog karakteristika komponenata širinskog modulatora i zbog komutacionih gubitaka koji rastu sa učestanošću. Pored ovih, postoje i druga ograničenja, kao što je, na primer, mrtvo vreme (opisano na narednim slajdovima) koje unosi značajnu nelinearnost pri zadavanju malih vrednosti napona.</a:t>
            </a:r>
            <a:r>
              <a:rPr lang="x-none" baseline="0" dirty="0" smtClean="0">
                <a:sym typeface="Symbol"/>
              </a:rPr>
              <a:t> </a:t>
            </a:r>
            <a:endParaRPr lang="sr-Latn-CS" baseline="0" dirty="0" smtClean="0">
              <a:sym typeface="Symbol"/>
            </a:endParaRPr>
          </a:p>
          <a:p>
            <a:r>
              <a:rPr lang="sr-Latn-CS" baseline="0" dirty="0" smtClean="0"/>
              <a:t> </a:t>
            </a:r>
          </a:p>
          <a:p>
            <a:r>
              <a:rPr lang="sr-Latn-CS" baseline="0" dirty="0" smtClean="0"/>
              <a:t>S druge strane, učestanost </a:t>
            </a:r>
            <a:r>
              <a:rPr lang="sr-Latn-CS" b="1" i="1" baseline="0" dirty="0" smtClean="0"/>
              <a:t>f</a:t>
            </a:r>
            <a:r>
              <a:rPr lang="sr-Latn-CS" b="1" i="1" baseline="-25000" dirty="0" smtClean="0"/>
              <a:t>PWM  </a:t>
            </a:r>
            <a:r>
              <a:rPr lang="x-none" b="0" i="0" baseline="0" dirty="0" smtClean="0">
                <a:sym typeface="Symbol"/>
              </a:rPr>
              <a:t>ne bi smela biti ispod neke granične vrednosti jer bi se talasnost struje</a:t>
            </a:r>
            <a:r>
              <a:rPr lang="x-none" b="0" i="0" baseline="0" smtClean="0">
                <a:sym typeface="Symbol"/>
              </a:rPr>
              <a:t>, koj</a:t>
            </a:r>
            <a:r>
              <a:rPr lang="sr-Latn-CS" b="0" i="0" baseline="0" dirty="0" smtClean="0">
                <a:sym typeface="Symbol"/>
              </a:rPr>
              <a:t>e</a:t>
            </a:r>
            <a:r>
              <a:rPr lang="x-none" b="0" i="0" baseline="0" smtClean="0">
                <a:sym typeface="Symbol"/>
              </a:rPr>
              <a:t> </a:t>
            </a:r>
            <a:r>
              <a:rPr lang="x-none" b="0" i="0" baseline="0" dirty="0" smtClean="0">
                <a:sym typeface="Symbol"/>
              </a:rPr>
              <a:t>utiče na gubitke, buku i talasnost momenta, povećala iznad prihvatljivih okvira.</a:t>
            </a:r>
          </a:p>
          <a:p>
            <a:endParaRPr lang="x-none" b="0" i="0" baseline="0" dirty="0" smtClean="0">
              <a:sym typeface="Symbol"/>
            </a:endParaRPr>
          </a:p>
          <a:p>
            <a:r>
              <a:rPr lang="x-none" b="0" i="0" baseline="0" dirty="0" smtClean="0">
                <a:sym typeface="Symbol"/>
              </a:rPr>
              <a:t>Za motore jako velikih snaga (stotine kW) učestanost </a:t>
            </a:r>
            <a:r>
              <a:rPr lang="sr-Latn-CS" b="1" i="1" baseline="0" dirty="0" smtClean="0"/>
              <a:t>f</a:t>
            </a:r>
            <a:r>
              <a:rPr lang="sr-Latn-CS" b="1" i="1" baseline="-25000" dirty="0" smtClean="0"/>
              <a:t>PWM   </a:t>
            </a:r>
            <a:r>
              <a:rPr lang="x-none" b="0" i="0" baseline="0" dirty="0" smtClean="0">
                <a:sym typeface="Symbol"/>
              </a:rPr>
              <a:t>je ograničena na nekoliko kHz pre svega zbog komutacionih gubitaka i što tranzistori za tako velike snage, generalno, imaji veće kašnjenja. Učestanosti između 10 i 15 kHz su, uglavnom dobar kompromis u većini primena. Motori malih snaga i oni kojima je </a:t>
            </a:r>
            <a:r>
              <a:rPr lang="x-none" b="0" i="0" baseline="0" smtClean="0">
                <a:sym typeface="Symbol"/>
              </a:rPr>
              <a:t>potrebna </a:t>
            </a:r>
            <a:r>
              <a:rPr lang="sr-Latn-CS" b="0" i="0" baseline="0" dirty="0" smtClean="0">
                <a:sym typeface="Symbol"/>
              </a:rPr>
              <a:t>jako </a:t>
            </a:r>
            <a:r>
              <a:rPr lang="x-none" b="0" i="0" baseline="0" smtClean="0">
                <a:sym typeface="Symbol"/>
              </a:rPr>
              <a:t>velika </a:t>
            </a:r>
            <a:r>
              <a:rPr lang="x-none" b="0" i="0" baseline="0" dirty="0" smtClean="0">
                <a:sym typeface="Symbol"/>
              </a:rPr>
              <a:t>dinamika, obično koriste </a:t>
            </a:r>
            <a:r>
              <a:rPr lang="sr-Latn-CS" b="1" i="1" baseline="0" dirty="0" smtClean="0"/>
              <a:t>f</a:t>
            </a:r>
            <a:r>
              <a:rPr lang="sr-Latn-CS" b="1" i="1" baseline="-25000" dirty="0" smtClean="0"/>
              <a:t>PWM   </a:t>
            </a:r>
            <a:r>
              <a:rPr lang="x-none" b="0" i="0" baseline="0" dirty="0" smtClean="0">
                <a:sym typeface="Symbol"/>
              </a:rPr>
              <a:t>oko 20 kHz, dok je korišćenje većih učestanosti impulsno-širinske modulacije za primenu u pogonima motora retko.</a:t>
            </a:r>
          </a:p>
          <a:p>
            <a:endParaRPr lang="x-none" b="0" i="0" baseline="0" dirty="0" smtClean="0">
              <a:sym typeface="Symbol"/>
            </a:endParaRPr>
          </a:p>
          <a:p>
            <a:r>
              <a:rPr lang="x-none" b="0" i="0" baseline="0" dirty="0" smtClean="0">
                <a:sym typeface="Symbol"/>
              </a:rPr>
              <a:t>Učestanosti preko 20 kHz se koriste, na primer, u DC-DC pretvaračima gde se mogu sresti i uređaji sa </a:t>
            </a:r>
            <a:r>
              <a:rPr lang="sr-Latn-CS" b="1" i="1" baseline="0" dirty="0" smtClean="0"/>
              <a:t>f</a:t>
            </a:r>
            <a:r>
              <a:rPr lang="sr-Latn-CS" b="1" i="1" baseline="-25000" dirty="0" smtClean="0"/>
              <a:t>PWM   </a:t>
            </a:r>
            <a:r>
              <a:rPr lang="x-none" b="0" i="0" baseline="0" dirty="0" smtClean="0">
                <a:sym typeface="Symbol"/>
              </a:rPr>
              <a:t>reda veličine MHz. </a:t>
            </a:r>
            <a:endParaRPr lang="sr-Latn-C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sr-Latn-CS" dirty="0" smtClean="0"/>
              <a:t>Četiri diode u sklopu pod imenom Grecov ispravljač. Sklop ispravlja negativnu poluperiodu ulaznog napona čineći talasni napon istog polariteta. Ako je učestanost ulaznog napona 50Hz, učestanost napona </a:t>
            </a:r>
            <a:r>
              <a:rPr lang="sr-Latn-CS" b="1" i="1" dirty="0" smtClean="0"/>
              <a:t>V</a:t>
            </a:r>
            <a:r>
              <a:rPr lang="sr-Latn-CS" b="1" i="1" baseline="-25000" dirty="0" smtClean="0"/>
              <a:t>dc</a:t>
            </a:r>
            <a:r>
              <a:rPr lang="sr-Latn-CS" dirty="0" smtClean="0"/>
              <a:t>  je 100Hz. Ovaj napon se može filtrirati pomoću L-C (ili R-C) filtra da bi se dobio “čist” jednosmerni napon</a:t>
            </a:r>
            <a:r>
              <a:rPr lang="en-US" dirty="0" smtClean="0"/>
              <a:t> </a:t>
            </a:r>
            <a:r>
              <a:rPr lang="en-US" b="1" i="1" dirty="0" err="1" smtClean="0"/>
              <a:t>v</a:t>
            </a:r>
            <a:r>
              <a:rPr lang="en-US" b="1" i="1" baseline="-25000" dirty="0" err="1" smtClean="0"/>
              <a:t>o</a:t>
            </a:r>
            <a:r>
              <a:rPr lang="en-US" b="1" i="1" baseline="-25000" dirty="0" smtClean="0"/>
              <a:t> </a:t>
            </a:r>
            <a:r>
              <a:rPr lang="sr-Latn-CS" dirty="0" smtClean="0"/>
              <a:t>. </a:t>
            </a:r>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dirty="0" smtClean="0"/>
              <a:t>Osnovna konfiguracija jedne grane PWM: Tranzistor T1 (gornji tranzistor, u žargonu) se uključuje samo kad je T2 (donji tranzistor) isključen, i obrnuto. Međutim, s obzirom da uključenje i isključenje kasni u odnosu na komandu, a vreme kašnjenja isključenja je, u praksi, puno veće od vremena kašnjenja isključenja, komanda za isključenje tranzistora koji je bio uključen mora da se izda pre komande za uključenje drugog tranzistora (onog koji je bio isključen).</a:t>
            </a:r>
          </a:p>
          <a:p>
            <a:endParaRPr lang="sr-Latn-CS" dirty="0" smtClean="0"/>
          </a:p>
          <a:p>
            <a:r>
              <a:rPr lang="sr-Latn-CS" dirty="0" smtClean="0"/>
              <a:t>Pretpostavimo da je T1 bio uključen, T2 isključen i da stanje treba da se promeni: T1 treba isključiti, T2 uključiti. Ako se komande za obe promene izdaju u istom trenutku, T2 će se uključiti pre no što se T1 isključio. Uključenje i isključenje je ilustrovano crvenom linijom s tim da visok nivo simbolizuje da je tranzistor uključen, a nizak, da je tranzistor isključen. Grubo, crvena linija bi mogla da predstavlja struju koju tranzistor može da provede. Jedan interval vremena (označen crvenim isprekidanim linijama) oba tranzistora provode struju. Na slici je, zbog jednostavnosti, naznačen samo jedan problematičan interval kada su oba tranzistora uključena, međutim takva situacija se javlja pri svakoj promeni stanja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dirty="0" smtClean="0"/>
              <a:t>Ako je T1 bio uključen, a T2 isključen, pri promeni stanja, T1 treba isključiti, a T2 uključiti.</a:t>
            </a:r>
          </a:p>
          <a:p>
            <a:endParaRPr lang="sr-Latn-CS" dirty="0" smtClean="0"/>
          </a:p>
          <a:p>
            <a:r>
              <a:rPr lang="sr-Latn-CS" dirty="0" smtClean="0"/>
              <a:t>Međutim, komanda za uključenje T2 ne sme da se zada u istom trenutku kada i komanda za isključenje T1!</a:t>
            </a:r>
          </a:p>
          <a:p>
            <a:r>
              <a:rPr lang="sr-Latn-CS" dirty="0" smtClean="0"/>
              <a:t>Ako bi se tako uradilo, zbog osobine da tranzistoru treba puno više vremena da se isključi nego da se uključi, desilo bi se da se T2 već uključi, a T1 se još nije isključio jer mu za to treba više vremena. Za to vreme, </a:t>
            </a:r>
            <a:r>
              <a:rPr lang="sr-Latn-CS" b="1" dirty="0" smtClean="0"/>
              <a:t>oba tranzistora su uključena!  </a:t>
            </a:r>
            <a:r>
              <a:rPr lang="sr-Latn-CS" dirty="0" smtClean="0"/>
              <a:t>Ovo predstavlja kratak spoj od </a:t>
            </a:r>
            <a:r>
              <a:rPr lang="sr-Latn-CS" i="1" dirty="0" smtClean="0"/>
              <a:t>V</a:t>
            </a:r>
            <a:r>
              <a:rPr lang="sr-Latn-CS" i="1" baseline="-25000" dirty="0" smtClean="0"/>
              <a:t>dc</a:t>
            </a:r>
            <a:r>
              <a:rPr lang="sr-Latn-CS" dirty="0" smtClean="0"/>
              <a:t>  ka masi, kroz tranzistore. Zbog kratkog vremena kada se to dešava, tranzistori ne bi pregoreli odmah, ali bi se dodatno zagrevali i stradali od pregrevanja posle nekog vremena.</a:t>
            </a:r>
          </a:p>
          <a:p>
            <a:endParaRPr lang="sr-Latn-CS" dirty="0" smtClean="0"/>
          </a:p>
          <a:p>
            <a:r>
              <a:rPr lang="sr-Latn-CS" dirty="0" smtClean="0"/>
              <a:t>Rešenje je obezbediti “mrtvo vreme” (</a:t>
            </a:r>
            <a:r>
              <a:rPr lang="sr-Latn-CS" i="1" dirty="0" smtClean="0"/>
              <a:t>blank time</a:t>
            </a:r>
            <a:r>
              <a:rPr lang="sr-Latn-CS" dirty="0" smtClean="0"/>
              <a:t> ili </a:t>
            </a:r>
            <a:r>
              <a:rPr lang="sr-Latn-CS" i="1" dirty="0" smtClean="0"/>
              <a:t>dead time</a:t>
            </a:r>
            <a:r>
              <a:rPr lang="sr-Latn-CS" dirty="0" smtClean="0"/>
              <a:t>) kada su komande za oba tranzistora da budu isključeni, i to pri svakoj promeni komande i za T1 i za T2. </a:t>
            </a:r>
          </a:p>
          <a:p>
            <a:endParaRPr lang="sr-Latn-CS" dirty="0" smtClean="0"/>
          </a:p>
          <a:p>
            <a:r>
              <a:rPr lang="sr-Latn-CS" dirty="0" smtClean="0"/>
              <a:t>Minimalno mrtvo vreme je jednako razlici vremena isključivanja i vremena uključivanja (za IGBT čije su specifikacija na slajdu 7 bi iznosilo 1,7</a:t>
            </a:r>
            <a:r>
              <a:rPr lang="sr-Latn-CS" dirty="0" smtClean="0">
                <a:sym typeface="Symbol" pitchFamily="18" charset="2"/>
              </a:rPr>
              <a:t>s</a:t>
            </a:r>
            <a:r>
              <a:rPr lang="sr-Latn-CS" dirty="0" smtClean="0"/>
              <a:t> – 0,35</a:t>
            </a:r>
            <a:r>
              <a:rPr lang="sr-Latn-CS" dirty="0" smtClean="0">
                <a:sym typeface="Symbol" pitchFamily="18" charset="2"/>
              </a:rPr>
              <a:t>s</a:t>
            </a:r>
            <a:r>
              <a:rPr lang="sr-Latn-CS" dirty="0" smtClean="0"/>
              <a:t> = 1,35</a:t>
            </a:r>
            <a:r>
              <a:rPr lang="sr-Latn-CS" dirty="0" smtClean="0">
                <a:sym typeface="Symbol" pitchFamily="18" charset="2"/>
              </a:rPr>
              <a:t>s</a:t>
            </a:r>
            <a:r>
              <a:rPr lang="sr-Latn-CS" dirty="0" smtClean="0"/>
              <a:t>). U praksi se usvaja nešto veće. </a:t>
            </a:r>
          </a:p>
          <a:p>
            <a:endParaRPr lang="sr-Latn-CS" dirty="0" smtClean="0"/>
          </a:p>
          <a:p>
            <a:r>
              <a:rPr lang="sr-Latn-CS" dirty="0" smtClean="0"/>
              <a:t>Mrtvo vreme može da obezbedi softver koji pravi PWM, a može se rešiti i hardverski, kašnjenjem rastućih ivica na oba kontrolna signala. Mnogi mikrokontroleri imaju periferiju za generisanje PWM i to najčešće za tri PWM signala. Većina njih ima ukupno 6 (tri para PWM signala). Par čine, jedan kontrolni signal za uključivanje gornjeg, i jedan za uključivanje donjeg tranzistora. Svaki par izlaznih signala ima obezbeđeno mrtvo koje se zadaje softverski. </a:t>
            </a:r>
          </a:p>
          <a:p>
            <a:endParaRPr lang="sr-Latn-CS" dirty="0" smtClean="0"/>
          </a:p>
          <a:p>
            <a:r>
              <a:rPr lang="sr-Latn-CS" dirty="0" smtClean="0"/>
              <a:t>Mrtvo vreme predstavlja ozbiljnu nelinearnost i vrlo je nepoželjno sa gledišta upravljanja. Utiče značajno na rezoluciju zadavanja napona, na minimalni napon koji je moguće zadati kao i na maksimalnu učestanost PWM. Mrtvo vreme takođe pravi puno problema kod procene zadatog napona, naročito za procenu malih napona. Naime, u digitalnim sistemima se napon širinski modulisanih signala vrlo retko meri jer je to merenje prilično komplikovano, a s druge strane računar (koji pravi PWM) raspolaže tačnom vrednošću napona koji zadaje. Zato se, obično, meri samo napon jednosmernog međukola, a napon širinski modulisanog signala se dobija na osnovu poznate (zadate) širine impulsa i napona međukola. Kada ne bi bilo kašnjenja u uključivanju i isključivanju tranzistora i kada ne bi bilo mrtvog vremena, tako dobijena informacija bi bila potpuno tačna. Zbog mrtvog vremena, ovako dobijena informacija se mora kompenzovati naročito za male vrednosti napona (kada širina impulsa nije mnogo veća od samog mrtvog vremena)  </a:t>
            </a:r>
          </a:p>
          <a:p>
            <a:endParaRPr lang="sr-Latn-CS" dirty="0" smtClean="0"/>
          </a:p>
          <a:p>
            <a:r>
              <a:rPr lang="sr-Latn-CS" dirty="0" smtClean="0"/>
              <a:t>Iz ovih razloga, mrtvo vreme treba da bude minimalno moguće. S druge strane, nemoguće ga je izbeći zbog zaštite tranzistora. Ako se usvoji da bude kraće od minimalnog, tranzistori će se pregrevati.</a:t>
            </a:r>
          </a:p>
          <a:p>
            <a:endParaRPr lang="sr-Latn-CS" dirty="0" smtClean="0"/>
          </a:p>
          <a:p>
            <a:endParaRPr lang="en-US" dirty="0" smtClean="0"/>
          </a:p>
        </p:txBody>
      </p:sp>
      <p:sp>
        <p:nvSpPr>
          <p:cNvPr id="542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FF34BF-898C-4104-91A7-C437A97A701F}" type="slidenum">
              <a:rPr lang="en-GB" smtClean="0">
                <a:solidFill>
                  <a:schemeClr val="tx1"/>
                </a:solidFill>
                <a:latin typeface="Times New Roman" pitchFamily="18" charset="0"/>
              </a:rPr>
              <a:pPr/>
              <a:t>37</a:t>
            </a:fld>
            <a:endParaRPr lang="en-GB" smtClean="0">
              <a:solidFill>
                <a:schemeClr val="tx1"/>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b="1" dirty="0" smtClean="0"/>
              <a:t>Poređenje komponenti </a:t>
            </a:r>
            <a:r>
              <a:rPr lang="sr-Latn-CS" b="1" u="sng" dirty="0" smtClean="0"/>
              <a:t>NA BAZI Silicijuma</a:t>
            </a:r>
            <a:r>
              <a:rPr lang="sr-Latn-CS" b="1" u="sng" baseline="0" dirty="0" smtClean="0"/>
              <a:t> </a:t>
            </a:r>
            <a:r>
              <a:rPr lang="sr-Latn-CS" b="1" dirty="0" smtClean="0"/>
              <a:t>po maksimalnoj struji i naponu.</a:t>
            </a:r>
          </a:p>
          <a:p>
            <a:endParaRPr lang="sr-Latn-CS" dirty="0" smtClean="0"/>
          </a:p>
          <a:p>
            <a:r>
              <a:rPr lang="sr-Latn-CS" dirty="0" smtClean="0"/>
              <a:t>Tiristori (SCR)  su označeni zelenom, GTO i IGCT tiristori crvenom, a Tranzistori (IGBT) plavom. Tranzistori tipa MOSFET su označeni crnom linijom.</a:t>
            </a:r>
          </a:p>
          <a:p>
            <a:endParaRPr lang="sr-Latn-CS" dirty="0" smtClean="0"/>
          </a:p>
          <a:p>
            <a:r>
              <a:rPr lang="sr-Latn-CS" dirty="0" smtClean="0"/>
              <a:t>Komponente sa najvećim proizvodom maks. struja puta maks. </a:t>
            </a:r>
            <a:r>
              <a:rPr lang="en-US" dirty="0" smtClean="0"/>
              <a:t>n</a:t>
            </a:r>
            <a:r>
              <a:rPr lang="sr-Latn-CS" dirty="0" smtClean="0"/>
              <a:t>apon je naznašen u desnom gornjem uglu. </a:t>
            </a:r>
            <a:endParaRPr lang="en-US" dirty="0" smtClean="0"/>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649E759-D852-40B8-8D79-32F349E29D25}" type="slidenum">
              <a:rPr lang="en-GB" smtClean="0">
                <a:solidFill>
                  <a:schemeClr val="tx1"/>
                </a:solidFill>
                <a:latin typeface="Times New Roman" pitchFamily="18" charset="0"/>
              </a:rPr>
              <a:pPr/>
              <a:t>38</a:t>
            </a:fld>
            <a:endParaRPr lang="en-GB" smtClean="0">
              <a:solidFill>
                <a:schemeClr val="tx1"/>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b="1" dirty="0" smtClean="0"/>
              <a:t>Poređenje komponenti na bazi Si po maksimalnoj učestanostima i snagama.</a:t>
            </a:r>
          </a:p>
          <a:p>
            <a:endParaRPr lang="sr-Latn-CS" dirty="0" smtClean="0"/>
          </a:p>
          <a:p>
            <a:r>
              <a:rPr lang="sr-Latn-CS" dirty="0" smtClean="0"/>
              <a:t>Snage se odnose na snage uređaja u kojima se koriste te komponente</a:t>
            </a:r>
          </a:p>
          <a:p>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440AE1-13B2-4B4B-B1D0-5A853EFAD7AA}" type="slidenum">
              <a:rPr lang="en-GB" smtClean="0">
                <a:solidFill>
                  <a:schemeClr val="tx1"/>
                </a:solidFill>
                <a:latin typeface="Times New Roman" pitchFamily="18" charset="0"/>
              </a:rPr>
              <a:pPr/>
              <a:t>39</a:t>
            </a:fld>
            <a:endParaRPr lang="en-GB" smtClean="0">
              <a:solidFill>
                <a:schemeClr val="tx1"/>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SiC kao poluprovodnik omogućava korišćenje MOSET</a:t>
            </a:r>
            <a:r>
              <a:rPr lang="x-none" baseline="0" dirty="0" smtClean="0"/>
              <a:t> tehnologije u mnogo širem opsegu napona. S obzirom da MOSFET komponente mogu da rade na mnogo većimučestanostima u odnosu na bipolarne tranzistore, brže prekidanje i na nižim učestanostima može da donese značajno smanjenje gubitaka. Zbog manjih gubitaka mogu se smanjiti dimenzije mehaničkih komponenti poput hladnjaka kao i dimenzije pasivnih komponetnti poput prigušnica i kondenzatora. To može dovesti ćak i do smanjenja cene kompletnog uređaja iako su aktivne komponente na bazi SiC još uvek značajno skuplje u odnosu na komponente na bazi Si.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40</a:t>
            </a:fld>
            <a:endParaRPr lang="en-GB"/>
          </a:p>
        </p:txBody>
      </p:sp>
    </p:spTree>
    <p:extLst>
      <p:ext uri="{BB962C8B-B14F-4D97-AF65-F5344CB8AC3E}">
        <p14:creationId xmlns="" xmlns:p14="http://schemas.microsoft.com/office/powerpoint/2010/main" val="138475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a:t>
            </a:r>
            <a:r>
              <a:rPr lang="sr-Latn-CS" dirty="0" smtClean="0"/>
              <a:t>š</a:t>
            </a:r>
            <a:r>
              <a:rPr lang="en-US" dirty="0" err="1" smtClean="0"/>
              <a:t>nja</a:t>
            </a:r>
            <a:r>
              <a:rPr lang="en-US" dirty="0" smtClean="0"/>
              <a:t> </a:t>
            </a:r>
            <a:r>
              <a:rPr lang="en-US" dirty="0" err="1" smtClean="0"/>
              <a:t>granica</a:t>
            </a:r>
            <a:r>
              <a:rPr lang="en-US" dirty="0" smtClean="0"/>
              <a:t> </a:t>
            </a:r>
            <a:r>
              <a:rPr lang="en-US" dirty="0" err="1" smtClean="0"/>
              <a:t>veli</a:t>
            </a:r>
            <a:r>
              <a:rPr lang="sr-Latn-CS" dirty="0" smtClean="0"/>
              <a:t>č</a:t>
            </a:r>
            <a:r>
              <a:rPr lang="en-US" dirty="0" err="1" smtClean="0"/>
              <a:t>ine</a:t>
            </a:r>
            <a:r>
              <a:rPr lang="en-US" dirty="0" smtClean="0"/>
              <a:t> </a:t>
            </a:r>
            <a:r>
              <a:rPr lang="en-US" dirty="0" err="1" smtClean="0"/>
              <a:t>probojnog</a:t>
            </a:r>
            <a:r>
              <a:rPr lang="en-US" dirty="0" smtClean="0"/>
              <a:t> </a:t>
            </a:r>
            <a:r>
              <a:rPr lang="en-US" dirty="0" err="1" smtClean="0"/>
              <a:t>napona</a:t>
            </a:r>
            <a:r>
              <a:rPr lang="en-US" dirty="0" smtClean="0"/>
              <a:t> </a:t>
            </a:r>
            <a:r>
              <a:rPr lang="en-US" dirty="0" err="1" smtClean="0"/>
              <a:t>i</a:t>
            </a:r>
            <a:r>
              <a:rPr lang="en-US" dirty="0" smtClean="0"/>
              <a:t> </a:t>
            </a:r>
            <a:r>
              <a:rPr lang="en-US" dirty="0" err="1" smtClean="0"/>
              <a:t>radne</a:t>
            </a:r>
            <a:r>
              <a:rPr lang="en-US" baseline="0" dirty="0" smtClean="0"/>
              <a:t> u</a:t>
            </a:r>
            <a:r>
              <a:rPr lang="sr-Latn-CS" baseline="0" dirty="0" smtClean="0"/>
              <a:t>č</a:t>
            </a:r>
            <a:r>
              <a:rPr lang="en-US" baseline="0" dirty="0" err="1" smtClean="0"/>
              <a:t>estanosti</a:t>
            </a:r>
            <a:r>
              <a:rPr lang="en-US" baseline="0" dirty="0" smtClean="0"/>
              <a:t> </a:t>
            </a:r>
            <a:r>
              <a:rPr lang="sr-Latn-CS" baseline="0" dirty="0" smtClean="0"/>
              <a:t>z</a:t>
            </a:r>
            <a:r>
              <a:rPr lang="en-US" baseline="0" dirty="0" smtClean="0"/>
              <a:t>a </a:t>
            </a:r>
            <a:r>
              <a:rPr lang="en-US" baseline="0" dirty="0" err="1" smtClean="0"/>
              <a:t>komponente</a:t>
            </a:r>
            <a:r>
              <a:rPr lang="en-US" baseline="0" dirty="0" smtClean="0"/>
              <a:t> </a:t>
            </a:r>
            <a:r>
              <a:rPr lang="en-US" baseline="0" dirty="0" err="1" smtClean="0"/>
              <a:t>ba</a:t>
            </a:r>
            <a:r>
              <a:rPr lang="sr-Latn-CS" baseline="0" dirty="0" smtClean="0"/>
              <a:t>z</a:t>
            </a:r>
            <a:r>
              <a:rPr lang="en-US" baseline="0" dirty="0" err="1" smtClean="0"/>
              <a:t>irane</a:t>
            </a:r>
            <a:r>
              <a:rPr lang="en-US" baseline="0" dirty="0" smtClean="0"/>
              <a:t> </a:t>
            </a:r>
            <a:r>
              <a:rPr lang="en-US" baseline="0" dirty="0" err="1" smtClean="0"/>
              <a:t>na</a:t>
            </a:r>
            <a:r>
              <a:rPr lang="en-US" baseline="0" dirty="0" smtClean="0"/>
              <a:t> </a:t>
            </a:r>
            <a:r>
              <a:rPr lang="en-US" baseline="0" dirty="0" err="1" smtClean="0"/>
              <a:t>silicijumu</a:t>
            </a:r>
            <a:r>
              <a:rPr lang="sr-Latn-CS" baseline="0" dirty="0" smtClean="0"/>
              <a:t>.</a:t>
            </a:r>
          </a:p>
          <a:p>
            <a:endParaRPr lang="sr-Latn-CS" baseline="0" dirty="0" smtClean="0"/>
          </a:p>
          <a:p>
            <a:r>
              <a:rPr lang="sr-Latn-CS" baseline="0" dirty="0" smtClean="0"/>
              <a:t>MOSFET na nižim naponima i višim učestanostima, IGBT za napone već preko 1000V, ali sa učestanostima do dvadesetak kHz i tiristorske komponente za najviše napone i najniže učestanosti.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41</a:t>
            </a:fld>
            <a:endParaRPr lang="en-GB"/>
          </a:p>
        </p:txBody>
      </p:sp>
    </p:spTree>
    <p:extLst>
      <p:ext uri="{BB962C8B-B14F-4D97-AF65-F5344CB8AC3E}">
        <p14:creationId xmlns="" xmlns:p14="http://schemas.microsoft.com/office/powerpoint/2010/main" val="1470682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Silicijum</a:t>
            </a:r>
            <a:r>
              <a:rPr lang="en-US" b="1" dirty="0" smtClean="0"/>
              <a:t> </a:t>
            </a:r>
            <a:r>
              <a:rPr lang="en-US" b="1" dirty="0" err="1" smtClean="0"/>
              <a:t>kar</a:t>
            </a:r>
            <a:r>
              <a:rPr lang="x-none" b="1" dirty="0" smtClean="0"/>
              <a:t>b</a:t>
            </a:r>
            <a:r>
              <a:rPr lang="en-US" b="1" dirty="0" smtClean="0"/>
              <a:t>id</a:t>
            </a:r>
            <a:r>
              <a:rPr lang="x-none" b="1" dirty="0" smtClean="0"/>
              <a:t> </a:t>
            </a:r>
            <a:r>
              <a:rPr lang="en-US" dirty="0" smtClean="0"/>
              <a:t>i </a:t>
            </a:r>
            <a:r>
              <a:rPr lang="en-US" b="1" dirty="0" err="1" smtClean="0"/>
              <a:t>galijum</a:t>
            </a:r>
            <a:r>
              <a:rPr lang="en-US" b="1" dirty="0" smtClean="0"/>
              <a:t> </a:t>
            </a:r>
            <a:r>
              <a:rPr lang="en-US" b="1" dirty="0" err="1" smtClean="0"/>
              <a:t>nitrid</a:t>
            </a:r>
            <a:r>
              <a:rPr lang="en-US" b="1" dirty="0" smtClean="0"/>
              <a:t> </a:t>
            </a:r>
            <a:r>
              <a:rPr lang="en-US" dirty="0" err="1" smtClean="0"/>
              <a:t>kao</a:t>
            </a:r>
            <a:r>
              <a:rPr lang="en-US" dirty="0" smtClean="0"/>
              <a:t> </a:t>
            </a:r>
            <a:r>
              <a:rPr lang="en-US" dirty="0" err="1" smtClean="0"/>
              <a:t>poluprovodnici</a:t>
            </a:r>
            <a:r>
              <a:rPr lang="en-US" dirty="0" smtClean="0"/>
              <a:t> </a:t>
            </a:r>
            <a:r>
              <a:rPr lang="en-US" dirty="0" err="1" smtClean="0"/>
              <a:t>pomeraju</a:t>
            </a:r>
            <a:r>
              <a:rPr lang="en-US" dirty="0" smtClean="0"/>
              <a:t> </a:t>
            </a:r>
            <a:r>
              <a:rPr lang="en-US" dirty="0" err="1" smtClean="0"/>
              <a:t>liniju</a:t>
            </a:r>
            <a:r>
              <a:rPr lang="en-US" dirty="0" smtClean="0"/>
              <a:t> </a:t>
            </a:r>
            <a:r>
              <a:rPr lang="en-US" dirty="0" err="1" smtClean="0"/>
              <a:t>grani</a:t>
            </a:r>
            <a:r>
              <a:rPr lang="x-none" dirty="0" smtClean="0"/>
              <a:t>č</a:t>
            </a:r>
            <a:r>
              <a:rPr lang="en-US" dirty="0" err="1" smtClean="0"/>
              <a:t>nih</a:t>
            </a:r>
            <a:r>
              <a:rPr lang="en-US" dirty="0" smtClean="0"/>
              <a:t> </a:t>
            </a:r>
            <a:r>
              <a:rPr lang="en-US" dirty="0" err="1" smtClean="0"/>
              <a:t>napona</a:t>
            </a:r>
            <a:r>
              <a:rPr lang="en-US" dirty="0" smtClean="0"/>
              <a:t> i u</a:t>
            </a:r>
            <a:r>
              <a:rPr lang="x-none" dirty="0" smtClean="0"/>
              <a:t>č</a:t>
            </a:r>
            <a:r>
              <a:rPr lang="en-US" dirty="0" err="1" smtClean="0"/>
              <a:t>estanosti</a:t>
            </a:r>
            <a:r>
              <a:rPr lang="en-US" dirty="0" smtClean="0"/>
              <a:t>, s </a:t>
            </a:r>
            <a:r>
              <a:rPr lang="en-US" dirty="0" err="1" smtClean="0"/>
              <a:t>tim</a:t>
            </a:r>
            <a:r>
              <a:rPr lang="en-US" dirty="0" smtClean="0"/>
              <a:t> </a:t>
            </a:r>
            <a:r>
              <a:rPr lang="x-none" dirty="0" smtClean="0"/>
              <a:t>š</a:t>
            </a:r>
            <a:r>
              <a:rPr lang="en-US" dirty="0" smtClean="0"/>
              <a:t>to</a:t>
            </a:r>
            <a:r>
              <a:rPr lang="x-none" dirty="0" smtClean="0"/>
              <a:t> </a:t>
            </a:r>
            <a:r>
              <a:rPr lang="en-US" dirty="0" err="1" smtClean="0"/>
              <a:t>sa</a:t>
            </a:r>
            <a:r>
              <a:rPr lang="x-none" dirty="0" smtClean="0"/>
              <a:t>da MOSFET</a:t>
            </a:r>
            <a:r>
              <a:rPr lang="x-none" baseline="0" dirty="0" smtClean="0"/>
              <a:t> i uopšte FET tehnologija mogu da se koriste i na mnogo većim naponima.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42</a:t>
            </a:fld>
            <a:endParaRPr lang="en-GB"/>
          </a:p>
        </p:txBody>
      </p:sp>
    </p:spTree>
    <p:extLst>
      <p:ext uri="{BB962C8B-B14F-4D97-AF65-F5344CB8AC3E}">
        <p14:creationId xmlns="" xmlns:p14="http://schemas.microsoft.com/office/powerpoint/2010/main" val="2771465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b="1" dirty="0" err="1" smtClean="0"/>
              <a:t>Dvokvadrantni</a:t>
            </a:r>
            <a:r>
              <a:rPr lang="en-US" b="1" dirty="0" smtClean="0"/>
              <a:t> </a:t>
            </a:r>
            <a:r>
              <a:rPr lang="en-US" b="1" dirty="0" err="1" smtClean="0"/>
              <a:t>pretvara</a:t>
            </a:r>
            <a:r>
              <a:rPr lang="sr-Latn-CS" b="1" dirty="0" smtClean="0"/>
              <a:t>č:</a:t>
            </a:r>
            <a:endParaRPr lang="en-US" b="1" dirty="0" smtClean="0"/>
          </a:p>
          <a:p>
            <a:pPr eaLnBrk="1" hangingPunct="1"/>
            <a:endParaRPr lang="sr-Latn-CS" dirty="0" smtClean="0"/>
          </a:p>
          <a:p>
            <a:pPr eaLnBrk="1" hangingPunct="1"/>
            <a:r>
              <a:rPr lang="sr-Latn-CS" dirty="0" smtClean="0"/>
              <a:t>Jedna grana PWM radi kao dvokvadrantni DC-DC pretvarač. Prvi kvadrant </a:t>
            </a:r>
            <a:r>
              <a:rPr lang="en-US" dirty="0" smtClean="0"/>
              <a:t>(Q1) </a:t>
            </a:r>
            <a:r>
              <a:rPr lang="sr-Latn-CS" dirty="0" smtClean="0"/>
              <a:t>podrazumeva pozitivnu struju </a:t>
            </a:r>
            <a:r>
              <a:rPr lang="sr-Latn-CS" b="1" dirty="0" smtClean="0"/>
              <a:t>I</a:t>
            </a:r>
            <a:r>
              <a:rPr lang="sr-Latn-CS" b="1" baseline="-25000" dirty="0" smtClean="0"/>
              <a:t>a</a:t>
            </a:r>
            <a:r>
              <a:rPr lang="sr-Latn-CS" dirty="0" smtClean="0"/>
              <a:t> (u smeru ka motoru, kao na slici) i pozitivan napon </a:t>
            </a:r>
            <a:r>
              <a:rPr lang="sr-Latn-CS" b="1" dirty="0" smtClean="0"/>
              <a:t>V</a:t>
            </a:r>
            <a:r>
              <a:rPr lang="sr-Latn-CS" b="1" baseline="-25000" dirty="0" smtClean="0"/>
              <a:t>a</a:t>
            </a:r>
            <a:r>
              <a:rPr lang="sr-Latn-CS" dirty="0" smtClean="0"/>
              <a:t> na motoru (kao na slici).</a:t>
            </a:r>
          </a:p>
          <a:p>
            <a:pPr eaLnBrk="1" hangingPunct="1"/>
            <a:endParaRPr lang="sr-Latn-CS" dirty="0" smtClean="0"/>
          </a:p>
          <a:p>
            <a:pPr eaLnBrk="1" hangingPunct="1"/>
            <a:r>
              <a:rPr lang="sr-Latn-CS" dirty="0" smtClean="0"/>
              <a:t>Uz pretpostavku idealnih komponenti,  </a:t>
            </a:r>
            <a:r>
              <a:rPr lang="en-US" dirty="0" smtClean="0"/>
              <a:t>k</a:t>
            </a:r>
            <a:r>
              <a:rPr lang="sr-Latn-CS" dirty="0" smtClean="0"/>
              <a:t>ad je T1 uključen, napon na motoru je </a:t>
            </a:r>
            <a:r>
              <a:rPr lang="sr-Latn-CS" b="1" dirty="0" smtClean="0"/>
              <a:t>V</a:t>
            </a:r>
            <a:r>
              <a:rPr lang="sr-Latn-CS" b="1" baseline="-25000" dirty="0" smtClean="0"/>
              <a:t>dc</a:t>
            </a:r>
            <a:r>
              <a:rPr lang="sr-Latn-CS" dirty="0" smtClean="0"/>
              <a:t>.</a:t>
            </a:r>
            <a:r>
              <a:rPr lang="sr-Latn-CS" b="1" dirty="0" smtClean="0"/>
              <a:t> </a:t>
            </a:r>
            <a:r>
              <a:rPr lang="sr-Latn-CS" dirty="0" smtClean="0"/>
              <a:t>Kada se T1 isključi napon pada na 0 zato što, za stuju u tom smeru, dioda D2 provede (struja kroz motor ne može trenutno da se prekine već nastavlja u istom smeru, nema gde već kroz diodu D2 koja se uključuje i napon na motoru pada na nulu). Dovođenjem širinske modulacije na T1 može se regulisati napon od 0 do </a:t>
            </a:r>
            <a:r>
              <a:rPr lang="sr-Latn-CS" b="1" dirty="0" smtClean="0"/>
              <a:t>V</a:t>
            </a:r>
            <a:r>
              <a:rPr lang="sr-Latn-CS" b="1" baseline="-25000" dirty="0" smtClean="0"/>
              <a:t>dc</a:t>
            </a:r>
            <a:r>
              <a:rPr lang="sr-Latn-CS" dirty="0" smtClean="0"/>
              <a:t>.</a:t>
            </a:r>
          </a:p>
          <a:p>
            <a:pPr eaLnBrk="1" hangingPunct="1"/>
            <a:endParaRPr lang="sr-Latn-CS" dirty="0" smtClean="0"/>
          </a:p>
          <a:p>
            <a:pPr eaLnBrk="1" hangingPunct="1"/>
            <a:r>
              <a:rPr lang="sr-Latn-CS" dirty="0" smtClean="0"/>
              <a:t>Drugi kvadrant </a:t>
            </a:r>
            <a:r>
              <a:rPr lang="en-US" dirty="0" smtClean="0"/>
              <a:t>(Q</a:t>
            </a:r>
            <a:r>
              <a:rPr lang="sr-Latn-CS" dirty="0" smtClean="0"/>
              <a:t>2</a:t>
            </a:r>
            <a:r>
              <a:rPr lang="en-US" dirty="0" smtClean="0"/>
              <a:t>)</a:t>
            </a:r>
            <a:r>
              <a:rPr lang="sr-Latn-CS" dirty="0" smtClean="0"/>
              <a:t> podrazumeva da struja teče od motora ka izvoru (negativna struja </a:t>
            </a:r>
            <a:r>
              <a:rPr lang="sr-Latn-CS" b="1" dirty="0" smtClean="0"/>
              <a:t>I</a:t>
            </a:r>
            <a:r>
              <a:rPr lang="sr-Latn-CS" b="1" baseline="-25000" dirty="0" smtClean="0"/>
              <a:t>a</a:t>
            </a:r>
            <a:r>
              <a:rPr lang="sr-Latn-CS" dirty="0" smtClean="0"/>
              <a:t>), suprotno od smera na slici, i pozitivan napon </a:t>
            </a:r>
            <a:r>
              <a:rPr lang="sr-Latn-CS" b="1" dirty="0" smtClean="0"/>
              <a:t>V</a:t>
            </a:r>
            <a:r>
              <a:rPr lang="sr-Latn-CS" b="1" baseline="-25000" dirty="0" smtClean="0"/>
              <a:t>a</a:t>
            </a:r>
            <a:r>
              <a:rPr lang="sr-Latn-CS" dirty="0" smtClean="0"/>
              <a:t>. Ovo je situacija kada motor radi kao generator, kada neko spolja, na primer, inercijalno opterećenje koje se zaletelo, svoju kinetičku energiju predaje motoru koji u tom slučaju radi kao generator, i pretvara mehaničku energiju u električnu.</a:t>
            </a:r>
          </a:p>
          <a:p>
            <a:pPr eaLnBrk="1" hangingPunct="1"/>
            <a:r>
              <a:rPr lang="sr-Latn-CS" dirty="0" smtClean="0"/>
              <a:t>Kada u ovom režimu, upravljač uključi T2, napon na motoru postaje 0, motor je u kratkom spoju i struja se zatvara u krugu motor-T2. Isključen tranzistor T2 čini da se struja koju motor generiše, kroz diodu D1, vraća nazad u izvor (uključen T2 “odliva“ ovu struju). Dovođenjem širinske modulacije na T2 može se regulisati tntenzitet struje koja se vraća u izvor.</a:t>
            </a:r>
          </a:p>
          <a:p>
            <a:pPr eaLnBrk="1" hangingPunct="1"/>
            <a:endParaRPr lang="sr-Latn-CS" dirty="0" smtClean="0"/>
          </a:p>
          <a:p>
            <a:pPr eaLnBrk="1" hangingPunct="1"/>
            <a:r>
              <a:rPr lang="sr-Latn-CS" dirty="0" smtClean="0"/>
              <a:t>Pomoću dvokvadrantnog pretvarača se ne može dobiti napun na motoru </a:t>
            </a:r>
            <a:r>
              <a:rPr lang="sr-Latn-CS" b="1" dirty="0" smtClean="0"/>
              <a:t>V</a:t>
            </a:r>
            <a:r>
              <a:rPr lang="sr-Latn-CS" b="1" baseline="-25000" dirty="0" smtClean="0"/>
              <a:t>a</a:t>
            </a:r>
            <a:r>
              <a:rPr lang="sr-Latn-CS" dirty="0" smtClean="0"/>
              <a:t> suprotnog polariteta od polariteta izvora.</a:t>
            </a:r>
          </a:p>
          <a:p>
            <a:pPr eaLnBrk="1" hangingPunct="1"/>
            <a:endParaRPr lang="sr-Latn-CS" dirty="0" smtClean="0"/>
          </a:p>
          <a:p>
            <a:pPr eaLnBrk="1" hangingPunct="1"/>
            <a:r>
              <a:rPr lang="sr-Latn-CS" b="1" dirty="0" smtClean="0"/>
              <a:t>Čet</a:t>
            </a:r>
            <a:r>
              <a:rPr lang="en-US" b="1" dirty="0" err="1" smtClean="0"/>
              <a:t>vo</a:t>
            </a:r>
            <a:r>
              <a:rPr lang="sr-Latn-CS" b="1" dirty="0" smtClean="0"/>
              <a:t>ro</a:t>
            </a:r>
            <a:r>
              <a:rPr lang="en-US" b="1" dirty="0" err="1" smtClean="0"/>
              <a:t>kvadrantni</a:t>
            </a:r>
            <a:r>
              <a:rPr lang="en-US" b="1" dirty="0" smtClean="0"/>
              <a:t> </a:t>
            </a:r>
            <a:r>
              <a:rPr lang="en-US" b="1" dirty="0" err="1" smtClean="0"/>
              <a:t>pretvara</a:t>
            </a:r>
            <a:r>
              <a:rPr lang="sr-Latn-CS" b="1" dirty="0" smtClean="0"/>
              <a:t>č:</a:t>
            </a:r>
          </a:p>
          <a:p>
            <a:pPr eaLnBrk="1" hangingPunct="1"/>
            <a:endParaRPr lang="sr-Latn-CS" b="1" dirty="0" smtClean="0"/>
          </a:p>
          <a:p>
            <a:pPr eaLnBrk="1" hangingPunct="1"/>
            <a:r>
              <a:rPr lang="sr-Latn-CS" dirty="0" smtClean="0"/>
              <a:t>Dve grane PWM sa motorm koji spaja srednje tačke grana čine takozvani </a:t>
            </a:r>
            <a:r>
              <a:rPr lang="sr-Latn-CS" b="1" dirty="0" smtClean="0"/>
              <a:t>H-most</a:t>
            </a:r>
            <a:r>
              <a:rPr lang="sr-Latn-CS" dirty="0" smtClean="0"/>
              <a:t> i predstavljaju pretvarač koji može da radi u sva četiri kvadrata. Napon </a:t>
            </a:r>
            <a:r>
              <a:rPr lang="sr-Latn-CS" b="1" dirty="0" smtClean="0"/>
              <a:t>V</a:t>
            </a:r>
            <a:r>
              <a:rPr lang="sr-Latn-CS" b="1" baseline="-25000" dirty="0" smtClean="0"/>
              <a:t>a</a:t>
            </a:r>
            <a:r>
              <a:rPr lang="sr-Latn-CS" dirty="0" smtClean="0"/>
              <a:t> na motoru može da bude i pozitivan (kao na slici) kada su T1 i T2 uključeni dok su T3 i T4 isključeni. Dovođenjem širinske modulacije na jedan od trantistora (T1 ili T2),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Napon </a:t>
            </a:r>
            <a:r>
              <a:rPr lang="sr-Latn-CS" b="1" dirty="0" smtClean="0"/>
              <a:t>V</a:t>
            </a:r>
            <a:r>
              <a:rPr lang="sr-Latn-CS" b="1" baseline="-25000" dirty="0" smtClean="0"/>
              <a:t>a</a:t>
            </a:r>
            <a:r>
              <a:rPr lang="sr-Latn-CS" dirty="0" smtClean="0"/>
              <a:t> na motoru može da ima i negativan polaritet (suprotan od smera na slici) kada su T3 i T4 uključeni dok su T1 i T2 isključeni. Dovođenjem širinske modulacije na jedan od trantistora (T3 ili T4),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Postoji nekoliko različitih algoritama uključivanja i isključivanja tranzistora koji se razlikuju sa energetske tačke gledišta ali se osnovni princip rada sastoji u ovome što je opisano. </a:t>
            </a:r>
          </a:p>
          <a:p>
            <a:pPr eaLnBrk="1" hangingPunct="1"/>
            <a:endParaRPr lang="sr-Latn-CS" dirty="0" smtClean="0"/>
          </a:p>
          <a:p>
            <a:pPr eaLnBrk="1" hangingPunct="1"/>
            <a:r>
              <a:rPr lang="sr-Latn-CS" dirty="0" smtClean="0"/>
              <a:t>S obzirom da je moguće ostvariti  i pozitivan i negativan napon na motoru, ovaj pretvarač se može koristiti  i kao DC-AC pretvarač.</a:t>
            </a:r>
            <a:endParaRPr lang="en-US" dirty="0" smtClean="0"/>
          </a:p>
          <a:p>
            <a:pPr eaLnBrk="1" hangingPunct="1"/>
            <a:endParaRPr lang="en-US" baseline="-250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b="1" dirty="0" err="1" smtClean="0"/>
              <a:t>Spu</a:t>
            </a:r>
            <a:r>
              <a:rPr lang="sr-Latn-CS" b="1" dirty="0" smtClean="0"/>
              <a:t>štač napona (</a:t>
            </a:r>
            <a:r>
              <a:rPr lang="sr-Latn-CS" b="1" i="1" dirty="0" smtClean="0"/>
              <a:t>buck converter</a:t>
            </a:r>
            <a:r>
              <a:rPr lang="sr-Latn-CS" b="1" dirty="0" smtClean="0"/>
              <a:t>)</a:t>
            </a:r>
          </a:p>
          <a:p>
            <a:pPr eaLnBrk="1" hangingPunct="1"/>
            <a:endParaRPr lang="sr-Latn-CS" b="1" dirty="0" smtClean="0"/>
          </a:p>
          <a:p>
            <a:pPr eaLnBrk="1" hangingPunct="1"/>
            <a:r>
              <a:rPr lang="sr-Latn-CS" dirty="0" smtClean="0"/>
              <a:t>U odnosu na jednu granu PWM sa prethodnog slajda nedostaje tranzistor T2 što znači da ovaj čoper nema mogućnost kontrolisanja struje (u drugom kvadrantu) koja se vraća u izvor. Izlazni napon </a:t>
            </a:r>
            <a:r>
              <a:rPr lang="sr-Latn-CS" b="1" dirty="0" smtClean="0"/>
              <a:t>V</a:t>
            </a:r>
            <a:r>
              <a:rPr lang="sr-Latn-CS" b="1" baseline="-25000" dirty="0" smtClean="0"/>
              <a:t>o</a:t>
            </a:r>
            <a:r>
              <a:rPr lang="sr-Latn-CS" dirty="0" smtClean="0"/>
              <a:t> je uvek manji od </a:t>
            </a:r>
            <a:r>
              <a:rPr lang="sr-Latn-CS" b="1" dirty="0" smtClean="0"/>
              <a:t>E</a:t>
            </a:r>
            <a:r>
              <a:rPr lang="sr-Latn-CS" dirty="0" smtClean="0"/>
              <a:t>. Koeficijent </a:t>
            </a:r>
            <a:r>
              <a:rPr lang="sr-Latn-CS" b="1" dirty="0" smtClean="0"/>
              <a:t>D</a:t>
            </a:r>
            <a:r>
              <a:rPr lang="sr-Latn-CS" dirty="0" smtClean="0"/>
              <a:t> određuje upravljač kontrolom širinsko-impulsne modulacije koja uključuje tranzistor.</a:t>
            </a:r>
          </a:p>
          <a:p>
            <a:pPr eaLnBrk="1" hangingPunct="1"/>
            <a:endParaRPr lang="sr-Latn-CS" dirty="0" smtClean="0"/>
          </a:p>
          <a:p>
            <a:pPr eaLnBrk="1" hangingPunct="1"/>
            <a:r>
              <a:rPr lang="sr-Latn-CS" b="1" dirty="0" smtClean="0"/>
              <a:t>Podizač napona (</a:t>
            </a:r>
            <a:r>
              <a:rPr lang="sr-Latn-CS" b="1" i="1" dirty="0" smtClean="0"/>
              <a:t>boost converter</a:t>
            </a:r>
            <a:r>
              <a:rPr lang="sr-Latn-CS" b="1" dirty="0" smtClean="0"/>
              <a:t>)</a:t>
            </a:r>
          </a:p>
          <a:p>
            <a:pPr eaLnBrk="1" hangingPunct="1"/>
            <a:endParaRPr lang="sr-Latn-CS" dirty="0" smtClean="0"/>
          </a:p>
          <a:p>
            <a:pPr eaLnBrk="1" hangingPunct="1"/>
            <a:r>
              <a:rPr lang="sr-Latn-CS" dirty="0" smtClean="0"/>
              <a:t>Kada je tranzistor uključen kroz induktivnost teče struja koja ne može trenutno da se prekine u trenutku isključenja tranzistora. Dok je isključen struja uključi diodu i kroz nju dopunjava kondenzator. U svakom ciklusu u kondenzator se “upumpa” nova količina naelektrisanja i napon na njemu raste iznad </a:t>
            </a:r>
            <a:r>
              <a:rPr lang="sr-Latn-CS" b="1" dirty="0" smtClean="0"/>
              <a:t>E</a:t>
            </a:r>
            <a:r>
              <a:rPr lang="sr-Latn-CS" dirty="0" smtClean="0"/>
              <a:t>. Zato se ova konfiguracija još naziva i “</a:t>
            </a:r>
            <a:r>
              <a:rPr lang="sr-Latn-CS" i="1" dirty="0" smtClean="0"/>
              <a:t>charge pump</a:t>
            </a:r>
            <a:r>
              <a:rPr lang="sr-Latn-CS" dirty="0" smtClean="0"/>
              <a:t>”. Izlazni napon </a:t>
            </a:r>
            <a:r>
              <a:rPr lang="sr-Latn-CS" b="1" dirty="0" smtClean="0"/>
              <a:t>V</a:t>
            </a:r>
            <a:r>
              <a:rPr lang="sr-Latn-CS" b="1" baseline="-25000" dirty="0" smtClean="0"/>
              <a:t>o</a:t>
            </a:r>
            <a:r>
              <a:rPr lang="sr-Latn-CS" dirty="0" smtClean="0"/>
              <a:t> je uvek veći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pPr eaLnBrk="1" hangingPunct="1"/>
            <a:endParaRPr lang="sr-Latn-CS" dirty="0" smtClean="0"/>
          </a:p>
          <a:p>
            <a:pPr eaLnBrk="1" hangingPunct="1"/>
            <a:r>
              <a:rPr lang="sr-Latn-CS" b="1" dirty="0" smtClean="0"/>
              <a:t>Kombinovani čoper (</a:t>
            </a:r>
            <a:r>
              <a:rPr lang="sr-Latn-CS" b="1" i="1" dirty="0" smtClean="0"/>
              <a:t>buck-boost converter</a:t>
            </a:r>
            <a:r>
              <a:rPr lang="sr-Latn-CS" b="1" dirty="0" smtClean="0"/>
              <a:t>)</a:t>
            </a:r>
          </a:p>
          <a:p>
            <a:pPr eaLnBrk="1" hangingPunct="1"/>
            <a:endParaRPr lang="sr-Latn-CS" dirty="0" smtClean="0"/>
          </a:p>
          <a:p>
            <a:pPr eaLnBrk="1" hangingPunct="1"/>
            <a:r>
              <a:rPr lang="sr-Latn-CS" dirty="0" smtClean="0"/>
              <a:t>Pomoću ove konfiguracije moguće je dobiti i napon koji je veći od </a:t>
            </a:r>
            <a:r>
              <a:rPr lang="sr-Latn-CS" b="1" dirty="0" smtClean="0"/>
              <a:t>E</a:t>
            </a:r>
            <a:r>
              <a:rPr lang="sr-Latn-CS" dirty="0" smtClean="0"/>
              <a:t> i koji je manji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pPr eaLnBrk="1" hangingPunct="1"/>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x-none" i="1" smtClean="0"/>
              <a:t>U svim narednim slajdovima objašnjenja podrazumevaju idealne prekidače (napon na njima je 0 kada su uključeni, struja kroz njih je 0 kada su isključeni).</a:t>
            </a:r>
          </a:p>
          <a:p>
            <a:r>
              <a:rPr lang="x-none" i="1" smtClean="0"/>
              <a:t>Slajdovi sadrže animacije i treba ih pogledati i u „slide show“ naćinu prikaza!</a:t>
            </a:r>
          </a:p>
          <a:p>
            <a:endParaRPr lang="x-none" smtClean="0"/>
          </a:p>
          <a:p>
            <a:r>
              <a:rPr lang="x-none" smtClean="0"/>
              <a:t>Pretvarač kao na slici može da radi u prvom i drugom kvadrantu. Naziv ovakvog pretvarača je </a:t>
            </a:r>
            <a:r>
              <a:rPr lang="x-none" b="1" smtClean="0"/>
              <a:t>polumost</a:t>
            </a:r>
            <a:r>
              <a:rPr lang="x-none" baseline="0" smtClean="0"/>
              <a:t> ili </a:t>
            </a:r>
            <a:r>
              <a:rPr lang="x-none" b="1" baseline="0" smtClean="0"/>
              <a:t>jedna grana PWM</a:t>
            </a:r>
            <a:r>
              <a:rPr lang="x-none" baseline="0" smtClean="0"/>
              <a:t>.</a:t>
            </a:r>
          </a:p>
          <a:p>
            <a:endParaRPr lang="x-none" smtClean="0"/>
          </a:p>
          <a:p>
            <a:r>
              <a:rPr lang="x-none" u="sng" smtClean="0"/>
              <a:t>Rad pretvarača u prvom kvadrantu</a:t>
            </a:r>
            <a:r>
              <a:rPr lang="x-none" smtClean="0"/>
              <a:t>:</a:t>
            </a:r>
          </a:p>
          <a:p>
            <a:endParaRPr lang="x-none" smtClean="0"/>
          </a:p>
          <a:p>
            <a:r>
              <a:rPr lang="x-none" smtClean="0"/>
              <a:t>Prvi kvadrant podrazumeva da struja teče ka potrošaču (motoru) i da je napon na potrošaču uvek pozitivan (u odnosu na +</a:t>
            </a:r>
            <a:r>
              <a:rPr lang="x-none" baseline="0" smtClean="0"/>
              <a:t> pol kao na slici)</a:t>
            </a:r>
            <a:r>
              <a:rPr lang="x-none" smtClean="0"/>
              <a:t>. S</a:t>
            </a:r>
            <a:r>
              <a:rPr lang="x-none" baseline="0" smtClean="0"/>
              <a:t>mer struje ka potrošaču se usvaja kao pozitivan smer struje. </a:t>
            </a:r>
          </a:p>
          <a:p>
            <a:r>
              <a:rPr lang="x-none" baseline="0" smtClean="0"/>
              <a:t>Rad samo u prvom kvadrantu znači da pretvarač može da (pomoću PWM) proizvede na potrošaču bilo koji </a:t>
            </a:r>
            <a:r>
              <a:rPr lang="x-none" b="1" baseline="0" smtClean="0"/>
              <a:t>pozitivan</a:t>
            </a:r>
            <a:r>
              <a:rPr lang="x-none" baseline="0" smtClean="0"/>
              <a:t> srednji </a:t>
            </a:r>
            <a:r>
              <a:rPr lang="x-none" b="1" baseline="0" smtClean="0"/>
              <a:t>napon od 0 do +V</a:t>
            </a:r>
            <a:r>
              <a:rPr lang="x-none" b="1" baseline="-25000" smtClean="0"/>
              <a:t>dc</a:t>
            </a:r>
            <a:r>
              <a:rPr lang="x-none" b="1" baseline="0" smtClean="0"/>
              <a:t> </a:t>
            </a:r>
            <a:r>
              <a:rPr lang="x-none" baseline="0" smtClean="0"/>
              <a:t>pri čemu kroz motor teče struja samo u </a:t>
            </a:r>
            <a:r>
              <a:rPr lang="x-none" b="1" baseline="0" smtClean="0"/>
              <a:t>pozitivnom smeru</a:t>
            </a:r>
            <a:r>
              <a:rPr lang="x-none" baseline="0" smtClean="0"/>
              <a:t>.</a:t>
            </a:r>
          </a:p>
          <a:p>
            <a:r>
              <a:rPr lang="x-none" baseline="0" smtClean="0"/>
              <a:t>Da bi pretvarač pri bilo kojoj struji u pozitivnom smeru mogao da napravi bilo koju vrednost srednjeg napona od 0 do +V</a:t>
            </a:r>
            <a:r>
              <a:rPr lang="x-none" baseline="-25000" smtClean="0"/>
              <a:t>dc</a:t>
            </a:r>
            <a:r>
              <a:rPr lang="x-none" baseline="0" smtClean="0"/>
              <a:t>, neophodno je da postoji deo periode PWM kada je napon na motoru +V</a:t>
            </a:r>
            <a:r>
              <a:rPr lang="x-none" baseline="-25000" smtClean="0"/>
              <a:t>dc</a:t>
            </a:r>
            <a:r>
              <a:rPr lang="x-none" baseline="0" smtClean="0"/>
              <a:t> i deo periode kada je napon na potrošaču 0. Kontrolom aktivnih prekidača (T1 i T2)nužno je da se u toku jedne periode ostvare uslovi da na motoru bude +V</a:t>
            </a:r>
            <a:r>
              <a:rPr lang="x-none" baseline="-25000" smtClean="0"/>
              <a:t>dc </a:t>
            </a:r>
            <a:r>
              <a:rPr lang="x-none" baseline="0" smtClean="0"/>
              <a:t>, a u ostalom delu periode da bude 0. Promenom širine intervala (</a:t>
            </a:r>
            <a:r>
              <a:rPr lang="x-none" b="1" i="1" baseline="0" smtClean="0">
                <a:sym typeface="Symbol"/>
              </a:rPr>
              <a:t></a:t>
            </a:r>
            <a:r>
              <a:rPr lang="x-none" baseline="0" smtClean="0"/>
              <a:t>) kada je napon na motoru V</a:t>
            </a:r>
            <a:r>
              <a:rPr lang="x-none" baseline="-25000" smtClean="0"/>
              <a:t>dc</a:t>
            </a:r>
            <a:r>
              <a:rPr lang="x-none" baseline="0" smtClean="0"/>
              <a:t>, menja se odnos </a:t>
            </a:r>
            <a:r>
              <a:rPr lang="x-none" b="1" i="1" baseline="0" smtClean="0">
                <a:sym typeface="Symbol"/>
              </a:rPr>
              <a:t></a:t>
            </a:r>
            <a:r>
              <a:rPr lang="x-none" b="1" i="1" baseline="0" smtClean="0"/>
              <a:t>/T</a:t>
            </a:r>
            <a:r>
              <a:rPr lang="x-none" b="1" i="1" baseline="-25000" smtClean="0"/>
              <a:t>PWM</a:t>
            </a:r>
            <a:r>
              <a:rPr lang="x-none" b="1" i="1" baseline="0" smtClean="0"/>
              <a:t>  </a:t>
            </a:r>
            <a:r>
              <a:rPr lang="x-none" baseline="0" smtClean="0"/>
              <a:t>a samim tim i srednja vrednost napona na motoru. Perioda impulsno širinske modulacije (</a:t>
            </a:r>
            <a:r>
              <a:rPr lang="x-none" b="1" i="1" baseline="0" smtClean="0"/>
              <a:t>T</a:t>
            </a:r>
            <a:r>
              <a:rPr lang="x-none" b="1" i="1" baseline="-25000" smtClean="0"/>
              <a:t>PWM</a:t>
            </a:r>
            <a:r>
              <a:rPr lang="x-none" baseline="0" smtClean="0"/>
              <a:t>) je konstantna.</a:t>
            </a:r>
          </a:p>
          <a:p>
            <a:endParaRPr lang="x-none" baseline="0" smtClean="0"/>
          </a:p>
          <a:p>
            <a:r>
              <a:rPr lang="x-none" baseline="0" smtClean="0"/>
              <a:t>U prvom kvadrantu, uz pozitivnu vrednost struje, na potrošač se dovodi napon +V</a:t>
            </a:r>
            <a:r>
              <a:rPr lang="x-none" baseline="-25000" smtClean="0"/>
              <a:t>dc </a:t>
            </a:r>
            <a:r>
              <a:rPr lang="x-none" baseline="0" smtClean="0"/>
              <a:t>kada se uključi tranzistor T1 (T2 je isključen). Ovaj tranzistor se drži uključenim vremenski interval </a:t>
            </a:r>
            <a:r>
              <a:rPr lang="x-none" b="1" i="1" baseline="0" smtClean="0">
                <a:sym typeface="Symbol"/>
              </a:rPr>
              <a:t> </a:t>
            </a:r>
            <a:r>
              <a:rPr lang="x-none" baseline="0" smtClean="0"/>
              <a:t>. Kada istekne ovaj interval tranzistor T1 se isključuje (oba tranzistora su isklljučena) i time se ostvaruju uslovi da napon na motoru bude 0 jer će se zbog pozitivne struje uključiti dioda D2. Podrazumeva se da je motor induktivno opterećenje pa se struja ne može trenutno promeniti u trenutku isključenja T1.</a:t>
            </a:r>
          </a:p>
          <a:p>
            <a:endParaRPr lang="x-none" baseline="0" smtClean="0"/>
          </a:p>
          <a:p>
            <a:r>
              <a:rPr lang="x-none" baseline="0" smtClean="0"/>
              <a:t>Deo periode kada je napon na motoru 0 traje  </a:t>
            </a:r>
            <a:r>
              <a:rPr lang="x-none" b="1" i="1" baseline="0" smtClean="0"/>
              <a:t>T</a:t>
            </a:r>
            <a:r>
              <a:rPr lang="x-none" b="1" i="1" baseline="-25000" smtClean="0"/>
              <a:t>PWM </a:t>
            </a:r>
            <a:r>
              <a:rPr lang="x-none" baseline="0" smtClean="0"/>
              <a:t>-</a:t>
            </a:r>
            <a:r>
              <a:rPr lang="x-none" b="1" i="1" baseline="0" smtClean="0">
                <a:sym typeface="Symbol"/>
              </a:rPr>
              <a:t> </a:t>
            </a:r>
            <a:r>
              <a:rPr lang="x-none" baseline="0" smtClean="0"/>
              <a:t>.  Time se na potrošaču dobija srednja vrednost napona</a:t>
            </a:r>
          </a:p>
          <a:p>
            <a:endParaRPr lang="x-none" baseline="0" smtClean="0"/>
          </a:p>
          <a:p>
            <a:r>
              <a:rPr lang="x-none" b="1" baseline="0" smtClean="0"/>
              <a:t> V</a:t>
            </a:r>
            <a:r>
              <a:rPr lang="x-none" b="1" baseline="-25000" smtClean="0"/>
              <a:t>aSR</a:t>
            </a:r>
            <a:r>
              <a:rPr lang="x-none" b="1" baseline="0" smtClean="0"/>
              <a:t> = V</a:t>
            </a:r>
            <a:r>
              <a:rPr lang="x-none" b="1" baseline="-25000" smtClean="0"/>
              <a:t>dc</a:t>
            </a:r>
            <a:r>
              <a:rPr lang="x-none" b="1" baseline="0" smtClean="0"/>
              <a:t> </a:t>
            </a:r>
            <a:r>
              <a:rPr lang="x-none" b="1" baseline="0" smtClean="0">
                <a:sym typeface="Symbol"/>
              </a:rPr>
              <a:t></a:t>
            </a:r>
            <a:r>
              <a:rPr lang="x-none" b="1" i="1" baseline="0" smtClean="0">
                <a:sym typeface="Symbol"/>
              </a:rPr>
              <a:t> </a:t>
            </a:r>
            <a:r>
              <a:rPr lang="x-none" b="1" baseline="0" smtClean="0"/>
              <a:t>/</a:t>
            </a:r>
            <a:r>
              <a:rPr lang="x-none" b="1" i="1" baseline="0" smtClean="0"/>
              <a:t>T</a:t>
            </a:r>
            <a:r>
              <a:rPr lang="x-none" b="1" i="1" baseline="-25000" smtClean="0"/>
              <a:t>PWM</a:t>
            </a:r>
            <a:endParaRPr lang="x-none" b="0" i="0" baseline="-25000" smtClean="0"/>
          </a:p>
          <a:p>
            <a:endParaRPr lang="x-none" b="0" i="0" baseline="0" smtClean="0"/>
          </a:p>
          <a:p>
            <a:r>
              <a:rPr lang="x-none" b="0" i="0" baseline="0" smtClean="0"/>
              <a:t>S druge strane, motor proizvodi kontra-elektromotornu silu na narednomslajdu označenu sa </a:t>
            </a:r>
            <a:r>
              <a:rPr lang="x-none" b="1" i="0" baseline="0" smtClean="0"/>
              <a:t>E</a:t>
            </a:r>
            <a:r>
              <a:rPr lang="x-none" b="1" i="0" baseline="-25000" smtClean="0"/>
              <a:t>b</a:t>
            </a:r>
            <a:r>
              <a:rPr lang="x-none" b="0" i="0" baseline="0" smtClean="0"/>
              <a:t>. Ova kontra-elektromotorna sila je ustvari napon konra polariteta (odatle naziv) u odnosu na izvor i potiče od obrtanja namotaja rotora u magnetnom polju statora. Vrednost  je direktno srazmerna brzini obrtanja rotora motora. Kada se rotor ne obrće, </a:t>
            </a:r>
            <a:r>
              <a:rPr lang="x-none" b="1" i="0" baseline="0" smtClean="0"/>
              <a:t>E</a:t>
            </a:r>
            <a:r>
              <a:rPr lang="x-none" b="1" i="0" baseline="-25000" smtClean="0"/>
              <a:t>b </a:t>
            </a:r>
            <a:r>
              <a:rPr lang="x-none" b="0" i="0" baseline="0" smtClean="0"/>
              <a:t>je 0, kada se obrće nominalnom brzinom, vrednost </a:t>
            </a:r>
            <a:r>
              <a:rPr lang="x-none" b="1" i="0" baseline="0" smtClean="0"/>
              <a:t>E</a:t>
            </a:r>
            <a:r>
              <a:rPr lang="x-none" b="1" i="0" baseline="-25000" smtClean="0"/>
              <a:t>b </a:t>
            </a:r>
            <a:r>
              <a:rPr lang="x-none" b="0" i="0" baseline="0" smtClean="0"/>
              <a:t>je veoma vliska </a:t>
            </a:r>
            <a:r>
              <a:rPr lang="x-none" baseline="0" smtClean="0"/>
              <a:t>V</a:t>
            </a:r>
            <a:r>
              <a:rPr lang="x-none" baseline="-25000" smtClean="0"/>
              <a:t>dc </a:t>
            </a:r>
            <a:r>
              <a:rPr lang="x-none" b="0" i="0" baseline="0" smtClean="0"/>
              <a:t>, a kada je brzina obrtanja veća od nominalne (moguće samo ukoliko se spolja, mehanički obrće), napon </a:t>
            </a:r>
            <a:r>
              <a:rPr lang="x-none" b="1" i="0" baseline="0" smtClean="0"/>
              <a:t>E</a:t>
            </a:r>
            <a:r>
              <a:rPr lang="x-none" b="1" i="0" baseline="-25000" smtClean="0"/>
              <a:t>b </a:t>
            </a:r>
            <a:r>
              <a:rPr lang="x-none" b="0" i="0" baseline="0" smtClean="0"/>
              <a:t>koji generiše motor prevazilazi </a:t>
            </a:r>
            <a:r>
              <a:rPr lang="x-none" baseline="0" smtClean="0"/>
              <a:t>V</a:t>
            </a:r>
            <a:r>
              <a:rPr lang="x-none" baseline="-25000" smtClean="0"/>
              <a:t>dc </a:t>
            </a:r>
            <a:r>
              <a:rPr lang="x-none" b="0" i="0" baseline="0" smtClean="0"/>
              <a:t>. </a:t>
            </a:r>
          </a:p>
          <a:p>
            <a:endParaRPr lang="x-none" b="0" i="0" baseline="0" smtClean="0"/>
          </a:p>
          <a:p>
            <a:r>
              <a:rPr lang="x-none" b="0" i="0" baseline="0" smtClean="0"/>
              <a:t>Ove dve pojave, s jedne strane napon </a:t>
            </a:r>
            <a:r>
              <a:rPr lang="x-none" b="1" i="0" baseline="0" smtClean="0"/>
              <a:t>E</a:t>
            </a:r>
            <a:r>
              <a:rPr lang="x-none" b="1" i="0" baseline="-25000" smtClean="0"/>
              <a:t>b </a:t>
            </a:r>
            <a:r>
              <a:rPr lang="x-none" b="0" i="0" baseline="0" smtClean="0"/>
              <a:t> koji generiše motor, i s druge strane srednji napon </a:t>
            </a:r>
            <a:r>
              <a:rPr lang="x-none" b="1" baseline="0" smtClean="0"/>
              <a:t>V</a:t>
            </a:r>
            <a:r>
              <a:rPr lang="x-none" b="1" baseline="-25000" smtClean="0"/>
              <a:t>aSR</a:t>
            </a:r>
            <a:r>
              <a:rPr lang="x-none" b="0" i="0" baseline="0" smtClean="0"/>
              <a:t> koji generiše pretvarač  se mogu posmatrati odvojeno. Koji od ova dva napona preovalada, određuje smer struje. Kada je smer struje pozitivan ona proizvodi pozitivan moment i motor ubrzava, i time se povećava  </a:t>
            </a:r>
            <a:r>
              <a:rPr lang="x-none" b="1" i="0" baseline="0" smtClean="0"/>
              <a:t>E</a:t>
            </a:r>
            <a:r>
              <a:rPr lang="x-none" b="1" i="0" baseline="-25000" smtClean="0"/>
              <a:t>b</a:t>
            </a:r>
            <a:r>
              <a:rPr lang="x-none" b="0" i="0" baseline="0" smtClean="0"/>
              <a:t>, kada je struja negativna (ka izvoru) motor koči jer je moment koji generiše negativan (suorotnog smera od brzine obrtanja). Ravnoteža (stacionarno stanje u kome se brzina obrtanja ne menja) se dobija kada se </a:t>
            </a:r>
            <a:r>
              <a:rPr lang="x-none" b="1" i="0" baseline="0" smtClean="0"/>
              <a:t>E</a:t>
            </a:r>
            <a:r>
              <a:rPr lang="x-none" b="1" i="0" baseline="-25000" smtClean="0"/>
              <a:t>b </a:t>
            </a:r>
            <a:r>
              <a:rPr lang="x-none" b="0" i="0" baseline="0" smtClean="0"/>
              <a:t>i </a:t>
            </a:r>
            <a:r>
              <a:rPr lang="x-none" b="1" baseline="0" smtClean="0"/>
              <a:t>V</a:t>
            </a:r>
            <a:r>
              <a:rPr lang="x-none" b="1" baseline="-25000" smtClean="0"/>
              <a:t>aSR</a:t>
            </a:r>
            <a:r>
              <a:rPr lang="x-none" b="0" i="0" baseline="0" smtClean="0"/>
              <a:t> izjednače. </a:t>
            </a:r>
          </a:p>
          <a:p>
            <a:endParaRPr lang="x-none" b="0" i="0" baseline="0" smtClean="0"/>
          </a:p>
          <a:p>
            <a:r>
              <a:rPr lang="x-none" b="0" i="0" baseline="0" smtClean="0"/>
              <a:t>Za rad u prvom kvadrantu nužno je da  </a:t>
            </a:r>
            <a:r>
              <a:rPr lang="x-none" b="1" i="0" baseline="0" smtClean="0"/>
              <a:t>E</a:t>
            </a:r>
            <a:r>
              <a:rPr lang="x-none" b="1" i="0" baseline="-25000" smtClean="0"/>
              <a:t>b </a:t>
            </a:r>
            <a:r>
              <a:rPr lang="x-none" b="0" i="0" baseline="0" smtClean="0"/>
              <a:t> bude manje od </a:t>
            </a:r>
            <a:r>
              <a:rPr lang="x-none" b="1" baseline="0" smtClean="0"/>
              <a:t>V</a:t>
            </a:r>
            <a:r>
              <a:rPr lang="x-none" b="1" baseline="-25000" smtClean="0"/>
              <a:t>aSR</a:t>
            </a:r>
            <a:r>
              <a:rPr lang="x-none" b="1" baseline="0" smtClean="0"/>
              <a:t>.</a:t>
            </a:r>
          </a:p>
          <a:p>
            <a:endParaRPr lang="x-none" b="1" i="1" baseline="0" smtClean="0"/>
          </a:p>
          <a:p>
            <a:r>
              <a:rPr lang="x-none" b="0" i="1" baseline="0" smtClean="0"/>
              <a:t>Sledeća tabela pregledno prikazuje dva dela periode impulsno-širinske modulacije u prvom kvadrantu, njihovo trajanje, napon na motoru i koji su prekidači uključeni. Korisnik kontroliše samo uključivanje tranzistora T1 (trenutak uključenja i koliko dugo je uključen).</a:t>
            </a:r>
          </a:p>
          <a:p>
            <a:endParaRPr lang="x-none" b="1" i="0" baseline="0" smtClean="0"/>
          </a:p>
          <a:p>
            <a:r>
              <a:rPr lang="x-none" b="1" i="0" baseline="0" smtClean="0"/>
              <a:t>1. KVADRANT:</a:t>
            </a:r>
          </a:p>
          <a:p>
            <a:r>
              <a:rPr lang="x-none" b="1" i="0" baseline="0" smtClean="0"/>
              <a:t>		</a:t>
            </a:r>
            <a:r>
              <a:rPr lang="x-none" b="0" i="0" baseline="0" smtClean="0"/>
              <a:t>1. deo periode</a:t>
            </a:r>
            <a:r>
              <a:rPr lang="x-none" b="1" i="0" baseline="0" smtClean="0"/>
              <a:t> </a:t>
            </a:r>
            <a:r>
              <a:rPr lang="x-none" b="0" i="1" baseline="0" smtClean="0"/>
              <a:t>T</a:t>
            </a:r>
            <a:r>
              <a:rPr lang="x-none" b="0" i="1" baseline="-25000" smtClean="0"/>
              <a:t>PWM</a:t>
            </a:r>
            <a:r>
              <a:rPr lang="x-none" b="1" i="0" baseline="0" smtClean="0"/>
              <a:t> 	</a:t>
            </a:r>
            <a:r>
              <a:rPr lang="x-none" b="0" i="0" baseline="0" smtClean="0"/>
              <a:t>2. deo periode</a:t>
            </a:r>
            <a:r>
              <a:rPr lang="x-none" b="1" i="0" baseline="0" smtClean="0"/>
              <a:t> </a:t>
            </a:r>
            <a:r>
              <a:rPr lang="x-none" b="0" i="1" baseline="0" smtClean="0"/>
              <a:t>T</a:t>
            </a:r>
            <a:r>
              <a:rPr lang="x-none" b="0" i="1" baseline="-25000" smtClean="0"/>
              <a:t>PWM</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smtClean="0"/>
              <a:t>Trajanje:		             </a:t>
            </a:r>
            <a:r>
              <a:rPr lang="x-none" b="1" i="0" baseline="0" smtClean="0">
                <a:sym typeface="Symbol"/>
              </a:rPr>
              <a:t>		          </a:t>
            </a:r>
            <a:r>
              <a:rPr lang="x-none" b="1" i="1" baseline="0" smtClean="0"/>
              <a:t>T</a:t>
            </a:r>
            <a:r>
              <a:rPr lang="x-none" b="1" i="1" baseline="-25000" smtClean="0"/>
              <a:t>PWM</a:t>
            </a:r>
            <a:r>
              <a:rPr lang="x-none" b="0" i="0" baseline="0" smtClean="0"/>
              <a:t> - </a:t>
            </a:r>
            <a:r>
              <a:rPr lang="x-none" b="1" i="0" baseline="0" smtClean="0">
                <a:sym typeface="Symbol"/>
              </a:rPr>
              <a:t></a:t>
            </a:r>
            <a:endParaRPr lang="x-none" b="0" i="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smtClean="0"/>
              <a:t>Napon na motoru (v</a:t>
            </a:r>
            <a:r>
              <a:rPr lang="x-none" b="0" i="0" baseline="-25000" smtClean="0"/>
              <a:t>a</a:t>
            </a:r>
            <a:r>
              <a:rPr lang="x-none" b="0" i="0" baseline="0" smtClean="0"/>
              <a:t>):</a:t>
            </a:r>
            <a:r>
              <a:rPr lang="x-none" b="1" i="0" baseline="0" smtClean="0"/>
              <a:t>	             V</a:t>
            </a:r>
            <a:r>
              <a:rPr lang="x-none" b="1" i="0" baseline="-25000" smtClean="0"/>
              <a:t>dc		                 </a:t>
            </a:r>
            <a:r>
              <a:rPr lang="x-none" b="1" i="0" baseline="0" smtClean="0"/>
              <a:t>0		 </a:t>
            </a:r>
            <a:endParaRPr lang="x-none" b="1" i="0" baseline="-25000" smtClean="0"/>
          </a:p>
          <a:p>
            <a:r>
              <a:rPr lang="x-none" b="0" i="0" baseline="0" smtClean="0"/>
              <a:t>Uključene komponente:	            </a:t>
            </a:r>
            <a:r>
              <a:rPr lang="x-none" b="1" i="0" baseline="0" smtClean="0"/>
              <a:t>T1	</a:t>
            </a:r>
            <a:r>
              <a:rPr lang="x-none" b="0" i="0" baseline="0" smtClean="0"/>
              <a:t>	</a:t>
            </a:r>
            <a:r>
              <a:rPr lang="x-none" b="1" i="0" baseline="0" smtClean="0"/>
              <a:t>          D2</a:t>
            </a:r>
          </a:p>
          <a:p>
            <a:endParaRPr lang="x-none" b="1" i="1" baseline="-25000" smtClean="0"/>
          </a:p>
          <a:p>
            <a:endParaRPr lang="x-none" b="1" i="1" baseline="-25000" smtClean="0"/>
          </a:p>
          <a:p>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slici je plavom (trouglastom izlomljenom) linijom prikazan napon</a:t>
            </a:r>
            <a:r>
              <a:rPr lang="sr-Latn-CS" baseline="0" dirty="0" smtClean="0"/>
              <a:t> mase ispravljenog napona u odnosu na zvezdište (uzemljenje gradske mreže). Vidi prethodni slajd. Masa ispravljenog napona SE NE SME UZEMLJITI!</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x-none" u="sng" smtClean="0"/>
              <a:t>Rad pretvarača u drugom kvadrantu</a:t>
            </a:r>
            <a:r>
              <a:rPr lang="x-none" smtClean="0"/>
              <a:t>:</a:t>
            </a:r>
          </a:p>
          <a:p>
            <a:endParaRPr lang="x-none" smtClean="0"/>
          </a:p>
          <a:p>
            <a:r>
              <a:rPr lang="x-none" smtClean="0"/>
              <a:t>Da bi pretvarač radio u drugom kvadrantu neophodno je da napon koji generiše</a:t>
            </a:r>
            <a:r>
              <a:rPr lang="x-none" baseline="0" smtClean="0"/>
              <a:t> motor bude veći od srednje vrednosti napona koji generiše pretvarač. Da bi se to ostvarilo potrebno je spolja uložiti mehaničku energiju koja se u pretvaraču pretvara u električnu, ili, ako se rotor motora već obrće po inerciji, pretvaračem, pomoću impulsno-širinske modulacije generisati napon na motoru manji od napona koji generiše motor (</a:t>
            </a:r>
            <a:r>
              <a:rPr lang="x-none" b="1" baseline="0" smtClean="0"/>
              <a:t>E</a:t>
            </a:r>
            <a:r>
              <a:rPr lang="x-none" b="1" baseline="-25000" smtClean="0"/>
              <a:t>b</a:t>
            </a:r>
            <a:r>
              <a:rPr lang="x-none" baseline="0" smtClean="0"/>
              <a:t>). Razlika ova dva napona određuje intenzitet struje ka izvoru a samim tim i intenzitet negativnog momenta koji koči (usporava) motor.</a:t>
            </a:r>
            <a:endParaRPr lang="x-none" smtClean="0"/>
          </a:p>
          <a:p>
            <a:endParaRPr lang="x-none" smtClean="0"/>
          </a:p>
          <a:p>
            <a:r>
              <a:rPr lang="x-none" smtClean="0"/>
              <a:t>Drugi kvadrant podrazumeva da struja teče ka izvoru i da je napon na potrošaču uvek pozitivan (u odnosu na +</a:t>
            </a:r>
            <a:r>
              <a:rPr lang="x-none" baseline="0" smtClean="0"/>
              <a:t> pol kao na slici)</a:t>
            </a:r>
            <a:r>
              <a:rPr lang="x-none" smtClean="0"/>
              <a:t>. </a:t>
            </a:r>
            <a:r>
              <a:rPr lang="x-none" baseline="0" smtClean="0"/>
              <a:t>Rad u drugom kvadrantu znači da pretvarač može da (pomoću PWM) proizvede na potrošaču bilo koji </a:t>
            </a:r>
            <a:r>
              <a:rPr lang="x-none" b="1" baseline="0" smtClean="0"/>
              <a:t>pozitivan</a:t>
            </a:r>
            <a:r>
              <a:rPr lang="x-none" baseline="0" smtClean="0"/>
              <a:t> srednji </a:t>
            </a:r>
            <a:r>
              <a:rPr lang="x-none" b="1" baseline="0" smtClean="0"/>
              <a:t>napon od 0 do +V</a:t>
            </a:r>
            <a:r>
              <a:rPr lang="x-none" b="1" baseline="-25000" smtClean="0"/>
              <a:t>dc</a:t>
            </a:r>
            <a:r>
              <a:rPr lang="x-none" b="1" baseline="0" smtClean="0"/>
              <a:t> </a:t>
            </a:r>
            <a:r>
              <a:rPr lang="x-none" baseline="0" smtClean="0"/>
              <a:t>pri čemu kroz motor teče struja samo u </a:t>
            </a:r>
            <a:r>
              <a:rPr lang="x-none" b="1" baseline="0" smtClean="0"/>
              <a:t>negativnom smeru</a:t>
            </a:r>
            <a:r>
              <a:rPr lang="x-none" baseline="0" smtClean="0"/>
              <a:t>.</a:t>
            </a:r>
          </a:p>
          <a:p>
            <a:endParaRPr lang="x-none" baseline="0" smtClean="0"/>
          </a:p>
          <a:p>
            <a:r>
              <a:rPr lang="x-none" baseline="0" smtClean="0"/>
              <a:t>Da bi pretvarač pri bilo kojoj struji u negativnom smeru mogao da napravi bilo koju vrednost srednjeg napona od 0 do +V</a:t>
            </a:r>
            <a:r>
              <a:rPr lang="x-none" baseline="-25000" smtClean="0"/>
              <a:t>dc</a:t>
            </a:r>
            <a:r>
              <a:rPr lang="x-none" baseline="0" smtClean="0"/>
              <a:t>, neophodno je da postoji deo periode PWM kada je napon na motoru +V</a:t>
            </a:r>
            <a:r>
              <a:rPr lang="x-none" baseline="-25000" smtClean="0"/>
              <a:t>dc</a:t>
            </a:r>
            <a:r>
              <a:rPr lang="x-none" baseline="0" smtClean="0"/>
              <a:t> i deo periode kada je napon na potrošaču 0. Kontrolom aktivnih prekidača (T1 i T2) nužno je da se u toku jedne periode </a:t>
            </a:r>
            <a:r>
              <a:rPr lang="x-none" b="1" i="1" baseline="0" smtClean="0"/>
              <a:t>T</a:t>
            </a:r>
            <a:r>
              <a:rPr lang="x-none" b="1" i="1" baseline="-25000" smtClean="0"/>
              <a:t>PWM</a:t>
            </a:r>
            <a:r>
              <a:rPr lang="x-none" baseline="0" smtClean="0"/>
              <a:t> ostvare uslovi da na motoru bude +V</a:t>
            </a:r>
            <a:r>
              <a:rPr lang="x-none" baseline="-25000" smtClean="0"/>
              <a:t>dc </a:t>
            </a:r>
            <a:r>
              <a:rPr lang="x-none" baseline="0" smtClean="0"/>
              <a:t>, a u ostalom delu periode da bude 0. Promenom širine intervala (</a:t>
            </a:r>
            <a:r>
              <a:rPr lang="x-none" b="1" i="1" baseline="0" smtClean="0">
                <a:sym typeface="Symbol"/>
              </a:rPr>
              <a:t></a:t>
            </a:r>
            <a:r>
              <a:rPr lang="x-none" baseline="0" smtClean="0"/>
              <a:t>) kada je napon na motoru V</a:t>
            </a:r>
            <a:r>
              <a:rPr lang="x-none" baseline="-25000" smtClean="0"/>
              <a:t>dc</a:t>
            </a:r>
            <a:r>
              <a:rPr lang="x-none" baseline="0" smtClean="0"/>
              <a:t>, menja se odnos </a:t>
            </a:r>
            <a:r>
              <a:rPr lang="x-none" b="1" i="1" baseline="0" smtClean="0">
                <a:sym typeface="Symbol"/>
              </a:rPr>
              <a:t></a:t>
            </a:r>
            <a:r>
              <a:rPr lang="x-none" b="1" i="1" baseline="0" smtClean="0"/>
              <a:t>/T</a:t>
            </a:r>
            <a:r>
              <a:rPr lang="x-none" b="1" i="1" baseline="-25000" smtClean="0"/>
              <a:t>PWM</a:t>
            </a:r>
            <a:r>
              <a:rPr lang="x-none" b="1" i="1" baseline="0" smtClean="0"/>
              <a:t>  </a:t>
            </a:r>
            <a:r>
              <a:rPr lang="x-none" baseline="0" smtClean="0"/>
              <a:t>a samim tim i srednja vrednost napona na motoru. Perioda impulsno širinske modulacije (</a:t>
            </a:r>
            <a:r>
              <a:rPr lang="x-none" b="1" i="1" baseline="0" smtClean="0"/>
              <a:t>T</a:t>
            </a:r>
            <a:r>
              <a:rPr lang="x-none" b="1" i="1" baseline="-25000" smtClean="0"/>
              <a:t>PWM</a:t>
            </a:r>
            <a:r>
              <a:rPr lang="x-none" baseline="0" smtClean="0"/>
              <a:t>) je konstantna.</a:t>
            </a:r>
          </a:p>
          <a:p>
            <a:endParaRPr lang="x-none" baseline="0" smtClean="0"/>
          </a:p>
          <a:p>
            <a:r>
              <a:rPr lang="x-none" baseline="0" smtClean="0"/>
              <a:t>U drugom kvadrantu, uz negativnu vrednost struje, na potrošač se dovodi napon +V</a:t>
            </a:r>
            <a:r>
              <a:rPr lang="x-none" baseline="-25000" smtClean="0"/>
              <a:t>dc </a:t>
            </a:r>
            <a:r>
              <a:rPr lang="x-none" baseline="0" smtClean="0"/>
              <a:t>kada se uključi dioda D1 (T1 i T2 su isključeni). Dioda se sama uključuje, tačnije, uključuje je struja koja teče od motora ka izvoru. </a:t>
            </a:r>
            <a:r>
              <a:rPr lang="x-none" u="sng" baseline="0" smtClean="0"/>
              <a:t>Izvor mora da bude u stanju da prihvati ovu struju</a:t>
            </a:r>
            <a:r>
              <a:rPr lang="x-none" baseline="0" smtClean="0"/>
              <a:t>! Grecov ispravljač ne može da prihvati struju! Ovo stanje (oba tranzistora isključena, D1 uključena) predstavlja prvi deo periode </a:t>
            </a:r>
            <a:r>
              <a:rPr lang="x-none" b="1" i="1" baseline="0" smtClean="0"/>
              <a:t>T</a:t>
            </a:r>
            <a:r>
              <a:rPr lang="x-none" b="1" i="1" baseline="-25000" smtClean="0"/>
              <a:t>PWM </a:t>
            </a:r>
            <a:r>
              <a:rPr lang="x-none" baseline="0" smtClean="0"/>
              <a:t>i traje </a:t>
            </a:r>
            <a:r>
              <a:rPr lang="x-none" b="1" i="1" baseline="0" smtClean="0">
                <a:sym typeface="Symbol"/>
              </a:rPr>
              <a:t> </a:t>
            </a:r>
            <a:r>
              <a:rPr lang="x-none" baseline="0" smtClean="0"/>
              <a:t>. U drugom delu periode uključuje se T2 (T1 je isključen) i time se ostvaruju uslovi da napon na motoru bude 0. Ovaj tranzistor se drži uključenim vremenski interval </a:t>
            </a:r>
            <a:r>
              <a:rPr lang="x-none" b="1" i="1" baseline="0" smtClean="0"/>
              <a:t>T</a:t>
            </a:r>
            <a:r>
              <a:rPr lang="x-none" b="1" i="1" baseline="-25000" smtClean="0"/>
              <a:t>PWM </a:t>
            </a:r>
            <a:r>
              <a:rPr lang="x-none" baseline="0" smtClean="0"/>
              <a:t>-</a:t>
            </a:r>
            <a:r>
              <a:rPr lang="x-none" b="1" i="1" baseline="0" smtClean="0">
                <a:sym typeface="Symbol"/>
              </a:rPr>
              <a:t> </a:t>
            </a:r>
            <a:r>
              <a:rPr lang="x-none" baseline="0" smtClean="0"/>
              <a:t>. Kada istekne ovaj interval tranzistor T2 se ponovo isključuje i počinje nova perioda  </a:t>
            </a:r>
            <a:r>
              <a:rPr lang="x-none" b="1" i="1" baseline="0" smtClean="0"/>
              <a:t>T</a:t>
            </a:r>
            <a:r>
              <a:rPr lang="x-none" b="1" i="1" baseline="-25000" smtClean="0"/>
              <a:t>PWM </a:t>
            </a:r>
            <a:r>
              <a:rPr lang="x-none" baseline="0" smtClean="0"/>
              <a:t>. </a:t>
            </a:r>
          </a:p>
          <a:p>
            <a:r>
              <a:rPr lang="x-none" baseline="0" smtClean="0"/>
              <a:t>Srednja vrednost napona na potrošaču koji generiše pretvarač iznosi:</a:t>
            </a:r>
          </a:p>
          <a:p>
            <a:endParaRPr lang="x-none" baseline="0" smtClean="0"/>
          </a:p>
          <a:p>
            <a:r>
              <a:rPr lang="x-none" b="1" baseline="0" smtClean="0"/>
              <a:t> V</a:t>
            </a:r>
            <a:r>
              <a:rPr lang="x-none" b="1" baseline="-25000" smtClean="0"/>
              <a:t>aSR</a:t>
            </a:r>
            <a:r>
              <a:rPr lang="x-none" b="1" baseline="0" smtClean="0"/>
              <a:t> = V</a:t>
            </a:r>
            <a:r>
              <a:rPr lang="x-none" b="1" baseline="-25000" smtClean="0"/>
              <a:t>dc</a:t>
            </a:r>
            <a:r>
              <a:rPr lang="x-none" b="1" baseline="0" smtClean="0"/>
              <a:t> </a:t>
            </a:r>
            <a:r>
              <a:rPr lang="x-none" b="1" baseline="0" smtClean="0">
                <a:sym typeface="Symbol"/>
              </a:rPr>
              <a:t></a:t>
            </a:r>
            <a:r>
              <a:rPr lang="x-none" b="1" i="1" baseline="0" smtClean="0">
                <a:sym typeface="Symbol"/>
              </a:rPr>
              <a:t> </a:t>
            </a:r>
            <a:r>
              <a:rPr lang="x-none" b="1" baseline="0" smtClean="0"/>
              <a:t>/</a:t>
            </a:r>
            <a:r>
              <a:rPr lang="x-none" b="1" i="1" baseline="0" smtClean="0"/>
              <a:t>T</a:t>
            </a:r>
            <a:r>
              <a:rPr lang="x-none" b="1" i="1" baseline="-25000" smtClean="0"/>
              <a:t>PWM</a:t>
            </a:r>
            <a:endParaRPr lang="x-none" b="0" i="0" baseline="-25000" smtClean="0"/>
          </a:p>
          <a:p>
            <a:endParaRPr lang="x-none" b="0" i="0" baseline="0" smtClean="0"/>
          </a:p>
          <a:p>
            <a:r>
              <a:rPr lang="x-none" b="0" i="0" baseline="0" smtClean="0"/>
              <a:t>S druge strane, motor proizvodi kontra-elektromotornu silu na narednomslajdu označenu sa </a:t>
            </a:r>
            <a:r>
              <a:rPr lang="x-none" b="1" i="0" baseline="0" smtClean="0"/>
              <a:t>E</a:t>
            </a:r>
            <a:r>
              <a:rPr lang="x-none" b="1" i="0" baseline="-25000" smtClean="0"/>
              <a:t>b</a:t>
            </a:r>
            <a:r>
              <a:rPr lang="x-none" b="0" i="0" baseline="0" smtClean="0"/>
              <a:t>. Ova kontra-elektromotorna sila je ustvari napon konra polariteta (odatle naziv) u odnosu na izvor i potiče od obrtanja namotaja rotora u magnetnom polju statora. Vrednost  je direktno srazmerna brzini obrtanja rotora motora. Kada se rotor ne obrće, </a:t>
            </a:r>
            <a:r>
              <a:rPr lang="x-none" b="1" i="0" baseline="0" smtClean="0"/>
              <a:t>E</a:t>
            </a:r>
            <a:r>
              <a:rPr lang="x-none" b="1" i="0" baseline="-25000" smtClean="0"/>
              <a:t>b </a:t>
            </a:r>
            <a:r>
              <a:rPr lang="x-none" b="0" i="0" baseline="0" smtClean="0"/>
              <a:t>je 0, kada se obrće nominalnom brzinom, vrednost </a:t>
            </a:r>
            <a:r>
              <a:rPr lang="x-none" b="1" i="0" baseline="0" smtClean="0"/>
              <a:t>E</a:t>
            </a:r>
            <a:r>
              <a:rPr lang="x-none" b="1" i="0" baseline="-25000" smtClean="0"/>
              <a:t>b </a:t>
            </a:r>
            <a:r>
              <a:rPr lang="x-none" b="0" i="0" baseline="0" smtClean="0"/>
              <a:t>je veoma vliska </a:t>
            </a:r>
            <a:r>
              <a:rPr lang="x-none" baseline="0" smtClean="0"/>
              <a:t>V</a:t>
            </a:r>
            <a:r>
              <a:rPr lang="x-none" baseline="-25000" smtClean="0"/>
              <a:t>dc </a:t>
            </a:r>
            <a:r>
              <a:rPr lang="x-none" b="0" i="0" baseline="0" smtClean="0"/>
              <a:t>, a kada je brzina obrtanja veća od nominalne (moguće samo ukoliko se spolja, mehanički obrće), napon </a:t>
            </a:r>
            <a:r>
              <a:rPr lang="x-none" b="1" i="0" baseline="0" smtClean="0"/>
              <a:t>E</a:t>
            </a:r>
            <a:r>
              <a:rPr lang="x-none" b="1" i="0" baseline="-25000" smtClean="0"/>
              <a:t>b </a:t>
            </a:r>
            <a:r>
              <a:rPr lang="x-none" b="0" i="0" baseline="0" smtClean="0"/>
              <a:t>koji generiše motor prevazilazi </a:t>
            </a:r>
            <a:r>
              <a:rPr lang="x-none" baseline="0" smtClean="0"/>
              <a:t>V</a:t>
            </a:r>
            <a:r>
              <a:rPr lang="x-none" baseline="-25000" smtClean="0"/>
              <a:t>dc </a:t>
            </a:r>
            <a:r>
              <a:rPr lang="x-none" b="0" i="0" baseline="0" smtClean="0"/>
              <a:t>. </a:t>
            </a:r>
          </a:p>
          <a:p>
            <a:endParaRPr lang="x-none" b="0" i="0" baseline="0" smtClean="0"/>
          </a:p>
          <a:p>
            <a:r>
              <a:rPr lang="x-none" b="0" i="0" baseline="0" smtClean="0"/>
              <a:t>Ove dve pojave, s jedne strane napon </a:t>
            </a:r>
            <a:r>
              <a:rPr lang="x-none" b="1" i="0" baseline="0" smtClean="0"/>
              <a:t>E</a:t>
            </a:r>
            <a:r>
              <a:rPr lang="x-none" b="1" i="0" baseline="-25000" smtClean="0"/>
              <a:t>b </a:t>
            </a:r>
            <a:r>
              <a:rPr lang="x-none" b="0" i="0" baseline="0" smtClean="0"/>
              <a:t> koji generiše motor, i s druge strane srednji napon </a:t>
            </a:r>
            <a:r>
              <a:rPr lang="x-none" b="1" baseline="0" smtClean="0"/>
              <a:t>V</a:t>
            </a:r>
            <a:r>
              <a:rPr lang="x-none" b="1" baseline="-25000" smtClean="0"/>
              <a:t>aSR</a:t>
            </a:r>
            <a:r>
              <a:rPr lang="x-none" b="0" i="0" baseline="0" smtClean="0"/>
              <a:t> koji generiše pretvarač  se mogu posmatrati odvojeno. Koji od ova dva napona preovalada, određuje smer struje. Kada je smer struje pozitivan ona proizvodi pozitivan moment i motor ubrzava, i time se povećava  </a:t>
            </a:r>
            <a:r>
              <a:rPr lang="x-none" b="1" i="0" baseline="0" smtClean="0"/>
              <a:t>E</a:t>
            </a:r>
            <a:r>
              <a:rPr lang="x-none" b="1" i="0" baseline="-25000" smtClean="0"/>
              <a:t>b</a:t>
            </a:r>
            <a:r>
              <a:rPr lang="x-none" b="0" i="0" baseline="0" smtClean="0"/>
              <a:t>, kada je struja negativna (ka izvoru) motor koči jer je moment koji generiše negativan (suorotnog smera od brzine obrtanja). Ravnoteža (stacionarno stanje u kome se brzina ne menja) se dobija kada se </a:t>
            </a:r>
            <a:r>
              <a:rPr lang="x-none" b="1" i="0" baseline="0" smtClean="0"/>
              <a:t>E</a:t>
            </a:r>
            <a:r>
              <a:rPr lang="x-none" b="1" i="0" baseline="-25000" smtClean="0"/>
              <a:t>b </a:t>
            </a:r>
            <a:r>
              <a:rPr lang="x-none" b="0" i="0" baseline="0" smtClean="0"/>
              <a:t>i </a:t>
            </a:r>
            <a:r>
              <a:rPr lang="x-none" b="1" baseline="0" smtClean="0"/>
              <a:t>V</a:t>
            </a:r>
            <a:r>
              <a:rPr lang="x-none" b="1" baseline="-25000" smtClean="0"/>
              <a:t>aSR</a:t>
            </a:r>
            <a:r>
              <a:rPr lang="x-none" b="0" i="0" baseline="0" smtClean="0"/>
              <a:t> izjednače. </a:t>
            </a:r>
          </a:p>
          <a:p>
            <a:endParaRPr lang="x-none" b="0" i="0" baseline="0" smtClean="0"/>
          </a:p>
          <a:p>
            <a:r>
              <a:rPr lang="x-none" b="0" i="0" baseline="0" smtClean="0"/>
              <a:t>Za rad u drugom kvadrantu nužno je da  </a:t>
            </a:r>
            <a:r>
              <a:rPr lang="x-none" b="1" i="0" baseline="0" smtClean="0"/>
              <a:t>E</a:t>
            </a:r>
            <a:r>
              <a:rPr lang="x-none" b="1" i="0" baseline="-25000" smtClean="0"/>
              <a:t>b </a:t>
            </a:r>
            <a:r>
              <a:rPr lang="x-none" b="0" i="0" baseline="0" smtClean="0"/>
              <a:t> bude veće od </a:t>
            </a:r>
            <a:r>
              <a:rPr lang="x-none" b="1" baseline="0" smtClean="0"/>
              <a:t>V</a:t>
            </a:r>
            <a:r>
              <a:rPr lang="x-none" b="1" baseline="-25000" smtClean="0"/>
              <a:t>aSR</a:t>
            </a:r>
            <a:r>
              <a:rPr lang="x-none" b="1" baseline="0" smtClean="0"/>
              <a:t>.</a:t>
            </a:r>
          </a:p>
          <a:p>
            <a:endParaRPr lang="x-none" b="0" i="1" baseline="0" smtClean="0"/>
          </a:p>
          <a:p>
            <a:r>
              <a:rPr lang="x-none" b="0" i="1" baseline="0" smtClean="0"/>
              <a:t>Sledeća tabela pregledno prikazuje dva dela periode impulsno-širinske modulacije u drugom kvadrantu, njihovo trajanje, napon na motoru i koji su prekidači uključeni. Korisnik kontroliše samo uključivanje tranzistora T2 (trenutak uključenja i koliko dugo je uključen).</a:t>
            </a:r>
          </a:p>
          <a:p>
            <a:endParaRPr lang="x-none" b="1" i="0" baseline="0" smtClean="0"/>
          </a:p>
          <a:p>
            <a:r>
              <a:rPr lang="x-none" b="1" i="0" baseline="0" smtClean="0"/>
              <a:t>2. KVADRANT:</a:t>
            </a:r>
          </a:p>
          <a:p>
            <a:r>
              <a:rPr lang="x-none" b="1" i="0" baseline="0" smtClean="0"/>
              <a:t>		</a:t>
            </a:r>
            <a:r>
              <a:rPr lang="x-none" b="0" i="0" baseline="0" smtClean="0"/>
              <a:t>1. deo periode</a:t>
            </a:r>
            <a:r>
              <a:rPr lang="x-none" b="1" i="0" baseline="0" smtClean="0"/>
              <a:t> </a:t>
            </a:r>
            <a:r>
              <a:rPr lang="x-none" b="0" i="1" baseline="0" smtClean="0"/>
              <a:t>T</a:t>
            </a:r>
            <a:r>
              <a:rPr lang="x-none" b="0" i="1" baseline="-25000" smtClean="0"/>
              <a:t>PWM</a:t>
            </a:r>
            <a:r>
              <a:rPr lang="x-none" b="1" i="0" baseline="0" smtClean="0"/>
              <a:t> 	</a:t>
            </a:r>
            <a:r>
              <a:rPr lang="x-none" b="0" i="0" baseline="0" smtClean="0"/>
              <a:t>2. deo periode</a:t>
            </a:r>
            <a:r>
              <a:rPr lang="x-none" b="1" i="0" baseline="0" smtClean="0"/>
              <a:t> </a:t>
            </a:r>
            <a:r>
              <a:rPr lang="x-none" b="0" i="1" baseline="0" smtClean="0"/>
              <a:t>T</a:t>
            </a:r>
            <a:r>
              <a:rPr lang="x-none" b="0" i="1" baseline="-25000" smtClean="0"/>
              <a:t>PWM</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smtClean="0"/>
              <a:t>Trajanje:		             </a:t>
            </a:r>
            <a:r>
              <a:rPr lang="x-none" b="1" i="0" baseline="0" smtClean="0">
                <a:sym typeface="Symbol"/>
              </a:rPr>
              <a:t>		          </a:t>
            </a:r>
            <a:r>
              <a:rPr lang="x-none" b="1" i="1" baseline="0" smtClean="0"/>
              <a:t>T</a:t>
            </a:r>
            <a:r>
              <a:rPr lang="x-none" b="1" i="1" baseline="-25000" smtClean="0"/>
              <a:t>PWM</a:t>
            </a:r>
            <a:r>
              <a:rPr lang="x-none" b="0" i="0" baseline="0" smtClean="0"/>
              <a:t> - </a:t>
            </a:r>
            <a:r>
              <a:rPr lang="x-none" b="1" i="0" baseline="0" smtClean="0">
                <a:sym typeface="Symbol"/>
              </a:rPr>
              <a:t></a:t>
            </a:r>
            <a:endParaRPr lang="x-none" b="0" i="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smtClean="0"/>
              <a:t>Napon na motoru (v</a:t>
            </a:r>
            <a:r>
              <a:rPr lang="x-none" b="0" i="0" baseline="-25000" smtClean="0"/>
              <a:t>a</a:t>
            </a:r>
            <a:r>
              <a:rPr lang="x-none" b="0" i="0" baseline="0" smtClean="0"/>
              <a:t>):</a:t>
            </a:r>
            <a:r>
              <a:rPr lang="x-none" b="1" i="0" baseline="0" smtClean="0"/>
              <a:t>	             V</a:t>
            </a:r>
            <a:r>
              <a:rPr lang="x-none" b="1" i="0" baseline="-25000" smtClean="0"/>
              <a:t>dc		                 </a:t>
            </a:r>
            <a:r>
              <a:rPr lang="x-none" b="1" i="0" baseline="0" smtClean="0"/>
              <a:t>0		 </a:t>
            </a:r>
            <a:endParaRPr lang="x-none" b="1" i="0" baseline="-25000" smtClean="0"/>
          </a:p>
          <a:p>
            <a:r>
              <a:rPr lang="x-none" b="0" i="0" baseline="0" smtClean="0"/>
              <a:t>Uključene komponente:	            </a:t>
            </a:r>
            <a:r>
              <a:rPr lang="x-none" b="1" i="0" baseline="0" smtClean="0"/>
              <a:t>D1	</a:t>
            </a:r>
            <a:r>
              <a:rPr lang="x-none" b="0" i="0" baseline="0" smtClean="0"/>
              <a:t>	</a:t>
            </a:r>
            <a:r>
              <a:rPr lang="x-none" b="1" i="0" baseline="0" smtClean="0"/>
              <a:t>          T2</a:t>
            </a:r>
          </a:p>
          <a:p>
            <a:endParaRPr lang="x-none" b="1" i="1" baseline="-25000" smtClean="0"/>
          </a:p>
          <a:p>
            <a:r>
              <a:rPr lang="x-none" smtClean="0"/>
              <a:t>Smisao rada u drugom kvadrantu je pre svega uticaj na intenzitet struje koja se vraća ka izvoru. Na struju se utiče promenom srednje vrednosti napona koji generiše pretvarač. U drugom delu periode, kada se uključi T2, ta struja koja bi išla ka izvoru se „odliva“ i vraća u motor koji je u ovom delu periode u kratkom spoju</a:t>
            </a:r>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smtClean="0"/>
          </a:p>
          <a:p>
            <a:r>
              <a:rPr lang="x-none" smtClean="0"/>
              <a:t>Pretvarač kao na slici se naziva </a:t>
            </a:r>
            <a:r>
              <a:rPr lang="x-none" b="1" smtClean="0"/>
              <a:t>most</a:t>
            </a:r>
            <a:r>
              <a:rPr lang="x-none" smtClean="0"/>
              <a:t> ili </a:t>
            </a:r>
            <a:r>
              <a:rPr lang="x-none" b="1" smtClean="0"/>
              <a:t>H-most</a:t>
            </a:r>
            <a:r>
              <a:rPr lang="x-none" smtClean="0"/>
              <a:t> i može da radi u sva četiri kvadranta, odnosno može da dovede na motor</a:t>
            </a:r>
            <a:r>
              <a:rPr lang="x-none" baseline="0" smtClean="0"/>
              <a:t> srednji napon bilo koje vrednosti između </a:t>
            </a:r>
            <a:r>
              <a:rPr lang="x-none" b="1" baseline="0" smtClean="0"/>
              <a:t>+V</a:t>
            </a:r>
            <a:r>
              <a:rPr lang="x-none" b="1" baseline="-25000" smtClean="0"/>
              <a:t>dc</a:t>
            </a:r>
            <a:r>
              <a:rPr lang="x-none" b="1" baseline="0" smtClean="0"/>
              <a:t> </a:t>
            </a:r>
            <a:r>
              <a:rPr lang="x-none" baseline="0" smtClean="0"/>
              <a:t>i </a:t>
            </a:r>
            <a:r>
              <a:rPr lang="x-none" b="1" baseline="0" smtClean="0"/>
              <a:t>–V</a:t>
            </a:r>
            <a:r>
              <a:rPr lang="x-none" b="1" baseline="-25000" smtClean="0"/>
              <a:t>dc</a:t>
            </a:r>
            <a:r>
              <a:rPr lang="x-none" b="1" baseline="0" smtClean="0"/>
              <a:t> </a:t>
            </a:r>
            <a:r>
              <a:rPr lang="x-none" baseline="0" smtClean="0"/>
              <a:t>i to uz oba smera struje kroz motor. Pozitivan smer struje kroz motor je usvojen od njegovog + polala ka – polu (oznake na slici). </a:t>
            </a:r>
          </a:p>
          <a:p>
            <a:endParaRPr lang="x-none" baseline="0" smtClean="0"/>
          </a:p>
          <a:p>
            <a:r>
              <a:rPr lang="x-none" baseline="0" smtClean="0"/>
              <a:t>Pri negativnom smeru struje motor radi kao generator i mehaničku energiju pretvara u električnu ukoliko je spojen na izvor. Ponovo, ako su prekidači uključeni tako da je motor spojen na izvor, ovaj smer podrazumeva da struja teče ka izvoru. </a:t>
            </a:r>
          </a:p>
          <a:p>
            <a:endParaRPr lang="x-none" baseline="0" smtClean="0"/>
          </a:p>
          <a:p>
            <a:r>
              <a:rPr lang="x-none" baseline="0" smtClean="0"/>
              <a:t>Da bi se pomoću impulsno-širinske modulacije ostvario promenljiv srednji napon 0 do </a:t>
            </a:r>
            <a:r>
              <a:rPr lang="x-none" b="0" baseline="0" smtClean="0"/>
              <a:t>+V</a:t>
            </a:r>
            <a:r>
              <a:rPr lang="x-none" b="0" baseline="-25000" smtClean="0"/>
              <a:t>dc </a:t>
            </a:r>
            <a:r>
              <a:rPr lang="x-none" baseline="0" smtClean="0"/>
              <a:t>, nužno je ostvariti uslove da na motoru u jednom delu periode PWM bude napon  </a:t>
            </a:r>
            <a:r>
              <a:rPr lang="x-none" b="0" baseline="0" smtClean="0"/>
              <a:t>+V</a:t>
            </a:r>
            <a:r>
              <a:rPr lang="x-none" b="0" baseline="-25000" smtClean="0"/>
              <a:t>dc </a:t>
            </a:r>
            <a:r>
              <a:rPr lang="x-none" baseline="0" smtClean="0"/>
              <a:t>, a da u drugom delu bude 0. Da bi se ostvario promenljiv srednji napon 0 do </a:t>
            </a:r>
            <a:r>
              <a:rPr lang="x-none" b="0" baseline="0" smtClean="0"/>
              <a:t>–V</a:t>
            </a:r>
            <a:r>
              <a:rPr lang="x-none" b="0" baseline="-25000" smtClean="0"/>
              <a:t>dc</a:t>
            </a:r>
            <a:r>
              <a:rPr lang="x-none" b="0" baseline="0" smtClean="0"/>
              <a:t> </a:t>
            </a:r>
            <a:r>
              <a:rPr lang="x-none" baseline="0" smtClean="0"/>
              <a:t>, nužno je ostvariti uslove da na motoru u jednom delu periode PWM bude napon  </a:t>
            </a:r>
            <a:r>
              <a:rPr lang="x-none" b="0" baseline="0" smtClean="0"/>
              <a:t>–V</a:t>
            </a:r>
            <a:r>
              <a:rPr lang="x-none" b="0" baseline="-25000" smtClean="0"/>
              <a:t>dc</a:t>
            </a:r>
            <a:r>
              <a:rPr lang="x-none" b="0" baseline="0" smtClean="0"/>
              <a:t> </a:t>
            </a:r>
            <a:r>
              <a:rPr lang="x-none" baseline="0" smtClean="0"/>
              <a:t>, a da u drugom delu bude 0. Dakle, potrebno je da most, </a:t>
            </a:r>
            <a:r>
              <a:rPr lang="x-none" u="sng" baseline="0" smtClean="0"/>
              <a:t>uz oba smera struje</a:t>
            </a:r>
            <a:r>
              <a:rPr lang="x-none" u="none" baseline="0" smtClean="0"/>
              <a:t>, može (na motoru) da </a:t>
            </a:r>
            <a:r>
              <a:rPr lang="x-none" baseline="0" smtClean="0"/>
              <a:t>ostvariti napone : </a:t>
            </a:r>
            <a:r>
              <a:rPr lang="x-none" b="0" baseline="0" smtClean="0"/>
              <a:t>+V</a:t>
            </a:r>
            <a:r>
              <a:rPr lang="x-none" b="0" baseline="-25000" smtClean="0"/>
              <a:t>dc </a:t>
            </a:r>
            <a:r>
              <a:rPr lang="x-none" baseline="0" smtClean="0"/>
              <a:t>, 0  i </a:t>
            </a:r>
            <a:r>
              <a:rPr lang="x-none" b="0" baseline="0" smtClean="0"/>
              <a:t>–V</a:t>
            </a:r>
            <a:r>
              <a:rPr lang="x-none" b="0" baseline="-25000" smtClean="0"/>
              <a:t>dc</a:t>
            </a:r>
            <a:r>
              <a:rPr lang="x-none" b="0" baseline="0" smtClean="0"/>
              <a:t> </a:t>
            </a:r>
            <a:r>
              <a:rPr lang="x-none" baseline="0" smtClean="0"/>
              <a:t>.</a:t>
            </a:r>
          </a:p>
          <a:p>
            <a:endParaRPr lang="x-none" baseline="0" smtClean="0"/>
          </a:p>
          <a:p>
            <a:r>
              <a:rPr lang="x-none" baseline="0" smtClean="0"/>
              <a:t>Tačnije, širinskom modulacijom se može dobiti promenljiva vrednost srednjeg napon između </a:t>
            </a:r>
            <a:r>
              <a:rPr lang="x-none" b="0" baseline="0" smtClean="0"/>
              <a:t>+V</a:t>
            </a:r>
            <a:r>
              <a:rPr lang="x-none" b="0" baseline="-25000" smtClean="0"/>
              <a:t>dc </a:t>
            </a:r>
            <a:r>
              <a:rPr lang="x-none" baseline="0" smtClean="0"/>
              <a:t>i </a:t>
            </a:r>
            <a:r>
              <a:rPr lang="x-none" b="0" baseline="0" smtClean="0"/>
              <a:t>–V</a:t>
            </a:r>
            <a:r>
              <a:rPr lang="x-none" b="0" baseline="-25000" smtClean="0"/>
              <a:t>dc</a:t>
            </a:r>
            <a:r>
              <a:rPr lang="x-none" b="0" baseline="0" smtClean="0"/>
              <a:t> </a:t>
            </a:r>
            <a:r>
              <a:rPr lang="x-none" baseline="0" smtClean="0"/>
              <a:t>i bez nultog napona (u jednom delu periode PWM da na motoru bude </a:t>
            </a:r>
            <a:r>
              <a:rPr lang="x-none" b="0" baseline="0" smtClean="0"/>
              <a:t>+V</a:t>
            </a:r>
            <a:r>
              <a:rPr lang="x-none" b="0" baseline="-25000" smtClean="0"/>
              <a:t>dc </a:t>
            </a:r>
            <a:r>
              <a:rPr lang="x-none" baseline="0" smtClean="0"/>
              <a:t>, a u drugom </a:t>
            </a:r>
            <a:r>
              <a:rPr lang="x-none" b="0" baseline="0" smtClean="0"/>
              <a:t>–V</a:t>
            </a:r>
            <a:r>
              <a:rPr lang="x-none" b="0" baseline="-25000" smtClean="0"/>
              <a:t>dc</a:t>
            </a:r>
            <a:r>
              <a:rPr lang="x-none" baseline="0" smtClean="0"/>
              <a:t>. Ovakav način upravljana se naziva </a:t>
            </a:r>
            <a:r>
              <a:rPr lang="x-none" b="1" baseline="0" smtClean="0"/>
              <a:t>simetrično upravljanje mostom</a:t>
            </a:r>
            <a:r>
              <a:rPr lang="x-none" baseline="0" smtClean="0"/>
              <a:t>.</a:t>
            </a:r>
          </a:p>
          <a:p>
            <a:endParaRPr lang="x-none" baseline="0" smtClean="0"/>
          </a:p>
          <a:p>
            <a:r>
              <a:rPr lang="x-none" baseline="0" smtClean="0"/>
              <a:t>Pri pozitivnom smeru struje </a:t>
            </a:r>
            <a:r>
              <a:rPr lang="x-none" b="1" baseline="0" smtClean="0"/>
              <a:t>v</a:t>
            </a:r>
            <a:r>
              <a:rPr lang="x-none" b="1" baseline="-25000" smtClean="0"/>
              <a:t>a</a:t>
            </a:r>
            <a:r>
              <a:rPr lang="x-none" baseline="0" smtClean="0"/>
              <a:t> je jednako </a:t>
            </a:r>
            <a:r>
              <a:rPr lang="x-none" b="1" baseline="0" smtClean="0"/>
              <a:t>+V</a:t>
            </a:r>
            <a:r>
              <a:rPr lang="x-none" b="1" baseline="-25000" smtClean="0"/>
              <a:t>dc </a:t>
            </a:r>
            <a:r>
              <a:rPr lang="x-none" baseline="0" smtClean="0"/>
              <a:t>kada su uključeni </a:t>
            </a:r>
            <a:r>
              <a:rPr lang="x-none" b="1" baseline="0" smtClean="0"/>
              <a:t>T1 i T</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D</a:t>
            </a:r>
            <a:r>
              <a:rPr lang="sr-Latn-CS" b="1" baseline="0" dirty="0" smtClean="0"/>
              <a:t>3</a:t>
            </a:r>
            <a:r>
              <a:rPr lang="x-none" b="1" baseline="0" smtClean="0"/>
              <a:t> i T</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uključene </a:t>
            </a:r>
            <a:r>
              <a:rPr lang="x-none" b="1" baseline="0" smtClean="0"/>
              <a:t>D</a:t>
            </a:r>
            <a:r>
              <a:rPr lang="sr-Latn-CS" b="1" baseline="0" dirty="0" smtClean="0"/>
              <a:t>3</a:t>
            </a:r>
            <a:r>
              <a:rPr lang="x-none" b="1" baseline="0" smtClean="0"/>
              <a:t> i D</a:t>
            </a:r>
            <a:r>
              <a:rPr lang="sr-Latn-CS" b="1" baseline="0" dirty="0" smtClean="0"/>
              <a:t>4</a:t>
            </a:r>
            <a:r>
              <a:rPr lang="x-none" baseline="0" smtClean="0"/>
              <a:t>.</a:t>
            </a:r>
          </a:p>
          <a:p>
            <a:endParaRPr lang="x-none" smtClean="0"/>
          </a:p>
          <a:p>
            <a:r>
              <a:rPr lang="x-none" baseline="0" smtClean="0"/>
              <a:t>Pri negativnom smeru struje </a:t>
            </a:r>
            <a:r>
              <a:rPr lang="x-none" b="1" baseline="0" smtClean="0"/>
              <a:t>v</a:t>
            </a:r>
            <a:r>
              <a:rPr lang="x-none" b="1" baseline="-25000" smtClean="0"/>
              <a:t>a</a:t>
            </a:r>
            <a:r>
              <a:rPr lang="x-none" baseline="0" smtClean="0"/>
              <a:t> je jednako </a:t>
            </a:r>
            <a:r>
              <a:rPr lang="x-none" b="1" baseline="0" smtClean="0"/>
              <a:t>+V</a:t>
            </a:r>
            <a:r>
              <a:rPr lang="x-none" b="0" baseline="-25000" smtClean="0"/>
              <a:t>dc </a:t>
            </a:r>
            <a:r>
              <a:rPr lang="x-none" baseline="0" smtClean="0"/>
              <a:t>kada su uključeni </a:t>
            </a:r>
            <a:r>
              <a:rPr lang="x-none" b="1" baseline="0" smtClean="0"/>
              <a:t>D1 i D</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T</a:t>
            </a:r>
            <a:r>
              <a:rPr lang="sr-Latn-CS" b="1" baseline="0" dirty="0" smtClean="0"/>
              <a:t>3</a:t>
            </a:r>
            <a:r>
              <a:rPr lang="x-none" b="1" baseline="0" smtClean="0"/>
              <a:t> i D</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uključeni </a:t>
            </a:r>
            <a:r>
              <a:rPr lang="x-none" b="1" baseline="0" smtClean="0"/>
              <a:t>T</a:t>
            </a:r>
            <a:r>
              <a:rPr lang="sr-Latn-CS" b="1" baseline="0" dirty="0" smtClean="0"/>
              <a:t>3</a:t>
            </a:r>
            <a:r>
              <a:rPr lang="x-none" b="1" baseline="0" smtClean="0"/>
              <a:t> i T</a:t>
            </a:r>
            <a:r>
              <a:rPr lang="sr-Latn-CS" b="1" baseline="0" dirty="0" smtClean="0"/>
              <a:t>4</a:t>
            </a:r>
            <a:r>
              <a:rPr lang="x-none" baseline="0" smtClean="0"/>
              <a:t>.</a:t>
            </a:r>
          </a:p>
          <a:p>
            <a:endParaRPr lang="x-none" baseline="0" smtClean="0"/>
          </a:p>
          <a:p>
            <a:r>
              <a:rPr lang="x-none" baseline="0" smtClean="0"/>
              <a:t>Na narednim slajdovima su ilustrovani načini dobijanja sve tri moguće trenutne vrednosti napona na motoru pri pozitivnom i negativnom smeru struje. Korisnik kontroliše uključivanje i isključivanje tranzistora T1 do T4, dok se diode uključuju i isključuju same zavisno od uslova u kolu. </a:t>
            </a:r>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smtClean="0"/>
          </a:p>
          <a:p>
            <a:r>
              <a:rPr lang="x-none" smtClean="0"/>
              <a:t>Pretvarač kao na slici se naziva </a:t>
            </a:r>
            <a:r>
              <a:rPr lang="x-none" b="1" smtClean="0"/>
              <a:t>most</a:t>
            </a:r>
            <a:r>
              <a:rPr lang="x-none" smtClean="0"/>
              <a:t> ili </a:t>
            </a:r>
            <a:r>
              <a:rPr lang="x-none" b="1" smtClean="0"/>
              <a:t>H-most</a:t>
            </a:r>
            <a:r>
              <a:rPr lang="x-none" smtClean="0"/>
              <a:t> i može da radi u sva četiri kvadranta, odnosno može da dovede na motor</a:t>
            </a:r>
            <a:r>
              <a:rPr lang="x-none" baseline="0" smtClean="0"/>
              <a:t> srednji napon bilo koje vrednosti između </a:t>
            </a:r>
            <a:r>
              <a:rPr lang="x-none" b="1" baseline="0" smtClean="0"/>
              <a:t>+V</a:t>
            </a:r>
            <a:r>
              <a:rPr lang="x-none" b="1" baseline="-25000" smtClean="0"/>
              <a:t>dc</a:t>
            </a:r>
            <a:r>
              <a:rPr lang="x-none" b="1" baseline="0" smtClean="0"/>
              <a:t> </a:t>
            </a:r>
            <a:r>
              <a:rPr lang="x-none" baseline="0" smtClean="0"/>
              <a:t>i </a:t>
            </a:r>
            <a:r>
              <a:rPr lang="x-none" b="1" baseline="0" smtClean="0"/>
              <a:t>–V</a:t>
            </a:r>
            <a:r>
              <a:rPr lang="x-none" b="1" baseline="-25000" smtClean="0"/>
              <a:t>dc</a:t>
            </a:r>
            <a:r>
              <a:rPr lang="x-none" b="1" baseline="0" smtClean="0"/>
              <a:t> </a:t>
            </a:r>
            <a:r>
              <a:rPr lang="x-none" baseline="0" smtClean="0"/>
              <a:t>i to uz oba smera struje kroz motor. Pozitivan smer struje kroz motor je usvojen od njegovog + polala ka – polu (oznake na slici). </a:t>
            </a:r>
          </a:p>
          <a:p>
            <a:endParaRPr lang="x-none" baseline="0" smtClean="0"/>
          </a:p>
          <a:p>
            <a:r>
              <a:rPr lang="x-none" baseline="0" smtClean="0"/>
              <a:t>Pri negativnom smeru struje motor radi kao generator i mehaničku energiju pretvara u električnu ukoliko je spojen na izvor. Ponovo, ako su prekidači uključeni tako da je motor spojen na izvor, ovaj smer podrazumeva da struja teče ka izvoru. </a:t>
            </a:r>
          </a:p>
          <a:p>
            <a:endParaRPr lang="x-none" baseline="0" smtClean="0"/>
          </a:p>
          <a:p>
            <a:r>
              <a:rPr lang="x-none" baseline="0" smtClean="0"/>
              <a:t>Da bi se pomoću impulsno-širinske modulacije ostvario promenljiv srednji napon 0 do </a:t>
            </a:r>
            <a:r>
              <a:rPr lang="x-none" b="0" baseline="0" smtClean="0"/>
              <a:t>+V</a:t>
            </a:r>
            <a:r>
              <a:rPr lang="x-none" b="0" baseline="-25000" smtClean="0"/>
              <a:t>dc </a:t>
            </a:r>
            <a:r>
              <a:rPr lang="x-none" baseline="0" smtClean="0"/>
              <a:t>, nužno je ostvariti uslove da na motoru u jednom delu periode PWM bude napon  </a:t>
            </a:r>
            <a:r>
              <a:rPr lang="x-none" b="0" baseline="0" smtClean="0"/>
              <a:t>+V</a:t>
            </a:r>
            <a:r>
              <a:rPr lang="x-none" b="0" baseline="-25000" smtClean="0"/>
              <a:t>dc </a:t>
            </a:r>
            <a:r>
              <a:rPr lang="x-none" baseline="0" smtClean="0"/>
              <a:t>, a da u drugom delu bude 0. Da bi se ostvario promenljiv srednji napon 0 do </a:t>
            </a:r>
            <a:r>
              <a:rPr lang="x-none" b="0" baseline="0" smtClean="0"/>
              <a:t>–V</a:t>
            </a:r>
            <a:r>
              <a:rPr lang="x-none" b="0" baseline="-25000" smtClean="0"/>
              <a:t>dc</a:t>
            </a:r>
            <a:r>
              <a:rPr lang="x-none" b="0" baseline="0" smtClean="0"/>
              <a:t> </a:t>
            </a:r>
            <a:r>
              <a:rPr lang="x-none" baseline="0" smtClean="0"/>
              <a:t>, nužno je ostvariti uslove da na motoru u jednom delu periode PWM bude napon  </a:t>
            </a:r>
            <a:r>
              <a:rPr lang="x-none" b="0" baseline="0" smtClean="0"/>
              <a:t>–V</a:t>
            </a:r>
            <a:r>
              <a:rPr lang="x-none" b="0" baseline="-25000" smtClean="0"/>
              <a:t>dc</a:t>
            </a:r>
            <a:r>
              <a:rPr lang="x-none" b="0" baseline="0" smtClean="0"/>
              <a:t> </a:t>
            </a:r>
            <a:r>
              <a:rPr lang="x-none" baseline="0" smtClean="0"/>
              <a:t>, a da u drugom delu bude 0. Dakle, potrebno je da most, </a:t>
            </a:r>
            <a:r>
              <a:rPr lang="x-none" u="sng" baseline="0" smtClean="0"/>
              <a:t>uz oba smera struje</a:t>
            </a:r>
            <a:r>
              <a:rPr lang="x-none" u="none" baseline="0" smtClean="0"/>
              <a:t>, može (na motoru) da </a:t>
            </a:r>
            <a:r>
              <a:rPr lang="x-none" baseline="0" smtClean="0"/>
              <a:t>ostvariti napone : </a:t>
            </a:r>
            <a:r>
              <a:rPr lang="x-none" b="0" baseline="0" smtClean="0"/>
              <a:t>+V</a:t>
            </a:r>
            <a:r>
              <a:rPr lang="x-none" b="0" baseline="-25000" smtClean="0"/>
              <a:t>dc </a:t>
            </a:r>
            <a:r>
              <a:rPr lang="x-none" baseline="0" smtClean="0"/>
              <a:t>, 0  i </a:t>
            </a:r>
            <a:r>
              <a:rPr lang="x-none" b="0" baseline="0" smtClean="0"/>
              <a:t>–V</a:t>
            </a:r>
            <a:r>
              <a:rPr lang="x-none" b="0" baseline="-25000" smtClean="0"/>
              <a:t>dc</a:t>
            </a:r>
            <a:r>
              <a:rPr lang="x-none" b="0" baseline="0" smtClean="0"/>
              <a:t> </a:t>
            </a:r>
            <a:r>
              <a:rPr lang="x-none" baseline="0" smtClean="0"/>
              <a:t>.</a:t>
            </a:r>
          </a:p>
          <a:p>
            <a:endParaRPr lang="x-none" baseline="0" smtClean="0"/>
          </a:p>
          <a:p>
            <a:r>
              <a:rPr lang="x-none" baseline="0" smtClean="0"/>
              <a:t>Tačnije, širinskom modulacijom se može dobiti promenljiva vrednost srednjeg napon između </a:t>
            </a:r>
            <a:r>
              <a:rPr lang="x-none" b="0" baseline="0" smtClean="0"/>
              <a:t>+V</a:t>
            </a:r>
            <a:r>
              <a:rPr lang="x-none" b="0" baseline="-25000" smtClean="0"/>
              <a:t>dc </a:t>
            </a:r>
            <a:r>
              <a:rPr lang="x-none" baseline="0" smtClean="0"/>
              <a:t>i </a:t>
            </a:r>
            <a:r>
              <a:rPr lang="x-none" b="0" baseline="0" smtClean="0"/>
              <a:t>–V</a:t>
            </a:r>
            <a:r>
              <a:rPr lang="x-none" b="0" baseline="-25000" smtClean="0"/>
              <a:t>dc</a:t>
            </a:r>
            <a:r>
              <a:rPr lang="x-none" b="0" baseline="0" smtClean="0"/>
              <a:t> </a:t>
            </a:r>
            <a:r>
              <a:rPr lang="x-none" baseline="0" smtClean="0"/>
              <a:t>i bez nultog napona (u jednom delu periode PWM da na motoru bude </a:t>
            </a:r>
            <a:r>
              <a:rPr lang="x-none" b="0" baseline="0" smtClean="0"/>
              <a:t>+V</a:t>
            </a:r>
            <a:r>
              <a:rPr lang="x-none" b="0" baseline="-25000" smtClean="0"/>
              <a:t>dc </a:t>
            </a:r>
            <a:r>
              <a:rPr lang="x-none" baseline="0" smtClean="0"/>
              <a:t>, a u drugom </a:t>
            </a:r>
            <a:r>
              <a:rPr lang="x-none" b="0" baseline="0" smtClean="0"/>
              <a:t>–V</a:t>
            </a:r>
            <a:r>
              <a:rPr lang="x-none" b="0" baseline="-25000" smtClean="0"/>
              <a:t>dc</a:t>
            </a:r>
            <a:r>
              <a:rPr lang="x-none" baseline="0" smtClean="0"/>
              <a:t>. Ovakav način upravljana se naziva </a:t>
            </a:r>
            <a:r>
              <a:rPr lang="x-none" b="1" baseline="0" smtClean="0"/>
              <a:t>simetrično upravljanje mostom </a:t>
            </a:r>
            <a:r>
              <a:rPr lang="x-none" baseline="0" smtClean="0"/>
              <a:t>i opisano je kasnije.</a:t>
            </a:r>
          </a:p>
          <a:p>
            <a:endParaRPr lang="x-none" baseline="0" smtClean="0"/>
          </a:p>
          <a:p>
            <a:r>
              <a:rPr lang="x-none" baseline="0" smtClean="0"/>
              <a:t>Pri pozitivnom smeru struje </a:t>
            </a:r>
            <a:r>
              <a:rPr lang="x-none" b="1" baseline="0" smtClean="0"/>
              <a:t>v</a:t>
            </a:r>
            <a:r>
              <a:rPr lang="x-none" b="1" baseline="-25000" smtClean="0"/>
              <a:t>a</a:t>
            </a:r>
            <a:r>
              <a:rPr lang="x-none" baseline="0" smtClean="0"/>
              <a:t> je jednako </a:t>
            </a:r>
            <a:r>
              <a:rPr lang="x-none" b="1" baseline="0" smtClean="0"/>
              <a:t>+V</a:t>
            </a:r>
            <a:r>
              <a:rPr lang="x-none" b="1" baseline="-25000" smtClean="0"/>
              <a:t>dc </a:t>
            </a:r>
            <a:r>
              <a:rPr lang="x-none" baseline="0" smtClean="0"/>
              <a:t>kada su uključeni </a:t>
            </a:r>
            <a:r>
              <a:rPr lang="x-none" b="1" baseline="0" smtClean="0"/>
              <a:t>T1 i T</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D</a:t>
            </a:r>
            <a:r>
              <a:rPr lang="sr-Latn-CS" b="1" baseline="0" dirty="0" smtClean="0"/>
              <a:t>3</a:t>
            </a:r>
            <a:r>
              <a:rPr lang="x-none" b="1" baseline="0" smtClean="0"/>
              <a:t> i T</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uključene </a:t>
            </a:r>
            <a:r>
              <a:rPr lang="x-none" b="1" baseline="0" smtClean="0"/>
              <a:t>D</a:t>
            </a:r>
            <a:r>
              <a:rPr lang="sr-Latn-CS" b="1" baseline="0" dirty="0" smtClean="0"/>
              <a:t>3</a:t>
            </a:r>
            <a:r>
              <a:rPr lang="x-none" b="1" baseline="0" smtClean="0"/>
              <a:t> i D</a:t>
            </a:r>
            <a:r>
              <a:rPr lang="sr-Latn-CS" b="1" baseline="0" dirty="0" smtClean="0"/>
              <a:t>4</a:t>
            </a:r>
            <a:r>
              <a:rPr lang="x-none" baseline="0" smtClean="0"/>
              <a:t>.</a:t>
            </a:r>
          </a:p>
          <a:p>
            <a:endParaRPr lang="x-none" smtClean="0"/>
          </a:p>
          <a:p>
            <a:r>
              <a:rPr lang="x-none" baseline="0" smtClean="0"/>
              <a:t>Pri negativnom smeru struje </a:t>
            </a:r>
            <a:r>
              <a:rPr lang="x-none" b="1" baseline="0" smtClean="0"/>
              <a:t>v</a:t>
            </a:r>
            <a:r>
              <a:rPr lang="x-none" b="1" baseline="-25000" smtClean="0"/>
              <a:t>a</a:t>
            </a:r>
            <a:r>
              <a:rPr lang="x-none" baseline="0" smtClean="0"/>
              <a:t> je jednako </a:t>
            </a:r>
            <a:r>
              <a:rPr lang="x-none" b="1" baseline="0" smtClean="0"/>
              <a:t>+V</a:t>
            </a:r>
            <a:r>
              <a:rPr lang="x-none" b="0" baseline="-25000" smtClean="0"/>
              <a:t>dc </a:t>
            </a:r>
            <a:r>
              <a:rPr lang="x-none" baseline="0" smtClean="0"/>
              <a:t>kada su uključeni </a:t>
            </a:r>
            <a:r>
              <a:rPr lang="x-none" b="1" baseline="0" smtClean="0"/>
              <a:t>D1 i D</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T</a:t>
            </a:r>
            <a:r>
              <a:rPr lang="sr-Latn-CS" b="1" baseline="0" dirty="0" smtClean="0"/>
              <a:t>3</a:t>
            </a:r>
            <a:r>
              <a:rPr lang="x-none" b="1" baseline="0" smtClean="0"/>
              <a:t> i D</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uključeni </a:t>
            </a:r>
            <a:r>
              <a:rPr lang="x-none" b="1" baseline="0" smtClean="0"/>
              <a:t>T</a:t>
            </a:r>
            <a:r>
              <a:rPr lang="sr-Latn-CS" b="1" baseline="0" dirty="0" smtClean="0"/>
              <a:t>3</a:t>
            </a:r>
            <a:r>
              <a:rPr lang="x-none" b="1" baseline="0" smtClean="0"/>
              <a:t> i T</a:t>
            </a:r>
            <a:r>
              <a:rPr lang="sr-Latn-CS" b="1" baseline="0" dirty="0" smtClean="0"/>
              <a:t>4</a:t>
            </a:r>
            <a:r>
              <a:rPr lang="x-none" baseline="0" smtClean="0"/>
              <a:t>.</a:t>
            </a:r>
          </a:p>
          <a:p>
            <a:endParaRPr lang="x-none" baseline="0" smtClean="0"/>
          </a:p>
          <a:p>
            <a:r>
              <a:rPr lang="x-none" baseline="0" smtClean="0"/>
              <a:t>Na narednim slajdovima su ilustrovani načini dobijanja sve tri moguće trenutne vrednosti napona na motoru pri pozitivnom i negativnom smeru struje. Korisnik kontroliše uključivanje i isključivanje tranzistora T1 do T4, dok se diode uključuju i isključuju same zavisno od uslova u kolu. </a:t>
            </a:r>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smtClean="0"/>
          </a:p>
          <a:p>
            <a:r>
              <a:rPr lang="x-none" smtClean="0"/>
              <a:t>Pretvarač kao na slici se naziva </a:t>
            </a:r>
            <a:r>
              <a:rPr lang="x-none" b="1" smtClean="0"/>
              <a:t>most</a:t>
            </a:r>
            <a:r>
              <a:rPr lang="x-none" smtClean="0"/>
              <a:t> ili </a:t>
            </a:r>
            <a:r>
              <a:rPr lang="x-none" b="1" smtClean="0"/>
              <a:t>H-most</a:t>
            </a:r>
            <a:r>
              <a:rPr lang="x-none" smtClean="0"/>
              <a:t> i može da radi u sva četiri kvadranta, odnosno može da dovede na motor</a:t>
            </a:r>
            <a:r>
              <a:rPr lang="x-none" baseline="0" smtClean="0"/>
              <a:t> srednji napon bilo koje vrednosti između </a:t>
            </a:r>
            <a:r>
              <a:rPr lang="x-none" b="1" baseline="0" smtClean="0"/>
              <a:t>+V</a:t>
            </a:r>
            <a:r>
              <a:rPr lang="x-none" b="1" baseline="-25000" smtClean="0"/>
              <a:t>dc</a:t>
            </a:r>
            <a:r>
              <a:rPr lang="x-none" b="1" baseline="0" smtClean="0"/>
              <a:t> </a:t>
            </a:r>
            <a:r>
              <a:rPr lang="x-none" baseline="0" smtClean="0"/>
              <a:t>i </a:t>
            </a:r>
            <a:r>
              <a:rPr lang="x-none" b="1" baseline="0" smtClean="0"/>
              <a:t>–V</a:t>
            </a:r>
            <a:r>
              <a:rPr lang="x-none" b="1" baseline="-25000" smtClean="0"/>
              <a:t>dc</a:t>
            </a:r>
            <a:r>
              <a:rPr lang="x-none" b="1" baseline="0" smtClean="0"/>
              <a:t> </a:t>
            </a:r>
            <a:r>
              <a:rPr lang="x-none" baseline="0" smtClean="0"/>
              <a:t>i to uz oba smera struje kroz motor. Pozitivan smer struje kroz motor je usvojen od njegovog + polala ka – polu (oznake na slici). </a:t>
            </a:r>
          </a:p>
          <a:p>
            <a:endParaRPr lang="x-none" baseline="0" smtClean="0"/>
          </a:p>
          <a:p>
            <a:r>
              <a:rPr lang="x-none" baseline="0" smtClean="0"/>
              <a:t>Pri negativnom smeru struje motor radi kao generator i mehaničku energiju pretvara u električnu ukoliko je spojen na izvor. Ponovo, ako su prekidači uključeni tako da je motor spojen na izvor, ovaj smer podrazumeva da struja teče ka izvoru. </a:t>
            </a:r>
          </a:p>
          <a:p>
            <a:endParaRPr lang="x-none" baseline="0" smtClean="0"/>
          </a:p>
          <a:p>
            <a:r>
              <a:rPr lang="x-none" baseline="0" smtClean="0"/>
              <a:t>Da bi se pomoću impulsno-širinske modulacije ostvario promenljiv srednji napon 0 do </a:t>
            </a:r>
            <a:r>
              <a:rPr lang="x-none" b="0" baseline="0" smtClean="0"/>
              <a:t>+V</a:t>
            </a:r>
            <a:r>
              <a:rPr lang="x-none" b="0" baseline="-25000" smtClean="0"/>
              <a:t>dc </a:t>
            </a:r>
            <a:r>
              <a:rPr lang="x-none" baseline="0" smtClean="0"/>
              <a:t>, nužno je ostvariti uslove da na motoru u jednom delu periode PWM bude napon  </a:t>
            </a:r>
            <a:r>
              <a:rPr lang="x-none" b="0" baseline="0" smtClean="0"/>
              <a:t>+V</a:t>
            </a:r>
            <a:r>
              <a:rPr lang="x-none" b="0" baseline="-25000" smtClean="0"/>
              <a:t>dc </a:t>
            </a:r>
            <a:r>
              <a:rPr lang="x-none" baseline="0" smtClean="0"/>
              <a:t>, a da u drugom delu bude 0. Da bi se ostvario promenljiv srednji napon 0 do </a:t>
            </a:r>
            <a:r>
              <a:rPr lang="x-none" b="0" baseline="0" smtClean="0"/>
              <a:t>–V</a:t>
            </a:r>
            <a:r>
              <a:rPr lang="x-none" b="0" baseline="-25000" smtClean="0"/>
              <a:t>dc</a:t>
            </a:r>
            <a:r>
              <a:rPr lang="x-none" b="0" baseline="0" smtClean="0"/>
              <a:t> </a:t>
            </a:r>
            <a:r>
              <a:rPr lang="x-none" baseline="0" smtClean="0"/>
              <a:t>, nužno je ostvariti uslove da na motoru u jednom delu periode PWM bude napon  </a:t>
            </a:r>
            <a:r>
              <a:rPr lang="x-none" b="0" baseline="0" smtClean="0"/>
              <a:t>–V</a:t>
            </a:r>
            <a:r>
              <a:rPr lang="x-none" b="0" baseline="-25000" smtClean="0"/>
              <a:t>dc</a:t>
            </a:r>
            <a:r>
              <a:rPr lang="x-none" b="0" baseline="0" smtClean="0"/>
              <a:t> </a:t>
            </a:r>
            <a:r>
              <a:rPr lang="x-none" baseline="0" smtClean="0"/>
              <a:t>, a da u drugom delu bude 0. Dakle, potrebno je da most, </a:t>
            </a:r>
            <a:r>
              <a:rPr lang="x-none" u="sng" baseline="0" smtClean="0"/>
              <a:t>uz oba smera struje</a:t>
            </a:r>
            <a:r>
              <a:rPr lang="x-none" u="none" baseline="0" smtClean="0"/>
              <a:t>, može (na motoru) da </a:t>
            </a:r>
            <a:r>
              <a:rPr lang="x-none" baseline="0" smtClean="0"/>
              <a:t>ostvariti napone : </a:t>
            </a:r>
            <a:r>
              <a:rPr lang="x-none" b="0" baseline="0" smtClean="0"/>
              <a:t>+V</a:t>
            </a:r>
            <a:r>
              <a:rPr lang="x-none" b="0" baseline="-25000" smtClean="0"/>
              <a:t>dc </a:t>
            </a:r>
            <a:r>
              <a:rPr lang="x-none" baseline="0" smtClean="0"/>
              <a:t>, 0  i </a:t>
            </a:r>
            <a:r>
              <a:rPr lang="x-none" b="0" baseline="0" smtClean="0"/>
              <a:t>–V</a:t>
            </a:r>
            <a:r>
              <a:rPr lang="x-none" b="0" baseline="-25000" smtClean="0"/>
              <a:t>dc</a:t>
            </a:r>
            <a:r>
              <a:rPr lang="x-none" b="0" baseline="0" smtClean="0"/>
              <a:t> </a:t>
            </a:r>
            <a:r>
              <a:rPr lang="x-none" baseline="0" smtClean="0"/>
              <a:t>.</a:t>
            </a:r>
          </a:p>
          <a:p>
            <a:endParaRPr lang="x-none" baseline="0" smtClean="0"/>
          </a:p>
          <a:p>
            <a:r>
              <a:rPr lang="x-none" baseline="0" smtClean="0"/>
              <a:t>Tačnije, širinskom modulacijom se može dobiti promenljiva vrednost srednjeg napon između </a:t>
            </a:r>
            <a:r>
              <a:rPr lang="x-none" b="0" baseline="0" smtClean="0"/>
              <a:t>+V</a:t>
            </a:r>
            <a:r>
              <a:rPr lang="x-none" b="0" baseline="-25000" smtClean="0"/>
              <a:t>dc </a:t>
            </a:r>
            <a:r>
              <a:rPr lang="x-none" baseline="0" smtClean="0"/>
              <a:t>i </a:t>
            </a:r>
            <a:r>
              <a:rPr lang="x-none" b="0" baseline="0" smtClean="0"/>
              <a:t>–V</a:t>
            </a:r>
            <a:r>
              <a:rPr lang="x-none" b="0" baseline="-25000" smtClean="0"/>
              <a:t>dc</a:t>
            </a:r>
            <a:r>
              <a:rPr lang="x-none" b="0" baseline="0" smtClean="0"/>
              <a:t> </a:t>
            </a:r>
            <a:r>
              <a:rPr lang="x-none" baseline="0" smtClean="0"/>
              <a:t>i bez nultog napona (u jednom delu periode PWM da na motoru bude </a:t>
            </a:r>
            <a:r>
              <a:rPr lang="x-none" b="0" baseline="0" smtClean="0"/>
              <a:t>+V</a:t>
            </a:r>
            <a:r>
              <a:rPr lang="x-none" b="0" baseline="-25000" smtClean="0"/>
              <a:t>dc </a:t>
            </a:r>
            <a:r>
              <a:rPr lang="x-none" baseline="0" smtClean="0"/>
              <a:t>, a u drugom </a:t>
            </a:r>
            <a:r>
              <a:rPr lang="x-none" b="0" baseline="0" smtClean="0"/>
              <a:t>–V</a:t>
            </a:r>
            <a:r>
              <a:rPr lang="x-none" b="0" baseline="-25000" smtClean="0"/>
              <a:t>dc</a:t>
            </a:r>
            <a:r>
              <a:rPr lang="x-none" baseline="0" smtClean="0"/>
              <a:t>. Ovakav način upravljana se naziva </a:t>
            </a:r>
            <a:r>
              <a:rPr lang="x-none" b="1" baseline="0" smtClean="0"/>
              <a:t>simetrično upravljanje mostom </a:t>
            </a:r>
            <a:r>
              <a:rPr lang="x-none" baseline="0" smtClean="0"/>
              <a:t>i opisano je kasnije.</a:t>
            </a:r>
          </a:p>
          <a:p>
            <a:endParaRPr lang="x-none" baseline="0" smtClean="0"/>
          </a:p>
          <a:p>
            <a:r>
              <a:rPr lang="x-none" baseline="0" smtClean="0"/>
              <a:t>Pri pozitivnom smeru struje </a:t>
            </a:r>
            <a:r>
              <a:rPr lang="x-none" b="1" baseline="0" smtClean="0"/>
              <a:t>v</a:t>
            </a:r>
            <a:r>
              <a:rPr lang="x-none" b="1" baseline="-25000" smtClean="0"/>
              <a:t>a</a:t>
            </a:r>
            <a:r>
              <a:rPr lang="x-none" baseline="0" smtClean="0"/>
              <a:t> je jednako </a:t>
            </a:r>
            <a:r>
              <a:rPr lang="x-none" b="1" baseline="0" smtClean="0"/>
              <a:t>+V</a:t>
            </a:r>
            <a:r>
              <a:rPr lang="x-none" b="1" baseline="-25000" smtClean="0"/>
              <a:t>dc </a:t>
            </a:r>
            <a:r>
              <a:rPr lang="x-none" baseline="0" smtClean="0"/>
              <a:t>kada su uključeni </a:t>
            </a:r>
            <a:r>
              <a:rPr lang="x-none" b="1" baseline="0" smtClean="0"/>
              <a:t>T1 i T</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D</a:t>
            </a:r>
            <a:r>
              <a:rPr lang="sr-Latn-CS" b="1" baseline="0" dirty="0" smtClean="0"/>
              <a:t>3</a:t>
            </a:r>
            <a:r>
              <a:rPr lang="x-none" b="1" baseline="0" smtClean="0"/>
              <a:t> i T</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uključene </a:t>
            </a:r>
            <a:r>
              <a:rPr lang="x-none" b="1" baseline="0" smtClean="0"/>
              <a:t>D</a:t>
            </a:r>
            <a:r>
              <a:rPr lang="sr-Latn-CS" b="1" baseline="0" dirty="0" smtClean="0"/>
              <a:t>3</a:t>
            </a:r>
            <a:r>
              <a:rPr lang="x-none" b="1" baseline="0" smtClean="0"/>
              <a:t> i D</a:t>
            </a:r>
            <a:r>
              <a:rPr lang="sr-Latn-CS" b="1" baseline="0" dirty="0" smtClean="0"/>
              <a:t>4</a:t>
            </a:r>
            <a:r>
              <a:rPr lang="x-none" baseline="0" smtClean="0"/>
              <a:t>.</a:t>
            </a:r>
          </a:p>
          <a:p>
            <a:endParaRPr lang="x-none" smtClean="0"/>
          </a:p>
          <a:p>
            <a:r>
              <a:rPr lang="x-none" baseline="0" smtClean="0"/>
              <a:t>Pri negativnom smeru struje </a:t>
            </a:r>
            <a:r>
              <a:rPr lang="x-none" b="1" baseline="0" smtClean="0"/>
              <a:t>v</a:t>
            </a:r>
            <a:r>
              <a:rPr lang="x-none" b="1" baseline="-25000" smtClean="0"/>
              <a:t>a</a:t>
            </a:r>
            <a:r>
              <a:rPr lang="x-none" baseline="0" smtClean="0"/>
              <a:t> je jednako </a:t>
            </a:r>
            <a:r>
              <a:rPr lang="x-none" b="1" baseline="0" smtClean="0"/>
              <a:t>+V</a:t>
            </a:r>
            <a:r>
              <a:rPr lang="x-none" b="0" baseline="-25000" smtClean="0"/>
              <a:t>dc </a:t>
            </a:r>
            <a:r>
              <a:rPr lang="x-none" baseline="0" smtClean="0"/>
              <a:t>kada su uključeni </a:t>
            </a:r>
            <a:r>
              <a:rPr lang="x-none" b="1" baseline="0" smtClean="0"/>
              <a:t>D1 i D</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T</a:t>
            </a:r>
            <a:r>
              <a:rPr lang="sr-Latn-CS" b="1" baseline="0" dirty="0" smtClean="0"/>
              <a:t>3</a:t>
            </a:r>
            <a:r>
              <a:rPr lang="x-none" b="1" baseline="0" smtClean="0"/>
              <a:t> i D</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uključeni </a:t>
            </a:r>
            <a:r>
              <a:rPr lang="x-none" b="1" baseline="0" smtClean="0"/>
              <a:t>T</a:t>
            </a:r>
            <a:r>
              <a:rPr lang="sr-Latn-CS" b="1" baseline="0" dirty="0" smtClean="0"/>
              <a:t>3</a:t>
            </a:r>
            <a:r>
              <a:rPr lang="x-none" b="1" baseline="0" smtClean="0"/>
              <a:t> i T</a:t>
            </a:r>
            <a:r>
              <a:rPr lang="sr-Latn-CS" b="1" baseline="0" dirty="0" smtClean="0"/>
              <a:t>4</a:t>
            </a:r>
            <a:r>
              <a:rPr lang="x-none" baseline="0" smtClean="0"/>
              <a:t>.</a:t>
            </a:r>
          </a:p>
          <a:p>
            <a:endParaRPr lang="x-none" baseline="0" smtClean="0"/>
          </a:p>
          <a:p>
            <a:r>
              <a:rPr lang="x-none" baseline="0" smtClean="0"/>
              <a:t>Na narednim slajdovima su ilustrovani načini dobijanja sve tri moguće trenutne vrednosti napona na motoru pri pozitivnom i negativnom smeru struje. Korisnik kontroliše uključivanje i isključivanje tranzistora T1 do T4, dok se diode uključuju i isključuju same zavisno od uslova u kolu. </a:t>
            </a:r>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smtClean="0"/>
          </a:p>
          <a:p>
            <a:r>
              <a:rPr lang="x-none" smtClean="0"/>
              <a:t>Pretvarač kao na slici se naziva </a:t>
            </a:r>
            <a:r>
              <a:rPr lang="x-none" b="1" smtClean="0"/>
              <a:t>most</a:t>
            </a:r>
            <a:r>
              <a:rPr lang="x-none" smtClean="0"/>
              <a:t> ili </a:t>
            </a:r>
            <a:r>
              <a:rPr lang="x-none" b="1" smtClean="0"/>
              <a:t>H-most</a:t>
            </a:r>
            <a:r>
              <a:rPr lang="x-none" smtClean="0"/>
              <a:t> i može da radi u sva četiri kvadranta, odnosno može da dovede na motor</a:t>
            </a:r>
            <a:r>
              <a:rPr lang="x-none" baseline="0" smtClean="0"/>
              <a:t> srednji napon bilo koje vrednosti između </a:t>
            </a:r>
            <a:r>
              <a:rPr lang="x-none" b="1" baseline="0" smtClean="0"/>
              <a:t>+V</a:t>
            </a:r>
            <a:r>
              <a:rPr lang="x-none" b="1" baseline="-25000" smtClean="0"/>
              <a:t>dc</a:t>
            </a:r>
            <a:r>
              <a:rPr lang="x-none" b="1" baseline="0" smtClean="0"/>
              <a:t> </a:t>
            </a:r>
            <a:r>
              <a:rPr lang="x-none" baseline="0" smtClean="0"/>
              <a:t>i </a:t>
            </a:r>
            <a:r>
              <a:rPr lang="x-none" b="1" baseline="0" smtClean="0"/>
              <a:t>–V</a:t>
            </a:r>
            <a:r>
              <a:rPr lang="x-none" b="1" baseline="-25000" smtClean="0"/>
              <a:t>dc</a:t>
            </a:r>
            <a:r>
              <a:rPr lang="x-none" b="1" baseline="0" smtClean="0"/>
              <a:t> </a:t>
            </a:r>
            <a:r>
              <a:rPr lang="x-none" baseline="0" smtClean="0"/>
              <a:t>i to uz oba smera struje kroz motor. Pozitivan smer struje kroz motor je usvojen od njegovog + polala ka – polu (oznake na slici). </a:t>
            </a:r>
          </a:p>
          <a:p>
            <a:endParaRPr lang="x-none" baseline="0" smtClean="0"/>
          </a:p>
          <a:p>
            <a:r>
              <a:rPr lang="x-none" baseline="0" smtClean="0"/>
              <a:t>Pri negativnom smeru struje motor radi kao generator i mehaničku energiju pretvara u električnu ukoliko je spojen na izvor. Ponovo, ako su prekidači uključeni tako da je motor spojen na izvor, ovaj smer podrazumeva da struja teče ka izvoru. </a:t>
            </a:r>
          </a:p>
          <a:p>
            <a:endParaRPr lang="x-none" baseline="0" smtClean="0"/>
          </a:p>
          <a:p>
            <a:r>
              <a:rPr lang="x-none" baseline="0" smtClean="0"/>
              <a:t>Da bi se pomoću impulsno-širinske modulacije ostvario promenljiv srednji napon 0 do </a:t>
            </a:r>
            <a:r>
              <a:rPr lang="x-none" b="0" baseline="0" smtClean="0"/>
              <a:t>+V</a:t>
            </a:r>
            <a:r>
              <a:rPr lang="x-none" b="0" baseline="-25000" smtClean="0"/>
              <a:t>dc </a:t>
            </a:r>
            <a:r>
              <a:rPr lang="x-none" baseline="0" smtClean="0"/>
              <a:t>, nužno je ostvariti uslove da na motoru u jednom delu periode PWM bude napon  </a:t>
            </a:r>
            <a:r>
              <a:rPr lang="x-none" b="0" baseline="0" smtClean="0"/>
              <a:t>+V</a:t>
            </a:r>
            <a:r>
              <a:rPr lang="x-none" b="0" baseline="-25000" smtClean="0"/>
              <a:t>dc </a:t>
            </a:r>
            <a:r>
              <a:rPr lang="x-none" baseline="0" smtClean="0"/>
              <a:t>, a da u drugom delu bude 0. Da bi se ostvario promenljiv srednji napon 0 do </a:t>
            </a:r>
            <a:r>
              <a:rPr lang="x-none" b="0" baseline="0" smtClean="0"/>
              <a:t>–V</a:t>
            </a:r>
            <a:r>
              <a:rPr lang="x-none" b="0" baseline="-25000" smtClean="0"/>
              <a:t>dc</a:t>
            </a:r>
            <a:r>
              <a:rPr lang="x-none" b="0" baseline="0" smtClean="0"/>
              <a:t> </a:t>
            </a:r>
            <a:r>
              <a:rPr lang="x-none" baseline="0" smtClean="0"/>
              <a:t>, nužno je ostvariti uslove da na motoru u jednom delu periode PWM bude napon  </a:t>
            </a:r>
            <a:r>
              <a:rPr lang="x-none" b="0" baseline="0" smtClean="0"/>
              <a:t>–V</a:t>
            </a:r>
            <a:r>
              <a:rPr lang="x-none" b="0" baseline="-25000" smtClean="0"/>
              <a:t>dc</a:t>
            </a:r>
            <a:r>
              <a:rPr lang="x-none" b="0" baseline="0" smtClean="0"/>
              <a:t> </a:t>
            </a:r>
            <a:r>
              <a:rPr lang="x-none" baseline="0" smtClean="0"/>
              <a:t>, a da u drugom delu bude 0. Dakle, potrebno je da most, </a:t>
            </a:r>
            <a:r>
              <a:rPr lang="x-none" u="sng" baseline="0" smtClean="0"/>
              <a:t>uz oba smera struje</a:t>
            </a:r>
            <a:r>
              <a:rPr lang="x-none" u="none" baseline="0" smtClean="0"/>
              <a:t>, može (na motoru) da </a:t>
            </a:r>
            <a:r>
              <a:rPr lang="x-none" baseline="0" smtClean="0"/>
              <a:t>ostvariti napone : </a:t>
            </a:r>
            <a:r>
              <a:rPr lang="x-none" b="0" baseline="0" smtClean="0"/>
              <a:t>+V</a:t>
            </a:r>
            <a:r>
              <a:rPr lang="x-none" b="0" baseline="-25000" smtClean="0"/>
              <a:t>dc </a:t>
            </a:r>
            <a:r>
              <a:rPr lang="x-none" baseline="0" smtClean="0"/>
              <a:t>, 0  i </a:t>
            </a:r>
            <a:r>
              <a:rPr lang="x-none" b="0" baseline="0" smtClean="0"/>
              <a:t>–V</a:t>
            </a:r>
            <a:r>
              <a:rPr lang="x-none" b="0" baseline="-25000" smtClean="0"/>
              <a:t>dc</a:t>
            </a:r>
            <a:r>
              <a:rPr lang="x-none" b="0" baseline="0" smtClean="0"/>
              <a:t> </a:t>
            </a:r>
            <a:r>
              <a:rPr lang="x-none" baseline="0" smtClean="0"/>
              <a:t>.</a:t>
            </a:r>
          </a:p>
          <a:p>
            <a:endParaRPr lang="x-none" baseline="0" smtClean="0"/>
          </a:p>
          <a:p>
            <a:r>
              <a:rPr lang="x-none" baseline="0" smtClean="0"/>
              <a:t>Tačnije, širinskom modulacijom se može dobiti promenljiva vrednost srednjeg napon između </a:t>
            </a:r>
            <a:r>
              <a:rPr lang="x-none" b="0" baseline="0" smtClean="0"/>
              <a:t>+V</a:t>
            </a:r>
            <a:r>
              <a:rPr lang="x-none" b="0" baseline="-25000" smtClean="0"/>
              <a:t>dc </a:t>
            </a:r>
            <a:r>
              <a:rPr lang="x-none" baseline="0" smtClean="0"/>
              <a:t>i </a:t>
            </a:r>
            <a:r>
              <a:rPr lang="x-none" b="0" baseline="0" smtClean="0"/>
              <a:t>–V</a:t>
            </a:r>
            <a:r>
              <a:rPr lang="x-none" b="0" baseline="-25000" smtClean="0"/>
              <a:t>dc</a:t>
            </a:r>
            <a:r>
              <a:rPr lang="x-none" b="0" baseline="0" smtClean="0"/>
              <a:t> </a:t>
            </a:r>
            <a:r>
              <a:rPr lang="x-none" baseline="0" smtClean="0"/>
              <a:t>i bez nultog napona (u jednom delu periode PWM da na motoru bude </a:t>
            </a:r>
            <a:r>
              <a:rPr lang="x-none" b="0" baseline="0" smtClean="0"/>
              <a:t>+V</a:t>
            </a:r>
            <a:r>
              <a:rPr lang="x-none" b="0" baseline="-25000" smtClean="0"/>
              <a:t>dc </a:t>
            </a:r>
            <a:r>
              <a:rPr lang="x-none" baseline="0" smtClean="0"/>
              <a:t>, a u drugom </a:t>
            </a:r>
            <a:r>
              <a:rPr lang="x-none" b="0" baseline="0" smtClean="0"/>
              <a:t>–V</a:t>
            </a:r>
            <a:r>
              <a:rPr lang="x-none" b="0" baseline="-25000" smtClean="0"/>
              <a:t>dc</a:t>
            </a:r>
            <a:r>
              <a:rPr lang="x-none" baseline="0" smtClean="0"/>
              <a:t>. Ovakav način upravljana se naziva </a:t>
            </a:r>
            <a:r>
              <a:rPr lang="x-none" b="1" baseline="0" smtClean="0"/>
              <a:t>simetrično upravljanje mostom </a:t>
            </a:r>
            <a:r>
              <a:rPr lang="x-none" baseline="0" smtClean="0"/>
              <a:t>i opisano je kasnije.</a:t>
            </a:r>
          </a:p>
          <a:p>
            <a:endParaRPr lang="x-none" baseline="0" smtClean="0"/>
          </a:p>
          <a:p>
            <a:r>
              <a:rPr lang="x-none" baseline="0" smtClean="0"/>
              <a:t>Pri pozitivnom smeru struje </a:t>
            </a:r>
            <a:r>
              <a:rPr lang="x-none" b="1" baseline="0" smtClean="0"/>
              <a:t>v</a:t>
            </a:r>
            <a:r>
              <a:rPr lang="x-none" b="1" baseline="-25000" smtClean="0"/>
              <a:t>a</a:t>
            </a:r>
            <a:r>
              <a:rPr lang="x-none" baseline="0" smtClean="0"/>
              <a:t> je jednako </a:t>
            </a:r>
            <a:r>
              <a:rPr lang="x-none" b="1" baseline="0" smtClean="0"/>
              <a:t>+V</a:t>
            </a:r>
            <a:r>
              <a:rPr lang="x-none" b="1" baseline="-25000" smtClean="0"/>
              <a:t>dc </a:t>
            </a:r>
            <a:r>
              <a:rPr lang="x-none" baseline="0" smtClean="0"/>
              <a:t>kada su uključeni </a:t>
            </a:r>
            <a:r>
              <a:rPr lang="x-none" b="1" baseline="0" smtClean="0"/>
              <a:t>T1 i T</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D</a:t>
            </a:r>
            <a:r>
              <a:rPr lang="sr-Latn-CS" b="1" baseline="0" dirty="0" smtClean="0"/>
              <a:t>3</a:t>
            </a:r>
            <a:r>
              <a:rPr lang="x-none" b="1" baseline="0" smtClean="0"/>
              <a:t> i T</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uključene </a:t>
            </a:r>
            <a:r>
              <a:rPr lang="x-none" b="1" baseline="0" smtClean="0"/>
              <a:t>D</a:t>
            </a:r>
            <a:r>
              <a:rPr lang="sr-Latn-CS" b="1" baseline="0" dirty="0" smtClean="0"/>
              <a:t>3</a:t>
            </a:r>
            <a:r>
              <a:rPr lang="x-none" b="1" baseline="0" smtClean="0"/>
              <a:t> i D</a:t>
            </a:r>
            <a:r>
              <a:rPr lang="sr-Latn-CS" b="1" baseline="0" dirty="0" smtClean="0"/>
              <a:t>4</a:t>
            </a:r>
            <a:r>
              <a:rPr lang="x-none" baseline="0" smtClean="0"/>
              <a:t>.</a:t>
            </a:r>
          </a:p>
          <a:p>
            <a:endParaRPr lang="x-none" smtClean="0"/>
          </a:p>
          <a:p>
            <a:r>
              <a:rPr lang="x-none" baseline="0" smtClean="0"/>
              <a:t>Pri negativnom smeru struje </a:t>
            </a:r>
            <a:r>
              <a:rPr lang="x-none" b="1" baseline="0" smtClean="0"/>
              <a:t>v</a:t>
            </a:r>
            <a:r>
              <a:rPr lang="x-none" b="1" baseline="-25000" smtClean="0"/>
              <a:t>a</a:t>
            </a:r>
            <a:r>
              <a:rPr lang="x-none" baseline="0" smtClean="0"/>
              <a:t> je jednako </a:t>
            </a:r>
            <a:r>
              <a:rPr lang="x-none" b="1" baseline="0" smtClean="0"/>
              <a:t>+V</a:t>
            </a:r>
            <a:r>
              <a:rPr lang="x-none" b="0" baseline="-25000" smtClean="0"/>
              <a:t>dc </a:t>
            </a:r>
            <a:r>
              <a:rPr lang="x-none" baseline="0" smtClean="0"/>
              <a:t>kada su uključeni </a:t>
            </a:r>
            <a:r>
              <a:rPr lang="x-none" b="1" baseline="0" smtClean="0"/>
              <a:t>D1 i D</a:t>
            </a:r>
            <a:r>
              <a:rPr lang="sr-Latn-CS" b="1" baseline="0" dirty="0" smtClean="0"/>
              <a:t>2</a:t>
            </a:r>
            <a:r>
              <a:rPr lang="x-none" baseline="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smtClean="0"/>
              <a:t> 		   </a:t>
            </a:r>
            <a:r>
              <a:rPr lang="x-none" b="1" baseline="0" smtClean="0"/>
              <a:t>v</a:t>
            </a:r>
            <a:r>
              <a:rPr lang="x-none" b="1" baseline="-25000" smtClean="0"/>
              <a:t>a</a:t>
            </a:r>
            <a:r>
              <a:rPr lang="x-none" baseline="0" smtClean="0"/>
              <a:t> je </a:t>
            </a:r>
            <a:r>
              <a:rPr lang="x-none" b="1" baseline="0" smtClean="0"/>
              <a:t>nula</a:t>
            </a:r>
            <a:r>
              <a:rPr lang="x-none" baseline="0" smtClean="0"/>
              <a:t> kada vode </a:t>
            </a:r>
            <a:r>
              <a:rPr lang="x-none" b="1" baseline="0" smtClean="0"/>
              <a:t>T</a:t>
            </a:r>
            <a:r>
              <a:rPr lang="sr-Latn-CS" b="1" baseline="0" dirty="0" smtClean="0"/>
              <a:t>3</a:t>
            </a:r>
            <a:r>
              <a:rPr lang="x-none" b="1" baseline="0" smtClean="0"/>
              <a:t> i D</a:t>
            </a:r>
            <a:r>
              <a:rPr lang="sr-Latn-CS" b="1" baseline="0" dirty="0" smtClean="0"/>
              <a:t>1</a:t>
            </a:r>
            <a:r>
              <a:rPr lang="x-none" b="1" baseline="0" smtClean="0"/>
              <a:t> </a:t>
            </a:r>
            <a:r>
              <a:rPr lang="x-none" baseline="0" smtClean="0"/>
              <a:t>ili  </a:t>
            </a:r>
            <a:r>
              <a:rPr lang="x-none" b="1" baseline="0" smtClean="0"/>
              <a:t>D</a:t>
            </a:r>
            <a:r>
              <a:rPr lang="sr-Latn-CS" b="1" baseline="0" dirty="0" smtClean="0"/>
              <a:t>2</a:t>
            </a:r>
            <a:r>
              <a:rPr lang="x-none" b="1" baseline="0" smtClean="0"/>
              <a:t> i T</a:t>
            </a:r>
            <a:r>
              <a:rPr lang="sr-Latn-CS" b="1" baseline="0" dirty="0" smtClean="0"/>
              <a:t>4</a:t>
            </a:r>
            <a:r>
              <a:rPr lang="x-none" baseline="0" smtClean="0"/>
              <a:t>;</a:t>
            </a:r>
          </a:p>
          <a:p>
            <a:r>
              <a:rPr lang="x-none" baseline="0" smtClean="0"/>
              <a:t>		   </a:t>
            </a:r>
            <a:r>
              <a:rPr lang="x-none" b="1" baseline="0" smtClean="0"/>
              <a:t>v</a:t>
            </a:r>
            <a:r>
              <a:rPr lang="x-none" b="1" baseline="-25000" smtClean="0"/>
              <a:t>a</a:t>
            </a:r>
            <a:r>
              <a:rPr lang="x-none" baseline="0" smtClean="0"/>
              <a:t> je jednako </a:t>
            </a:r>
            <a:r>
              <a:rPr lang="x-none" b="1" baseline="0" smtClean="0"/>
              <a:t>–V</a:t>
            </a:r>
            <a:r>
              <a:rPr lang="x-none" b="1" baseline="-25000" smtClean="0"/>
              <a:t>dc</a:t>
            </a:r>
            <a:r>
              <a:rPr lang="x-none" b="1" baseline="0" smtClean="0"/>
              <a:t> </a:t>
            </a:r>
            <a:r>
              <a:rPr lang="x-none" baseline="0" smtClean="0"/>
              <a:t>kada su uključeni </a:t>
            </a:r>
            <a:r>
              <a:rPr lang="x-none" b="1" baseline="0" smtClean="0"/>
              <a:t>T</a:t>
            </a:r>
            <a:r>
              <a:rPr lang="sr-Latn-CS" b="1" baseline="0" dirty="0" smtClean="0"/>
              <a:t>3</a:t>
            </a:r>
            <a:r>
              <a:rPr lang="x-none" b="1" baseline="0" smtClean="0"/>
              <a:t> i T</a:t>
            </a:r>
            <a:r>
              <a:rPr lang="sr-Latn-CS" b="1" baseline="0" dirty="0" smtClean="0"/>
              <a:t>4</a:t>
            </a:r>
            <a:r>
              <a:rPr lang="x-none" baseline="0" smtClean="0"/>
              <a:t>.</a:t>
            </a:r>
          </a:p>
          <a:p>
            <a:endParaRPr lang="x-none" baseline="0" smtClean="0"/>
          </a:p>
          <a:p>
            <a:r>
              <a:rPr lang="x-none" baseline="0" smtClean="0"/>
              <a:t>Na narednim slajdovima su ilustrovani načini dobijanja sve tri moguće trenutne vrednosti napona na motoru pri pozitivnom i negativnom smeru struje. Korisnik kontroliše uključivanje i isključivanje tranzistora T1 do T4, dok se diode uključuju i isključuju same zavisno od uslova u kolu. </a:t>
            </a:r>
          </a:p>
          <a:p>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lnSpc>
                <a:spcPct val="90000"/>
              </a:lnSpc>
            </a:pPr>
            <a:r>
              <a:rPr lang="sr-Latn-CS" dirty="0" smtClean="0"/>
              <a:t>Izlazni stepen p</a:t>
            </a:r>
            <a:r>
              <a:rPr lang="en-US" dirty="0" err="1" smtClean="0"/>
              <a:t>ogon</a:t>
            </a:r>
            <a:r>
              <a:rPr lang="sr-Latn-CS" dirty="0" smtClean="0"/>
              <a:t>a</a:t>
            </a:r>
            <a:r>
              <a:rPr lang="en-US" dirty="0" smtClean="0"/>
              <a:t> </a:t>
            </a:r>
            <a:r>
              <a:rPr lang="en-US" dirty="0" err="1" smtClean="0"/>
              <a:t>motora</a:t>
            </a:r>
            <a:r>
              <a:rPr lang="en-US" dirty="0" smtClean="0"/>
              <a:t> </a:t>
            </a:r>
            <a:r>
              <a:rPr lang="en-US" dirty="0" err="1" smtClean="0"/>
              <a:t>nai</a:t>
            </a:r>
            <a:r>
              <a:rPr lang="sr-Latn-CS" dirty="0" smtClean="0"/>
              <a:t>z</a:t>
            </a:r>
            <a:r>
              <a:rPr lang="en-US" dirty="0" err="1" smtClean="0"/>
              <a:t>meni</a:t>
            </a:r>
            <a:r>
              <a:rPr lang="sr-Latn-CS" dirty="0" smtClean="0"/>
              <a:t>čne struje (i asinhronih i PMS motora) obično se sastoji od tri grane PWM. Tri faze motora su povezane za srednje tačke između gornjeg  donjeg tranzistora. Upravljački signali su šest PWM signala, za svaki IGBT po jedan. Na gornji i donji tranzistor jedne grane PWM dolazi jedan par PWM signala koji su invertovani jedan u odnosu na drugi, sa obezbeđenim mrtvim vremenom. </a:t>
            </a:r>
          </a:p>
          <a:p>
            <a:pPr eaLnBrk="1" hangingPunct="1">
              <a:lnSpc>
                <a:spcPct val="90000"/>
              </a:lnSpc>
            </a:pPr>
            <a:endParaRPr lang="sr-Latn-CS" dirty="0" smtClean="0"/>
          </a:p>
          <a:p>
            <a:pPr eaLnBrk="1" hangingPunct="1">
              <a:lnSpc>
                <a:spcPct val="90000"/>
              </a:lnSpc>
            </a:pPr>
            <a:r>
              <a:rPr lang="sr-Latn-CS" dirty="0" smtClean="0"/>
              <a:t>Jednosmerno međukolo (</a:t>
            </a:r>
            <a:r>
              <a:rPr lang="sr-Latn-CS" i="1" dirty="0" smtClean="0"/>
              <a:t>DC </a:t>
            </a:r>
            <a:r>
              <a:rPr lang="en-US" i="1" dirty="0" smtClean="0"/>
              <a:t>B</a:t>
            </a:r>
            <a:r>
              <a:rPr lang="sr-Latn-CS" i="1" dirty="0" smtClean="0"/>
              <a:t>us</a:t>
            </a:r>
            <a:r>
              <a:rPr lang="sr-Latn-CS" dirty="0" smtClean="0"/>
              <a:t>) čini kondenzator </a:t>
            </a:r>
            <a:r>
              <a:rPr lang="sr-Latn-CS" i="1" dirty="0" smtClean="0"/>
              <a:t>C. </a:t>
            </a:r>
            <a:r>
              <a:rPr lang="sr-Latn-CS" dirty="0" smtClean="0"/>
              <a:t>Njegova uloga je dvojaka: filtrira ispravljen napon i kratko-spaja struje visoke učestanosti koje generiše izlazni stepen. Ovo je vrlo važna komponenta sistema i nužna je i kod čisto baterijskog napajanja gde je prvo uloga funkcija filtriranja nepotrebna. To je, po pravilu, kondenzator posebne namene, velikog kaoaciteta, sa vrlo malom efektivnom serijskom otpornošću (ESR) koji mora da sačuva karakteristike i na učestanostima reda veličine 20kHz jer sve komponente struje koje potiču od talasnosti treba da se “zatvore” kroz taj kondenzator (talasnost je učestanosti PWM – 10kHz do 20kHz). On takođe, po pravilu, mora da bude u stanju da radi na povišenim temperaturama (obično do 105</a:t>
            </a:r>
            <a:r>
              <a:rPr lang="sr-Latn-CS" dirty="0" smtClean="0">
                <a:sym typeface="Symbol" pitchFamily="18" charset="2"/>
              </a:rPr>
              <a:t>, ili bar 80).</a:t>
            </a:r>
            <a:r>
              <a:rPr lang="sr-Latn-CS" dirty="0" smtClean="0"/>
              <a:t> Zagreva ga temperatura hladnjaka izlaznog stepena kao i struja koja prolazi kroz njega praveći gubitke na ESR. Ova komponenta zauzima dobar deo prostora u invertoru (obično je to baterija više kondenzatora), kritična je što se zahteva tiče i čini značajan deo ukupne cene invertora. Kapacitivnost je reda nekoliko stotina pa i hiljada </a:t>
            </a:r>
            <a:r>
              <a:rPr lang="sr-Latn-CS" b="1" dirty="0" smtClean="0">
                <a:sym typeface="Symbol" pitchFamily="18" charset="2"/>
              </a:rPr>
              <a:t></a:t>
            </a:r>
            <a:r>
              <a:rPr lang="sr-Latn-CS" dirty="0" smtClean="0">
                <a:sym typeface="Symbol" pitchFamily="18" charset="2"/>
              </a:rPr>
              <a:t>F, a standardni elektrolitski kondenzatori nisu pogodni za tu namenu. Vodovi napajanja izlaznog stepena od kondenzatora do IGBT modula moraju biti kratki i sa što manje parazitne induktivnosti. U slučaju baterijskog napajanja baterija dolazi umesto ispravljača i kondenzator </a:t>
            </a:r>
            <a:r>
              <a:rPr lang="sr-Latn-CS" b="1" i="1" dirty="0" smtClean="0">
                <a:sym typeface="Symbol" pitchFamily="18" charset="2"/>
              </a:rPr>
              <a:t>C</a:t>
            </a:r>
            <a:r>
              <a:rPr lang="sr-Latn-CS" dirty="0" smtClean="0">
                <a:sym typeface="Symbol" pitchFamily="18" charset="2"/>
              </a:rPr>
              <a:t>  može biti nešto manje kapacitivnosti, ali je i dalje nužan.</a:t>
            </a:r>
          </a:p>
          <a:p>
            <a:pPr eaLnBrk="1" hangingPunct="1">
              <a:lnSpc>
                <a:spcPct val="90000"/>
              </a:lnSpc>
            </a:pPr>
            <a:endParaRPr lang="sr-Latn-CS" dirty="0" smtClean="0">
              <a:sym typeface="Symbol" pitchFamily="18" charset="2"/>
            </a:endParaRPr>
          </a:p>
          <a:p>
            <a:pPr eaLnBrk="1" hangingPunct="1">
              <a:lnSpc>
                <a:spcPct val="90000"/>
              </a:lnSpc>
            </a:pPr>
            <a:r>
              <a:rPr lang="sr-Latn-CS" dirty="0" smtClean="0">
                <a:sym typeface="Symbol" pitchFamily="18" charset="2"/>
              </a:rPr>
              <a:t>Prenaponska zaštita štiti invertor od energije koju motor može da vrati u sistem (u slučajevima rekuperativog košenja i uvek kada se motor ponaša kao generator) pod uslovom da sistem ne može da primi tu energiju (ispravljač kao na slici ne može da vrati energiju u mrežu) ili je, u slučaju baterijskog napajanja, električna snaga koja se vraća u bateriju veća nego što baterija može da primi. Energija koja se vraća bi se, u tom slučaju, gomilala u kondenzatoru podižući njegov napon, sve do proboja. Zato se, po pravilu, meri napon jednosmernog međukola (</a:t>
            </a:r>
            <a:r>
              <a:rPr lang="sr-Latn-CS" i="1" dirty="0" smtClean="0">
                <a:sym typeface="Symbol" pitchFamily="18" charset="2"/>
              </a:rPr>
              <a:t>DC Bus</a:t>
            </a:r>
            <a:r>
              <a:rPr lang="sr-Latn-CS" dirty="0" smtClean="0">
                <a:sym typeface="Symbol" pitchFamily="18" charset="2"/>
              </a:rPr>
              <a:t>) i kada poraste iznad dozvoljene vrednosti, uključuje se tranzistor prenaponske zaštite (PNZ) koji višek energije potroši na otporniku PNZ </a:t>
            </a:r>
            <a:r>
              <a:rPr lang="sr-Latn-CS" dirty="0" smtClean="0"/>
              <a:t> </a:t>
            </a:r>
            <a:endParaRPr lang="en-US" dirty="0" smtClean="0"/>
          </a:p>
        </p:txBody>
      </p:sp>
      <p:sp>
        <p:nvSpPr>
          <p:cNvPr id="757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A62D32E-B86B-4ED8-B4DB-4B06A0600CD7}" type="slidenum">
              <a:rPr lang="en-GB" sz="1200">
                <a:latin typeface="Times New Roman" pitchFamily="18" charset="0"/>
              </a:rPr>
              <a:pPr algn="r"/>
              <a:t>55</a:t>
            </a:fld>
            <a:endParaRPr lang="en-GB"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56</a:t>
            </a:fld>
            <a:endParaRPr lang="en-GB" sz="1200">
              <a:solidFill>
                <a:schemeClr val="tx1"/>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Jedan od modula kompanije Fudžicu sa sedam IGBT</a:t>
            </a:r>
            <a:r>
              <a:rPr lang="sr-Latn-CS" baseline="0" dirty="0" smtClean="0"/>
              <a:t> i sedam energetskih dioda koji sadrži i upaljače (označeni sa </a:t>
            </a:r>
            <a:r>
              <a:rPr lang="sr-Latn-CS" b="1" i="0" baseline="0" dirty="0" smtClean="0"/>
              <a:t>Pre Driver</a:t>
            </a:r>
            <a:r>
              <a:rPr lang="sr-Latn-CS" baseline="0" dirty="0" smtClean="0"/>
              <a:t>) i prekostrujnu i temperaturnu zaštitu. Strujni senzor (</a:t>
            </a:r>
            <a:r>
              <a:rPr lang="sr-Latn-CS" b="1" baseline="0" dirty="0" smtClean="0"/>
              <a:t>I</a:t>
            </a:r>
            <a:r>
              <a:rPr lang="sr-Latn-CS" b="1" baseline="-25000" dirty="0" smtClean="0"/>
              <a:t>C</a:t>
            </a:r>
            <a:r>
              <a:rPr lang="sr-Latn-CS" b="1" baseline="0" dirty="0" smtClean="0"/>
              <a:t>-sensor</a:t>
            </a:r>
            <a:r>
              <a:rPr lang="sr-Latn-CS" baseline="0" dirty="0" smtClean="0"/>
              <a:t>) i senzor temperature spoja (</a:t>
            </a:r>
            <a:r>
              <a:rPr lang="sr-Latn-CS" b="1" baseline="0" dirty="0" smtClean="0"/>
              <a:t>T</a:t>
            </a:r>
            <a:r>
              <a:rPr lang="sr-Latn-CS" b="1" baseline="-25000" dirty="0" smtClean="0"/>
              <a:t>j</a:t>
            </a:r>
            <a:r>
              <a:rPr lang="sr-Latn-CS" b="1" baseline="0" dirty="0" smtClean="0"/>
              <a:t>-sensor</a:t>
            </a:r>
            <a:r>
              <a:rPr lang="sr-Latn-CS" baseline="0" dirty="0" smtClean="0"/>
              <a:t>) su označeni crvenom bojom. Napon napajanja drajvera svih donjih tranzistora (</a:t>
            </a:r>
            <a:r>
              <a:rPr lang="sr-Latn-CS" b="1" baseline="0" dirty="0" smtClean="0"/>
              <a:t>V</a:t>
            </a:r>
            <a:r>
              <a:rPr lang="sr-Latn-CS" b="1" baseline="-25000" dirty="0" smtClean="0"/>
              <a:t>CCL</a:t>
            </a:r>
            <a:r>
              <a:rPr lang="sr-Latn-CS" baseline="0" dirty="0" smtClean="0"/>
              <a:t>) je prema masi dok su napajanja svakog od drajvera gornjih tranzistora posebni. Na primer drajver gornjeg tranzistora u “U” grani se napaja preko </a:t>
            </a:r>
            <a:r>
              <a:rPr lang="sr-Latn-CS" b="1" baseline="0" dirty="0" smtClean="0"/>
              <a:t>V</a:t>
            </a:r>
            <a:r>
              <a:rPr lang="sr-Latn-CS" b="1" baseline="-25000" dirty="0" smtClean="0"/>
              <a:t>CC</a:t>
            </a:r>
            <a:r>
              <a:rPr lang="sr-Latn-CS" b="1" baseline="0" dirty="0" smtClean="0"/>
              <a:t>U</a:t>
            </a:r>
            <a:r>
              <a:rPr lang="sr-Latn-CS" baseline="0" dirty="0" smtClean="0"/>
              <a:t> i </a:t>
            </a:r>
            <a:r>
              <a:rPr lang="sr-Latn-CS" b="1" baseline="0" dirty="0" smtClean="0"/>
              <a:t>GNDU</a:t>
            </a:r>
            <a:r>
              <a:rPr lang="sr-Latn-CS" baseline="0" dirty="0" smtClean="0"/>
              <a:t>. Slično i sa ostalim drajverima gornjih tranzistora. Signali za uključivanje tranzistora se dovode na </a:t>
            </a:r>
            <a:r>
              <a:rPr lang="sr-Latn-CS" b="1" baseline="0" dirty="0" smtClean="0"/>
              <a:t>VinB</a:t>
            </a:r>
            <a:r>
              <a:rPr lang="sr-Latn-CS" baseline="0" dirty="0" smtClean="0"/>
              <a:t>, </a:t>
            </a:r>
            <a:r>
              <a:rPr lang="sr-Latn-CS" b="1" baseline="0" dirty="0" smtClean="0"/>
              <a:t>VinX</a:t>
            </a:r>
            <a:r>
              <a:rPr lang="sr-Latn-CS" baseline="0" dirty="0" smtClean="0"/>
              <a:t> do </a:t>
            </a:r>
            <a:r>
              <a:rPr lang="sr-Latn-CS" b="1" baseline="0" dirty="0" smtClean="0"/>
              <a:t>VinZ</a:t>
            </a:r>
            <a:r>
              <a:rPr lang="sr-Latn-CS" baseline="0" dirty="0" smtClean="0"/>
              <a:t> i </a:t>
            </a:r>
            <a:r>
              <a:rPr lang="sr-Latn-CS" b="1" baseline="0" dirty="0" smtClean="0"/>
              <a:t>VinU</a:t>
            </a:r>
            <a:r>
              <a:rPr lang="sr-Latn-CS" baseline="0" dirty="0" smtClean="0"/>
              <a:t> do </a:t>
            </a:r>
            <a:r>
              <a:rPr lang="sr-Latn-CS" b="1" baseline="0" dirty="0" smtClean="0"/>
              <a:t>VinW</a:t>
            </a:r>
            <a:r>
              <a:rPr lang="sr-Latn-CS" b="0" baseline="0" dirty="0" smtClean="0"/>
              <a:t>. Postoji zajednički signal greške (bilo strujne ili temperaturne) za sve donje tranzistore (</a:t>
            </a:r>
            <a:r>
              <a:rPr lang="sr-Latn-CS" b="1" baseline="0" dirty="0" smtClean="0"/>
              <a:t>Alarm output ALM</a:t>
            </a:r>
            <a:r>
              <a:rPr lang="sr-Latn-CS" b="0" baseline="0" dirty="0" smtClean="0"/>
              <a:t>) i pojedinačni signali greške za svaki gornji tranzistor (</a:t>
            </a:r>
            <a:r>
              <a:rPr lang="sr-Latn-CS" b="1" baseline="0" dirty="0" smtClean="0"/>
              <a:t>Alarm output U </a:t>
            </a:r>
            <a:r>
              <a:rPr lang="sr-Latn-CS" b="0" baseline="0" dirty="0" smtClean="0"/>
              <a:t>do</a:t>
            </a:r>
            <a:r>
              <a:rPr lang="sr-Latn-CS" b="1" baseline="0" dirty="0" smtClean="0"/>
              <a:t> W</a:t>
            </a:r>
            <a:r>
              <a:rPr lang="sr-Latn-CS" b="0" baseline="0" dirty="0" smtClean="0"/>
              <a:t>). Ovaj modul se proizvodi Za 600V i struje 200A, 300A i 400A, i za napon 1200V i struje 100A, 150A i 200A.</a:t>
            </a:r>
          </a:p>
          <a:p>
            <a:endParaRPr lang="sr-Latn-CS" baseline="0" dirty="0" smtClean="0"/>
          </a:p>
          <a:p>
            <a:r>
              <a:rPr lang="sr-Latn-CS" baseline="0" dirty="0" smtClean="0"/>
              <a:t>Klikom na strelicu (samo u “</a:t>
            </a:r>
            <a:r>
              <a:rPr lang="sr-Latn-CS" i="1" baseline="0" dirty="0" smtClean="0"/>
              <a:t>slide-show”</a:t>
            </a:r>
            <a:r>
              <a:rPr lang="sr-Latn-CS" baseline="0" dirty="0" smtClean="0"/>
              <a:t> režimu) dobija se kompletan katalog Fudžicu inteligentnih modula. U paleti sličnih proizvoda postoje moduli sa šest ili sedam prekidača za napone 600V ili 1200V i nazivne struje u opsegu od 20A do 400A.</a:t>
            </a:r>
            <a:endParaRPr lang="en-US" dirty="0"/>
          </a:p>
        </p:txBody>
      </p:sp>
      <p:sp>
        <p:nvSpPr>
          <p:cNvPr id="4" name="Slide Number Placeholder 3"/>
          <p:cNvSpPr>
            <a:spLocks noGrp="1"/>
          </p:cNvSpPr>
          <p:nvPr>
            <p:ph type="sldNum" sz="quarter" idx="10"/>
          </p:nvPr>
        </p:nvSpPr>
        <p:spPr/>
        <p:txBody>
          <a:bodyPr/>
          <a:lstStyle/>
          <a:p>
            <a:pPr>
              <a:defRPr/>
            </a:pPr>
            <a:fld id="{F9D969F5-7E7E-4309-82DD-08CA019F9291}" type="slidenum">
              <a:rPr lang="en-US" smtClean="0"/>
              <a:pPr>
                <a:defRPr/>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smtClean="0"/>
              <a:t>Pauereksov modul za </a:t>
            </a:r>
            <a:r>
              <a:rPr lang="sr-Latn-CS" smtClean="0"/>
              <a:t>600V, 100A.  U istoj seriji postoje i modelji u sličnim kućištima za  60A i 150A kao i za napone od 1200V.  Modul sadrži šest IGBT (tri PWM grane) sa zamajnim diodama i sedmi IGBT za prenaponsku zaštitu. Pored energetskih komponenti, modul sadrži prekostrujnu i temperaturnu zaštitu.  Preko tankih kontakata se prenose komande za tranzistore i informacije o prekostrujnoj i temperaturnoj zaštiti, a snažni kontakti služe za vezu sa  jednosmernim međukolom sa otpornikom za prenaponsku zaštitu i sa fazama motora.</a:t>
            </a:r>
          </a:p>
          <a:p>
            <a:pPr eaLnBrk="1" hangingPunct="1"/>
            <a:endParaRPr lang="sr-Latn-CS" smtClean="0"/>
          </a:p>
          <a:p>
            <a:pPr eaLnBrk="1" hangingPunct="1"/>
            <a:r>
              <a:rPr lang="sr-Latn-CS" smtClean="0"/>
              <a:t>Modul ima metalno dno koje je električno izolovano od komponenata, a služi za termičku vezu sa hladnjakom na koji se modul montira.</a:t>
            </a:r>
          </a:p>
          <a:p>
            <a:pPr eaLnBrk="1" hangingPunct="1"/>
            <a:endParaRPr lang="sr-Latn-CS" smtClean="0"/>
          </a:p>
          <a:p>
            <a:pPr eaLnBrk="1" hangingPunct="1"/>
            <a:r>
              <a:rPr lang="sr-Latn-CS" smtClean="0"/>
              <a:t>Modul košta malo preko 200$ na komad.</a:t>
            </a:r>
          </a:p>
          <a:p>
            <a:pPr eaLnBrk="1" hangingPunct="1"/>
            <a:r>
              <a:rPr lang="sr-Latn-CS" smtClean="0"/>
              <a:t> </a:t>
            </a:r>
            <a:endParaRPr lang="en-US" smtClean="0"/>
          </a:p>
        </p:txBody>
      </p:sp>
      <p:sp>
        <p:nvSpPr>
          <p:cNvPr id="768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F2D8FA41-82A9-4044-A193-FEEF62AD21A0}" type="slidenum">
              <a:rPr lang="en-GB" sz="1200">
                <a:latin typeface="Times New Roman" pitchFamily="18" charset="0"/>
              </a:rPr>
              <a:pPr algn="r"/>
              <a:t>58</a:t>
            </a:fld>
            <a:endParaRPr lang="en-GB"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sr-Latn-CS" smtClean="0"/>
              <a:t>Kompletno rešenje drajvera za IPM sa prethodne slike. Ova kartica se “ubada” na IPM i pored optički izolovanih drajvera  za svih sedam IGBT, sadrži i izolovane izvore za napajanje gornjih tranzistora  i kola za prihvatanje i obradu signala o greškama. Preko belog konektora na slici levo kartica ja ditrektno spojena sa mikrokontrolerom.</a:t>
            </a:r>
          </a:p>
          <a:p>
            <a:pPr eaLnBrk="1" hangingPunct="1"/>
            <a:endParaRPr lang="sr-Latn-CS" smtClean="0"/>
          </a:p>
          <a:p>
            <a:pPr eaLnBrk="1" hangingPunct="1"/>
            <a:r>
              <a:rPr lang="sr-Latn-CS" smtClean="0"/>
              <a:t>Cena ove kartice je oko 180$.</a:t>
            </a:r>
            <a:endParaRPr lang="en-US" smtClean="0"/>
          </a:p>
        </p:txBody>
      </p:sp>
      <p:sp>
        <p:nvSpPr>
          <p:cNvPr id="778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85C7C74D-7593-4EC5-85F1-82E563A7A0D8}" type="slidenum">
              <a:rPr lang="en-GB" sz="1200">
                <a:latin typeface="Times New Roman" pitchFamily="18" charset="0"/>
              </a:rPr>
              <a:pPr algn="r"/>
              <a:t>59</a:t>
            </a:fld>
            <a:endParaRPr lang="en-GB"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A6963155-25C5-4CB8-BB2A-20A4C6A3A493}" type="slidenum">
              <a:rPr lang="en-GB"/>
              <a:pPr/>
              <a:t>7</a:t>
            </a:fld>
            <a:endParaRPr lang="en-GB"/>
          </a:p>
        </p:txBody>
      </p:sp>
      <p:sp>
        <p:nvSpPr>
          <p:cNvPr id="61443" name="Rectangle 2"/>
          <p:cNvSpPr>
            <a:spLocks noGrp="1" noRot="1" noChangeAspect="1" noChangeArrowheads="1" noTextEdit="1"/>
          </p:cNvSpPr>
          <p:nvPr>
            <p:ph type="sldImg"/>
          </p:nvPr>
        </p:nvSpPr>
        <p:spPr>
          <a:xfrm>
            <a:off x="1146175" y="687388"/>
            <a:ext cx="4567238" cy="3425825"/>
          </a:xfrm>
          <a:ln/>
        </p:spPr>
      </p:sp>
      <p:sp>
        <p:nvSpPr>
          <p:cNvPr id="61444" name="Rectangle 3"/>
          <p:cNvSpPr>
            <a:spLocks noGrp="1" noChangeArrowheads="1"/>
          </p:cNvSpPr>
          <p:nvPr>
            <p:ph type="body" idx="1"/>
          </p:nvPr>
        </p:nvSpPr>
        <p:spPr>
          <a:xfrm>
            <a:off x="915988" y="4343400"/>
            <a:ext cx="5026025" cy="4113213"/>
          </a:xfrm>
          <a:noFill/>
          <a:ln/>
        </p:spPr>
        <p:txBody>
          <a:bodyPr/>
          <a:lstStyle/>
          <a:p>
            <a:pPr eaLnBrk="1" hangingPunct="1"/>
            <a:r>
              <a:rPr lang="en-US" smtClean="0"/>
              <a:t>Diode se </a:t>
            </a:r>
            <a:r>
              <a:rPr lang="sr-Latn-CS" smtClean="0"/>
              <a:t>često pakuju po četiri, povezane u Grecov spoj (kao na prethodnom slajdu). Jedan takav modul je na slici desno.</a:t>
            </a: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sr-Latn-CS" smtClean="0"/>
              <a:t>Laboratorijski model invertora </a:t>
            </a:r>
            <a:r>
              <a:rPr lang="en-US" smtClean="0"/>
              <a:t>na ba</a:t>
            </a:r>
            <a:r>
              <a:rPr lang="sr-Latn-CS" smtClean="0"/>
              <a:t>z</a:t>
            </a:r>
            <a:r>
              <a:rPr lang="en-US" smtClean="0"/>
              <a:t>i </a:t>
            </a:r>
            <a:r>
              <a:rPr lang="sr-Latn-CS" smtClean="0"/>
              <a:t>IPM sa prethodnih slajdova</a:t>
            </a:r>
            <a:r>
              <a:rPr lang="en-US" smtClean="0"/>
              <a:t>. Obratiti </a:t>
            </a:r>
            <a:r>
              <a:rPr lang="sr-Latn-CS" smtClean="0"/>
              <a:t> </a:t>
            </a:r>
            <a:r>
              <a:rPr lang="en-US" smtClean="0"/>
              <a:t>pa</a:t>
            </a:r>
            <a:r>
              <a:rPr lang="sr-Latn-CS" smtClean="0"/>
              <a:t>ž</a:t>
            </a:r>
            <a:r>
              <a:rPr lang="en-US" smtClean="0"/>
              <a:t>nju</a:t>
            </a:r>
            <a:r>
              <a:rPr lang="sr-Latn-CS" smtClean="0"/>
              <a:t> na veličinu kondenzatora jednosmernog međukola. </a:t>
            </a:r>
            <a:r>
              <a:rPr lang="en-US" smtClean="0"/>
              <a:t> </a:t>
            </a:r>
          </a:p>
        </p:txBody>
      </p:sp>
      <p:sp>
        <p:nvSpPr>
          <p:cNvPr id="788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7723B202-1439-430B-A4B3-47F192694461}" type="slidenum">
              <a:rPr lang="en-GB" sz="1200">
                <a:latin typeface="Times New Roman" pitchFamily="18" charset="0"/>
              </a:rPr>
              <a:pPr algn="r"/>
              <a:t>60</a:t>
            </a:fld>
            <a:endParaRPr lang="en-GB"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A7EE4C81-C799-4C5F-BFB8-CE667CFBCA52}" type="slidenum">
              <a:rPr lang="en-GB"/>
              <a:pPr/>
              <a:t>61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Principska šema veze izlaznog strpena za pogon motora na naizmeničnu struju sa motorom. Ulogu prekidača igraju IGBT ili MOSFET. Svaka grana ima gornji prekidač, označen indeksom </a:t>
            </a:r>
            <a:r>
              <a:rPr lang="sr-Latn-CS" b="1" dirty="0" smtClean="0"/>
              <a:t>t </a:t>
            </a:r>
            <a:r>
              <a:rPr lang="sr-Latn-CS" dirty="0" smtClean="0"/>
              <a:t>(</a:t>
            </a:r>
            <a:r>
              <a:rPr lang="sr-Latn-CS" i="1" dirty="0" smtClean="0"/>
              <a:t>top</a:t>
            </a:r>
            <a:r>
              <a:rPr lang="sr-Latn-CS" dirty="0" smtClean="0"/>
              <a:t>) i donji, označen indeksom </a:t>
            </a:r>
            <a:r>
              <a:rPr lang="sr-Latn-CS" b="1" dirty="0" smtClean="0"/>
              <a:t>b </a:t>
            </a:r>
            <a:r>
              <a:rPr lang="sr-Latn-CS" dirty="0" smtClean="0"/>
              <a:t>(</a:t>
            </a:r>
            <a:r>
              <a:rPr lang="sr-Latn-CS" i="1" dirty="0" smtClean="0"/>
              <a:t>bottom</a:t>
            </a:r>
            <a:r>
              <a:rPr lang="sr-Latn-CS" dirty="0" smtClean="0"/>
              <a:t>). Signali za uključivanje se prikazuju tako da kada je, na primer, </a:t>
            </a:r>
            <a:r>
              <a:rPr lang="sr-Latn-CS" b="1" dirty="0" smtClean="0"/>
              <a:t>S</a:t>
            </a:r>
            <a:r>
              <a:rPr lang="sr-Latn-CS" b="1" baseline="-25000" dirty="0" smtClean="0"/>
              <a:t>A</a:t>
            </a:r>
            <a:r>
              <a:rPr lang="sr-Latn-CS" dirty="0" smtClean="0"/>
              <a:t>=1, to znači da je gornji prekidač grane A uključen, donji isključen a kada je </a:t>
            </a:r>
            <a:r>
              <a:rPr lang="sr-Latn-CS" b="1" dirty="0" smtClean="0"/>
              <a:t>S</a:t>
            </a:r>
            <a:r>
              <a:rPr lang="sr-Latn-CS" b="1" baseline="-25000" dirty="0" smtClean="0"/>
              <a:t>A</a:t>
            </a:r>
            <a:r>
              <a:rPr lang="sr-Latn-CS" dirty="0" smtClean="0"/>
              <a:t>=0, obrnuto. Isto važi i za druge dve grane.</a:t>
            </a:r>
          </a:p>
          <a:p>
            <a:pPr eaLnBrk="1" hangingPunct="1">
              <a:defRPr/>
            </a:pPr>
            <a:endParaRPr lang="sr-Latn-CS" dirty="0" smtClean="0"/>
          </a:p>
          <a:p>
            <a:pPr eaLnBrk="1" hangingPunct="1">
              <a:defRPr/>
            </a:pPr>
            <a:r>
              <a:rPr lang="sr-Latn-CS" dirty="0" smtClean="0"/>
              <a:t>Uz pretpostavku učestanosti PWM od 1kHz (PWM perioda je 1ms, odnosno, svake milisekunde se generiše nova vrednost), klasičan trofazni sistem, učestanosti recimo 50Hz (periode 20ms), se generiše tako što se na svaku granu dovodi kontrolni širinski-modulisan signal kome se širina impulsa menja po sinusnom zakonu (za 10ms širina impulsa se od 50% u 5 koraka poveća do 100%, zatim u narednih 5 koraka opadne na 50%, dalje, u negativnoj poluperiodi za narednih 10ms, sa 50% opadne na 0 ponovo u 5 koraka i za isto toliko koraka vrati ponovo na 50%. To se ponavlja u sledećih 20 ms. Sinoside po kojima se menjaju širine impulsa u granama A, B i C su fazno pomerene za 120</a:t>
            </a:r>
            <a:r>
              <a:rPr lang="sr-Latn-CS" dirty="0" smtClean="0">
                <a:sym typeface="Symbol"/>
              </a:rPr>
              <a:t> (električnih stepeni, cela perioda je </a:t>
            </a:r>
            <a:r>
              <a:rPr lang="sr-Latn-CS" dirty="0" smtClean="0"/>
              <a:t>360</a:t>
            </a:r>
            <a:r>
              <a:rPr lang="sr-Latn-CS" dirty="0" smtClean="0">
                <a:sym typeface="Symbol"/>
              </a:rPr>
              <a:t>)</a:t>
            </a:r>
            <a:r>
              <a:rPr lang="sr-Latn-CS" dirty="0" smtClean="0"/>
              <a:t> jedna u odnosu na drugu. U izloženom primeru to z</a:t>
            </a:r>
            <a:r>
              <a:rPr lang="en-US" dirty="0" err="1" smtClean="0"/>
              <a:t>na</a:t>
            </a:r>
            <a:r>
              <a:rPr lang="sr-Latn-CS" dirty="0" smtClean="0"/>
              <a:t>či da ciklus sinusoide grane B počinje 20</a:t>
            </a:r>
            <a:r>
              <a:rPr lang="en-US" dirty="0" smtClean="0"/>
              <a:t>*2/3</a:t>
            </a:r>
            <a:r>
              <a:rPr lang="sr-Latn-CS" dirty="0" smtClean="0"/>
              <a:t> PWM perioda kasnije u odnosu na granu A.</a:t>
            </a:r>
          </a:p>
          <a:p>
            <a:pPr eaLnBrk="1" hangingPunct="1">
              <a:defRPr/>
            </a:pPr>
            <a:endParaRPr lang="sr-Latn-CS" dirty="0" smtClean="0"/>
          </a:p>
          <a:p>
            <a:pPr eaLnBrk="1" hangingPunct="1">
              <a:defRPr/>
            </a:pPr>
            <a:r>
              <a:rPr lang="sr-Latn-CS" dirty="0" smtClean="0"/>
              <a:t>Naponi i modelu motora, uznačeni sa </a:t>
            </a:r>
            <a:r>
              <a:rPr lang="sr-Latn-CS" b="1" dirty="0" smtClean="0"/>
              <a:t>u</a:t>
            </a:r>
            <a:r>
              <a:rPr lang="sr-Latn-CS" b="1" baseline="-25000" dirty="0" smtClean="0"/>
              <a:t>ia</a:t>
            </a:r>
            <a:r>
              <a:rPr lang="sr-Latn-CS" dirty="0" smtClean="0"/>
              <a:t>, </a:t>
            </a:r>
            <a:r>
              <a:rPr lang="sr-Latn-CS" b="1" dirty="0" smtClean="0"/>
              <a:t>u</a:t>
            </a:r>
            <a:r>
              <a:rPr lang="sr-Latn-CS" b="1" baseline="-25000" dirty="0" smtClean="0"/>
              <a:t>ib</a:t>
            </a:r>
            <a:r>
              <a:rPr lang="sr-Latn-CS" dirty="0" smtClean="0"/>
              <a:t> i </a:t>
            </a:r>
            <a:r>
              <a:rPr lang="sr-Latn-CS" b="1" dirty="0" smtClean="0"/>
              <a:t>u</a:t>
            </a:r>
            <a:r>
              <a:rPr lang="sr-Latn-CS" b="1" baseline="-25000" dirty="0" smtClean="0"/>
              <a:t>ic</a:t>
            </a:r>
            <a:r>
              <a:rPr lang="sr-Latn-CS" dirty="0" smtClean="0"/>
              <a:t>  su kontra-elektromotorne sile generisane usled okretanja rotora u magnetnom polju statora.</a:t>
            </a:r>
          </a:p>
          <a:p>
            <a:pPr eaLnBrk="1" hangingPunct="1">
              <a:defRPr/>
            </a:pPr>
            <a:endParaRPr lang="sr-Latn-CS" dirty="0" smtClean="0"/>
          </a:p>
          <a:p>
            <a:pPr eaLnBrk="1" hangingPunct="1">
              <a:defRPr/>
            </a:pPr>
            <a:r>
              <a:rPr lang="sr-Latn-CS" dirty="0" smtClean="0"/>
              <a:t>Naznačena veza srednjeg napona jednosmernog međukola (</a:t>
            </a:r>
            <a:r>
              <a:rPr lang="sr-Latn-CS" i="1" dirty="0" smtClean="0"/>
              <a:t>DC-Bus</a:t>
            </a:r>
            <a:r>
              <a:rPr lang="sr-Latn-CS" dirty="0" smtClean="0"/>
              <a:t>) sa masom vrlo često nije dostupna. To komplikuje dovođenje kontrolnih signala za gornje prekidače, ali se danas vrlo retko mogu naći invertori sa podeljenim naponom jednosmernog međukola.</a:t>
            </a:r>
          </a:p>
          <a:p>
            <a:pPr eaLnBrk="1" hangingPunct="1">
              <a:defRPr/>
            </a:pPr>
            <a:endParaRPr lang="sr-Latn-CS" dirty="0" smtClean="0"/>
          </a:p>
          <a:p>
            <a:pPr eaLnBrk="1" hangingPunct="1">
              <a:defRPr/>
            </a:pPr>
            <a:endParaRPr lang="sr-Latn-CS" dirty="0" smtClean="0"/>
          </a:p>
          <a:p>
            <a:pPr eaLnBrk="1" hangingPunct="1">
              <a:defRPr/>
            </a:pPr>
            <a:endParaRPr lang="sr-Latn-CS" dirty="0" smtClean="0"/>
          </a:p>
          <a:p>
            <a:pPr eaLnBrk="1" hangingPunct="1">
              <a:defRPr/>
            </a:pPr>
            <a:endParaRPr lang="en-US" dirty="0"/>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63</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smtClean="0"/>
              <a:t>Primer mogućeg izgleda upravljačkog signala S</a:t>
            </a:r>
            <a:r>
              <a:rPr lang="sr-Latn-CS" baseline="-25000" smtClean="0"/>
              <a:t>A </a:t>
            </a:r>
            <a:r>
              <a:rPr lang="sr-Latn-CS" smtClean="0"/>
              <a:t> (donji trag). Visok nivo znači da je gornji prekidač uključen, donji isključen, nizak nivo, obrnuto.  </a:t>
            </a:r>
          </a:p>
          <a:p>
            <a:pPr eaLnBrk="1" hangingPunct="1"/>
            <a:r>
              <a:rPr lang="sr-Latn-CS" smtClean="0"/>
              <a:t> </a:t>
            </a:r>
          </a:p>
          <a:p>
            <a:pPr eaLnBrk="1" hangingPunct="1"/>
            <a:r>
              <a:rPr lang="sr-Latn-CS" smtClean="0"/>
              <a:t> Gornji tragovi pokazuju kako se nekad generisao PWM. Komparator je poredio trouglasti signal (nosilac) čija je učestanost jednaka učestanosti PWM (zeleni trag), sa referentnom sinusoidom (crveni trag)  koja određuje učestanost sinusoide napona </a:t>
            </a:r>
            <a:r>
              <a:rPr lang="sr-Latn-CS" b="1" smtClean="0"/>
              <a:t>u</a:t>
            </a:r>
            <a:r>
              <a:rPr lang="sr-Latn-CS" b="1" baseline="-25000" smtClean="0"/>
              <a:t>a</a:t>
            </a:r>
            <a:r>
              <a:rPr lang="sr-Latn-CS" smtClean="0"/>
              <a:t>, dok amplituda referentne sinusoide određuje amplitudu </a:t>
            </a:r>
            <a:r>
              <a:rPr lang="sr-Latn-CS" b="1" smtClean="0"/>
              <a:t>u</a:t>
            </a:r>
            <a:r>
              <a:rPr lang="sr-Latn-CS" b="1" baseline="-25000" smtClean="0"/>
              <a:t>a</a:t>
            </a:r>
            <a:r>
              <a:rPr lang="sr-Latn-CS" smtClean="0"/>
              <a:t>. Ako je amplituda referentne sinusoide jednaka amplitudi trouglastog nosioca (kao na slici), kao napon </a:t>
            </a:r>
            <a:r>
              <a:rPr lang="sr-Latn-CS" b="1" smtClean="0"/>
              <a:t>u</a:t>
            </a:r>
            <a:r>
              <a:rPr lang="sr-Latn-CS" b="1" baseline="-25000" smtClean="0"/>
              <a:t>a  </a:t>
            </a:r>
            <a:r>
              <a:rPr lang="sr-Latn-CS" smtClean="0"/>
              <a:t>dobila bi se sinusoida maksimalne amplitude </a:t>
            </a:r>
            <a:r>
              <a:rPr lang="sr-Latn-CS" b="1" smtClean="0"/>
              <a:t>u</a:t>
            </a:r>
            <a:r>
              <a:rPr lang="sr-Latn-CS" b="1" baseline="-25000" smtClean="0"/>
              <a:t>DCBus</a:t>
            </a:r>
            <a:r>
              <a:rPr lang="en-US" smtClean="0"/>
              <a:t>/2</a:t>
            </a:r>
            <a:r>
              <a:rPr lang="sr-Latn-CS" smtClean="0"/>
              <a:t>. Naravno, manje amplitude </a:t>
            </a:r>
            <a:r>
              <a:rPr lang="sr-Latn-CS" b="1" smtClean="0"/>
              <a:t>u</a:t>
            </a:r>
            <a:r>
              <a:rPr lang="sr-Latn-CS" b="1" baseline="-25000" smtClean="0"/>
              <a:t>a  </a:t>
            </a:r>
            <a:r>
              <a:rPr lang="sr-Latn-CS" smtClean="0"/>
              <a:t>dobijaju se tako što referentna sinusoida ima manju amplitudu.</a:t>
            </a:r>
          </a:p>
          <a:p>
            <a:pPr eaLnBrk="1" hangingPunct="1"/>
            <a:endParaRPr lang="sr-Latn-CS" smtClean="0"/>
          </a:p>
          <a:p>
            <a:pPr eaLnBrk="1" hangingPunct="1"/>
            <a:r>
              <a:rPr lang="sr-Latn-CS" smtClean="0"/>
              <a:t>Zbog jednostavne dostupnosti i pojeftinjenja memorija, danas se sinusna promena PWM ne generiše tako već se vrednosti širine impula (oni se menjaju po sinusnom zakonu) jednostavno očitavaju iz tabele koja se izračuna na računaru opšte nameme i upiše u memoriju mikrokontrolera. Amplituda se menja množenjem svake širine pročitane iz tabele sa željenom amplitudom (između 0 i 1).</a:t>
            </a:r>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64</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sr-Latn-CS" dirty="0" smtClean="0"/>
              <a:t>Primer sva tri upravljačka signala koji su fazno pomereni za po 120</a:t>
            </a:r>
            <a:r>
              <a:rPr lang="sr-Latn-CS" dirty="0" smtClean="0">
                <a:sym typeface="Symbol" pitchFamily="18" charset="2"/>
              </a:rPr>
              <a:t></a:t>
            </a:r>
            <a:r>
              <a:rPr lang="sr-Latn-CS" dirty="0" smtClean="0"/>
              <a:t> jedan u odnosu na drugi, faznog napona </a:t>
            </a:r>
            <a:r>
              <a:rPr lang="sr-Latn-CS" b="1" dirty="0" smtClean="0"/>
              <a:t>u</a:t>
            </a:r>
            <a:r>
              <a:rPr lang="sr-Latn-CS" b="1" baseline="-25000" dirty="0" smtClean="0"/>
              <a:t>a</a:t>
            </a:r>
            <a:r>
              <a:rPr lang="sr-Latn-CS" dirty="0" smtClean="0"/>
              <a:t> i međufaznog </a:t>
            </a:r>
            <a:r>
              <a:rPr lang="sr-Latn-CS" b="1" dirty="0" smtClean="0"/>
              <a:t>u</a:t>
            </a:r>
            <a:r>
              <a:rPr lang="sr-Latn-CS" b="1" baseline="-25000" dirty="0" smtClean="0"/>
              <a:t>AB</a:t>
            </a:r>
            <a:r>
              <a:rPr lang="sr-Latn-CS" dirty="0" smtClean="0"/>
              <a:t>. </a:t>
            </a:r>
          </a:p>
          <a:p>
            <a:pPr eaLnBrk="1" hangingPunct="1"/>
            <a:endParaRPr lang="sr-Latn-CS" dirty="0" smtClean="0"/>
          </a:p>
          <a:p>
            <a:pPr eaLnBrk="1" hangingPunct="1"/>
            <a:r>
              <a:rPr lang="sr-Latn-CS" dirty="0" smtClean="0"/>
              <a:t>Vremenska osa na slici je u sekundama i prikazana je jedna perioda (20ms) trofaznog sistema učestanosti 50Hz a perioda PWM je 2ms (učestanost 500 Hz). Zbog toga u jednoj periodi ima 10 perioda PWM u kojima se širine impulsa menjaju po sinusnom zakonu. </a:t>
            </a:r>
            <a:endParaRPr lang="en-US" dirty="0" smtClean="0"/>
          </a:p>
        </p:txBody>
      </p:sp>
      <p:sp>
        <p:nvSpPr>
          <p:cNvPr id="82948" name="Slide Number Placeholder 3"/>
          <p:cNvSpPr>
            <a:spLocks noGrp="1"/>
          </p:cNvSpPr>
          <p:nvPr>
            <p:ph type="sldNum" sz="quarter" idx="5"/>
          </p:nvPr>
        </p:nvSpPr>
        <p:spPr>
          <a:noFill/>
        </p:spPr>
        <p:txBody>
          <a:bodyPr/>
          <a:lstStyle/>
          <a:p>
            <a:fld id="{84A6DBB2-78AD-4120-8F66-DA3B981A3635}" type="slidenum">
              <a:rPr lang="en-GB"/>
              <a:pPr/>
              <a:t>65</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r>
              <a:rPr lang="sr-Latn-CS" dirty="0" smtClean="0"/>
              <a:t>Izgled faznog napona i struje, rezultat računarske simulacije.</a:t>
            </a:r>
            <a:endParaRPr lang="en-US" dirty="0" smtClean="0"/>
          </a:p>
        </p:txBody>
      </p:sp>
      <p:sp>
        <p:nvSpPr>
          <p:cNvPr id="84996" name="Slide Number Placeholder 3"/>
          <p:cNvSpPr>
            <a:spLocks noGrp="1"/>
          </p:cNvSpPr>
          <p:nvPr>
            <p:ph type="sldNum" sz="quarter" idx="5"/>
          </p:nvPr>
        </p:nvSpPr>
        <p:spPr>
          <a:noFill/>
        </p:spPr>
        <p:txBody>
          <a:bodyPr/>
          <a:lstStyle/>
          <a:p>
            <a:fld id="{1915DF69-2A26-4F66-B081-40887823E947}" type="slidenum">
              <a:rPr lang="en-GB"/>
              <a:pPr/>
              <a:t>66</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sr-Latn-CS" dirty="0" smtClean="0"/>
              <a:t>Osciloskopski snimak međufaznog napona i fazne struje u jednom pogonu. </a:t>
            </a:r>
            <a:endParaRPr lang="en-US" dirty="0" smtClean="0"/>
          </a:p>
        </p:txBody>
      </p:sp>
      <p:sp>
        <p:nvSpPr>
          <p:cNvPr id="83972" name="Slide Number Placeholder 3"/>
          <p:cNvSpPr>
            <a:spLocks noGrp="1"/>
          </p:cNvSpPr>
          <p:nvPr>
            <p:ph type="sldNum" sz="quarter" idx="5"/>
          </p:nvPr>
        </p:nvSpPr>
        <p:spPr>
          <a:noFill/>
        </p:spPr>
        <p:txBody>
          <a:bodyPr/>
          <a:lstStyle/>
          <a:p>
            <a:fld id="{7B825055-9241-4875-BDD9-D0ED01CEC367}" type="slidenum">
              <a:rPr lang="en-GB"/>
              <a:pPr/>
              <a:t>67</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sr-Latn-CS" smtClean="0"/>
              <a:t>Struje statora u stacionarnom stanju, u klasičnom trofaznom sistemu. Označen je trnutak kada je </a:t>
            </a:r>
            <a:r>
              <a:rPr lang="sr-Latn-CS" b="1" i="1" smtClean="0">
                <a:sym typeface="Symbol" pitchFamily="18" charset="2"/>
              </a:rPr>
              <a:t></a:t>
            </a:r>
            <a:r>
              <a:rPr lang="sr-Latn-CS" b="1" i="1" baseline="-25000" smtClean="0">
                <a:sym typeface="Symbol" pitchFamily="18" charset="2"/>
              </a:rPr>
              <a:t>e</a:t>
            </a:r>
            <a:r>
              <a:rPr lang="sr-Latn-CS" b="1" i="1" smtClean="0">
                <a:sym typeface="Symbol" pitchFamily="18" charset="2"/>
              </a:rPr>
              <a:t>t  </a:t>
            </a:r>
            <a:r>
              <a:rPr lang="sr-Latn-CS" b="1" smtClean="0">
                <a:sym typeface="Symbol" pitchFamily="18" charset="2"/>
              </a:rPr>
              <a:t>= </a:t>
            </a:r>
            <a:r>
              <a:rPr lang="en-US" b="1" smtClean="0">
                <a:sym typeface="Symbol" pitchFamily="18" charset="2"/>
              </a:rPr>
              <a:t>/4</a:t>
            </a:r>
            <a:r>
              <a:rPr lang="en-US" smtClean="0">
                <a:sym typeface="Symbol" pitchFamily="18" charset="2"/>
              </a:rPr>
              <a:t>.</a:t>
            </a:r>
            <a:endParaRPr lang="en-US" smtClean="0"/>
          </a:p>
        </p:txBody>
      </p:sp>
      <p:sp>
        <p:nvSpPr>
          <p:cNvPr id="86020" name="Slide Number Placeholder 3"/>
          <p:cNvSpPr>
            <a:spLocks noGrp="1"/>
          </p:cNvSpPr>
          <p:nvPr>
            <p:ph type="sldNum" sz="quarter" idx="5"/>
          </p:nvPr>
        </p:nvSpPr>
        <p:spPr>
          <a:noFill/>
        </p:spPr>
        <p:txBody>
          <a:bodyPr/>
          <a:lstStyle/>
          <a:p>
            <a:fld id="{715C3B6F-C5E8-440A-9C09-EFD87B204693}" type="slidenum">
              <a:rPr lang="en-GB"/>
              <a:pPr/>
              <a:t>68</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sr-Latn-CS" smtClean="0"/>
              <a:t>Vektorski prikaz prostornog vektora struje </a:t>
            </a:r>
            <a:r>
              <a:rPr lang="sr-Latn-CS" b="1" smtClean="0"/>
              <a:t>I</a:t>
            </a:r>
            <a:r>
              <a:rPr lang="sr-Latn-CS" b="1" baseline="-25000" smtClean="0"/>
              <a:t>Sabc</a:t>
            </a:r>
            <a:r>
              <a:rPr lang="sr-Latn-CS" smtClean="0"/>
              <a:t> . Vektor </a:t>
            </a:r>
            <a:r>
              <a:rPr lang="sr-Latn-CS" b="1" smtClean="0"/>
              <a:t>I</a:t>
            </a:r>
            <a:r>
              <a:rPr lang="sr-Latn-CS" b="1" baseline="-25000" smtClean="0"/>
              <a:t>Sabc</a:t>
            </a:r>
            <a:r>
              <a:rPr lang="sr-Latn-CS" smtClean="0"/>
              <a:t> se dobija kao vektorski zbir tri vektora: vektora u pravcu namotaja </a:t>
            </a:r>
            <a:r>
              <a:rPr lang="sr-Latn-CS" b="1" smtClean="0"/>
              <a:t>a</a:t>
            </a:r>
            <a:r>
              <a:rPr lang="sr-Latn-CS" smtClean="0"/>
              <a:t>, intenziteta </a:t>
            </a:r>
            <a:r>
              <a:rPr lang="sr-Latn-CS" b="1" i="1" smtClean="0"/>
              <a:t>i</a:t>
            </a:r>
            <a:r>
              <a:rPr lang="sr-Latn-CS" b="1" i="1" baseline="-25000" smtClean="0"/>
              <a:t>as </a:t>
            </a:r>
            <a:r>
              <a:rPr lang="sr-Latn-CS" smtClean="0"/>
              <a:t>; vektora u pravcu namotaja </a:t>
            </a:r>
            <a:r>
              <a:rPr lang="sr-Latn-CS" b="1" smtClean="0"/>
              <a:t>b</a:t>
            </a:r>
            <a:r>
              <a:rPr lang="sr-Latn-CS" smtClean="0"/>
              <a:t>, intenziteta </a:t>
            </a:r>
            <a:r>
              <a:rPr lang="sr-Latn-CS" b="1" i="1" smtClean="0"/>
              <a:t>i</a:t>
            </a:r>
            <a:r>
              <a:rPr lang="sr-Latn-CS" b="1" i="1" baseline="-25000" smtClean="0"/>
              <a:t>bs </a:t>
            </a:r>
            <a:r>
              <a:rPr lang="sr-Latn-CS" smtClean="0"/>
              <a:t>; i vektora u pravcu namotaja </a:t>
            </a:r>
            <a:r>
              <a:rPr lang="sr-Latn-CS" b="1" smtClean="0"/>
              <a:t>c</a:t>
            </a:r>
            <a:r>
              <a:rPr lang="sr-Latn-CS" smtClean="0"/>
              <a:t>, intenziteta </a:t>
            </a:r>
            <a:r>
              <a:rPr lang="sr-Latn-CS" b="1" i="1" smtClean="0"/>
              <a:t>i</a:t>
            </a:r>
            <a:r>
              <a:rPr lang="sr-Latn-CS" b="1" i="1" baseline="-25000" smtClean="0"/>
              <a:t>cs </a:t>
            </a:r>
            <a:r>
              <a:rPr lang="sr-Latn-CS" smtClean="0"/>
              <a:t>. U stacionarnom stanju vektor </a:t>
            </a:r>
            <a:r>
              <a:rPr lang="sr-Latn-CS" b="1" smtClean="0"/>
              <a:t>I</a:t>
            </a:r>
            <a:r>
              <a:rPr lang="sr-Latn-CS" b="1" baseline="-25000" smtClean="0"/>
              <a:t>Sabc  </a:t>
            </a:r>
            <a:r>
              <a:rPr lang="sr-Latn-CS" smtClean="0"/>
              <a:t>rotira kontinualno. Njegov intenzitet je konstantan (isti za svaki ugao) i za 50% je veći od maksimalnog intenziteta vektora struja </a:t>
            </a:r>
            <a:r>
              <a:rPr lang="sr-Latn-CS" b="1" i="1" smtClean="0"/>
              <a:t>i</a:t>
            </a:r>
            <a:r>
              <a:rPr lang="sr-Latn-CS" b="1" i="1" baseline="-25000" smtClean="0"/>
              <a:t>as </a:t>
            </a:r>
            <a:r>
              <a:rPr lang="sr-Latn-CS" smtClean="0"/>
              <a:t>,</a:t>
            </a:r>
            <a:r>
              <a:rPr lang="sr-Latn-CS" b="1" i="1" smtClean="0"/>
              <a:t> i</a:t>
            </a:r>
            <a:r>
              <a:rPr lang="sr-Latn-CS" b="1" i="1" baseline="-25000" smtClean="0"/>
              <a:t>bs </a:t>
            </a:r>
            <a:r>
              <a:rPr lang="sr-Latn-CS" smtClean="0"/>
              <a:t>, </a:t>
            </a:r>
            <a:r>
              <a:rPr lang="sr-Latn-CS" b="1" i="1" smtClean="0"/>
              <a:t>i</a:t>
            </a:r>
            <a:r>
              <a:rPr lang="sr-Latn-CS" b="1" i="1" baseline="-25000" smtClean="0"/>
              <a:t>cs </a:t>
            </a:r>
            <a:r>
              <a:rPr lang="sr-Latn-CS" smtClean="0"/>
              <a:t>.     </a:t>
            </a:r>
            <a:endParaRPr lang="en-US" smtClean="0"/>
          </a:p>
        </p:txBody>
      </p:sp>
      <p:sp>
        <p:nvSpPr>
          <p:cNvPr id="87044" name="Slide Number Placeholder 3"/>
          <p:cNvSpPr>
            <a:spLocks noGrp="1"/>
          </p:cNvSpPr>
          <p:nvPr>
            <p:ph type="sldNum" sz="quarter" idx="5"/>
          </p:nvPr>
        </p:nvSpPr>
        <p:spPr>
          <a:noFill/>
        </p:spPr>
        <p:txBody>
          <a:bodyPr/>
          <a:lstStyle/>
          <a:p>
            <a:fld id="{58FF6C5A-BC72-4387-A120-E8606E9573A1}" type="slidenum">
              <a:rPr lang="en-GB"/>
              <a:pPr/>
              <a:t>70</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Prirodna sinusna modulacija podrazumeva generisanje tri sinusoide trofaznog sistema pomoću PWM. Drugi pristup namajanja asinhronih i PMS motora je da se sva tri fazna napona posmatraju jedinstveno, preciznije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crvenom strelicom, i oznakom U</a:t>
            </a:r>
            <a:r>
              <a:rPr lang="sr-Latn-CS" baseline="-25000" dirty="0" smtClean="0">
                <a:sym typeface="Symbol"/>
              </a:rPr>
              <a:t>0</a:t>
            </a:r>
            <a:r>
              <a:rPr lang="sr-Latn-CS" dirty="0" smtClean="0">
                <a:sym typeface="Symbol"/>
              </a:rPr>
              <a:t> (100). Takvih kombinacija kontrolnih signala ima ukupno 8. Šest od ovih osam je označeno crvenim strelicama i pored U</a:t>
            </a:r>
            <a:r>
              <a:rPr lang="sr-Latn-CS" baseline="-25000" dirty="0" smtClean="0">
                <a:sym typeface="Symbol"/>
              </a:rPr>
              <a:t>0</a:t>
            </a:r>
            <a:r>
              <a:rPr lang="sr-Latn-CS" dirty="0" smtClean="0">
                <a:sym typeface="Symbol"/>
              </a:rPr>
              <a:t> (100) postoje i U</a:t>
            </a:r>
            <a:r>
              <a:rPr lang="sr-Latn-CS" baseline="-25000" dirty="0" smtClean="0">
                <a:sym typeface="Symbol"/>
              </a:rPr>
              <a:t>60</a:t>
            </a:r>
            <a:r>
              <a:rPr lang="sr-Latn-CS" dirty="0" smtClean="0">
                <a:sym typeface="Symbol"/>
              </a:rPr>
              <a:t> (110), U</a:t>
            </a:r>
            <a:r>
              <a:rPr lang="sr-Latn-CS" baseline="-25000" dirty="0" smtClean="0">
                <a:sym typeface="Symbol"/>
              </a:rPr>
              <a:t>120</a:t>
            </a:r>
            <a:r>
              <a:rPr lang="sr-Latn-CS" dirty="0" smtClean="0">
                <a:sym typeface="Symbol"/>
              </a:rPr>
              <a:t> (010), U</a:t>
            </a:r>
            <a:r>
              <a:rPr lang="sr-Latn-CS" baseline="-25000" dirty="0" smtClean="0">
                <a:sym typeface="Symbol"/>
              </a:rPr>
              <a:t>180</a:t>
            </a:r>
            <a:r>
              <a:rPr lang="sr-Latn-CS" dirty="0" smtClean="0">
                <a:sym typeface="Symbol"/>
              </a:rPr>
              <a:t> (011), U</a:t>
            </a:r>
            <a:r>
              <a:rPr lang="sr-Latn-CS" baseline="-25000" dirty="0" smtClean="0">
                <a:sym typeface="Symbol"/>
              </a:rPr>
              <a:t>240</a:t>
            </a:r>
            <a:r>
              <a:rPr lang="sr-Latn-CS" dirty="0" smtClean="0">
                <a:sym typeface="Symbol"/>
              </a:rPr>
              <a:t> (001), do U</a:t>
            </a:r>
            <a:r>
              <a:rPr lang="sr-Latn-CS" baseline="-25000" dirty="0" smtClean="0">
                <a:sym typeface="Symbol"/>
              </a:rPr>
              <a:t>300</a:t>
            </a:r>
            <a:r>
              <a:rPr lang="sr-Latn-CS" dirty="0" smtClean="0">
                <a:sym typeface="Symbol"/>
              </a:rPr>
              <a:t> (101). Ovi vektori se nazivaju osnovnim (ili ne-nultim) vektorima. Indeks u oznaci vektora označava ugao prema </a:t>
            </a:r>
            <a:r>
              <a:rPr lang="sr-Latn-CS" b="1" i="1" dirty="0" smtClean="0">
                <a:sym typeface="Symbol"/>
              </a:rPr>
              <a:t></a:t>
            </a:r>
            <a:r>
              <a:rPr lang="sr-Latn-CS" dirty="0" smtClean="0">
                <a:sym typeface="Symbol"/>
              </a:rPr>
              <a:t> osi, a u zagradi su stanja prekidača S</a:t>
            </a:r>
            <a:r>
              <a:rPr lang="sr-Latn-CS" baseline="-25000" dirty="0" smtClean="0">
                <a:sym typeface="Symbol"/>
              </a:rPr>
              <a:t>A</a:t>
            </a:r>
            <a:r>
              <a:rPr lang="sr-Latn-CS" dirty="0" smtClean="0">
                <a:sym typeface="Symbol"/>
              </a:rPr>
              <a:t>, S</a:t>
            </a:r>
            <a:r>
              <a:rPr lang="sr-Latn-CS" baseline="-25000" dirty="0" smtClean="0">
                <a:sym typeface="Symbol"/>
              </a:rPr>
              <a:t>B</a:t>
            </a:r>
            <a:r>
              <a:rPr lang="sr-Latn-CS" dirty="0" smtClean="0">
                <a:sym typeface="Symbol"/>
              </a:rPr>
              <a:t> i S</a:t>
            </a:r>
            <a:r>
              <a:rPr lang="sr-Latn-CS" baseline="-25000" dirty="0" smtClean="0">
                <a:sym typeface="Symbol"/>
              </a:rPr>
              <a:t>C</a:t>
            </a:r>
            <a:r>
              <a:rPr lang="sr-Latn-CS" dirty="0" smtClean="0">
                <a:sym typeface="Symbol"/>
              </a:rPr>
              <a:t>.  Preostala dva vektora se nazivaju nultim vektorima zato što proizvode nulti napon na motoru. Ovde su označeni sa O</a:t>
            </a:r>
            <a:r>
              <a:rPr lang="sr-Latn-CS" baseline="-25000" dirty="0" smtClean="0">
                <a:sym typeface="Symbol"/>
              </a:rPr>
              <a:t>000</a:t>
            </a:r>
            <a:r>
              <a:rPr lang="sr-Latn-CS" dirty="0" smtClean="0">
                <a:sym typeface="Symbol"/>
              </a:rPr>
              <a:t> (000)  i  O</a:t>
            </a:r>
            <a:r>
              <a:rPr lang="sr-Latn-CS" baseline="-25000" dirty="0" smtClean="0">
                <a:sym typeface="Symbol"/>
              </a:rPr>
              <a:t>111</a:t>
            </a:r>
            <a:r>
              <a:rPr lang="sr-Latn-CS" dirty="0" smtClean="0">
                <a:sym typeface="Symbol"/>
              </a:rPr>
              <a:t> (111). Ako kontroler redom, u pravilnim vremenskim intervalima postavlja vektore od U</a:t>
            </a:r>
            <a:r>
              <a:rPr lang="sr-Latn-CS" baseline="-25000" dirty="0" smtClean="0">
                <a:sym typeface="Symbol"/>
              </a:rPr>
              <a:t>0</a:t>
            </a:r>
            <a:r>
              <a:rPr lang="sr-Latn-CS" dirty="0" smtClean="0">
                <a:sym typeface="Symbol"/>
              </a:rPr>
              <a:t> do U</a:t>
            </a:r>
            <a:r>
              <a:rPr lang="sr-Latn-CS" baseline="-25000" dirty="0" smtClean="0">
                <a:sym typeface="Symbol"/>
              </a:rPr>
              <a:t>300</a:t>
            </a:r>
            <a:r>
              <a:rPr lang="sr-Latn-CS" dirty="0" smtClean="0">
                <a:sym typeface="Symbol"/>
              </a:rPr>
              <a:t> dobiće se ravnomerno rotiranje naponskog vektora u 6 koraka. Ovakvo napajanje se naziva napajanje u 6 koraka (</a:t>
            </a:r>
            <a:r>
              <a:rPr lang="sr-Latn-CS" i="1" dirty="0" smtClean="0">
                <a:sym typeface="Symbol"/>
              </a:rPr>
              <a:t>six step</a:t>
            </a:r>
            <a:r>
              <a:rPr lang="sr-Latn-CS" dirty="0" smtClean="0">
                <a:sym typeface="Symbol"/>
              </a:rPr>
              <a:t>) koristi često na za generisanje napona pri većim brzinama obrtanja.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sr-Latn-CS" dirty="0" smtClean="0">
              <a:sym typeface="Symbol"/>
            </a:endParaRPr>
          </a:p>
          <a:p>
            <a:pPr eaLnBrk="1" hangingPunct="1">
              <a:defRPr/>
            </a:pPr>
            <a:r>
              <a:rPr lang="sr-Latn-CS" dirty="0" smtClean="0">
                <a:sym typeface="Symbol"/>
              </a:rPr>
              <a:t>Pored ovih aktivnih vektora pod uglovima 0, 60,120... Moguće je, na primer, proizvesti efekat vektora pod uglom od  30 u trajanju od 2ms tako što bi se kombinovao vektor U</a:t>
            </a:r>
            <a:r>
              <a:rPr lang="sr-Latn-CS" baseline="-25000" dirty="0" smtClean="0">
                <a:sym typeface="Symbol"/>
              </a:rPr>
              <a:t>0</a:t>
            </a:r>
            <a:r>
              <a:rPr lang="sr-Latn-CS" dirty="0" smtClean="0">
                <a:sym typeface="Symbol"/>
              </a:rPr>
              <a:t> i U</a:t>
            </a:r>
            <a:r>
              <a:rPr lang="sr-Latn-CS" baseline="-25000" dirty="0" smtClean="0">
                <a:sym typeface="Symbol"/>
              </a:rPr>
              <a:t>60 </a:t>
            </a:r>
            <a:r>
              <a:rPr lang="sr-Latn-CS" dirty="0" smtClean="0">
                <a:sym typeface="Symbol"/>
              </a:rPr>
              <a:t>s tim da bi oba vektora trajala po 1ms. Ili, moguće je proizvesti efekat vektora pod uglom 15 kombinovanjem U</a:t>
            </a:r>
            <a:r>
              <a:rPr lang="sr-Latn-CS" baseline="-25000" dirty="0" smtClean="0">
                <a:sym typeface="Symbol"/>
              </a:rPr>
              <a:t>0</a:t>
            </a:r>
            <a:r>
              <a:rPr lang="sr-Latn-CS" dirty="0" smtClean="0">
                <a:sym typeface="Symbol"/>
              </a:rPr>
              <a:t> u trajanju 1,5ms i U</a:t>
            </a:r>
            <a:r>
              <a:rPr lang="sr-Latn-CS" baseline="-25000" dirty="0" smtClean="0">
                <a:sym typeface="Symbol"/>
              </a:rPr>
              <a:t>60</a:t>
            </a:r>
            <a:r>
              <a:rPr lang="sr-Latn-CS" dirty="0" smtClean="0">
                <a:sym typeface="Symbol"/>
              </a:rPr>
              <a:t> u trajanju 0,5ms. Na sličan način, deljenjem intervala 2ms na dva dela i kombinacijom U</a:t>
            </a:r>
            <a:r>
              <a:rPr lang="sr-Latn-CS" baseline="-25000" dirty="0" smtClean="0">
                <a:sym typeface="Symbol"/>
              </a:rPr>
              <a:t>0</a:t>
            </a:r>
            <a:r>
              <a:rPr lang="sr-Latn-CS" dirty="0" smtClean="0">
                <a:sym typeface="Symbol"/>
              </a:rPr>
              <a:t> i U</a:t>
            </a:r>
            <a:r>
              <a:rPr lang="sr-Latn-CS" baseline="-25000" dirty="0" smtClean="0">
                <a:sym typeface="Symbol"/>
              </a:rPr>
              <a:t>60</a:t>
            </a:r>
            <a:r>
              <a:rPr lang="sr-Latn-CS" dirty="0" smtClean="0">
                <a:sym typeface="Symbol"/>
              </a:rPr>
              <a:t> u različitom odnosu, može se dobiti vektor pod bilo kojim uglom između 0 i 60. Ovaj opseg se naziva prvim sektorom, ima ih ukupno 6 i u svakom važi sličan princip kombinacije susednih vektora. Ako se usvoji dovoljno kratak interval, moguće je vrlo kontinualno, sa vrlo finom rezolucijom rotirati vektor napona.</a:t>
            </a:r>
          </a:p>
          <a:p>
            <a:pPr eaLnBrk="1" hangingPunct="1">
              <a:defRPr/>
            </a:pPr>
            <a:endParaRPr lang="sr-Latn-CS" dirty="0" smtClean="0">
              <a:sym typeface="Symbol"/>
            </a:endParaRPr>
          </a:p>
          <a:p>
            <a:pPr eaLnBrk="1" hangingPunct="1">
              <a:defRPr/>
            </a:pPr>
            <a:r>
              <a:rPr lang="sr-Latn-CS" dirty="0" smtClean="0">
                <a:sym typeface="Symbol"/>
              </a:rPr>
              <a:t>Vektor treba da napravi pun krug za 20ms da bi se generisao trofazni sistem od 50Hz. Usvajanjem intervala od, recimo 200 s za svaki vektor, proizilazi da treba generisati ukupno 100 različitih vektora (sa korakom 3,6). Svaki interval od 200 s bi se delio na dva dela čije trajanje zavisi od toga pod kojim uglom treba da bude generisani vektor. Za prvi, pod uglom 0, sve vrene od 200 s bi bio generisan vektor U</a:t>
            </a:r>
            <a:r>
              <a:rPr lang="sr-Latn-CS" baseline="-25000" dirty="0" smtClean="0">
                <a:sym typeface="Symbol"/>
              </a:rPr>
              <a:t>0</a:t>
            </a:r>
            <a:r>
              <a:rPr lang="sr-Latn-CS" dirty="0" smtClean="0">
                <a:sym typeface="Symbol"/>
              </a:rPr>
              <a:t>, za sledeći vektor koji treba napraviti, pod uglom od 3,6 intrval od 200 s bi bio podeljen tako da veći deo vremena (188 s) se generiše U</a:t>
            </a:r>
            <a:r>
              <a:rPr lang="sr-Latn-CS" baseline="-25000" dirty="0" smtClean="0">
                <a:sym typeface="Symbol"/>
              </a:rPr>
              <a:t>0</a:t>
            </a:r>
            <a:r>
              <a:rPr lang="sr-Latn-CS" dirty="0" smtClean="0">
                <a:sym typeface="Symbol"/>
              </a:rPr>
              <a:t>, a samo kratak interval  (12 s) U</a:t>
            </a:r>
            <a:r>
              <a:rPr lang="sr-Latn-CS" baseline="-25000" dirty="0" smtClean="0">
                <a:sym typeface="Symbol"/>
              </a:rPr>
              <a:t>60</a:t>
            </a:r>
            <a:r>
              <a:rPr lang="sr-Latn-CS" dirty="0" smtClean="0">
                <a:sym typeface="Symbol"/>
              </a:rPr>
              <a:t>. Za sledeći vektor pod uglom 7,2, interval od 200 s je podeljen na 176 s za U</a:t>
            </a:r>
            <a:r>
              <a:rPr lang="sr-Latn-CS" baseline="-25000" dirty="0" smtClean="0">
                <a:sym typeface="Symbol"/>
              </a:rPr>
              <a:t>0</a:t>
            </a:r>
            <a:r>
              <a:rPr lang="sr-Latn-CS" dirty="0" smtClean="0">
                <a:sym typeface="Symbol"/>
              </a:rPr>
              <a:t> i 24s za U</a:t>
            </a:r>
            <a:r>
              <a:rPr lang="sr-Latn-CS" baseline="-25000" dirty="0" smtClean="0">
                <a:sym typeface="Symbol"/>
              </a:rPr>
              <a:t>60</a:t>
            </a:r>
            <a:r>
              <a:rPr lang="sr-Latn-CS" dirty="0" smtClean="0">
                <a:sym typeface="Symbol"/>
              </a:rPr>
              <a:t> i tako dalje.  Za vektore pod uglovima između 60 i 120 bi bili kombinovani U</a:t>
            </a:r>
            <a:r>
              <a:rPr lang="sr-Latn-CS" baseline="-25000" dirty="0" smtClean="0">
                <a:sym typeface="Symbol"/>
              </a:rPr>
              <a:t>60</a:t>
            </a:r>
            <a:r>
              <a:rPr lang="sr-Latn-CS" dirty="0" smtClean="0">
                <a:sym typeface="Symbol"/>
              </a:rPr>
              <a:t> i U</a:t>
            </a:r>
            <a:r>
              <a:rPr lang="sr-Latn-CS" baseline="-25000" dirty="0" smtClean="0">
                <a:sym typeface="Symbol"/>
              </a:rPr>
              <a:t>120</a:t>
            </a:r>
            <a:r>
              <a:rPr lang="sr-Latn-CS" dirty="0" smtClean="0">
                <a:sym typeface="Symbol"/>
              </a:rPr>
              <a:t> i tako dalje.</a:t>
            </a:r>
          </a:p>
          <a:p>
            <a:pPr eaLnBrk="1" hangingPunct="1">
              <a:defRPr/>
            </a:pPr>
            <a:endParaRPr lang="sr-Latn-CS" dirty="0" smtClean="0">
              <a:sym typeface="Symbol"/>
            </a:endParaRPr>
          </a:p>
          <a:p>
            <a:pPr eaLnBrk="1" hangingPunct="1">
              <a:defRPr/>
            </a:pPr>
            <a:r>
              <a:rPr lang="sr-Latn-CS" dirty="0" smtClean="0">
                <a:sym typeface="Symbol"/>
              </a:rPr>
              <a:t>Na ovaj način je moguće generisati vektor pod bilo kojim uglom kombinacijom dva susedna osnovna vektora. Međutim, pored ugla, vektoru je potrebno kontrolisati i intenzitet kako bi se aproksimirala sinusoida amplitude različita od maksimalne. Kontrola  intenziteta vektora se može postići ako se osnovni PWM interval ne podeli na dva dela kao u prethodnom primeru, već na tri. Kombinovanjem dva susedna osnovna vektora i jednog nultog kontroliše se i položaj i intenzitet vektora.</a:t>
            </a:r>
          </a:p>
          <a:p>
            <a:pPr eaLnBrk="1" hangingPunct="1">
              <a:defRPr/>
            </a:pPr>
            <a:endParaRPr lang="sr-Latn-CS" dirty="0" smtClean="0">
              <a:sym typeface="Symbol"/>
            </a:endParaRPr>
          </a:p>
          <a:p>
            <a:pPr eaLnBrk="1" hangingPunct="1">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a pored toga metoda je izuzetno jednostavna i pogodna za realizaciju u današnjim mikrokontrolerima koji po pravilu imaju periferije tajmerskog tipa veoma korisne za realizaciju ovakvog algoritma.</a:t>
            </a:r>
            <a:endParaRPr lang="en-US" dirty="0" smtClean="0">
              <a:sym typeface="Symbol"/>
            </a:endParaRPr>
          </a:p>
          <a:p>
            <a:pPr eaLnBrk="1" hangingPunct="1">
              <a:defRPr/>
            </a:pPr>
            <a:endParaRPr lang="en-US" dirty="0" smtClean="0">
              <a:sym typeface="Symbol"/>
            </a:endParaRPr>
          </a:p>
          <a:p>
            <a:pPr eaLnBrk="1" hangingPunct="1">
              <a:defRPr/>
            </a:pPr>
            <a:r>
              <a:rPr lang="en-US" dirty="0" smtClean="0">
                <a:sym typeface="Symbol"/>
              </a:rPr>
              <a:t>Na </a:t>
            </a:r>
            <a:r>
              <a:rPr lang="en-US" dirty="0" err="1" smtClean="0">
                <a:sym typeface="Symbol"/>
              </a:rPr>
              <a:t>slici</a:t>
            </a:r>
            <a:r>
              <a:rPr lang="en-US" dirty="0" smtClean="0">
                <a:sym typeface="Symbol"/>
              </a:rPr>
              <a:t> je </a:t>
            </a:r>
            <a:r>
              <a:rPr lang="en-US" dirty="0" err="1" smtClean="0">
                <a:sym typeface="Symbol"/>
              </a:rPr>
              <a:t>prika</a:t>
            </a:r>
            <a:r>
              <a:rPr lang="sr-Latn-CS" dirty="0" smtClean="0">
                <a:sym typeface="Symbol"/>
              </a:rPr>
              <a:t>z</a:t>
            </a:r>
            <a:r>
              <a:rPr lang="en-US" dirty="0" smtClean="0">
                <a:sym typeface="Symbol"/>
              </a:rPr>
              <a:t>an</a:t>
            </a:r>
            <a:r>
              <a:rPr lang="sr-Latn-CS" dirty="0" smtClean="0">
                <a:sym typeface="Symbol"/>
              </a:rPr>
              <a:t>o generisanje </a:t>
            </a:r>
            <a:r>
              <a:rPr lang="en-US" dirty="0" err="1" smtClean="0">
                <a:sym typeface="Symbol"/>
              </a:rPr>
              <a:t>vektor</a:t>
            </a:r>
            <a:r>
              <a:rPr lang="sr-Latn-CS" dirty="0" smtClean="0">
                <a:sym typeface="Symbol"/>
              </a:rPr>
              <a:t>a</a:t>
            </a:r>
            <a:r>
              <a:rPr lang="en-US" dirty="0" smtClean="0">
                <a:sym typeface="Symbol"/>
              </a:rPr>
              <a:t> pod </a:t>
            </a:r>
            <a:r>
              <a:rPr lang="en-US" dirty="0" err="1" smtClean="0">
                <a:sym typeface="Symbol"/>
              </a:rPr>
              <a:t>uglom</a:t>
            </a:r>
            <a:r>
              <a:rPr lang="en-US" dirty="0" smtClean="0">
                <a:sym typeface="Symbol"/>
              </a:rPr>
              <a:t> 30</a:t>
            </a:r>
            <a:r>
              <a:rPr lang="sr-Latn-CS" dirty="0" smtClean="0">
                <a:sym typeface="Symbol"/>
              </a:rPr>
              <a:t>, amplitude oko 80% maksimalne vrednosti i njegove projekcije na </a:t>
            </a:r>
            <a:r>
              <a:rPr lang="sr-Latn-CS" b="1" i="1" dirty="0" smtClean="0">
                <a:sym typeface="Symbol"/>
              </a:rPr>
              <a:t>  </a:t>
            </a:r>
            <a:r>
              <a:rPr lang="sr-Latn-CS" dirty="0" smtClean="0">
                <a:sym typeface="Symbol"/>
              </a:rPr>
              <a:t>i </a:t>
            </a:r>
            <a:r>
              <a:rPr lang="sr-Latn-CS" b="1" i="1" dirty="0" smtClean="0">
                <a:sym typeface="Symbol"/>
              </a:rPr>
              <a:t>  </a:t>
            </a:r>
            <a:r>
              <a:rPr lang="sr-Latn-CS" dirty="0" smtClean="0">
                <a:sym typeface="Symbol"/>
              </a:rPr>
              <a:t>osu. Taj bi se vektor mogao dobiti podelom osnovnog PWM intervala na tri dela, od toga bi 20% bio neki od nultih vektora, 40% vremena bi se generisao vektor U</a:t>
            </a:r>
            <a:r>
              <a:rPr lang="sr-Latn-CS" baseline="-25000" dirty="0" smtClean="0">
                <a:sym typeface="Symbol"/>
              </a:rPr>
              <a:t>0</a:t>
            </a:r>
            <a:r>
              <a:rPr lang="sr-Latn-CS" dirty="0" smtClean="0">
                <a:sym typeface="Symbol"/>
              </a:rPr>
              <a:t> i 40% vektor U</a:t>
            </a:r>
            <a:r>
              <a:rPr lang="sr-Latn-CS" baseline="-25000" dirty="0" smtClean="0">
                <a:sym typeface="Symbol"/>
              </a:rPr>
              <a:t>60</a:t>
            </a:r>
            <a:r>
              <a:rPr lang="sr-Latn-CS" dirty="0" smtClean="0">
                <a:sym typeface="Symbol"/>
              </a:rPr>
              <a:t>. Vrednosti su samo okvirne.</a:t>
            </a:r>
            <a:endParaRPr lang="en-US" dirty="0"/>
          </a:p>
        </p:txBody>
      </p:sp>
      <p:sp>
        <p:nvSpPr>
          <p:cNvPr id="88068" name="Slide Number Placeholder 3"/>
          <p:cNvSpPr>
            <a:spLocks noGrp="1"/>
          </p:cNvSpPr>
          <p:nvPr>
            <p:ph type="sldNum" sz="quarter" idx="5"/>
          </p:nvPr>
        </p:nvSpPr>
        <p:spPr>
          <a:noFill/>
        </p:spPr>
        <p:txBody>
          <a:bodyPr/>
          <a:lstStyle/>
          <a:p>
            <a:fld id="{FCD4606F-3166-4BF4-8D14-78D5C126E525}" type="slidenum">
              <a:rPr lang="en-GB"/>
              <a:pPr/>
              <a:t>71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Tiristor se kao prekida</a:t>
            </a:r>
            <a:r>
              <a:rPr lang="sr-Latn-CS" smtClean="0"/>
              <a:t>č (između </a:t>
            </a:r>
            <a:r>
              <a:rPr lang="sr-Latn-CS" b="1" smtClean="0"/>
              <a:t>A</a:t>
            </a:r>
            <a:r>
              <a:rPr lang="sr-Latn-CS" smtClean="0"/>
              <a:t> i </a:t>
            </a:r>
            <a:r>
              <a:rPr lang="sr-Latn-CS" b="1" smtClean="0"/>
              <a:t>K</a:t>
            </a:r>
            <a:r>
              <a:rPr lang="sr-Latn-CS" smtClean="0"/>
              <a:t>) uključuje impulsom koji spolja treba dovesti na </a:t>
            </a:r>
            <a:r>
              <a:rPr lang="sr-Latn-CS" b="1" smtClean="0"/>
              <a:t>G</a:t>
            </a:r>
            <a:r>
              <a:rPr lang="sr-Latn-CS" smtClean="0"/>
              <a:t> a isključuje sam (kao i dioda) u trenutku kada struja između </a:t>
            </a:r>
            <a:r>
              <a:rPr lang="sr-Latn-CS" b="1" smtClean="0"/>
              <a:t>A</a:t>
            </a:r>
            <a:r>
              <a:rPr lang="sr-Latn-CS" smtClean="0"/>
              <a:t> i </a:t>
            </a:r>
            <a:r>
              <a:rPr lang="sr-Latn-CS" b="1" smtClean="0"/>
              <a:t>K</a:t>
            </a:r>
            <a:r>
              <a:rPr lang="sr-Latn-CS" smtClean="0"/>
              <a:t> padne na 0. Kao uključen prekidač ima veoma mali napon pa je zato pogodan za prekidanje vrlo velikih snaga. Spada u najsnažnije energetske prekidače.</a:t>
            </a:r>
            <a:endParaRPr lang="en-US" smtClean="0"/>
          </a:p>
        </p:txBody>
      </p:sp>
      <p:sp>
        <p:nvSpPr>
          <p:cNvPr id="62468" name="Slide Number Placeholder 3"/>
          <p:cNvSpPr>
            <a:spLocks noGrp="1"/>
          </p:cNvSpPr>
          <p:nvPr>
            <p:ph type="sldNum" sz="quarter" idx="5"/>
          </p:nvPr>
        </p:nvSpPr>
        <p:spPr>
          <a:noFill/>
        </p:spPr>
        <p:txBody>
          <a:bodyPr/>
          <a:lstStyle/>
          <a:p>
            <a:fld id="{06CA5569-9951-4BA5-8B43-0855BEFB38F8}" type="slidenum">
              <a:rPr lang="en-US"/>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Prostorni vektori napona, struje i fluksa rotiraju istom (sinhronom) brzinom rotacije. Uobičajeno je da se posmatraju njihove projekcije  u nepokretnom </a:t>
            </a:r>
            <a:r>
              <a:rPr lang="sr-Latn-CS" b="1" i="1" dirty="0" smtClean="0">
                <a:sym typeface="Symbol"/>
              </a:rPr>
              <a:t>-  </a:t>
            </a:r>
            <a:r>
              <a:rPr lang="sr-Latn-CS" dirty="0" smtClean="0">
                <a:sym typeface="Symbol"/>
              </a:rPr>
              <a:t>koordinatnom sistemu vezanom za namotaje statora.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Na slici su jedinični vektori, amplitude 1 i uglova 0, 120 i 240 sa kojima se množe intenziteti struja (i drugih skalarnih veličina) u namotajima a, b i c kako bi se dobili vektori struja u pravcu namotaja a, b i c i najzad prostorni vektor kao vektorski zbir tako dobijenih vektora. Slika prikazuje i projekcije ovih jediničnih vektora na </a:t>
            </a:r>
            <a:r>
              <a:rPr lang="sr-Latn-CS" b="1" i="1" dirty="0" smtClean="0">
                <a:sym typeface="Symbol"/>
              </a:rPr>
              <a:t></a:t>
            </a:r>
            <a:r>
              <a:rPr lang="sr-Latn-CS" dirty="0" smtClean="0">
                <a:sym typeface="Symbol"/>
              </a:rPr>
              <a:t> osu i </a:t>
            </a:r>
            <a:r>
              <a:rPr lang="sr-Latn-CS" b="1" i="1" dirty="0" smtClean="0">
                <a:sym typeface="Symbol"/>
              </a:rPr>
              <a:t></a:t>
            </a:r>
            <a:r>
              <a:rPr lang="sr-Latn-CS" dirty="0" smtClean="0">
                <a:sym typeface="Symbol"/>
              </a:rPr>
              <a:t> osu.</a:t>
            </a:r>
          </a:p>
          <a:p>
            <a:pPr eaLnBrk="1" hangingPunct="1">
              <a:defRPr/>
            </a:pPr>
            <a:endParaRPr lang="sr-Latn-CS" dirty="0" smtClean="0">
              <a:sym typeface="Symbol"/>
            </a:endParaRPr>
          </a:p>
          <a:p>
            <a:pPr eaLnBrk="1" hangingPunct="1">
              <a:defRPr/>
            </a:pPr>
            <a:r>
              <a:rPr lang="sr-Latn-CS" dirty="0" smtClean="0">
                <a:sym typeface="Symbol"/>
              </a:rPr>
              <a:t>Sa slike je jasno </a:t>
            </a:r>
            <a:r>
              <a:rPr lang="sr-Latn-CS" b="1" i="1" dirty="0" smtClean="0">
                <a:sym typeface="Symbol"/>
              </a:rPr>
              <a:t>  </a:t>
            </a:r>
            <a:r>
              <a:rPr lang="sr-Latn-CS" dirty="0" smtClean="0">
                <a:sym typeface="Symbol"/>
              </a:rPr>
              <a:t>komponenta struje </a:t>
            </a:r>
            <a:r>
              <a:rPr lang="sr-Latn-CS" b="1" i="1" dirty="0" smtClean="0">
                <a:sym typeface="Symbol"/>
              </a:rPr>
              <a:t>i</a:t>
            </a:r>
            <a:r>
              <a:rPr lang="sr-Latn-CS" b="1" i="1" baseline="-25000" dirty="0" smtClean="0">
                <a:sym typeface="Symbol"/>
              </a:rPr>
              <a:t> s</a:t>
            </a:r>
            <a:r>
              <a:rPr lang="sr-Latn-CS" b="1" i="1" dirty="0" smtClean="0">
                <a:sym typeface="Symbol"/>
              </a:rPr>
              <a:t> </a:t>
            </a:r>
            <a:r>
              <a:rPr lang="sr-Latn-CS" dirty="0" smtClean="0">
                <a:sym typeface="Symbol"/>
              </a:rPr>
              <a:t>= </a:t>
            </a:r>
            <a:r>
              <a:rPr lang="sr-Latn-CS" b="1" i="1" dirty="0" smtClean="0">
                <a:sym typeface="Symbol"/>
              </a:rPr>
              <a:t>i</a:t>
            </a:r>
            <a:r>
              <a:rPr lang="sr-Latn-CS" b="1" i="1" baseline="-25000" dirty="0" smtClean="0">
                <a:sym typeface="Symbol"/>
              </a:rPr>
              <a:t>as</a:t>
            </a:r>
            <a:r>
              <a:rPr lang="en-US" b="1" i="1" baseline="-25000" dirty="0" smtClean="0">
                <a:sym typeface="Symbol"/>
              </a:rPr>
              <a:t> </a:t>
            </a:r>
            <a:r>
              <a:rPr lang="sr-Latn-CS" dirty="0" smtClean="0">
                <a:sym typeface="Symbol"/>
              </a:rPr>
              <a:t>-</a:t>
            </a:r>
            <a:r>
              <a:rPr lang="en-US" dirty="0" smtClean="0">
                <a:sym typeface="Symbol"/>
              </a:rPr>
              <a:t> 1/2</a:t>
            </a:r>
            <a:r>
              <a:rPr lang="sr-Latn-CS" b="1" i="1" dirty="0" smtClean="0">
                <a:sym typeface="Symbol"/>
              </a:rPr>
              <a:t>i</a:t>
            </a:r>
            <a:r>
              <a:rPr lang="en-US" b="1" i="1" baseline="-25000" dirty="0" smtClean="0">
                <a:sym typeface="Symbol"/>
              </a:rPr>
              <a:t>b</a:t>
            </a:r>
            <a:r>
              <a:rPr lang="sr-Latn-CS" b="1" i="1" baseline="-25000" dirty="0" smtClean="0">
                <a:sym typeface="Symbol"/>
              </a:rPr>
              <a:t>s</a:t>
            </a:r>
            <a:r>
              <a:rPr lang="en-US" dirty="0" smtClean="0">
                <a:sym typeface="Symbol"/>
              </a:rPr>
              <a:t> </a:t>
            </a:r>
            <a:r>
              <a:rPr lang="sr-Latn-CS" dirty="0" smtClean="0">
                <a:sym typeface="Symbol"/>
              </a:rPr>
              <a:t>-</a:t>
            </a:r>
            <a:r>
              <a:rPr lang="en-US" dirty="0" smtClean="0">
                <a:sym typeface="Symbol"/>
              </a:rPr>
              <a:t> 1/2</a:t>
            </a:r>
            <a:r>
              <a:rPr lang="sr-Latn-CS" b="1" i="1" dirty="0" smtClean="0">
                <a:sym typeface="Symbol"/>
              </a:rPr>
              <a:t>i</a:t>
            </a:r>
            <a:r>
              <a:rPr lang="en-US" b="1" i="1" baseline="-25000" dirty="0" smtClean="0">
                <a:sym typeface="Symbol"/>
              </a:rPr>
              <a:t>c</a:t>
            </a:r>
            <a:r>
              <a:rPr lang="sr-Latn-CS" b="1" i="1" baseline="-25000" dirty="0" smtClean="0">
                <a:sym typeface="Symbol"/>
              </a:rPr>
              <a:t>s</a:t>
            </a:r>
            <a:r>
              <a:rPr lang="en-US" dirty="0" smtClean="0">
                <a:sym typeface="Symbol"/>
              </a:rPr>
              <a:t> , </a:t>
            </a:r>
            <a:r>
              <a:rPr lang="sr-Latn-CS" dirty="0" smtClean="0">
                <a:sym typeface="Symbol"/>
              </a:rPr>
              <a:t>ili, </a:t>
            </a:r>
            <a:r>
              <a:rPr lang="en-US" dirty="0" smtClean="0">
                <a:sym typeface="Symbol"/>
              </a:rPr>
              <a:t> s </a:t>
            </a:r>
            <a:r>
              <a:rPr lang="en-US" dirty="0" err="1" smtClean="0">
                <a:sym typeface="Symbol"/>
              </a:rPr>
              <a:t>obzirom</a:t>
            </a:r>
            <a:r>
              <a:rPr lang="en-US" dirty="0" smtClean="0">
                <a:sym typeface="Symbol"/>
              </a:rPr>
              <a:t>  </a:t>
            </a:r>
            <a:r>
              <a:rPr lang="en-US" dirty="0" err="1" smtClean="0">
                <a:sym typeface="Symbol"/>
              </a:rPr>
              <a:t>da</a:t>
            </a:r>
            <a:r>
              <a:rPr lang="en-US" dirty="0" smtClean="0">
                <a:sym typeface="Symbol"/>
              </a:rPr>
              <a:t> je </a:t>
            </a:r>
            <a:r>
              <a:rPr lang="sr-Latn-CS" b="1" i="1" dirty="0" smtClean="0">
                <a:sym typeface="Symbol"/>
              </a:rPr>
              <a:t>i</a:t>
            </a:r>
            <a:r>
              <a:rPr lang="sr-Latn-CS" b="1" i="1" baseline="-25000" dirty="0" smtClean="0">
                <a:sym typeface="Symbol"/>
              </a:rPr>
              <a:t>as</a:t>
            </a:r>
            <a:r>
              <a:rPr lang="en-US" b="1" i="1" baseline="-25000" dirty="0" smtClean="0">
                <a:sym typeface="Symbol"/>
              </a:rPr>
              <a:t> </a:t>
            </a:r>
            <a:r>
              <a:rPr lang="en-US" dirty="0" smtClean="0">
                <a:sym typeface="Symbol"/>
              </a:rPr>
              <a:t>+ </a:t>
            </a:r>
            <a:r>
              <a:rPr lang="sr-Latn-CS" b="1" i="1" dirty="0" smtClean="0">
                <a:sym typeface="Symbol"/>
              </a:rPr>
              <a:t>i</a:t>
            </a:r>
            <a:r>
              <a:rPr lang="en-US" b="1" i="1" baseline="-25000" dirty="0" smtClean="0">
                <a:sym typeface="Symbol"/>
              </a:rPr>
              <a:t>b</a:t>
            </a:r>
            <a:r>
              <a:rPr lang="sr-Latn-CS" b="1" i="1" baseline="-25000" dirty="0" smtClean="0">
                <a:sym typeface="Symbol"/>
              </a:rPr>
              <a:t>s</a:t>
            </a:r>
            <a:r>
              <a:rPr lang="en-US" dirty="0" smtClean="0">
                <a:sym typeface="Symbol"/>
              </a:rPr>
              <a:t> + </a:t>
            </a:r>
            <a:r>
              <a:rPr lang="sr-Latn-CS" b="1" i="1" dirty="0" smtClean="0">
                <a:sym typeface="Symbol"/>
              </a:rPr>
              <a:t>i</a:t>
            </a:r>
            <a:r>
              <a:rPr lang="en-US" b="1" i="1" baseline="-25000" dirty="0" smtClean="0">
                <a:sym typeface="Symbol"/>
              </a:rPr>
              <a:t>c</a:t>
            </a:r>
            <a:r>
              <a:rPr lang="sr-Latn-CS" b="1" i="1" baseline="-25000" dirty="0" smtClean="0">
                <a:sym typeface="Symbol"/>
              </a:rPr>
              <a:t>s</a:t>
            </a:r>
            <a:r>
              <a:rPr lang="en-US" dirty="0" smtClean="0">
                <a:sym typeface="Symbol"/>
              </a:rPr>
              <a:t> </a:t>
            </a:r>
            <a:r>
              <a:rPr lang="sr-Latn-CS" dirty="0" smtClean="0">
                <a:sym typeface="Symbol"/>
              </a:rPr>
              <a:t>= 0, struje </a:t>
            </a:r>
            <a:r>
              <a:rPr lang="sr-Latn-CS" b="1" i="1" dirty="0" smtClean="0">
                <a:sym typeface="Symbol"/>
              </a:rPr>
              <a:t>i</a:t>
            </a:r>
            <a:r>
              <a:rPr lang="sr-Latn-CS" b="1" i="1" baseline="-25000" dirty="0" smtClean="0">
                <a:sym typeface="Symbol"/>
              </a:rPr>
              <a:t> s</a:t>
            </a:r>
            <a:r>
              <a:rPr lang="sr-Latn-CS" b="1" i="1" dirty="0" smtClean="0">
                <a:sym typeface="Symbol"/>
              </a:rPr>
              <a:t> </a:t>
            </a:r>
            <a:r>
              <a:rPr lang="sr-Latn-CS" dirty="0" smtClean="0">
                <a:sym typeface="Symbol"/>
              </a:rPr>
              <a:t>= 3</a:t>
            </a:r>
            <a:r>
              <a:rPr lang="en-US" dirty="0" smtClean="0">
                <a:sym typeface="Symbol"/>
              </a:rPr>
              <a:t>/</a:t>
            </a:r>
            <a:r>
              <a:rPr lang="sr-Latn-CS" dirty="0" smtClean="0">
                <a:sym typeface="Symbol"/>
              </a:rPr>
              <a:t>2</a:t>
            </a:r>
            <a:r>
              <a:rPr lang="sr-Latn-CS" b="1" i="1" dirty="0" smtClean="0">
                <a:sym typeface="Symbol"/>
              </a:rPr>
              <a:t>i</a:t>
            </a:r>
            <a:r>
              <a:rPr lang="sr-Latn-CS" b="1" i="1" baseline="-25000" dirty="0" smtClean="0">
                <a:sym typeface="Symbol"/>
              </a:rPr>
              <a:t>as</a:t>
            </a:r>
            <a:r>
              <a:rPr lang="sr-Latn-CS" b="1" i="1" dirty="0" smtClean="0">
                <a:sym typeface="Symbol"/>
              </a:rPr>
              <a:t> . </a:t>
            </a:r>
            <a:r>
              <a:rPr lang="sr-Latn-CS" dirty="0" smtClean="0">
                <a:sym typeface="Symbol"/>
              </a:rPr>
              <a:t>Obično se usvaja da je </a:t>
            </a:r>
            <a:r>
              <a:rPr lang="sr-Latn-CS" b="1" i="1" dirty="0" smtClean="0">
                <a:sym typeface="Symbol"/>
              </a:rPr>
              <a:t>i</a:t>
            </a:r>
            <a:r>
              <a:rPr lang="sr-Latn-CS" b="1" i="1" baseline="-25000" dirty="0" smtClean="0">
                <a:sym typeface="Symbol"/>
              </a:rPr>
              <a:t> s</a:t>
            </a:r>
            <a:r>
              <a:rPr lang="sr-Latn-CS" b="1" i="1" dirty="0" smtClean="0">
                <a:sym typeface="Symbol"/>
              </a:rPr>
              <a:t> </a:t>
            </a:r>
            <a:r>
              <a:rPr lang="sr-Latn-CS" dirty="0" smtClean="0">
                <a:sym typeface="Symbol"/>
              </a:rPr>
              <a:t>= </a:t>
            </a:r>
            <a:r>
              <a:rPr lang="sr-Latn-CS" b="1" i="1" dirty="0" smtClean="0">
                <a:sym typeface="Symbol"/>
              </a:rPr>
              <a:t>i</a:t>
            </a:r>
            <a:r>
              <a:rPr lang="sr-Latn-CS" b="1" i="1" baseline="-25000" dirty="0" smtClean="0">
                <a:sym typeface="Symbol"/>
              </a:rPr>
              <a:t>as</a:t>
            </a:r>
            <a:r>
              <a:rPr lang="sr-Latn-CS" b="1" i="1" dirty="0" smtClean="0">
                <a:sym typeface="Symbol"/>
              </a:rPr>
              <a:t> </a:t>
            </a:r>
            <a:r>
              <a:rPr lang="sr-Latn-CS" dirty="0" smtClean="0">
                <a:sym typeface="Symbol"/>
              </a:rPr>
              <a:t>, odnosno, svi rezultati transformacije se množe koeficijentom </a:t>
            </a:r>
            <a:r>
              <a:rPr lang="sr-Latn-CS" b="1" i="1" dirty="0" smtClean="0">
                <a:sym typeface="Symbol"/>
              </a:rPr>
              <a:t>k</a:t>
            </a:r>
            <a:r>
              <a:rPr lang="sr-Latn-CS" b="1" i="1" baseline="-25000" dirty="0" smtClean="0">
                <a:sym typeface="Symbol"/>
              </a:rPr>
              <a:t>k</a:t>
            </a:r>
            <a:r>
              <a:rPr lang="sr-Latn-CS" dirty="0" smtClean="0">
                <a:sym typeface="Symbol"/>
              </a:rPr>
              <a:t> koji iznosi 2</a:t>
            </a:r>
            <a:r>
              <a:rPr lang="en-US" dirty="0" smtClean="0">
                <a:sym typeface="Symbol"/>
              </a:rPr>
              <a:t>/</a:t>
            </a:r>
            <a:r>
              <a:rPr lang="sr-Latn-CS" dirty="0" smtClean="0">
                <a:sym typeface="Symbol"/>
              </a:rPr>
              <a:t>3. Ovo ne remeti analizu dok se posmatraju samo naponi, struje, fluksevi... Međutim za posmatranje veličina kao koje se dobijaju množenjem ovih osnovnih (kao što su snaga, energija, moment...), ovaj koeficijent se mora uzeti u obzir, tačnije, mora se koristiti drugi koeficijent. U praksi se koriste tri koeficijenta </a:t>
            </a:r>
            <a:r>
              <a:rPr lang="sr-Latn-CS" b="1" i="1" dirty="0" smtClean="0">
                <a:sym typeface="Symbol"/>
              </a:rPr>
              <a:t>k</a:t>
            </a:r>
            <a:r>
              <a:rPr lang="sr-Latn-CS" b="1" i="1" baseline="-25000" dirty="0" smtClean="0">
                <a:sym typeface="Symbol"/>
              </a:rPr>
              <a:t>k</a:t>
            </a:r>
            <a:r>
              <a:rPr lang="sr-Latn-CS" dirty="0" smtClean="0">
                <a:sym typeface="Symbol"/>
              </a:rPr>
              <a:t> : 1, 2</a:t>
            </a:r>
            <a:r>
              <a:rPr lang="en-US" dirty="0" smtClean="0">
                <a:sym typeface="Symbol"/>
              </a:rPr>
              <a:t>/</a:t>
            </a:r>
            <a:r>
              <a:rPr lang="sr-Latn-CS" dirty="0" smtClean="0">
                <a:sym typeface="Symbol"/>
              </a:rPr>
              <a:t>3 i (2</a:t>
            </a:r>
            <a:r>
              <a:rPr lang="en-US" dirty="0" smtClean="0">
                <a:sym typeface="Symbol"/>
              </a:rPr>
              <a:t>/</a:t>
            </a:r>
            <a:r>
              <a:rPr lang="sr-Latn-CS" dirty="0" smtClean="0">
                <a:sym typeface="Symbol"/>
              </a:rPr>
              <a:t>3)</a:t>
            </a:r>
            <a:r>
              <a:rPr lang="en-US" baseline="30000" dirty="0" smtClean="0">
                <a:sym typeface="Symbol"/>
              </a:rPr>
              <a:t>½</a:t>
            </a:r>
            <a:r>
              <a:rPr lang="sr-Latn-CS" dirty="0" smtClean="0">
                <a:sym typeface="Symbol"/>
              </a:rPr>
              <a:t>. Za ovu, u pogonima daleko najčešće korišćenu Klarkinu transformaciju sa </a:t>
            </a:r>
            <a:r>
              <a:rPr lang="sr-Latn-CS" b="1" i="1" dirty="0" smtClean="0">
                <a:sym typeface="Symbol"/>
              </a:rPr>
              <a:t>k</a:t>
            </a:r>
            <a:r>
              <a:rPr lang="sr-Latn-CS" b="1" i="1" baseline="-25000" dirty="0" smtClean="0">
                <a:sym typeface="Symbol"/>
              </a:rPr>
              <a:t>k</a:t>
            </a:r>
            <a:r>
              <a:rPr lang="sr-Latn-CS" dirty="0" smtClean="0">
                <a:sym typeface="Symbol"/>
              </a:rPr>
              <a:t>  = 2</a:t>
            </a:r>
            <a:r>
              <a:rPr lang="en-US" dirty="0" smtClean="0">
                <a:sym typeface="Symbol"/>
              </a:rPr>
              <a:t>/</a:t>
            </a:r>
            <a:r>
              <a:rPr lang="sr-Latn-CS" dirty="0" smtClean="0">
                <a:sym typeface="Symbol"/>
              </a:rPr>
              <a:t>3, se kaže da nije invarijantna po snazi što bi značilo da snaga izračunata u </a:t>
            </a:r>
            <a:r>
              <a:rPr lang="sr-Latn-CS" i="1" dirty="0" smtClean="0">
                <a:sym typeface="Symbol"/>
              </a:rPr>
              <a:t>abc</a:t>
            </a:r>
            <a:r>
              <a:rPr lang="sr-Latn-CS" dirty="0" smtClean="0">
                <a:sym typeface="Symbol"/>
              </a:rPr>
              <a:t>  sistemu ne bi bila jednaka snazi izračunatoj u </a:t>
            </a:r>
            <a:r>
              <a:rPr lang="sr-Latn-CS" i="1" dirty="0" smtClean="0">
                <a:sym typeface="Symbol"/>
              </a:rPr>
              <a:t> </a:t>
            </a:r>
            <a:r>
              <a:rPr lang="sr-Latn-CS" dirty="0" smtClean="0">
                <a:sym typeface="Symbol"/>
              </a:rPr>
              <a:t>sistemu.</a:t>
            </a:r>
          </a:p>
        </p:txBody>
      </p:sp>
      <p:sp>
        <p:nvSpPr>
          <p:cNvPr id="89092" name="Slide Number Placeholder 3"/>
          <p:cNvSpPr>
            <a:spLocks noGrp="1"/>
          </p:cNvSpPr>
          <p:nvPr>
            <p:ph type="sldNum" sz="quarter" idx="5"/>
          </p:nvPr>
        </p:nvSpPr>
        <p:spPr>
          <a:noFill/>
        </p:spPr>
        <p:txBody>
          <a:bodyPr/>
          <a:lstStyle/>
          <a:p>
            <a:fld id="{99B26329-7C35-4510-BF64-012D38632900}" type="slidenum">
              <a:rPr lang="en-US"/>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r>
              <a:rPr lang="sr-Latn-CS" smtClean="0"/>
              <a:t>Tri napona u abc sistemu Ua, Ub i Uc i njihova transformacija u </a:t>
            </a:r>
            <a:r>
              <a:rPr lang="sr-Latn-CS" i="1" smtClean="0">
                <a:sym typeface="Symbol" pitchFamily="18" charset="2"/>
              </a:rPr>
              <a:t>-  </a:t>
            </a:r>
            <a:r>
              <a:rPr lang="sr-Latn-CS" smtClean="0">
                <a:sym typeface="Symbol" pitchFamily="18" charset="2"/>
              </a:rPr>
              <a:t>koordinatnom sistemu U</a:t>
            </a:r>
            <a:r>
              <a:rPr lang="sr-Latn-CS" i="1" smtClean="0">
                <a:sym typeface="Symbol" pitchFamily="18" charset="2"/>
              </a:rPr>
              <a:t></a:t>
            </a:r>
            <a:r>
              <a:rPr lang="sr-Latn-CS" b="1" i="1" smtClean="0">
                <a:sym typeface="Symbol" pitchFamily="18" charset="2"/>
              </a:rPr>
              <a:t>  </a:t>
            </a:r>
            <a:r>
              <a:rPr lang="sr-Latn-CS" smtClean="0">
                <a:sym typeface="Symbol" pitchFamily="18" charset="2"/>
              </a:rPr>
              <a:t>i  U</a:t>
            </a:r>
            <a:r>
              <a:rPr lang="sr-Latn-CS" i="1" smtClean="0">
                <a:sym typeface="Symbol" pitchFamily="18" charset="2"/>
              </a:rPr>
              <a:t>. </a:t>
            </a:r>
            <a:r>
              <a:rPr lang="sr-Latn-CS" smtClean="0">
                <a:sym typeface="Symbol" pitchFamily="18" charset="2"/>
              </a:rPr>
              <a:t>U stacionarnom stanju, veličine u </a:t>
            </a:r>
            <a:r>
              <a:rPr lang="sr-Latn-CS" i="1" smtClean="0">
                <a:sym typeface="Symbol" pitchFamily="18" charset="2"/>
              </a:rPr>
              <a:t>- </a:t>
            </a:r>
            <a:r>
              <a:rPr lang="sr-Latn-CS" smtClean="0">
                <a:sym typeface="Symbol" pitchFamily="18" charset="2"/>
              </a:rPr>
              <a:t>koordinatnom sistemu su takođe sinusoide iste učestanosti, samo su međusobno pomerene za 90.</a:t>
            </a:r>
            <a:endParaRPr lang="en-US" smtClean="0"/>
          </a:p>
        </p:txBody>
      </p:sp>
      <p:sp>
        <p:nvSpPr>
          <p:cNvPr id="90116" name="Slide Number Placeholder 3"/>
          <p:cNvSpPr>
            <a:spLocks noGrp="1"/>
          </p:cNvSpPr>
          <p:nvPr>
            <p:ph type="sldNum" sz="quarter" idx="5"/>
          </p:nvPr>
        </p:nvSpPr>
        <p:spPr>
          <a:noFill/>
        </p:spPr>
        <p:txBody>
          <a:bodyPr/>
          <a:lstStyle/>
          <a:p>
            <a:fld id="{3CC0FC0E-9507-4072-9B92-0AAB2D93F407}" type="slidenum">
              <a:rPr lang="en-US"/>
              <a:pPr/>
              <a:t>73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6CE5927E-1165-4273-BF42-84E0E7128D6B}" type="slidenum">
              <a:rPr lang="en-GB"/>
              <a:pPr/>
              <a:t>74</a:t>
            </a:fld>
            <a:endParaRPr lang="en-GB"/>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sr-Latn-CS" smtClean="0"/>
              <a:t>Komponente vektora struje i fluksa kao projekcije </a:t>
            </a:r>
            <a:r>
              <a:rPr lang="sr-Latn-CS" smtClean="0">
                <a:sym typeface="Symbol" pitchFamily="18" charset="2"/>
              </a:rPr>
              <a:t>na </a:t>
            </a:r>
            <a:r>
              <a:rPr lang="sr-Latn-CS" b="1" i="1" smtClean="0">
                <a:sym typeface="Symbol" pitchFamily="18" charset="2"/>
              </a:rPr>
              <a:t></a:t>
            </a:r>
            <a:r>
              <a:rPr lang="sr-Latn-CS" smtClean="0">
                <a:sym typeface="Symbol" pitchFamily="18" charset="2"/>
              </a:rPr>
              <a:t> osu i </a:t>
            </a:r>
            <a:r>
              <a:rPr lang="sr-Latn-CS" b="1" i="1" smtClean="0">
                <a:sym typeface="Symbol" pitchFamily="18" charset="2"/>
              </a:rPr>
              <a:t></a:t>
            </a:r>
            <a:r>
              <a:rPr lang="sr-Latn-CS" smtClean="0">
                <a:sym typeface="Symbol" pitchFamily="18" charset="2"/>
              </a:rPr>
              <a:t> osu se menjaju po sinusnom zakonu ako vektor fluksa rotira konstantnom brzinom obrtanja.</a:t>
            </a: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4C4DAC27-9B58-499D-9196-6B2DACF0391C}" type="slidenum">
              <a:rPr lang="en-GB"/>
              <a:pPr/>
              <a:t>75</a:t>
            </a:fld>
            <a:endParaRPr lang="en-GB"/>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sr-Latn-CS" smtClean="0"/>
              <a:t>Ako bi se definisao koordinatni sistem čija bi jedna osa (</a:t>
            </a:r>
            <a:r>
              <a:rPr lang="sr-Latn-CS" i="1" smtClean="0"/>
              <a:t>d</a:t>
            </a:r>
            <a:r>
              <a:rPr lang="sr-Latn-CS" smtClean="0"/>
              <a:t>-osa) bila vezana za vektor fluksa rotora a druga (</a:t>
            </a:r>
            <a:r>
              <a:rPr lang="sr-Latn-CS" i="1" smtClean="0"/>
              <a:t>q</a:t>
            </a:r>
            <a:r>
              <a:rPr lang="sr-Latn-CS" smtClean="0"/>
              <a:t>-osa) normalna na nju, i ako bi ovaj sistem rotirao zajedno sa vektorom fluksa, projekcija vektora fluksa na </a:t>
            </a:r>
            <a:r>
              <a:rPr lang="sr-Latn-CS" i="1" smtClean="0"/>
              <a:t>q</a:t>
            </a:r>
            <a:r>
              <a:rPr lang="sr-Latn-CS" smtClean="0"/>
              <a:t>-osu bi bila 0, a na </a:t>
            </a:r>
            <a:r>
              <a:rPr lang="sr-Latn-CS" i="1" smtClean="0"/>
              <a:t>d</a:t>
            </a:r>
            <a:r>
              <a:rPr lang="sr-Latn-CS" smtClean="0"/>
              <a:t>-osu bi bila jednaka intenzitetu vektora fluksa, dok bi projekcije vektora struje imale konstantnu vrednost.</a:t>
            </a: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p:spPr>
        <p:txBody>
          <a:bodyPr/>
          <a:lstStyle/>
          <a:p>
            <a:fld id="{54CDC58B-2D11-4D4C-A7DD-D9FF42325CB7}" type="slidenum">
              <a:rPr lang="en-GB"/>
              <a:pPr/>
              <a:t>76</a:t>
            </a:fld>
            <a:endParaRPr lang="en-GB"/>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r>
              <a:rPr lang="sr-Latn-CS" smtClean="0"/>
              <a:t>Ako se zna ugao </a:t>
            </a:r>
            <a:r>
              <a:rPr lang="sr-Latn-CS" i="1" smtClean="0"/>
              <a:t>d </a:t>
            </a:r>
            <a:r>
              <a:rPr lang="sr-Latn-CS" smtClean="0"/>
              <a:t>- ose u odnosu na </a:t>
            </a:r>
            <a:r>
              <a:rPr lang="sr-Latn-CS" i="1" smtClean="0">
                <a:sym typeface="Symbol" pitchFamily="18" charset="2"/>
              </a:rPr>
              <a:t> </a:t>
            </a:r>
            <a:r>
              <a:rPr lang="sr-Latn-CS" smtClean="0">
                <a:sym typeface="Symbol" pitchFamily="18" charset="2"/>
              </a:rPr>
              <a:t>- osu</a:t>
            </a:r>
            <a:r>
              <a:rPr lang="sr-Latn-CS" smtClean="0"/>
              <a:t> (odnosno, ugao vektora fluksa) i ako se izmere </a:t>
            </a:r>
            <a:r>
              <a:rPr lang="sr-Latn-CS" i="1" smtClean="0">
                <a:sym typeface="Symbol" pitchFamily="18" charset="2"/>
              </a:rPr>
              <a:t>  i    </a:t>
            </a:r>
            <a:r>
              <a:rPr lang="sr-Latn-CS" smtClean="0">
                <a:sym typeface="Symbol" pitchFamily="18" charset="2"/>
              </a:rPr>
              <a:t>komponente struje, moguće je primenom jednostavne geometrije izračunati </a:t>
            </a:r>
            <a:r>
              <a:rPr lang="sr-Latn-CS" i="1" smtClean="0">
                <a:sym typeface="Symbol" pitchFamily="18" charset="2"/>
              </a:rPr>
              <a:t>d</a:t>
            </a:r>
            <a:r>
              <a:rPr lang="sr-Latn-CS" smtClean="0">
                <a:sym typeface="Symbol" pitchFamily="18" charset="2"/>
              </a:rPr>
              <a:t>  i </a:t>
            </a:r>
            <a:r>
              <a:rPr lang="sr-Latn-CS" i="1" smtClean="0">
                <a:sym typeface="Symbol" pitchFamily="18" charset="2"/>
              </a:rPr>
              <a:t>q</a:t>
            </a:r>
            <a:r>
              <a:rPr lang="sr-Latn-CS" smtClean="0">
                <a:sym typeface="Symbol" pitchFamily="18" charset="2"/>
              </a:rPr>
              <a:t>  komponentu struje. Komponente </a:t>
            </a:r>
            <a:r>
              <a:rPr lang="sr-Latn-CS" i="1" smtClean="0">
                <a:sym typeface="Symbol" pitchFamily="18" charset="2"/>
              </a:rPr>
              <a:t>  i    </a:t>
            </a:r>
            <a:r>
              <a:rPr lang="sr-Latn-CS" smtClean="0">
                <a:sym typeface="Symbol" pitchFamily="18" charset="2"/>
              </a:rPr>
              <a:t>se ne mere direktno već se izračunavaju na osnovu izmerene dve fazne struje (recimo </a:t>
            </a:r>
            <a:r>
              <a:rPr lang="sr-Latn-CS" i="1" smtClean="0">
                <a:sym typeface="Symbol" pitchFamily="18" charset="2"/>
              </a:rPr>
              <a:t>a</a:t>
            </a:r>
            <a:r>
              <a:rPr lang="sr-Latn-CS" smtClean="0">
                <a:sym typeface="Symbol" pitchFamily="18" charset="2"/>
              </a:rPr>
              <a:t>  i</a:t>
            </a:r>
            <a:r>
              <a:rPr lang="sr-Latn-CS" i="1" smtClean="0">
                <a:sym typeface="Symbol" pitchFamily="18" charset="2"/>
              </a:rPr>
              <a:t> b</a:t>
            </a:r>
            <a:r>
              <a:rPr lang="sr-Latn-CS" smtClean="0">
                <a:sym typeface="Symbol" pitchFamily="18" charset="2"/>
              </a:rPr>
              <a:t>), primenom Klarkove transformacije.</a:t>
            </a:r>
          </a:p>
          <a:p>
            <a:pPr eaLnBrk="1" hangingPunct="1"/>
            <a:endParaRPr lang="sr-Latn-CS" smtClean="0">
              <a:sym typeface="Symbol" pitchFamily="18" charset="2"/>
            </a:endParaRPr>
          </a:p>
          <a:p>
            <a:pPr eaLnBrk="1" hangingPunct="1"/>
            <a:r>
              <a:rPr lang="sr-Latn-CS" smtClean="0"/>
              <a:t>Kada se izračunaju </a:t>
            </a:r>
            <a:r>
              <a:rPr lang="sr-Latn-CS" i="1" smtClean="0">
                <a:sym typeface="Symbol" pitchFamily="18" charset="2"/>
              </a:rPr>
              <a:t>d</a:t>
            </a:r>
            <a:r>
              <a:rPr lang="sr-Latn-CS" smtClean="0">
                <a:sym typeface="Symbol" pitchFamily="18" charset="2"/>
              </a:rPr>
              <a:t>  i </a:t>
            </a:r>
            <a:r>
              <a:rPr lang="sr-Latn-CS" i="1" smtClean="0">
                <a:sym typeface="Symbol" pitchFamily="18" charset="2"/>
              </a:rPr>
              <a:t>q</a:t>
            </a:r>
            <a:r>
              <a:rPr lang="sr-Latn-CS" smtClean="0">
                <a:sym typeface="Symbol" pitchFamily="18" charset="2"/>
              </a:rPr>
              <a:t>  komponenta struje, dobijaju se informacije o fluksu rotora (fluks je direktno srazmean </a:t>
            </a:r>
            <a:r>
              <a:rPr lang="sr-Latn-CS" i="1" smtClean="0">
                <a:sym typeface="Symbol" pitchFamily="18" charset="2"/>
              </a:rPr>
              <a:t>d</a:t>
            </a:r>
            <a:r>
              <a:rPr lang="sr-Latn-CS" smtClean="0">
                <a:sym typeface="Symbol" pitchFamily="18" charset="2"/>
              </a:rPr>
              <a:t> – komponenti), i o ostvarenom momentu (moment je direktno srazmean </a:t>
            </a:r>
            <a:r>
              <a:rPr lang="sr-Latn-CS" i="1" smtClean="0">
                <a:sym typeface="Symbol" pitchFamily="18" charset="2"/>
              </a:rPr>
              <a:t>q</a:t>
            </a:r>
            <a:r>
              <a:rPr lang="sr-Latn-CS" smtClean="0">
                <a:sym typeface="Symbol" pitchFamily="18" charset="2"/>
              </a:rPr>
              <a:t> – komponenti struje).</a:t>
            </a:r>
          </a:p>
          <a:p>
            <a:pPr eaLnBrk="1" hangingPunct="1"/>
            <a:endParaRPr lang="sr-Latn-CS" smtClean="0">
              <a:sym typeface="Symbol" pitchFamily="18" charset="2"/>
            </a:endParaRPr>
          </a:p>
          <a:p>
            <a:pPr eaLnBrk="1" hangingPunct="1"/>
            <a:r>
              <a:rPr lang="sr-Latn-CS" smtClean="0">
                <a:sym typeface="Symbol" pitchFamily="18" charset="2"/>
              </a:rPr>
              <a:t>Uloge ove dve komponente su su slične ulogama struje pobude i struje armature kod motora jednosmerne struje sa nezavisnom pobudom. </a:t>
            </a:r>
          </a:p>
          <a:p>
            <a:pPr eaLnBrk="1" hangingPunct="1"/>
            <a:endParaRPr lang="sr-Latn-CS" smtClean="0">
              <a:sym typeface="Symbol" pitchFamily="18" charset="2"/>
            </a:endParaRPr>
          </a:p>
          <a:p>
            <a:pPr eaLnBrk="1" hangingPunct="1"/>
            <a:r>
              <a:rPr lang="sr-Latn-CS" smtClean="0">
                <a:sym typeface="Symbol" pitchFamily="18" charset="2"/>
              </a:rPr>
              <a:t>U stacionarnom stanju, </a:t>
            </a:r>
            <a:r>
              <a:rPr lang="sr-Latn-CS" i="1" smtClean="0">
                <a:sym typeface="Symbol" pitchFamily="18" charset="2"/>
              </a:rPr>
              <a:t>d</a:t>
            </a:r>
            <a:r>
              <a:rPr lang="sr-Latn-CS" smtClean="0">
                <a:sym typeface="Symbol" pitchFamily="18" charset="2"/>
              </a:rPr>
              <a:t>  i </a:t>
            </a:r>
            <a:r>
              <a:rPr lang="sr-Latn-CS" i="1" smtClean="0">
                <a:sym typeface="Symbol" pitchFamily="18" charset="2"/>
              </a:rPr>
              <a:t>q</a:t>
            </a:r>
            <a:r>
              <a:rPr lang="sr-Latn-CS" smtClean="0">
                <a:sym typeface="Symbol" pitchFamily="18" charset="2"/>
              </a:rPr>
              <a:t>  komponenta struje su konstantne veličine i u žargonu se nazivaju “struja fluksa” i “struja momenta”, respektivno. Imena potiču od toga što </a:t>
            </a:r>
            <a:r>
              <a:rPr lang="sr-Latn-CS" i="1" smtClean="0">
                <a:sym typeface="Symbol" pitchFamily="18" charset="2"/>
              </a:rPr>
              <a:t>struja fluksa </a:t>
            </a:r>
            <a:r>
              <a:rPr lang="sr-Latn-CS" smtClean="0">
                <a:sym typeface="Symbol" pitchFamily="18" charset="2"/>
              </a:rPr>
              <a:t>definiše fluks, a </a:t>
            </a:r>
            <a:r>
              <a:rPr lang="sr-Latn-CS" i="1" smtClean="0">
                <a:sym typeface="Symbol" pitchFamily="18" charset="2"/>
              </a:rPr>
              <a:t>sruja momenta </a:t>
            </a:r>
            <a:r>
              <a:rPr lang="sr-Latn-CS" smtClean="0">
                <a:sym typeface="Symbol" pitchFamily="18" charset="2"/>
              </a:rPr>
              <a:t>definiše moment motora.  Posle Parkove transformacije, na osnovu merene dve struje statora, dobijamo informaciju o trenutnom fluksu u motoru i o trenutnom momentu koji motor proizvodi.</a:t>
            </a:r>
            <a:endParaRPr lang="sr-Latn-CS" smtClean="0"/>
          </a:p>
        </p:txBody>
      </p:sp>
      <p:sp>
        <p:nvSpPr>
          <p:cNvPr id="94212" name="Slide Number Placeholder 3"/>
          <p:cNvSpPr>
            <a:spLocks noGrp="1"/>
          </p:cNvSpPr>
          <p:nvPr>
            <p:ph type="sldNum" sz="quarter" idx="5"/>
          </p:nvPr>
        </p:nvSpPr>
        <p:spPr>
          <a:noFill/>
        </p:spPr>
        <p:txBody>
          <a:bodyPr/>
          <a:lstStyle/>
          <a:p>
            <a:fld id="{1EEFBDD0-F4C8-454C-8B30-21AB3236E6A3}" type="slidenum">
              <a:rPr lang="en-GB"/>
              <a:pPr/>
              <a:t>77</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r>
              <a:rPr lang="sr-Latn-CS" smtClean="0"/>
              <a:t>Kada se dobiju </a:t>
            </a:r>
            <a:r>
              <a:rPr lang="sr-Latn-CS" i="1" smtClean="0"/>
              <a:t>d</a:t>
            </a:r>
            <a:r>
              <a:rPr lang="sr-Latn-CS" smtClean="0"/>
              <a:t> i </a:t>
            </a:r>
            <a:r>
              <a:rPr lang="sr-Latn-CS" i="1" smtClean="0"/>
              <a:t>q</a:t>
            </a:r>
            <a:r>
              <a:rPr lang="sr-Latn-CS" smtClean="0"/>
              <a:t> komponente posle Klarkove i Parkove transformacije merenih struja. One predstavljaju struju srazmernu momentu i struju srazmernu fluksu rotora. Ove se struje porede sa željenim vrednostima pomoću PI kontrolera (na slici označeno kao </a:t>
            </a:r>
            <a:r>
              <a:rPr lang="sr-Latn-CS" i="1" smtClean="0"/>
              <a:t>Control Process</a:t>
            </a:r>
            <a:r>
              <a:rPr lang="sr-Latn-CS" smtClean="0"/>
              <a:t>). Izlazi iz tih PI kontrolera su potrebna </a:t>
            </a:r>
            <a:r>
              <a:rPr lang="sr-Latn-CS" i="1" smtClean="0"/>
              <a:t>d</a:t>
            </a:r>
            <a:r>
              <a:rPr lang="sr-Latn-CS" smtClean="0"/>
              <a:t>  i </a:t>
            </a:r>
            <a:r>
              <a:rPr lang="sr-Latn-CS" i="1" smtClean="0"/>
              <a:t>q</a:t>
            </a:r>
            <a:r>
              <a:rPr lang="sr-Latn-CS" smtClean="0"/>
              <a:t> komponenta napona statora  koji je potreban u tom trenutku da se struja fluksa i struja momenta održe na željenom nivou. Ti naponi su ponovo jednosmerne veličine. Ove dve vrednosti se inverznom Parkovom, pa inverznom Klarkovom transformacijom pretvaraju u tri napona na fazama koji se mogu realizovati sinusnom PWM ili prostorno-vektorskom PWM.</a:t>
            </a:r>
          </a:p>
          <a:p>
            <a:pPr eaLnBrk="1" hangingPunct="1"/>
            <a:endParaRPr lang="sr-Latn-CS" smtClean="0"/>
          </a:p>
          <a:p>
            <a:pPr eaLnBrk="1" hangingPunct="1"/>
            <a:r>
              <a:rPr lang="sr-Latn-CS" smtClean="0"/>
              <a:t>Kompletan proces merenja struja, transformacije, regulacije, i inverzne transformacije napona šini jedan ciklus obavlja se, recimo, svake milisekunde (dvadeset puta za vreme jedne periode sinusoide 50 Hz). Za svaki ciklus određuje se ugao vektora fluksa rotora, koji je potrebam za Parkovu i inverznu Parkovu transformaciju.</a:t>
            </a:r>
            <a:endParaRPr lang="en-US" smtClean="0"/>
          </a:p>
        </p:txBody>
      </p:sp>
      <p:sp>
        <p:nvSpPr>
          <p:cNvPr id="95236" name="Slide Number Placeholder 3"/>
          <p:cNvSpPr>
            <a:spLocks noGrp="1"/>
          </p:cNvSpPr>
          <p:nvPr>
            <p:ph type="sldNum" sz="quarter" idx="5"/>
          </p:nvPr>
        </p:nvSpPr>
        <p:spPr>
          <a:noFill/>
        </p:spPr>
        <p:txBody>
          <a:bodyPr/>
          <a:lstStyle/>
          <a:p>
            <a:fld id="{41650B47-2BAD-4B6B-90F6-259F0FA95345}" type="slidenum">
              <a:rPr lang="en-GB"/>
              <a:pPr/>
              <a:t>78</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r>
              <a:rPr lang="sr-Latn-CS" smtClean="0"/>
              <a:t>Blok šema indirektnog vektorskog upravljanja koja ilustruje princip sa prethodnog slajda. Merene struje se transformišu najpre Klarkovom pa Parkovom transformacijom u struje u </a:t>
            </a:r>
            <a:r>
              <a:rPr lang="sr-Latn-CS" i="1" smtClean="0"/>
              <a:t>d-q</a:t>
            </a:r>
            <a:r>
              <a:rPr lang="sr-Latn-CS" smtClean="0"/>
              <a:t> koordinatnom sistemu koje odrežuju intenzitet fluksa rotora i moment na osovini motora. Za Prakovu transformaciju nužno je poznavanje ugla fluksa rotora koji se procenjuje na osnovu merene pozicije rotora kojoj se dodaje doprinos nastao usled klizanja. Ovaj doprinos se računa iz modela motora pošto je kolizanje srazmerno momentu, a moment srazmeran merenoj </a:t>
            </a:r>
            <a:r>
              <a:rPr lang="sr-Latn-CS" i="1" smtClean="0"/>
              <a:t>q</a:t>
            </a:r>
            <a:r>
              <a:rPr lang="sr-Latn-CS" smtClean="0"/>
              <a:t>-komponenti struje. </a:t>
            </a:r>
          </a:p>
          <a:p>
            <a:pPr eaLnBrk="1" hangingPunct="1"/>
            <a:endParaRPr lang="sr-Latn-CS" smtClean="0"/>
          </a:p>
          <a:p>
            <a:pPr eaLnBrk="1" hangingPunct="1"/>
            <a:r>
              <a:rPr lang="sr-Latn-CS" smtClean="0"/>
              <a:t>Kada se jednom dobiju merene </a:t>
            </a:r>
            <a:r>
              <a:rPr lang="sr-Latn-CS" i="1" smtClean="0"/>
              <a:t>d</a:t>
            </a:r>
            <a:r>
              <a:rPr lang="sr-Latn-CS" smtClean="0"/>
              <a:t> i </a:t>
            </a:r>
            <a:r>
              <a:rPr lang="sr-Latn-CS" i="1" smtClean="0"/>
              <a:t>q</a:t>
            </a:r>
            <a:r>
              <a:rPr lang="sr-Latn-CS" smtClean="0"/>
              <a:t> komponente struje, one se u PI regulatorima porede sa željenim, dobijenim na osnovu željenog momenta i željenog fluksa. Izlazi regulatora su </a:t>
            </a:r>
            <a:r>
              <a:rPr lang="sr-Latn-CS" i="1" smtClean="0"/>
              <a:t>d-q</a:t>
            </a:r>
            <a:r>
              <a:rPr lang="sr-Latn-CS" smtClean="0"/>
              <a:t> komponente napona koje se transformišu nazad u abc sistem i koriste kao kontrolni signali u invertoru.</a:t>
            </a:r>
          </a:p>
          <a:p>
            <a:pPr eaLnBrk="1" hangingPunct="1"/>
            <a:endParaRPr lang="sr-Latn-CS" smtClean="0"/>
          </a:p>
          <a:p>
            <a:pPr eaLnBrk="1" hangingPunct="1"/>
            <a:r>
              <a:rPr lang="sr-Latn-CS" smtClean="0"/>
              <a:t>Kao što se momentom u motoru jednosmerne struje upravlja tako što se meri struja armature i u PI regulatoru poredi sa željenom, a izlaz PI regulatora menja napon rotora sve dok se merena i željena struja ne izjednače, tako se i u vektorskom upraljanju reguliše </a:t>
            </a:r>
            <a:r>
              <a:rPr lang="sr-Latn-CS" i="1" smtClean="0"/>
              <a:t>q-</a:t>
            </a:r>
            <a:r>
              <a:rPr lang="sr-Latn-CS" smtClean="0"/>
              <a:t>komponenta struje statora. Jedino što ova komponenta nije direktno merena nego se dobija posle merenja i transformacije za koju je potrebno poznavati ugao fluksa rotora. </a:t>
            </a:r>
            <a:endParaRPr lang="en-US" smtClean="0"/>
          </a:p>
        </p:txBody>
      </p:sp>
      <p:sp>
        <p:nvSpPr>
          <p:cNvPr id="96260" name="Slide Number Placeholder 3"/>
          <p:cNvSpPr>
            <a:spLocks noGrp="1"/>
          </p:cNvSpPr>
          <p:nvPr>
            <p:ph type="sldNum" sz="quarter" idx="5"/>
          </p:nvPr>
        </p:nvSpPr>
        <p:spPr>
          <a:noFill/>
        </p:spPr>
        <p:txBody>
          <a:bodyPr/>
          <a:lstStyle/>
          <a:p>
            <a:fld id="{C1980F26-B904-4586-9CFD-EF878372AA98}" type="slidenum">
              <a:rPr lang="en-US"/>
              <a:pPr/>
              <a:t>79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r>
              <a:rPr lang="sr-Latn-CS" smtClean="0"/>
              <a:t>Blok šema modela dinamike motora u d-q sistemunastala iz jednačina naponske ravnoteže napona statora i rotora i izraza za moment na osovini motora.</a:t>
            </a:r>
          </a:p>
          <a:p>
            <a:pPr eaLnBrk="1" hangingPunct="1"/>
            <a:endParaRPr lang="sr-Latn-CS" smtClean="0"/>
          </a:p>
          <a:p>
            <a:pPr eaLnBrk="1" hangingPunct="1"/>
            <a:r>
              <a:rPr lang="sr-Latn-CS" smtClean="0"/>
              <a:t>D-komponenta struje statora proizvodi fluks rotora,  s tim da fluks rotora kasni kao u sistemu prvog reda sa vremenskm konstantom </a:t>
            </a:r>
            <a:r>
              <a:rPr lang="sr-Latn-CS" b="1" i="1" smtClean="0">
                <a:sym typeface="Symbol" pitchFamily="18" charset="2"/>
              </a:rPr>
              <a:t></a:t>
            </a:r>
            <a:r>
              <a:rPr lang="sr-Latn-CS" b="1" i="1" baseline="-25000" smtClean="0">
                <a:sym typeface="Symbol" pitchFamily="18" charset="2"/>
              </a:rPr>
              <a:t>r</a:t>
            </a:r>
            <a:r>
              <a:rPr lang="sr-Latn-CS" b="1" i="1" smtClean="0">
                <a:sym typeface="Symbol" pitchFamily="18" charset="2"/>
              </a:rPr>
              <a:t> </a:t>
            </a:r>
            <a:r>
              <a:rPr lang="sr-Latn-CS" smtClean="0">
                <a:sym typeface="Symbol" pitchFamily="18" charset="2"/>
              </a:rPr>
              <a:t>= </a:t>
            </a:r>
            <a:r>
              <a:rPr lang="sr-Latn-CS" b="1" i="1" smtClean="0">
                <a:sym typeface="Symbol" pitchFamily="18" charset="2"/>
              </a:rPr>
              <a:t>L</a:t>
            </a:r>
            <a:r>
              <a:rPr lang="sr-Latn-CS" b="1" i="1" baseline="-25000" smtClean="0">
                <a:sym typeface="Symbol" pitchFamily="18" charset="2"/>
              </a:rPr>
              <a:t>r</a:t>
            </a:r>
            <a:r>
              <a:rPr lang="en-US" b="1" i="1" smtClean="0">
                <a:sym typeface="Symbol" pitchFamily="18" charset="2"/>
              </a:rPr>
              <a:t>/</a:t>
            </a:r>
            <a:r>
              <a:rPr lang="sr-Latn-CS" b="1" i="1" smtClean="0">
                <a:sym typeface="Symbol" pitchFamily="18" charset="2"/>
              </a:rPr>
              <a:t>R</a:t>
            </a:r>
            <a:r>
              <a:rPr lang="sr-Latn-CS" b="1" i="1" baseline="-25000" smtClean="0">
                <a:sym typeface="Symbol" pitchFamily="18" charset="2"/>
              </a:rPr>
              <a:t>r</a:t>
            </a:r>
            <a:r>
              <a:rPr lang="sr-Latn-CS" b="1" i="1" smtClean="0">
                <a:sym typeface="Symbol" pitchFamily="18" charset="2"/>
              </a:rPr>
              <a:t> </a:t>
            </a:r>
            <a:r>
              <a:rPr lang="sr-Latn-CS" b="1" i="1" smtClean="0"/>
              <a:t> </a:t>
            </a:r>
            <a:r>
              <a:rPr lang="sr-Latn-CS" smtClean="0"/>
              <a:t>gde su </a:t>
            </a:r>
            <a:r>
              <a:rPr lang="sr-Latn-CS" b="1" i="1" smtClean="0">
                <a:sym typeface="Symbol" pitchFamily="18" charset="2"/>
              </a:rPr>
              <a:t>L</a:t>
            </a:r>
            <a:r>
              <a:rPr lang="sr-Latn-CS" b="1" i="1" baseline="-25000" smtClean="0">
                <a:sym typeface="Symbol" pitchFamily="18" charset="2"/>
              </a:rPr>
              <a:t>r</a:t>
            </a:r>
            <a:r>
              <a:rPr lang="sr-Latn-CS" smtClean="0"/>
              <a:t> i </a:t>
            </a:r>
            <a:r>
              <a:rPr lang="sr-Latn-CS" b="1" i="1" smtClean="0">
                <a:sym typeface="Symbol" pitchFamily="18" charset="2"/>
              </a:rPr>
              <a:t>R</a:t>
            </a:r>
            <a:r>
              <a:rPr lang="sr-Latn-CS" b="1" i="1" baseline="-25000" smtClean="0">
                <a:sym typeface="Symbol" pitchFamily="18" charset="2"/>
              </a:rPr>
              <a:t>r</a:t>
            </a:r>
            <a:r>
              <a:rPr lang="sr-Latn-CS" smtClean="0"/>
              <a:t> induktivnost i otpornost rotora. </a:t>
            </a:r>
            <a:r>
              <a:rPr lang="sr-Latn-CS" b="1" i="1" smtClean="0"/>
              <a:t>M</a:t>
            </a:r>
            <a:r>
              <a:rPr lang="sr-Latn-CS" smtClean="0"/>
              <a:t> je međusonbna induktivnost.</a:t>
            </a:r>
          </a:p>
          <a:p>
            <a:pPr eaLnBrk="1" hangingPunct="1"/>
            <a:endParaRPr lang="sr-Latn-CS" smtClean="0"/>
          </a:p>
          <a:p>
            <a:pPr eaLnBrk="1" hangingPunct="1"/>
            <a:r>
              <a:rPr lang="sr-Latn-CS" smtClean="0"/>
              <a:t>Moment </a:t>
            </a:r>
            <a:r>
              <a:rPr lang="sr-Latn-CS" b="1" i="1" smtClean="0"/>
              <a:t>T</a:t>
            </a:r>
            <a:r>
              <a:rPr lang="sr-Latn-CS" b="1" i="1" baseline="-25000" smtClean="0"/>
              <a:t>e</a:t>
            </a:r>
            <a:r>
              <a:rPr lang="sr-Latn-CS" smtClean="0"/>
              <a:t> je srazmeran proizvodu fluksa rotora i </a:t>
            </a:r>
            <a:r>
              <a:rPr lang="sr-Latn-CS" i="1" smtClean="0"/>
              <a:t>q-</a:t>
            </a:r>
            <a:r>
              <a:rPr lang="sr-Latn-CS" smtClean="0"/>
              <a:t>komponente struje statora, </a:t>
            </a:r>
            <a:r>
              <a:rPr lang="sr-Latn-CS" b="1" i="1" smtClean="0"/>
              <a:t>p</a:t>
            </a:r>
            <a:r>
              <a:rPr lang="sr-Latn-CS" smtClean="0"/>
              <a:t> je broj pari polova motora.</a:t>
            </a:r>
          </a:p>
          <a:p>
            <a:pPr eaLnBrk="1" hangingPunct="1"/>
            <a:r>
              <a:rPr lang="sr-Latn-CS" smtClean="0"/>
              <a:t>Brzina klizanja </a:t>
            </a:r>
            <a:r>
              <a:rPr lang="sr-Latn-CS" b="1" i="1" smtClean="0">
                <a:sym typeface="Symbol" pitchFamily="18" charset="2"/>
              </a:rPr>
              <a:t></a:t>
            </a:r>
            <a:r>
              <a:rPr lang="sr-Latn-CS" b="1" i="1" baseline="-25000" smtClean="0">
                <a:sym typeface="Symbol" pitchFamily="18" charset="2"/>
              </a:rPr>
              <a:t>s</a:t>
            </a:r>
            <a:r>
              <a:rPr lang="sr-Latn-CS" smtClean="0">
                <a:sym typeface="Symbol" pitchFamily="18" charset="2"/>
              </a:rPr>
              <a:t> je srazmerna </a:t>
            </a:r>
            <a:r>
              <a:rPr lang="sr-Latn-CS" i="1" smtClean="0"/>
              <a:t>q-</a:t>
            </a:r>
            <a:r>
              <a:rPr lang="sr-Latn-CS" smtClean="0"/>
              <a:t>komponenti struje statora, a ugao položaja fluksa rotora </a:t>
            </a:r>
            <a:r>
              <a:rPr lang="el-GR" b="1" i="1" smtClean="0"/>
              <a:t>θ</a:t>
            </a:r>
            <a:r>
              <a:rPr lang="sr-Latn-CS" b="1" i="1" baseline="-25000" smtClean="0"/>
              <a:t>e</a:t>
            </a:r>
            <a:r>
              <a:rPr lang="sr-Latn-CS" smtClean="0"/>
              <a:t>  se dobija integracijom sinhrone brzine </a:t>
            </a:r>
            <a:r>
              <a:rPr lang="sr-Latn-CS" b="1" i="1" smtClean="0">
                <a:sym typeface="Symbol" pitchFamily="18" charset="2"/>
              </a:rPr>
              <a:t></a:t>
            </a:r>
            <a:r>
              <a:rPr lang="sr-Latn-CS" b="1" i="1" baseline="-25000" smtClean="0">
                <a:sym typeface="Symbol" pitchFamily="18" charset="2"/>
              </a:rPr>
              <a:t>e </a:t>
            </a:r>
            <a:r>
              <a:rPr lang="sr-Latn-CS" smtClean="0">
                <a:sym typeface="Symbol" pitchFamily="18" charset="2"/>
              </a:rPr>
              <a:t>. Može se posmatrati i da se doprinos klizanja (integral </a:t>
            </a:r>
            <a:r>
              <a:rPr lang="sr-Latn-CS" b="1" i="1" smtClean="0">
                <a:sym typeface="Symbol" pitchFamily="18" charset="2"/>
              </a:rPr>
              <a:t></a:t>
            </a:r>
            <a:r>
              <a:rPr lang="sr-Latn-CS" b="1" i="1" baseline="-25000" smtClean="0">
                <a:sym typeface="Symbol" pitchFamily="18" charset="2"/>
              </a:rPr>
              <a:t>s</a:t>
            </a:r>
            <a:r>
              <a:rPr lang="sr-Latn-CS" smtClean="0">
                <a:sym typeface="Symbol" pitchFamily="18" charset="2"/>
              </a:rPr>
              <a:t> ) sabira sa stvarnim, merenim uglom rotora (integral </a:t>
            </a:r>
            <a:r>
              <a:rPr lang="sr-Latn-CS" b="1" i="1" smtClean="0">
                <a:sym typeface="Symbol" pitchFamily="18" charset="2"/>
              </a:rPr>
              <a:t></a:t>
            </a:r>
            <a:r>
              <a:rPr lang="sr-Latn-CS" b="1" i="1" baseline="-25000" smtClean="0">
                <a:sym typeface="Symbol" pitchFamily="18" charset="2"/>
              </a:rPr>
              <a:t>r</a:t>
            </a:r>
            <a:r>
              <a:rPr lang="sr-Latn-CS" smtClean="0">
                <a:sym typeface="Symbol" pitchFamily="18" charset="2"/>
              </a:rPr>
              <a:t>) jer se enkoderom, u stvari, ne meri brzina rotora (</a:t>
            </a:r>
            <a:r>
              <a:rPr lang="sr-Latn-CS" b="1" i="1" smtClean="0">
                <a:sym typeface="Symbol" pitchFamily="18" charset="2"/>
              </a:rPr>
              <a:t></a:t>
            </a:r>
            <a:r>
              <a:rPr lang="sr-Latn-CS" b="1" i="1" baseline="-25000" smtClean="0">
                <a:sym typeface="Symbol" pitchFamily="18" charset="2"/>
              </a:rPr>
              <a:t>r</a:t>
            </a:r>
            <a:r>
              <a:rPr lang="sr-Latn-CS" smtClean="0">
                <a:sym typeface="Symbol" pitchFamily="18" charset="2"/>
              </a:rPr>
              <a:t>) već ugao rotora koji je već integral </a:t>
            </a:r>
            <a:r>
              <a:rPr lang="sr-Latn-CS" b="1" i="1" smtClean="0">
                <a:sym typeface="Symbol" pitchFamily="18" charset="2"/>
              </a:rPr>
              <a:t></a:t>
            </a:r>
            <a:r>
              <a:rPr lang="sr-Latn-CS" b="1" i="1" baseline="-25000" smtClean="0">
                <a:sym typeface="Symbol" pitchFamily="18" charset="2"/>
              </a:rPr>
              <a:t>r.</a:t>
            </a:r>
            <a:endParaRPr lang="en-US" smtClean="0"/>
          </a:p>
        </p:txBody>
      </p:sp>
      <p:sp>
        <p:nvSpPr>
          <p:cNvPr id="97284" name="Slide Number Placeholder 3"/>
          <p:cNvSpPr>
            <a:spLocks noGrp="1"/>
          </p:cNvSpPr>
          <p:nvPr>
            <p:ph type="sldNum" sz="quarter" idx="5"/>
          </p:nvPr>
        </p:nvSpPr>
        <p:spPr>
          <a:noFill/>
        </p:spPr>
        <p:txBody>
          <a:bodyPr/>
          <a:lstStyle/>
          <a:p>
            <a:fld id="{97267349-5AAC-4179-8D14-637860A7CFBC}" type="slidenum">
              <a:rPr lang="en-US"/>
              <a:pPr/>
              <a:t>80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lnSpc>
                <a:spcPct val="90000"/>
              </a:lnSpc>
            </a:pPr>
            <a:r>
              <a:rPr lang="en-US" sz="1000" smtClean="0"/>
              <a:t>Kod direktne kontrole momenta </a:t>
            </a:r>
            <a:r>
              <a:rPr lang="sr-Latn-CS" sz="1000" smtClean="0"/>
              <a:t> DTC </a:t>
            </a:r>
            <a:r>
              <a:rPr lang="en-US" sz="1000" smtClean="0"/>
              <a:t>nema strujnih regulatora i sistem uop</a:t>
            </a:r>
            <a:r>
              <a:rPr lang="sr-Latn-CS" sz="1000" smtClean="0"/>
              <a:t>šte ne vodi računa o strujama radi upravljanja motorom (naravno struje se mere i prate radi zaštite). Umesto toga postoje dva histerezisna regulatora, jedan za moment i jedan za fluks. Na osnovu izlaza ovih regulatora, iz tablice se direktno određuju stanja prekidača. Postoji šest razlišitih tablica u zavisnosti od toga u kom od šest sektora se nalazi vektor fluksa. Ako je vektor fluksa između 0 i 60</a:t>
            </a:r>
            <a:r>
              <a:rPr lang="sr-Latn-CS" sz="1000" smtClean="0">
                <a:sym typeface="Symbol" pitchFamily="18" charset="2"/>
              </a:rPr>
              <a:t> koristi se jedna tablica, ako je između 60 i 120, druga i tako dalje. Stanja prekidača određuju prostorni vektor napona koji tablica bira tako da najbolje poništava grešku momenta i fluksa.</a:t>
            </a:r>
          </a:p>
          <a:p>
            <a:pPr eaLnBrk="1" hangingPunct="1">
              <a:lnSpc>
                <a:spcPct val="90000"/>
              </a:lnSpc>
            </a:pPr>
            <a:endParaRPr lang="sr-Latn-CS" sz="1000" smtClean="0">
              <a:sym typeface="Symbol" pitchFamily="18" charset="2"/>
            </a:endParaRPr>
          </a:p>
          <a:p>
            <a:pPr eaLnBrk="1" hangingPunct="1">
              <a:lnSpc>
                <a:spcPct val="90000"/>
              </a:lnSpc>
            </a:pPr>
            <a:r>
              <a:rPr lang="sr-Latn-CS" sz="1000" smtClean="0">
                <a:sym typeface="Symbol" pitchFamily="18" charset="2"/>
              </a:rPr>
              <a:t>Regulator fluksa je u dva</a:t>
            </a:r>
            <a:r>
              <a:rPr lang="en-US" sz="1000" smtClean="0">
                <a:sym typeface="Symbol" pitchFamily="18" charset="2"/>
              </a:rPr>
              <a:t> (fluks treba da raste ili da opada)</a:t>
            </a:r>
            <a:r>
              <a:rPr lang="sr-Latn-CS" sz="1000" smtClean="0">
                <a:sym typeface="Symbol" pitchFamily="18" charset="2"/>
              </a:rPr>
              <a:t>, a regulator momenta u tri nivoa (da li moment treba da raste, opada ili ostane isti). </a:t>
            </a:r>
            <a:r>
              <a:rPr lang="en-US" sz="1000" smtClean="0">
                <a:sym typeface="Symbol" pitchFamily="18" charset="2"/>
              </a:rPr>
              <a:t>Dva i</a:t>
            </a:r>
            <a:r>
              <a:rPr lang="sr-Latn-CS" sz="1000" smtClean="0">
                <a:sym typeface="Symbol" pitchFamily="18" charset="2"/>
              </a:rPr>
              <a:t>zlaza iz jednog i tri iz drugog regulatora čini ukupno 6, odnosno (2*3) mogućih kombinacija. Za svaku od njih pronalazi se vektor (kombinacija stanja prekidača S</a:t>
            </a:r>
            <a:r>
              <a:rPr lang="sr-Latn-CS" sz="1000" baseline="-25000" smtClean="0">
                <a:sym typeface="Symbol" pitchFamily="18" charset="2"/>
              </a:rPr>
              <a:t>A</a:t>
            </a:r>
            <a:r>
              <a:rPr lang="sr-Latn-CS" sz="1000" smtClean="0">
                <a:sym typeface="Symbol" pitchFamily="18" charset="2"/>
              </a:rPr>
              <a:t>, S</a:t>
            </a:r>
            <a:r>
              <a:rPr lang="sr-Latn-CS" sz="1000" baseline="-25000" smtClean="0">
                <a:sym typeface="Symbol" pitchFamily="18" charset="2"/>
              </a:rPr>
              <a:t>B</a:t>
            </a:r>
            <a:r>
              <a:rPr lang="sr-Latn-CS" sz="1000" smtClean="0">
                <a:sym typeface="Symbol" pitchFamily="18" charset="2"/>
              </a:rPr>
              <a:t> i S</a:t>
            </a:r>
            <a:r>
              <a:rPr lang="sr-Latn-CS" sz="1000" baseline="-25000" smtClean="0">
                <a:sym typeface="Symbol" pitchFamily="18" charset="2"/>
              </a:rPr>
              <a:t>C</a:t>
            </a:r>
            <a:r>
              <a:rPr lang="sr-Latn-CS" sz="1000" smtClean="0">
                <a:sym typeface="Symbol" pitchFamily="18" charset="2"/>
              </a:rPr>
              <a:t> ) koji treba iključiti. Vektor koji treba uključiti je u tablici sa 6 redova, i takva tablica postoji za sveki od 6 sektora.  DTC se praktučno uvek korist sa prostorno vektorskom modulacijim (sjald 28). </a:t>
            </a:r>
          </a:p>
          <a:p>
            <a:pPr eaLnBrk="1" hangingPunct="1">
              <a:lnSpc>
                <a:spcPct val="90000"/>
              </a:lnSpc>
            </a:pPr>
            <a:endParaRPr lang="sr-Latn-CS" sz="1000" smtClean="0">
              <a:sym typeface="Symbol" pitchFamily="18" charset="2"/>
            </a:endParaRPr>
          </a:p>
          <a:p>
            <a:pPr eaLnBrk="1" hangingPunct="1">
              <a:lnSpc>
                <a:spcPct val="90000"/>
              </a:lnSpc>
            </a:pPr>
            <a:r>
              <a:rPr lang="sr-Latn-CS" sz="1000" smtClean="0">
                <a:sym typeface="Symbol" pitchFamily="18" charset="2"/>
              </a:rPr>
              <a:t>Amplituda fluksa i momenta se procenjuje u estimatoru, na osnovu merenih struja i poznatih napona. Takođe se procenjuje ugao fluksa kako bi se odredio sektor (jedan od 6) u kome se nalazi vektor fluksa. Ovaj sklop je kritičan, naročito za ordređivanje ugla fluksa jer standarni postupak zahteva otvorenu integraciju kontra ems koja je problematična, naročito za male brzine obrtanja.</a:t>
            </a:r>
          </a:p>
          <a:p>
            <a:pPr eaLnBrk="1" hangingPunct="1">
              <a:lnSpc>
                <a:spcPct val="90000"/>
              </a:lnSpc>
            </a:pPr>
            <a:endParaRPr lang="sr-Latn-CS" sz="1000" smtClean="0">
              <a:sym typeface="Symbol" pitchFamily="18" charset="2"/>
            </a:endParaRPr>
          </a:p>
          <a:p>
            <a:pPr eaLnBrk="1" hangingPunct="1">
              <a:lnSpc>
                <a:spcPct val="90000"/>
              </a:lnSpc>
            </a:pPr>
            <a:r>
              <a:rPr lang="sr-Latn-CS" sz="1000" smtClean="0">
                <a:sym typeface="Symbol" pitchFamily="18" charset="2"/>
              </a:rPr>
              <a:t>Dobre strane a klasišnog DTC su izuzetno dobra dinamika, jednostavna realizacija i mala zavisnost od karakteristika motora, a loše strane su veliko talasanje (</a:t>
            </a:r>
            <a:r>
              <a:rPr lang="sr-Latn-CS" sz="1000" i="1" smtClean="0">
                <a:sym typeface="Symbol" pitchFamily="18" charset="2"/>
              </a:rPr>
              <a:t>ripl</a:t>
            </a:r>
            <a:r>
              <a:rPr lang="sr-Latn-CS" sz="1000" smtClean="0">
                <a:sym typeface="Symbol" pitchFamily="18" charset="2"/>
              </a:rPr>
              <a:t>) momenta i problemi na malim brzinama obrtanja. </a:t>
            </a:r>
            <a:endParaRPr lang="en-US" sz="1000" smtClean="0">
              <a:sym typeface="Symbol" pitchFamily="18" charset="2"/>
            </a:endParaRPr>
          </a:p>
        </p:txBody>
      </p:sp>
      <p:sp>
        <p:nvSpPr>
          <p:cNvPr id="98308" name="Slide Number Placeholder 3"/>
          <p:cNvSpPr>
            <a:spLocks noGrp="1"/>
          </p:cNvSpPr>
          <p:nvPr>
            <p:ph type="sldNum" sz="quarter" idx="5"/>
          </p:nvPr>
        </p:nvSpPr>
        <p:spPr>
          <a:noFill/>
        </p:spPr>
        <p:txBody>
          <a:bodyPr/>
          <a:lstStyle/>
          <a:p>
            <a:fld id="{9075F813-0C2F-4776-B967-49FD1A84AA28}" type="slidenum">
              <a:rPr lang="en-GB"/>
              <a:pPr/>
              <a:t>81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Slika predstavlja</a:t>
            </a:r>
            <a:r>
              <a:rPr lang="sr-Latn-CS" baseline="0" dirty="0" smtClean="0"/>
              <a:t> talasni oblik struje upravljanog punotalasnog ispravljača opterećenog čisto omskim opterećenjem. Trenutak uključenja tiristora se menja u odnosu na fazu ulaznog naizmeničnog signala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sr-Latn-CS" dirty="0" smtClean="0"/>
              <a:t>Upravljani ispravljači za ispravljanje koriste tiristore umesto dioda. Uključivanjem tiristora u pogodnom trenutku može se uticati na vrednost ispravljenog napona.</a:t>
            </a:r>
            <a:endParaRPr lang="en-US" dirty="0" smtClean="0"/>
          </a:p>
        </p:txBody>
      </p:sp>
      <p:sp>
        <p:nvSpPr>
          <p:cNvPr id="63492" name="Slide Number Placeholder 3"/>
          <p:cNvSpPr>
            <a:spLocks noGrp="1"/>
          </p:cNvSpPr>
          <p:nvPr>
            <p:ph type="sldNum" sz="quarter" idx="5"/>
          </p:nvPr>
        </p:nvSpPr>
        <p:spPr>
          <a:noFill/>
        </p:spPr>
        <p:txBody>
          <a:bodyPr/>
          <a:lstStyle/>
          <a:p>
            <a:fld id="{5E702997-459E-45FD-ACDA-3A0B5A4780AB}"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aseline="0" dirty="0" smtClean="0"/>
          </a:p>
          <a:p>
            <a:endParaRPr lang="x-none" baseline="0" dirty="0" smtClean="0"/>
          </a:p>
          <a:p>
            <a:r>
              <a:rPr lang="x-none" baseline="0" dirty="0" smtClean="0"/>
              <a:t>Brzina porasta struje d</a:t>
            </a:r>
            <a:r>
              <a:rPr lang="x-none" b="1" i="1" baseline="0" dirty="0" smtClean="0"/>
              <a:t>I</a:t>
            </a:r>
            <a:r>
              <a:rPr lang="x-none" b="1" i="1" baseline="-25000" dirty="0" smtClean="0"/>
              <a:t>T </a:t>
            </a:r>
            <a:r>
              <a:rPr lang="x-none" baseline="0" dirty="0" smtClean="0"/>
              <a:t>/d</a:t>
            </a:r>
            <a:r>
              <a:rPr lang="x-none" b="1" i="1" baseline="0" dirty="0" smtClean="0"/>
              <a:t>t  </a:t>
            </a:r>
            <a:r>
              <a:rPr lang="x-none" u="sng" baseline="0" dirty="0" smtClean="0"/>
              <a:t>prilikom uključenja</a:t>
            </a:r>
            <a:r>
              <a:rPr lang="x-none" u="none" baseline="0" dirty="0" smtClean="0"/>
              <a:t> </a:t>
            </a:r>
            <a:r>
              <a:rPr lang="x-none" baseline="0" dirty="0" smtClean="0"/>
              <a:t>je ograničena (u ovom slučaju na 100 A/</a:t>
            </a:r>
            <a:r>
              <a:rPr lang="x-none" baseline="0" dirty="0" smtClean="0">
                <a:sym typeface="Symbol"/>
              </a:rPr>
              <a:t>s</a:t>
            </a:r>
            <a:r>
              <a:rPr lang="x-none" baseline="0" dirty="0" smtClean="0"/>
              <a:t>. Ukoliko struja raste brže od dozvoljenog, tiristor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dirty="0" smtClean="0"/>
              <a:t>turn-on snubber</a:t>
            </a:r>
            <a:r>
              <a:rPr lang="x-none" baseline="0" dirty="0" smtClean="0"/>
              <a:t>.</a:t>
            </a:r>
          </a:p>
          <a:p>
            <a:endParaRPr lang="x-none" baseline="0" dirty="0" smtClean="0"/>
          </a:p>
          <a:p>
            <a:r>
              <a:rPr lang="x-none" u="sng" baseline="0" dirty="0" smtClean="0"/>
              <a:t>Prilikom isljučenja</a:t>
            </a:r>
            <a:r>
              <a:rPr lang="x-none" baseline="0" dirty="0" smtClean="0"/>
              <a:t>, ograničena je brzina porasta napona d</a:t>
            </a:r>
            <a:r>
              <a:rPr lang="x-none" b="1" i="1" baseline="0" dirty="0" smtClean="0"/>
              <a:t>V</a:t>
            </a:r>
            <a:r>
              <a:rPr lang="x-none" b="1" i="1" baseline="-25000" dirty="0" smtClean="0"/>
              <a:t>ak</a:t>
            </a:r>
            <a:r>
              <a:rPr lang="x-none" baseline="0" dirty="0" smtClean="0"/>
              <a:t>/d</a:t>
            </a:r>
            <a:r>
              <a:rPr lang="x-none" b="1" i="1" baseline="0" dirty="0" smtClean="0"/>
              <a:t>t</a:t>
            </a:r>
            <a:r>
              <a:rPr lang="x-none" baseline="0" dirty="0" smtClean="0"/>
              <a:t>. Naime, napon ne sme da poraste previše (tipično 20% probojnog napona) pre no što se tiristor stvarno isključi (inverzna struja oporavka padne blizu 0 – vidi slajd o karakteristikama dioda). U suprotnom tiristor takođe može da strada.  </a:t>
            </a:r>
            <a:endParaRPr lang="x-none" dirty="0" smtClean="0"/>
          </a:p>
          <a:p>
            <a:endParaRPr lang="x-none" baseline="0" dirty="0" smtClean="0"/>
          </a:p>
          <a:p>
            <a:r>
              <a:rPr lang="x-none" baseline="0" dirty="0" smtClean="0"/>
              <a:t>Brzina porasta napona d</a:t>
            </a:r>
            <a:r>
              <a:rPr lang="x-none" b="1" i="1" baseline="0" dirty="0" smtClean="0"/>
              <a:t>V</a:t>
            </a:r>
            <a:r>
              <a:rPr lang="x-none" b="1" i="1" baseline="-25000" dirty="0" smtClean="0"/>
              <a:t>ak</a:t>
            </a:r>
            <a:r>
              <a:rPr lang="x-none" baseline="0" dirty="0" smtClean="0"/>
              <a:t>/d</a:t>
            </a:r>
            <a:r>
              <a:rPr lang="x-none" b="1" i="1" baseline="0" dirty="0" smtClean="0"/>
              <a:t>t  </a:t>
            </a:r>
            <a:r>
              <a:rPr lang="x-none" baseline="0" dirty="0" smtClean="0"/>
              <a:t>je </a:t>
            </a:r>
            <a:r>
              <a:rPr lang="x-none" u="none" baseline="0" dirty="0" smtClean="0"/>
              <a:t>ograničena i </a:t>
            </a:r>
            <a:r>
              <a:rPr lang="x-none" u="sng" baseline="0" dirty="0" smtClean="0"/>
              <a:t>sve vreme dok je SCR isključen i direktno polarisan </a:t>
            </a:r>
            <a:r>
              <a:rPr lang="x-none" baseline="0" dirty="0" smtClean="0"/>
              <a:t>zbog parazitne kapacitivnosti između A i G jer se porast napona može preneti peko te kapacitivnosti i izazvati struju kroz G koje bi neželjeno uključila GTO. </a:t>
            </a:r>
          </a:p>
          <a:p>
            <a:endParaRPr lang="x-none" baseline="0" dirty="0" smtClean="0"/>
          </a:p>
          <a:p>
            <a:r>
              <a:rPr lang="x-none" baseline="0" dirty="0" smtClean="0"/>
              <a:t>Brzina porasta napona se ograničava snaberima (</a:t>
            </a:r>
            <a:r>
              <a:rPr lang="x-none" i="1" baseline="0" dirty="0" smtClean="0"/>
              <a:t>snubber</a:t>
            </a:r>
            <a:r>
              <a:rPr lang="x-none" baseline="0" dirty="0" smtClean="0"/>
              <a:t>). Snaberi su kola sačinjena od kondenzatora, a neretko sadrže i otpornike i diode koja se vezuju između A i K. Koriste se posebne vrste brzih kondenzatora koji su često skupi i glomazni.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11</a:t>
            </a:fld>
            <a:endParaRPr lang="en-GB"/>
          </a:p>
        </p:txBody>
      </p:sp>
    </p:spTree>
    <p:extLst>
      <p:ext uri="{BB962C8B-B14F-4D97-AF65-F5344CB8AC3E}">
        <p14:creationId xmlns="" xmlns:p14="http://schemas.microsoft.com/office/powerpoint/2010/main" val="250112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B3ABB9-5360-49EC-823F-453D586A14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A97D23-AE40-43A5-84E5-2A1FA10CD5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924F2-17F1-46E0-9628-A3F1C8318A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8446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78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D83055F-1B72-4A60-885B-86458D6D93A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03D9-3BFC-4DFB-9C1F-A4C3C11AFED0}"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052DB-28A1-49ED-B354-7656327038DE}"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2D352-8BBC-40CF-B292-F586B80E4360}"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18AAF-E758-43F1-B2F2-E6E9C133D5E5}"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17EC72-58C6-4659-9CC5-71089CC74028}"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3FF3BA-5726-4459-80AF-A88FB68FC342}"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C85920-9425-420E-88A5-33690DFD128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4EA83-7B4E-4490-9B9B-BE13E789B6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239E16-324C-420E-8D43-E9E223D8DC02}"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2A8C62-3FF1-4A6C-9331-FE52D07E1B2F}"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18F4A7-505A-4276-986C-0BF65FB02A64}"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C690F-0181-43FD-9C6C-572091CF4510}"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03D9-3BFC-4DFB-9C1F-A4C3C11AFED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052DB-28A1-49ED-B354-7656327038DE}"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2D352-8BBC-40CF-B292-F586B80E4360}"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18AAF-E758-43F1-B2F2-E6E9C133D5E5}"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17EC72-58C6-4659-9CC5-71089CC74028}"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3FF3BA-5726-4459-80AF-A88FB68FC34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5AC53C-2FFC-4F33-81FC-52A0572DC62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C85920-9425-420E-88A5-33690DFD1288}"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239E16-324C-420E-8D43-E9E223D8DC02}"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2A8C62-3FF1-4A6C-9331-FE52D07E1B2F}"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18F4A7-505A-4276-986C-0BF65FB02A64}"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C690F-0181-43FD-9C6C-572091CF451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CAD75-3990-4F7D-BED9-D4EBC2C452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933B60-A90E-4774-A161-7C3BABDDAE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06DAF4-F649-4ECF-A301-E5AB5E56CD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4F1DAC-6695-45CE-A9A8-CEC5C277ED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36CF31-A015-41A9-8AAC-9245047BD2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6DBA2-EE07-4135-B8FD-19521F078A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44F302-BD3B-4BB8-B6D1-165F6A8657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05A3D7-A4B6-407E-AABF-3149855B81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05A3D7-A4B6-407E-AABF-3149855B81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14.xml"/><Relationship Id="rId4" Type="http://schemas.openxmlformats.org/officeDocument/2006/relationships/oleObject" Target="../embeddings/Microsoft_Office_Word_97_-_2003_Document3.doc"/></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slide" Target="slide11.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Office_Word_97_-_2003_Document6.doc"/><Relationship Id="rId5" Type="http://schemas.openxmlformats.org/officeDocument/2006/relationships/slide" Target="slide21.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slide" Target="slide16.xml"/><Relationship Id="rId4" Type="http://schemas.openxmlformats.org/officeDocument/2006/relationships/oleObject" Target="../embeddings/Microsoft_Office_Word_97_-_2003_Document7.doc"/></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5.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38.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IGBT%20Modules%20IPM%20_%20Fuji%20Electric%20Europe.htm"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8.wmf"/></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3.wmf"/><Relationship Id="rId4" Type="http://schemas.openxmlformats.org/officeDocument/2006/relationships/image" Target="../media/image82.wmf"/></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2.xml"/><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63.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oleObject" Target="../embeddings/oleObject20.bin"/><Relationship Id="rId4" Type="http://schemas.openxmlformats.org/officeDocument/2006/relationships/image" Target="../media/image99.png"/></Relationships>
</file>

<file path=ppt/slides/_rels/slide77.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1.wmf"/></Relationships>
</file>

<file path=ppt/slides/_rels/slide7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990600"/>
            <a:ext cx="8229600" cy="1143000"/>
          </a:xfrm>
        </p:spPr>
        <p:txBody>
          <a:bodyPr>
            <a:normAutofit fontScale="90000"/>
          </a:bodyPr>
          <a:lstStyle/>
          <a:p>
            <a:r>
              <a:rPr lang="sr-Latn-CS" dirty="0" smtClean="0"/>
              <a:t>Komponente energetske elektronike</a:t>
            </a:r>
            <a:br>
              <a:rPr lang="sr-Latn-CS" dirty="0" smtClean="0"/>
            </a:br>
            <a:r>
              <a:rPr lang="sr-Latn-CS" dirty="0" smtClean="0"/>
              <a:t>2018/19.</a:t>
            </a:r>
            <a:endParaRPr lang="en-US" dirty="0" smtClean="0"/>
          </a:p>
        </p:txBody>
      </p:sp>
      <p:sp>
        <p:nvSpPr>
          <p:cNvPr id="921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C7A9C47-EC15-463A-82F0-0C7C3FFA1C01}" type="slidenum">
              <a:rPr lang="en-US" smtClean="0">
                <a:solidFill>
                  <a:schemeClr val="tx1"/>
                </a:solidFill>
                <a:latin typeface="Times New Roman" pitchFamily="18" charset="0"/>
              </a:rPr>
              <a:pPr/>
              <a:t>1</a:t>
            </a:fld>
            <a:endParaRPr lang="en-US" dirty="0" smtClean="0">
              <a:solidFill>
                <a:schemeClr val="tx1"/>
              </a:solidFill>
              <a:latin typeface="Times New Roman" pitchFamily="18" charset="0"/>
            </a:endParaRPr>
          </a:p>
        </p:txBody>
      </p:sp>
      <p:sp>
        <p:nvSpPr>
          <p:cNvPr id="4" name="TextBox 3"/>
          <p:cNvSpPr txBox="1"/>
          <p:nvPr/>
        </p:nvSpPr>
        <p:spPr>
          <a:xfrm>
            <a:off x="3048000" y="4114800"/>
            <a:ext cx="4788490" cy="2031325"/>
          </a:xfrm>
          <a:prstGeom prst="rect">
            <a:avLst/>
          </a:prstGeom>
          <a:noFill/>
        </p:spPr>
        <p:txBody>
          <a:bodyPr wrap="none" rtlCol="0">
            <a:spAutoFit/>
          </a:bodyPr>
          <a:lstStyle/>
          <a:p>
            <a:r>
              <a:rPr lang="sr-Latn-CS" dirty="0" smtClean="0"/>
              <a:t>Pasivne:</a:t>
            </a:r>
          </a:p>
          <a:p>
            <a:r>
              <a:rPr lang="sr-Latn-CS" dirty="0" smtClean="0"/>
              <a:t>Prekidači </a:t>
            </a:r>
          </a:p>
          <a:p>
            <a:r>
              <a:rPr lang="sr-Latn-CS" dirty="0" smtClean="0"/>
              <a:t>Otpornici, memorijski elementi L, C</a:t>
            </a:r>
          </a:p>
          <a:p>
            <a:r>
              <a:rPr lang="sr-Latn-CS" dirty="0" smtClean="0"/>
              <a:t>Aktivne:</a:t>
            </a:r>
          </a:p>
          <a:p>
            <a:r>
              <a:rPr lang="sr-Latn-CS" dirty="0" smtClean="0"/>
              <a:t>Izvori konstantnog napona i struje</a:t>
            </a:r>
          </a:p>
          <a:p>
            <a:r>
              <a:rPr lang="sr-Latn-CS" dirty="0" smtClean="0"/>
              <a:t>Prekidački elementi: diode, tiristori, tranzistori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p:cNvPicPr>
            <a:picLocks noChangeAspect="1" noChangeArrowheads="1"/>
          </p:cNvPicPr>
          <p:nvPr/>
        </p:nvPicPr>
        <p:blipFill>
          <a:blip r:embed="rId3" cstate="print"/>
          <a:srcRect/>
          <a:stretch>
            <a:fillRect/>
          </a:stretch>
        </p:blipFill>
        <p:spPr bwMode="auto">
          <a:xfrm>
            <a:off x="914400" y="2151063"/>
            <a:ext cx="2430463" cy="1530350"/>
          </a:xfrm>
          <a:prstGeom prst="rect">
            <a:avLst/>
          </a:prstGeom>
          <a:noFill/>
          <a:ln w="9525">
            <a:noFill/>
            <a:miter lim="800000"/>
            <a:headEnd/>
            <a:tailEnd/>
          </a:ln>
        </p:spPr>
      </p:pic>
      <p:pic>
        <p:nvPicPr>
          <p:cNvPr id="16387" name="Picture 16"/>
          <p:cNvPicPr>
            <a:picLocks noChangeAspect="1" noChangeArrowheads="1"/>
          </p:cNvPicPr>
          <p:nvPr/>
        </p:nvPicPr>
        <p:blipFill>
          <a:blip r:embed="rId4" cstate="print"/>
          <a:srcRect/>
          <a:stretch>
            <a:fillRect/>
          </a:stretch>
        </p:blipFill>
        <p:spPr bwMode="auto">
          <a:xfrm>
            <a:off x="609600" y="4589463"/>
            <a:ext cx="3149600" cy="1619250"/>
          </a:xfrm>
          <a:prstGeom prst="rect">
            <a:avLst/>
          </a:prstGeom>
          <a:noFill/>
          <a:ln w="9525">
            <a:noFill/>
            <a:miter lim="800000"/>
            <a:headEnd/>
            <a:tailEnd/>
          </a:ln>
        </p:spPr>
      </p:pic>
      <p:sp>
        <p:nvSpPr>
          <p:cNvPr id="16388" name="Text Box 20"/>
          <p:cNvSpPr txBox="1">
            <a:spLocks noChangeArrowheads="1"/>
          </p:cNvSpPr>
          <p:nvPr/>
        </p:nvSpPr>
        <p:spPr bwMode="auto">
          <a:xfrm>
            <a:off x="2667000" y="2208213"/>
            <a:ext cx="396875" cy="13144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o</a:t>
            </a:r>
            <a:endParaRPr lang="en-US" sz="1600">
              <a:ea typeface="ＭＳ Ｐゴシック" pitchFamily="-107" charset="-128"/>
            </a:endParaRPr>
          </a:p>
          <a:p>
            <a:pPr defTabSz="457200"/>
            <a:endParaRPr lang="en-US" sz="1600">
              <a:ea typeface="ＭＳ Ｐゴシック" pitchFamily="-107" charset="-128"/>
              <a:sym typeface="Symbol" pitchFamily="18" charset="2"/>
            </a:endParaRPr>
          </a:p>
          <a:p>
            <a:pPr defTabSz="457200"/>
            <a:r>
              <a:rPr lang="en-US" sz="1600">
                <a:ea typeface="ＭＳ Ｐゴシック" pitchFamily="-107" charset="-128"/>
                <a:sym typeface="Symbol" pitchFamily="18" charset="2"/>
              </a:rPr>
              <a:t></a:t>
            </a:r>
          </a:p>
        </p:txBody>
      </p:sp>
      <p:sp>
        <p:nvSpPr>
          <p:cNvPr id="16389" name="Text Box 21"/>
          <p:cNvSpPr txBox="1">
            <a:spLocks noChangeArrowheads="1"/>
          </p:cNvSpPr>
          <p:nvPr/>
        </p:nvSpPr>
        <p:spPr bwMode="auto">
          <a:xfrm>
            <a:off x="3124200" y="4741863"/>
            <a:ext cx="396875" cy="13144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o</a:t>
            </a:r>
            <a:endParaRPr lang="en-US" sz="1600">
              <a:ea typeface="ＭＳ Ｐゴシック" pitchFamily="-107" charset="-128"/>
            </a:endParaRPr>
          </a:p>
          <a:p>
            <a:pPr defTabSz="457200"/>
            <a:endParaRPr lang="en-US" sz="1600">
              <a:ea typeface="ＭＳ Ｐゴシック" pitchFamily="-107" charset="-128"/>
              <a:sym typeface="Symbol" pitchFamily="18" charset="2"/>
            </a:endParaRPr>
          </a:p>
          <a:p>
            <a:pPr defTabSz="457200"/>
            <a:r>
              <a:rPr lang="en-US" sz="1600">
                <a:ea typeface="ＭＳ Ｐゴシック" pitchFamily="-107" charset="-128"/>
                <a:sym typeface="Symbol" pitchFamily="18" charset="2"/>
              </a:rPr>
              <a:t></a:t>
            </a:r>
          </a:p>
        </p:txBody>
      </p:sp>
      <p:sp>
        <p:nvSpPr>
          <p:cNvPr id="16390" name="Text Box 47"/>
          <p:cNvSpPr txBox="1">
            <a:spLocks noChangeArrowheads="1"/>
          </p:cNvSpPr>
          <p:nvPr/>
        </p:nvSpPr>
        <p:spPr bwMode="auto">
          <a:xfrm>
            <a:off x="3962400" y="5181600"/>
            <a:ext cx="1828800" cy="517525"/>
          </a:xfrm>
          <a:prstGeom prst="rect">
            <a:avLst/>
          </a:prstGeom>
          <a:noFill/>
          <a:ln w="9525">
            <a:noFill/>
            <a:miter lim="800000"/>
            <a:headEnd/>
            <a:tailEnd/>
          </a:ln>
        </p:spPr>
        <p:txBody>
          <a:bodyPr>
            <a:spAutoFit/>
          </a:bodyPr>
          <a:lstStyle/>
          <a:p>
            <a:pPr defTabSz="457200"/>
            <a:r>
              <a:rPr lang="sr-Latn-CS" sz="1400"/>
              <a:t>Talasnost</a:t>
            </a:r>
          </a:p>
          <a:p>
            <a:pPr defTabSz="457200"/>
            <a:r>
              <a:rPr lang="sr-Latn-CS" sz="1400"/>
              <a:t>300 Hz</a:t>
            </a:r>
            <a:endParaRPr lang="en-US" sz="1400"/>
          </a:p>
        </p:txBody>
      </p:sp>
      <p:sp>
        <p:nvSpPr>
          <p:cNvPr id="16391" name="Text Box 48"/>
          <p:cNvSpPr txBox="1">
            <a:spLocks noChangeArrowheads="1"/>
          </p:cNvSpPr>
          <p:nvPr/>
        </p:nvSpPr>
        <p:spPr bwMode="auto">
          <a:xfrm>
            <a:off x="152400" y="2776538"/>
            <a:ext cx="1219200" cy="517525"/>
          </a:xfrm>
          <a:prstGeom prst="rect">
            <a:avLst/>
          </a:prstGeom>
          <a:noFill/>
          <a:ln w="9525">
            <a:noFill/>
            <a:miter lim="800000"/>
            <a:headEnd/>
            <a:tailEnd/>
          </a:ln>
        </p:spPr>
        <p:txBody>
          <a:bodyPr>
            <a:spAutoFit/>
          </a:bodyPr>
          <a:lstStyle/>
          <a:p>
            <a:pPr defTabSz="457200"/>
            <a:r>
              <a:rPr lang="en-US" sz="1400">
                <a:ea typeface="ＭＳ Ｐゴシック" pitchFamily="-107" charset="-128"/>
              </a:rPr>
              <a:t>50Hz</a:t>
            </a:r>
          </a:p>
          <a:p>
            <a:pPr defTabSz="457200"/>
            <a:r>
              <a:rPr lang="en-US" sz="1400">
                <a:ea typeface="ＭＳ Ｐゴシック" pitchFamily="-107" charset="-128"/>
              </a:rPr>
              <a:t>monofazni</a:t>
            </a:r>
          </a:p>
        </p:txBody>
      </p:sp>
      <p:sp>
        <p:nvSpPr>
          <p:cNvPr id="16392" name="Text Box 49"/>
          <p:cNvSpPr txBox="1">
            <a:spLocks noChangeArrowheads="1"/>
          </p:cNvSpPr>
          <p:nvPr/>
        </p:nvSpPr>
        <p:spPr bwMode="auto">
          <a:xfrm>
            <a:off x="381000" y="4665663"/>
            <a:ext cx="914400" cy="517525"/>
          </a:xfrm>
          <a:prstGeom prst="rect">
            <a:avLst/>
          </a:prstGeom>
          <a:noFill/>
          <a:ln w="9525">
            <a:noFill/>
            <a:miter lim="800000"/>
            <a:headEnd/>
            <a:tailEnd/>
          </a:ln>
        </p:spPr>
        <p:txBody>
          <a:bodyPr>
            <a:spAutoFit/>
          </a:bodyPr>
          <a:lstStyle/>
          <a:p>
            <a:pPr defTabSz="457200"/>
            <a:r>
              <a:rPr lang="en-US" sz="1400">
                <a:ea typeface="ＭＳ Ｐゴシック" pitchFamily="-107" charset="-128"/>
              </a:rPr>
              <a:t>50Hz</a:t>
            </a:r>
          </a:p>
          <a:p>
            <a:pPr defTabSz="457200"/>
            <a:r>
              <a:rPr lang="en-US" sz="1400">
                <a:ea typeface="ＭＳ Ｐゴシック" pitchFamily="-107" charset="-128"/>
              </a:rPr>
              <a:t>trofazni</a:t>
            </a:r>
          </a:p>
        </p:txBody>
      </p:sp>
      <p:grpSp>
        <p:nvGrpSpPr>
          <p:cNvPr id="2" name="Group 46"/>
          <p:cNvGrpSpPr>
            <a:grpSpLocks/>
          </p:cNvGrpSpPr>
          <p:nvPr/>
        </p:nvGrpSpPr>
        <p:grpSpPr bwMode="auto">
          <a:xfrm>
            <a:off x="3135313" y="2693988"/>
            <a:ext cx="336550" cy="382587"/>
            <a:chOff x="3134699" y="2235200"/>
            <a:chExt cx="337791" cy="382269"/>
          </a:xfrm>
          <a:solidFill>
            <a:schemeClr val="bg1"/>
          </a:solidFill>
        </p:grpSpPr>
        <p:sp>
          <p:nvSpPr>
            <p:cNvPr id="46" name="Rectangle 45"/>
            <p:cNvSpPr/>
            <p:nvPr/>
          </p:nvSpPr>
          <p:spPr>
            <a:xfrm>
              <a:off x="3225520" y="257147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5" name="Rectangle 44"/>
            <p:cNvSpPr/>
            <p:nvPr/>
          </p:nvSpPr>
          <p:spPr>
            <a:xfrm>
              <a:off x="3225520" y="223520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4" name="Oval 43"/>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grpSp>
        <p:nvGrpSpPr>
          <p:cNvPr id="3" name="Group 47"/>
          <p:cNvGrpSpPr>
            <a:grpSpLocks/>
          </p:cNvGrpSpPr>
          <p:nvPr/>
        </p:nvGrpSpPr>
        <p:grpSpPr bwMode="auto">
          <a:xfrm>
            <a:off x="3540125" y="5194300"/>
            <a:ext cx="338138" cy="382588"/>
            <a:chOff x="3134699" y="2235200"/>
            <a:chExt cx="337791" cy="382269"/>
          </a:xfrm>
          <a:solidFill>
            <a:srgbClr val="FFFFFF"/>
          </a:solidFill>
        </p:grpSpPr>
        <p:sp>
          <p:nvSpPr>
            <p:cNvPr id="49" name="Rectangle 48"/>
            <p:cNvSpPr/>
            <p:nvPr/>
          </p:nvSpPr>
          <p:spPr>
            <a:xfrm>
              <a:off x="3225094" y="2571469"/>
              <a:ext cx="153829" cy="46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50" name="Rectangle 49"/>
            <p:cNvSpPr/>
            <p:nvPr/>
          </p:nvSpPr>
          <p:spPr>
            <a:xfrm>
              <a:off x="3225094" y="2235200"/>
              <a:ext cx="153829" cy="46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51" name="Oval 50"/>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sp>
        <p:nvSpPr>
          <p:cNvPr id="43" name="Rectangle 42"/>
          <p:cNvSpPr>
            <a:spLocks noChangeArrowheads="1"/>
          </p:cNvSpPr>
          <p:nvPr/>
        </p:nvSpPr>
        <p:spPr bwMode="auto">
          <a:xfrm>
            <a:off x="985838" y="1270000"/>
            <a:ext cx="8921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a:t>
            </a:r>
          </a:p>
        </p:txBody>
      </p:sp>
      <p:pic>
        <p:nvPicPr>
          <p:cNvPr id="16396" name="Picture 4"/>
          <p:cNvPicPr>
            <a:picLocks noChangeAspect="1" noChangeArrowheads="1"/>
          </p:cNvPicPr>
          <p:nvPr/>
        </p:nvPicPr>
        <p:blipFill>
          <a:blip r:embed="rId5" cstate="print"/>
          <a:srcRect/>
          <a:stretch>
            <a:fillRect/>
          </a:stretch>
        </p:blipFill>
        <p:spPr bwMode="auto">
          <a:xfrm>
            <a:off x="5530850" y="1700213"/>
            <a:ext cx="3227388" cy="2055812"/>
          </a:xfrm>
          <a:prstGeom prst="rect">
            <a:avLst/>
          </a:prstGeom>
          <a:noFill/>
          <a:ln w="9525">
            <a:noFill/>
            <a:miter lim="800000"/>
            <a:headEnd/>
            <a:tailEnd/>
          </a:ln>
        </p:spPr>
      </p:pic>
      <p:pic>
        <p:nvPicPr>
          <p:cNvPr id="16397" name="Picture 5"/>
          <p:cNvPicPr>
            <a:picLocks noChangeAspect="1" noChangeArrowheads="1"/>
          </p:cNvPicPr>
          <p:nvPr/>
        </p:nvPicPr>
        <p:blipFill>
          <a:blip r:embed="rId6" cstate="print"/>
          <a:srcRect/>
          <a:stretch>
            <a:fillRect/>
          </a:stretch>
        </p:blipFill>
        <p:spPr bwMode="auto">
          <a:xfrm>
            <a:off x="5549900" y="3967163"/>
            <a:ext cx="3151188" cy="2700337"/>
          </a:xfrm>
          <a:prstGeom prst="rect">
            <a:avLst/>
          </a:prstGeom>
          <a:noFill/>
          <a:ln w="9525">
            <a:noFill/>
            <a:miter lim="800000"/>
            <a:headEnd/>
            <a:tailEnd/>
          </a:ln>
        </p:spPr>
      </p:pic>
      <p:sp>
        <p:nvSpPr>
          <p:cNvPr id="16398" name="Text Box 47"/>
          <p:cNvSpPr txBox="1">
            <a:spLocks noChangeArrowheads="1"/>
          </p:cNvSpPr>
          <p:nvPr/>
        </p:nvSpPr>
        <p:spPr bwMode="auto">
          <a:xfrm>
            <a:off x="3810000" y="2590800"/>
            <a:ext cx="1828800" cy="517525"/>
          </a:xfrm>
          <a:prstGeom prst="rect">
            <a:avLst/>
          </a:prstGeom>
          <a:noFill/>
          <a:ln w="9525">
            <a:noFill/>
            <a:miter lim="800000"/>
            <a:headEnd/>
            <a:tailEnd/>
          </a:ln>
        </p:spPr>
        <p:txBody>
          <a:bodyPr>
            <a:spAutoFit/>
          </a:bodyPr>
          <a:lstStyle/>
          <a:p>
            <a:pPr defTabSz="457200"/>
            <a:r>
              <a:rPr lang="sr-Latn-CS" sz="1400"/>
              <a:t>Talasnost</a:t>
            </a:r>
          </a:p>
          <a:p>
            <a:pPr defTabSz="457200"/>
            <a:r>
              <a:rPr lang="sr-Latn-CS" sz="1400"/>
              <a:t>100 Hz</a:t>
            </a:r>
            <a:endParaRPr lang="en-US" sz="1400"/>
          </a:p>
        </p:txBody>
      </p:sp>
      <p:sp>
        <p:nvSpPr>
          <p:cNvPr id="16399" name="TextBox 4"/>
          <p:cNvSpPr txBox="1">
            <a:spLocks noChangeArrowheads="1"/>
          </p:cNvSpPr>
          <p:nvPr/>
        </p:nvSpPr>
        <p:spPr bwMode="auto">
          <a:xfrm>
            <a:off x="0" y="0"/>
            <a:ext cx="7924800" cy="457200"/>
          </a:xfrm>
          <a:prstGeom prst="rect">
            <a:avLst/>
          </a:prstGeom>
          <a:noFill/>
          <a:ln w="9525">
            <a:noFill/>
            <a:miter lim="800000"/>
            <a:headEnd/>
            <a:tailEnd/>
          </a:ln>
        </p:spPr>
        <p:txBody>
          <a:bodyPr>
            <a:spAutoFit/>
          </a:bodyPr>
          <a:lstStyle/>
          <a:p>
            <a:r>
              <a:rPr lang="sr-Latn-CS" sz="2400" b="1"/>
              <a:t>MONOFAZNI I TROFAZNI ISPRAVLJAČ upravljani</a:t>
            </a:r>
            <a:endParaRPr lang="en-US" sz="2400" b="1">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81000" y="2362200"/>
            <a:ext cx="84582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a:p>
        </p:txBody>
      </p:sp>
      <p:graphicFrame>
        <p:nvGraphicFramePr>
          <p:cNvPr id="2050" name="Object 4"/>
          <p:cNvGraphicFramePr>
            <a:graphicFrameLocks noChangeAspect="1"/>
          </p:cNvGraphicFramePr>
          <p:nvPr/>
        </p:nvGraphicFramePr>
        <p:xfrm>
          <a:off x="228600" y="2057400"/>
          <a:ext cx="8763000" cy="4016375"/>
        </p:xfrm>
        <a:graphic>
          <a:graphicData uri="http://schemas.openxmlformats.org/presentationml/2006/ole">
            <p:oleObj spid="_x0000_s101378" name="Document" r:id="rId4" imgW="5630040" imgH="2579760" progId="Word.Document.8">
              <p:embed/>
            </p:oleObj>
          </a:graphicData>
        </a:graphic>
      </p:graphicFrame>
      <p:sp>
        <p:nvSpPr>
          <p:cNvPr id="2051" name="Text Box 5"/>
          <p:cNvSpPr txBox="1">
            <a:spLocks noChangeArrowheads="1"/>
          </p:cNvSpPr>
          <p:nvPr/>
        </p:nvSpPr>
        <p:spPr bwMode="auto">
          <a:xfrm>
            <a:off x="304800" y="914400"/>
            <a:ext cx="2392001" cy="584775"/>
          </a:xfrm>
          <a:prstGeom prst="rect">
            <a:avLst/>
          </a:prstGeom>
          <a:noFill/>
          <a:ln w="9525">
            <a:noFill/>
            <a:miter lim="800000"/>
            <a:headEnd/>
            <a:tailEnd/>
          </a:ln>
        </p:spPr>
        <p:txBody>
          <a:bodyPr wrap="none">
            <a:spAutoFit/>
          </a:bodyPr>
          <a:lstStyle/>
          <a:p>
            <a:pPr>
              <a:buFontTx/>
              <a:buChar char="•"/>
            </a:pPr>
            <a:r>
              <a:rPr lang="sr-Latn-CS" sz="3200" b="1" dirty="0">
                <a:solidFill>
                  <a:srgbClr val="0000CC"/>
                </a:solidFill>
                <a:latin typeface="+mn-lt"/>
              </a:rPr>
              <a:t> </a:t>
            </a:r>
            <a:r>
              <a:rPr lang="en-US" sz="3200" b="1" dirty="0" err="1">
                <a:solidFill>
                  <a:srgbClr val="0000CC"/>
                </a:solidFill>
                <a:latin typeface="+mn-lt"/>
              </a:rPr>
              <a:t>Specifi</a:t>
            </a:r>
            <a:r>
              <a:rPr lang="sr-Latn-CS" sz="3200" b="1" dirty="0">
                <a:solidFill>
                  <a:srgbClr val="0000CC"/>
                </a:solidFill>
                <a:latin typeface="+mn-lt"/>
              </a:rPr>
              <a:t>acije</a:t>
            </a:r>
            <a:endParaRPr lang="en-US" sz="3200" b="1" dirty="0">
              <a:solidFill>
                <a:srgbClr val="0000CC"/>
              </a:solidFill>
              <a:latin typeface="+mn-lt"/>
            </a:endParaRPr>
          </a:p>
        </p:txBody>
      </p:sp>
      <p:sp>
        <p:nvSpPr>
          <p:cNvPr id="2052" name="Rectangle 6"/>
          <p:cNvSpPr>
            <a:spLocks noChangeArrowheads="1"/>
          </p:cNvSpPr>
          <p:nvPr/>
        </p:nvSpPr>
        <p:spPr bwMode="auto">
          <a:xfrm>
            <a:off x="2743200" y="1828800"/>
            <a:ext cx="4409797" cy="523220"/>
          </a:xfrm>
          <a:prstGeom prst="rect">
            <a:avLst/>
          </a:prstGeom>
          <a:noFill/>
          <a:ln w="9525">
            <a:noFill/>
            <a:miter lim="800000"/>
            <a:headEnd/>
            <a:tailEnd/>
          </a:ln>
        </p:spPr>
        <p:txBody>
          <a:bodyPr wrap="none">
            <a:spAutoFit/>
          </a:bodyPr>
          <a:lstStyle/>
          <a:p>
            <a:pPr algn="r"/>
            <a:r>
              <a:rPr lang="en-US" sz="2800" b="1" dirty="0">
                <a:solidFill>
                  <a:srgbClr val="0000CC"/>
                </a:solidFill>
                <a:latin typeface="+mn-lt"/>
                <a:cs typeface="Times New Roman" pitchFamily="18" charset="0"/>
              </a:rPr>
              <a:t>12000V/1500A SCR </a:t>
            </a:r>
            <a:r>
              <a:rPr lang="x-none" sz="2800" b="1" dirty="0" smtClean="0">
                <a:solidFill>
                  <a:srgbClr val="0000CC"/>
                </a:solidFill>
                <a:latin typeface="+mn-lt"/>
                <a:cs typeface="Times New Roman" pitchFamily="18" charset="0"/>
              </a:rPr>
              <a:t>(</a:t>
            </a:r>
            <a:r>
              <a:rPr lang="en-US" sz="2800" b="1" dirty="0" smtClean="0">
                <a:solidFill>
                  <a:srgbClr val="0000CC"/>
                </a:solidFill>
                <a:latin typeface="+mn-lt"/>
                <a:cs typeface="Times New Roman" pitchFamily="18" charset="0"/>
              </a:rPr>
              <a:t>T</a:t>
            </a:r>
            <a:r>
              <a:rPr lang="sr-Latn-CS" sz="2800" b="1" dirty="0" smtClean="0">
                <a:solidFill>
                  <a:srgbClr val="0000CC"/>
                </a:solidFill>
                <a:latin typeface="+mn-lt"/>
                <a:cs typeface="Times New Roman" pitchFamily="18" charset="0"/>
              </a:rPr>
              <a:t>iristor)</a:t>
            </a:r>
            <a:endParaRPr lang="en-US" sz="2800" b="1" dirty="0">
              <a:solidFill>
                <a:srgbClr val="0000CC"/>
              </a:solidFill>
              <a:latin typeface="+mn-lt"/>
              <a:cs typeface="Times New Roman" pitchFamily="18" charset="0"/>
            </a:endParaRPr>
          </a:p>
        </p:txBody>
      </p:sp>
      <p:sp>
        <p:nvSpPr>
          <p:cNvPr id="3" name="Right Arrow 2">
            <a:hlinkClick r:id="rId5" action="ppaction://hlinksldjump"/>
          </p:cNvPr>
          <p:cNvSpPr/>
          <p:nvPr/>
        </p:nvSpPr>
        <p:spPr>
          <a:xfrm>
            <a:off x="8153400" y="617220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x-none" sz="1000" b="1" dirty="0" smtClean="0">
                <a:solidFill>
                  <a:schemeClr val="tx1"/>
                </a:solidFill>
              </a:rPr>
              <a:t>GTO</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VC-002F"/>
          <p:cNvPicPr>
            <a:picLocks noChangeAspect="1" noChangeArrowheads="1"/>
          </p:cNvPicPr>
          <p:nvPr/>
        </p:nvPicPr>
        <p:blipFill>
          <a:blip r:embed="rId3" cstate="print"/>
          <a:srcRect/>
          <a:stretch>
            <a:fillRect/>
          </a:stretch>
        </p:blipFill>
        <p:spPr bwMode="auto">
          <a:xfrm>
            <a:off x="1371600" y="609600"/>
            <a:ext cx="6553200" cy="4914900"/>
          </a:xfrm>
          <a:prstGeom prst="rect">
            <a:avLst/>
          </a:prstGeom>
          <a:noFill/>
          <a:ln w="9525">
            <a:noFill/>
            <a:miter lim="800000"/>
            <a:headEnd/>
            <a:tailEnd/>
          </a:ln>
        </p:spPr>
      </p:pic>
      <p:sp>
        <p:nvSpPr>
          <p:cNvPr id="17411" name="Text Box 3"/>
          <p:cNvSpPr txBox="1">
            <a:spLocks noChangeArrowheads="1"/>
          </p:cNvSpPr>
          <p:nvPr/>
        </p:nvSpPr>
        <p:spPr bwMode="auto">
          <a:xfrm>
            <a:off x="2590800" y="5715000"/>
            <a:ext cx="4371975" cy="396875"/>
          </a:xfrm>
          <a:prstGeom prst="rect">
            <a:avLst/>
          </a:prstGeom>
          <a:noFill/>
          <a:ln w="9525">
            <a:noFill/>
            <a:miter lim="800000"/>
            <a:headEnd/>
            <a:tailEnd/>
          </a:ln>
        </p:spPr>
        <p:txBody>
          <a:bodyPr wrap="none">
            <a:spAutoFit/>
          </a:bodyPr>
          <a:lstStyle/>
          <a:p>
            <a:r>
              <a:rPr lang="en-US" sz="2000" b="1">
                <a:solidFill>
                  <a:srgbClr val="0000CC"/>
                </a:solidFill>
                <a:cs typeface="Times New Roman" pitchFamily="18" charset="0"/>
              </a:rPr>
              <a:t>4500V/800A </a:t>
            </a:r>
            <a:r>
              <a:rPr lang="sr-Latn-CS" sz="2000" b="1">
                <a:solidFill>
                  <a:srgbClr val="0000CC"/>
                </a:solidFill>
                <a:cs typeface="Times New Roman" pitchFamily="18" charset="0"/>
              </a:rPr>
              <a:t>i</a:t>
            </a:r>
            <a:r>
              <a:rPr lang="en-US" sz="2000" b="1">
                <a:solidFill>
                  <a:srgbClr val="0000CC"/>
                </a:solidFill>
                <a:cs typeface="Times New Roman" pitchFamily="18" charset="0"/>
              </a:rPr>
              <a:t> 4500V/1500A </a:t>
            </a:r>
            <a:r>
              <a:rPr lang="sr-Latn-CS" sz="2000" b="1">
                <a:solidFill>
                  <a:srgbClr val="0000CC"/>
                </a:solidFill>
                <a:cs typeface="Times New Roman" pitchFamily="18" charset="0"/>
              </a:rPr>
              <a:t>tiristori</a:t>
            </a:r>
            <a:r>
              <a:rPr lang="en-US" sz="2000" b="1">
                <a:solidFill>
                  <a:srgbClr val="0000CC"/>
                </a:solidFill>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4"/>
          <p:cNvGrpSpPr>
            <a:grpSpLocks/>
          </p:cNvGrpSpPr>
          <p:nvPr/>
        </p:nvGrpSpPr>
        <p:grpSpPr bwMode="auto">
          <a:xfrm>
            <a:off x="381000" y="793749"/>
            <a:ext cx="2012950" cy="2149475"/>
            <a:chOff x="6093747" y="3173008"/>
            <a:chExt cx="2012633" cy="2150332"/>
          </a:xfrm>
        </p:grpSpPr>
        <p:grpSp>
          <p:nvGrpSpPr>
            <p:cNvPr id="3" name="Group 102"/>
            <p:cNvGrpSpPr>
              <a:grpSpLocks/>
            </p:cNvGrpSpPr>
            <p:nvPr/>
          </p:nvGrpSpPr>
          <p:grpSpPr bwMode="auto">
            <a:xfrm>
              <a:off x="6593677" y="3486366"/>
              <a:ext cx="526954" cy="1499607"/>
              <a:chOff x="1026884" y="2932457"/>
              <a:chExt cx="526954" cy="1499607"/>
            </a:xfrm>
          </p:grpSpPr>
          <p:cxnSp>
            <p:nvCxnSpPr>
              <p:cNvPr id="115" name="Straight Connector 114"/>
              <p:cNvCxnSpPr>
                <a:cxnSpLocks noChangeAspect="1"/>
              </p:cNvCxnSpPr>
              <p:nvPr/>
            </p:nvCxnSpPr>
            <p:spPr bwMode="auto">
              <a:xfrm rot="5400000">
                <a:off x="532885" y="3681561"/>
                <a:ext cx="1500785" cy="1588"/>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16" name="Isosceles Triangle 115"/>
              <p:cNvSpPr>
                <a:spLocks noChangeArrowheads="1"/>
              </p:cNvSpPr>
              <p:nvPr/>
            </p:nvSpPr>
            <p:spPr bwMode="auto">
              <a:xfrm>
                <a:off x="1026938" y="3540216"/>
                <a:ext cx="512681" cy="392269"/>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117" name="Straight Connector 116"/>
              <p:cNvCxnSpPr>
                <a:cxnSpLocks noChangeShapeType="1"/>
              </p:cNvCxnSpPr>
              <p:nvPr/>
            </p:nvCxnSpPr>
            <p:spPr bwMode="auto">
              <a:xfrm>
                <a:off x="1041223" y="3525924"/>
                <a:ext cx="512682" cy="1588"/>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18459" name="TextBox 103"/>
            <p:cNvSpPr txBox="1">
              <a:spLocks noChangeArrowheads="1"/>
            </p:cNvSpPr>
            <p:nvPr/>
          </p:nvSpPr>
          <p:spPr bwMode="auto">
            <a:xfrm>
              <a:off x="6093747" y="3471577"/>
              <a:ext cx="457128" cy="1465847"/>
            </a:xfrm>
            <a:prstGeom prst="rect">
              <a:avLst/>
            </a:prstGeom>
            <a:noFill/>
            <a:ln w="9525">
              <a:noFill/>
              <a:miter lim="800000"/>
              <a:headEnd/>
              <a:tailEnd/>
            </a:ln>
          </p:spPr>
          <p:txBody>
            <a:bodyPr wrap="none">
              <a:spAutoFit/>
            </a:bodyPr>
            <a:lstStyle/>
            <a:p>
              <a:pPr algn="ctr" defTabSz="457200"/>
              <a:r>
                <a:rPr lang="en-US">
                  <a:latin typeface="Symbol" pitchFamily="18" charset="2"/>
                  <a:ea typeface="ＭＳ Ｐゴシック" pitchFamily="-107" charset="-128"/>
                </a:rPr>
                <a:t>-</a:t>
              </a:r>
              <a:endParaRPr lang="en-US">
                <a:latin typeface="Calibri" pitchFamily="34" charset="0"/>
                <a:ea typeface="ＭＳ Ｐゴシック" pitchFamily="-107" charset="-128"/>
              </a:endParaRPr>
            </a:p>
            <a:p>
              <a:pPr algn="ctr" defTabSz="457200"/>
              <a:endParaRPr lang="en-US">
                <a:latin typeface="Calibri" pitchFamily="34" charset="0"/>
                <a:ea typeface="ＭＳ Ｐゴシック" pitchFamily="-107" charset="-128"/>
              </a:endParaRPr>
            </a:p>
            <a:p>
              <a:pPr algn="ctr" defTabSz="457200"/>
              <a:r>
                <a:rPr lang="en-US">
                  <a:latin typeface="Calibri" pitchFamily="34" charset="0"/>
                  <a:ea typeface="ＭＳ Ｐゴシック" pitchFamily="-107" charset="-128"/>
                </a:rPr>
                <a:t>V</a:t>
              </a:r>
              <a:r>
                <a:rPr lang="en-US" baseline="-25000">
                  <a:latin typeface="Calibri" pitchFamily="34" charset="0"/>
                  <a:ea typeface="ＭＳ Ｐゴシック" pitchFamily="-107" charset="-128"/>
                </a:rPr>
                <a:t>ak</a:t>
              </a:r>
              <a:endParaRPr lang="en-US">
                <a:latin typeface="Calibri" pitchFamily="34" charset="0"/>
                <a:ea typeface="ＭＳ Ｐゴシック" pitchFamily="-107" charset="-128"/>
              </a:endParaRPr>
            </a:p>
            <a:p>
              <a:pPr algn="ctr" defTabSz="457200"/>
              <a:endParaRPr lang="en-US">
                <a:latin typeface="Calibri" pitchFamily="34" charset="0"/>
                <a:ea typeface="ＭＳ Ｐゴシック" pitchFamily="-107" charset="-128"/>
              </a:endParaRPr>
            </a:p>
            <a:p>
              <a:pPr algn="ctr" defTabSz="457200"/>
              <a:r>
                <a:rPr lang="en-US">
                  <a:latin typeface="Calibri" pitchFamily="34" charset="0"/>
                  <a:ea typeface="ＭＳ Ｐゴシック" pitchFamily="-107" charset="-128"/>
                </a:rPr>
                <a:t>+</a:t>
              </a:r>
              <a:endParaRPr lang="en-US">
                <a:latin typeface="Symbol" pitchFamily="18" charset="2"/>
                <a:ea typeface="ＭＳ Ｐゴシック" pitchFamily="-107" charset="-128"/>
              </a:endParaRPr>
            </a:p>
          </p:txBody>
        </p:sp>
        <p:cxnSp>
          <p:nvCxnSpPr>
            <p:cNvPr id="105" name="Straight Arrow Connector 104"/>
            <p:cNvCxnSpPr>
              <a:cxnSpLocks noChangeShapeType="1"/>
            </p:cNvCxnSpPr>
            <p:nvPr/>
          </p:nvCxnSpPr>
          <p:spPr bwMode="auto">
            <a:xfrm rot="5400000" flipH="1" flipV="1">
              <a:off x="6783302" y="4836578"/>
              <a:ext cx="377976"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18461" name="TextBox 105"/>
            <p:cNvSpPr txBox="1">
              <a:spLocks noChangeArrowheads="1"/>
            </p:cNvSpPr>
            <p:nvPr/>
          </p:nvSpPr>
          <p:spPr bwMode="auto">
            <a:xfrm>
              <a:off x="7012765" y="4781787"/>
              <a:ext cx="319037" cy="366858"/>
            </a:xfrm>
            <a:prstGeom prst="rect">
              <a:avLst/>
            </a:prstGeom>
            <a:noFill/>
            <a:ln w="9525">
              <a:noFill/>
              <a:miter lim="800000"/>
              <a:headEnd/>
              <a:tailEnd/>
            </a:ln>
          </p:spPr>
          <p:txBody>
            <a:bodyPr wrap="none">
              <a:spAutoFit/>
            </a:bodyPr>
            <a:lstStyle/>
            <a:p>
              <a:pPr defTabSz="457200"/>
              <a:r>
                <a:rPr lang="en-US">
                  <a:ea typeface="ＭＳ Ｐゴシック" pitchFamily="-107" charset="-128"/>
                </a:rPr>
                <a:t>i</a:t>
              </a:r>
              <a:r>
                <a:rPr lang="en-US" baseline="-25000">
                  <a:ea typeface="ＭＳ Ｐゴシック" pitchFamily="-107" charset="-128"/>
                </a:rPr>
                <a:t>a</a:t>
              </a:r>
            </a:p>
          </p:txBody>
        </p:sp>
        <p:cxnSp>
          <p:nvCxnSpPr>
            <p:cNvPr id="107" name="Straight Connector 106"/>
            <p:cNvCxnSpPr>
              <a:cxnSpLocks noChangeShapeType="1"/>
            </p:cNvCxnSpPr>
            <p:nvPr/>
          </p:nvCxnSpPr>
          <p:spPr bwMode="auto">
            <a:xfrm rot="5400000" flipH="1" flipV="1">
              <a:off x="6896831" y="3857546"/>
              <a:ext cx="230280" cy="188882"/>
            </a:xfrm>
            <a:prstGeom prst="line">
              <a:avLst/>
            </a:prstGeom>
            <a:noFill/>
            <a:ln w="25400">
              <a:solidFill>
                <a:schemeClr val="accent1"/>
              </a:solidFill>
              <a:round/>
              <a:headEnd type="triangle" w="med" len="med"/>
              <a:tailEnd/>
            </a:ln>
            <a:effectLst>
              <a:outerShdw dist="20000" dir="5400000" rotWithShape="0">
                <a:srgbClr val="808080">
                  <a:alpha val="37999"/>
                </a:srgbClr>
              </a:outerShdw>
            </a:effectLst>
          </p:spPr>
        </p:cxnSp>
        <p:cxnSp>
          <p:nvCxnSpPr>
            <p:cNvPr id="108" name="Straight Connector 107"/>
            <p:cNvCxnSpPr>
              <a:cxnSpLocks noChangeShapeType="1"/>
            </p:cNvCxnSpPr>
            <p:nvPr/>
          </p:nvCxnSpPr>
          <p:spPr bwMode="auto">
            <a:xfrm>
              <a:off x="7106412" y="3840024"/>
              <a:ext cx="636488" cy="9529"/>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8464" name="TextBox 108"/>
            <p:cNvSpPr txBox="1">
              <a:spLocks noChangeArrowheads="1"/>
            </p:cNvSpPr>
            <p:nvPr/>
          </p:nvSpPr>
          <p:spPr bwMode="auto">
            <a:xfrm>
              <a:off x="7742900" y="3822554"/>
              <a:ext cx="363480" cy="304922"/>
            </a:xfrm>
            <a:prstGeom prst="rect">
              <a:avLst/>
            </a:prstGeom>
            <a:noFill/>
            <a:ln w="9525">
              <a:noFill/>
              <a:miter lim="800000"/>
              <a:headEnd/>
              <a:tailEnd/>
            </a:ln>
          </p:spPr>
          <p:txBody>
            <a:bodyPr>
              <a:spAutoFit/>
            </a:bodyPr>
            <a:lstStyle/>
            <a:p>
              <a:pPr defTabSz="457200"/>
              <a:r>
                <a:rPr lang="en-US" sz="1400">
                  <a:ea typeface="ＭＳ Ｐゴシック" pitchFamily="-107" charset="-128"/>
                </a:rPr>
                <a:t>G</a:t>
              </a:r>
            </a:p>
          </p:txBody>
        </p:sp>
        <p:sp>
          <p:nvSpPr>
            <p:cNvPr id="110" name="Oval 109"/>
            <p:cNvSpPr>
              <a:spLocks noChangeArrowheads="1"/>
            </p:cNvSpPr>
            <p:nvPr/>
          </p:nvSpPr>
          <p:spPr bwMode="auto">
            <a:xfrm flipH="1">
              <a:off x="6798487" y="3392170"/>
              <a:ext cx="109520" cy="93700"/>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11" name="Oval 110"/>
            <p:cNvSpPr>
              <a:spLocks noChangeArrowheads="1"/>
            </p:cNvSpPr>
            <p:nvPr/>
          </p:nvSpPr>
          <p:spPr bwMode="auto">
            <a:xfrm flipH="1">
              <a:off x="7730202" y="3798732"/>
              <a:ext cx="109520" cy="93700"/>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12" name="Oval 111"/>
            <p:cNvSpPr>
              <a:spLocks noChangeArrowheads="1"/>
            </p:cNvSpPr>
            <p:nvPr/>
          </p:nvSpPr>
          <p:spPr bwMode="auto">
            <a:xfrm flipH="1">
              <a:off x="6793723" y="4975539"/>
              <a:ext cx="109520" cy="93699"/>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8468" name="TextBox 112"/>
            <p:cNvSpPr txBox="1">
              <a:spLocks noChangeArrowheads="1"/>
            </p:cNvSpPr>
            <p:nvPr/>
          </p:nvSpPr>
          <p:spPr bwMode="auto">
            <a:xfrm>
              <a:off x="6892134" y="3173008"/>
              <a:ext cx="363480" cy="304922"/>
            </a:xfrm>
            <a:prstGeom prst="rect">
              <a:avLst/>
            </a:prstGeom>
            <a:noFill/>
            <a:ln w="9525">
              <a:noFill/>
              <a:miter lim="800000"/>
              <a:headEnd/>
              <a:tailEnd/>
            </a:ln>
          </p:spPr>
          <p:txBody>
            <a:bodyPr>
              <a:spAutoFit/>
            </a:bodyPr>
            <a:lstStyle/>
            <a:p>
              <a:pPr defTabSz="457200"/>
              <a:r>
                <a:rPr lang="en-US" sz="1400">
                  <a:ea typeface="ＭＳ Ｐゴシック" pitchFamily="-107" charset="-128"/>
                </a:rPr>
                <a:t>K</a:t>
              </a:r>
            </a:p>
          </p:txBody>
        </p:sp>
        <p:sp>
          <p:nvSpPr>
            <p:cNvPr id="18469" name="TextBox 113"/>
            <p:cNvSpPr txBox="1">
              <a:spLocks noChangeArrowheads="1"/>
            </p:cNvSpPr>
            <p:nvPr/>
          </p:nvSpPr>
          <p:spPr bwMode="auto">
            <a:xfrm>
              <a:off x="6781026" y="5018418"/>
              <a:ext cx="365068" cy="304922"/>
            </a:xfrm>
            <a:prstGeom prst="rect">
              <a:avLst/>
            </a:prstGeom>
            <a:noFill/>
            <a:ln w="9525">
              <a:noFill/>
              <a:miter lim="800000"/>
              <a:headEnd/>
              <a:tailEnd/>
            </a:ln>
          </p:spPr>
          <p:txBody>
            <a:bodyPr>
              <a:spAutoFit/>
            </a:bodyPr>
            <a:lstStyle/>
            <a:p>
              <a:pPr defTabSz="457200"/>
              <a:r>
                <a:rPr lang="en-US" sz="1400" dirty="0">
                  <a:ea typeface="ＭＳ Ｐゴシック" pitchFamily="-107" charset="-128"/>
                </a:rPr>
                <a:t>A</a:t>
              </a:r>
            </a:p>
          </p:txBody>
        </p:sp>
        <p:cxnSp>
          <p:nvCxnSpPr>
            <p:cNvPr id="120" name="Straight Connector 119"/>
            <p:cNvCxnSpPr>
              <a:cxnSpLocks noChangeShapeType="1"/>
            </p:cNvCxnSpPr>
            <p:nvPr/>
          </p:nvCxnSpPr>
          <p:spPr bwMode="auto">
            <a:xfrm rot="5400000" flipH="1" flipV="1">
              <a:off x="7032541" y="3856752"/>
              <a:ext cx="230280" cy="190470"/>
            </a:xfrm>
            <a:prstGeom prst="line">
              <a:avLst/>
            </a:prstGeom>
            <a:noFill/>
            <a:ln w="25400">
              <a:solidFill>
                <a:schemeClr val="accent1"/>
              </a:solidFill>
              <a:round/>
              <a:headEnd/>
              <a:tailEnd type="triangle" w="med" len="med"/>
            </a:ln>
            <a:effectLst>
              <a:outerShdw dist="20000" dir="5400000" rotWithShape="0">
                <a:srgbClr val="808080">
                  <a:alpha val="37999"/>
                </a:srgbClr>
              </a:outerShdw>
            </a:effectLst>
          </p:spPr>
        </p:cxnSp>
      </p:grpSp>
      <p:sp>
        <p:nvSpPr>
          <p:cNvPr id="18435" name="TextBox 4"/>
          <p:cNvSpPr txBox="1">
            <a:spLocks noChangeArrowheads="1"/>
          </p:cNvSpPr>
          <p:nvPr/>
        </p:nvSpPr>
        <p:spPr bwMode="auto">
          <a:xfrm>
            <a:off x="0" y="0"/>
            <a:ext cx="8991600" cy="519113"/>
          </a:xfrm>
          <a:prstGeom prst="rect">
            <a:avLst/>
          </a:prstGeom>
          <a:noFill/>
          <a:ln w="9525">
            <a:noFill/>
            <a:miter lim="800000"/>
            <a:headEnd/>
            <a:tailEnd/>
          </a:ln>
        </p:spPr>
        <p:txBody>
          <a:bodyPr>
            <a:spAutoFit/>
          </a:bodyPr>
          <a:lstStyle/>
          <a:p>
            <a:r>
              <a:rPr lang="sr-Latn-CS" sz="2800" b="1" dirty="0">
                <a:solidFill>
                  <a:srgbClr val="0066CC"/>
                </a:solidFill>
              </a:rPr>
              <a:t>GTO </a:t>
            </a:r>
            <a:r>
              <a:rPr lang="sr-Latn-CS" sz="2400" b="1" dirty="0">
                <a:solidFill>
                  <a:srgbClr val="0066CC"/>
                </a:solidFill>
              </a:rPr>
              <a:t>TIRISTOR</a:t>
            </a:r>
            <a:r>
              <a:rPr lang="sr-Latn-CS" sz="2800" b="1" dirty="0">
                <a:solidFill>
                  <a:srgbClr val="0066CC"/>
                </a:solidFill>
              </a:rPr>
              <a:t> (</a:t>
            </a:r>
            <a:r>
              <a:rPr lang="sr-Latn-CS" sz="2400" b="1" i="1" dirty="0">
                <a:solidFill>
                  <a:srgbClr val="0066CC"/>
                </a:solidFill>
              </a:rPr>
              <a:t>Gate Turn Off</a:t>
            </a:r>
            <a:r>
              <a:rPr lang="sr-Latn-CS" sz="2800" b="1" dirty="0">
                <a:solidFill>
                  <a:srgbClr val="0066CC"/>
                </a:solidFill>
              </a:rPr>
              <a:t>)</a:t>
            </a:r>
            <a:endParaRPr lang="en-US" sz="2800" b="1" dirty="0">
              <a:solidFill>
                <a:srgbClr val="0066CC"/>
              </a:solidFill>
            </a:endParaRPr>
          </a:p>
        </p:txBody>
      </p:sp>
      <p:sp>
        <p:nvSpPr>
          <p:cNvPr id="18436" name="Text Box 54"/>
          <p:cNvSpPr txBox="1">
            <a:spLocks noChangeArrowheads="1"/>
          </p:cNvSpPr>
          <p:nvPr/>
        </p:nvSpPr>
        <p:spPr bwMode="auto">
          <a:xfrm>
            <a:off x="2362200" y="897502"/>
            <a:ext cx="6781800" cy="2246769"/>
          </a:xfrm>
          <a:prstGeom prst="rect">
            <a:avLst/>
          </a:prstGeom>
          <a:noFill/>
          <a:ln w="9525">
            <a:noFill/>
            <a:miter lim="800000"/>
            <a:headEnd/>
            <a:tailEnd/>
          </a:ln>
        </p:spPr>
        <p:txBody>
          <a:bodyPr wrap="square">
            <a:spAutoFit/>
          </a:bodyPr>
          <a:lstStyle/>
          <a:p>
            <a:pPr>
              <a:spcAft>
                <a:spcPts val="600"/>
              </a:spcAft>
              <a:buFontTx/>
              <a:buChar char="•"/>
            </a:pPr>
            <a:r>
              <a:rPr lang="sr-Latn-CS" dirty="0">
                <a:solidFill>
                  <a:srgbClr val="0066CC"/>
                </a:solidFill>
              </a:rPr>
              <a:t> </a:t>
            </a:r>
            <a:r>
              <a:rPr lang="sr-Latn-CS" sz="2000" dirty="0">
                <a:solidFill>
                  <a:srgbClr val="0066CC"/>
                </a:solidFill>
              </a:rPr>
              <a:t>Može da se isključi i impulsom na G</a:t>
            </a:r>
          </a:p>
          <a:p>
            <a:pPr>
              <a:spcAft>
                <a:spcPts val="600"/>
              </a:spcAft>
              <a:buFontTx/>
              <a:buChar char="•"/>
            </a:pPr>
            <a:r>
              <a:rPr lang="sr-Latn-CS" sz="2000" dirty="0">
                <a:solidFill>
                  <a:srgbClr val="0066CC"/>
                </a:solidFill>
              </a:rPr>
              <a:t> Potrebna velika energija za isključenje (</a:t>
            </a:r>
            <a:r>
              <a:rPr lang="sr-Latn-CS" sz="2000" dirty="0" smtClean="0">
                <a:solidFill>
                  <a:srgbClr val="0066CC"/>
                </a:solidFill>
              </a:rPr>
              <a:t>tip. 20</a:t>
            </a:r>
            <a:r>
              <a:rPr lang="sr-Latn-CS" sz="2000" dirty="0">
                <a:solidFill>
                  <a:srgbClr val="0066CC"/>
                </a:solidFill>
              </a:rPr>
              <a:t>% </a:t>
            </a:r>
            <a:r>
              <a:rPr lang="sr-Latn-CS" sz="2000" b="1" dirty="0">
                <a:solidFill>
                  <a:srgbClr val="0066CC"/>
                </a:solidFill>
              </a:rPr>
              <a:t>i</a:t>
            </a:r>
            <a:r>
              <a:rPr lang="sr-Latn-CS" sz="2000" b="1" baseline="-25000" dirty="0">
                <a:solidFill>
                  <a:srgbClr val="0066CC"/>
                </a:solidFill>
              </a:rPr>
              <a:t>a</a:t>
            </a:r>
            <a:r>
              <a:rPr lang="sr-Latn-CS" sz="2000" dirty="0">
                <a:solidFill>
                  <a:srgbClr val="0066CC"/>
                </a:solidFill>
              </a:rPr>
              <a:t>)</a:t>
            </a:r>
          </a:p>
          <a:p>
            <a:pPr>
              <a:spcAft>
                <a:spcPts val="600"/>
              </a:spcAft>
              <a:buFontTx/>
              <a:buChar char="•"/>
            </a:pPr>
            <a:r>
              <a:rPr lang="sr-Latn-CS" sz="2000" dirty="0">
                <a:solidFill>
                  <a:srgbClr val="0066CC"/>
                </a:solidFill>
              </a:rPr>
              <a:t> Komplikovan hardver za pobudu</a:t>
            </a:r>
          </a:p>
          <a:p>
            <a:pPr>
              <a:spcAft>
                <a:spcPts val="600"/>
              </a:spcAft>
              <a:buFontTx/>
              <a:buChar char="•"/>
            </a:pPr>
            <a:r>
              <a:rPr lang="sr-Latn-CS" sz="2000" dirty="0">
                <a:solidFill>
                  <a:srgbClr val="0066CC"/>
                </a:solidFill>
              </a:rPr>
              <a:t> Maksimalni naponi do 6.5kV, struje do 6000A</a:t>
            </a:r>
          </a:p>
          <a:p>
            <a:pPr>
              <a:buFontTx/>
              <a:buChar char="•"/>
            </a:pPr>
            <a:r>
              <a:rPr lang="sr-Latn-CS" sz="2000" dirty="0">
                <a:solidFill>
                  <a:srgbClr val="0066CC"/>
                </a:solidFill>
              </a:rPr>
              <a:t> Maks. učestanost </a:t>
            </a:r>
            <a:r>
              <a:rPr lang="sr-Latn-CS" sz="2000" dirty="0" smtClean="0">
                <a:solidFill>
                  <a:srgbClr val="0066CC"/>
                </a:solidFill>
              </a:rPr>
              <a:t>oko  1 </a:t>
            </a:r>
            <a:r>
              <a:rPr lang="sr-Latn-CS" sz="2000" dirty="0">
                <a:solidFill>
                  <a:srgbClr val="0066CC"/>
                </a:solidFill>
              </a:rPr>
              <a:t>kHz (</a:t>
            </a:r>
            <a:r>
              <a:rPr lang="sr-Latn-CS" dirty="0">
                <a:solidFill>
                  <a:srgbClr val="0066CC"/>
                </a:solidFill>
              </a:rPr>
              <a:t>manje snage, </a:t>
            </a:r>
            <a:r>
              <a:rPr lang="sr-Latn-CS" dirty="0" smtClean="0">
                <a:solidFill>
                  <a:srgbClr val="0066CC"/>
                </a:solidFill>
              </a:rPr>
              <a:t>do 5kHz</a:t>
            </a:r>
            <a:r>
              <a:rPr lang="sr-Latn-CS" sz="2000" dirty="0">
                <a:solidFill>
                  <a:srgbClr val="0066CC"/>
                </a:solidFill>
              </a:rPr>
              <a:t>)</a:t>
            </a:r>
          </a:p>
          <a:p>
            <a:pPr>
              <a:buFontTx/>
              <a:buChar char="•"/>
            </a:pPr>
            <a:endParaRPr lang="en-US" sz="2000" dirty="0">
              <a:solidFill>
                <a:srgbClr val="0066CC"/>
              </a:solidFill>
            </a:endParaRPr>
          </a:p>
        </p:txBody>
      </p:sp>
      <p:sp>
        <p:nvSpPr>
          <p:cNvPr id="44" name="Slide Number Placeholder 3"/>
          <p:cNvSpPr>
            <a:spLocks noGrp="1"/>
          </p:cNvSpPr>
          <p:nvPr>
            <p:ph type="sldNum" sz="quarter" idx="12"/>
          </p:nvPr>
        </p:nvSpPr>
        <p:spPr>
          <a:xfrm>
            <a:off x="6553200" y="6356350"/>
            <a:ext cx="2133600" cy="365125"/>
          </a:xfrm>
        </p:spPr>
        <p:txBody>
          <a:bodyPr/>
          <a:lstStyle/>
          <a:p>
            <a:pPr>
              <a:defRPr/>
            </a:pPr>
            <a:fld id="{81B052DB-28A1-49ED-B354-7656327038DE}" type="slidenum">
              <a:rPr lang="en-US" smtClean="0"/>
              <a:pPr>
                <a:defRPr/>
              </a:pPr>
              <a:t>13</a:t>
            </a:fld>
            <a:endParaRPr lang="en-US"/>
          </a:p>
        </p:txBody>
      </p:sp>
      <p:pic>
        <p:nvPicPr>
          <p:cNvPr id="4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9575" y="4810125"/>
            <a:ext cx="8582025" cy="166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0" y="4810125"/>
            <a:ext cx="20574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54"/>
          <p:cNvSpPr txBox="1">
            <a:spLocks noChangeArrowheads="1"/>
          </p:cNvSpPr>
          <p:nvPr/>
        </p:nvSpPr>
        <p:spPr bwMode="auto">
          <a:xfrm>
            <a:off x="368300" y="2932219"/>
            <a:ext cx="8505825" cy="1554272"/>
          </a:xfrm>
          <a:prstGeom prst="rect">
            <a:avLst/>
          </a:prstGeom>
          <a:noFill/>
          <a:ln w="9525">
            <a:noFill/>
            <a:miter lim="800000"/>
            <a:headEnd/>
            <a:tailEnd/>
          </a:ln>
        </p:spPr>
        <p:txBody>
          <a:bodyPr wrap="square">
            <a:spAutoFit/>
          </a:bodyPr>
          <a:lstStyle/>
          <a:p>
            <a:pPr>
              <a:spcAft>
                <a:spcPts val="600"/>
              </a:spcAft>
              <a:buFontTx/>
              <a:buChar char="•"/>
            </a:pPr>
            <a:r>
              <a:rPr lang="sr-Latn-CS" dirty="0">
                <a:solidFill>
                  <a:srgbClr val="0066CC"/>
                </a:solidFill>
              </a:rPr>
              <a:t> </a:t>
            </a:r>
            <a:r>
              <a:rPr lang="sr-Latn-CS" sz="2000" dirty="0" smtClean="0">
                <a:solidFill>
                  <a:srgbClr val="0066CC"/>
                </a:solidFill>
              </a:rPr>
              <a:t>Ograničena brzina porasta struje prilikom uključenja d</a:t>
            </a:r>
            <a:r>
              <a:rPr lang="sr-Latn-CS" sz="2000" b="1" i="1" dirty="0" smtClean="0">
                <a:solidFill>
                  <a:srgbClr val="0066CC"/>
                </a:solidFill>
              </a:rPr>
              <a:t>i</a:t>
            </a:r>
            <a:r>
              <a:rPr lang="sr-Latn-CS" sz="2000" b="1" i="1" baseline="-25000" dirty="0" smtClean="0">
                <a:solidFill>
                  <a:srgbClr val="0066CC"/>
                </a:solidFill>
              </a:rPr>
              <a:t>a</a:t>
            </a:r>
            <a:r>
              <a:rPr lang="sr-Latn-CS" sz="2000" dirty="0" smtClean="0">
                <a:solidFill>
                  <a:srgbClr val="0066CC"/>
                </a:solidFill>
              </a:rPr>
              <a:t>/d</a:t>
            </a:r>
            <a:r>
              <a:rPr lang="sr-Latn-CS" sz="2000" b="1" i="1" dirty="0" smtClean="0">
                <a:solidFill>
                  <a:srgbClr val="0066CC"/>
                </a:solidFill>
              </a:rPr>
              <a:t>t</a:t>
            </a:r>
          </a:p>
          <a:p>
            <a:pPr lvl="1">
              <a:spcAft>
                <a:spcPts val="600"/>
              </a:spcAft>
              <a:buFontTx/>
              <a:buChar char="•"/>
            </a:pPr>
            <a:r>
              <a:rPr lang="sr-Latn-CS" sz="2000" dirty="0" smtClean="0">
                <a:solidFill>
                  <a:srgbClr val="0066CC"/>
                </a:solidFill>
              </a:rPr>
              <a:t> Ako struja raste brže, GTO može da strada !</a:t>
            </a:r>
          </a:p>
          <a:p>
            <a:pPr lvl="1">
              <a:spcAft>
                <a:spcPts val="600"/>
              </a:spcAft>
              <a:buFontTx/>
              <a:buChar char="•"/>
            </a:pPr>
            <a:r>
              <a:rPr lang="sr-Latn-CS" sz="2000" dirty="0">
                <a:solidFill>
                  <a:srgbClr val="0066CC"/>
                </a:solidFill>
              </a:rPr>
              <a:t> </a:t>
            </a:r>
            <a:r>
              <a:rPr lang="sr-Latn-CS" sz="2000" dirty="0" smtClean="0">
                <a:solidFill>
                  <a:srgbClr val="0066CC"/>
                </a:solidFill>
              </a:rPr>
              <a:t>U nekim primenama nužno je usporiti promenu </a:t>
            </a:r>
            <a:r>
              <a:rPr lang="sr-Latn-CS" sz="2000" b="1" i="1" dirty="0" smtClean="0">
                <a:solidFill>
                  <a:srgbClr val="0066CC"/>
                </a:solidFill>
              </a:rPr>
              <a:t>i</a:t>
            </a:r>
            <a:r>
              <a:rPr lang="sr-Latn-CS" sz="2000" b="1" i="1" baseline="-25000" dirty="0" smtClean="0">
                <a:solidFill>
                  <a:srgbClr val="0066CC"/>
                </a:solidFill>
              </a:rPr>
              <a:t>a </a:t>
            </a:r>
            <a:r>
              <a:rPr lang="sr-Latn-CS" sz="2000" dirty="0" smtClean="0">
                <a:solidFill>
                  <a:srgbClr val="0066CC"/>
                </a:solidFill>
              </a:rPr>
              <a:t>dodavanjem L</a:t>
            </a:r>
            <a:endParaRPr lang="sr-Latn-CS" sz="2000" dirty="0">
              <a:solidFill>
                <a:srgbClr val="0066CC"/>
              </a:solidFill>
            </a:endParaRPr>
          </a:p>
          <a:p>
            <a:pPr>
              <a:spcAft>
                <a:spcPts val="600"/>
              </a:spcAft>
              <a:buFontTx/>
              <a:buChar char="•"/>
            </a:pPr>
            <a:r>
              <a:rPr lang="sr-Latn-CS" sz="2000" dirty="0">
                <a:solidFill>
                  <a:srgbClr val="0066CC"/>
                </a:solidFill>
              </a:rPr>
              <a:t> </a:t>
            </a:r>
            <a:r>
              <a:rPr lang="sr-Latn-CS" sz="2000" dirty="0" smtClean="0">
                <a:solidFill>
                  <a:srgbClr val="0066CC"/>
                </a:solidFill>
              </a:rPr>
              <a:t>Pri isključenju, brzina porasta dirktnog napona d</a:t>
            </a:r>
            <a:r>
              <a:rPr lang="sr-Latn-CS" sz="2000" b="1" i="1" dirty="0" smtClean="0">
                <a:solidFill>
                  <a:srgbClr val="0066CC"/>
                </a:solidFill>
              </a:rPr>
              <a:t>V</a:t>
            </a:r>
            <a:r>
              <a:rPr lang="sr-Latn-CS" sz="2000" b="1" i="1" baseline="-25000" dirty="0" smtClean="0">
                <a:solidFill>
                  <a:srgbClr val="0066CC"/>
                </a:solidFill>
              </a:rPr>
              <a:t>a</a:t>
            </a:r>
            <a:r>
              <a:rPr lang="sr-Latn-CS" sz="2000" dirty="0" smtClean="0">
                <a:solidFill>
                  <a:srgbClr val="0066CC"/>
                </a:solidFill>
              </a:rPr>
              <a:t>/d</a:t>
            </a:r>
            <a:r>
              <a:rPr lang="sr-Latn-CS" sz="2000" b="1" i="1" dirty="0" smtClean="0">
                <a:solidFill>
                  <a:srgbClr val="0066CC"/>
                </a:solidFill>
              </a:rPr>
              <a:t>t </a:t>
            </a:r>
            <a:r>
              <a:rPr lang="sr-Latn-CS" sz="2000" dirty="0" smtClean="0">
                <a:solidFill>
                  <a:srgbClr val="0066CC"/>
                </a:solidFill>
              </a:rPr>
              <a:t>je ograničena</a:t>
            </a:r>
            <a:endParaRPr lang="sr-Latn-CS" sz="2000" dirty="0">
              <a:solidFill>
                <a:srgbClr val="00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4800" y="2409825"/>
            <a:ext cx="86868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dirty="0"/>
          </a:p>
        </p:txBody>
      </p:sp>
      <p:graphicFrame>
        <p:nvGraphicFramePr>
          <p:cNvPr id="3074" name="Object 4"/>
          <p:cNvGraphicFramePr>
            <a:graphicFrameLocks noChangeAspect="1"/>
          </p:cNvGraphicFramePr>
          <p:nvPr/>
        </p:nvGraphicFramePr>
        <p:xfrm>
          <a:off x="228600" y="2362200"/>
          <a:ext cx="8763000" cy="3671888"/>
        </p:xfrm>
        <a:graphic>
          <a:graphicData uri="http://schemas.openxmlformats.org/presentationml/2006/ole">
            <p:oleObj spid="_x0000_s103426" name="Document" r:id="rId3" imgW="6818760" imgH="2993040" progId="Word.Document.8">
              <p:embed/>
            </p:oleObj>
          </a:graphicData>
        </a:graphic>
      </p:graphicFrame>
      <p:sp>
        <p:nvSpPr>
          <p:cNvPr id="3075" name="Text Box 5"/>
          <p:cNvSpPr txBox="1">
            <a:spLocks noChangeArrowheads="1"/>
          </p:cNvSpPr>
          <p:nvPr/>
        </p:nvSpPr>
        <p:spPr bwMode="auto">
          <a:xfrm>
            <a:off x="2743200" y="1905000"/>
            <a:ext cx="3370263" cy="396875"/>
          </a:xfrm>
          <a:prstGeom prst="rect">
            <a:avLst/>
          </a:prstGeom>
          <a:noFill/>
          <a:ln w="9525">
            <a:noFill/>
            <a:miter lim="800000"/>
            <a:headEnd/>
            <a:tailEnd/>
          </a:ln>
        </p:spPr>
        <p:txBody>
          <a:bodyPr wrap="none">
            <a:spAutoFit/>
          </a:bodyPr>
          <a:lstStyle/>
          <a:p>
            <a:r>
              <a:rPr lang="en-US" sz="2000" b="1" dirty="0">
                <a:solidFill>
                  <a:srgbClr val="0000CC"/>
                </a:solidFill>
                <a:cs typeface="Times New Roman" pitchFamily="18" charset="0"/>
              </a:rPr>
              <a:t>4500V/4000A GTO T</a:t>
            </a:r>
            <a:r>
              <a:rPr lang="sr-Latn-CS" sz="2000" b="1" dirty="0">
                <a:solidFill>
                  <a:srgbClr val="0000CC"/>
                </a:solidFill>
                <a:cs typeface="Times New Roman" pitchFamily="18" charset="0"/>
              </a:rPr>
              <a:t>i</a:t>
            </a:r>
            <a:r>
              <a:rPr lang="en-US" sz="2000" b="1" dirty="0" err="1">
                <a:solidFill>
                  <a:srgbClr val="0000CC"/>
                </a:solidFill>
                <a:cs typeface="Times New Roman" pitchFamily="18" charset="0"/>
              </a:rPr>
              <a:t>ristor</a:t>
            </a:r>
            <a:r>
              <a:rPr lang="en-US" sz="2000" b="1" dirty="0">
                <a:solidFill>
                  <a:srgbClr val="0000CC"/>
                </a:solidFill>
                <a:cs typeface="Times New Roman" pitchFamily="18" charset="0"/>
              </a:rPr>
              <a:t> </a:t>
            </a:r>
          </a:p>
        </p:txBody>
      </p:sp>
      <p:sp>
        <p:nvSpPr>
          <p:cNvPr id="3076" name="Text Box 6"/>
          <p:cNvSpPr txBox="1">
            <a:spLocks noChangeArrowheads="1"/>
          </p:cNvSpPr>
          <p:nvPr/>
        </p:nvSpPr>
        <p:spPr bwMode="auto">
          <a:xfrm>
            <a:off x="304800" y="914400"/>
            <a:ext cx="2051050" cy="457200"/>
          </a:xfrm>
          <a:prstGeom prst="rect">
            <a:avLst/>
          </a:prstGeom>
          <a:noFill/>
          <a:ln w="9525">
            <a:noFill/>
            <a:miter lim="800000"/>
            <a:headEnd/>
            <a:tailEnd/>
          </a:ln>
        </p:spPr>
        <p:txBody>
          <a:bodyPr wrap="none">
            <a:spAutoFit/>
          </a:bodyPr>
          <a:lstStyle/>
          <a:p>
            <a:pPr>
              <a:buFontTx/>
              <a:buChar char="•"/>
            </a:pPr>
            <a:r>
              <a:rPr lang="sr-Latn-CS" sz="2400" b="1">
                <a:solidFill>
                  <a:srgbClr val="0000CC"/>
                </a:solidFill>
              </a:rPr>
              <a:t> </a:t>
            </a:r>
            <a:r>
              <a:rPr lang="en-US" sz="2400" b="1">
                <a:solidFill>
                  <a:srgbClr val="0000CC"/>
                </a:solidFill>
              </a:rPr>
              <a:t>Specifi</a:t>
            </a:r>
            <a:r>
              <a:rPr lang="sr-Latn-CS" sz="2400" b="1">
                <a:solidFill>
                  <a:srgbClr val="0000CC"/>
                </a:solidFill>
              </a:rPr>
              <a:t>acije</a:t>
            </a:r>
            <a:endParaRPr lang="en-US" sz="2400" b="1">
              <a:solidFill>
                <a:srgbClr val="0000CC"/>
              </a:solidFill>
            </a:endParaRPr>
          </a:p>
        </p:txBody>
      </p:sp>
      <p:sp>
        <p:nvSpPr>
          <p:cNvPr id="7" name="Right Arrow 6">
            <a:hlinkClick r:id="rId4" action="ppaction://hlinksldjump"/>
          </p:cNvPr>
          <p:cNvSpPr/>
          <p:nvPr/>
        </p:nvSpPr>
        <p:spPr>
          <a:xfrm>
            <a:off x="8458200" y="618363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x-none" sz="1000" b="1" dirty="0" smtClean="0">
                <a:solidFill>
                  <a:schemeClr val="tx1"/>
                </a:solidFill>
              </a:rPr>
              <a:t>IGCT</a:t>
            </a:r>
            <a:endParaRPr lang="en-US" sz="900" b="1" dirty="0">
              <a:solidFill>
                <a:schemeClr val="tx1"/>
              </a:solidFill>
            </a:endParaRPr>
          </a:p>
        </p:txBody>
      </p:sp>
      <p:sp>
        <p:nvSpPr>
          <p:cNvPr id="2" name="Left Arrow 1">
            <a:hlinkClick r:id="rId5"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x-none" sz="1000" b="1" dirty="0" smtClean="0">
                <a:solidFill>
                  <a:schemeClr val="tx1"/>
                </a:solidFill>
              </a:rPr>
              <a:t>SCR</a:t>
            </a:r>
            <a:endParaRPr lang="en-US" sz="9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decel="100000"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15</a:t>
            </a:fld>
            <a:endParaRPr lang="en-US"/>
          </a:p>
        </p:txBody>
      </p:sp>
      <p:grpSp>
        <p:nvGrpSpPr>
          <p:cNvPr id="2" name="Group 55"/>
          <p:cNvGrpSpPr>
            <a:grpSpLocks/>
          </p:cNvGrpSpPr>
          <p:nvPr/>
        </p:nvGrpSpPr>
        <p:grpSpPr bwMode="auto">
          <a:xfrm>
            <a:off x="124617" y="1137315"/>
            <a:ext cx="1989138" cy="2357438"/>
            <a:chOff x="1213" y="1006"/>
            <a:chExt cx="1253" cy="1485"/>
          </a:xfrm>
        </p:grpSpPr>
        <p:sp>
          <p:nvSpPr>
            <p:cNvPr id="6" name="Line 56"/>
            <p:cNvSpPr>
              <a:spLocks noChangeShapeType="1"/>
            </p:cNvSpPr>
            <p:nvPr/>
          </p:nvSpPr>
          <p:spPr bwMode="auto">
            <a:xfrm rot="5400000">
              <a:off x="1817" y="1645"/>
              <a:ext cx="162"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7" name="Line 57"/>
            <p:cNvSpPr>
              <a:spLocks noChangeShapeType="1"/>
            </p:cNvSpPr>
            <p:nvPr/>
          </p:nvSpPr>
          <p:spPr bwMode="auto">
            <a:xfrm rot="5400000">
              <a:off x="1905" y="1623"/>
              <a:ext cx="0" cy="190"/>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8" name="Line 58"/>
            <p:cNvSpPr>
              <a:spLocks noChangeShapeType="1"/>
            </p:cNvSpPr>
            <p:nvPr/>
          </p:nvSpPr>
          <p:spPr bwMode="auto">
            <a:xfrm flipH="1" flipV="1">
              <a:off x="1896" y="1064"/>
              <a:ext cx="0" cy="506"/>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9" name="Line 59"/>
            <p:cNvSpPr>
              <a:spLocks noChangeShapeType="1"/>
            </p:cNvSpPr>
            <p:nvPr/>
          </p:nvSpPr>
          <p:spPr bwMode="auto">
            <a:xfrm flipH="1" flipV="1">
              <a:off x="1899" y="1708"/>
              <a:ext cx="0" cy="507"/>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10" name="Oval 60"/>
            <p:cNvSpPr>
              <a:spLocks noChangeArrowheads="1"/>
            </p:cNvSpPr>
            <p:nvPr/>
          </p:nvSpPr>
          <p:spPr bwMode="auto">
            <a:xfrm>
              <a:off x="1869" y="1006"/>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1" name="Text Box 61"/>
            <p:cNvSpPr txBox="1">
              <a:spLocks noChangeArrowheads="1"/>
            </p:cNvSpPr>
            <p:nvPr/>
          </p:nvSpPr>
          <p:spPr bwMode="auto">
            <a:xfrm>
              <a:off x="1758" y="2276"/>
              <a:ext cx="708" cy="215"/>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sr-Latn-CS" sz="1600" dirty="0">
                  <a:latin typeface="Times New Roman" pitchFamily="18" charset="0"/>
                </a:rPr>
                <a:t>Katoda</a:t>
              </a:r>
              <a:r>
                <a:rPr lang="en-US" sz="1600" dirty="0">
                  <a:latin typeface="Times New Roman" pitchFamily="18" charset="0"/>
                </a:rPr>
                <a:t>)</a:t>
              </a:r>
            </a:p>
          </p:txBody>
        </p:sp>
        <p:sp>
          <p:nvSpPr>
            <p:cNvPr id="12" name="Text Box 62"/>
            <p:cNvSpPr txBox="1">
              <a:spLocks noChangeArrowheads="1"/>
            </p:cNvSpPr>
            <p:nvPr/>
          </p:nvSpPr>
          <p:spPr bwMode="auto">
            <a:xfrm>
              <a:off x="2076" y="1334"/>
              <a:ext cx="260" cy="520"/>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a:t>
              </a:r>
            </a:p>
            <a:p>
              <a:pPr eaLnBrk="0" hangingPunct="0"/>
              <a:r>
                <a:rPr lang="en-US" sz="1600" i="1">
                  <a:latin typeface="Times New Roman" pitchFamily="18" charset="0"/>
                </a:rPr>
                <a:t>V</a:t>
              </a:r>
              <a:r>
                <a:rPr lang="en-US" sz="1400" i="1" baseline="-25000">
                  <a:latin typeface="Times New Roman" pitchFamily="18" charset="0"/>
                </a:rPr>
                <a:t>ak</a:t>
              </a:r>
              <a:endParaRPr lang="en-US" sz="1600" i="1">
                <a:latin typeface="Times New Roman" pitchFamily="18" charset="0"/>
              </a:endParaRPr>
            </a:p>
            <a:p>
              <a:pPr eaLnBrk="0" hangingPunct="0"/>
              <a:r>
                <a:rPr lang="en-US" sz="1600" i="1">
                  <a:latin typeface="Times New Roman" pitchFamily="18" charset="0"/>
                </a:rPr>
                <a:t>_</a:t>
              </a:r>
            </a:p>
          </p:txBody>
        </p:sp>
        <p:sp>
          <p:nvSpPr>
            <p:cNvPr id="13" name="Line 63"/>
            <p:cNvSpPr>
              <a:spLocks noChangeShapeType="1"/>
            </p:cNvSpPr>
            <p:nvPr/>
          </p:nvSpPr>
          <p:spPr bwMode="auto">
            <a:xfrm>
              <a:off x="1803" y="1110"/>
              <a:ext cx="0" cy="377"/>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4" name="Text Box 64"/>
            <p:cNvSpPr txBox="1">
              <a:spLocks noChangeArrowheads="1"/>
            </p:cNvSpPr>
            <p:nvPr/>
          </p:nvSpPr>
          <p:spPr bwMode="auto">
            <a:xfrm>
              <a:off x="1566" y="1009"/>
              <a:ext cx="193" cy="212"/>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5" name="Oval 65"/>
            <p:cNvSpPr>
              <a:spLocks noChangeArrowheads="1"/>
            </p:cNvSpPr>
            <p:nvPr/>
          </p:nvSpPr>
          <p:spPr bwMode="auto">
            <a:xfrm>
              <a:off x="1875" y="2201"/>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6" name="Line 66"/>
            <p:cNvSpPr>
              <a:spLocks noChangeShapeType="1"/>
            </p:cNvSpPr>
            <p:nvPr/>
          </p:nvSpPr>
          <p:spPr bwMode="auto">
            <a:xfrm flipH="1">
              <a:off x="1517" y="1865"/>
              <a:ext cx="228" cy="0"/>
            </a:xfrm>
            <a:prstGeom prst="line">
              <a:avLst/>
            </a:prstGeom>
            <a:noFill/>
            <a:ln w="38100">
              <a:solidFill>
                <a:schemeClr val="tx1"/>
              </a:solidFill>
              <a:round/>
              <a:headEnd/>
              <a:tailEnd/>
            </a:ln>
          </p:spPr>
          <p:txBody>
            <a:bodyPr wrap="none" lIns="90000" tIns="46800" rIns="90000" bIns="46800" anchor="ctr">
              <a:spAutoFit/>
            </a:bodyPr>
            <a:lstStyle/>
            <a:p>
              <a:endParaRPr lang="en-US"/>
            </a:p>
          </p:txBody>
        </p:sp>
        <p:sp>
          <p:nvSpPr>
            <p:cNvPr id="17" name="Oval 67"/>
            <p:cNvSpPr>
              <a:spLocks noChangeArrowheads="1"/>
            </p:cNvSpPr>
            <p:nvPr/>
          </p:nvSpPr>
          <p:spPr bwMode="auto">
            <a:xfrm>
              <a:off x="1458" y="1839"/>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8" name="Line 68"/>
            <p:cNvSpPr>
              <a:spLocks noChangeShapeType="1"/>
            </p:cNvSpPr>
            <p:nvPr/>
          </p:nvSpPr>
          <p:spPr bwMode="auto">
            <a:xfrm>
              <a:off x="1523" y="191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19" name="Line 70"/>
            <p:cNvSpPr>
              <a:spLocks noChangeShapeType="1"/>
            </p:cNvSpPr>
            <p:nvPr/>
          </p:nvSpPr>
          <p:spPr bwMode="auto">
            <a:xfrm flipV="1">
              <a:off x="1739" y="1715"/>
              <a:ext cx="142" cy="150"/>
            </a:xfrm>
            <a:prstGeom prst="line">
              <a:avLst/>
            </a:prstGeom>
            <a:noFill/>
            <a:ln w="25400">
              <a:solidFill>
                <a:schemeClr val="tx1"/>
              </a:solidFill>
              <a:round/>
              <a:headEnd/>
              <a:tailEnd type="triangle" w="sm" len="sm"/>
            </a:ln>
          </p:spPr>
          <p:txBody>
            <a:bodyPr wrap="square" lIns="90000" tIns="46800" rIns="90000" bIns="46800" anchor="ctr">
              <a:spAutoFit/>
            </a:bodyPr>
            <a:lstStyle/>
            <a:p>
              <a:endParaRPr lang="en-US"/>
            </a:p>
          </p:txBody>
        </p:sp>
        <p:sp>
          <p:nvSpPr>
            <p:cNvPr id="20" name="Rectangle 71"/>
            <p:cNvSpPr>
              <a:spLocks noChangeArrowheads="1"/>
            </p:cNvSpPr>
            <p:nvPr/>
          </p:nvSpPr>
          <p:spPr bwMode="auto">
            <a:xfrm>
              <a:off x="2314" y="1488"/>
              <a:ext cx="114" cy="288"/>
            </a:xfrm>
            <a:prstGeom prst="rect">
              <a:avLst/>
            </a:prstGeom>
            <a:noFill/>
            <a:ln w="9525">
              <a:noFill/>
              <a:miter lim="800000"/>
              <a:headEnd/>
              <a:tailEnd/>
            </a:ln>
          </p:spPr>
          <p:txBody>
            <a:bodyPr wrap="none" lIns="90000" tIns="46800" rIns="90000" bIns="46800">
              <a:spAutoFit/>
            </a:bodyPr>
            <a:lstStyle/>
            <a:p>
              <a:pPr eaLnBrk="0" hangingPunct="0"/>
              <a:endParaRPr lang="en-US" sz="2400" b="1">
                <a:latin typeface="Times New Roman" pitchFamily="18" charset="0"/>
              </a:endParaRPr>
            </a:p>
          </p:txBody>
        </p:sp>
        <p:sp>
          <p:nvSpPr>
            <p:cNvPr id="21" name="Line 72"/>
            <p:cNvSpPr>
              <a:spLocks noChangeShapeType="1"/>
            </p:cNvSpPr>
            <p:nvPr/>
          </p:nvSpPr>
          <p:spPr bwMode="auto">
            <a:xfrm flipH="1">
              <a:off x="1747" y="1791"/>
              <a:ext cx="108" cy="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22" name="Line 73"/>
            <p:cNvSpPr>
              <a:spLocks noChangeShapeType="1"/>
            </p:cNvSpPr>
            <p:nvPr/>
          </p:nvSpPr>
          <p:spPr bwMode="auto">
            <a:xfrm flipH="1">
              <a:off x="1723" y="1823"/>
              <a:ext cx="132" cy="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23" name="Text Box 69"/>
            <p:cNvSpPr txBox="1">
              <a:spLocks noChangeArrowheads="1"/>
            </p:cNvSpPr>
            <p:nvPr/>
          </p:nvSpPr>
          <p:spPr bwMode="auto">
            <a:xfrm>
              <a:off x="1522" y="1962"/>
              <a:ext cx="253" cy="215"/>
            </a:xfrm>
            <a:prstGeom prst="rect">
              <a:avLst/>
            </a:prstGeom>
            <a:noFill/>
            <a:ln w="9525">
              <a:noFill/>
              <a:miter lim="800000"/>
              <a:headEnd/>
              <a:tailEnd/>
            </a:ln>
          </p:spPr>
          <p:txBody>
            <a:bodyPr wrap="squar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g</a:t>
              </a:r>
              <a:endParaRPr lang="en-US" sz="1600" i="1" dirty="0">
                <a:latin typeface="Times New Roman" pitchFamily="18" charset="0"/>
              </a:endParaRPr>
            </a:p>
          </p:txBody>
        </p:sp>
        <p:sp>
          <p:nvSpPr>
            <p:cNvPr id="24" name="Text Box 61"/>
            <p:cNvSpPr txBox="1">
              <a:spLocks noChangeArrowheads="1"/>
            </p:cNvSpPr>
            <p:nvPr/>
          </p:nvSpPr>
          <p:spPr bwMode="auto">
            <a:xfrm>
              <a:off x="1213" y="1594"/>
              <a:ext cx="558" cy="215"/>
            </a:xfrm>
            <a:prstGeom prst="rect">
              <a:avLst/>
            </a:prstGeom>
            <a:noFill/>
            <a:ln w="9525">
              <a:noFill/>
              <a:miter lim="800000"/>
              <a:headEnd/>
              <a:tailEnd/>
            </a:ln>
          </p:spPr>
          <p:txBody>
            <a:bodyPr wrap="none" lIns="90000" tIns="46800" rIns="90000" bIns="46800">
              <a:spAutoFit/>
            </a:bodyPr>
            <a:lstStyle/>
            <a:p>
              <a:pPr eaLnBrk="0" hangingPunct="0"/>
              <a:r>
                <a:rPr lang="x-none" sz="1600" b="1" dirty="0" smtClean="0">
                  <a:latin typeface="Times New Roman" pitchFamily="18" charset="0"/>
                </a:rPr>
                <a:t>G</a:t>
              </a:r>
              <a:r>
                <a:rPr lang="en-US" sz="1600" dirty="0" smtClean="0">
                  <a:latin typeface="Times New Roman" pitchFamily="18" charset="0"/>
                </a:rPr>
                <a:t> (</a:t>
              </a:r>
              <a:r>
                <a:rPr lang="sr-Latn-CS" sz="1600" dirty="0" smtClean="0">
                  <a:latin typeface="Times New Roman" pitchFamily="18" charset="0"/>
                </a:rPr>
                <a:t>Gejt</a:t>
              </a:r>
              <a:r>
                <a:rPr lang="en-US" sz="1600" dirty="0" smtClean="0">
                  <a:latin typeface="Times New Roman" pitchFamily="18" charset="0"/>
                </a:rPr>
                <a:t>)</a:t>
              </a:r>
              <a:endParaRPr lang="en-US" sz="1600" dirty="0">
                <a:latin typeface="Times New Roman" pitchFamily="18" charset="0"/>
              </a:endParaRPr>
            </a:p>
          </p:txBody>
        </p:sp>
      </p:grpSp>
      <p:sp>
        <p:nvSpPr>
          <p:cNvPr id="25" name="TextBox 4"/>
          <p:cNvSpPr txBox="1">
            <a:spLocks noChangeArrowheads="1"/>
          </p:cNvSpPr>
          <p:nvPr/>
        </p:nvSpPr>
        <p:spPr bwMode="auto">
          <a:xfrm>
            <a:off x="0" y="0"/>
            <a:ext cx="8991600" cy="519113"/>
          </a:xfrm>
          <a:prstGeom prst="rect">
            <a:avLst/>
          </a:prstGeom>
          <a:noFill/>
          <a:ln w="9525">
            <a:noFill/>
            <a:miter lim="800000"/>
            <a:headEnd/>
            <a:tailEnd/>
          </a:ln>
        </p:spPr>
        <p:txBody>
          <a:bodyPr>
            <a:spAutoFit/>
          </a:bodyPr>
          <a:lstStyle/>
          <a:p>
            <a:r>
              <a:rPr lang="sr-Latn-CS" sz="2800" b="1" dirty="0"/>
              <a:t>IGCT (</a:t>
            </a:r>
            <a:r>
              <a:rPr lang="sr-Latn-CS" sz="2400" b="1" i="1" dirty="0"/>
              <a:t>Insulated Gate Commutated Thyristor</a:t>
            </a:r>
            <a:r>
              <a:rPr lang="sr-Latn-CS" sz="2800" b="1" dirty="0"/>
              <a:t>)</a:t>
            </a:r>
            <a:endParaRPr lang="en-US" sz="2800" b="1" dirty="0"/>
          </a:p>
        </p:txBody>
      </p:sp>
      <p:sp>
        <p:nvSpPr>
          <p:cNvPr id="26" name="Text Box 75"/>
          <p:cNvSpPr txBox="1">
            <a:spLocks noChangeArrowheads="1"/>
          </p:cNvSpPr>
          <p:nvPr/>
        </p:nvSpPr>
        <p:spPr bwMode="auto">
          <a:xfrm>
            <a:off x="2286000" y="874455"/>
            <a:ext cx="6629400" cy="3016210"/>
          </a:xfrm>
          <a:prstGeom prst="rect">
            <a:avLst/>
          </a:prstGeom>
          <a:noFill/>
          <a:ln w="9525">
            <a:noFill/>
            <a:miter lim="800000"/>
            <a:headEnd/>
            <a:tailEnd/>
          </a:ln>
        </p:spPr>
        <p:txBody>
          <a:bodyPr>
            <a:spAutoFit/>
          </a:bodyPr>
          <a:lstStyle/>
          <a:p>
            <a:pPr>
              <a:spcBef>
                <a:spcPts val="600"/>
              </a:spcBef>
              <a:buFontTx/>
              <a:buChar char="•"/>
            </a:pPr>
            <a:r>
              <a:rPr lang="sr-Latn-CS" dirty="0"/>
              <a:t> </a:t>
            </a:r>
            <a:r>
              <a:rPr lang="sr-Latn-CS" sz="2000" dirty="0"/>
              <a:t>Sastoji se od unapređenog GTO i pobudnog kola</a:t>
            </a:r>
          </a:p>
          <a:p>
            <a:pPr marL="182880" indent="-182880">
              <a:spcBef>
                <a:spcPts val="600"/>
              </a:spcBef>
              <a:buFontTx/>
              <a:buChar char="•"/>
            </a:pPr>
            <a:r>
              <a:rPr lang="sr-Latn-CS" sz="2000" dirty="0" smtClean="0"/>
              <a:t>Puno </a:t>
            </a:r>
            <a:r>
              <a:rPr lang="sr-Latn-CS" sz="2000" dirty="0"/>
              <a:t>manja energija potrebna za </a:t>
            </a:r>
            <a:r>
              <a:rPr lang="sr-Latn-CS" sz="2000" dirty="0" smtClean="0"/>
              <a:t>isključenje       (pobudno kolo sastavni deo prekidača)</a:t>
            </a:r>
            <a:endParaRPr lang="sr-Latn-CS" sz="2000" dirty="0"/>
          </a:p>
          <a:p>
            <a:pPr>
              <a:spcBef>
                <a:spcPts val="600"/>
              </a:spcBef>
              <a:buFontTx/>
              <a:buChar char="•"/>
            </a:pPr>
            <a:r>
              <a:rPr lang="sr-Latn-CS" sz="2000" dirty="0"/>
              <a:t> Namenjen sličnim primenama kao GTO</a:t>
            </a:r>
          </a:p>
          <a:p>
            <a:pPr>
              <a:spcBef>
                <a:spcPts val="600"/>
              </a:spcBef>
              <a:buFontTx/>
              <a:buChar char="•"/>
            </a:pPr>
            <a:r>
              <a:rPr lang="sr-Latn-CS" sz="2000" dirty="0"/>
              <a:t> Veoma mali napon u uključenom stanju (2.7v na 4kA</a:t>
            </a:r>
            <a:r>
              <a:rPr lang="sr-Latn-CS" sz="2000" dirty="0" smtClean="0"/>
              <a:t>)</a:t>
            </a:r>
            <a:endParaRPr lang="en-US" sz="2000" dirty="0" smtClean="0"/>
          </a:p>
          <a:p>
            <a:pPr>
              <a:spcBef>
                <a:spcPts val="600"/>
              </a:spcBef>
              <a:buFontTx/>
              <a:buChar char="•"/>
            </a:pPr>
            <a:r>
              <a:rPr lang="en-US" sz="2000" dirty="0"/>
              <a:t> </a:t>
            </a:r>
            <a:r>
              <a:rPr lang="en-US" sz="2000" dirty="0" smtClean="0"/>
              <a:t>Tipi</a:t>
            </a:r>
            <a:r>
              <a:rPr lang="x-none" sz="2000" dirty="0" smtClean="0"/>
              <a:t>č</a:t>
            </a:r>
            <a:r>
              <a:rPr lang="en-US" sz="2000" dirty="0" err="1" smtClean="0"/>
              <a:t>na</a:t>
            </a:r>
            <a:r>
              <a:rPr lang="en-US" sz="2000" dirty="0" smtClean="0"/>
              <a:t> </a:t>
            </a:r>
            <a:r>
              <a:rPr lang="x-none" sz="2000" dirty="0" smtClean="0"/>
              <a:t>radna učestanost do 500 Hz</a:t>
            </a:r>
            <a:endParaRPr lang="sr-Latn-CS" sz="2000" dirty="0"/>
          </a:p>
          <a:p>
            <a:pPr>
              <a:spcBef>
                <a:spcPts val="600"/>
              </a:spcBef>
              <a:buFontTx/>
              <a:buChar char="•"/>
            </a:pPr>
            <a:r>
              <a:rPr lang="sr-Latn-CS" sz="2000" dirty="0"/>
              <a:t> Spada u najsavremenije prekidače vrlo velike snage</a:t>
            </a:r>
          </a:p>
          <a:p>
            <a:pPr>
              <a:spcBef>
                <a:spcPts val="600"/>
              </a:spcBef>
              <a:buFontTx/>
              <a:buChar char="•"/>
            </a:pPr>
            <a:endParaRPr lang="en-US" sz="2000" dirty="0"/>
          </a:p>
        </p:txBody>
      </p:sp>
      <p:sp>
        <p:nvSpPr>
          <p:cNvPr id="27" name="TextBox 26"/>
          <p:cNvSpPr txBox="1"/>
          <p:nvPr/>
        </p:nvSpPr>
        <p:spPr>
          <a:xfrm>
            <a:off x="1204913" y="776744"/>
            <a:ext cx="1067921" cy="338554"/>
          </a:xfrm>
          <a:prstGeom prst="rect">
            <a:avLst/>
          </a:prstGeom>
          <a:noFill/>
        </p:spPr>
        <p:txBody>
          <a:bodyPr wrap="none" rtlCol="0">
            <a:spAutoFit/>
          </a:bodyPr>
          <a:lstStyle/>
          <a:p>
            <a:r>
              <a:rPr lang="x-none" sz="1600" b="1" dirty="0" smtClean="0">
                <a:latin typeface="Times New Roman" pitchFamily="18" charset="0"/>
                <a:cs typeface="Times New Roman" pitchFamily="18" charset="0"/>
              </a:rPr>
              <a:t>A</a:t>
            </a:r>
            <a:r>
              <a:rPr lang="x-none" sz="1600" dirty="0" smtClean="0">
                <a:latin typeface="Times New Roman" pitchFamily="18" charset="0"/>
                <a:cs typeface="Times New Roman" pitchFamily="18" charset="0"/>
              </a:rPr>
              <a:t> (Anoda)</a:t>
            </a:r>
            <a:endParaRPr lang="en-US" sz="1600" dirty="0">
              <a:latin typeface="Times New Roman" pitchFamily="18" charset="0"/>
              <a:cs typeface="Times New Roman" pitchFamily="18" charset="0"/>
            </a:endParaRPr>
          </a:p>
        </p:txBody>
      </p:sp>
      <p:pic>
        <p:nvPicPr>
          <p:cNvPr id="28" name="Picture 2" descr="MVC-006F"/>
          <p:cNvPicPr>
            <a:picLocks noChangeAspect="1" noChangeArrowheads="1"/>
          </p:cNvPicPr>
          <p:nvPr/>
        </p:nvPicPr>
        <p:blipFill>
          <a:blip r:embed="rId3" cstate="print"/>
          <a:srcRect t="15715" b="5880"/>
          <a:stretch>
            <a:fillRect/>
          </a:stretch>
        </p:blipFill>
        <p:spPr bwMode="auto">
          <a:xfrm>
            <a:off x="533400" y="3581400"/>
            <a:ext cx="5181600" cy="3048000"/>
          </a:xfrm>
          <a:prstGeom prst="rect">
            <a:avLst/>
          </a:prstGeom>
          <a:noFill/>
          <a:ln w="9525">
            <a:noFill/>
            <a:miter lim="800000"/>
            <a:headEnd/>
            <a:tailEnd/>
          </a:ln>
        </p:spPr>
      </p:pic>
      <p:sp>
        <p:nvSpPr>
          <p:cNvPr id="29" name="Text Box 3"/>
          <p:cNvSpPr txBox="1">
            <a:spLocks noChangeArrowheads="1"/>
          </p:cNvSpPr>
          <p:nvPr/>
        </p:nvSpPr>
        <p:spPr bwMode="auto">
          <a:xfrm>
            <a:off x="5943600" y="4876800"/>
            <a:ext cx="2484438" cy="396875"/>
          </a:xfrm>
          <a:prstGeom prst="rect">
            <a:avLst/>
          </a:prstGeom>
          <a:noFill/>
          <a:ln w="9525">
            <a:noFill/>
            <a:miter lim="800000"/>
            <a:headEnd/>
            <a:tailEnd/>
          </a:ln>
        </p:spPr>
        <p:txBody>
          <a:bodyPr wrap="none">
            <a:spAutoFit/>
          </a:bodyPr>
          <a:lstStyle/>
          <a:p>
            <a:r>
              <a:rPr lang="en-US" sz="2000" b="1" dirty="0">
                <a:solidFill>
                  <a:srgbClr val="0000CC"/>
                </a:solidFill>
                <a:cs typeface="Times New Roman" pitchFamily="18" charset="0"/>
              </a:rPr>
              <a:t>6500V/1500A </a:t>
            </a:r>
            <a:r>
              <a:rPr lang="sr-Latn-CS" sz="2000" b="1" dirty="0">
                <a:solidFill>
                  <a:srgbClr val="0000CC"/>
                </a:solidFill>
                <a:cs typeface="Times New Roman" pitchFamily="18" charset="0"/>
              </a:rPr>
              <a:t>I</a:t>
            </a:r>
            <a:r>
              <a:rPr lang="en-US" sz="2000" b="1" dirty="0">
                <a:solidFill>
                  <a:srgbClr val="0000CC"/>
                </a:solidFill>
                <a:cs typeface="Times New Roman" pitchFamily="18" charset="0"/>
              </a:rPr>
              <a:t>GCT</a:t>
            </a:r>
            <a:r>
              <a:rPr lang="en-US" sz="2000" b="1" dirty="0">
                <a:solidFill>
                  <a:srgbClr val="0000CC"/>
                </a:solidFill>
              </a:rPr>
              <a:t> </a:t>
            </a:r>
          </a:p>
        </p:txBody>
      </p:sp>
    </p:spTree>
    <p:extLst>
      <p:ext uri="{BB962C8B-B14F-4D97-AF65-F5344CB8AC3E}">
        <p14:creationId xmlns="" xmlns:p14="http://schemas.microsoft.com/office/powerpoint/2010/main" val="8710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4800" y="2362200"/>
            <a:ext cx="83820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a:p>
        </p:txBody>
      </p:sp>
      <p:graphicFrame>
        <p:nvGraphicFramePr>
          <p:cNvPr id="4098" name="Object 4"/>
          <p:cNvGraphicFramePr>
            <a:graphicFrameLocks noChangeAspect="1"/>
          </p:cNvGraphicFramePr>
          <p:nvPr/>
        </p:nvGraphicFramePr>
        <p:xfrm>
          <a:off x="-381000" y="2362200"/>
          <a:ext cx="9753600" cy="3810000"/>
        </p:xfrm>
        <a:graphic>
          <a:graphicData uri="http://schemas.openxmlformats.org/presentationml/2006/ole">
            <p:oleObj spid="_x0000_s104450" name="Document" r:id="rId3" imgW="0" imgH="0" progId="Word.Document.8">
              <p:embed/>
            </p:oleObj>
          </a:graphicData>
        </a:graphic>
      </p:graphicFrame>
      <p:sp>
        <p:nvSpPr>
          <p:cNvPr id="4099" name="Text Box 5"/>
          <p:cNvSpPr txBox="1">
            <a:spLocks noChangeArrowheads="1"/>
          </p:cNvSpPr>
          <p:nvPr/>
        </p:nvSpPr>
        <p:spPr bwMode="auto">
          <a:xfrm>
            <a:off x="3581400" y="1828800"/>
            <a:ext cx="2414588" cy="396875"/>
          </a:xfrm>
          <a:prstGeom prst="rect">
            <a:avLst/>
          </a:prstGeom>
          <a:noFill/>
          <a:ln w="9525">
            <a:noFill/>
            <a:miter lim="800000"/>
            <a:headEnd/>
            <a:tailEnd/>
          </a:ln>
        </p:spPr>
        <p:txBody>
          <a:bodyPr wrap="none">
            <a:spAutoFit/>
          </a:bodyPr>
          <a:lstStyle/>
          <a:p>
            <a:r>
              <a:rPr lang="en-US" sz="2000" b="1">
                <a:solidFill>
                  <a:srgbClr val="0000CC"/>
                </a:solidFill>
                <a:cs typeface="Times New Roman" pitchFamily="18" charset="0"/>
              </a:rPr>
              <a:t>6000V/6000A </a:t>
            </a:r>
            <a:r>
              <a:rPr lang="sr-Latn-CS" sz="2000" b="1">
                <a:solidFill>
                  <a:srgbClr val="0000CC"/>
                </a:solidFill>
                <a:cs typeface="Times New Roman" pitchFamily="18" charset="0"/>
              </a:rPr>
              <a:t>I</a:t>
            </a:r>
            <a:r>
              <a:rPr lang="en-US" sz="2000" b="1">
                <a:solidFill>
                  <a:srgbClr val="0000CC"/>
                </a:solidFill>
                <a:cs typeface="Times New Roman" pitchFamily="18" charset="0"/>
              </a:rPr>
              <a:t>GCT</a:t>
            </a:r>
          </a:p>
        </p:txBody>
      </p:sp>
      <p:sp>
        <p:nvSpPr>
          <p:cNvPr id="4100" name="Text Box 6"/>
          <p:cNvSpPr txBox="1">
            <a:spLocks noChangeArrowheads="1"/>
          </p:cNvSpPr>
          <p:nvPr/>
        </p:nvSpPr>
        <p:spPr bwMode="auto">
          <a:xfrm>
            <a:off x="304800" y="914400"/>
            <a:ext cx="2051050" cy="457200"/>
          </a:xfrm>
          <a:prstGeom prst="rect">
            <a:avLst/>
          </a:prstGeom>
          <a:noFill/>
          <a:ln w="9525">
            <a:noFill/>
            <a:miter lim="800000"/>
            <a:headEnd/>
            <a:tailEnd/>
          </a:ln>
        </p:spPr>
        <p:txBody>
          <a:bodyPr wrap="none">
            <a:spAutoFit/>
          </a:bodyPr>
          <a:lstStyle/>
          <a:p>
            <a:pPr>
              <a:buFontTx/>
              <a:buChar char="•"/>
            </a:pPr>
            <a:r>
              <a:rPr lang="sr-Latn-CS" sz="2400" b="1">
                <a:solidFill>
                  <a:srgbClr val="0000CC"/>
                </a:solidFill>
              </a:rPr>
              <a:t> </a:t>
            </a:r>
            <a:r>
              <a:rPr lang="en-US" sz="2400" b="1">
                <a:solidFill>
                  <a:srgbClr val="0000CC"/>
                </a:solidFill>
              </a:rPr>
              <a:t>Specifi</a:t>
            </a:r>
            <a:r>
              <a:rPr lang="sr-Latn-CS" sz="2400" b="1">
                <a:solidFill>
                  <a:srgbClr val="0000CC"/>
                </a:solidFill>
              </a:rPr>
              <a:t>acije</a:t>
            </a:r>
            <a:endParaRPr lang="en-US" sz="2400" b="1">
              <a:solidFill>
                <a:srgbClr val="0000CC"/>
              </a:solidFill>
            </a:endParaRPr>
          </a:p>
        </p:txBody>
      </p:sp>
      <p:sp>
        <p:nvSpPr>
          <p:cNvPr id="6" name="Left Arrow 5">
            <a:hlinkClick r:id="rId4" action="ppaction://hlinksldjump"/>
          </p:cNvPr>
          <p:cNvSpPr/>
          <p:nvPr/>
        </p:nvSpPr>
        <p:spPr>
          <a:xfrm>
            <a:off x="304800" y="6183630"/>
            <a:ext cx="6096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GTO</a:t>
            </a:r>
            <a:endParaRPr lang="en-US" sz="1000" b="1" dirty="0">
              <a:solidFill>
                <a:schemeClr val="tx1"/>
              </a:solidFill>
            </a:endParaRPr>
          </a:p>
        </p:txBody>
      </p:sp>
      <p:sp>
        <p:nvSpPr>
          <p:cNvPr id="7" name="Right Arrow 6">
            <a:hlinkClick r:id="rId5" action="ppaction://hlinksldjump"/>
          </p:cNvPr>
          <p:cNvSpPr/>
          <p:nvPr/>
        </p:nvSpPr>
        <p:spPr>
          <a:xfrm>
            <a:off x="8305800" y="6183630"/>
            <a:ext cx="6858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smtClean="0">
                <a:solidFill>
                  <a:schemeClr val="tx1"/>
                </a:solidFill>
              </a:rPr>
              <a:t>IG</a:t>
            </a:r>
            <a:r>
              <a:rPr lang="sr-Latn-CS" sz="1000" b="1" dirty="0" smtClean="0">
                <a:solidFill>
                  <a:schemeClr val="tx1"/>
                </a:solidFill>
              </a:rPr>
              <a:t>B</a:t>
            </a:r>
            <a:r>
              <a:rPr lang="x-none" sz="1000" b="1" smtClean="0">
                <a:solidFill>
                  <a:schemeClr val="tx1"/>
                </a:solidFill>
              </a:rPr>
              <a:t>T</a:t>
            </a:r>
            <a:endParaRPr lang="en-US" sz="1000" b="1" dirty="0">
              <a:solidFill>
                <a:schemeClr val="tx1"/>
              </a:solidFill>
            </a:endParaRPr>
          </a:p>
        </p:txBody>
      </p:sp>
      <p:graphicFrame>
        <p:nvGraphicFramePr>
          <p:cNvPr id="104451" name="Object 3"/>
          <p:cNvGraphicFramePr>
            <a:graphicFrameLocks noChangeAspect="1"/>
          </p:cNvGraphicFramePr>
          <p:nvPr/>
        </p:nvGraphicFramePr>
        <p:xfrm>
          <a:off x="-381000" y="2362200"/>
          <a:ext cx="9753600" cy="3810000"/>
        </p:xfrm>
        <a:graphic>
          <a:graphicData uri="http://schemas.openxmlformats.org/presentationml/2006/ole">
            <p:oleObj spid="_x0000_s104451" name="Document" r:id="rId6" imgW="6818376" imgH="2671572"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810C4CFC-FAF1-4D35-80E5-C4348BCF4040}" type="slidenum">
              <a:rPr lang="en-US" smtClean="0"/>
              <a:pPr/>
              <a:t>17</a:t>
            </a:fld>
            <a:endParaRPr lang="en-US" smtClean="0"/>
          </a:p>
        </p:txBody>
      </p:sp>
      <p:grpSp>
        <p:nvGrpSpPr>
          <p:cNvPr id="2" name="Group 46"/>
          <p:cNvGrpSpPr>
            <a:grpSpLocks/>
          </p:cNvGrpSpPr>
          <p:nvPr/>
        </p:nvGrpSpPr>
        <p:grpSpPr bwMode="auto">
          <a:xfrm>
            <a:off x="304800" y="4419600"/>
            <a:ext cx="912813" cy="2082800"/>
            <a:chOff x="304800" y="4419600"/>
            <a:chExt cx="912813" cy="2082800"/>
          </a:xfrm>
        </p:grpSpPr>
        <p:cxnSp>
          <p:nvCxnSpPr>
            <p:cNvPr id="56" name="Straight Connector 55"/>
            <p:cNvCxnSpPr>
              <a:cxnSpLocks noChangeShapeType="1"/>
            </p:cNvCxnSpPr>
            <p:nvPr/>
          </p:nvCxnSpPr>
          <p:spPr bwMode="auto">
            <a:xfrm>
              <a:off x="403225" y="5767388"/>
              <a:ext cx="388938" cy="1587"/>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59" name="Straight Connector 58"/>
            <p:cNvCxnSpPr>
              <a:cxnSpLocks noChangeShapeType="1"/>
            </p:cNvCxnSpPr>
            <p:nvPr/>
          </p:nvCxnSpPr>
          <p:spPr bwMode="auto">
            <a:xfrm rot="5400000" flipH="1" flipV="1">
              <a:off x="338138" y="5314950"/>
              <a:ext cx="90805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3" name="Straight Connector 62"/>
            <p:cNvCxnSpPr>
              <a:cxnSpLocks noChangeShapeType="1"/>
            </p:cNvCxnSpPr>
            <p:nvPr/>
          </p:nvCxnSpPr>
          <p:spPr bwMode="auto">
            <a:xfrm rot="5400000">
              <a:off x="765175" y="4986338"/>
              <a:ext cx="223837"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5400000">
              <a:off x="765175" y="5321300"/>
              <a:ext cx="223838"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5" name="Straight Connector 64"/>
            <p:cNvCxnSpPr>
              <a:cxnSpLocks noChangeShapeType="1"/>
            </p:cNvCxnSpPr>
            <p:nvPr/>
          </p:nvCxnSpPr>
          <p:spPr bwMode="auto">
            <a:xfrm rot="5400000">
              <a:off x="765969" y="5642769"/>
              <a:ext cx="222250"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7" name="Straight Connector 66"/>
            <p:cNvCxnSpPr>
              <a:cxnSpLocks noChangeShapeType="1"/>
            </p:cNvCxnSpPr>
            <p:nvPr/>
          </p:nvCxnSpPr>
          <p:spPr bwMode="auto">
            <a:xfrm flipV="1">
              <a:off x="876300" y="4986338"/>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5400000" flipH="1" flipV="1">
              <a:off x="939006" y="4742657"/>
              <a:ext cx="460375"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1" name="Straight Connector 80"/>
            <p:cNvCxnSpPr>
              <a:cxnSpLocks noChangeShapeType="1"/>
            </p:cNvCxnSpPr>
            <p:nvPr/>
          </p:nvCxnSpPr>
          <p:spPr bwMode="auto">
            <a:xfrm flipV="1">
              <a:off x="862013" y="5321300"/>
              <a:ext cx="293687"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flipV="1">
              <a:off x="890588" y="5641975"/>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4" name="Straight Connector 83"/>
            <p:cNvCxnSpPr>
              <a:cxnSpLocks noChangeShapeType="1"/>
            </p:cNvCxnSpPr>
            <p:nvPr/>
          </p:nvCxnSpPr>
          <p:spPr bwMode="auto">
            <a:xfrm rot="5400000" flipH="1" flipV="1">
              <a:off x="611981" y="5852319"/>
              <a:ext cx="1101725" cy="14288"/>
            </a:xfrm>
            <a:prstGeom prst="line">
              <a:avLst/>
            </a:prstGeom>
            <a:noFill/>
            <a:ln w="31750">
              <a:solidFill>
                <a:srgbClr val="0066CC"/>
              </a:solidFill>
              <a:round/>
              <a:headEnd/>
              <a:tailEnd/>
            </a:ln>
            <a:effectLst>
              <a:outerShdw dist="20000" dir="5400000" rotWithShape="0">
                <a:srgbClr val="808080">
                  <a:alpha val="37999"/>
                </a:srgbClr>
              </a:outerShdw>
            </a:effectLst>
          </p:spPr>
        </p:cxnSp>
        <p:sp>
          <p:nvSpPr>
            <p:cNvPr id="87" name="Oval 86"/>
            <p:cNvSpPr>
              <a:spLocks noChangeArrowheads="1"/>
            </p:cNvSpPr>
            <p:nvPr/>
          </p:nvSpPr>
          <p:spPr bwMode="auto">
            <a:xfrm flipH="1">
              <a:off x="1108075" y="4419600"/>
              <a:ext cx="109538" cy="93663"/>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89" name="Oval 88"/>
            <p:cNvSpPr>
              <a:spLocks noChangeArrowheads="1"/>
            </p:cNvSpPr>
            <p:nvPr/>
          </p:nvSpPr>
          <p:spPr bwMode="auto">
            <a:xfrm flipH="1">
              <a:off x="1100138" y="6408738"/>
              <a:ext cx="109537"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96" name="Straight Arrow Connector 95"/>
            <p:cNvCxnSpPr>
              <a:cxnSpLocks noChangeShapeType="1"/>
            </p:cNvCxnSpPr>
            <p:nvPr/>
          </p:nvCxnSpPr>
          <p:spPr bwMode="auto">
            <a:xfrm rot="10800000">
              <a:off x="982663" y="5318125"/>
              <a:ext cx="168275" cy="1588"/>
            </a:xfrm>
            <a:prstGeom prst="straightConnector1">
              <a:avLst/>
            </a:prstGeom>
            <a:noFill/>
            <a:ln w="31750">
              <a:solidFill>
                <a:srgbClr val="0066CC"/>
              </a:solidFill>
              <a:round/>
              <a:headEnd/>
              <a:tailEnd type="arrow" w="med" len="med"/>
            </a:ln>
            <a:effectLst>
              <a:outerShdw dist="20000" dir="5400000" rotWithShape="0">
                <a:srgbClr val="808080">
                  <a:alpha val="37999"/>
                </a:srgbClr>
              </a:outerShdw>
            </a:effectLst>
          </p:spPr>
        </p:cxnSp>
        <p:sp>
          <p:nvSpPr>
            <p:cNvPr id="101" name="Oval 100"/>
            <p:cNvSpPr>
              <a:spLocks noChangeArrowheads="1"/>
            </p:cNvSpPr>
            <p:nvPr/>
          </p:nvSpPr>
          <p:spPr bwMode="auto">
            <a:xfrm flipH="1">
              <a:off x="304800" y="5722938"/>
              <a:ext cx="109538"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grpSp>
      <p:sp>
        <p:nvSpPr>
          <p:cNvPr id="155665" name="TextBox 88"/>
          <p:cNvSpPr txBox="1">
            <a:spLocks noChangeArrowheads="1"/>
          </p:cNvSpPr>
          <p:nvPr/>
        </p:nvSpPr>
        <p:spPr bwMode="auto">
          <a:xfrm>
            <a:off x="1054100" y="4137025"/>
            <a:ext cx="1008063" cy="339725"/>
          </a:xfrm>
          <a:prstGeom prst="rect">
            <a:avLst/>
          </a:prstGeom>
          <a:noFill/>
          <a:ln w="9525">
            <a:noFill/>
            <a:miter lim="800000"/>
            <a:headEnd/>
            <a:tailEnd/>
          </a:ln>
        </p:spPr>
        <p:txBody>
          <a:bodyPr>
            <a:spAutoFit/>
          </a:bodyPr>
          <a:lstStyle/>
          <a:p>
            <a:pPr defTabSz="457200"/>
            <a:r>
              <a:rPr lang="en-US" sz="1600" b="1">
                <a:latin typeface="Times New Roman" pitchFamily="18" charset="0"/>
                <a:ea typeface="ＭＳ Ｐゴシック" pitchFamily="-107" charset="-128"/>
                <a:cs typeface="Times New Roman" pitchFamily="18" charset="0"/>
              </a:rPr>
              <a:t>D</a:t>
            </a:r>
            <a:r>
              <a:rPr lang="sr-Latn-CS" sz="1600" b="1">
                <a:latin typeface="Times New Roman" pitchFamily="18" charset="0"/>
                <a:ea typeface="ＭＳ Ｐゴシック" pitchFamily="-107" charset="-128"/>
                <a:cs typeface="Times New Roman" pitchFamily="18" charset="0"/>
              </a:rPr>
              <a:t> </a:t>
            </a:r>
            <a:r>
              <a:rPr lang="sr-Latn-CS" sz="1600">
                <a:latin typeface="Times New Roman" pitchFamily="18" charset="0"/>
                <a:ea typeface="ＭＳ Ｐゴシック" pitchFamily="-107" charset="-128"/>
                <a:cs typeface="Times New Roman" pitchFamily="18" charset="0"/>
              </a:rPr>
              <a:t>(drain)</a:t>
            </a:r>
            <a:endParaRPr lang="en-US" sz="1600">
              <a:latin typeface="Times New Roman" pitchFamily="18" charset="0"/>
              <a:ea typeface="ＭＳ Ｐゴシック" pitchFamily="-107" charset="-128"/>
              <a:cs typeface="Times New Roman" pitchFamily="18" charset="0"/>
            </a:endParaRPr>
          </a:p>
        </p:txBody>
      </p:sp>
      <p:sp>
        <p:nvSpPr>
          <p:cNvPr id="155666" name="TextBox 88"/>
          <p:cNvSpPr txBox="1">
            <a:spLocks noChangeArrowheads="1"/>
          </p:cNvSpPr>
          <p:nvPr/>
        </p:nvSpPr>
        <p:spPr bwMode="auto">
          <a:xfrm>
            <a:off x="1085850" y="6448425"/>
            <a:ext cx="1325563" cy="338138"/>
          </a:xfrm>
          <a:prstGeom prst="rect">
            <a:avLst/>
          </a:prstGeom>
          <a:noFill/>
          <a:ln w="9525">
            <a:noFill/>
            <a:miter lim="800000"/>
            <a:headEnd/>
            <a:tailEnd/>
          </a:ln>
        </p:spPr>
        <p:txBody>
          <a:bodyPr>
            <a:spAutoFit/>
          </a:bodyPr>
          <a:lstStyle/>
          <a:p>
            <a:pPr defTabSz="457200"/>
            <a:r>
              <a:rPr lang="en-US" sz="1600" b="1">
                <a:latin typeface="Times New Roman" pitchFamily="18" charset="0"/>
                <a:ea typeface="ＭＳ Ｐゴシック" pitchFamily="-107" charset="-128"/>
                <a:cs typeface="Times New Roman" pitchFamily="18" charset="0"/>
              </a:rPr>
              <a:t>S</a:t>
            </a:r>
            <a:r>
              <a:rPr lang="sr-Latn-CS" sz="1600" b="1">
                <a:latin typeface="Times New Roman" pitchFamily="18" charset="0"/>
                <a:ea typeface="ＭＳ Ｐゴシック" pitchFamily="-107" charset="-128"/>
                <a:cs typeface="Times New Roman" pitchFamily="18" charset="0"/>
              </a:rPr>
              <a:t> </a:t>
            </a:r>
            <a:r>
              <a:rPr lang="sr-Latn-CS" sz="1600">
                <a:latin typeface="Times New Roman" pitchFamily="18" charset="0"/>
                <a:ea typeface="ＭＳ Ｐゴシック" pitchFamily="-107" charset="-128"/>
                <a:cs typeface="Times New Roman" pitchFamily="18" charset="0"/>
              </a:rPr>
              <a:t>(source)</a:t>
            </a:r>
            <a:endParaRPr lang="en-US" sz="1600">
              <a:latin typeface="Times New Roman" pitchFamily="18" charset="0"/>
              <a:ea typeface="ＭＳ Ｐゴシック" pitchFamily="-107" charset="-128"/>
              <a:cs typeface="Times New Roman" pitchFamily="18" charset="0"/>
            </a:endParaRPr>
          </a:p>
        </p:txBody>
      </p:sp>
      <p:sp>
        <p:nvSpPr>
          <p:cNvPr id="155667" name="TextBox 88"/>
          <p:cNvSpPr txBox="1">
            <a:spLocks noChangeArrowheads="1"/>
          </p:cNvSpPr>
          <p:nvPr/>
        </p:nvSpPr>
        <p:spPr bwMode="auto">
          <a:xfrm>
            <a:off x="179388" y="5805488"/>
            <a:ext cx="936625" cy="338137"/>
          </a:xfrm>
          <a:prstGeom prst="rect">
            <a:avLst/>
          </a:prstGeom>
          <a:noFill/>
          <a:ln w="9525">
            <a:noFill/>
            <a:miter lim="800000"/>
            <a:headEnd/>
            <a:tailEnd/>
          </a:ln>
        </p:spPr>
        <p:txBody>
          <a:bodyPr>
            <a:spAutoFit/>
          </a:bodyPr>
          <a:lstStyle/>
          <a:p>
            <a:pPr defTabSz="457200"/>
            <a:r>
              <a:rPr lang="en-US" sz="1600" b="1">
                <a:latin typeface="Times New Roman" pitchFamily="18" charset="0"/>
                <a:ea typeface="ＭＳ Ｐゴシック" pitchFamily="-107" charset="-128"/>
                <a:cs typeface="Times New Roman" pitchFamily="18" charset="0"/>
              </a:rPr>
              <a:t>G</a:t>
            </a:r>
            <a:r>
              <a:rPr lang="sr-Latn-CS" sz="1600" b="1">
                <a:latin typeface="Times New Roman" pitchFamily="18" charset="0"/>
                <a:ea typeface="ＭＳ Ｐゴシック" pitchFamily="-107" charset="-128"/>
                <a:cs typeface="Times New Roman" pitchFamily="18" charset="0"/>
              </a:rPr>
              <a:t> </a:t>
            </a:r>
            <a:r>
              <a:rPr lang="sr-Latn-CS" sz="1600">
                <a:latin typeface="Times New Roman" pitchFamily="18" charset="0"/>
                <a:ea typeface="ＭＳ Ｐゴシック" pitchFamily="-107" charset="-128"/>
                <a:cs typeface="Times New Roman" pitchFamily="18" charset="0"/>
              </a:rPr>
              <a:t>(gate)</a:t>
            </a:r>
            <a:endParaRPr lang="en-US" sz="1600">
              <a:latin typeface="Times New Roman" pitchFamily="18" charset="0"/>
              <a:ea typeface="ＭＳ Ｐゴシック" pitchFamily="-107" charset="-128"/>
              <a:cs typeface="Times New Roman" pitchFamily="18" charset="0"/>
            </a:endParaRPr>
          </a:p>
        </p:txBody>
      </p:sp>
      <p:sp>
        <p:nvSpPr>
          <p:cNvPr id="102" name="TextBox 101"/>
          <p:cNvSpPr txBox="1">
            <a:spLocks noChangeArrowheads="1"/>
          </p:cNvSpPr>
          <p:nvPr/>
        </p:nvSpPr>
        <p:spPr bwMode="auto">
          <a:xfrm>
            <a:off x="1431925" y="4873625"/>
            <a:ext cx="512763" cy="1477963"/>
          </a:xfrm>
          <a:prstGeom prst="rect">
            <a:avLst/>
          </a:prstGeom>
          <a:noFill/>
          <a:ln w="9525">
            <a:noFill/>
            <a:miter lim="800000"/>
            <a:headEnd/>
            <a:tailEnd/>
          </a:ln>
        </p:spPr>
        <p:txBody>
          <a:bodyPr wrap="none">
            <a:spAutoFit/>
          </a:bodyPr>
          <a:lstStyle/>
          <a:p>
            <a:pPr algn="ctr" defTabSz="457200"/>
            <a:r>
              <a:rPr lang="en-US">
                <a:ea typeface="ＭＳ Ｐゴシック" pitchFamily="-107" charset="-128"/>
              </a:rPr>
              <a:t>+</a:t>
            </a:r>
          </a:p>
          <a:p>
            <a:pPr algn="ctr" defTabSz="457200"/>
            <a:endParaRPr lang="en-US">
              <a:latin typeface="Calibri" pitchFamily="34" charset="0"/>
              <a:ea typeface="ＭＳ Ｐゴシック" pitchFamily="-107" charset="-128"/>
            </a:endParaRPr>
          </a:p>
          <a:p>
            <a:pPr algn="ctr" defTabSz="457200"/>
            <a:r>
              <a:rPr lang="en-US" i="1">
                <a:latin typeface="Times New Roman" pitchFamily="18" charset="0"/>
                <a:ea typeface="ＭＳ Ｐゴシック" pitchFamily="-107" charset="-128"/>
                <a:cs typeface="Times New Roman" pitchFamily="18" charset="0"/>
              </a:rPr>
              <a:t>V</a:t>
            </a:r>
            <a:r>
              <a:rPr lang="en-US" i="1" baseline="-25000">
                <a:latin typeface="Times New Roman" pitchFamily="18" charset="0"/>
                <a:ea typeface="ＭＳ Ｐゴシック" pitchFamily="-107" charset="-128"/>
                <a:cs typeface="Times New Roman" pitchFamily="18" charset="0"/>
              </a:rPr>
              <a:t>DS</a:t>
            </a:r>
            <a:endParaRPr lang="en-US" i="1">
              <a:latin typeface="Times New Roman" pitchFamily="18" charset="0"/>
              <a:ea typeface="ＭＳ Ｐゴシック" pitchFamily="-107" charset="-128"/>
              <a:cs typeface="Times New Roman" pitchFamily="18" charset="0"/>
            </a:endParaRPr>
          </a:p>
          <a:p>
            <a:pPr algn="ctr" defTabSz="457200"/>
            <a:endParaRPr lang="en-US">
              <a:latin typeface="Calibri" pitchFamily="34" charset="0"/>
              <a:ea typeface="ＭＳ Ｐゴシック" pitchFamily="-107" charset="-128"/>
            </a:endParaRPr>
          </a:p>
          <a:p>
            <a:pPr algn="ctr" defTabSz="457200"/>
            <a:r>
              <a:rPr lang="en-US">
                <a:latin typeface="Symbol" pitchFamily="18" charset="2"/>
                <a:ea typeface="ＭＳ Ｐゴシック" pitchFamily="-107" charset="-128"/>
              </a:rPr>
              <a:t>-</a:t>
            </a:r>
            <a:endParaRPr lang="en-US">
              <a:ea typeface="ＭＳ Ｐゴシック" pitchFamily="-107" charset="-128"/>
            </a:endParaRPr>
          </a:p>
        </p:txBody>
      </p:sp>
      <p:cxnSp>
        <p:nvCxnSpPr>
          <p:cNvPr id="106" name="Straight Arrow Connector 105"/>
          <p:cNvCxnSpPr>
            <a:cxnSpLocks noChangeShapeType="1"/>
          </p:cNvCxnSpPr>
          <p:nvPr/>
        </p:nvCxnSpPr>
        <p:spPr bwMode="auto">
          <a:xfrm rot="5400000">
            <a:off x="1109662" y="4757738"/>
            <a:ext cx="373063" cy="1588"/>
          </a:xfrm>
          <a:prstGeom prst="straightConnector1">
            <a:avLst/>
          </a:prstGeom>
          <a:noFill/>
          <a:ln w="25400">
            <a:solidFill>
              <a:srgbClr val="0066CC"/>
            </a:solidFill>
            <a:round/>
            <a:headEnd/>
            <a:tailEnd type="arrow" w="med" len="med"/>
          </a:ln>
          <a:effectLst>
            <a:outerShdw dist="20000" dir="5400000" rotWithShape="0">
              <a:srgbClr val="808080">
                <a:alpha val="37999"/>
              </a:srgbClr>
            </a:outerShdw>
          </a:effectLst>
        </p:spPr>
      </p:cxnSp>
      <p:sp>
        <p:nvSpPr>
          <p:cNvPr id="155670" name="TextBox 74"/>
          <p:cNvSpPr txBox="1">
            <a:spLocks noChangeArrowheads="1"/>
          </p:cNvSpPr>
          <p:nvPr/>
        </p:nvSpPr>
        <p:spPr bwMode="auto">
          <a:xfrm>
            <a:off x="1331913" y="4581525"/>
            <a:ext cx="463550" cy="368300"/>
          </a:xfrm>
          <a:prstGeom prst="rect">
            <a:avLst/>
          </a:prstGeom>
          <a:noFill/>
          <a:ln w="9525">
            <a:noFill/>
            <a:miter lim="800000"/>
            <a:headEnd/>
            <a:tailEnd/>
          </a:ln>
        </p:spPr>
        <p:txBody>
          <a:bodyPr>
            <a:spAutoFit/>
          </a:bodyPr>
          <a:lstStyle/>
          <a:p>
            <a:pPr defTabSz="457200"/>
            <a:r>
              <a:rPr lang="sr-Latn-CS" i="1">
                <a:latin typeface="Times New Roman" pitchFamily="18" charset="0"/>
                <a:ea typeface="ＭＳ Ｐゴシック" pitchFamily="-107" charset="-128"/>
                <a:cs typeface="Times New Roman" pitchFamily="18" charset="0"/>
              </a:rPr>
              <a:t>I</a:t>
            </a:r>
            <a:r>
              <a:rPr lang="en-US" i="1" baseline="-25000">
                <a:latin typeface="Times New Roman" pitchFamily="18" charset="0"/>
                <a:ea typeface="ＭＳ Ｐゴシック" pitchFamily="-107" charset="-128"/>
                <a:cs typeface="Times New Roman" pitchFamily="18" charset="0"/>
              </a:rPr>
              <a:t>D</a:t>
            </a:r>
          </a:p>
        </p:txBody>
      </p:sp>
      <p:sp>
        <p:nvSpPr>
          <p:cNvPr id="155671" name="TextBox 4"/>
          <p:cNvSpPr txBox="1">
            <a:spLocks noChangeArrowheads="1"/>
          </p:cNvSpPr>
          <p:nvPr/>
        </p:nvSpPr>
        <p:spPr bwMode="auto">
          <a:xfrm>
            <a:off x="0" y="3644900"/>
            <a:ext cx="8991600" cy="519113"/>
          </a:xfrm>
          <a:prstGeom prst="rect">
            <a:avLst/>
          </a:prstGeom>
          <a:noFill/>
          <a:ln w="9525">
            <a:noFill/>
            <a:miter lim="800000"/>
            <a:headEnd/>
            <a:tailEnd/>
          </a:ln>
        </p:spPr>
        <p:txBody>
          <a:bodyPr>
            <a:spAutoFit/>
          </a:bodyPr>
          <a:lstStyle/>
          <a:p>
            <a:r>
              <a:rPr lang="sr-Latn-CS" sz="2800" b="1">
                <a:solidFill>
                  <a:srgbClr val="0066CC"/>
                </a:solidFill>
              </a:rPr>
              <a:t>MOSFET </a:t>
            </a:r>
            <a:r>
              <a:rPr lang="sr-Latn-CS" sz="2400" b="1">
                <a:solidFill>
                  <a:srgbClr val="0066CC"/>
                </a:solidFill>
              </a:rPr>
              <a:t>Tranzistor</a:t>
            </a:r>
            <a:r>
              <a:rPr lang="sr-Latn-CS" sz="2800" b="1">
                <a:solidFill>
                  <a:srgbClr val="0066CC"/>
                </a:solidFill>
              </a:rPr>
              <a:t> </a:t>
            </a:r>
          </a:p>
        </p:txBody>
      </p:sp>
      <p:grpSp>
        <p:nvGrpSpPr>
          <p:cNvPr id="20491" name="Group 24"/>
          <p:cNvGrpSpPr>
            <a:grpSpLocks/>
          </p:cNvGrpSpPr>
          <p:nvPr/>
        </p:nvGrpSpPr>
        <p:grpSpPr bwMode="auto">
          <a:xfrm>
            <a:off x="0" y="533400"/>
            <a:ext cx="2247900" cy="3095625"/>
            <a:chOff x="312" y="762"/>
            <a:chExt cx="1416" cy="1800"/>
          </a:xfrm>
        </p:grpSpPr>
        <p:grpSp>
          <p:nvGrpSpPr>
            <p:cNvPr id="20495" name="Group 25"/>
            <p:cNvGrpSpPr>
              <a:grpSpLocks/>
            </p:cNvGrpSpPr>
            <p:nvPr/>
          </p:nvGrpSpPr>
          <p:grpSpPr bwMode="auto">
            <a:xfrm>
              <a:off x="649" y="1022"/>
              <a:ext cx="1010" cy="1285"/>
              <a:chOff x="409" y="1034"/>
              <a:chExt cx="1010" cy="1285"/>
            </a:xfrm>
          </p:grpSpPr>
          <p:sp>
            <p:nvSpPr>
              <p:cNvPr id="20502" name="Line 26"/>
              <p:cNvSpPr>
                <a:spLocks noChangeShapeType="1"/>
              </p:cNvSpPr>
              <p:nvPr/>
            </p:nvSpPr>
            <p:spPr bwMode="auto">
              <a:xfrm flipH="1">
                <a:off x="780" y="1535"/>
                <a:ext cx="0" cy="304"/>
              </a:xfrm>
              <a:prstGeom prst="line">
                <a:avLst/>
              </a:prstGeom>
              <a:noFill/>
              <a:ln w="63500">
                <a:solidFill>
                  <a:schemeClr val="tx1"/>
                </a:solidFill>
                <a:round/>
                <a:headEnd/>
                <a:tailEnd/>
              </a:ln>
            </p:spPr>
            <p:txBody>
              <a:bodyPr lIns="90000" tIns="46800" rIns="90000" bIns="46800" anchor="ctr">
                <a:spAutoFit/>
              </a:bodyPr>
              <a:lstStyle/>
              <a:p>
                <a:endParaRPr lang="en-US"/>
              </a:p>
            </p:txBody>
          </p:sp>
          <p:sp>
            <p:nvSpPr>
              <p:cNvPr id="20503" name="Line 27"/>
              <p:cNvSpPr>
                <a:spLocks noChangeShapeType="1"/>
              </p:cNvSpPr>
              <p:nvPr/>
            </p:nvSpPr>
            <p:spPr bwMode="auto">
              <a:xfrm>
                <a:off x="780" y="1779"/>
                <a:ext cx="240" cy="180"/>
              </a:xfrm>
              <a:prstGeom prst="line">
                <a:avLst/>
              </a:prstGeom>
              <a:noFill/>
              <a:ln w="41275">
                <a:solidFill>
                  <a:schemeClr val="tx1"/>
                </a:solidFill>
                <a:round/>
                <a:headEnd/>
                <a:tailEnd type="triangle" w="lg" len="lg"/>
              </a:ln>
            </p:spPr>
            <p:txBody>
              <a:bodyPr lIns="90000" tIns="46800" rIns="90000" bIns="46800" anchor="ctr">
                <a:spAutoFit/>
              </a:bodyPr>
              <a:lstStyle/>
              <a:p>
                <a:endParaRPr lang="en-US"/>
              </a:p>
            </p:txBody>
          </p:sp>
          <p:sp>
            <p:nvSpPr>
              <p:cNvPr id="20504" name="Line 28"/>
              <p:cNvSpPr>
                <a:spLocks noChangeShapeType="1"/>
              </p:cNvSpPr>
              <p:nvPr/>
            </p:nvSpPr>
            <p:spPr bwMode="auto">
              <a:xfrm flipV="1">
                <a:off x="771" y="1453"/>
                <a:ext cx="231" cy="155"/>
              </a:xfrm>
              <a:prstGeom prst="line">
                <a:avLst/>
              </a:prstGeom>
              <a:noFill/>
              <a:ln w="41275">
                <a:solidFill>
                  <a:schemeClr val="tx1"/>
                </a:solidFill>
                <a:round/>
                <a:headEnd/>
                <a:tailEnd/>
              </a:ln>
            </p:spPr>
            <p:txBody>
              <a:bodyPr lIns="90000" tIns="46800" rIns="90000" bIns="46800" anchor="ctr">
                <a:spAutoFit/>
              </a:bodyPr>
              <a:lstStyle/>
              <a:p>
                <a:endParaRPr lang="en-US"/>
              </a:p>
            </p:txBody>
          </p:sp>
          <p:sp>
            <p:nvSpPr>
              <p:cNvPr id="20505" name="Line 29"/>
              <p:cNvSpPr>
                <a:spLocks noChangeShapeType="1"/>
              </p:cNvSpPr>
              <p:nvPr/>
            </p:nvSpPr>
            <p:spPr bwMode="auto">
              <a:xfrm flipV="1">
                <a:off x="409" y="1707"/>
                <a:ext cx="378" cy="0"/>
              </a:xfrm>
              <a:prstGeom prst="line">
                <a:avLst/>
              </a:prstGeom>
              <a:noFill/>
              <a:ln w="41275">
                <a:solidFill>
                  <a:schemeClr val="tx1"/>
                </a:solidFill>
                <a:round/>
                <a:headEnd/>
                <a:tailEnd/>
              </a:ln>
            </p:spPr>
            <p:txBody>
              <a:bodyPr lIns="90000" tIns="46800" rIns="90000" bIns="46800" anchor="ctr">
                <a:spAutoFit/>
              </a:bodyPr>
              <a:lstStyle/>
              <a:p>
                <a:endParaRPr lang="en-US"/>
              </a:p>
            </p:txBody>
          </p:sp>
          <p:sp>
            <p:nvSpPr>
              <p:cNvPr id="20506" name="Line 30"/>
              <p:cNvSpPr>
                <a:spLocks noChangeShapeType="1"/>
              </p:cNvSpPr>
              <p:nvPr/>
            </p:nvSpPr>
            <p:spPr bwMode="auto">
              <a:xfrm flipV="1">
                <a:off x="1002" y="1034"/>
                <a:ext cx="3" cy="432"/>
              </a:xfrm>
              <a:prstGeom prst="line">
                <a:avLst/>
              </a:prstGeom>
              <a:noFill/>
              <a:ln w="41275">
                <a:solidFill>
                  <a:schemeClr val="tx1"/>
                </a:solidFill>
                <a:round/>
                <a:headEnd/>
                <a:tailEnd/>
              </a:ln>
            </p:spPr>
            <p:txBody>
              <a:bodyPr lIns="90000" tIns="46800" rIns="90000" bIns="46800" anchor="ctr">
                <a:spAutoFit/>
              </a:bodyPr>
              <a:lstStyle/>
              <a:p>
                <a:endParaRPr lang="en-US"/>
              </a:p>
            </p:txBody>
          </p:sp>
          <p:sp>
            <p:nvSpPr>
              <p:cNvPr id="20507" name="Line 31"/>
              <p:cNvSpPr>
                <a:spLocks noChangeShapeType="1"/>
              </p:cNvSpPr>
              <p:nvPr/>
            </p:nvSpPr>
            <p:spPr bwMode="auto">
              <a:xfrm>
                <a:off x="1008" y="1959"/>
                <a:ext cx="0" cy="360"/>
              </a:xfrm>
              <a:prstGeom prst="line">
                <a:avLst/>
              </a:prstGeom>
              <a:noFill/>
              <a:ln w="41275">
                <a:solidFill>
                  <a:schemeClr val="tx1"/>
                </a:solidFill>
                <a:round/>
                <a:headEnd/>
                <a:tailEnd/>
              </a:ln>
            </p:spPr>
            <p:txBody>
              <a:bodyPr lIns="90000" tIns="46800" rIns="90000" bIns="46800" anchor="ctr">
                <a:spAutoFit/>
              </a:bodyPr>
              <a:lstStyle/>
              <a:p>
                <a:endParaRPr lang="en-US"/>
              </a:p>
            </p:txBody>
          </p:sp>
          <p:sp>
            <p:nvSpPr>
              <p:cNvPr id="20508" name="Line 32"/>
              <p:cNvSpPr>
                <a:spLocks noChangeShapeType="1"/>
              </p:cNvSpPr>
              <p:nvPr/>
            </p:nvSpPr>
            <p:spPr bwMode="auto">
              <a:xfrm>
                <a:off x="1128" y="1068"/>
                <a:ext cx="0" cy="26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0509" name="Text Box 33"/>
              <p:cNvSpPr txBox="1">
                <a:spLocks noChangeArrowheads="1"/>
              </p:cNvSpPr>
              <p:nvPr/>
            </p:nvSpPr>
            <p:spPr bwMode="auto">
              <a:xfrm>
                <a:off x="1051" y="1443"/>
                <a:ext cx="274" cy="480"/>
              </a:xfrm>
              <a:prstGeom prst="rect">
                <a:avLst/>
              </a:prstGeom>
              <a:noFill/>
              <a:ln w="9525">
                <a:noFill/>
                <a:miter lim="800000"/>
                <a:headEnd/>
                <a:tailEnd/>
              </a:ln>
            </p:spPr>
            <p:txBody>
              <a:bodyPr wrap="none" lIns="90000" tIns="46800" rIns="90000" bIns="46800">
                <a:spAutoFit/>
              </a:bodyPr>
              <a:lstStyle/>
              <a:p>
                <a:r>
                  <a:rPr lang="en-US" sz="1600" i="1">
                    <a:latin typeface="Times New Roman" pitchFamily="18" charset="0"/>
                  </a:rPr>
                  <a:t>+</a:t>
                </a:r>
              </a:p>
              <a:p>
                <a:r>
                  <a:rPr lang="en-US" sz="1600" i="1">
                    <a:latin typeface="Times New Roman" pitchFamily="18" charset="0"/>
                  </a:rPr>
                  <a:t>V</a:t>
                </a:r>
                <a:r>
                  <a:rPr lang="en-US" sz="1200" i="1" baseline="-25000">
                    <a:latin typeface="Times New Roman" pitchFamily="18" charset="0"/>
                  </a:rPr>
                  <a:t>CE</a:t>
                </a:r>
                <a:endParaRPr lang="en-US" sz="1600" i="1">
                  <a:latin typeface="Times New Roman" pitchFamily="18" charset="0"/>
                </a:endParaRPr>
              </a:p>
              <a:p>
                <a:r>
                  <a:rPr lang="en-US" sz="1600" i="1">
                    <a:latin typeface="Times New Roman" pitchFamily="18" charset="0"/>
                  </a:rPr>
                  <a:t>_</a:t>
                </a:r>
              </a:p>
            </p:txBody>
          </p:sp>
          <p:sp>
            <p:nvSpPr>
              <p:cNvPr id="20510" name="Text Box 34"/>
              <p:cNvSpPr txBox="1">
                <a:spLocks noChangeArrowheads="1"/>
              </p:cNvSpPr>
              <p:nvPr/>
            </p:nvSpPr>
            <p:spPr bwMode="auto">
              <a:xfrm>
                <a:off x="1219" y="1083"/>
                <a:ext cx="200" cy="196"/>
              </a:xfrm>
              <a:prstGeom prst="rect">
                <a:avLst/>
              </a:prstGeom>
              <a:noFill/>
              <a:ln w="9525">
                <a:noFill/>
                <a:miter lim="800000"/>
                <a:headEnd/>
                <a:tailEnd/>
              </a:ln>
            </p:spPr>
            <p:txBody>
              <a:bodyPr wrap="none" lIns="90000" tIns="46800" rIns="90000" bIns="46800">
                <a:spAutoFit/>
              </a:bodyPr>
              <a:lstStyle/>
              <a:p>
                <a:r>
                  <a:rPr lang="en-US" sz="1600" i="1">
                    <a:latin typeface="Times New Roman" pitchFamily="18" charset="0"/>
                  </a:rPr>
                  <a:t>I</a:t>
                </a:r>
                <a:r>
                  <a:rPr lang="en-US" sz="1200" i="1" baseline="-25000">
                    <a:latin typeface="Times New Roman" pitchFamily="18" charset="0"/>
                  </a:rPr>
                  <a:t>C</a:t>
                </a:r>
                <a:endParaRPr lang="en-US" sz="1600" i="1">
                  <a:latin typeface="Times New Roman" pitchFamily="18" charset="0"/>
                </a:endParaRPr>
              </a:p>
            </p:txBody>
          </p:sp>
          <p:sp>
            <p:nvSpPr>
              <p:cNvPr id="20511" name="Line 35"/>
              <p:cNvSpPr>
                <a:spLocks noChangeShapeType="1"/>
              </p:cNvSpPr>
              <p:nvPr/>
            </p:nvSpPr>
            <p:spPr bwMode="auto">
              <a:xfrm>
                <a:off x="416" y="1824"/>
                <a:ext cx="264"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0512" name="Text Box 36"/>
              <p:cNvSpPr txBox="1">
                <a:spLocks noChangeArrowheads="1"/>
              </p:cNvSpPr>
              <p:nvPr/>
            </p:nvSpPr>
            <p:spPr bwMode="auto">
              <a:xfrm>
                <a:off x="459" y="1875"/>
                <a:ext cx="197" cy="198"/>
              </a:xfrm>
              <a:prstGeom prst="rect">
                <a:avLst/>
              </a:prstGeom>
              <a:noFill/>
              <a:ln w="9525">
                <a:noFill/>
                <a:miter lim="800000"/>
                <a:headEnd/>
                <a:tailEnd/>
              </a:ln>
            </p:spPr>
            <p:txBody>
              <a:bodyPr wrap="none" lIns="90000" tIns="46800" rIns="90000" bIns="46800">
                <a:spAutoFit/>
              </a:bodyPr>
              <a:lstStyle/>
              <a:p>
                <a:r>
                  <a:rPr lang="en-US" sz="1600" i="1">
                    <a:latin typeface="Times New Roman" pitchFamily="18" charset="0"/>
                  </a:rPr>
                  <a:t>I</a:t>
                </a:r>
                <a:r>
                  <a:rPr lang="en-US" sz="1200" i="1" baseline="-25000">
                    <a:latin typeface="Times New Roman" pitchFamily="18" charset="0"/>
                  </a:rPr>
                  <a:t>B</a:t>
                </a:r>
                <a:endParaRPr lang="en-US" sz="1600" i="1">
                  <a:latin typeface="Times New Roman" pitchFamily="18" charset="0"/>
                </a:endParaRPr>
              </a:p>
            </p:txBody>
          </p:sp>
        </p:grpSp>
        <p:sp>
          <p:nvSpPr>
            <p:cNvPr id="20496" name="Text Box 37"/>
            <p:cNvSpPr txBox="1">
              <a:spLocks noChangeArrowheads="1"/>
            </p:cNvSpPr>
            <p:nvPr/>
          </p:nvSpPr>
          <p:spPr bwMode="auto">
            <a:xfrm>
              <a:off x="969" y="762"/>
              <a:ext cx="759" cy="198"/>
            </a:xfrm>
            <a:prstGeom prst="rect">
              <a:avLst/>
            </a:prstGeom>
            <a:noFill/>
            <a:ln w="9525">
              <a:noFill/>
              <a:miter lim="800000"/>
              <a:headEnd/>
              <a:tailEnd/>
            </a:ln>
          </p:spPr>
          <p:txBody>
            <a:bodyPr wrap="none" lIns="90000" tIns="46800" rIns="90000" bIns="46800">
              <a:spAutoFit/>
            </a:bodyPr>
            <a:lstStyle/>
            <a:p>
              <a:r>
                <a:rPr lang="en-US" sz="1600" b="1">
                  <a:latin typeface="Times New Roman" pitchFamily="18" charset="0"/>
                </a:rPr>
                <a:t>C</a:t>
              </a:r>
              <a:r>
                <a:rPr lang="en-US" sz="1600">
                  <a:latin typeface="Times New Roman" pitchFamily="18" charset="0"/>
                </a:rPr>
                <a:t> (</a:t>
              </a:r>
              <a:r>
                <a:rPr lang="sr-Latn-CS" sz="1600">
                  <a:latin typeface="Times New Roman" pitchFamily="18" charset="0"/>
                </a:rPr>
                <a:t>kolektor</a:t>
              </a:r>
              <a:r>
                <a:rPr lang="en-US" sz="1600">
                  <a:latin typeface="Times New Roman" pitchFamily="18" charset="0"/>
                </a:rPr>
                <a:t>)</a:t>
              </a:r>
            </a:p>
          </p:txBody>
        </p:sp>
        <p:sp>
          <p:nvSpPr>
            <p:cNvPr id="20497" name="Text Box 38"/>
            <p:cNvSpPr txBox="1">
              <a:spLocks noChangeArrowheads="1"/>
            </p:cNvSpPr>
            <p:nvPr/>
          </p:nvSpPr>
          <p:spPr bwMode="auto">
            <a:xfrm>
              <a:off x="312" y="1437"/>
              <a:ext cx="628" cy="198"/>
            </a:xfrm>
            <a:prstGeom prst="rect">
              <a:avLst/>
            </a:prstGeom>
            <a:noFill/>
            <a:ln w="9525">
              <a:noFill/>
              <a:miter lim="800000"/>
              <a:headEnd/>
              <a:tailEnd/>
            </a:ln>
          </p:spPr>
          <p:txBody>
            <a:bodyPr lIns="90000" tIns="46800" rIns="90000" bIns="46800">
              <a:spAutoFit/>
            </a:bodyPr>
            <a:lstStyle/>
            <a:p>
              <a:r>
                <a:rPr lang="en-US" sz="1600" b="1">
                  <a:latin typeface="Times New Roman" pitchFamily="18" charset="0"/>
                </a:rPr>
                <a:t>B</a:t>
              </a:r>
              <a:r>
                <a:rPr lang="en-US" sz="1600">
                  <a:latin typeface="Times New Roman" pitchFamily="18" charset="0"/>
                </a:rPr>
                <a:t> (ba</a:t>
              </a:r>
              <a:r>
                <a:rPr lang="sr-Latn-CS" sz="1600">
                  <a:latin typeface="Times New Roman" pitchFamily="18" charset="0"/>
                </a:rPr>
                <a:t>za</a:t>
              </a:r>
              <a:r>
                <a:rPr lang="en-US" sz="1600">
                  <a:latin typeface="Times New Roman" pitchFamily="18" charset="0"/>
                </a:rPr>
                <a:t>)</a:t>
              </a:r>
            </a:p>
          </p:txBody>
        </p:sp>
        <p:sp>
          <p:nvSpPr>
            <p:cNvPr id="20498" name="Text Box 39"/>
            <p:cNvSpPr txBox="1">
              <a:spLocks noChangeArrowheads="1"/>
            </p:cNvSpPr>
            <p:nvPr/>
          </p:nvSpPr>
          <p:spPr bwMode="auto">
            <a:xfrm>
              <a:off x="993" y="2364"/>
              <a:ext cx="652" cy="198"/>
            </a:xfrm>
            <a:prstGeom prst="rect">
              <a:avLst/>
            </a:prstGeom>
            <a:noFill/>
            <a:ln w="9525">
              <a:noFill/>
              <a:miter lim="800000"/>
              <a:headEnd/>
              <a:tailEnd/>
            </a:ln>
          </p:spPr>
          <p:txBody>
            <a:bodyPr wrap="none" lIns="90000" tIns="46800" rIns="90000" bIns="46800">
              <a:spAutoFit/>
            </a:bodyPr>
            <a:lstStyle/>
            <a:p>
              <a:r>
                <a:rPr lang="en-US" sz="1600" b="1">
                  <a:latin typeface="Times New Roman" pitchFamily="18" charset="0"/>
                </a:rPr>
                <a:t>E </a:t>
              </a:r>
              <a:r>
                <a:rPr lang="en-US" sz="1600">
                  <a:latin typeface="Times New Roman" pitchFamily="18" charset="0"/>
                </a:rPr>
                <a:t>(emiter)</a:t>
              </a:r>
            </a:p>
          </p:txBody>
        </p:sp>
        <p:sp>
          <p:nvSpPr>
            <p:cNvPr id="20499" name="Oval 40"/>
            <p:cNvSpPr>
              <a:spLocks noChangeArrowheads="1"/>
            </p:cNvSpPr>
            <p:nvPr/>
          </p:nvSpPr>
          <p:spPr bwMode="auto">
            <a:xfrm>
              <a:off x="1218" y="960"/>
              <a:ext cx="72" cy="60"/>
            </a:xfrm>
            <a:prstGeom prst="ellipse">
              <a:avLst/>
            </a:prstGeom>
            <a:noFill/>
            <a:ln w="19050">
              <a:solidFill>
                <a:schemeClr val="tx1"/>
              </a:solidFill>
              <a:round/>
              <a:headEnd/>
              <a:tailEnd/>
            </a:ln>
          </p:spPr>
          <p:txBody>
            <a:bodyPr wrap="none" lIns="90000" tIns="46800" rIns="90000" bIns="46800" anchor="ctr">
              <a:spAutoFit/>
            </a:bodyPr>
            <a:lstStyle/>
            <a:p>
              <a:endParaRPr lang="en-US"/>
            </a:p>
          </p:txBody>
        </p:sp>
        <p:sp>
          <p:nvSpPr>
            <p:cNvPr id="20500" name="Oval 41"/>
            <p:cNvSpPr>
              <a:spLocks noChangeArrowheads="1"/>
            </p:cNvSpPr>
            <p:nvPr/>
          </p:nvSpPr>
          <p:spPr bwMode="auto">
            <a:xfrm>
              <a:off x="1200" y="2298"/>
              <a:ext cx="72" cy="60"/>
            </a:xfrm>
            <a:prstGeom prst="ellipse">
              <a:avLst/>
            </a:prstGeom>
            <a:noFill/>
            <a:ln w="19050">
              <a:solidFill>
                <a:schemeClr val="tx1"/>
              </a:solidFill>
              <a:round/>
              <a:headEnd/>
              <a:tailEnd/>
            </a:ln>
          </p:spPr>
          <p:txBody>
            <a:bodyPr wrap="none" lIns="90000" tIns="46800" rIns="90000" bIns="46800" anchor="ctr">
              <a:spAutoFit/>
            </a:bodyPr>
            <a:lstStyle/>
            <a:p>
              <a:endParaRPr lang="en-US"/>
            </a:p>
          </p:txBody>
        </p:sp>
        <p:sp>
          <p:nvSpPr>
            <p:cNvPr id="20501" name="Oval 42"/>
            <p:cNvSpPr>
              <a:spLocks noChangeArrowheads="1"/>
            </p:cNvSpPr>
            <p:nvPr/>
          </p:nvSpPr>
          <p:spPr bwMode="auto">
            <a:xfrm>
              <a:off x="564" y="1680"/>
              <a:ext cx="72" cy="60"/>
            </a:xfrm>
            <a:prstGeom prst="ellipse">
              <a:avLst/>
            </a:prstGeom>
            <a:noFill/>
            <a:ln w="19050">
              <a:solidFill>
                <a:schemeClr val="tx1"/>
              </a:solidFill>
              <a:round/>
              <a:headEnd/>
              <a:tailEnd/>
            </a:ln>
          </p:spPr>
          <p:txBody>
            <a:bodyPr wrap="none" lIns="90000" tIns="46800" rIns="90000" bIns="46800" anchor="ctr">
              <a:spAutoFit/>
            </a:bodyPr>
            <a:lstStyle/>
            <a:p>
              <a:endParaRPr lang="en-US"/>
            </a:p>
          </p:txBody>
        </p:sp>
      </p:grpSp>
      <p:sp>
        <p:nvSpPr>
          <p:cNvPr id="20492" name="Text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r>
              <a:rPr lang="sr-Latn-CS" sz="2800" b="1"/>
              <a:t>BIPOLARNI </a:t>
            </a:r>
            <a:r>
              <a:rPr lang="sr-Latn-CS" sz="2400" b="1"/>
              <a:t>Tranzistor</a:t>
            </a:r>
            <a:r>
              <a:rPr lang="sr-Latn-CS" sz="2800" b="1"/>
              <a:t> (BJT) </a:t>
            </a:r>
            <a:r>
              <a:rPr lang="sr-Latn-CS" sz="2400" b="1"/>
              <a:t>– </a:t>
            </a:r>
            <a:r>
              <a:rPr lang="sr-Latn-CS" sz="2000" b="1" i="1"/>
              <a:t>Bipolar Junction Transistor</a:t>
            </a:r>
            <a:r>
              <a:rPr lang="sr-Latn-CS" sz="2400" b="1">
                <a:solidFill>
                  <a:srgbClr val="0066CC"/>
                </a:solidFill>
              </a:rPr>
              <a:t> </a:t>
            </a:r>
          </a:p>
        </p:txBody>
      </p:sp>
      <p:sp>
        <p:nvSpPr>
          <p:cNvPr id="20493" name="Text Box 44"/>
          <p:cNvSpPr txBox="1">
            <a:spLocks noChangeArrowheads="1"/>
          </p:cNvSpPr>
          <p:nvPr/>
        </p:nvSpPr>
        <p:spPr bwMode="auto">
          <a:xfrm>
            <a:off x="2286000" y="762000"/>
            <a:ext cx="6400800" cy="2841625"/>
          </a:xfrm>
          <a:prstGeom prst="rect">
            <a:avLst/>
          </a:prstGeom>
          <a:noFill/>
          <a:ln w="9525">
            <a:noFill/>
            <a:miter lim="800000"/>
            <a:headEnd/>
            <a:tailEnd/>
          </a:ln>
        </p:spPr>
        <p:txBody>
          <a:bodyPr>
            <a:spAutoFit/>
          </a:bodyPr>
          <a:lstStyle/>
          <a:p>
            <a:pPr>
              <a:spcBef>
                <a:spcPct val="50000"/>
              </a:spcBef>
              <a:buFontTx/>
              <a:buChar char="•"/>
            </a:pPr>
            <a:r>
              <a:rPr lang="sr-Latn-CS"/>
              <a:t> Potrebna velika bazna struja </a:t>
            </a:r>
            <a:r>
              <a:rPr lang="sr-Latn-CS" b="1" i="1">
                <a:latin typeface="Times New Roman" pitchFamily="18" charset="0"/>
              </a:rPr>
              <a:t>I</a:t>
            </a:r>
            <a:r>
              <a:rPr lang="sr-Latn-CS" b="1" i="1" baseline="-25000">
                <a:latin typeface="Times New Roman" pitchFamily="18" charset="0"/>
              </a:rPr>
              <a:t>B</a:t>
            </a:r>
            <a:r>
              <a:rPr lang="sr-Latn-CS"/>
              <a:t> (tipično 10% </a:t>
            </a:r>
            <a:r>
              <a:rPr lang="sr-Latn-CS" b="1" i="1">
                <a:latin typeface="Times New Roman" pitchFamily="18" charset="0"/>
              </a:rPr>
              <a:t>I</a:t>
            </a:r>
            <a:r>
              <a:rPr lang="sr-Latn-CS" b="1" i="1" baseline="-25000">
                <a:latin typeface="Times New Roman" pitchFamily="18" charset="0"/>
              </a:rPr>
              <a:t>C</a:t>
            </a:r>
            <a:r>
              <a:rPr lang="sr-Latn-CS"/>
              <a:t>) da bi ušao u zasićenje (kada radi kao uključen prekidač)</a:t>
            </a:r>
          </a:p>
          <a:p>
            <a:pPr>
              <a:spcBef>
                <a:spcPct val="50000"/>
              </a:spcBef>
              <a:buFontTx/>
              <a:buChar char="•"/>
            </a:pPr>
            <a:r>
              <a:rPr lang="sr-Latn-CS"/>
              <a:t> Malo se koriste poslednjih godina pa su naponi za koje su razvijeni do 1500V i struje do 600A</a:t>
            </a:r>
          </a:p>
          <a:p>
            <a:pPr>
              <a:spcBef>
                <a:spcPct val="50000"/>
              </a:spcBef>
              <a:buFontTx/>
              <a:buChar char="•"/>
            </a:pPr>
            <a:r>
              <a:rPr lang="sr-Latn-CS"/>
              <a:t> Dobre karakteristike u uključenom stanju (mali napon </a:t>
            </a:r>
            <a:r>
              <a:rPr lang="sr-Latn-CS" b="1" i="1">
                <a:latin typeface="Times New Roman" pitchFamily="18" charset="0"/>
              </a:rPr>
              <a:t>V</a:t>
            </a:r>
            <a:r>
              <a:rPr lang="sr-Latn-CS" b="1" i="1" baseline="-25000">
                <a:latin typeface="Times New Roman" pitchFamily="18" charset="0"/>
              </a:rPr>
              <a:t>CE</a:t>
            </a:r>
            <a:r>
              <a:rPr lang="sr-Latn-CS"/>
              <a:t> tipično 2-3V)</a:t>
            </a:r>
          </a:p>
          <a:p>
            <a:pPr>
              <a:spcBef>
                <a:spcPct val="50000"/>
              </a:spcBef>
              <a:buFontTx/>
              <a:buChar char="•"/>
            </a:pPr>
            <a:r>
              <a:rPr lang="sr-Latn-CS"/>
              <a:t> Učestanosti reda veličine 5 KHz</a:t>
            </a:r>
          </a:p>
          <a:p>
            <a:pPr>
              <a:spcBef>
                <a:spcPct val="50000"/>
              </a:spcBef>
              <a:buFontTx/>
              <a:buChar char="•"/>
            </a:pPr>
            <a:endParaRPr lang="en-US"/>
          </a:p>
        </p:txBody>
      </p:sp>
      <p:sp>
        <p:nvSpPr>
          <p:cNvPr id="155693" name="Text Box 45"/>
          <p:cNvSpPr txBox="1">
            <a:spLocks noChangeArrowheads="1"/>
          </p:cNvSpPr>
          <p:nvPr/>
        </p:nvSpPr>
        <p:spPr bwMode="auto">
          <a:xfrm>
            <a:off x="2057400" y="4267200"/>
            <a:ext cx="6629400" cy="2530475"/>
          </a:xfrm>
          <a:prstGeom prst="rect">
            <a:avLst/>
          </a:prstGeom>
          <a:noFill/>
          <a:ln w="9525">
            <a:noFill/>
            <a:miter lim="800000"/>
            <a:headEnd/>
            <a:tailEnd/>
          </a:ln>
        </p:spPr>
        <p:txBody>
          <a:bodyPr>
            <a:spAutoFit/>
          </a:bodyPr>
          <a:lstStyle/>
          <a:p>
            <a:pPr>
              <a:buFontTx/>
              <a:buChar char="•"/>
            </a:pPr>
            <a:r>
              <a:rPr lang="sr-Latn-CS">
                <a:solidFill>
                  <a:srgbClr val="0066CC"/>
                </a:solidFill>
              </a:rPr>
              <a:t> </a:t>
            </a:r>
            <a:r>
              <a:rPr lang="sr-Latn-CS" sz="2000">
                <a:solidFill>
                  <a:srgbClr val="0066CC"/>
                </a:solidFill>
              </a:rPr>
              <a:t>Pri V</a:t>
            </a:r>
            <a:r>
              <a:rPr lang="sr-Latn-CS" sz="2000" baseline="-25000">
                <a:solidFill>
                  <a:srgbClr val="0066CC"/>
                </a:solidFill>
              </a:rPr>
              <a:t>GS</a:t>
            </a:r>
            <a:r>
              <a:rPr lang="sr-Latn-CS" sz="2000">
                <a:solidFill>
                  <a:srgbClr val="0066CC"/>
                </a:solidFill>
              </a:rPr>
              <a:t> = +15V,</a:t>
            </a:r>
            <a:r>
              <a:rPr lang="sr-Latn-CS">
                <a:solidFill>
                  <a:srgbClr val="0066CC"/>
                </a:solidFill>
              </a:rPr>
              <a:t> </a:t>
            </a:r>
            <a:r>
              <a:rPr lang="sr-Latn-CS" sz="2000">
                <a:solidFill>
                  <a:srgbClr val="0066CC"/>
                </a:solidFill>
              </a:rPr>
              <a:t>provodi (mali otpor između D i S)</a:t>
            </a:r>
          </a:p>
          <a:p>
            <a:pPr>
              <a:buFontTx/>
              <a:buChar char="•"/>
            </a:pPr>
            <a:r>
              <a:rPr lang="sr-Latn-CS" sz="2000">
                <a:solidFill>
                  <a:srgbClr val="0066CC"/>
                </a:solidFill>
              </a:rPr>
              <a:t> Potrebna veoma mala energija za uključenje </a:t>
            </a:r>
          </a:p>
          <a:p>
            <a:pPr>
              <a:buFontTx/>
              <a:buChar char="•"/>
            </a:pPr>
            <a:r>
              <a:rPr lang="sr-Latn-CS" sz="2000">
                <a:solidFill>
                  <a:srgbClr val="0066CC"/>
                </a:solidFill>
              </a:rPr>
              <a:t> Jednostavan hardver za pobudu</a:t>
            </a:r>
          </a:p>
          <a:p>
            <a:pPr>
              <a:buFontTx/>
              <a:buChar char="•"/>
            </a:pPr>
            <a:r>
              <a:rPr lang="sr-Latn-CS" sz="2000">
                <a:solidFill>
                  <a:srgbClr val="0066CC"/>
                </a:solidFill>
              </a:rPr>
              <a:t> Napon do 1000 V, struje do 500A</a:t>
            </a:r>
          </a:p>
          <a:p>
            <a:pPr>
              <a:buFontTx/>
              <a:buChar char="•"/>
            </a:pPr>
            <a:r>
              <a:rPr lang="sr-Latn-CS" sz="2000">
                <a:solidFill>
                  <a:srgbClr val="0066CC"/>
                </a:solidFill>
              </a:rPr>
              <a:t> Mogu da rade i sa učestanostima preko 200 kHz</a:t>
            </a:r>
          </a:p>
          <a:p>
            <a:pPr>
              <a:buFontTx/>
              <a:buChar char="•"/>
            </a:pPr>
            <a:r>
              <a:rPr lang="sr-Latn-CS" sz="2000">
                <a:solidFill>
                  <a:srgbClr val="0066CC"/>
                </a:solidFill>
              </a:rPr>
              <a:t> Tipična primena, </a:t>
            </a:r>
            <a:r>
              <a:rPr lang="sr-Latn-CS" sz="2000" b="1">
                <a:solidFill>
                  <a:srgbClr val="0066CC"/>
                </a:solidFill>
              </a:rPr>
              <a:t>niskonaponski pogoni</a:t>
            </a:r>
            <a:r>
              <a:rPr lang="sr-Latn-CS" sz="2000">
                <a:solidFill>
                  <a:srgbClr val="0066CC"/>
                </a:solidFill>
              </a:rPr>
              <a:t> i invertori na </a:t>
            </a:r>
            <a:r>
              <a:rPr lang="sr-Latn-CS" sz="2000" b="1">
                <a:solidFill>
                  <a:srgbClr val="0066CC"/>
                </a:solidFill>
              </a:rPr>
              <a:t>visokim učestanostima</a:t>
            </a:r>
          </a:p>
          <a:p>
            <a:endParaRPr lang="en-US" sz="2000">
              <a:solidFill>
                <a:srgbClr val="00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6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5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5" grpId="0"/>
      <p:bldP spid="155666" grpId="0"/>
      <p:bldP spid="155667" grpId="0"/>
      <p:bldP spid="102" grpId="0"/>
      <p:bldP spid="155670" grpId="0"/>
      <p:bldP spid="155671" grpId="0"/>
      <p:bldP spid="155693" grpId="0"/>
      <p:bldP spid="15569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3CD9BC6-CDC8-4632-BC2B-AE281D825367}" type="slidenum">
              <a:rPr lang="en-US" smtClean="0">
                <a:solidFill>
                  <a:schemeClr val="tx1"/>
                </a:solidFill>
                <a:latin typeface="Times New Roman" pitchFamily="18" charset="0"/>
              </a:rPr>
              <a:pPr/>
              <a:t>18</a:t>
            </a:fld>
            <a:endParaRPr lang="en-US" smtClean="0">
              <a:solidFill>
                <a:schemeClr val="tx1"/>
              </a:solidFill>
              <a:latin typeface="Times New Roman" pitchFamily="18" charset="0"/>
            </a:endParaRPr>
          </a:p>
        </p:txBody>
      </p:sp>
      <p:grpSp>
        <p:nvGrpSpPr>
          <p:cNvPr id="2" name="Group 26"/>
          <p:cNvGrpSpPr>
            <a:grpSpLocks/>
          </p:cNvGrpSpPr>
          <p:nvPr/>
        </p:nvGrpSpPr>
        <p:grpSpPr bwMode="auto">
          <a:xfrm>
            <a:off x="304800" y="990600"/>
            <a:ext cx="922338" cy="2303463"/>
            <a:chOff x="304800" y="990600"/>
            <a:chExt cx="922338" cy="2303463"/>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19" name="Straight Connector 118"/>
            <p:cNvCxnSpPr>
              <a:cxnSpLocks noChangeShapeType="1"/>
            </p:cNvCxnSpPr>
            <p:nvPr/>
          </p:nvCxnSpPr>
          <p:spPr bwMode="auto">
            <a:xfrm rot="16200000" flipH="1">
              <a:off x="534988" y="2017712"/>
              <a:ext cx="704850" cy="31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3" name="Straight Connector 122"/>
            <p:cNvCxnSpPr>
              <a:cxnSpLocks noChangeShapeType="1"/>
            </p:cNvCxnSpPr>
            <p:nvPr/>
          </p:nvCxnSpPr>
          <p:spPr bwMode="auto">
            <a:xfrm flipV="1">
              <a:off x="885825" y="1558925"/>
              <a:ext cx="300038" cy="2190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948531" y="1313657"/>
              <a:ext cx="46037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6" name="Straight Connector 125"/>
            <p:cNvCxnSpPr>
              <a:cxnSpLocks noChangeShapeType="1"/>
            </p:cNvCxnSpPr>
            <p:nvPr/>
          </p:nvCxnSpPr>
          <p:spPr bwMode="auto">
            <a:xfrm>
              <a:off x="889000" y="2201863"/>
              <a:ext cx="303213" cy="2317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773113" y="2806700"/>
              <a:ext cx="787400" cy="3175"/>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0" name="Straight Arrow Connector 139"/>
            <p:cNvCxnSpPr>
              <a:cxnSpLocks noChangeShapeType="1"/>
            </p:cNvCxnSpPr>
            <p:nvPr/>
          </p:nvCxnSpPr>
          <p:spPr bwMode="auto">
            <a:xfrm rot="16200000" flipH="1">
              <a:off x="982663" y="2262188"/>
              <a:ext cx="109537" cy="109537"/>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grpSp>
      <p:grpSp>
        <p:nvGrpSpPr>
          <p:cNvPr id="3" name="Group 27"/>
          <p:cNvGrpSpPr>
            <a:grpSpLocks/>
          </p:cNvGrpSpPr>
          <p:nvPr/>
        </p:nvGrpSpPr>
        <p:grpSpPr bwMode="auto">
          <a:xfrm>
            <a:off x="146050" y="692150"/>
            <a:ext cx="1647825" cy="2827338"/>
            <a:chOff x="146050" y="692696"/>
            <a:chExt cx="1647337" cy="2827208"/>
          </a:xfrm>
        </p:grpSpPr>
        <p:sp>
          <p:nvSpPr>
            <p:cNvPr id="1332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332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332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332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332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13317" name="TextBox 4"/>
          <p:cNvSpPr txBox="1">
            <a:spLocks noChangeArrowheads="1"/>
          </p:cNvSpPr>
          <p:nvPr/>
        </p:nvSpPr>
        <p:spPr bwMode="auto">
          <a:xfrm>
            <a:off x="0" y="0"/>
            <a:ext cx="8991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a:solidFill>
                  <a:srgbClr val="0066CC"/>
                </a:solidFill>
                <a:latin typeface="+mj-lt"/>
              </a:rPr>
              <a:t>IGBT (</a:t>
            </a:r>
            <a:r>
              <a:rPr lang="sr-Latn-CS" sz="3200" b="1" i="1" dirty="0">
                <a:solidFill>
                  <a:srgbClr val="0066CC"/>
                </a:solidFill>
                <a:latin typeface="+mj-lt"/>
              </a:rPr>
              <a:t>Insulated Gate Bipolar Tranzistor</a:t>
            </a:r>
            <a:r>
              <a:rPr lang="sr-Latn-CS" sz="3200" b="1" dirty="0">
                <a:solidFill>
                  <a:srgbClr val="0066CC"/>
                </a:solidFill>
                <a:latin typeface="+mj-lt"/>
              </a:rPr>
              <a:t>) </a:t>
            </a:r>
          </a:p>
        </p:txBody>
      </p:sp>
      <p:sp>
        <p:nvSpPr>
          <p:cNvPr id="13318" name="Text Box 22"/>
          <p:cNvSpPr txBox="1">
            <a:spLocks noChangeArrowheads="1"/>
          </p:cNvSpPr>
          <p:nvPr/>
        </p:nvSpPr>
        <p:spPr bwMode="auto">
          <a:xfrm>
            <a:off x="2209800" y="838200"/>
            <a:ext cx="6629400"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dirty="0">
                <a:solidFill>
                  <a:srgbClr val="0066CC"/>
                </a:solidFill>
                <a:latin typeface="Arial" charset="0"/>
              </a:rPr>
              <a:t> </a:t>
            </a:r>
            <a:r>
              <a:rPr lang="sr-Latn-CS" sz="2000" dirty="0">
                <a:solidFill>
                  <a:srgbClr val="0066CC"/>
                </a:solidFill>
                <a:latin typeface="Arial" charset="0"/>
              </a:rPr>
              <a:t>Kombinacija MOSFET-a i bipolarnog travzistora</a:t>
            </a:r>
          </a:p>
          <a:p>
            <a:pPr marL="182880" indent="-182880" eaLnBrk="1" hangingPunct="1">
              <a:buFontTx/>
              <a:buChar char="•"/>
            </a:pPr>
            <a:r>
              <a:rPr lang="sr-Latn-CS" sz="2000" dirty="0" smtClean="0">
                <a:solidFill>
                  <a:srgbClr val="0066CC"/>
                </a:solidFill>
                <a:latin typeface="Arial" charset="0"/>
              </a:rPr>
              <a:t>Kombinuje </a:t>
            </a:r>
            <a:r>
              <a:rPr lang="sr-Latn-CS" sz="2000" dirty="0">
                <a:solidFill>
                  <a:srgbClr val="0066CC"/>
                </a:solidFill>
                <a:latin typeface="Arial" charset="0"/>
              </a:rPr>
              <a:t>dobre osobine pobude MOSFET-a i izlaznog dela bipolatnog tranzistora</a:t>
            </a:r>
          </a:p>
          <a:p>
            <a:pPr eaLnBrk="1" hangingPunct="1">
              <a:buFontTx/>
              <a:buChar char="•"/>
            </a:pPr>
            <a:r>
              <a:rPr lang="sr-Latn-CS" sz="2000" dirty="0">
                <a:solidFill>
                  <a:srgbClr val="0066CC"/>
                </a:solidFill>
                <a:latin typeface="Arial" charset="0"/>
              </a:rPr>
              <a:t> Potrebna mala energija za uključenje </a:t>
            </a:r>
          </a:p>
          <a:p>
            <a:pPr eaLnBrk="1" hangingPunct="1">
              <a:buFontTx/>
              <a:buChar char="•"/>
            </a:pPr>
            <a:r>
              <a:rPr lang="sr-Latn-CS" sz="2000" dirty="0">
                <a:solidFill>
                  <a:srgbClr val="0066CC"/>
                </a:solidFill>
                <a:latin typeface="Arial" charset="0"/>
              </a:rPr>
              <a:t> Jednostavan hardver za pobudu</a:t>
            </a:r>
          </a:p>
          <a:p>
            <a:pPr eaLnBrk="1" hangingPunct="1">
              <a:buFontTx/>
              <a:buChar char="•"/>
            </a:pPr>
            <a:r>
              <a:rPr lang="sr-Latn-CS" sz="2000" dirty="0">
                <a:solidFill>
                  <a:srgbClr val="0066CC"/>
                </a:solidFill>
                <a:latin typeface="Arial" charset="0"/>
              </a:rPr>
              <a:t> Napon do 4700 V (6500 za HVIGBT), struje do 3600A</a:t>
            </a:r>
          </a:p>
          <a:p>
            <a:pPr eaLnBrk="1" hangingPunct="1">
              <a:buFontTx/>
              <a:buChar char="•"/>
            </a:pPr>
            <a:r>
              <a:rPr lang="sr-Latn-CS" sz="2000" dirty="0">
                <a:solidFill>
                  <a:srgbClr val="0066CC"/>
                </a:solidFill>
                <a:latin typeface="Arial" charset="0"/>
              </a:rPr>
              <a:t> Tipične radne učestanosti do 20 kHz</a:t>
            </a:r>
            <a:endParaRPr lang="en-US" sz="2000" dirty="0">
              <a:solidFill>
                <a:srgbClr val="0066CC"/>
              </a:solidFill>
              <a:latin typeface="Arial" charset="0"/>
            </a:endParaRPr>
          </a:p>
        </p:txBody>
      </p:sp>
      <p:pic>
        <p:nvPicPr>
          <p:cNvPr id="13319" name="Picture 23" descr="image00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3505200"/>
            <a:ext cx="2155825"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0" name="Picture 24" descr="MVC-004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76500" y="3505200"/>
            <a:ext cx="4038600" cy="302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1" name="Text Box 25"/>
          <p:cNvSpPr txBox="1">
            <a:spLocks noChangeArrowheads="1"/>
          </p:cNvSpPr>
          <p:nvPr/>
        </p:nvSpPr>
        <p:spPr bwMode="auto">
          <a:xfrm>
            <a:off x="2468562" y="6217920"/>
            <a:ext cx="405447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dirty="0" smtClean="0">
                <a:solidFill>
                  <a:schemeClr val="tx1"/>
                </a:solidFill>
                <a:latin typeface="Arial" charset="0"/>
                <a:cs typeface="Times New Roman" pitchFamily="18" charset="0"/>
              </a:rPr>
              <a:t>3300V/1200A </a:t>
            </a:r>
            <a:r>
              <a:rPr lang="en-US" b="1" dirty="0">
                <a:solidFill>
                  <a:schemeClr val="tx1"/>
                </a:solidFill>
                <a:latin typeface="Arial" charset="0"/>
                <a:cs typeface="Times New Roman" pitchFamily="18" charset="0"/>
              </a:rPr>
              <a:t>IGBT </a:t>
            </a:r>
            <a:r>
              <a:rPr lang="en-US" b="1" dirty="0" err="1">
                <a:solidFill>
                  <a:schemeClr val="tx1"/>
                </a:solidFill>
                <a:latin typeface="Arial" charset="0"/>
                <a:cs typeface="Times New Roman" pitchFamily="18" charset="0"/>
              </a:rPr>
              <a:t>modul</a:t>
            </a:r>
            <a:r>
              <a:rPr lang="sr-Latn-CS" b="1" dirty="0">
                <a:solidFill>
                  <a:schemeClr val="tx1"/>
                </a:solidFill>
                <a:latin typeface="Arial" charset="0"/>
                <a:cs typeface="Times New Roman" pitchFamily="18" charset="0"/>
              </a:rPr>
              <a:t>i</a:t>
            </a:r>
            <a:r>
              <a:rPr lang="en-US" sz="2000" b="1" dirty="0">
                <a:solidFill>
                  <a:schemeClr val="tx1"/>
                </a:solidFill>
                <a:latin typeface="Arial" charset="0"/>
              </a:rPr>
              <a:t> </a:t>
            </a:r>
          </a:p>
        </p:txBody>
      </p:sp>
      <p:pic>
        <p:nvPicPr>
          <p:cNvPr id="270338" name="Picture 2" descr="https://upload.wikimedia.org/wikipedia/commons/thumb/c/c1/CM600DU-24NFH.jpg/220px-CM600DU-24NFH.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87490" y="3505200"/>
            <a:ext cx="2501678" cy="1660206"/>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 Box 25"/>
          <p:cNvSpPr txBox="1">
            <a:spLocks noChangeArrowheads="1"/>
          </p:cNvSpPr>
          <p:nvPr/>
        </p:nvSpPr>
        <p:spPr bwMode="auto">
          <a:xfrm>
            <a:off x="309563" y="6214110"/>
            <a:ext cx="1752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dirty="0" smtClean="0">
                <a:solidFill>
                  <a:schemeClr val="tx1"/>
                </a:solidFill>
                <a:latin typeface="Arial" charset="0"/>
                <a:cs typeface="Times New Roman" pitchFamily="18" charset="0"/>
              </a:rPr>
              <a:t>1700V/1200A</a:t>
            </a:r>
            <a:endParaRPr lang="en-US" sz="2000" b="1" dirty="0">
              <a:solidFill>
                <a:schemeClr val="tx1"/>
              </a:solidFill>
              <a:latin typeface="Arial" charset="0"/>
            </a:endParaRPr>
          </a:p>
        </p:txBody>
      </p:sp>
      <p:sp>
        <p:nvSpPr>
          <p:cNvPr id="29" name="Text Box 25"/>
          <p:cNvSpPr txBox="1">
            <a:spLocks noChangeArrowheads="1"/>
          </p:cNvSpPr>
          <p:nvPr/>
        </p:nvSpPr>
        <p:spPr bwMode="auto">
          <a:xfrm>
            <a:off x="6617652" y="5181600"/>
            <a:ext cx="237394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err="1" smtClean="0">
                <a:solidFill>
                  <a:schemeClr val="tx1"/>
                </a:solidFill>
                <a:latin typeface="Arial" charset="0"/>
                <a:cs typeface="Times New Roman" pitchFamily="18" charset="0"/>
              </a:rPr>
              <a:t>Unutra</a:t>
            </a:r>
            <a:r>
              <a:rPr lang="x-none" sz="1400" b="1" dirty="0">
                <a:solidFill>
                  <a:schemeClr val="tx1"/>
                </a:solidFill>
                <a:latin typeface="Arial" charset="0"/>
                <a:cs typeface="Times New Roman" pitchFamily="18" charset="0"/>
              </a:rPr>
              <a:t>š</a:t>
            </a:r>
            <a:r>
              <a:rPr lang="en-US" sz="1400" b="1" dirty="0" err="1" smtClean="0">
                <a:solidFill>
                  <a:schemeClr val="tx1"/>
                </a:solidFill>
                <a:latin typeface="Arial" charset="0"/>
                <a:cs typeface="Times New Roman" pitchFamily="18" charset="0"/>
              </a:rPr>
              <a:t>njost</a:t>
            </a:r>
            <a:r>
              <a:rPr lang="en-US" sz="1400" b="1" dirty="0" smtClean="0">
                <a:solidFill>
                  <a:schemeClr val="tx1"/>
                </a:solidFill>
                <a:latin typeface="Arial" charset="0"/>
                <a:cs typeface="Times New Roman" pitchFamily="18" charset="0"/>
              </a:rPr>
              <a:t> 1200V/600A </a:t>
            </a:r>
            <a:r>
              <a:rPr lang="x-none" sz="1400" b="1" dirty="0" smtClean="0">
                <a:solidFill>
                  <a:schemeClr val="tx1"/>
                </a:solidFill>
                <a:latin typeface="Arial" charset="0"/>
                <a:cs typeface="Times New Roman" pitchFamily="18" charset="0"/>
              </a:rPr>
              <a:t>Powerex </a:t>
            </a:r>
            <a:r>
              <a:rPr lang="en-US" sz="1400" b="1" dirty="0" smtClean="0">
                <a:solidFill>
                  <a:schemeClr val="tx1"/>
                </a:solidFill>
                <a:latin typeface="Arial" charset="0"/>
                <a:cs typeface="Times New Roman" pitchFamily="18" charset="0"/>
              </a:rPr>
              <a:t>IGBT </a:t>
            </a:r>
            <a:r>
              <a:rPr lang="en-US" sz="1400" b="1" dirty="0" err="1" smtClean="0">
                <a:solidFill>
                  <a:schemeClr val="tx1"/>
                </a:solidFill>
                <a:latin typeface="Arial" charset="0"/>
                <a:cs typeface="Times New Roman" pitchFamily="18" charset="0"/>
              </a:rPr>
              <a:t>modula</a:t>
            </a:r>
            <a:endParaRPr lang="en-US" sz="1400" b="1" dirty="0">
              <a:solidFill>
                <a:schemeClr val="tx1"/>
              </a:solidFill>
              <a:latin typeface="Arial" charset="0"/>
            </a:endParaRPr>
          </a:p>
        </p:txBody>
      </p:sp>
      <p:sp>
        <p:nvSpPr>
          <p:cNvPr id="30" name="TextBox 29"/>
          <p:cNvSpPr txBox="1"/>
          <p:nvPr/>
        </p:nvSpPr>
        <p:spPr>
          <a:xfrm>
            <a:off x="0" y="6611779"/>
            <a:ext cx="18288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92D2B67-F0F1-4A71-B0F8-423F266FB770}" type="slidenum">
              <a:rPr lang="en-US" smtClean="0">
                <a:solidFill>
                  <a:schemeClr val="tx1"/>
                </a:solidFill>
                <a:latin typeface="Times New Roman" pitchFamily="18" charset="0"/>
              </a:rPr>
              <a:pPr/>
              <a:t>19</a:t>
            </a:fld>
            <a:endParaRPr lang="en-US" smtClean="0">
              <a:solidFill>
                <a:schemeClr val="tx1"/>
              </a:solidFill>
              <a:latin typeface="Times New Roman" pitchFamily="18" charset="0"/>
            </a:endParaRPr>
          </a:p>
        </p:txBody>
      </p:sp>
      <p:sp>
        <p:nvSpPr>
          <p:cNvPr id="14339" name="TextBox 4"/>
          <p:cNvSpPr txBox="1">
            <a:spLocks noChangeArrowheads="1"/>
          </p:cNvSpPr>
          <p:nvPr/>
        </p:nvSpPr>
        <p:spPr bwMode="auto">
          <a:xfrm>
            <a:off x="0" y="0"/>
            <a:ext cx="8991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IGBT </a:t>
            </a:r>
            <a:r>
              <a:rPr lang="sr-Latn-CS" sz="3200" dirty="0" smtClean="0">
                <a:solidFill>
                  <a:srgbClr val="0066CC"/>
                </a:solidFill>
                <a:latin typeface="+mj-lt"/>
              </a:rPr>
              <a:t>kao IDEALNI </a:t>
            </a:r>
            <a:r>
              <a:rPr lang="sr-Latn-CS" sz="3200" dirty="0">
                <a:solidFill>
                  <a:srgbClr val="0066CC"/>
                </a:solidFill>
                <a:latin typeface="+mj-lt"/>
              </a:rPr>
              <a:t>prekidač</a:t>
            </a:r>
          </a:p>
        </p:txBody>
      </p:sp>
      <p:sp>
        <p:nvSpPr>
          <p:cNvPr id="14340" name="Text Box 22"/>
          <p:cNvSpPr txBox="1">
            <a:spLocks noChangeArrowheads="1"/>
          </p:cNvSpPr>
          <p:nvPr/>
        </p:nvSpPr>
        <p:spPr bwMode="auto">
          <a:xfrm>
            <a:off x="2214563" y="1428750"/>
            <a:ext cx="66294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isključen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&lt;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 0</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grpSp>
        <p:nvGrpSpPr>
          <p:cNvPr id="2" name="Group 56"/>
          <p:cNvGrpSpPr>
            <a:grpSpLocks/>
          </p:cNvGrpSpPr>
          <p:nvPr/>
        </p:nvGrpSpPr>
        <p:grpSpPr bwMode="auto">
          <a:xfrm>
            <a:off x="146050" y="692150"/>
            <a:ext cx="1647825" cy="2827338"/>
            <a:chOff x="146050" y="692150"/>
            <a:chExt cx="1647825" cy="2827338"/>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686593" y="2717007"/>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3" name="Group 27"/>
            <p:cNvGrpSpPr>
              <a:grpSpLocks/>
            </p:cNvGrpSpPr>
            <p:nvPr/>
          </p:nvGrpSpPr>
          <p:grpSpPr bwMode="auto">
            <a:xfrm>
              <a:off x="146050" y="692150"/>
              <a:ext cx="1647825" cy="2827338"/>
              <a:chOff x="146050" y="692696"/>
              <a:chExt cx="1647337" cy="2827208"/>
            </a:xfrm>
          </p:grpSpPr>
          <p:sp>
            <p:nvSpPr>
              <p:cNvPr id="1437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7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7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7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7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27" name="Oval 26"/>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8" name="Oval 27"/>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71" name="Straight Connector 31"/>
            <p:cNvCxnSpPr>
              <a:cxnSpLocks noChangeShapeType="1"/>
              <a:stCxn id="28"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4" name="Group 57"/>
          <p:cNvGrpSpPr>
            <a:grpSpLocks/>
          </p:cNvGrpSpPr>
          <p:nvPr/>
        </p:nvGrpSpPr>
        <p:grpSpPr bwMode="auto">
          <a:xfrm>
            <a:off x="123825" y="3740150"/>
            <a:ext cx="1647825" cy="2827338"/>
            <a:chOff x="123801" y="3740162"/>
            <a:chExt cx="1647825" cy="2827338"/>
          </a:xfrm>
        </p:grpSpPr>
        <p:cxnSp>
          <p:nvCxnSpPr>
            <p:cNvPr id="36" name="Straight Connector 35"/>
            <p:cNvCxnSpPr>
              <a:cxnSpLocks noChangeShapeType="1"/>
            </p:cNvCxnSpPr>
            <p:nvPr/>
          </p:nvCxnSpPr>
          <p:spPr bwMode="auto">
            <a:xfrm>
              <a:off x="380976" y="5099062"/>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16200000" flipV="1">
              <a:off x="558776" y="5076838"/>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38" name="Straight Connector 37"/>
            <p:cNvCxnSpPr>
              <a:cxnSpLocks noChangeShapeType="1"/>
            </p:cNvCxnSpPr>
            <p:nvPr/>
          </p:nvCxnSpPr>
          <p:spPr bwMode="auto">
            <a:xfrm rot="5400000" flipH="1" flipV="1">
              <a:off x="841351" y="4446600"/>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9" name="Straight Connector 38"/>
            <p:cNvCxnSpPr>
              <a:cxnSpLocks noChangeShapeType="1"/>
            </p:cNvCxnSpPr>
            <p:nvPr/>
          </p:nvCxnSpPr>
          <p:spPr bwMode="auto">
            <a:xfrm rot="5400000" flipH="1" flipV="1">
              <a:off x="664344" y="5765019"/>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40" name="Oval 39"/>
            <p:cNvSpPr>
              <a:spLocks noChangeArrowheads="1"/>
            </p:cNvSpPr>
            <p:nvPr/>
          </p:nvSpPr>
          <p:spPr bwMode="auto">
            <a:xfrm flipH="1">
              <a:off x="1095351" y="4038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1" name="Oval 40"/>
            <p:cNvSpPr>
              <a:spLocks noChangeArrowheads="1"/>
            </p:cNvSpPr>
            <p:nvPr/>
          </p:nvSpPr>
          <p:spPr bwMode="auto">
            <a:xfrm flipH="1">
              <a:off x="1087414" y="62484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2" name="Oval 41"/>
            <p:cNvSpPr>
              <a:spLocks noChangeArrowheads="1"/>
            </p:cNvSpPr>
            <p:nvPr/>
          </p:nvSpPr>
          <p:spPr bwMode="auto">
            <a:xfrm flipH="1">
              <a:off x="282551" y="5054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5" name="Group 27"/>
            <p:cNvGrpSpPr>
              <a:grpSpLocks/>
            </p:cNvGrpSpPr>
            <p:nvPr/>
          </p:nvGrpSpPr>
          <p:grpSpPr bwMode="auto">
            <a:xfrm>
              <a:off x="123801" y="3740162"/>
              <a:ext cx="1647825" cy="2827338"/>
              <a:chOff x="146050" y="692696"/>
              <a:chExt cx="1647337" cy="2827208"/>
            </a:xfrm>
          </p:grpSpPr>
          <p:sp>
            <p:nvSpPr>
              <p:cNvPr id="14355"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56"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57"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58"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48" name="Straight Arrow Connector 47"/>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60"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50" name="Oval 49"/>
            <p:cNvSpPr>
              <a:spLocks noChangeArrowheads="1"/>
            </p:cNvSpPr>
            <p:nvPr/>
          </p:nvSpPr>
          <p:spPr bwMode="auto">
            <a:xfrm flipH="1">
              <a:off x="1103289" y="4778387"/>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51" name="Oval 50"/>
            <p:cNvSpPr>
              <a:spLocks noChangeArrowheads="1"/>
            </p:cNvSpPr>
            <p:nvPr/>
          </p:nvSpPr>
          <p:spPr bwMode="auto">
            <a:xfrm flipH="1">
              <a:off x="1100114" y="51816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54" name="Straight Connector 51"/>
            <p:cNvCxnSpPr>
              <a:cxnSpLocks noChangeShapeType="1"/>
              <a:stCxn id="51" idx="0"/>
              <a:endCxn id="50" idx="4"/>
            </p:cNvCxnSpPr>
            <p:nvPr/>
          </p:nvCxnSpPr>
          <p:spPr bwMode="auto">
            <a:xfrm rot="5400000" flipH="1" flipV="1">
              <a:off x="1001688" y="5025244"/>
              <a:ext cx="309562" cy="3175"/>
            </a:xfrm>
            <a:prstGeom prst="line">
              <a:avLst/>
            </a:prstGeom>
            <a:noFill/>
            <a:ln w="76200" algn="ctr">
              <a:solidFill>
                <a:srgbClr val="0066FF"/>
              </a:solidFill>
              <a:round/>
              <a:headEnd type="none" w="sm" len="sm"/>
              <a:tailEnd type="none" w="sm" len="sm"/>
            </a:ln>
          </p:spPr>
        </p:cxnSp>
      </p:grpSp>
      <p:sp>
        <p:nvSpPr>
          <p:cNvPr id="55" name="Text Box 22"/>
          <p:cNvSpPr txBox="1">
            <a:spLocks noChangeArrowheads="1"/>
          </p:cNvSpPr>
          <p:nvPr/>
        </p:nvSpPr>
        <p:spPr bwMode="auto">
          <a:xfrm>
            <a:off x="2143125" y="4286250"/>
            <a:ext cx="66294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uključen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&gt;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 </a:t>
            </a:r>
            <a:r>
              <a:rPr lang="sr-Latn-CS" sz="2400">
                <a:solidFill>
                  <a:srgbClr val="0066CC"/>
                </a:solidFill>
                <a:latin typeface="Arial" charset="0"/>
              </a:rPr>
              <a:t>= 0 </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a:t>
            </a:fld>
            <a:endParaRPr lang="en-US" dirty="0" smtClean="0">
              <a:solidFill>
                <a:schemeClr val="tx1"/>
              </a:solidFill>
              <a:latin typeface="Times New Roman" pitchFamily="18" charset="0"/>
            </a:endParaRPr>
          </a:p>
        </p:txBody>
      </p:sp>
      <p:sp>
        <p:nvSpPr>
          <p:cNvPr id="1029" name="TextBox 4"/>
          <p:cNvSpPr txBox="1">
            <a:spLocks noChangeArrowheads="1"/>
          </p:cNvSpPr>
          <p:nvPr/>
        </p:nvSpPr>
        <p:spPr bwMode="auto">
          <a:xfrm>
            <a:off x="0" y="0"/>
            <a:ext cx="8991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chemeClr val="tx1"/>
                </a:solidFill>
                <a:latin typeface="+mj-lt"/>
              </a:rPr>
              <a:t>KOM</a:t>
            </a:r>
            <a:r>
              <a:rPr lang="en-US" sz="2400" b="1" dirty="0" smtClean="0">
                <a:solidFill>
                  <a:schemeClr val="tx1"/>
                </a:solidFill>
                <a:latin typeface="+mj-lt"/>
              </a:rPr>
              <a:t>PONENTE </a:t>
            </a:r>
            <a:r>
              <a:rPr lang="en-US" sz="2400" b="1" dirty="0">
                <a:solidFill>
                  <a:schemeClr val="tx1"/>
                </a:solidFill>
                <a:latin typeface="+mj-lt"/>
              </a:rPr>
              <a:t>ENERGETSKE ELEKTRONIKE</a:t>
            </a:r>
            <a:r>
              <a:rPr lang="sr-Latn-CS" sz="2400" b="1" dirty="0">
                <a:solidFill>
                  <a:schemeClr val="tx1"/>
                </a:solidFill>
                <a:latin typeface="+mj-lt"/>
              </a:rPr>
              <a:t> - </a:t>
            </a:r>
            <a:r>
              <a:rPr lang="sr-Latn-CS" sz="2800" b="1" dirty="0">
                <a:solidFill>
                  <a:schemeClr val="tx1"/>
                </a:solidFill>
                <a:latin typeface="+mj-lt"/>
              </a:rPr>
              <a:t>DIODA</a:t>
            </a:r>
            <a:endParaRPr lang="en-US" sz="2800" b="1" dirty="0">
              <a:solidFill>
                <a:srgbClr val="C00000"/>
              </a:solidFill>
              <a:latin typeface="+mj-lt"/>
            </a:endParaRPr>
          </a:p>
        </p:txBody>
      </p:sp>
      <p:grpSp>
        <p:nvGrpSpPr>
          <p:cNvPr id="2" name="Group 3"/>
          <p:cNvGrpSpPr>
            <a:grpSpLocks/>
          </p:cNvGrpSpPr>
          <p:nvPr/>
        </p:nvGrpSpPr>
        <p:grpSpPr bwMode="auto">
          <a:xfrm>
            <a:off x="571362" y="3124200"/>
            <a:ext cx="3540262" cy="2991640"/>
            <a:chOff x="1118" y="759"/>
            <a:chExt cx="2801" cy="1964"/>
          </a:xfrm>
        </p:grpSpPr>
        <p:sp>
          <p:nvSpPr>
            <p:cNvPr id="1075" name="Line 4"/>
            <p:cNvSpPr>
              <a:spLocks noChangeShapeType="1"/>
            </p:cNvSpPr>
            <p:nvPr/>
          </p:nvSpPr>
          <p:spPr bwMode="auto">
            <a:xfrm>
              <a:off x="1118" y="1991"/>
              <a:ext cx="2650" cy="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en-US" dirty="0"/>
            </a:p>
          </p:txBody>
        </p:sp>
        <p:sp>
          <p:nvSpPr>
            <p:cNvPr id="1076" name="Text Box 5"/>
            <p:cNvSpPr txBox="1">
              <a:spLocks noChangeArrowheads="1"/>
            </p:cNvSpPr>
            <p:nvPr/>
          </p:nvSpPr>
          <p:spPr bwMode="auto">
            <a:xfrm>
              <a:off x="2649" y="759"/>
              <a:ext cx="243"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1077" name="Text Box 6"/>
            <p:cNvSpPr txBox="1">
              <a:spLocks noChangeArrowheads="1"/>
            </p:cNvSpPr>
            <p:nvPr/>
          </p:nvSpPr>
          <p:spPr bwMode="auto">
            <a:xfrm>
              <a:off x="3632" y="1991"/>
              <a:ext cx="28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1078"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79" name="Arc 8"/>
            <p:cNvSpPr>
              <a:spLocks/>
            </p:cNvSpPr>
            <p:nvPr/>
          </p:nvSpPr>
          <p:spPr bwMode="auto">
            <a:xfrm rot="10800000" flipH="1">
              <a:off x="2802" y="1002"/>
              <a:ext cx="354" cy="1002"/>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nvGrpSpPr>
            <p:cNvPr id="3" name="Group 9"/>
            <p:cNvGrpSpPr>
              <a:grpSpLocks/>
            </p:cNvGrpSpPr>
            <p:nvPr/>
          </p:nvGrpSpPr>
          <p:grpSpPr bwMode="auto">
            <a:xfrm>
              <a:off x="1231" y="1998"/>
              <a:ext cx="1577" cy="697"/>
              <a:chOff x="1117" y="2112"/>
              <a:chExt cx="1577" cy="697"/>
            </a:xfrm>
          </p:grpSpPr>
          <p:sp>
            <p:nvSpPr>
              <p:cNvPr id="1087" name="Arc 10"/>
              <p:cNvSpPr>
                <a:spLocks/>
              </p:cNvSpPr>
              <p:nvPr/>
            </p:nvSpPr>
            <p:spPr bwMode="auto">
              <a:xfrm flipH="1">
                <a:off x="1117" y="2152"/>
                <a:ext cx="183" cy="657"/>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1088" name="Line 11"/>
              <p:cNvSpPr>
                <a:spLocks noChangeShapeType="1"/>
              </p:cNvSpPr>
              <p:nvPr/>
            </p:nvSpPr>
            <p:spPr bwMode="auto">
              <a:xfrm flipV="1">
                <a:off x="1287" y="2112"/>
                <a:ext cx="1407" cy="4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en-US"/>
              </a:p>
            </p:txBody>
          </p:sp>
        </p:grpSp>
        <p:sp>
          <p:nvSpPr>
            <p:cNvPr id="1081"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82" name="Line 13"/>
            <p:cNvSpPr>
              <a:spLocks noChangeShapeType="1"/>
            </p:cNvSpPr>
            <p:nvPr/>
          </p:nvSpPr>
          <p:spPr bwMode="auto">
            <a:xfrm>
              <a:off x="1344" y="1991"/>
              <a:ext cx="0" cy="73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83" name="Text Box 14"/>
            <p:cNvSpPr txBox="1">
              <a:spLocks noChangeArrowheads="1"/>
            </p:cNvSpPr>
            <p:nvPr/>
          </p:nvSpPr>
          <p:spPr bwMode="auto">
            <a:xfrm>
              <a:off x="2983" y="1991"/>
              <a:ext cx="266"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1084" name="Text Box 15"/>
            <p:cNvSpPr txBox="1">
              <a:spLocks noChangeArrowheads="1"/>
            </p:cNvSpPr>
            <p:nvPr/>
          </p:nvSpPr>
          <p:spPr bwMode="auto">
            <a:xfrm>
              <a:off x="1231" y="1756"/>
              <a:ext cx="277" cy="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1085"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1086"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4" name="Group 9"/>
          <p:cNvGrpSpPr/>
          <p:nvPr/>
        </p:nvGrpSpPr>
        <p:grpSpPr>
          <a:xfrm>
            <a:off x="857224" y="1071546"/>
            <a:ext cx="2913063" cy="1738313"/>
            <a:chOff x="857224" y="1071546"/>
            <a:chExt cx="2913063" cy="1738313"/>
          </a:xfrm>
        </p:grpSpPr>
        <p:sp>
          <p:nvSpPr>
            <p:cNvPr id="1046" name="Oval 19"/>
            <p:cNvSpPr>
              <a:spLocks noChangeArrowheads="1"/>
            </p:cNvSpPr>
            <p:nvPr/>
          </p:nvSpPr>
          <p:spPr bwMode="auto">
            <a:xfrm>
              <a:off x="1257274" y="1906571"/>
              <a:ext cx="381000" cy="444500"/>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grpSp>
          <p:nvGrpSpPr>
            <p:cNvPr id="5" name="Group 20"/>
            <p:cNvGrpSpPr>
              <a:grpSpLocks/>
            </p:cNvGrpSpPr>
            <p:nvPr/>
          </p:nvGrpSpPr>
          <p:grpSpPr bwMode="auto">
            <a:xfrm>
              <a:off x="2314549" y="1381109"/>
              <a:ext cx="238125" cy="215900"/>
              <a:chOff x="3252" y="1062"/>
              <a:chExt cx="150" cy="126"/>
            </a:xfrm>
          </p:grpSpPr>
          <p:sp>
            <p:nvSpPr>
              <p:cNvPr id="1073" name="Line 21"/>
              <p:cNvSpPr>
                <a:spLocks noChangeShapeType="1"/>
              </p:cNvSpPr>
              <p:nvPr/>
            </p:nvSpPr>
            <p:spPr bwMode="auto">
              <a:xfrm>
                <a:off x="3252" y="1128"/>
                <a:ext cx="150" cy="0"/>
              </a:xfrm>
              <a:prstGeom prst="line">
                <a:avLst/>
              </a:prstGeom>
              <a:noFill/>
              <a:ln w="76200" cmpd="tri">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74" name="Line 22"/>
              <p:cNvSpPr>
                <a:spLocks noChangeShapeType="1"/>
              </p:cNvSpPr>
              <p:nvPr/>
            </p:nvSpPr>
            <p:spPr bwMode="auto">
              <a:xfrm>
                <a:off x="3390" y="1062"/>
                <a:ext cx="0" cy="1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grpSp>
        <p:sp>
          <p:nvSpPr>
            <p:cNvPr id="1048" name="Line 23"/>
            <p:cNvSpPr>
              <a:spLocks noChangeShapeType="1"/>
            </p:cNvSpPr>
            <p:nvPr/>
          </p:nvSpPr>
          <p:spPr bwMode="auto">
            <a:xfrm flipH="1">
              <a:off x="1438249" y="1484296"/>
              <a:ext cx="8477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49" name="Line 24"/>
            <p:cNvSpPr>
              <a:spLocks noChangeShapeType="1"/>
            </p:cNvSpPr>
            <p:nvPr/>
          </p:nvSpPr>
          <p:spPr bwMode="auto">
            <a:xfrm flipH="1">
              <a:off x="1438249" y="1484296"/>
              <a:ext cx="0" cy="4127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50" name="Line 25"/>
            <p:cNvSpPr>
              <a:spLocks noChangeShapeType="1"/>
            </p:cNvSpPr>
            <p:nvPr/>
          </p:nvSpPr>
          <p:spPr bwMode="auto">
            <a:xfrm>
              <a:off x="1428724" y="2360596"/>
              <a:ext cx="0" cy="4445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51" name="Line 26"/>
            <p:cNvSpPr>
              <a:spLocks noChangeShapeType="1"/>
            </p:cNvSpPr>
            <p:nvPr/>
          </p:nvSpPr>
          <p:spPr bwMode="auto">
            <a:xfrm>
              <a:off x="1428724" y="2805096"/>
              <a:ext cx="189547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52" name="Line 27"/>
            <p:cNvSpPr>
              <a:spLocks noChangeShapeType="1"/>
            </p:cNvSpPr>
            <p:nvPr/>
          </p:nvSpPr>
          <p:spPr bwMode="auto">
            <a:xfrm>
              <a:off x="2552674" y="1493821"/>
              <a:ext cx="7620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grpSp>
          <p:nvGrpSpPr>
            <p:cNvPr id="6" name="Group 28"/>
            <p:cNvGrpSpPr>
              <a:grpSpLocks/>
            </p:cNvGrpSpPr>
            <p:nvPr/>
          </p:nvGrpSpPr>
          <p:grpSpPr bwMode="auto">
            <a:xfrm>
              <a:off x="3152749" y="1897046"/>
              <a:ext cx="228600" cy="433388"/>
              <a:chOff x="3450" y="1398"/>
              <a:chExt cx="144" cy="252"/>
            </a:xfrm>
          </p:grpSpPr>
          <p:grpSp>
            <p:nvGrpSpPr>
              <p:cNvPr id="7" name="Group 29"/>
              <p:cNvGrpSpPr>
                <a:grpSpLocks/>
              </p:cNvGrpSpPr>
              <p:nvPr/>
            </p:nvGrpSpPr>
            <p:grpSpPr bwMode="auto">
              <a:xfrm>
                <a:off x="3456" y="1428"/>
                <a:ext cx="126" cy="96"/>
                <a:chOff x="3456" y="1428"/>
                <a:chExt cx="126" cy="96"/>
              </a:xfrm>
            </p:grpSpPr>
            <p:sp>
              <p:nvSpPr>
                <p:cNvPr id="1071" name="Line 30"/>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72" name="Line 31"/>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grpSp>
          <p:sp>
            <p:nvSpPr>
              <p:cNvPr id="1066" name="Line 32"/>
              <p:cNvSpPr>
                <a:spLocks noChangeShapeType="1"/>
              </p:cNvSpPr>
              <p:nvPr/>
            </p:nvSpPr>
            <p:spPr bwMode="auto">
              <a:xfrm flipH="1">
                <a:off x="3450" y="1398"/>
                <a:ext cx="96" cy="3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67" name="Line 33"/>
              <p:cNvSpPr>
                <a:spLocks noChangeShapeType="1"/>
              </p:cNvSpPr>
              <p:nvPr/>
            </p:nvSpPr>
            <p:spPr bwMode="auto">
              <a:xfrm>
                <a:off x="3480" y="1620"/>
                <a:ext cx="78" cy="3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grpSp>
            <p:nvGrpSpPr>
              <p:cNvPr id="8" name="Group 34"/>
              <p:cNvGrpSpPr>
                <a:grpSpLocks/>
              </p:cNvGrpSpPr>
              <p:nvPr/>
            </p:nvGrpSpPr>
            <p:grpSpPr bwMode="auto">
              <a:xfrm>
                <a:off x="3468" y="1524"/>
                <a:ext cx="126" cy="96"/>
                <a:chOff x="3456" y="1428"/>
                <a:chExt cx="126" cy="96"/>
              </a:xfrm>
            </p:grpSpPr>
            <p:sp>
              <p:nvSpPr>
                <p:cNvPr id="1069" name="Line 35"/>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70" name="Line 36"/>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grpSp>
        </p:grpSp>
        <p:sp>
          <p:nvSpPr>
            <p:cNvPr id="1054" name="Line 37"/>
            <p:cNvSpPr>
              <a:spLocks noChangeShapeType="1"/>
            </p:cNvSpPr>
            <p:nvPr/>
          </p:nvSpPr>
          <p:spPr bwMode="auto">
            <a:xfrm>
              <a:off x="3314674" y="2330434"/>
              <a:ext cx="0" cy="47942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55" name="Text Box 38"/>
            <p:cNvSpPr txBox="1">
              <a:spLocks noChangeArrowheads="1"/>
            </p:cNvSpPr>
            <p:nvPr/>
          </p:nvSpPr>
          <p:spPr bwMode="auto">
            <a:xfrm>
              <a:off x="857224" y="1724009"/>
              <a:ext cx="328613"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600" i="1" baseline="-25000" dirty="0">
                  <a:solidFill>
                    <a:schemeClr val="tx1"/>
                  </a:solidFill>
                  <a:latin typeface="Times New Roman" pitchFamily="18" charset="0"/>
                </a:rPr>
                <a:t>i</a:t>
              </a:r>
              <a:endParaRPr lang="en-US" i="1" dirty="0">
                <a:solidFill>
                  <a:schemeClr val="tx1"/>
                </a:solidFill>
                <a:latin typeface="Times New Roman" pitchFamily="18" charset="0"/>
              </a:endParaRPr>
            </a:p>
            <a:p>
              <a:r>
                <a:rPr lang="en-US" sz="1400" dirty="0">
                  <a:solidFill>
                    <a:schemeClr val="tx1"/>
                  </a:solidFill>
                  <a:latin typeface="Times New Roman" pitchFamily="18" charset="0"/>
                </a:rPr>
                <a:t>_</a:t>
              </a:r>
            </a:p>
          </p:txBody>
        </p:sp>
        <p:sp>
          <p:nvSpPr>
            <p:cNvPr id="1056" name="Line 39"/>
            <p:cNvSpPr>
              <a:spLocks noChangeShapeType="1"/>
            </p:cNvSpPr>
            <p:nvPr/>
          </p:nvSpPr>
          <p:spPr bwMode="auto">
            <a:xfrm>
              <a:off x="3305149" y="1493821"/>
              <a:ext cx="0" cy="40322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57" name="Freeform 40"/>
            <p:cNvSpPr>
              <a:spLocks/>
            </p:cNvSpPr>
            <p:nvPr/>
          </p:nvSpPr>
          <p:spPr bwMode="auto">
            <a:xfrm>
              <a:off x="1304899" y="1993884"/>
              <a:ext cx="242888" cy="263525"/>
            </a:xfrm>
            <a:custGeom>
              <a:avLst/>
              <a:gdLst>
                <a:gd name="T0" fmla="*/ 0 w 84"/>
                <a:gd name="T1" fmla="*/ 149 h 154"/>
                <a:gd name="T2" fmla="*/ 2929 w 84"/>
                <a:gd name="T3" fmla="*/ 18 h 154"/>
                <a:gd name="T4" fmla="*/ 7253 w 84"/>
                <a:gd name="T5" fmla="*/ 259 h 154"/>
                <a:gd name="T6" fmla="*/ 10182 w 84"/>
                <a:gd name="T7" fmla="*/ 149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1058" name="Line 41"/>
            <p:cNvSpPr>
              <a:spLocks noChangeShapeType="1"/>
            </p:cNvSpPr>
            <p:nvPr/>
          </p:nvSpPr>
          <p:spPr bwMode="auto">
            <a:xfrm>
              <a:off x="2614587" y="1304909"/>
              <a:ext cx="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59" name="Line 42"/>
            <p:cNvSpPr>
              <a:spLocks noChangeShapeType="1"/>
            </p:cNvSpPr>
            <p:nvPr/>
          </p:nvSpPr>
          <p:spPr bwMode="auto">
            <a:xfrm>
              <a:off x="2766987" y="1457309"/>
              <a:ext cx="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0" name="Line 43"/>
            <p:cNvSpPr>
              <a:spLocks noChangeShapeType="1"/>
            </p:cNvSpPr>
            <p:nvPr/>
          </p:nvSpPr>
          <p:spPr bwMode="auto">
            <a:xfrm>
              <a:off x="2919387" y="1609709"/>
              <a:ext cx="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1" name="Line 44"/>
            <p:cNvSpPr>
              <a:spLocks noChangeShapeType="1"/>
            </p:cNvSpPr>
            <p:nvPr/>
          </p:nvSpPr>
          <p:spPr bwMode="auto">
            <a:xfrm>
              <a:off x="3071787" y="1762109"/>
              <a:ext cx="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2" name="Line 45"/>
            <p:cNvSpPr>
              <a:spLocks noChangeShapeType="1"/>
            </p:cNvSpPr>
            <p:nvPr/>
          </p:nvSpPr>
          <p:spPr bwMode="auto">
            <a:xfrm>
              <a:off x="2843187" y="1381109"/>
              <a:ext cx="381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3" name="Text Box 46"/>
            <p:cNvSpPr txBox="1">
              <a:spLocks noChangeArrowheads="1"/>
            </p:cNvSpPr>
            <p:nvPr/>
          </p:nvSpPr>
          <p:spPr bwMode="auto">
            <a:xfrm>
              <a:off x="2843187" y="1071546"/>
              <a:ext cx="533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chemeClr val="tx1"/>
                  </a:solidFill>
                  <a:latin typeface="Times New Roman" pitchFamily="18" charset="0"/>
                </a:rPr>
                <a:t>I</a:t>
              </a:r>
              <a:r>
                <a:rPr lang="sr-Latn-CS" sz="1600" i="1" baseline="-25000" dirty="0">
                  <a:solidFill>
                    <a:schemeClr val="tx1"/>
                  </a:solidFill>
                  <a:latin typeface="Times New Roman" pitchFamily="18" charset="0"/>
                </a:rPr>
                <a:t>d</a:t>
              </a:r>
              <a:endParaRPr lang="en-US" sz="1600" i="1" baseline="-25000" dirty="0">
                <a:solidFill>
                  <a:schemeClr val="tx1"/>
                </a:solidFill>
                <a:latin typeface="Times New Roman" pitchFamily="18" charset="0"/>
              </a:endParaRPr>
            </a:p>
          </p:txBody>
        </p:sp>
        <p:sp>
          <p:nvSpPr>
            <p:cNvPr id="1064" name="Text Box 47"/>
            <p:cNvSpPr txBox="1">
              <a:spLocks noChangeArrowheads="1"/>
            </p:cNvSpPr>
            <p:nvPr/>
          </p:nvSpPr>
          <p:spPr bwMode="auto">
            <a:xfrm>
              <a:off x="3428974" y="1714484"/>
              <a:ext cx="341313" cy="74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200" i="1" baseline="-25000" dirty="0">
                  <a:solidFill>
                    <a:schemeClr val="tx1"/>
                  </a:solidFill>
                  <a:latin typeface="Times New Roman" pitchFamily="18" charset="0"/>
                </a:rPr>
                <a:t>o</a:t>
              </a:r>
              <a:endParaRPr lang="en-US" sz="1400" i="1" dirty="0">
                <a:solidFill>
                  <a:schemeClr val="tx1"/>
                </a:solidFill>
                <a:latin typeface="Times New Roman" pitchFamily="18" charset="0"/>
              </a:endParaRPr>
            </a:p>
            <a:p>
              <a:r>
                <a:rPr lang="en-US" sz="1400" dirty="0">
                  <a:solidFill>
                    <a:schemeClr val="tx1"/>
                  </a:solidFill>
                  <a:latin typeface="Times New Roman" pitchFamily="18" charset="0"/>
                </a:rPr>
                <a:t>_</a:t>
              </a:r>
            </a:p>
          </p:txBody>
        </p:sp>
      </p:grpSp>
      <p:grpSp>
        <p:nvGrpSpPr>
          <p:cNvPr id="9" name="Group 48"/>
          <p:cNvGrpSpPr>
            <a:grpSpLocks/>
          </p:cNvGrpSpPr>
          <p:nvPr/>
        </p:nvGrpSpPr>
        <p:grpSpPr bwMode="auto">
          <a:xfrm>
            <a:off x="5029201" y="3190875"/>
            <a:ext cx="3500438" cy="3398838"/>
            <a:chOff x="3264" y="1290"/>
            <a:chExt cx="2205" cy="2141"/>
          </a:xfrm>
        </p:grpSpPr>
        <p:graphicFrame>
          <p:nvGraphicFramePr>
            <p:cNvPr id="1026" name="Object 50"/>
            <p:cNvGraphicFramePr>
              <a:graphicFrameLocks noChangeAspect="1"/>
            </p:cNvGraphicFramePr>
            <p:nvPr/>
          </p:nvGraphicFramePr>
          <p:xfrm>
            <a:off x="3264" y="1333"/>
            <a:ext cx="1831" cy="995"/>
          </p:xfrm>
          <a:graphic>
            <a:graphicData uri="http://schemas.openxmlformats.org/presentationml/2006/ole">
              <p:oleObj spid="_x0000_s107522" name="Worksheet" r:id="rId4" imgW="2771851" imgH="1381049" progId="Excel.Sheet.8">
                <p:embed/>
              </p:oleObj>
            </a:graphicData>
          </a:graphic>
        </p:graphicFrame>
        <p:sp>
          <p:nvSpPr>
            <p:cNvPr id="1034" name="Text Box 49"/>
            <p:cNvSpPr txBox="1">
              <a:spLocks noChangeArrowheads="1"/>
            </p:cNvSpPr>
            <p:nvPr/>
          </p:nvSpPr>
          <p:spPr bwMode="auto">
            <a:xfrm>
              <a:off x="3336" y="1290"/>
              <a:ext cx="196" cy="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i="1" dirty="0">
                  <a:solidFill>
                    <a:schemeClr val="tx1"/>
                  </a:solidFill>
                  <a:latin typeface="Times New Roman" pitchFamily="18" charset="0"/>
                </a:rPr>
                <a:t>V</a:t>
              </a:r>
              <a:r>
                <a:rPr lang="sr-Latn-CS" sz="1400" i="1" baseline="-25000" dirty="0">
                  <a:solidFill>
                    <a:schemeClr val="tx1"/>
                  </a:solidFill>
                  <a:latin typeface="Times New Roman" pitchFamily="18" charset="0"/>
                </a:rPr>
                <a:t>i</a:t>
              </a:r>
              <a:endParaRPr lang="en-US" sz="1400" i="1" dirty="0">
                <a:solidFill>
                  <a:schemeClr val="tx1"/>
                </a:solidFill>
                <a:latin typeface="Times New Roman" pitchFamily="18" charset="0"/>
              </a:endParaRPr>
            </a:p>
          </p:txBody>
        </p:sp>
        <p:sp>
          <p:nvSpPr>
            <p:cNvPr id="1035" name="Line 51"/>
            <p:cNvSpPr>
              <a:spLocks noChangeShapeType="1"/>
            </p:cNvSpPr>
            <p:nvPr/>
          </p:nvSpPr>
          <p:spPr bwMode="auto">
            <a:xfrm>
              <a:off x="3402" y="1886"/>
              <a:ext cx="1894"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36" name="Line 52"/>
            <p:cNvSpPr>
              <a:spLocks noChangeShapeType="1"/>
            </p:cNvSpPr>
            <p:nvPr/>
          </p:nvSpPr>
          <p:spPr bwMode="auto">
            <a:xfrm flipV="1">
              <a:off x="3396" y="1483"/>
              <a:ext cx="0" cy="747"/>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graphicFrame>
          <p:nvGraphicFramePr>
            <p:cNvPr id="1027" name="Object 53"/>
            <p:cNvGraphicFramePr>
              <a:graphicFrameLocks noChangeAspect="1"/>
            </p:cNvGraphicFramePr>
            <p:nvPr/>
          </p:nvGraphicFramePr>
          <p:xfrm>
            <a:off x="3291" y="2160"/>
            <a:ext cx="2178" cy="1092"/>
          </p:xfrm>
          <a:graphic>
            <a:graphicData uri="http://schemas.openxmlformats.org/presentationml/2006/ole">
              <p:oleObj spid="_x0000_s107523" name="Worksheet" r:id="rId5" imgW="3180960" imgH="1592640" progId="Excel.Sheet.8">
                <p:embed/>
              </p:oleObj>
            </a:graphicData>
          </a:graphic>
        </p:graphicFrame>
        <p:sp>
          <p:nvSpPr>
            <p:cNvPr id="1037" name="Line 54"/>
            <p:cNvSpPr>
              <a:spLocks noChangeShapeType="1"/>
            </p:cNvSpPr>
            <p:nvPr/>
          </p:nvSpPr>
          <p:spPr bwMode="auto">
            <a:xfrm>
              <a:off x="5399" y="2791"/>
              <a:ext cx="12" cy="6"/>
            </a:xfrm>
            <a:prstGeom prst="line">
              <a:avLst/>
            </a:prstGeom>
            <a:noFill/>
            <a:ln w="19050">
              <a:solidFill>
                <a:srgbClr val="00008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8" name="Text Box 55"/>
            <p:cNvSpPr txBox="1">
              <a:spLocks noChangeArrowheads="1"/>
            </p:cNvSpPr>
            <p:nvPr/>
          </p:nvSpPr>
          <p:spPr bwMode="auto">
            <a:xfrm>
              <a:off x="3315" y="2415"/>
              <a:ext cx="313" cy="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i="1" dirty="0">
                  <a:solidFill>
                    <a:schemeClr val="tx1"/>
                  </a:solidFill>
                  <a:latin typeface="Times New Roman" pitchFamily="18" charset="0"/>
                </a:rPr>
                <a:t>V</a:t>
              </a:r>
              <a:r>
                <a:rPr lang="en-US" sz="1200" i="1" baseline="-25000" dirty="0">
                  <a:solidFill>
                    <a:schemeClr val="tx1"/>
                  </a:solidFill>
                  <a:latin typeface="Times New Roman" pitchFamily="18" charset="0"/>
                </a:rPr>
                <a:t>o</a:t>
              </a:r>
              <a:endParaRPr lang="en-US" sz="1400" i="1" dirty="0">
                <a:solidFill>
                  <a:schemeClr val="tx1"/>
                </a:solidFill>
                <a:latin typeface="Times New Roman" pitchFamily="18" charset="0"/>
              </a:endParaRPr>
            </a:p>
          </p:txBody>
        </p:sp>
        <p:sp>
          <p:nvSpPr>
            <p:cNvPr id="1039" name="Text Box 56"/>
            <p:cNvSpPr txBox="1">
              <a:spLocks noChangeArrowheads="1"/>
            </p:cNvSpPr>
            <p:nvPr/>
          </p:nvSpPr>
          <p:spPr bwMode="auto">
            <a:xfrm>
              <a:off x="5136" y="3105"/>
              <a:ext cx="222"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1040" name="Line 57"/>
            <p:cNvSpPr>
              <a:spLocks noChangeShapeType="1"/>
            </p:cNvSpPr>
            <p:nvPr/>
          </p:nvSpPr>
          <p:spPr bwMode="auto">
            <a:xfrm>
              <a:off x="3381" y="3150"/>
              <a:ext cx="1836"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41" name="Line 58"/>
            <p:cNvSpPr>
              <a:spLocks noChangeShapeType="1"/>
            </p:cNvSpPr>
            <p:nvPr/>
          </p:nvSpPr>
          <p:spPr bwMode="auto">
            <a:xfrm flipV="1">
              <a:off x="3398" y="2610"/>
              <a:ext cx="0" cy="56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42" name="Line 59"/>
            <p:cNvSpPr>
              <a:spLocks noChangeShapeType="1"/>
            </p:cNvSpPr>
            <p:nvPr/>
          </p:nvSpPr>
          <p:spPr bwMode="auto">
            <a:xfrm>
              <a:off x="3408" y="2882"/>
              <a:ext cx="1854" cy="0"/>
            </a:xfrm>
            <a:prstGeom prst="line">
              <a:avLst/>
            </a:prstGeom>
            <a:noFill/>
            <a:ln w="19050">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en-US"/>
            </a:p>
          </p:txBody>
        </p:sp>
        <p:sp>
          <p:nvSpPr>
            <p:cNvPr id="1043" name="Line 60"/>
            <p:cNvSpPr>
              <a:spLocks noChangeShapeType="1"/>
            </p:cNvSpPr>
            <p:nvPr/>
          </p:nvSpPr>
          <p:spPr bwMode="auto">
            <a:xfrm flipV="1">
              <a:off x="4164" y="2875"/>
              <a:ext cx="0" cy="254"/>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en-US"/>
            </a:p>
          </p:txBody>
        </p:sp>
        <p:sp>
          <p:nvSpPr>
            <p:cNvPr id="1044" name="Text Box 61"/>
            <p:cNvSpPr txBox="1">
              <a:spLocks noChangeArrowheads="1"/>
            </p:cNvSpPr>
            <p:nvPr/>
          </p:nvSpPr>
          <p:spPr bwMode="auto">
            <a:xfrm>
              <a:off x="4209" y="2885"/>
              <a:ext cx="26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a:solidFill>
                    <a:schemeClr val="tx1"/>
                  </a:solidFill>
                  <a:latin typeface="Times New Roman" pitchFamily="18" charset="0"/>
                </a:rPr>
                <a:t>V</a:t>
              </a:r>
              <a:r>
                <a:rPr lang="en-US" sz="1200" baseline="-25000">
                  <a:solidFill>
                    <a:schemeClr val="tx1"/>
                  </a:solidFill>
                  <a:latin typeface="Times New Roman" pitchFamily="18" charset="0"/>
                </a:rPr>
                <a:t>dc</a:t>
              </a:r>
              <a:endParaRPr lang="en-US" sz="2400">
                <a:solidFill>
                  <a:schemeClr val="tx1"/>
                </a:solidFill>
                <a:latin typeface="Times New Roman" pitchFamily="18" charset="0"/>
              </a:endParaRPr>
            </a:p>
          </p:txBody>
        </p:sp>
        <p:sp>
          <p:nvSpPr>
            <p:cNvPr id="1045" name="Text Box 62"/>
            <p:cNvSpPr txBox="1">
              <a:spLocks noChangeArrowheads="1"/>
            </p:cNvSpPr>
            <p:nvPr/>
          </p:nvSpPr>
          <p:spPr bwMode="auto">
            <a:xfrm>
              <a:off x="5229" y="1845"/>
              <a:ext cx="222"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grpSp>
      <p:pic>
        <p:nvPicPr>
          <p:cNvPr id="1033" name="Picture 63" descr="cat-diode-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3600" y="914400"/>
            <a:ext cx="2692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 name="TextBox 64"/>
          <p:cNvSpPr txBox="1"/>
          <p:nvPr/>
        </p:nvSpPr>
        <p:spPr>
          <a:xfrm>
            <a:off x="2928926" y="5500702"/>
            <a:ext cx="1388522" cy="523220"/>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Napon u stanju</a:t>
            </a:r>
          </a:p>
          <a:p>
            <a:r>
              <a:rPr lang="sr-Latn-CS" sz="1400" dirty="0" smtClean="0">
                <a:solidFill>
                  <a:schemeClr val="tx1"/>
                </a:solidFill>
                <a:latin typeface="Arial" pitchFamily="34" charset="0"/>
                <a:cs typeface="Arial" pitchFamily="34" charset="0"/>
              </a:rPr>
              <a:t>provođenja</a:t>
            </a:r>
            <a:endParaRPr lang="en-US" sz="1400" dirty="0">
              <a:solidFill>
                <a:schemeClr val="tx1"/>
              </a:solidFill>
              <a:latin typeface="Arial" pitchFamily="34" charset="0"/>
              <a:cs typeface="Arial" pitchFamily="34" charset="0"/>
            </a:endParaRPr>
          </a:p>
        </p:txBody>
      </p:sp>
      <p:sp>
        <p:nvSpPr>
          <p:cNvPr id="66" name="TextBox 65"/>
          <p:cNvSpPr txBox="1"/>
          <p:nvPr/>
        </p:nvSpPr>
        <p:spPr>
          <a:xfrm>
            <a:off x="785786" y="3929066"/>
            <a:ext cx="1358064" cy="523220"/>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Inverzni napon</a:t>
            </a:r>
          </a:p>
          <a:p>
            <a:r>
              <a:rPr lang="sr-Latn-CS" sz="1400" dirty="0" smtClean="0">
                <a:solidFill>
                  <a:schemeClr val="tx1"/>
                </a:solidFill>
                <a:latin typeface="Arial" pitchFamily="34" charset="0"/>
                <a:cs typeface="Arial" pitchFamily="34" charset="0"/>
              </a:rPr>
              <a:t>proboja</a:t>
            </a:r>
            <a:endParaRPr lang="en-US" sz="1400" dirty="0">
              <a:solidFill>
                <a:schemeClr val="tx1"/>
              </a:solidFill>
              <a:latin typeface="Arial" pitchFamily="34" charset="0"/>
              <a:cs typeface="Arial" pitchFamily="34" charset="0"/>
            </a:endParaRPr>
          </a:p>
        </p:txBody>
      </p:sp>
      <p:sp>
        <p:nvSpPr>
          <p:cNvPr id="67" name="TextBox 66"/>
          <p:cNvSpPr txBox="1"/>
          <p:nvPr/>
        </p:nvSpPr>
        <p:spPr>
          <a:xfrm>
            <a:off x="1000100" y="785794"/>
            <a:ext cx="3098925" cy="307777"/>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Provodi struju samo u jednom smeru</a:t>
            </a:r>
            <a:endParaRPr lang="en-US" sz="1400" dirty="0">
              <a:solidFill>
                <a:schemeClr val="tx1"/>
              </a:solidFill>
              <a:latin typeface="Arial" pitchFamily="34" charset="0"/>
              <a:cs typeface="Arial" pitchFamily="34" charset="0"/>
            </a:endParaRPr>
          </a:p>
        </p:txBody>
      </p:sp>
      <p:sp>
        <p:nvSpPr>
          <p:cNvPr id="68" name="Text Box 47"/>
          <p:cNvSpPr txBox="1">
            <a:spLocks noChangeArrowheads="1"/>
          </p:cNvSpPr>
          <p:nvPr/>
        </p:nvSpPr>
        <p:spPr bwMode="auto">
          <a:xfrm>
            <a:off x="2000232" y="1571612"/>
            <a:ext cx="828089" cy="3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smtClean="0">
                <a:solidFill>
                  <a:schemeClr val="tx1"/>
                </a:solidFill>
                <a:latin typeface="Times New Roman" pitchFamily="18" charset="0"/>
              </a:rPr>
              <a:t>+</a:t>
            </a:r>
            <a:r>
              <a:rPr lang="sr-Latn-CS" sz="1400" dirty="0" smtClean="0">
                <a:solidFill>
                  <a:schemeClr val="tx1"/>
                </a:solidFill>
                <a:latin typeface="Times New Roman" pitchFamily="18" charset="0"/>
              </a:rPr>
              <a:t>   </a:t>
            </a:r>
            <a:r>
              <a:rPr lang="en-US" sz="1400" i="1" dirty="0" smtClean="0">
                <a:solidFill>
                  <a:schemeClr val="tx1"/>
                </a:solidFill>
                <a:latin typeface="Times New Roman" pitchFamily="18" charset="0"/>
              </a:rPr>
              <a:t>V</a:t>
            </a:r>
            <a:r>
              <a:rPr lang="sr-Latn-CS" sz="1200" i="1" baseline="-25000" dirty="0" smtClean="0">
                <a:solidFill>
                  <a:schemeClr val="tx1"/>
                </a:solidFill>
                <a:latin typeface="Times New Roman" pitchFamily="18" charset="0"/>
              </a:rPr>
              <a:t>d</a:t>
            </a:r>
            <a:r>
              <a:rPr lang="sr-Latn-CS" sz="1400" i="1" dirty="0">
                <a:solidFill>
                  <a:schemeClr val="tx1"/>
                </a:solidFill>
                <a:latin typeface="Times New Roman" pitchFamily="18" charset="0"/>
              </a:rPr>
              <a:t> </a:t>
            </a:r>
            <a:r>
              <a:rPr lang="sr-Latn-CS" sz="1400" i="1" dirty="0" smtClean="0">
                <a:solidFill>
                  <a:schemeClr val="tx1"/>
                </a:solidFill>
                <a:latin typeface="Times New Roman" pitchFamily="18" charset="0"/>
              </a:rPr>
              <a:t>   </a:t>
            </a:r>
            <a:r>
              <a:rPr lang="sr-Latn-CS" sz="1600" b="1" i="1" dirty="0" smtClean="0">
                <a:solidFill>
                  <a:schemeClr val="tx1"/>
                </a:solidFill>
                <a:latin typeface="Times New Roman" pitchFamily="18" charset="0"/>
              </a:rPr>
              <a:t>-</a:t>
            </a:r>
            <a:endParaRPr lang="en-US" sz="1600" b="1" dirty="0">
              <a:solidFill>
                <a:schemeClr val="tx1"/>
              </a:solidFill>
              <a:latin typeface="Times New Roman" pitchFamily="18" charset="0"/>
            </a:endParaRPr>
          </a:p>
        </p:txBody>
      </p:sp>
      <p:cxnSp>
        <p:nvCxnSpPr>
          <p:cNvPr id="70" name="Straight Arrow Connector 69"/>
          <p:cNvCxnSpPr>
            <a:stCxn id="1084" idx="0"/>
          </p:cNvCxnSpPr>
          <p:nvPr/>
        </p:nvCxnSpPr>
        <p:spPr>
          <a:xfrm rot="16200000" flipV="1">
            <a:off x="731439" y="4485068"/>
            <a:ext cx="212943" cy="10266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2857488" y="5357826"/>
            <a:ext cx="214314" cy="7143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5CA3E1-A0D9-4107-BAAD-54D4D083D759}" type="slidenum">
              <a:rPr lang="en-US" smtClean="0">
                <a:solidFill>
                  <a:schemeClr val="tx1"/>
                </a:solidFill>
                <a:latin typeface="Times New Roman" pitchFamily="18" charset="0"/>
              </a:rPr>
              <a:pPr/>
              <a:t>20</a:t>
            </a:fld>
            <a:endParaRPr lang="en-US" smtClean="0">
              <a:solidFill>
                <a:schemeClr val="tx1"/>
              </a:solidFill>
              <a:latin typeface="Times New Roman" pitchFamily="18" charset="0"/>
            </a:endParaRPr>
          </a:p>
        </p:txBody>
      </p:sp>
      <p:sp>
        <p:nvSpPr>
          <p:cNvPr id="15363" name="TextBox 4"/>
          <p:cNvSpPr txBox="1">
            <a:spLocks noChangeArrowheads="1"/>
          </p:cNvSpPr>
          <p:nvPr/>
        </p:nvSpPr>
        <p:spPr bwMode="auto">
          <a:xfrm>
            <a:off x="0" y="0"/>
            <a:ext cx="8991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a:solidFill>
                  <a:srgbClr val="0066CC"/>
                </a:solidFill>
                <a:latin typeface="+mj-lt"/>
              </a:rPr>
              <a:t>REALNI </a:t>
            </a:r>
            <a:r>
              <a:rPr lang="sr-Latn-CS" sz="3200" b="1" dirty="0" smtClean="0">
                <a:solidFill>
                  <a:srgbClr val="0066CC"/>
                </a:solidFill>
                <a:latin typeface="+mj-lt"/>
              </a:rPr>
              <a:t>IGBT </a:t>
            </a:r>
            <a:r>
              <a:rPr lang="sr-Latn-CS" sz="3200" dirty="0" smtClean="0">
                <a:solidFill>
                  <a:srgbClr val="0066CC"/>
                </a:solidFill>
                <a:latin typeface="+mj-lt"/>
              </a:rPr>
              <a:t>kao prekidač</a:t>
            </a:r>
            <a:endParaRPr lang="sr-Latn-CS" sz="3200" dirty="0">
              <a:solidFill>
                <a:srgbClr val="0066CC"/>
              </a:solidFill>
              <a:latin typeface="+mj-lt"/>
            </a:endParaRPr>
          </a:p>
        </p:txBody>
      </p:sp>
      <p:sp>
        <p:nvSpPr>
          <p:cNvPr id="15364" name="Text Box 22"/>
          <p:cNvSpPr txBox="1">
            <a:spLocks noChangeArrowheads="1"/>
          </p:cNvSpPr>
          <p:nvPr/>
        </p:nvSpPr>
        <p:spPr bwMode="auto">
          <a:xfrm>
            <a:off x="285750" y="762000"/>
            <a:ext cx="88582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stalno </a:t>
            </a:r>
            <a:r>
              <a:rPr lang="sr-Latn-CS" sz="2400" b="1" dirty="0">
                <a:solidFill>
                  <a:srgbClr val="0066CC"/>
                </a:solidFill>
                <a:latin typeface="Arial" charset="0"/>
              </a:rPr>
              <a:t>isključen</a:t>
            </a:r>
            <a:r>
              <a:rPr lang="sr-Latn-CS" sz="2400" dirty="0">
                <a:solidFill>
                  <a:srgbClr val="0066CC"/>
                </a:solidFill>
                <a:latin typeface="Arial" charset="0"/>
              </a:rPr>
              <a:t>  gubici se mogu zanemarit.	</a:t>
            </a:r>
            <a:endParaRPr lang="sr-Latn-CS" sz="2000" b="1" dirty="0">
              <a:solidFill>
                <a:srgbClr val="002060"/>
              </a:solidFill>
              <a:latin typeface="Arial" charset="0"/>
            </a:endParaRPr>
          </a:p>
        </p:txBody>
      </p:sp>
      <p:sp>
        <p:nvSpPr>
          <p:cNvPr id="43" name="Text Box 22"/>
          <p:cNvSpPr txBox="1">
            <a:spLocks noChangeArrowheads="1"/>
          </p:cNvSpPr>
          <p:nvPr/>
        </p:nvSpPr>
        <p:spPr bwMode="auto">
          <a:xfrm>
            <a:off x="285750" y="1285875"/>
            <a:ext cx="885825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stalno </a:t>
            </a:r>
            <a:r>
              <a:rPr lang="sr-Latn-CS" sz="2400" b="1">
                <a:solidFill>
                  <a:srgbClr val="0066CC"/>
                </a:solidFill>
                <a:latin typeface="Arial" charset="0"/>
              </a:rPr>
              <a:t>uključen,</a:t>
            </a:r>
            <a:r>
              <a:rPr lang="sr-Latn-CS" sz="2400" b="1" i="1">
                <a:solidFill>
                  <a:srgbClr val="0066CC"/>
                </a:solidFill>
                <a:latin typeface="Arial" charset="0"/>
              </a:rPr>
              <a:t> V</a:t>
            </a:r>
            <a:r>
              <a:rPr lang="sr-Latn-CS" sz="2400" b="1" i="1" baseline="-25000">
                <a:solidFill>
                  <a:srgbClr val="0066CC"/>
                </a:solidFill>
                <a:latin typeface="Arial" charset="0"/>
              </a:rPr>
              <a:t>CE</a:t>
            </a:r>
            <a:r>
              <a:rPr lang="sr-Latn-CS" sz="2400" b="1" i="1">
                <a:solidFill>
                  <a:srgbClr val="0066CC"/>
                </a:solidFill>
                <a:latin typeface="Arial" charset="0"/>
              </a:rPr>
              <a:t> </a:t>
            </a:r>
            <a:r>
              <a:rPr lang="sr-Latn-CS" sz="2400">
                <a:solidFill>
                  <a:srgbClr val="0066CC"/>
                </a:solidFill>
                <a:latin typeface="Arial" charset="0"/>
              </a:rPr>
              <a:t>nije 0 pa postoje gubici provođenja  </a:t>
            </a:r>
            <a:r>
              <a:rPr lang="sr-Latn-CS" sz="2000" b="1" i="1">
                <a:solidFill>
                  <a:srgbClr val="002060"/>
                </a:solidFill>
                <a:latin typeface="Arial" charset="0"/>
              </a:rPr>
              <a:t>P</a:t>
            </a:r>
            <a:r>
              <a:rPr lang="sr-Latn-CS" sz="2000" b="1" i="1" baseline="-25000">
                <a:solidFill>
                  <a:srgbClr val="002060"/>
                </a:solidFill>
                <a:latin typeface="Arial" charset="0"/>
              </a:rPr>
              <a:t>dis</a:t>
            </a:r>
            <a:r>
              <a:rPr lang="sr-Latn-CS" sz="2000" b="1">
                <a:solidFill>
                  <a:srgbClr val="002060"/>
                </a:solidFill>
                <a:latin typeface="Arial" charset="0"/>
              </a:rPr>
              <a:t> = </a:t>
            </a:r>
            <a:r>
              <a:rPr lang="sr-Latn-CS" sz="2000" b="1" i="1">
                <a:solidFill>
                  <a:srgbClr val="002060"/>
                </a:solidFill>
                <a:latin typeface="Arial" charset="0"/>
              </a:rPr>
              <a:t>V</a:t>
            </a:r>
            <a:r>
              <a:rPr lang="sr-Latn-CS" sz="2000" b="1" i="1" baseline="-25000">
                <a:solidFill>
                  <a:srgbClr val="002060"/>
                </a:solidFill>
                <a:latin typeface="Arial" charset="0"/>
              </a:rPr>
              <a:t>CE </a:t>
            </a:r>
            <a:r>
              <a:rPr lang="sr-Latn-CS" sz="2000" b="1">
                <a:solidFill>
                  <a:srgbClr val="002060"/>
                </a:solidFill>
                <a:latin typeface="Arial" charset="0"/>
                <a:sym typeface="Symbol" pitchFamily="18" charset="2"/>
              </a:rPr>
              <a:t></a:t>
            </a:r>
            <a:r>
              <a:rPr lang="sr-Latn-CS" sz="2000" b="1" i="1">
                <a:solidFill>
                  <a:srgbClr val="002060"/>
                </a:solidFill>
                <a:latin typeface="Arial" charset="0"/>
              </a:rPr>
              <a:t>I</a:t>
            </a:r>
            <a:r>
              <a:rPr lang="sr-Latn-CS" sz="2000" b="1" i="1" baseline="-25000">
                <a:solidFill>
                  <a:srgbClr val="002060"/>
                </a:solidFill>
                <a:latin typeface="Arial" charset="0"/>
              </a:rPr>
              <a:t>C</a:t>
            </a:r>
            <a:r>
              <a:rPr lang="sr-Latn-CS" sz="2000" b="1">
                <a:solidFill>
                  <a:srgbClr val="002060"/>
                </a:solidFill>
                <a:latin typeface="Arial" charset="0"/>
              </a:rPr>
              <a:t>  </a:t>
            </a:r>
            <a:r>
              <a:rPr lang="sr-Latn-CS" sz="2400" b="1">
                <a:solidFill>
                  <a:srgbClr val="002060"/>
                </a:solidFill>
                <a:latin typeface="Arial" charset="0"/>
                <a:sym typeface="Symbol" pitchFamily="18" charset="2"/>
              </a:rPr>
              <a:t></a:t>
            </a:r>
            <a:r>
              <a:rPr lang="sr-Latn-CS" sz="2000" b="1">
                <a:solidFill>
                  <a:srgbClr val="002060"/>
                </a:solidFill>
                <a:latin typeface="Arial" charset="0"/>
                <a:sym typeface="Symbol" pitchFamily="18" charset="2"/>
              </a:rPr>
              <a:t> </a:t>
            </a:r>
            <a:r>
              <a:rPr lang="sr-Latn-CS" sz="2000" b="1">
                <a:solidFill>
                  <a:srgbClr val="002060"/>
                </a:solidFill>
                <a:latin typeface="Arial" charset="0"/>
              </a:rPr>
              <a:t> 0</a:t>
            </a:r>
          </a:p>
          <a:p>
            <a:pPr lvl="1" eaLnBrk="1" hangingPunct="1">
              <a:buFontTx/>
              <a:buChar char="•"/>
            </a:pPr>
            <a:r>
              <a:rPr lang="sr-Latn-CS" sz="2000" b="1">
                <a:solidFill>
                  <a:srgbClr val="0066CC"/>
                </a:solidFill>
                <a:latin typeface="Arial" charset="0"/>
              </a:rPr>
              <a:t> Ova snaga zagreva prekidač </a:t>
            </a:r>
            <a:r>
              <a:rPr lang="sr-Latn-CS" sz="2000" b="1" u="sng">
                <a:solidFill>
                  <a:srgbClr val="0066CC"/>
                </a:solidFill>
                <a:latin typeface="Arial" charset="0"/>
              </a:rPr>
              <a:t>sve vreme dok provodi </a:t>
            </a:r>
            <a:r>
              <a:rPr lang="sr-Latn-CS" sz="2000" b="1">
                <a:solidFill>
                  <a:srgbClr val="0066CC"/>
                </a:solidFill>
                <a:latin typeface="Arial" charset="0"/>
              </a:rPr>
              <a:t>!</a:t>
            </a:r>
          </a:p>
          <a:p>
            <a:pPr eaLnBrk="1" hangingPunct="1">
              <a:buFontTx/>
              <a:buChar char="•"/>
            </a:pPr>
            <a:endParaRPr lang="sr-Latn-CS" sz="2000" b="1">
              <a:solidFill>
                <a:srgbClr val="002060"/>
              </a:solidFill>
              <a:latin typeface="Arial" charset="0"/>
            </a:endParaRPr>
          </a:p>
        </p:txBody>
      </p:sp>
      <p:sp>
        <p:nvSpPr>
          <p:cNvPr id="53" name="Text Box 22"/>
          <p:cNvSpPr txBox="1">
            <a:spLocks noChangeArrowheads="1"/>
          </p:cNvSpPr>
          <p:nvPr/>
        </p:nvSpPr>
        <p:spPr bwMode="auto">
          <a:xfrm>
            <a:off x="285750" y="2571750"/>
            <a:ext cx="8858250" cy="421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Pored ovih, postoje i </a:t>
            </a:r>
            <a:r>
              <a:rPr lang="sr-Latn-CS" sz="2400" b="1">
                <a:solidFill>
                  <a:srgbClr val="0066CC"/>
                </a:solidFill>
                <a:latin typeface="Arial" charset="0"/>
              </a:rPr>
              <a:t>komutacioni gubici</a:t>
            </a:r>
            <a:r>
              <a:rPr lang="sr-Latn-CS" sz="2400">
                <a:solidFill>
                  <a:srgbClr val="0066CC"/>
                </a:solidFill>
                <a:latin typeface="Arial" charset="0"/>
              </a:rPr>
              <a:t>. </a:t>
            </a:r>
          </a:p>
          <a:p>
            <a:pPr eaLnBrk="1" hangingPunct="1">
              <a:buFontTx/>
              <a:buChar char="•"/>
            </a:pPr>
            <a:r>
              <a:rPr lang="sr-Latn-CS" sz="2400">
                <a:solidFill>
                  <a:srgbClr val="0066CC"/>
                </a:solidFill>
                <a:latin typeface="Arial" charset="0"/>
              </a:rPr>
              <a:t> U trenutku promene stanja, promena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b="1" i="1">
                <a:solidFill>
                  <a:srgbClr val="0066CC"/>
                </a:solidFill>
                <a:latin typeface="Arial" charset="0"/>
              </a:rPr>
              <a:t> </a:t>
            </a:r>
            <a:r>
              <a:rPr lang="sr-Latn-CS" sz="2400">
                <a:solidFill>
                  <a:srgbClr val="0066CC"/>
                </a:solidFill>
                <a:latin typeface="Arial" charset="0"/>
              </a:rPr>
              <a:t>i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nije trenutna. </a:t>
            </a: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lvl="1" eaLnBrk="1" hangingPunct="1">
              <a:buFontTx/>
              <a:buChar char="•"/>
            </a:pPr>
            <a:r>
              <a:rPr lang="sr-Latn-CS" sz="2000" b="1">
                <a:solidFill>
                  <a:srgbClr val="0066CC"/>
                </a:solidFill>
                <a:latin typeface="Arial" charset="0"/>
              </a:rPr>
              <a:t> Komutacioni gubici se javljaju </a:t>
            </a:r>
            <a:r>
              <a:rPr lang="sr-Latn-CS" sz="2000" b="1" u="sng">
                <a:solidFill>
                  <a:srgbClr val="0066CC"/>
                </a:solidFill>
                <a:latin typeface="Arial" charset="0"/>
              </a:rPr>
              <a:t>pri svakoj promeni stanja</a:t>
            </a:r>
          </a:p>
          <a:p>
            <a:pPr eaLnBrk="1" hangingPunct="1">
              <a:buFontTx/>
              <a:buChar char="•"/>
            </a:pPr>
            <a:endParaRPr lang="sr-Latn-CS" sz="2000" b="1">
              <a:solidFill>
                <a:srgbClr val="002060"/>
              </a:solidFill>
              <a:latin typeface="Arial" charset="0"/>
            </a:endParaRPr>
          </a:p>
        </p:txBody>
      </p:sp>
      <p:grpSp>
        <p:nvGrpSpPr>
          <p:cNvPr id="2" name="Group 138"/>
          <p:cNvGrpSpPr>
            <a:grpSpLocks/>
          </p:cNvGrpSpPr>
          <p:nvPr/>
        </p:nvGrpSpPr>
        <p:grpSpPr bwMode="auto">
          <a:xfrm>
            <a:off x="714375" y="3571875"/>
            <a:ext cx="7215188" cy="2419350"/>
            <a:chOff x="714348" y="3571876"/>
            <a:chExt cx="7215238" cy="2420139"/>
          </a:xfrm>
        </p:grpSpPr>
        <p:cxnSp>
          <p:nvCxnSpPr>
            <p:cNvPr id="15373" name="Straight Arrow Connector 57"/>
            <p:cNvCxnSpPr>
              <a:cxnSpLocks noChangeShapeType="1"/>
            </p:cNvCxnSpPr>
            <p:nvPr/>
          </p:nvCxnSpPr>
          <p:spPr bwMode="auto">
            <a:xfrm rot="5400000" flipH="1" flipV="1">
              <a:off x="679423" y="4036223"/>
              <a:ext cx="927900" cy="794"/>
            </a:xfrm>
            <a:prstGeom prst="straightConnector1">
              <a:avLst/>
            </a:prstGeom>
            <a:noFill/>
            <a:ln w="9525" algn="ctr">
              <a:solidFill>
                <a:schemeClr val="tx1"/>
              </a:solidFill>
              <a:round/>
              <a:headEnd type="none" w="sm" len="sm"/>
              <a:tailEnd type="arrow" w="med" len="med"/>
            </a:ln>
          </p:spPr>
        </p:cxnSp>
        <p:cxnSp>
          <p:nvCxnSpPr>
            <p:cNvPr id="15374" name="Straight Arrow Connector 62"/>
            <p:cNvCxnSpPr>
              <a:cxnSpLocks noChangeShapeType="1"/>
            </p:cNvCxnSpPr>
            <p:nvPr/>
          </p:nvCxnSpPr>
          <p:spPr bwMode="auto">
            <a:xfrm>
              <a:off x="1142976" y="4500570"/>
              <a:ext cx="6786610" cy="1588"/>
            </a:xfrm>
            <a:prstGeom prst="straightConnector1">
              <a:avLst/>
            </a:prstGeom>
            <a:noFill/>
            <a:ln w="9525" algn="ctr">
              <a:solidFill>
                <a:schemeClr val="tx1"/>
              </a:solidFill>
              <a:round/>
              <a:headEnd type="none" w="sm" len="sm"/>
              <a:tailEnd type="arrow" w="med" len="med"/>
            </a:ln>
          </p:spPr>
        </p:cxnSp>
        <p:cxnSp>
          <p:nvCxnSpPr>
            <p:cNvPr id="15375" name="Straight Arrow Connector 69"/>
            <p:cNvCxnSpPr>
              <a:cxnSpLocks noChangeShapeType="1"/>
            </p:cNvCxnSpPr>
            <p:nvPr/>
          </p:nvCxnSpPr>
          <p:spPr bwMode="auto">
            <a:xfrm rot="5400000" flipH="1" flipV="1">
              <a:off x="679423" y="5107793"/>
              <a:ext cx="927900" cy="794"/>
            </a:xfrm>
            <a:prstGeom prst="straightConnector1">
              <a:avLst/>
            </a:prstGeom>
            <a:noFill/>
            <a:ln w="9525" algn="ctr">
              <a:solidFill>
                <a:schemeClr val="tx1"/>
              </a:solidFill>
              <a:round/>
              <a:headEnd type="none" w="sm" len="sm"/>
              <a:tailEnd type="arrow" w="med" len="med"/>
            </a:ln>
          </p:spPr>
        </p:cxnSp>
        <p:cxnSp>
          <p:nvCxnSpPr>
            <p:cNvPr id="15376" name="Straight Arrow Connector 70"/>
            <p:cNvCxnSpPr>
              <a:cxnSpLocks noChangeShapeType="1"/>
            </p:cNvCxnSpPr>
            <p:nvPr/>
          </p:nvCxnSpPr>
          <p:spPr bwMode="auto">
            <a:xfrm>
              <a:off x="1142976" y="5572140"/>
              <a:ext cx="6786610" cy="1588"/>
            </a:xfrm>
            <a:prstGeom prst="straightConnector1">
              <a:avLst/>
            </a:prstGeom>
            <a:noFill/>
            <a:ln w="9525" algn="ctr">
              <a:solidFill>
                <a:schemeClr val="tx1"/>
              </a:solidFill>
              <a:round/>
              <a:headEnd type="none" w="sm" len="sm"/>
              <a:tailEnd type="arrow" w="med" len="med"/>
            </a:ln>
          </p:spPr>
        </p:cxnSp>
        <p:sp>
          <p:nvSpPr>
            <p:cNvPr id="15377" name="TextBox 71"/>
            <p:cNvSpPr txBox="1">
              <a:spLocks noChangeArrowheads="1"/>
            </p:cNvSpPr>
            <p:nvPr/>
          </p:nvSpPr>
          <p:spPr bwMode="auto">
            <a:xfrm>
              <a:off x="714348" y="3571876"/>
              <a:ext cx="4286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V</a:t>
              </a:r>
              <a:r>
                <a:rPr lang="sr-Latn-CS" sz="1200" b="1" i="1" baseline="-25000">
                  <a:solidFill>
                    <a:srgbClr val="0066CC"/>
                  </a:solidFill>
                  <a:latin typeface="Arial" charset="0"/>
                </a:rPr>
                <a:t>CE</a:t>
              </a:r>
              <a:endParaRPr lang="en-US" sz="1200"/>
            </a:p>
          </p:txBody>
        </p:sp>
        <p:sp>
          <p:nvSpPr>
            <p:cNvPr id="15378" name="TextBox 72"/>
            <p:cNvSpPr txBox="1">
              <a:spLocks noChangeArrowheads="1"/>
            </p:cNvSpPr>
            <p:nvPr/>
          </p:nvSpPr>
          <p:spPr bwMode="auto">
            <a:xfrm>
              <a:off x="1142976" y="3571876"/>
              <a:ext cx="4286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FF0000"/>
                  </a:solidFill>
                  <a:latin typeface="Arial" charset="0"/>
                </a:rPr>
                <a:t>I</a:t>
              </a:r>
              <a:r>
                <a:rPr lang="sr-Latn-CS" sz="1200" b="1" i="1" baseline="-25000">
                  <a:solidFill>
                    <a:srgbClr val="FF0000"/>
                  </a:solidFill>
                  <a:latin typeface="Arial" charset="0"/>
                </a:rPr>
                <a:t>C</a:t>
              </a:r>
              <a:endParaRPr lang="en-US" sz="1200">
                <a:solidFill>
                  <a:srgbClr val="FF0000"/>
                </a:solidFill>
              </a:endParaRPr>
            </a:p>
          </p:txBody>
        </p:sp>
        <p:cxnSp>
          <p:nvCxnSpPr>
            <p:cNvPr id="15379" name="Straight Connector 74"/>
            <p:cNvCxnSpPr>
              <a:cxnSpLocks noChangeShapeType="1"/>
            </p:cNvCxnSpPr>
            <p:nvPr/>
          </p:nvCxnSpPr>
          <p:spPr bwMode="auto">
            <a:xfrm>
              <a:off x="1071538" y="4429132"/>
              <a:ext cx="1357322" cy="1588"/>
            </a:xfrm>
            <a:prstGeom prst="line">
              <a:avLst/>
            </a:prstGeom>
            <a:noFill/>
            <a:ln w="38100" algn="ctr">
              <a:solidFill>
                <a:srgbClr val="0066CC"/>
              </a:solidFill>
              <a:round/>
              <a:headEnd type="none" w="sm" len="sm"/>
              <a:tailEnd type="none" w="sm" len="sm"/>
            </a:ln>
          </p:spPr>
        </p:cxnSp>
        <p:cxnSp>
          <p:nvCxnSpPr>
            <p:cNvPr id="15380" name="Straight Connector 76"/>
            <p:cNvCxnSpPr>
              <a:cxnSpLocks noChangeShapeType="1"/>
            </p:cNvCxnSpPr>
            <p:nvPr/>
          </p:nvCxnSpPr>
          <p:spPr bwMode="auto">
            <a:xfrm>
              <a:off x="4143372" y="4429132"/>
              <a:ext cx="1000132" cy="1588"/>
            </a:xfrm>
            <a:prstGeom prst="line">
              <a:avLst/>
            </a:prstGeom>
            <a:noFill/>
            <a:ln w="38100" algn="ctr">
              <a:solidFill>
                <a:srgbClr val="0066CC"/>
              </a:solidFill>
              <a:round/>
              <a:headEnd type="none" w="sm" len="sm"/>
              <a:tailEnd type="none" w="sm" len="sm"/>
            </a:ln>
          </p:spPr>
        </p:cxnSp>
        <p:sp>
          <p:nvSpPr>
            <p:cNvPr id="15381" name="TextBox 77"/>
            <p:cNvSpPr txBox="1">
              <a:spLocks noChangeArrowheads="1"/>
            </p:cNvSpPr>
            <p:nvPr/>
          </p:nvSpPr>
          <p:spPr bwMode="auto">
            <a:xfrm>
              <a:off x="714348" y="4643446"/>
              <a:ext cx="5000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2060"/>
                  </a:solidFill>
                  <a:latin typeface="Arial" charset="0"/>
                </a:rPr>
                <a:t>P</a:t>
              </a:r>
              <a:r>
                <a:rPr lang="sr-Latn-CS" sz="1200" b="1" i="1" baseline="-25000">
                  <a:solidFill>
                    <a:srgbClr val="002060"/>
                  </a:solidFill>
                  <a:latin typeface="Arial" charset="0"/>
                </a:rPr>
                <a:t>dis</a:t>
              </a:r>
              <a:endParaRPr lang="en-US" sz="1200"/>
            </a:p>
          </p:txBody>
        </p:sp>
        <p:cxnSp>
          <p:nvCxnSpPr>
            <p:cNvPr id="15382" name="Straight Arrow Connector 78"/>
            <p:cNvCxnSpPr>
              <a:cxnSpLocks noChangeShapeType="1"/>
            </p:cNvCxnSpPr>
            <p:nvPr/>
          </p:nvCxnSpPr>
          <p:spPr bwMode="auto">
            <a:xfrm rot="5400000" flipH="1" flipV="1">
              <a:off x="1321968" y="4678768"/>
              <a:ext cx="2213784" cy="1588"/>
            </a:xfrm>
            <a:prstGeom prst="straightConnector1">
              <a:avLst/>
            </a:prstGeom>
            <a:noFill/>
            <a:ln w="9525" algn="ctr">
              <a:solidFill>
                <a:schemeClr val="tx1"/>
              </a:solidFill>
              <a:prstDash val="dash"/>
              <a:round/>
              <a:headEnd type="none" w="sm" len="sm"/>
              <a:tailEnd/>
            </a:ln>
          </p:spPr>
        </p:cxnSp>
        <p:cxnSp>
          <p:nvCxnSpPr>
            <p:cNvPr id="15383" name="Straight Arrow Connector 80"/>
            <p:cNvCxnSpPr>
              <a:cxnSpLocks noChangeShapeType="1"/>
            </p:cNvCxnSpPr>
            <p:nvPr/>
          </p:nvCxnSpPr>
          <p:spPr bwMode="auto">
            <a:xfrm rot="5400000" flipH="1" flipV="1">
              <a:off x="2751522" y="4677974"/>
              <a:ext cx="2213784" cy="1588"/>
            </a:xfrm>
            <a:prstGeom prst="straightConnector1">
              <a:avLst/>
            </a:prstGeom>
            <a:noFill/>
            <a:ln w="9525" algn="ctr">
              <a:solidFill>
                <a:schemeClr val="tx1"/>
              </a:solidFill>
              <a:prstDash val="dash"/>
              <a:round/>
              <a:headEnd type="none" w="sm" len="sm"/>
              <a:tailEnd/>
            </a:ln>
          </p:spPr>
        </p:cxnSp>
        <p:cxnSp>
          <p:nvCxnSpPr>
            <p:cNvPr id="15384" name="Straight Arrow Connector 81"/>
            <p:cNvCxnSpPr>
              <a:cxnSpLocks noChangeShapeType="1"/>
            </p:cNvCxnSpPr>
            <p:nvPr/>
          </p:nvCxnSpPr>
          <p:spPr bwMode="auto">
            <a:xfrm rot="5400000" flipH="1" flipV="1">
              <a:off x="4037406" y="4677974"/>
              <a:ext cx="2213784" cy="1588"/>
            </a:xfrm>
            <a:prstGeom prst="straightConnector1">
              <a:avLst/>
            </a:prstGeom>
            <a:noFill/>
            <a:ln w="9525" algn="ctr">
              <a:solidFill>
                <a:schemeClr val="tx1"/>
              </a:solidFill>
              <a:prstDash val="dash"/>
              <a:round/>
              <a:headEnd type="none" w="sm" len="sm"/>
              <a:tailEnd/>
            </a:ln>
          </p:spPr>
        </p:cxnSp>
        <p:cxnSp>
          <p:nvCxnSpPr>
            <p:cNvPr id="15385" name="Straight Arrow Connector 82"/>
            <p:cNvCxnSpPr>
              <a:cxnSpLocks noChangeShapeType="1"/>
            </p:cNvCxnSpPr>
            <p:nvPr/>
          </p:nvCxnSpPr>
          <p:spPr bwMode="auto">
            <a:xfrm rot="5400000" flipH="1" flipV="1">
              <a:off x="5466166" y="4677974"/>
              <a:ext cx="2213784" cy="1588"/>
            </a:xfrm>
            <a:prstGeom prst="straightConnector1">
              <a:avLst/>
            </a:prstGeom>
            <a:noFill/>
            <a:ln w="9525" algn="ctr">
              <a:solidFill>
                <a:schemeClr val="tx1"/>
              </a:solidFill>
              <a:prstDash val="dash"/>
              <a:round/>
              <a:headEnd type="none" w="sm" len="sm"/>
              <a:tailEnd/>
            </a:ln>
          </p:spPr>
        </p:cxnSp>
        <p:cxnSp>
          <p:nvCxnSpPr>
            <p:cNvPr id="15386" name="Straight Connector 84"/>
            <p:cNvCxnSpPr>
              <a:cxnSpLocks noChangeShapeType="1"/>
            </p:cNvCxnSpPr>
            <p:nvPr/>
          </p:nvCxnSpPr>
          <p:spPr bwMode="auto">
            <a:xfrm>
              <a:off x="1142976" y="3857628"/>
              <a:ext cx="1285884" cy="1588"/>
            </a:xfrm>
            <a:prstGeom prst="line">
              <a:avLst/>
            </a:prstGeom>
            <a:noFill/>
            <a:ln w="38100" algn="ctr">
              <a:solidFill>
                <a:srgbClr val="FF0000"/>
              </a:solidFill>
              <a:round/>
              <a:headEnd type="none" w="sm" len="sm"/>
              <a:tailEnd type="none" w="sm" len="sm"/>
            </a:ln>
          </p:spPr>
        </p:cxnSp>
        <p:cxnSp>
          <p:nvCxnSpPr>
            <p:cNvPr id="15387" name="Straight Connector 86"/>
            <p:cNvCxnSpPr>
              <a:cxnSpLocks noChangeShapeType="1"/>
            </p:cNvCxnSpPr>
            <p:nvPr/>
          </p:nvCxnSpPr>
          <p:spPr bwMode="auto">
            <a:xfrm>
              <a:off x="2714612" y="4500570"/>
              <a:ext cx="1143008" cy="1588"/>
            </a:xfrm>
            <a:prstGeom prst="line">
              <a:avLst/>
            </a:prstGeom>
            <a:noFill/>
            <a:ln w="38100" algn="ctr">
              <a:solidFill>
                <a:srgbClr val="FF0000"/>
              </a:solidFill>
              <a:round/>
              <a:headEnd type="none" w="sm" len="sm"/>
              <a:tailEnd type="none" w="sm" len="sm"/>
            </a:ln>
          </p:spPr>
        </p:cxnSp>
        <p:cxnSp>
          <p:nvCxnSpPr>
            <p:cNvPr id="15388" name="Straight Connector 88"/>
            <p:cNvCxnSpPr>
              <a:cxnSpLocks noChangeShapeType="1"/>
            </p:cNvCxnSpPr>
            <p:nvPr/>
          </p:nvCxnSpPr>
          <p:spPr bwMode="auto">
            <a:xfrm rot="16200000" flipH="1">
              <a:off x="2250265" y="4036223"/>
              <a:ext cx="642942" cy="285752"/>
            </a:xfrm>
            <a:prstGeom prst="line">
              <a:avLst/>
            </a:prstGeom>
            <a:noFill/>
            <a:ln w="38100" algn="ctr">
              <a:solidFill>
                <a:srgbClr val="FF0000"/>
              </a:solidFill>
              <a:round/>
              <a:headEnd type="none" w="sm" len="sm"/>
              <a:tailEnd type="none" w="sm" len="sm"/>
            </a:ln>
          </p:spPr>
        </p:cxnSp>
        <p:cxnSp>
          <p:nvCxnSpPr>
            <p:cNvPr id="15389" name="Straight Connector 92"/>
            <p:cNvCxnSpPr>
              <a:cxnSpLocks noChangeShapeType="1"/>
            </p:cNvCxnSpPr>
            <p:nvPr/>
          </p:nvCxnSpPr>
          <p:spPr bwMode="auto">
            <a:xfrm>
              <a:off x="2714612" y="3643314"/>
              <a:ext cx="1143008" cy="1588"/>
            </a:xfrm>
            <a:prstGeom prst="line">
              <a:avLst/>
            </a:prstGeom>
            <a:noFill/>
            <a:ln w="38100" algn="ctr">
              <a:solidFill>
                <a:srgbClr val="0066CC"/>
              </a:solidFill>
              <a:round/>
              <a:headEnd type="none" w="sm" len="sm"/>
              <a:tailEnd type="none" w="sm" len="sm"/>
            </a:ln>
          </p:spPr>
        </p:cxnSp>
        <p:cxnSp>
          <p:nvCxnSpPr>
            <p:cNvPr id="15390" name="Straight Connector 94"/>
            <p:cNvCxnSpPr>
              <a:cxnSpLocks noChangeShapeType="1"/>
            </p:cNvCxnSpPr>
            <p:nvPr/>
          </p:nvCxnSpPr>
          <p:spPr bwMode="auto">
            <a:xfrm rot="5400000" flipH="1" flipV="1">
              <a:off x="2178827" y="3893347"/>
              <a:ext cx="785818" cy="285752"/>
            </a:xfrm>
            <a:prstGeom prst="line">
              <a:avLst/>
            </a:prstGeom>
            <a:noFill/>
            <a:ln w="38100" algn="ctr">
              <a:solidFill>
                <a:srgbClr val="0066CC"/>
              </a:solidFill>
              <a:round/>
              <a:headEnd type="none" w="sm" len="sm"/>
              <a:tailEnd type="none" w="sm" len="sm"/>
            </a:ln>
          </p:spPr>
        </p:cxnSp>
        <p:cxnSp>
          <p:nvCxnSpPr>
            <p:cNvPr id="15391" name="Straight Connector 96"/>
            <p:cNvCxnSpPr>
              <a:cxnSpLocks noChangeShapeType="1"/>
            </p:cNvCxnSpPr>
            <p:nvPr/>
          </p:nvCxnSpPr>
          <p:spPr bwMode="auto">
            <a:xfrm rot="16200000" flipV="1">
              <a:off x="3607587" y="3893347"/>
              <a:ext cx="785818" cy="285752"/>
            </a:xfrm>
            <a:prstGeom prst="line">
              <a:avLst/>
            </a:prstGeom>
            <a:noFill/>
            <a:ln w="38100" algn="ctr">
              <a:solidFill>
                <a:srgbClr val="0066CC"/>
              </a:solidFill>
              <a:round/>
              <a:headEnd type="none" w="sm" len="sm"/>
              <a:tailEnd type="none" w="sm" len="sm"/>
            </a:ln>
          </p:spPr>
        </p:cxnSp>
        <p:cxnSp>
          <p:nvCxnSpPr>
            <p:cNvPr id="15392" name="Straight Connector 98"/>
            <p:cNvCxnSpPr>
              <a:cxnSpLocks noChangeShapeType="1"/>
            </p:cNvCxnSpPr>
            <p:nvPr/>
          </p:nvCxnSpPr>
          <p:spPr bwMode="auto">
            <a:xfrm rot="5400000">
              <a:off x="3643306" y="4071942"/>
              <a:ext cx="642942" cy="214314"/>
            </a:xfrm>
            <a:prstGeom prst="line">
              <a:avLst/>
            </a:prstGeom>
            <a:noFill/>
            <a:ln w="38100" algn="ctr">
              <a:solidFill>
                <a:srgbClr val="FF0000"/>
              </a:solidFill>
              <a:round/>
              <a:headEnd type="none" w="sm" len="sm"/>
              <a:tailEnd type="none" w="sm" len="sm"/>
            </a:ln>
          </p:spPr>
        </p:cxnSp>
        <p:cxnSp>
          <p:nvCxnSpPr>
            <p:cNvPr id="15393" name="Straight Connector 99"/>
            <p:cNvCxnSpPr>
              <a:cxnSpLocks noChangeShapeType="1"/>
            </p:cNvCxnSpPr>
            <p:nvPr/>
          </p:nvCxnSpPr>
          <p:spPr bwMode="auto">
            <a:xfrm>
              <a:off x="4071934" y="3857628"/>
              <a:ext cx="1071570" cy="1588"/>
            </a:xfrm>
            <a:prstGeom prst="line">
              <a:avLst/>
            </a:prstGeom>
            <a:noFill/>
            <a:ln w="38100" algn="ctr">
              <a:solidFill>
                <a:srgbClr val="FF0000"/>
              </a:solidFill>
              <a:round/>
              <a:headEnd type="none" w="sm" len="sm"/>
              <a:tailEnd type="none" w="sm" len="sm"/>
            </a:ln>
          </p:spPr>
        </p:cxnSp>
        <p:cxnSp>
          <p:nvCxnSpPr>
            <p:cNvPr id="15394" name="Straight Connector 102"/>
            <p:cNvCxnSpPr>
              <a:cxnSpLocks noChangeShapeType="1"/>
            </p:cNvCxnSpPr>
            <p:nvPr/>
          </p:nvCxnSpPr>
          <p:spPr bwMode="auto">
            <a:xfrm rot="5400000" flipH="1" flipV="1">
              <a:off x="4893471" y="3893347"/>
              <a:ext cx="785818" cy="285752"/>
            </a:xfrm>
            <a:prstGeom prst="line">
              <a:avLst/>
            </a:prstGeom>
            <a:noFill/>
            <a:ln w="38100" algn="ctr">
              <a:solidFill>
                <a:srgbClr val="0066CC"/>
              </a:solidFill>
              <a:round/>
              <a:headEnd type="none" w="sm" len="sm"/>
              <a:tailEnd type="none" w="sm" len="sm"/>
            </a:ln>
          </p:spPr>
        </p:cxnSp>
        <p:cxnSp>
          <p:nvCxnSpPr>
            <p:cNvPr id="15395" name="Straight Connector 103"/>
            <p:cNvCxnSpPr>
              <a:cxnSpLocks noChangeShapeType="1"/>
            </p:cNvCxnSpPr>
            <p:nvPr/>
          </p:nvCxnSpPr>
          <p:spPr bwMode="auto">
            <a:xfrm>
              <a:off x="5429256" y="3643314"/>
              <a:ext cx="1143008" cy="1588"/>
            </a:xfrm>
            <a:prstGeom prst="line">
              <a:avLst/>
            </a:prstGeom>
            <a:noFill/>
            <a:ln w="38100" algn="ctr">
              <a:solidFill>
                <a:srgbClr val="0066CC"/>
              </a:solidFill>
              <a:round/>
              <a:headEnd type="none" w="sm" len="sm"/>
              <a:tailEnd type="none" w="sm" len="sm"/>
            </a:ln>
          </p:spPr>
        </p:cxnSp>
        <p:cxnSp>
          <p:nvCxnSpPr>
            <p:cNvPr id="15396" name="Straight Connector 104"/>
            <p:cNvCxnSpPr>
              <a:cxnSpLocks noChangeShapeType="1"/>
            </p:cNvCxnSpPr>
            <p:nvPr/>
          </p:nvCxnSpPr>
          <p:spPr bwMode="auto">
            <a:xfrm rot="16200000" flipH="1">
              <a:off x="4964909" y="4036223"/>
              <a:ext cx="642942" cy="285752"/>
            </a:xfrm>
            <a:prstGeom prst="line">
              <a:avLst/>
            </a:prstGeom>
            <a:noFill/>
            <a:ln w="38100" algn="ctr">
              <a:solidFill>
                <a:srgbClr val="FF0000"/>
              </a:solidFill>
              <a:round/>
              <a:headEnd type="none" w="sm" len="sm"/>
              <a:tailEnd type="none" w="sm" len="sm"/>
            </a:ln>
          </p:spPr>
        </p:cxnSp>
        <p:cxnSp>
          <p:nvCxnSpPr>
            <p:cNvPr id="15397" name="Straight Connector 105"/>
            <p:cNvCxnSpPr>
              <a:cxnSpLocks noChangeShapeType="1"/>
            </p:cNvCxnSpPr>
            <p:nvPr/>
          </p:nvCxnSpPr>
          <p:spPr bwMode="auto">
            <a:xfrm>
              <a:off x="5429256" y="4500570"/>
              <a:ext cx="1143008" cy="1588"/>
            </a:xfrm>
            <a:prstGeom prst="line">
              <a:avLst/>
            </a:prstGeom>
            <a:noFill/>
            <a:ln w="38100" algn="ctr">
              <a:solidFill>
                <a:srgbClr val="FF0000"/>
              </a:solidFill>
              <a:round/>
              <a:headEnd type="none" w="sm" len="sm"/>
              <a:tailEnd type="none" w="sm" len="sm"/>
            </a:ln>
          </p:spPr>
        </p:cxnSp>
        <p:cxnSp>
          <p:nvCxnSpPr>
            <p:cNvPr id="15398" name="Straight Connector 106"/>
            <p:cNvCxnSpPr>
              <a:cxnSpLocks noChangeShapeType="1"/>
            </p:cNvCxnSpPr>
            <p:nvPr/>
          </p:nvCxnSpPr>
          <p:spPr bwMode="auto">
            <a:xfrm>
              <a:off x="6858016" y="4429132"/>
              <a:ext cx="1000132" cy="1588"/>
            </a:xfrm>
            <a:prstGeom prst="line">
              <a:avLst/>
            </a:prstGeom>
            <a:noFill/>
            <a:ln w="38100" algn="ctr">
              <a:solidFill>
                <a:srgbClr val="0066CC"/>
              </a:solidFill>
              <a:round/>
              <a:headEnd type="none" w="sm" len="sm"/>
              <a:tailEnd type="none" w="sm" len="sm"/>
            </a:ln>
          </p:spPr>
        </p:cxnSp>
        <p:cxnSp>
          <p:nvCxnSpPr>
            <p:cNvPr id="15399" name="Straight Connector 107"/>
            <p:cNvCxnSpPr>
              <a:cxnSpLocks noChangeShapeType="1"/>
            </p:cNvCxnSpPr>
            <p:nvPr/>
          </p:nvCxnSpPr>
          <p:spPr bwMode="auto">
            <a:xfrm rot="16200000" flipV="1">
              <a:off x="6322231" y="3893347"/>
              <a:ext cx="785818" cy="285752"/>
            </a:xfrm>
            <a:prstGeom prst="line">
              <a:avLst/>
            </a:prstGeom>
            <a:noFill/>
            <a:ln w="38100" algn="ctr">
              <a:solidFill>
                <a:srgbClr val="0066CC"/>
              </a:solidFill>
              <a:round/>
              <a:headEnd type="none" w="sm" len="sm"/>
              <a:tailEnd type="none" w="sm" len="sm"/>
            </a:ln>
          </p:spPr>
        </p:cxnSp>
        <p:cxnSp>
          <p:nvCxnSpPr>
            <p:cNvPr id="15400" name="Straight Connector 108"/>
            <p:cNvCxnSpPr>
              <a:cxnSpLocks noChangeShapeType="1"/>
            </p:cNvCxnSpPr>
            <p:nvPr/>
          </p:nvCxnSpPr>
          <p:spPr bwMode="auto">
            <a:xfrm rot="5400000">
              <a:off x="6357950" y="4071942"/>
              <a:ext cx="642942" cy="214314"/>
            </a:xfrm>
            <a:prstGeom prst="line">
              <a:avLst/>
            </a:prstGeom>
            <a:noFill/>
            <a:ln w="38100" algn="ctr">
              <a:solidFill>
                <a:srgbClr val="FF0000"/>
              </a:solidFill>
              <a:round/>
              <a:headEnd type="none" w="sm" len="sm"/>
              <a:tailEnd type="none" w="sm" len="sm"/>
            </a:ln>
          </p:spPr>
        </p:cxnSp>
        <p:cxnSp>
          <p:nvCxnSpPr>
            <p:cNvPr id="15401" name="Straight Connector 109"/>
            <p:cNvCxnSpPr>
              <a:cxnSpLocks noChangeShapeType="1"/>
            </p:cNvCxnSpPr>
            <p:nvPr/>
          </p:nvCxnSpPr>
          <p:spPr bwMode="auto">
            <a:xfrm>
              <a:off x="6786578" y="3857628"/>
              <a:ext cx="1071570" cy="1588"/>
            </a:xfrm>
            <a:prstGeom prst="line">
              <a:avLst/>
            </a:prstGeom>
            <a:noFill/>
            <a:ln w="38100" algn="ctr">
              <a:solidFill>
                <a:srgbClr val="FF0000"/>
              </a:solidFill>
              <a:round/>
              <a:headEnd type="none" w="sm" len="sm"/>
              <a:tailEnd type="none" w="sm" len="sm"/>
            </a:ln>
          </p:spPr>
        </p:cxnSp>
        <p:cxnSp>
          <p:nvCxnSpPr>
            <p:cNvPr id="15402" name="Straight Connector 111"/>
            <p:cNvCxnSpPr>
              <a:cxnSpLocks noChangeShapeType="1"/>
            </p:cNvCxnSpPr>
            <p:nvPr/>
          </p:nvCxnSpPr>
          <p:spPr bwMode="auto">
            <a:xfrm>
              <a:off x="1071538" y="5429264"/>
              <a:ext cx="1357322" cy="1588"/>
            </a:xfrm>
            <a:prstGeom prst="line">
              <a:avLst/>
            </a:prstGeom>
            <a:noFill/>
            <a:ln w="38100" algn="ctr">
              <a:solidFill>
                <a:schemeClr val="tx1"/>
              </a:solidFill>
              <a:round/>
              <a:headEnd type="none" w="sm" len="sm"/>
              <a:tailEnd type="none" w="sm" len="sm"/>
            </a:ln>
          </p:spPr>
        </p:cxnSp>
        <p:sp>
          <p:nvSpPr>
            <p:cNvPr id="15403" name="Freeform 112"/>
            <p:cNvSpPr>
              <a:spLocks noChangeArrowheads="1"/>
            </p:cNvSpPr>
            <p:nvPr/>
          </p:nvSpPr>
          <p:spPr bwMode="auto">
            <a:xfrm>
              <a:off x="2434588" y="482473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cxnSp>
          <p:nvCxnSpPr>
            <p:cNvPr id="15404" name="Straight Connector 114"/>
            <p:cNvCxnSpPr>
              <a:cxnSpLocks noChangeShapeType="1"/>
            </p:cNvCxnSpPr>
            <p:nvPr/>
          </p:nvCxnSpPr>
          <p:spPr bwMode="auto">
            <a:xfrm>
              <a:off x="2657468" y="5570220"/>
              <a:ext cx="1200152" cy="1920"/>
            </a:xfrm>
            <a:prstGeom prst="line">
              <a:avLst/>
            </a:prstGeom>
            <a:noFill/>
            <a:ln w="38100" algn="ctr">
              <a:solidFill>
                <a:schemeClr val="tx1"/>
              </a:solidFill>
              <a:round/>
              <a:headEnd type="none" w="sm" len="sm"/>
              <a:tailEnd type="none" w="sm" len="sm"/>
            </a:ln>
          </p:spPr>
        </p:cxnSp>
        <p:sp>
          <p:nvSpPr>
            <p:cNvPr id="15405" name="Freeform 116"/>
            <p:cNvSpPr>
              <a:spLocks noChangeArrowheads="1"/>
            </p:cNvSpPr>
            <p:nvPr/>
          </p:nvSpPr>
          <p:spPr bwMode="auto">
            <a:xfrm flipH="1">
              <a:off x="3857620" y="485776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cxnSp>
          <p:nvCxnSpPr>
            <p:cNvPr id="15406" name="Straight Connector 118"/>
            <p:cNvCxnSpPr>
              <a:cxnSpLocks noChangeShapeType="1"/>
            </p:cNvCxnSpPr>
            <p:nvPr/>
          </p:nvCxnSpPr>
          <p:spPr bwMode="auto">
            <a:xfrm>
              <a:off x="4071934" y="5429264"/>
              <a:ext cx="1071570" cy="1588"/>
            </a:xfrm>
            <a:prstGeom prst="line">
              <a:avLst/>
            </a:prstGeom>
            <a:noFill/>
            <a:ln w="38100" algn="ctr">
              <a:solidFill>
                <a:schemeClr val="tx1"/>
              </a:solidFill>
              <a:round/>
              <a:headEnd type="none" w="sm" len="sm"/>
              <a:tailEnd type="none" w="sm" len="sm"/>
            </a:ln>
          </p:spPr>
        </p:cxnSp>
        <p:sp>
          <p:nvSpPr>
            <p:cNvPr id="15407" name="Freeform 120"/>
            <p:cNvSpPr>
              <a:spLocks noChangeArrowheads="1"/>
            </p:cNvSpPr>
            <p:nvPr/>
          </p:nvSpPr>
          <p:spPr bwMode="auto">
            <a:xfrm>
              <a:off x="5146354" y="4818694"/>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cxnSp>
          <p:nvCxnSpPr>
            <p:cNvPr id="15408" name="Straight Connector 121"/>
            <p:cNvCxnSpPr>
              <a:cxnSpLocks noChangeShapeType="1"/>
            </p:cNvCxnSpPr>
            <p:nvPr/>
          </p:nvCxnSpPr>
          <p:spPr bwMode="auto">
            <a:xfrm>
              <a:off x="5369234" y="5564184"/>
              <a:ext cx="1200152" cy="1920"/>
            </a:xfrm>
            <a:prstGeom prst="line">
              <a:avLst/>
            </a:prstGeom>
            <a:noFill/>
            <a:ln w="38100" algn="ctr">
              <a:solidFill>
                <a:schemeClr val="tx1"/>
              </a:solidFill>
              <a:round/>
              <a:headEnd type="none" w="sm" len="sm"/>
              <a:tailEnd type="none" w="sm" len="sm"/>
            </a:ln>
          </p:spPr>
        </p:cxnSp>
        <p:sp>
          <p:nvSpPr>
            <p:cNvPr id="15409" name="Freeform 122"/>
            <p:cNvSpPr>
              <a:spLocks noChangeArrowheads="1"/>
            </p:cNvSpPr>
            <p:nvPr/>
          </p:nvSpPr>
          <p:spPr bwMode="auto">
            <a:xfrm flipH="1">
              <a:off x="6572264" y="485776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endParaRPr lang="en-US"/>
            </a:p>
          </p:txBody>
        </p:sp>
        <p:cxnSp>
          <p:nvCxnSpPr>
            <p:cNvPr id="15410" name="Straight Connector 124"/>
            <p:cNvCxnSpPr>
              <a:cxnSpLocks noChangeShapeType="1"/>
            </p:cNvCxnSpPr>
            <p:nvPr/>
          </p:nvCxnSpPr>
          <p:spPr bwMode="auto">
            <a:xfrm>
              <a:off x="6786578" y="5429264"/>
              <a:ext cx="1071570" cy="1588"/>
            </a:xfrm>
            <a:prstGeom prst="line">
              <a:avLst/>
            </a:prstGeom>
            <a:noFill/>
            <a:ln w="38100" algn="ctr">
              <a:solidFill>
                <a:schemeClr val="tx1"/>
              </a:solidFill>
              <a:round/>
              <a:headEnd type="none" w="sm" len="sm"/>
              <a:tailEnd type="none" w="sm" len="sm"/>
            </a:ln>
          </p:spPr>
        </p:cxnSp>
        <p:sp>
          <p:nvSpPr>
            <p:cNvPr id="15411" name="TextBox 125"/>
            <p:cNvSpPr txBox="1">
              <a:spLocks noChangeArrowheads="1"/>
            </p:cNvSpPr>
            <p:nvPr/>
          </p:nvSpPr>
          <p:spPr bwMode="auto">
            <a:xfrm>
              <a:off x="1285852" y="5715016"/>
              <a:ext cx="107157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UKLJUČEN</a:t>
              </a:r>
              <a:endParaRPr lang="en-US" sz="1200"/>
            </a:p>
          </p:txBody>
        </p:sp>
        <p:sp>
          <p:nvSpPr>
            <p:cNvPr id="15412" name="TextBox 129"/>
            <p:cNvSpPr txBox="1">
              <a:spLocks noChangeArrowheads="1"/>
            </p:cNvSpPr>
            <p:nvPr/>
          </p:nvSpPr>
          <p:spPr bwMode="auto">
            <a:xfrm>
              <a:off x="2643174" y="5715016"/>
              <a:ext cx="107157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ISKLJUČEN</a:t>
              </a:r>
              <a:endParaRPr lang="en-US" sz="1200"/>
            </a:p>
          </p:txBody>
        </p:sp>
      </p:grpSp>
      <p:grpSp>
        <p:nvGrpSpPr>
          <p:cNvPr id="3" name="Group 139"/>
          <p:cNvGrpSpPr>
            <a:grpSpLocks/>
          </p:cNvGrpSpPr>
          <p:nvPr/>
        </p:nvGrpSpPr>
        <p:grpSpPr bwMode="auto">
          <a:xfrm>
            <a:off x="6643688" y="4857750"/>
            <a:ext cx="2500312" cy="1062038"/>
            <a:chOff x="6643702" y="4857760"/>
            <a:chExt cx="2500298" cy="1062817"/>
          </a:xfrm>
        </p:grpSpPr>
        <p:sp>
          <p:nvSpPr>
            <p:cNvPr id="15369" name="TextBox 131"/>
            <p:cNvSpPr txBox="1">
              <a:spLocks noChangeArrowheads="1"/>
            </p:cNvSpPr>
            <p:nvPr/>
          </p:nvSpPr>
          <p:spPr bwMode="auto">
            <a:xfrm>
              <a:off x="7215174" y="4857760"/>
              <a:ext cx="19288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GUBICI PROVODJENJA</a:t>
              </a:r>
              <a:endParaRPr lang="en-US" sz="1200">
                <a:solidFill>
                  <a:schemeClr val="tx1"/>
                </a:solidFill>
              </a:endParaRPr>
            </a:p>
          </p:txBody>
        </p:sp>
        <p:cxnSp>
          <p:nvCxnSpPr>
            <p:cNvPr id="15370" name="Straight Arrow Connector 133"/>
            <p:cNvCxnSpPr>
              <a:cxnSpLocks noChangeShapeType="1"/>
              <a:stCxn id="15369" idx="1"/>
            </p:cNvCxnSpPr>
            <p:nvPr/>
          </p:nvCxnSpPr>
          <p:spPr bwMode="auto">
            <a:xfrm rot="10800000" flipV="1">
              <a:off x="7000894" y="4996260"/>
              <a:ext cx="214280" cy="361566"/>
            </a:xfrm>
            <a:prstGeom prst="straightConnector1">
              <a:avLst/>
            </a:prstGeom>
            <a:noFill/>
            <a:ln w="25400" algn="ctr">
              <a:solidFill>
                <a:schemeClr val="tx1"/>
              </a:solidFill>
              <a:round/>
              <a:headEnd type="none" w="sm" len="sm"/>
              <a:tailEnd type="arrow" w="med" len="med"/>
            </a:ln>
          </p:spPr>
        </p:cxnSp>
        <p:sp>
          <p:nvSpPr>
            <p:cNvPr id="15371" name="TextBox 135"/>
            <p:cNvSpPr txBox="1">
              <a:spLocks noChangeArrowheads="1"/>
            </p:cNvSpPr>
            <p:nvPr/>
          </p:nvSpPr>
          <p:spPr bwMode="auto">
            <a:xfrm>
              <a:off x="7215174" y="5643578"/>
              <a:ext cx="19288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KOMUTACIONI GUBICI</a:t>
              </a:r>
              <a:endParaRPr lang="en-US" sz="1200">
                <a:solidFill>
                  <a:schemeClr val="tx1"/>
                </a:solidFill>
              </a:endParaRPr>
            </a:p>
          </p:txBody>
        </p:sp>
        <p:cxnSp>
          <p:nvCxnSpPr>
            <p:cNvPr id="15372" name="Straight Arrow Connector 136"/>
            <p:cNvCxnSpPr>
              <a:cxnSpLocks noChangeShapeType="1"/>
            </p:cNvCxnSpPr>
            <p:nvPr/>
          </p:nvCxnSpPr>
          <p:spPr bwMode="auto">
            <a:xfrm rot="10800000">
              <a:off x="6643702" y="5429264"/>
              <a:ext cx="571470" cy="357190"/>
            </a:xfrm>
            <a:prstGeom prst="straightConnector1">
              <a:avLst/>
            </a:prstGeom>
            <a:noFill/>
            <a:ln w="25400" algn="ctr">
              <a:solidFill>
                <a:schemeClr val="tx1"/>
              </a:solidFill>
              <a:round/>
              <a:headEnd type="none" w="sm" len="sm"/>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7"/>
          <p:cNvSpPr>
            <a:spLocks noChangeArrowheads="1"/>
          </p:cNvSpPr>
          <p:nvPr/>
        </p:nvSpPr>
        <p:spPr bwMode="auto">
          <a:xfrm>
            <a:off x="1143000" y="2214563"/>
            <a:ext cx="6715125" cy="714375"/>
          </a:xfrm>
          <a:prstGeom prst="rect">
            <a:avLst/>
          </a:prstGeom>
          <a:solidFill>
            <a:schemeClr val="bg1"/>
          </a:solidFill>
          <a:ln w="44450" algn="ctr">
            <a:solidFill>
              <a:schemeClr val="tx1"/>
            </a:solidFill>
            <a:round/>
            <a:headEnd type="none" w="sm" len="sm"/>
            <a:tailEnd type="none" w="sm" len="sm"/>
          </a:ln>
        </p:spPr>
        <p:txBody>
          <a:bodyPr>
            <a:spAutoFit/>
          </a:bodyPr>
          <a:lstStyle/>
          <a:p>
            <a:endParaRPr lang="en-US"/>
          </a:p>
        </p:txBody>
      </p:sp>
      <p:sp>
        <p:nvSpPr>
          <p:cNvPr id="205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1DFD0AB-68E6-4A1F-BEA3-5A00199B7160}" type="slidenum">
              <a:rPr lang="en-US" smtClean="0">
                <a:solidFill>
                  <a:schemeClr val="tx1"/>
                </a:solidFill>
                <a:latin typeface="Times New Roman" pitchFamily="18" charset="0"/>
              </a:rPr>
              <a:pPr/>
              <a:t>21</a:t>
            </a:fld>
            <a:endParaRPr lang="en-US" smtClean="0">
              <a:solidFill>
                <a:schemeClr val="tx1"/>
              </a:solidFill>
              <a:latin typeface="Times New Roman" pitchFamily="18" charset="0"/>
            </a:endParaRPr>
          </a:p>
        </p:txBody>
      </p:sp>
      <p:graphicFrame>
        <p:nvGraphicFramePr>
          <p:cNvPr id="2050" name="Object 2"/>
          <p:cNvGraphicFramePr>
            <a:graphicFrameLocks noChangeAspect="1"/>
          </p:cNvGraphicFramePr>
          <p:nvPr/>
        </p:nvGraphicFramePr>
        <p:xfrm>
          <a:off x="685800" y="1905000"/>
          <a:ext cx="7467600" cy="4151313"/>
        </p:xfrm>
        <a:graphic>
          <a:graphicData uri="http://schemas.openxmlformats.org/presentationml/2006/ole">
            <p:oleObj spid="_x0000_s105474" name="Document" r:id="rId4" imgW="6825478" imgH="2641390" progId="Word.Document.8">
              <p:embed/>
            </p:oleObj>
          </a:graphicData>
        </a:graphic>
      </p:graphicFrame>
      <p:sp>
        <p:nvSpPr>
          <p:cNvPr id="2052" name="Text Box 3"/>
          <p:cNvSpPr txBox="1">
            <a:spLocks noChangeArrowheads="1"/>
          </p:cNvSpPr>
          <p:nvPr/>
        </p:nvSpPr>
        <p:spPr bwMode="auto">
          <a:xfrm>
            <a:off x="3276600" y="1827213"/>
            <a:ext cx="24145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b="1" dirty="0">
                <a:solidFill>
                  <a:srgbClr val="0000CC"/>
                </a:solidFill>
                <a:latin typeface="Arial" charset="0"/>
                <a:cs typeface="Times New Roman" pitchFamily="18" charset="0"/>
              </a:rPr>
              <a:t>3300V/1200A IGBT</a:t>
            </a:r>
          </a:p>
        </p:txBody>
      </p:sp>
      <p:sp>
        <p:nvSpPr>
          <p:cNvPr id="2053" name="Text Box 4"/>
          <p:cNvSpPr txBox="1">
            <a:spLocks noChangeArrowheads="1"/>
          </p:cNvSpPr>
          <p:nvPr/>
        </p:nvSpPr>
        <p:spPr bwMode="auto">
          <a:xfrm>
            <a:off x="304800" y="914400"/>
            <a:ext cx="20510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400" b="1" dirty="0">
                <a:solidFill>
                  <a:srgbClr val="0000CC"/>
                </a:solidFill>
                <a:latin typeface="Arial" charset="0"/>
              </a:rPr>
              <a:t> </a:t>
            </a:r>
            <a:r>
              <a:rPr lang="en-US" sz="2400" b="1" dirty="0" err="1">
                <a:solidFill>
                  <a:srgbClr val="0000CC"/>
                </a:solidFill>
                <a:latin typeface="Arial" charset="0"/>
              </a:rPr>
              <a:t>Specifi</a:t>
            </a:r>
            <a:r>
              <a:rPr lang="sr-Latn-CS" sz="2400" b="1" dirty="0">
                <a:solidFill>
                  <a:srgbClr val="0000CC"/>
                </a:solidFill>
                <a:latin typeface="Arial" charset="0"/>
              </a:rPr>
              <a:t>acije</a:t>
            </a:r>
            <a:endParaRPr lang="en-US" sz="2400" b="1" dirty="0">
              <a:solidFill>
                <a:srgbClr val="0000CC"/>
              </a:solidFill>
              <a:latin typeface="Arial" charset="0"/>
            </a:endParaRPr>
          </a:p>
        </p:txBody>
      </p:sp>
      <p:sp>
        <p:nvSpPr>
          <p:cNvPr id="7" name="Left Arrow 6">
            <a:hlinkClick r:id="rId5"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sr-Latn-CS" sz="1000" b="1" dirty="0" smtClean="0">
                <a:solidFill>
                  <a:schemeClr val="tx1"/>
                </a:solidFill>
              </a:rPr>
              <a:t>IGCT</a:t>
            </a:r>
            <a:endParaRPr lang="en-US" sz="1000" b="1" dirty="0">
              <a:solidFill>
                <a:schemeClr val="tx1"/>
              </a:solidFill>
            </a:endParaRPr>
          </a:p>
        </p:txBody>
      </p:sp>
      <p:sp>
        <p:nvSpPr>
          <p:cNvPr id="8" name="TextBox 7"/>
          <p:cNvSpPr txBox="1"/>
          <p:nvPr/>
        </p:nvSpPr>
        <p:spPr>
          <a:xfrm>
            <a:off x="2962275" y="3867150"/>
            <a:ext cx="318998" cy="246221"/>
          </a:xfrm>
          <a:prstGeom prst="rect">
            <a:avLst/>
          </a:prstGeom>
          <a:solidFill>
            <a:schemeClr val="bg1"/>
          </a:solidFill>
        </p:spPr>
        <p:txBody>
          <a:bodyPr wrap="none" lIns="0" tIns="0" rIns="0" bIns="0" rtlCol="0">
            <a:spAutoFit/>
          </a:bodyPr>
          <a:lstStyle/>
          <a:p>
            <a:r>
              <a:rPr lang="sr-Latn-CS" sz="1600" b="1" i="1" dirty="0" smtClean="0">
                <a:latin typeface="Times New Roman" pitchFamily="18" charset="0"/>
                <a:cs typeface="Times New Roman" pitchFamily="18" charset="0"/>
              </a:rPr>
              <a:t>V</a:t>
            </a:r>
            <a:r>
              <a:rPr lang="sr-Latn-CS" sz="1600" b="1" i="1" baseline="-25000" dirty="0" smtClean="0">
                <a:latin typeface="Times New Roman" pitchFamily="18" charset="0"/>
                <a:cs typeface="Times New Roman" pitchFamily="18" charset="0"/>
              </a:rPr>
              <a:t>CE</a:t>
            </a:r>
            <a:endParaRPr lang="en-US" sz="1600" b="1" i="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54"/>
                                        </p:tgtEl>
                                        <p:attrNameLst>
                                          <p:attrName>fillcolor</p:attrName>
                                        </p:attrNameLst>
                                      </p:cBhvr>
                                      <p:to>
                                        <a:srgbClr val="5F5F5F"/>
                                      </p:to>
                                    </p:animClr>
                                    <p:set>
                                      <p:cBhvr>
                                        <p:cTn id="7" dur="2000" fill="hold"/>
                                        <p:tgtEl>
                                          <p:spTgt spid="2054"/>
                                        </p:tgtEl>
                                        <p:attrNameLst>
                                          <p:attrName>fill.type</p:attrName>
                                        </p:attrNameLst>
                                      </p:cBhvr>
                                      <p:to>
                                        <p:strVal val="solid"/>
                                      </p:to>
                                    </p:set>
                                    <p:set>
                                      <p:cBhvr>
                                        <p:cTn id="8" dur="2000" fill="hold"/>
                                        <p:tgtEl>
                                          <p:spTgt spid="20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22</a:t>
            </a:fld>
            <a:endParaRPr lang="en-US"/>
          </a:p>
        </p:txBody>
      </p:sp>
      <p:sp>
        <p:nvSpPr>
          <p:cNvPr id="7" name="Title 1"/>
          <p:cNvSpPr>
            <a:spLocks noGrp="1"/>
          </p:cNvSpPr>
          <p:nvPr>
            <p:ph type="title"/>
          </p:nvPr>
        </p:nvSpPr>
        <p:spPr>
          <a:xfrm>
            <a:off x="0" y="0"/>
            <a:ext cx="8856983" cy="1143000"/>
          </a:xfrm>
        </p:spPr>
        <p:txBody>
          <a:bodyPr/>
          <a:lstStyle/>
          <a:p>
            <a:r>
              <a:rPr lang="sr-Latn-CS" dirty="0" smtClean="0"/>
              <a:t>IGBT- prekidačke karakteristike</a:t>
            </a:r>
            <a:endParaRPr lang="en-US" b="1" dirty="0" smtClean="0"/>
          </a:p>
        </p:txBody>
      </p:sp>
      <p:pic>
        <p:nvPicPr>
          <p:cNvPr id="112643" name="Picture 3"/>
          <p:cNvPicPr>
            <a:picLocks noChangeAspect="1" noChangeArrowheads="1"/>
          </p:cNvPicPr>
          <p:nvPr/>
        </p:nvPicPr>
        <p:blipFill>
          <a:blip r:embed="rId3"/>
          <a:srcRect/>
          <a:stretch>
            <a:fillRect/>
          </a:stretch>
        </p:blipFill>
        <p:spPr bwMode="auto">
          <a:xfrm>
            <a:off x="285720" y="1428736"/>
            <a:ext cx="8505825" cy="4086225"/>
          </a:xfrm>
          <a:prstGeom prst="rect">
            <a:avLst/>
          </a:prstGeom>
          <a:noFill/>
          <a:ln w="9525">
            <a:noFill/>
            <a:miter lim="800000"/>
            <a:headEnd/>
            <a:tailEnd/>
          </a:ln>
          <a:effectLst/>
        </p:spPr>
      </p:pic>
      <p:sp>
        <p:nvSpPr>
          <p:cNvPr id="5" name="Text Box 3"/>
          <p:cNvSpPr txBox="1">
            <a:spLocks noChangeArrowheads="1"/>
          </p:cNvSpPr>
          <p:nvPr/>
        </p:nvSpPr>
        <p:spPr bwMode="auto">
          <a:xfrm>
            <a:off x="1142976" y="5715016"/>
            <a:ext cx="19704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dirty="0" smtClean="0">
                <a:latin typeface="+mn-lt"/>
                <a:cs typeface="Times New Roman" pitchFamily="18" charset="0"/>
              </a:rPr>
              <a:t>UKLJUČENJE</a:t>
            </a:r>
            <a:r>
              <a:rPr lang="sr-Latn-CS" sz="2000" b="1" dirty="0" smtClean="0">
                <a:solidFill>
                  <a:srgbClr val="0000CC"/>
                </a:solidFill>
                <a:latin typeface="Arial" charset="0"/>
                <a:cs typeface="Times New Roman" pitchFamily="18" charset="0"/>
              </a:rPr>
              <a:t> </a:t>
            </a:r>
            <a:endParaRPr lang="en-US" sz="2000" b="1" dirty="0">
              <a:solidFill>
                <a:srgbClr val="0000CC"/>
              </a:solidFill>
              <a:latin typeface="Arial" charset="0"/>
              <a:cs typeface="Times New Roman" pitchFamily="18" charset="0"/>
            </a:endParaRPr>
          </a:p>
        </p:txBody>
      </p:sp>
      <p:sp>
        <p:nvSpPr>
          <p:cNvPr id="8" name="Text Box 3"/>
          <p:cNvSpPr txBox="1">
            <a:spLocks noChangeArrowheads="1"/>
          </p:cNvSpPr>
          <p:nvPr/>
        </p:nvSpPr>
        <p:spPr bwMode="auto">
          <a:xfrm>
            <a:off x="5929322" y="5643578"/>
            <a:ext cx="19704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dirty="0" smtClean="0">
                <a:latin typeface="+mn-lt"/>
                <a:cs typeface="Times New Roman" pitchFamily="18" charset="0"/>
              </a:rPr>
              <a:t>ISLJUČENJE</a:t>
            </a:r>
            <a:r>
              <a:rPr lang="sr-Latn-CS" sz="2000" b="1" dirty="0" smtClean="0">
                <a:solidFill>
                  <a:srgbClr val="0000CC"/>
                </a:solidFill>
                <a:latin typeface="+mn-lt"/>
                <a:cs typeface="Times New Roman" pitchFamily="18" charset="0"/>
              </a:rPr>
              <a:t> </a:t>
            </a:r>
            <a:endParaRPr lang="en-US" sz="2000" b="1" dirty="0">
              <a:solidFill>
                <a:srgbClr val="0000CC"/>
              </a:solidFill>
              <a:latin typeface="+mn-lt"/>
              <a:cs typeface="Times New Roman" pitchFamily="18" charset="0"/>
            </a:endParaRPr>
          </a:p>
        </p:txBody>
      </p:sp>
      <p:sp>
        <p:nvSpPr>
          <p:cNvPr id="9" name="Rectangle 8"/>
          <p:cNvSpPr/>
          <p:nvPr/>
        </p:nvSpPr>
        <p:spPr bwMode="auto">
          <a:xfrm>
            <a:off x="2428860" y="5000636"/>
            <a:ext cx="1500198" cy="285752"/>
          </a:xfrm>
          <a:prstGeom prst="rect">
            <a:avLst/>
          </a:prstGeom>
          <a:solidFill>
            <a:srgbClr val="FFFF00">
              <a:alpha val="20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 name="Rectangle 9"/>
          <p:cNvSpPr/>
          <p:nvPr/>
        </p:nvSpPr>
        <p:spPr bwMode="auto">
          <a:xfrm>
            <a:off x="2428860" y="3571876"/>
            <a:ext cx="1357322" cy="225573"/>
          </a:xfrm>
          <a:prstGeom prst="rect">
            <a:avLst/>
          </a:prstGeom>
          <a:solidFill>
            <a:srgbClr val="FF0000">
              <a:alpha val="9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1" name="Rectangle 10"/>
          <p:cNvSpPr/>
          <p:nvPr/>
        </p:nvSpPr>
        <p:spPr bwMode="auto">
          <a:xfrm>
            <a:off x="6929454" y="2714620"/>
            <a:ext cx="1500198" cy="285752"/>
          </a:xfrm>
          <a:prstGeom prst="rect">
            <a:avLst/>
          </a:prstGeom>
          <a:solidFill>
            <a:srgbClr val="FFFF00">
              <a:alpha val="20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 name="Rectangle 11"/>
          <p:cNvSpPr/>
          <p:nvPr/>
        </p:nvSpPr>
        <p:spPr bwMode="auto">
          <a:xfrm>
            <a:off x="6929454" y="5000636"/>
            <a:ext cx="1357322" cy="225573"/>
          </a:xfrm>
          <a:prstGeom prst="rect">
            <a:avLst/>
          </a:prstGeom>
          <a:solidFill>
            <a:srgbClr val="FF0000">
              <a:alpha val="9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3" name="Rectangle 12"/>
          <p:cNvSpPr/>
          <p:nvPr/>
        </p:nvSpPr>
        <p:spPr>
          <a:xfrm>
            <a:off x="4648200" y="1295400"/>
            <a:ext cx="4267200" cy="48006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8856983" cy="1143000"/>
          </a:xfrm>
        </p:spPr>
        <p:txBody>
          <a:bodyPr/>
          <a:lstStyle/>
          <a:p>
            <a:r>
              <a:rPr lang="sr-Latn-CS" dirty="0" smtClean="0"/>
              <a:t>IGBT- isključenje, snaber</a:t>
            </a:r>
            <a:endParaRPr lang="en-US" b="1"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23</a:t>
            </a:fld>
            <a:endParaRPr lang="en-US"/>
          </a:p>
        </p:txBody>
      </p:sp>
      <p:pic>
        <p:nvPicPr>
          <p:cNvPr id="111620" name="Picture 4" descr="http://www.powerguru.org/wordpress/wp-content/uploads/2012/12/IGBT-turn-off-process.jpg"/>
          <p:cNvPicPr>
            <a:picLocks noChangeAspect="1" noChangeArrowheads="1"/>
          </p:cNvPicPr>
          <p:nvPr/>
        </p:nvPicPr>
        <p:blipFill>
          <a:blip r:embed="rId3"/>
          <a:srcRect/>
          <a:stretch>
            <a:fillRect/>
          </a:stretch>
        </p:blipFill>
        <p:spPr bwMode="auto">
          <a:xfrm>
            <a:off x="357158" y="1571612"/>
            <a:ext cx="8624512" cy="4429156"/>
          </a:xfrm>
          <a:prstGeom prst="rect">
            <a:avLst/>
          </a:prstGeom>
          <a:noFill/>
        </p:spPr>
      </p:pic>
      <p:pic>
        <p:nvPicPr>
          <p:cNvPr id="111622" name="Picture 6" descr="Snubber capacitor / screw terminal / for IGBT 0.1 - 3 µF | SMKP2   HK Film Capacitor Ltd."/>
          <p:cNvPicPr>
            <a:picLocks noChangeAspect="1" noChangeArrowheads="1"/>
          </p:cNvPicPr>
          <p:nvPr/>
        </p:nvPicPr>
        <p:blipFill>
          <a:blip r:embed="rId4"/>
          <a:srcRect/>
          <a:stretch>
            <a:fillRect/>
          </a:stretch>
        </p:blipFill>
        <p:spPr bwMode="auto">
          <a:xfrm>
            <a:off x="5214942" y="1785926"/>
            <a:ext cx="3779394" cy="364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24</a:t>
            </a:fld>
            <a:endParaRPr lang="en-US"/>
          </a:p>
        </p:txBody>
      </p:sp>
      <p:pic>
        <p:nvPicPr>
          <p:cNvPr id="114690" name="Picture 2"/>
          <p:cNvPicPr>
            <a:picLocks noChangeAspect="1" noChangeArrowheads="1"/>
          </p:cNvPicPr>
          <p:nvPr/>
        </p:nvPicPr>
        <p:blipFill>
          <a:blip r:embed="rId3"/>
          <a:srcRect/>
          <a:stretch>
            <a:fillRect/>
          </a:stretch>
        </p:blipFill>
        <p:spPr bwMode="auto">
          <a:xfrm>
            <a:off x="928662" y="0"/>
            <a:ext cx="6715172" cy="6086346"/>
          </a:xfrm>
          <a:prstGeom prst="rect">
            <a:avLst/>
          </a:prstGeom>
          <a:noFill/>
          <a:ln w="9525">
            <a:noFill/>
            <a:miter lim="800000"/>
            <a:headEnd/>
            <a:tailEnd/>
          </a:ln>
          <a:effectLst/>
        </p:spPr>
      </p:pic>
      <p:sp>
        <p:nvSpPr>
          <p:cNvPr id="6" name="Rectangle 5"/>
          <p:cNvSpPr/>
          <p:nvPr/>
        </p:nvSpPr>
        <p:spPr>
          <a:xfrm>
            <a:off x="142844" y="6072206"/>
            <a:ext cx="8715436" cy="461665"/>
          </a:xfrm>
          <a:prstGeom prst="rect">
            <a:avLst/>
          </a:prstGeom>
        </p:spPr>
        <p:txBody>
          <a:bodyPr wrap="square">
            <a:spAutoFit/>
          </a:bodyPr>
          <a:lstStyle/>
          <a:p>
            <a:r>
              <a:rPr lang="en-US" sz="1200" dirty="0" smtClean="0">
                <a:latin typeface="Arial" pitchFamily="34" charset="0"/>
                <a:cs typeface="Arial" pitchFamily="34" charset="0"/>
              </a:rPr>
              <a:t>http://www.semikron.com/dl/service-support/downloads/download/semikron-application-note-an-7006-igbt-peak-voltage-measurement-and-snubber-capacitor-specification-en-2008-03-17-rev00</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4800" dirty="0" err="1" smtClean="0"/>
              <a:t>Impulsno</a:t>
            </a:r>
            <a:r>
              <a:rPr lang="en-US" sz="4800" dirty="0" smtClean="0"/>
              <a:t>-</a:t>
            </a:r>
            <a:r>
              <a:rPr lang="x-none" sz="4800" smtClean="0"/>
              <a:t>širinska modulacija - </a:t>
            </a:r>
            <a:r>
              <a:rPr lang="x-none" sz="4800" b="1" smtClean="0"/>
              <a:t>PWM</a:t>
            </a:r>
            <a:endParaRPr lang="en-US" sz="4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7384" name="Picture 8"/>
          <p:cNvPicPr>
            <a:picLocks noChangeAspect="1" noChangeArrowheads="1"/>
          </p:cNvPicPr>
          <p:nvPr/>
        </p:nvPicPr>
        <p:blipFill>
          <a:blip r:embed="rId3"/>
          <a:srcRect/>
          <a:stretch>
            <a:fillRect/>
          </a:stretch>
        </p:blipFill>
        <p:spPr bwMode="auto">
          <a:xfrm>
            <a:off x="1936596" y="887200"/>
            <a:ext cx="4692804" cy="1779800"/>
          </a:xfrm>
          <a:prstGeom prst="rect">
            <a:avLst/>
          </a:prstGeom>
          <a:noFill/>
          <a:ln w="9525">
            <a:noFill/>
            <a:miter lim="800000"/>
            <a:headEnd/>
            <a:tailEnd/>
          </a:ln>
          <a:effectLst/>
        </p:spPr>
      </p:pic>
      <p:pic>
        <p:nvPicPr>
          <p:cNvPr id="1637385" name="Picture 9"/>
          <p:cNvPicPr>
            <a:picLocks noChangeAspect="1" noChangeArrowheads="1"/>
          </p:cNvPicPr>
          <p:nvPr/>
        </p:nvPicPr>
        <p:blipFill>
          <a:blip r:embed="rId4"/>
          <a:srcRect/>
          <a:stretch>
            <a:fillRect/>
          </a:stretch>
        </p:blipFill>
        <p:spPr bwMode="auto">
          <a:xfrm>
            <a:off x="1905000" y="2667000"/>
            <a:ext cx="4725992" cy="1905000"/>
          </a:xfrm>
          <a:prstGeom prst="rect">
            <a:avLst/>
          </a:prstGeom>
          <a:noFill/>
          <a:ln w="9525">
            <a:noFill/>
            <a:miter lim="800000"/>
            <a:headEnd/>
            <a:tailEnd/>
          </a:ln>
          <a:effectLst/>
        </p:spPr>
      </p:pic>
      <p:sp>
        <p:nvSpPr>
          <p:cNvPr id="16388" name="Title 1"/>
          <p:cNvSpPr>
            <a:spLocks noGrp="1"/>
          </p:cNvSpPr>
          <p:nvPr>
            <p:ph type="title"/>
          </p:nvPr>
        </p:nvSpPr>
        <p:spPr>
          <a:xfrm>
            <a:off x="1" y="-76200"/>
            <a:ext cx="9144000" cy="1143000"/>
          </a:xfrm>
        </p:spPr>
        <p:txBody>
          <a:bodyPr/>
          <a:lstStyle/>
          <a:p>
            <a:r>
              <a:rPr lang="en-US" dirty="0" err="1" smtClean="0"/>
              <a:t>Impulsno</a:t>
            </a:r>
            <a:r>
              <a:rPr lang="en-US" dirty="0" smtClean="0"/>
              <a:t>-</a:t>
            </a:r>
            <a:r>
              <a:rPr lang="x-none" dirty="0" smtClean="0"/>
              <a:t>širinska modulacija - </a:t>
            </a:r>
            <a:r>
              <a:rPr lang="x-none" b="1" dirty="0" smtClean="0"/>
              <a:t>PWM</a:t>
            </a:r>
            <a:endParaRPr lang="en-US" b="1" dirty="0" smtClean="0"/>
          </a:p>
        </p:txBody>
      </p:sp>
      <p:sp>
        <p:nvSpPr>
          <p:cNvPr id="163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26</a:t>
            </a:fld>
            <a:endParaRPr lang="en-US" smtClean="0">
              <a:solidFill>
                <a:schemeClr val="tx1"/>
              </a:solidFill>
              <a:latin typeface="Times New Roman" pitchFamily="18" charset="0"/>
            </a:endParaRPr>
          </a:p>
        </p:txBody>
      </p:sp>
      <p:sp>
        <p:nvSpPr>
          <p:cNvPr id="122" name="TextBox 121"/>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pic>
        <p:nvPicPr>
          <p:cNvPr id="1637379" name="Picture 3"/>
          <p:cNvPicPr>
            <a:picLocks noChangeAspect="1" noChangeArrowheads="1"/>
          </p:cNvPicPr>
          <p:nvPr/>
        </p:nvPicPr>
        <p:blipFill>
          <a:blip r:embed="rId5">
            <a:duotone>
              <a:schemeClr val="accent1">
                <a:shade val="45000"/>
                <a:satMod val="135000"/>
              </a:schemeClr>
              <a:prstClr val="white"/>
            </a:duotone>
            <a:lum bright="-10000" contrast="30000"/>
          </a:blip>
          <a:srcRect/>
          <a:stretch>
            <a:fillRect/>
          </a:stretch>
        </p:blipFill>
        <p:spPr bwMode="auto">
          <a:xfrm>
            <a:off x="1938453" y="4648200"/>
            <a:ext cx="4690947" cy="1786708"/>
          </a:xfrm>
          <a:prstGeom prst="rect">
            <a:avLst/>
          </a:prstGeom>
          <a:noFill/>
          <a:ln w="9525">
            <a:noFill/>
            <a:miter lim="800000"/>
            <a:headEnd/>
            <a:tailEnd/>
          </a:ln>
          <a:effectLst/>
        </p:spPr>
      </p:pic>
      <p:sp>
        <p:nvSpPr>
          <p:cNvPr id="141" name="TextBox 140"/>
          <p:cNvSpPr txBox="1"/>
          <p:nvPr/>
        </p:nvSpPr>
        <p:spPr bwMode="auto">
          <a:xfrm>
            <a:off x="228600" y="1238071"/>
            <a:ext cx="198119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r>
              <a:rPr lang="sr-Latn-CS" sz="2400" b="1" dirty="0" smtClean="0">
                <a:solidFill>
                  <a:schemeClr val="tx1"/>
                </a:solidFill>
                <a:latin typeface="+mn-lt"/>
              </a:rPr>
              <a:t>Kontinualna promena napona </a:t>
            </a:r>
            <a:r>
              <a:rPr lang="sr-Latn-CS" sz="2400" b="1" i="1" dirty="0" smtClean="0">
                <a:solidFill>
                  <a:schemeClr val="tx1"/>
                </a:solidFill>
                <a:latin typeface="Times New Roman" pitchFamily="18" charset="0"/>
                <a:cs typeface="Times New Roman" pitchFamily="18" charset="0"/>
              </a:rPr>
              <a:t>V</a:t>
            </a:r>
            <a:endParaRPr lang="en-US" sz="2400" b="1" i="1" dirty="0" smtClean="0">
              <a:solidFill>
                <a:schemeClr val="tx1"/>
              </a:solidFill>
              <a:latin typeface="Times New Roman" pitchFamily="18" charset="0"/>
              <a:cs typeface="Times New Roman" pitchFamily="18" charset="0"/>
            </a:endParaRPr>
          </a:p>
        </p:txBody>
      </p:sp>
      <p:sp>
        <p:nvSpPr>
          <p:cNvPr id="147" name="TextBox 146"/>
          <p:cNvSpPr txBox="1"/>
          <p:nvPr/>
        </p:nvSpPr>
        <p:spPr bwMode="auto">
          <a:xfrm>
            <a:off x="228600" y="5329535"/>
            <a:ext cx="19811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r>
              <a:rPr lang="sr-Latn-CS" sz="2400" b="1" dirty="0" smtClean="0">
                <a:solidFill>
                  <a:srgbClr val="0066CC"/>
                </a:solidFill>
                <a:latin typeface="+mn-lt"/>
              </a:rPr>
              <a:t>PWM</a:t>
            </a:r>
            <a:endParaRPr lang="en-US" sz="2400" b="1" i="1" dirty="0" smtClean="0">
              <a:solidFill>
                <a:srgbClr val="0066CC"/>
              </a:solidFill>
              <a:latin typeface="Times New Roman" pitchFamily="18" charset="0"/>
              <a:cs typeface="Times New Roman" pitchFamily="18" charset="0"/>
            </a:endParaRPr>
          </a:p>
        </p:txBody>
      </p:sp>
      <p:sp>
        <p:nvSpPr>
          <p:cNvPr id="148" name="TextBox 147"/>
          <p:cNvSpPr txBox="1"/>
          <p:nvPr/>
        </p:nvSpPr>
        <p:spPr bwMode="auto">
          <a:xfrm>
            <a:off x="4038853" y="6324600"/>
            <a:ext cx="683200" cy="184666"/>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0" bIns="0" rtlCol="0">
            <a:spAutoFit/>
          </a:bodyPr>
          <a:lstStyle/>
          <a:p>
            <a:pPr eaLnBrk="1" hangingPunct="1"/>
            <a:r>
              <a:rPr lang="sr-Latn-CS" sz="1200" b="1" i="1" dirty="0" smtClean="0">
                <a:solidFill>
                  <a:srgbClr val="0066CC"/>
                </a:solidFill>
                <a:latin typeface="Times New Roman" pitchFamily="18" charset="0"/>
                <a:cs typeface="Times New Roman" pitchFamily="18" charset="0"/>
              </a:rPr>
              <a:t>P</a:t>
            </a:r>
            <a:r>
              <a:rPr lang="sr-Latn-CS" sz="1200" b="1" i="1" baseline="-25000" dirty="0" smtClean="0">
                <a:solidFill>
                  <a:srgbClr val="0066CC"/>
                </a:solidFill>
                <a:latin typeface="Times New Roman" pitchFamily="18" charset="0"/>
                <a:cs typeface="Times New Roman" pitchFamily="18" charset="0"/>
              </a:rPr>
              <a:t>loss</a:t>
            </a:r>
            <a:r>
              <a:rPr lang="sr-Latn-CS" sz="1200" b="1" dirty="0" smtClean="0">
                <a:solidFill>
                  <a:srgbClr val="0066CC"/>
                </a:solidFill>
                <a:latin typeface="Arial" charset="0"/>
              </a:rPr>
              <a:t> </a:t>
            </a:r>
            <a:r>
              <a:rPr lang="sr-Latn-CS" sz="1200" b="1" dirty="0" smtClean="0">
                <a:solidFill>
                  <a:srgbClr val="0066CC"/>
                </a:solidFill>
                <a:latin typeface="Times New Roman" pitchFamily="18" charset="0"/>
                <a:cs typeface="Times New Roman" pitchFamily="18" charset="0"/>
              </a:rPr>
              <a:t>≈</a:t>
            </a:r>
            <a:r>
              <a:rPr lang="sr-Latn-CS" sz="1200" dirty="0" smtClean="0">
                <a:solidFill>
                  <a:srgbClr val="0066CC"/>
                </a:solidFill>
                <a:latin typeface="Times New Roman" pitchFamily="18" charset="0"/>
                <a:cs typeface="Times New Roman" pitchFamily="18" charset="0"/>
              </a:rPr>
              <a:t> 0</a:t>
            </a:r>
            <a:endParaRPr lang="en-US" sz="1200" dirty="0" smtClean="0">
              <a:solidFill>
                <a:srgbClr val="0066CC"/>
              </a:solidFill>
              <a:latin typeface="Times New Roman" pitchFamily="18" charset="0"/>
              <a:cs typeface="Times New Roman" pitchFamily="18" charset="0"/>
            </a:endParaRPr>
          </a:p>
        </p:txBody>
      </p:sp>
      <p:grpSp>
        <p:nvGrpSpPr>
          <p:cNvPr id="2" name="Group 184"/>
          <p:cNvGrpSpPr/>
          <p:nvPr/>
        </p:nvGrpSpPr>
        <p:grpSpPr>
          <a:xfrm>
            <a:off x="6781800" y="4495800"/>
            <a:ext cx="2369637" cy="1832312"/>
            <a:chOff x="6781800" y="4495800"/>
            <a:chExt cx="2369637" cy="1832312"/>
          </a:xfrm>
        </p:grpSpPr>
        <p:cxnSp>
          <p:nvCxnSpPr>
            <p:cNvPr id="175" name="Straight Connector 174"/>
            <p:cNvCxnSpPr/>
            <p:nvPr/>
          </p:nvCxnSpPr>
          <p:spPr>
            <a:xfrm>
              <a:off x="7086600" y="5454804"/>
              <a:ext cx="1447800" cy="1588"/>
            </a:xfrm>
            <a:prstGeom prst="line">
              <a:avLst/>
            </a:prstGeom>
            <a:ln w="6350">
              <a:prstDash val="lg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7086417" y="4696599"/>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865437" y="5588274"/>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086417" y="52133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475037" y="5588274"/>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6903537" y="54229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7276917" y="54038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8198937" y="54038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382675" y="5213313"/>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03537" y="5586828"/>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bwMode="auto">
            <a:xfrm>
              <a:off x="7154997" y="4942774"/>
              <a:ext cx="2696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162" name="TextBox 161"/>
            <p:cNvSpPr txBox="1"/>
            <p:nvPr/>
          </p:nvSpPr>
          <p:spPr bwMode="auto">
            <a:xfrm>
              <a:off x="7797424" y="4930140"/>
              <a:ext cx="2696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163" name="Straight Arrow Connector 162"/>
            <p:cNvCxnSpPr/>
            <p:nvPr/>
          </p:nvCxnSpPr>
          <p:spPr>
            <a:xfrm flipH="1" flipV="1">
              <a:off x="8382675" y="5529826"/>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460655" y="5529826"/>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094037" y="5926828"/>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7086417" y="6220599"/>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bwMode="auto">
            <a:xfrm>
              <a:off x="7142104" y="5684222"/>
              <a:ext cx="2632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170" name="TextBox 169"/>
            <p:cNvSpPr txBox="1"/>
            <p:nvPr/>
          </p:nvSpPr>
          <p:spPr bwMode="auto">
            <a:xfrm>
              <a:off x="7507921" y="5976759"/>
              <a:ext cx="52450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171" name="TextBox 170"/>
            <p:cNvSpPr txBox="1"/>
            <p:nvPr/>
          </p:nvSpPr>
          <p:spPr bwMode="auto">
            <a:xfrm>
              <a:off x="7863905" y="4495800"/>
              <a:ext cx="12875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172" name="TextBox 171"/>
            <p:cNvSpPr txBox="1"/>
            <p:nvPr/>
          </p:nvSpPr>
          <p:spPr bwMode="auto">
            <a:xfrm>
              <a:off x="8445668" y="5534799"/>
              <a:ext cx="22794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cxnSp>
          <p:nvCxnSpPr>
            <p:cNvPr id="177" name="Straight Arrow Connector 176"/>
            <p:cNvCxnSpPr>
              <a:stCxn id="171" idx="1"/>
            </p:cNvCxnSpPr>
            <p:nvPr/>
          </p:nvCxnSpPr>
          <p:spPr>
            <a:xfrm rot="10800000" flipV="1">
              <a:off x="7398837" y="4634300"/>
              <a:ext cx="465068" cy="31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71" idx="1"/>
              <a:endCxn id="162" idx="0"/>
            </p:cNvCxnSpPr>
            <p:nvPr/>
          </p:nvCxnSpPr>
          <p:spPr>
            <a:xfrm rot="10800000" flipH="1" flipV="1">
              <a:off x="7863905" y="4634300"/>
              <a:ext cx="68332" cy="295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bwMode="auto">
            <a:xfrm>
              <a:off x="7071735" y="4549698"/>
              <a:ext cx="43954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i="1" dirty="0" smtClean="0">
                  <a:solidFill>
                    <a:srgbClr val="0066CC"/>
                  </a:solidFill>
                  <a:latin typeface="Times New Roman" pitchFamily="18" charset="0"/>
                  <a:cs typeface="Times New Roman" pitchFamily="18" charset="0"/>
                </a:rPr>
                <a:t>v</a:t>
              </a:r>
              <a:r>
                <a:rPr lang="sr-Latn-CS" sz="1200" b="1" i="1" baseline="-25000" dirty="0" smtClean="0">
                  <a:solidFill>
                    <a:srgbClr val="0066CC"/>
                  </a:solidFill>
                  <a:latin typeface="Times New Roman" pitchFamily="18" charset="0"/>
                  <a:cs typeface="Times New Roman" pitchFamily="18" charset="0"/>
                </a:rPr>
                <a:t>s</a:t>
              </a:r>
              <a:r>
                <a:rPr lang="sr-Latn-CS" sz="1200" b="1" dirty="0" smtClean="0">
                  <a:solidFill>
                    <a:srgbClr val="0066CC"/>
                  </a:solidFill>
                  <a:latin typeface="Times New Roman" pitchFamily="18" charset="0"/>
                  <a:cs typeface="Times New Roman" pitchFamily="18" charset="0"/>
                </a:rPr>
                <a:t>(</a:t>
              </a:r>
              <a:r>
                <a:rPr lang="sr-Latn-CS" sz="1200" b="1" i="1" dirty="0" smtClean="0">
                  <a:solidFill>
                    <a:srgbClr val="0066CC"/>
                  </a:solidFill>
                  <a:latin typeface="Times New Roman" pitchFamily="18" charset="0"/>
                  <a:cs typeface="Times New Roman" pitchFamily="18" charset="0"/>
                </a:rPr>
                <a:t>t</a:t>
              </a:r>
              <a:r>
                <a:rPr lang="sr-Latn-CS" sz="1200" b="1" dirty="0" smtClean="0">
                  <a:solidFill>
                    <a:srgbClr val="0066CC"/>
                  </a:solidFill>
                  <a:latin typeface="Times New Roman" pitchFamily="18" charset="0"/>
                  <a:cs typeface="Times New Roman" pitchFamily="18" charset="0"/>
                </a:rPr>
                <a:t>)</a:t>
              </a:r>
              <a:endParaRPr lang="en-US" sz="1200" b="1" dirty="0" smtClean="0">
                <a:solidFill>
                  <a:srgbClr val="0066CC"/>
                </a:solidFill>
                <a:latin typeface="Times New Roman" pitchFamily="18" charset="0"/>
                <a:cs typeface="Times New Roman" pitchFamily="18" charset="0"/>
              </a:endParaRPr>
            </a:p>
          </p:txBody>
        </p:sp>
        <p:sp>
          <p:nvSpPr>
            <p:cNvPr id="181" name="TextBox 180"/>
            <p:cNvSpPr txBox="1"/>
            <p:nvPr/>
          </p:nvSpPr>
          <p:spPr bwMode="auto">
            <a:xfrm>
              <a:off x="6781800" y="5073804"/>
              <a:ext cx="3385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i="1" dirty="0" smtClean="0">
                  <a:solidFill>
                    <a:srgbClr val="0066CC"/>
                  </a:solidFill>
                  <a:latin typeface="Times New Roman" pitchFamily="18" charset="0"/>
                  <a:cs typeface="Times New Roman" pitchFamily="18" charset="0"/>
                </a:rPr>
                <a:t>V</a:t>
              </a:r>
              <a:r>
                <a:rPr lang="sr-Latn-CS" sz="1200" b="1" i="1" baseline="-25000" dirty="0" smtClean="0">
                  <a:solidFill>
                    <a:srgbClr val="0066CC"/>
                  </a:solidFill>
                  <a:latin typeface="Times New Roman" pitchFamily="18" charset="0"/>
                  <a:cs typeface="Times New Roman" pitchFamily="18" charset="0"/>
                </a:rPr>
                <a:t>g</a:t>
              </a:r>
              <a:endParaRPr lang="en-US" sz="1200" b="1" dirty="0" smtClean="0">
                <a:solidFill>
                  <a:srgbClr val="0066CC"/>
                </a:solidFill>
                <a:latin typeface="Times New Roman" pitchFamily="18" charset="0"/>
                <a:cs typeface="Times New Roman" pitchFamily="18" charset="0"/>
              </a:endParaRPr>
            </a:p>
          </p:txBody>
        </p:sp>
      </p:grpSp>
      <p:sp>
        <p:nvSpPr>
          <p:cNvPr id="189" name="Rectangle 188"/>
          <p:cNvSpPr/>
          <p:nvPr/>
        </p:nvSpPr>
        <p:spPr>
          <a:xfrm>
            <a:off x="4343400" y="4876800"/>
            <a:ext cx="1143000" cy="124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p:nvPr/>
        </p:nvCxnSpPr>
        <p:spPr>
          <a:xfrm>
            <a:off x="4343400" y="5018049"/>
            <a:ext cx="1143000" cy="158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8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7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73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animBg="1"/>
      <p:bldP spid="1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0" y="-76200"/>
            <a:ext cx="9144000" cy="1143000"/>
          </a:xfrm>
        </p:spPr>
        <p:txBody>
          <a:bodyPr/>
          <a:lstStyle/>
          <a:p>
            <a:r>
              <a:rPr lang="en-US" sz="4000" dirty="0" err="1" smtClean="0"/>
              <a:t>Impulsno</a:t>
            </a:r>
            <a:r>
              <a:rPr lang="en-US" sz="4000" dirty="0" smtClean="0"/>
              <a:t>-</a:t>
            </a:r>
            <a:r>
              <a:rPr lang="x-none" sz="4000" smtClean="0"/>
              <a:t>širinska modulacija - </a:t>
            </a:r>
            <a:r>
              <a:rPr lang="x-none" sz="4000" b="1" smtClean="0"/>
              <a:t>PWM</a:t>
            </a:r>
            <a:endParaRPr lang="en-US" b="1" dirty="0" smtClean="0"/>
          </a:p>
        </p:txBody>
      </p:sp>
      <p:sp>
        <p:nvSpPr>
          <p:cNvPr id="3" name="Content Placeholder 2"/>
          <p:cNvSpPr>
            <a:spLocks noGrp="1"/>
          </p:cNvSpPr>
          <p:nvPr>
            <p:ph idx="1"/>
          </p:nvPr>
        </p:nvSpPr>
        <p:spPr>
          <a:xfrm>
            <a:off x="3709751" y="1484312"/>
            <a:ext cx="5435600" cy="2016125"/>
          </a:xfrm>
        </p:spPr>
        <p:txBody>
          <a:bodyPr/>
          <a:lstStyle/>
          <a:p>
            <a:pPr marL="0" lvl="1" indent="0">
              <a:buNone/>
            </a:pPr>
            <a:r>
              <a:rPr lang="sr-Latn-CS" sz="2400" b="1" dirty="0" smtClean="0"/>
              <a:t>Jedna grana PWM-a: </a:t>
            </a:r>
          </a:p>
          <a:p>
            <a:pPr marL="0" lvl="1" indent="-182563">
              <a:buFont typeface="Arial" charset="0"/>
              <a:buChar char="•"/>
            </a:pPr>
            <a:r>
              <a:rPr lang="sr-Latn-CS" sz="2000" dirty="0" smtClean="0"/>
              <a:t>T1 i T2 rade u protivfazi, kada je jedan uključen, drugi je isključen</a:t>
            </a:r>
          </a:p>
          <a:p>
            <a:pPr marL="0" lvl="1" indent="-182563">
              <a:buFont typeface="Arial" charset="0"/>
              <a:buChar char="•"/>
            </a:pPr>
            <a:r>
              <a:rPr lang="sr-Latn-CS" sz="2200" dirty="0" smtClean="0"/>
              <a:t>T1 uključen: V</a:t>
            </a:r>
            <a:r>
              <a:rPr lang="sr-Latn-CS" sz="2200" baseline="-25000" dirty="0" smtClean="0"/>
              <a:t>a </a:t>
            </a:r>
            <a:r>
              <a:rPr lang="sr-Latn-CS" sz="2200" dirty="0" smtClean="0"/>
              <a:t>= V</a:t>
            </a:r>
            <a:r>
              <a:rPr lang="sr-Latn-CS" sz="2200" baseline="-25000" dirty="0" smtClean="0"/>
              <a:t>dc</a:t>
            </a:r>
          </a:p>
          <a:p>
            <a:pPr marL="0" lvl="1" indent="-182563">
              <a:buFont typeface="Arial" charset="0"/>
              <a:buChar char="•"/>
            </a:pPr>
            <a:r>
              <a:rPr lang="sr-Latn-CS" sz="2200" dirty="0" smtClean="0"/>
              <a:t>T2 uključen: V</a:t>
            </a:r>
            <a:r>
              <a:rPr lang="sr-Latn-CS" sz="2200" baseline="-25000" dirty="0" smtClean="0"/>
              <a:t>a </a:t>
            </a:r>
            <a:r>
              <a:rPr lang="sr-Latn-CS" sz="2200" dirty="0" smtClean="0"/>
              <a:t>= 0</a:t>
            </a:r>
            <a:endParaRPr lang="sr-Latn-CS" sz="2200" baseline="-25000" dirty="0" smtClean="0"/>
          </a:p>
        </p:txBody>
      </p:sp>
      <p:sp>
        <p:nvSpPr>
          <p:cNvPr id="163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27</a:t>
            </a:fld>
            <a:endParaRPr lang="en-US" smtClean="0">
              <a:solidFill>
                <a:schemeClr val="tx1"/>
              </a:solidFill>
              <a:latin typeface="Times New Roman" pitchFamily="18" charset="0"/>
            </a:endParaRPr>
          </a:p>
        </p:txBody>
      </p:sp>
      <p:grpSp>
        <p:nvGrpSpPr>
          <p:cNvPr id="2"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5"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7"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dirty="0" err="1">
                  <a:solidFill>
                    <a:schemeClr val="tx1"/>
                  </a:solidFill>
                  <a:latin typeface="Courier New" pitchFamily="49" charset="0"/>
                  <a:ea typeface="ＭＳ Ｐゴシック" pitchFamily="-107" charset="-128"/>
                </a:rPr>
                <a:t>V</a:t>
              </a:r>
              <a:r>
                <a:rPr lang="en-US" sz="1400" b="1" baseline="-25000" dirty="0" err="1">
                  <a:solidFill>
                    <a:schemeClr val="tx1"/>
                  </a:solidFill>
                  <a:latin typeface="Courier New" pitchFamily="49" charset="0"/>
                  <a:ea typeface="ＭＳ Ｐゴシック" pitchFamily="-107" charset="-128"/>
                </a:rPr>
                <a:t>a</a:t>
              </a:r>
              <a:endParaRPr lang="en-US" sz="1400" b="1" baseline="-25000" dirty="0">
                <a:solidFill>
                  <a:schemeClr val="tx1"/>
                </a:solidFill>
                <a:latin typeface="Courier New" pitchFamily="49" charset="0"/>
                <a:ea typeface="ＭＳ Ｐゴシック" pitchFamily="-107" charset="-128"/>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539552" y="1700684"/>
              <a:ext cx="430212"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mc:AlternateContent xmlns:mc="http://schemas.openxmlformats.org/markup-compatibility/2006">
        <mc:Choice xmlns="" xmlns:a14="http://schemas.microsoft.com/office/drawing/2010/main" Requires="a14">
          <p:sp>
            <p:nvSpPr>
              <p:cNvPr id="322" name="TextBox 321"/>
              <p:cNvSpPr txBox="1"/>
              <p:nvPr/>
            </p:nvSpPr>
            <p:spPr>
              <a:xfrm>
                <a:off x="6554292" y="4920146"/>
                <a:ext cx="1978148" cy="629916"/>
              </a:xfrm>
              <a:prstGeom prst="rect">
                <a:avLst/>
              </a:prstGeom>
              <a:noFill/>
            </p:spPr>
            <p:txBody>
              <a:bodyPr wrap="square" rtlCol="0">
                <a:spAutoFit/>
              </a:bodyPr>
              <a:lstStyle/>
              <a:p>
                <a14:m>
                  <m:oMath xmlns:m="http://schemas.openxmlformats.org/officeDocument/2006/math">
                    <m:acc>
                      <m:accPr>
                        <m:chr m:val="̅"/>
                        <m:ctrlPr>
                          <a:rPr lang="sr-Latn-RS" sz="2000" b="0" i="1" smtClean="0">
                            <a:solidFill>
                              <a:schemeClr val="tx1"/>
                            </a:solidFill>
                            <a:latin typeface="Cambria Math"/>
                          </a:rPr>
                        </m:ctrlPr>
                      </m:accPr>
                      <m:e>
                        <m:sSub>
                          <m:sSubPr>
                            <m:ctrlPr>
                              <a:rPr lang="sr-Latn-RS" sz="2000" b="0" i="1" smtClean="0">
                                <a:solidFill>
                                  <a:schemeClr val="tx1"/>
                                </a:solidFill>
                                <a:latin typeface="Cambria Math"/>
                              </a:rPr>
                            </m:ctrlPr>
                          </m:sSubPr>
                          <m:e>
                            <m:r>
                              <a:rPr lang="sr-Latn-RS" sz="2000" b="0" i="1" smtClean="0">
                                <a:solidFill>
                                  <a:schemeClr val="tx1"/>
                                </a:solidFill>
                                <a:latin typeface="Cambria Math"/>
                              </a:rPr>
                              <m:t>𝑉</m:t>
                            </m:r>
                          </m:e>
                          <m:sub>
                            <m:r>
                              <a:rPr lang="sr-Latn-RS" sz="2000" b="0" i="1" smtClean="0">
                                <a:solidFill>
                                  <a:schemeClr val="tx1"/>
                                </a:solidFill>
                                <a:latin typeface="Cambria Math"/>
                              </a:rPr>
                              <m:t>𝑎</m:t>
                            </m:r>
                          </m:sub>
                        </m:sSub>
                      </m:e>
                    </m:acc>
                  </m:oMath>
                </a14:m>
                <a:r>
                  <a:rPr lang="sr-Latn-RS" sz="2000" dirty="0" smtClean="0">
                    <a:solidFill>
                      <a:schemeClr val="tx1"/>
                    </a:solidFill>
                  </a:rPr>
                  <a:t> =</a:t>
                </a:r>
                <a14:m>
                  <m:oMath xmlns:m="http://schemas.openxmlformats.org/officeDocument/2006/math">
                    <m:sSub>
                      <m:sSubPr>
                        <m:ctrlPr>
                          <a:rPr lang="sr-Latn-RS" sz="2400" b="0" i="1" smtClean="0">
                            <a:solidFill>
                              <a:schemeClr val="tx1"/>
                            </a:solidFill>
                            <a:latin typeface="Cambria Math"/>
                          </a:rPr>
                        </m:ctrlPr>
                      </m:sSubPr>
                      <m:e>
                        <m:r>
                          <a:rPr lang="sr-Latn-RS" sz="2400" b="0" i="1" smtClean="0">
                            <a:solidFill>
                              <a:schemeClr val="tx1"/>
                            </a:solidFill>
                            <a:latin typeface="Cambria Math"/>
                          </a:rPr>
                          <m:t> </m:t>
                        </m:r>
                        <m:r>
                          <a:rPr lang="sr-Latn-RS" sz="2400" b="0" i="1" smtClean="0">
                            <a:solidFill>
                              <a:schemeClr val="tx1"/>
                            </a:solidFill>
                            <a:latin typeface="Cambria Math"/>
                          </a:rPr>
                          <m:t>𝑉</m:t>
                        </m:r>
                      </m:e>
                      <m:sub>
                        <m:r>
                          <a:rPr lang="sr-Latn-RS" sz="2400" b="0" i="1" smtClean="0">
                            <a:solidFill>
                              <a:schemeClr val="tx1"/>
                            </a:solidFill>
                            <a:latin typeface="Cambria Math"/>
                          </a:rPr>
                          <m:t>𝑑𝑐</m:t>
                        </m:r>
                      </m:sub>
                    </m:sSub>
                    <m:f>
                      <m:fPr>
                        <m:ctrlPr>
                          <a:rPr lang="sr-Latn-RS" sz="2400" b="0" i="1" smtClean="0">
                            <a:solidFill>
                              <a:schemeClr val="tx1"/>
                            </a:solidFill>
                            <a:latin typeface="Cambria Math"/>
                          </a:rPr>
                        </m:ctrlPr>
                      </m:fPr>
                      <m:num>
                        <m:r>
                          <a:rPr lang="sr-Latn-RS" sz="2400" b="0" i="1" smtClean="0">
                            <a:solidFill>
                              <a:schemeClr val="tx1"/>
                            </a:solidFill>
                            <a:latin typeface="Cambria Math"/>
                            <a:ea typeface="Cambria Math"/>
                          </a:rPr>
                          <m:t>𝜏</m:t>
                        </m:r>
                      </m:num>
                      <m:den>
                        <m:sSub>
                          <m:sSubPr>
                            <m:ctrlPr>
                              <a:rPr lang="sr-Latn-RS" sz="2400" b="0" i="1" smtClean="0">
                                <a:solidFill>
                                  <a:schemeClr val="tx1"/>
                                </a:solidFill>
                                <a:latin typeface="Cambria Math"/>
                              </a:rPr>
                            </m:ctrlPr>
                          </m:sSubPr>
                          <m:e>
                            <m:r>
                              <a:rPr lang="sr-Latn-RS" sz="2400" b="0" i="1" smtClean="0">
                                <a:solidFill>
                                  <a:schemeClr val="tx1"/>
                                </a:solidFill>
                                <a:latin typeface="Cambria Math"/>
                              </a:rPr>
                              <m:t>𝑇</m:t>
                            </m:r>
                          </m:e>
                          <m:sub>
                            <m:r>
                              <a:rPr lang="sr-Latn-RS" sz="2400" b="0" i="1" smtClean="0">
                                <a:solidFill>
                                  <a:schemeClr val="tx1"/>
                                </a:solidFill>
                                <a:latin typeface="Cambria Math"/>
                              </a:rPr>
                              <m:t>𝑃𝑊𝑀</m:t>
                            </m:r>
                          </m:sub>
                        </m:sSub>
                      </m:den>
                    </m:f>
                  </m:oMath>
                </a14:m>
                <a:endParaRPr lang="en-US" dirty="0"/>
              </a:p>
            </p:txBody>
          </p:sp>
        </mc:Choice>
        <mc:Fallback>
          <p:sp>
            <p:nvSpPr>
              <p:cNvPr id="322" name="TextBox 321"/>
              <p:cNvSpPr txBox="1">
                <a:spLocks noRot="1" noChangeAspect="1" noMove="1" noResize="1" noEditPoints="1" noAdjustHandles="1" noChangeArrowheads="1" noChangeShapeType="1" noTextEdit="1"/>
              </p:cNvSpPr>
              <p:nvPr/>
            </p:nvSpPr>
            <p:spPr>
              <a:xfrm>
                <a:off x="6554292" y="4920146"/>
                <a:ext cx="1978148" cy="629916"/>
              </a:xfrm>
              <a:prstGeom prst="rect">
                <a:avLst/>
              </a:prstGeom>
              <a:blipFill rotWithShape="1">
                <a:blip r:embed="rId3" cstate="print"/>
                <a:stretch>
                  <a:fillRect t="-971" b="-1942"/>
                </a:stretch>
              </a:blipFill>
            </p:spPr>
            <p:txBody>
              <a:bodyPr/>
              <a:lstStyle/>
              <a:p>
                <a:r>
                  <a:rPr lang="en-US">
                    <a:noFill/>
                  </a:rPr>
                  <a:t> </a:t>
                </a:r>
              </a:p>
            </p:txBody>
          </p:sp>
        </mc:Fallback>
      </mc:AlternateContent>
      <p:grpSp>
        <p:nvGrpSpPr>
          <p:cNvPr id="9" name="Group 9"/>
          <p:cNvGrpSpPr/>
          <p:nvPr/>
        </p:nvGrpSpPr>
        <p:grpSpPr>
          <a:xfrm>
            <a:off x="590509" y="3726827"/>
            <a:ext cx="7586798" cy="2947076"/>
            <a:chOff x="590509" y="3726827"/>
            <a:chExt cx="7586798" cy="2947076"/>
          </a:xfrm>
        </p:grpSpPr>
        <p:cxnSp>
          <p:nvCxnSpPr>
            <p:cNvPr id="16488" name="Straight Connector 206"/>
            <p:cNvCxnSpPr>
              <a:cxnSpLocks noChangeShapeType="1"/>
            </p:cNvCxnSpPr>
            <p:nvPr/>
          </p:nvCxnSpPr>
          <p:spPr bwMode="auto">
            <a:xfrm>
              <a:off x="703314" y="5091471"/>
              <a:ext cx="503985"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9" name="Straight Connector 207"/>
            <p:cNvCxnSpPr>
              <a:cxnSpLocks noChangeShapeType="1"/>
            </p:cNvCxnSpPr>
            <p:nvPr/>
          </p:nvCxnSpPr>
          <p:spPr bwMode="auto">
            <a:xfrm>
              <a:off x="1207299" y="4271665"/>
              <a:ext cx="275196"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0" name="Straight Connector 209"/>
            <p:cNvCxnSpPr>
              <a:cxnSpLocks noChangeShapeType="1"/>
            </p:cNvCxnSpPr>
            <p:nvPr/>
          </p:nvCxnSpPr>
          <p:spPr bwMode="auto">
            <a:xfrm flipV="1">
              <a:off x="1482495" y="5103404"/>
              <a:ext cx="1387476" cy="1"/>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8" name="Straight Connector 225"/>
            <p:cNvCxnSpPr>
              <a:cxnSpLocks noChangeShapeType="1"/>
            </p:cNvCxnSpPr>
            <p:nvPr/>
          </p:nvCxnSpPr>
          <p:spPr bwMode="auto">
            <a:xfrm>
              <a:off x="1482495" y="4271665"/>
              <a:ext cx="0" cy="831739"/>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0" name="Straight Connector 288"/>
            <p:cNvCxnSpPr>
              <a:cxnSpLocks noChangeShapeType="1"/>
            </p:cNvCxnSpPr>
            <p:nvPr/>
          </p:nvCxnSpPr>
          <p:spPr bwMode="auto">
            <a:xfrm flipV="1">
              <a:off x="1238718" y="5544839"/>
              <a:ext cx="233211" cy="173412"/>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4" name="Straight Connector 319"/>
            <p:cNvCxnSpPr>
              <a:cxnSpLocks noChangeShapeType="1"/>
            </p:cNvCxnSpPr>
            <p:nvPr/>
          </p:nvCxnSpPr>
          <p:spPr bwMode="auto">
            <a:xfrm flipH="1" flipV="1">
              <a:off x="1504520" y="5544838"/>
              <a:ext cx="1364410" cy="181905"/>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09" name="Straight Connector 184"/>
            <p:cNvCxnSpPr>
              <a:cxnSpLocks noChangeShapeType="1"/>
            </p:cNvCxnSpPr>
            <p:nvPr/>
          </p:nvCxnSpPr>
          <p:spPr bwMode="auto">
            <a:xfrm>
              <a:off x="934808" y="3904496"/>
              <a:ext cx="0" cy="1300412"/>
            </a:xfrm>
            <a:prstGeom prst="line">
              <a:avLst/>
            </a:prstGeom>
            <a:noFill/>
            <a:ln w="12700" algn="ctr">
              <a:solidFill>
                <a:schemeClr val="tx1"/>
              </a:solidFill>
              <a:prstDash val="solid"/>
              <a:round/>
              <a:headEnd type="triangle" w="med" len="med"/>
              <a:tailEnd type="none" w="med" len="med"/>
            </a:ln>
            <a:extLst>
              <a:ext uri="{909E8E84-426E-40DD-AFC4-6F175D3DCCD1}">
                <a14:hiddenFill xmlns="" xmlns:a14="http://schemas.microsoft.com/office/drawing/2010/main">
                  <a:noFill/>
                </a14:hiddenFill>
              </a:ext>
            </a:extLst>
          </p:spPr>
        </p:cxnSp>
        <p:cxnSp>
          <p:nvCxnSpPr>
            <p:cNvPr id="16410" name="Straight Connector 188"/>
            <p:cNvCxnSpPr>
              <a:cxnSpLocks noChangeShapeType="1"/>
            </p:cNvCxnSpPr>
            <p:nvPr/>
          </p:nvCxnSpPr>
          <p:spPr bwMode="auto">
            <a:xfrm>
              <a:off x="1482495" y="4847822"/>
              <a:ext cx="0" cy="1394033"/>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6413" name="Straight Connector 224"/>
            <p:cNvCxnSpPr>
              <a:cxnSpLocks noChangeShapeType="1"/>
            </p:cNvCxnSpPr>
            <p:nvPr/>
          </p:nvCxnSpPr>
          <p:spPr bwMode="auto">
            <a:xfrm>
              <a:off x="1208886" y="4271665"/>
              <a:ext cx="0" cy="819806"/>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sp>
          <p:nvSpPr>
            <p:cNvPr id="16401" name="TextBox 232"/>
            <p:cNvSpPr txBox="1">
              <a:spLocks noChangeArrowheads="1"/>
            </p:cNvSpPr>
            <p:nvPr/>
          </p:nvSpPr>
          <p:spPr bwMode="auto">
            <a:xfrm>
              <a:off x="4954037" y="3726827"/>
              <a:ext cx="27398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t>Uključen T1</a:t>
              </a:r>
              <a:r>
                <a:rPr lang="sr-Latn-CS" sz="1600" dirty="0" smtClean="0"/>
                <a:t>, isključen T2 </a:t>
              </a:r>
              <a:endParaRPr lang="en-US" sz="1600" dirty="0" smtClean="0"/>
            </a:p>
          </p:txBody>
        </p:sp>
        <p:cxnSp>
          <p:nvCxnSpPr>
            <p:cNvPr id="16402" name="Straight Arrow Connector 234"/>
            <p:cNvCxnSpPr>
              <a:cxnSpLocks noChangeShapeType="1"/>
            </p:cNvCxnSpPr>
            <p:nvPr/>
          </p:nvCxnSpPr>
          <p:spPr bwMode="auto">
            <a:xfrm flipH="1">
              <a:off x="5160500" y="4518257"/>
              <a:ext cx="287956" cy="545900"/>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cxnSp>
          <p:nvCxnSpPr>
            <p:cNvPr id="16406" name="Straight Arrow Connector 246"/>
            <p:cNvCxnSpPr>
              <a:cxnSpLocks noChangeShapeType="1"/>
            </p:cNvCxnSpPr>
            <p:nvPr/>
          </p:nvCxnSpPr>
          <p:spPr bwMode="auto">
            <a:xfrm flipH="1">
              <a:off x="4706199" y="3896104"/>
              <a:ext cx="272117" cy="287969"/>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cxnSp>
          <p:nvCxnSpPr>
            <p:cNvPr id="129" name="Straight Connector 207"/>
            <p:cNvCxnSpPr>
              <a:cxnSpLocks noChangeShapeType="1"/>
            </p:cNvCxnSpPr>
            <p:nvPr/>
          </p:nvCxnSpPr>
          <p:spPr bwMode="auto">
            <a:xfrm>
              <a:off x="2875762" y="4256284"/>
              <a:ext cx="275196"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0" name="Straight Connector 209"/>
            <p:cNvCxnSpPr>
              <a:cxnSpLocks noChangeShapeType="1"/>
            </p:cNvCxnSpPr>
            <p:nvPr/>
          </p:nvCxnSpPr>
          <p:spPr bwMode="auto">
            <a:xfrm flipV="1">
              <a:off x="3150958" y="5088023"/>
              <a:ext cx="1387476" cy="1"/>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1" name="Straight Connector 225"/>
            <p:cNvCxnSpPr>
              <a:cxnSpLocks noChangeShapeType="1"/>
            </p:cNvCxnSpPr>
            <p:nvPr/>
          </p:nvCxnSpPr>
          <p:spPr bwMode="auto">
            <a:xfrm>
              <a:off x="3150958" y="4256284"/>
              <a:ext cx="0" cy="831739"/>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2" name="Straight Connector 184"/>
            <p:cNvCxnSpPr>
              <a:cxnSpLocks noChangeShapeType="1"/>
            </p:cNvCxnSpPr>
            <p:nvPr/>
          </p:nvCxnSpPr>
          <p:spPr bwMode="auto">
            <a:xfrm>
              <a:off x="2862033" y="4256284"/>
              <a:ext cx="6897" cy="2417619"/>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33" name="Straight Connector 188"/>
            <p:cNvCxnSpPr>
              <a:cxnSpLocks noChangeShapeType="1"/>
            </p:cNvCxnSpPr>
            <p:nvPr/>
          </p:nvCxnSpPr>
          <p:spPr bwMode="auto">
            <a:xfrm>
              <a:off x="3150958" y="4832441"/>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34" name="Straight Connector 224"/>
            <p:cNvCxnSpPr>
              <a:cxnSpLocks noChangeShapeType="1"/>
            </p:cNvCxnSpPr>
            <p:nvPr/>
          </p:nvCxnSpPr>
          <p:spPr bwMode="auto">
            <a:xfrm>
              <a:off x="2877349" y="4256284"/>
              <a:ext cx="0" cy="819806"/>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5" name="Straight Connector 207"/>
            <p:cNvCxnSpPr>
              <a:cxnSpLocks noChangeShapeType="1"/>
            </p:cNvCxnSpPr>
            <p:nvPr/>
          </p:nvCxnSpPr>
          <p:spPr bwMode="auto">
            <a:xfrm>
              <a:off x="4568601" y="4244351"/>
              <a:ext cx="275196"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6" name="Straight Connector 209"/>
            <p:cNvCxnSpPr>
              <a:cxnSpLocks noChangeShapeType="1"/>
            </p:cNvCxnSpPr>
            <p:nvPr/>
          </p:nvCxnSpPr>
          <p:spPr bwMode="auto">
            <a:xfrm flipV="1">
              <a:off x="4843797" y="5071843"/>
              <a:ext cx="757220" cy="425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7" name="Straight Connector 225"/>
            <p:cNvCxnSpPr>
              <a:cxnSpLocks noChangeShapeType="1"/>
            </p:cNvCxnSpPr>
            <p:nvPr/>
          </p:nvCxnSpPr>
          <p:spPr bwMode="auto">
            <a:xfrm>
              <a:off x="4843797" y="4244351"/>
              <a:ext cx="0" cy="831739"/>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38" name="Straight Connector 184"/>
            <p:cNvCxnSpPr>
              <a:cxnSpLocks noChangeShapeType="1"/>
            </p:cNvCxnSpPr>
            <p:nvPr/>
          </p:nvCxnSpPr>
          <p:spPr bwMode="auto">
            <a:xfrm>
              <a:off x="4554872" y="4244351"/>
              <a:ext cx="0" cy="2160588"/>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39" name="Straight Connector 188"/>
            <p:cNvCxnSpPr>
              <a:cxnSpLocks noChangeShapeType="1"/>
            </p:cNvCxnSpPr>
            <p:nvPr/>
          </p:nvCxnSpPr>
          <p:spPr bwMode="auto">
            <a:xfrm>
              <a:off x="4843797" y="4820508"/>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40" name="Straight Connector 224"/>
            <p:cNvCxnSpPr>
              <a:cxnSpLocks noChangeShapeType="1"/>
            </p:cNvCxnSpPr>
            <p:nvPr/>
          </p:nvCxnSpPr>
          <p:spPr bwMode="auto">
            <a:xfrm>
              <a:off x="4570188" y="4244351"/>
              <a:ext cx="0" cy="819806"/>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sp>
          <p:nvSpPr>
            <p:cNvPr id="142" name="TextBox 232"/>
            <p:cNvSpPr txBox="1">
              <a:spLocks noChangeArrowheads="1"/>
            </p:cNvSpPr>
            <p:nvPr/>
          </p:nvSpPr>
          <p:spPr bwMode="auto">
            <a:xfrm>
              <a:off x="5437454" y="4348980"/>
              <a:ext cx="27398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t>Uključen T2</a:t>
              </a:r>
              <a:r>
                <a:rPr lang="sr-Latn-CS" sz="1600" dirty="0" smtClean="0"/>
                <a:t>, isključen T1 </a:t>
              </a:r>
              <a:endParaRPr lang="en-US" sz="1600" dirty="0" smtClean="0"/>
            </a:p>
          </p:txBody>
        </p:sp>
        <p:cxnSp>
          <p:nvCxnSpPr>
            <p:cNvPr id="144" name="Straight Connector 184"/>
            <p:cNvCxnSpPr>
              <a:cxnSpLocks noChangeShapeType="1"/>
            </p:cNvCxnSpPr>
            <p:nvPr/>
          </p:nvCxnSpPr>
          <p:spPr bwMode="auto">
            <a:xfrm>
              <a:off x="885595" y="4271665"/>
              <a:ext cx="4551859" cy="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52" name="Straight Connector 184"/>
            <p:cNvCxnSpPr>
              <a:cxnSpLocks noChangeShapeType="1"/>
            </p:cNvCxnSpPr>
            <p:nvPr/>
          </p:nvCxnSpPr>
          <p:spPr bwMode="auto">
            <a:xfrm>
              <a:off x="850670" y="5098374"/>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 xmlns:a14="http://schemas.microsoft.com/office/drawing/2010/main">
                  <a:noFill/>
                </a14:hiddenFill>
              </a:ext>
            </a:extLst>
          </p:spPr>
        </p:cxnSp>
        <p:cxnSp>
          <p:nvCxnSpPr>
            <p:cNvPr id="154" name="Straight Connector 188"/>
            <p:cNvCxnSpPr>
              <a:cxnSpLocks noChangeShapeType="1"/>
            </p:cNvCxnSpPr>
            <p:nvPr/>
          </p:nvCxnSpPr>
          <p:spPr bwMode="auto">
            <a:xfrm>
              <a:off x="1207299" y="4832441"/>
              <a:ext cx="1587" cy="177162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64" name="Straight Connector 184"/>
            <p:cNvCxnSpPr>
              <a:cxnSpLocks noChangeShapeType="1"/>
            </p:cNvCxnSpPr>
            <p:nvPr/>
          </p:nvCxnSpPr>
          <p:spPr bwMode="auto">
            <a:xfrm>
              <a:off x="934808" y="5324645"/>
              <a:ext cx="0" cy="792090"/>
            </a:xfrm>
            <a:prstGeom prst="line">
              <a:avLst/>
            </a:prstGeom>
            <a:noFill/>
            <a:ln w="12700" algn="ctr">
              <a:solidFill>
                <a:schemeClr val="tx1"/>
              </a:solidFill>
              <a:prstDash val="solid"/>
              <a:round/>
              <a:headEnd type="triangle" w="med" len="med"/>
              <a:tailEnd type="none" w="med" len="med"/>
            </a:ln>
            <a:extLst>
              <a:ext uri="{909E8E84-426E-40DD-AFC4-6F175D3DCCD1}">
                <a14:hiddenFill xmlns="" xmlns:a14="http://schemas.microsoft.com/office/drawing/2010/main">
                  <a:noFill/>
                </a14:hiddenFill>
              </a:ext>
            </a:extLst>
          </p:spPr>
        </p:cxnSp>
        <p:cxnSp>
          <p:nvCxnSpPr>
            <p:cNvPr id="165" name="Straight Connector 184"/>
            <p:cNvCxnSpPr>
              <a:cxnSpLocks noChangeShapeType="1"/>
            </p:cNvCxnSpPr>
            <p:nvPr/>
          </p:nvCxnSpPr>
          <p:spPr bwMode="auto">
            <a:xfrm>
              <a:off x="850670" y="6010201"/>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 xmlns:a14="http://schemas.microsoft.com/office/drawing/2010/main">
                  <a:noFill/>
                </a14:hiddenFill>
              </a:ext>
            </a:extLst>
          </p:spPr>
        </p:cxnSp>
        <p:cxnSp>
          <p:nvCxnSpPr>
            <p:cNvPr id="16385" name="Straight Connector 16384"/>
            <p:cNvCxnSpPr/>
            <p:nvPr/>
          </p:nvCxnSpPr>
          <p:spPr bwMode="auto">
            <a:xfrm>
              <a:off x="840104" y="5640037"/>
              <a:ext cx="5090840" cy="0"/>
            </a:xfrm>
            <a:prstGeom prst="line">
              <a:avLst/>
            </a:prstGeom>
            <a:solidFill>
              <a:schemeClr val="bg1"/>
            </a:solidFill>
            <a:ln w="22225" cap="flat" cmpd="sng" algn="ctr">
              <a:solidFill>
                <a:srgbClr val="FF0000"/>
              </a:solidFill>
              <a:prstDash val="sysDash"/>
              <a:round/>
              <a:headEnd type="none" w="sm" len="sm"/>
              <a:tailEnd type="none" w="sm" len="sm"/>
            </a:ln>
            <a:effectLst/>
          </p:spPr>
        </p:cxnSp>
        <p:cxnSp>
          <p:nvCxnSpPr>
            <p:cNvPr id="16394" name="Straight Connector 16393"/>
            <p:cNvCxnSpPr/>
            <p:nvPr/>
          </p:nvCxnSpPr>
          <p:spPr bwMode="auto">
            <a:xfrm>
              <a:off x="1207299" y="6154378"/>
              <a:ext cx="275196" cy="0"/>
            </a:xfrm>
            <a:prstGeom prst="line">
              <a:avLst/>
            </a:prstGeom>
            <a:solidFill>
              <a:schemeClr val="bg1"/>
            </a:solidFill>
            <a:ln w="0" cap="flat" cmpd="sng" algn="ctr">
              <a:solidFill>
                <a:schemeClr val="tx1"/>
              </a:solidFill>
              <a:prstDash val="solid"/>
              <a:round/>
              <a:headEnd type="arrow" w="sm" len="sm"/>
              <a:tailEnd type="arrow" w="sm" len="sm"/>
            </a:ln>
            <a:effectLst/>
          </p:spPr>
        </p:cxnSp>
        <p:cxnSp>
          <p:nvCxnSpPr>
            <p:cNvPr id="182" name="Straight Connector 181"/>
            <p:cNvCxnSpPr/>
            <p:nvPr/>
          </p:nvCxnSpPr>
          <p:spPr bwMode="auto">
            <a:xfrm>
              <a:off x="1208886" y="6512020"/>
              <a:ext cx="1660044" cy="0"/>
            </a:xfrm>
            <a:prstGeom prst="line">
              <a:avLst/>
            </a:prstGeom>
            <a:solidFill>
              <a:schemeClr val="bg1"/>
            </a:solidFill>
            <a:ln w="0" cap="flat" cmpd="sng" algn="ctr">
              <a:solidFill>
                <a:schemeClr val="tx1"/>
              </a:solidFill>
              <a:prstDash val="solid"/>
              <a:round/>
              <a:headEnd type="arrow" w="sm" len="sm"/>
              <a:tailEnd type="arrow" w="sm" len="sm"/>
            </a:ln>
            <a:effectLst/>
          </p:spPr>
        </p:cxnSp>
        <p:sp>
          <p:nvSpPr>
            <p:cNvPr id="16397" name="TextBox 16396"/>
            <p:cNvSpPr txBox="1"/>
            <p:nvPr/>
          </p:nvSpPr>
          <p:spPr>
            <a:xfrm>
              <a:off x="1238718" y="6057189"/>
              <a:ext cx="212358" cy="307777"/>
            </a:xfrm>
            <a:prstGeom prst="rect">
              <a:avLst/>
            </a:prstGeom>
            <a:noFill/>
          </p:spPr>
          <p:txBody>
            <a:bodyPr wrap="square" lIns="0" tIns="0" rIns="0" bIns="0" rtlCol="0">
              <a:spAutoFit/>
            </a:bodyPr>
            <a:lstStyle/>
            <a:p>
              <a:r>
                <a:rPr lang="en-US" sz="2000" b="1" i="1" dirty="0" smtClean="0">
                  <a:solidFill>
                    <a:schemeClr val="tx1"/>
                  </a:solidFill>
                  <a:sym typeface="Symbol"/>
                </a:rPr>
                <a:t></a:t>
              </a:r>
              <a:endParaRPr lang="en-US" sz="2000" b="1" i="1" dirty="0">
                <a:solidFill>
                  <a:schemeClr val="tx1"/>
                </a:solidFill>
              </a:endParaRPr>
            </a:p>
          </p:txBody>
        </p:sp>
        <p:sp>
          <p:nvSpPr>
            <p:cNvPr id="186" name="TextBox 185"/>
            <p:cNvSpPr txBox="1"/>
            <p:nvPr/>
          </p:nvSpPr>
          <p:spPr>
            <a:xfrm>
              <a:off x="1722341" y="6204243"/>
              <a:ext cx="688595" cy="276999"/>
            </a:xfrm>
            <a:prstGeom prst="rect">
              <a:avLst/>
            </a:prstGeom>
            <a:noFill/>
          </p:spPr>
          <p:txBody>
            <a:bodyPr wrap="square" lIns="0" tIns="0" rIns="0" bIns="0" rtlCol="0">
              <a:spAutoFit/>
            </a:bodyPr>
            <a:lstStyle/>
            <a:p>
              <a:r>
                <a:rPr lang="x-none" b="1" i="1" dirty="0" smtClean="0">
                  <a:solidFill>
                    <a:schemeClr val="tx1"/>
                  </a:solidFill>
                  <a:sym typeface="Symbol"/>
                </a:rPr>
                <a:t>T</a:t>
              </a:r>
              <a:r>
                <a:rPr lang="x-none" b="1" i="1" baseline="-25000" dirty="0" smtClean="0">
                  <a:solidFill>
                    <a:schemeClr val="tx1"/>
                  </a:solidFill>
                  <a:sym typeface="Symbol"/>
                </a:rPr>
                <a:t>PWM</a:t>
              </a:r>
              <a:endParaRPr lang="en-US" b="1" i="1" baseline="-25000" dirty="0">
                <a:solidFill>
                  <a:schemeClr val="tx1"/>
                </a:solidFill>
              </a:endParaRPr>
            </a:p>
          </p:txBody>
        </p:sp>
        <p:sp>
          <p:nvSpPr>
            <p:cNvPr id="187" name="TextBox 186"/>
            <p:cNvSpPr txBox="1"/>
            <p:nvPr/>
          </p:nvSpPr>
          <p:spPr>
            <a:xfrm>
              <a:off x="590509" y="4133165"/>
              <a:ext cx="344298" cy="215444"/>
            </a:xfrm>
            <a:prstGeom prst="rect">
              <a:avLst/>
            </a:prstGeom>
            <a:noFill/>
          </p:spPr>
          <p:txBody>
            <a:bodyPr wrap="square" lIns="0" tIns="0" rIns="0" bIns="0" rtlCol="0">
              <a:spAutoFit/>
            </a:bodyPr>
            <a:lstStyle/>
            <a:p>
              <a:r>
                <a:rPr lang="x-none" sz="1400" dirty="0" smtClean="0">
                  <a:solidFill>
                    <a:schemeClr val="tx1"/>
                  </a:solidFill>
                  <a:sym typeface="Symbol"/>
                </a:rPr>
                <a:t>V</a:t>
              </a:r>
              <a:r>
                <a:rPr lang="x-none" sz="1400" baseline="-25000" dirty="0" smtClean="0">
                  <a:solidFill>
                    <a:schemeClr val="tx1"/>
                  </a:solidFill>
                  <a:sym typeface="Symbol"/>
                </a:rPr>
                <a:t>dc</a:t>
              </a:r>
              <a:endParaRPr lang="en-US" sz="1400" baseline="-25000" dirty="0">
                <a:solidFill>
                  <a:schemeClr val="tx1"/>
                </a:solidFill>
              </a:endParaRPr>
            </a:p>
          </p:txBody>
        </p:sp>
        <p:sp>
          <p:nvSpPr>
            <p:cNvPr id="188" name="TextBox 187"/>
            <p:cNvSpPr txBox="1"/>
            <p:nvPr/>
          </p:nvSpPr>
          <p:spPr>
            <a:xfrm>
              <a:off x="992844" y="3821194"/>
              <a:ext cx="344298" cy="215444"/>
            </a:xfrm>
            <a:prstGeom prst="rect">
              <a:avLst/>
            </a:prstGeom>
            <a:noFill/>
          </p:spPr>
          <p:txBody>
            <a:bodyPr wrap="square" lIns="0" tIns="0" rIns="0" bIns="0" rtlCol="0">
              <a:spAutoFit/>
            </a:bodyPr>
            <a:lstStyle/>
            <a:p>
              <a:r>
                <a:rPr lang="x-none" sz="1400" dirty="0" smtClean="0">
                  <a:solidFill>
                    <a:schemeClr val="tx1"/>
                  </a:solidFill>
                  <a:sym typeface="Symbol"/>
                </a:rPr>
                <a:t>V</a:t>
              </a:r>
              <a:r>
                <a:rPr lang="x-none" sz="1400" baseline="-25000" dirty="0" smtClean="0">
                  <a:solidFill>
                    <a:schemeClr val="tx1"/>
                  </a:solidFill>
                  <a:sym typeface="Symbol"/>
                </a:rPr>
                <a:t>a</a:t>
              </a:r>
              <a:endParaRPr lang="en-US" sz="1400" baseline="-25000" dirty="0">
                <a:solidFill>
                  <a:schemeClr val="tx1"/>
                </a:solidFill>
              </a:endParaRPr>
            </a:p>
          </p:txBody>
        </p:sp>
        <p:sp>
          <p:nvSpPr>
            <p:cNvPr id="190" name="TextBox 189"/>
            <p:cNvSpPr txBox="1"/>
            <p:nvPr/>
          </p:nvSpPr>
          <p:spPr>
            <a:xfrm>
              <a:off x="1010855" y="5249649"/>
              <a:ext cx="344298" cy="215444"/>
            </a:xfrm>
            <a:prstGeom prst="rect">
              <a:avLst/>
            </a:prstGeom>
            <a:noFill/>
          </p:spPr>
          <p:txBody>
            <a:bodyPr wrap="square" lIns="0" tIns="0" rIns="0" bIns="0" rtlCol="0">
              <a:spAutoFit/>
            </a:bodyPr>
            <a:lstStyle/>
            <a:p>
              <a:r>
                <a:rPr lang="x-none" sz="1400" i="1" dirty="0">
                  <a:solidFill>
                    <a:schemeClr val="tx1"/>
                  </a:solidFill>
                  <a:sym typeface="Symbol"/>
                </a:rPr>
                <a:t>i</a:t>
              </a:r>
              <a:r>
                <a:rPr lang="x-none" sz="1400" i="1" baseline="-25000" dirty="0" smtClean="0">
                  <a:solidFill>
                    <a:schemeClr val="tx1"/>
                  </a:solidFill>
                  <a:sym typeface="Symbol"/>
                </a:rPr>
                <a:t>a</a:t>
              </a:r>
              <a:endParaRPr lang="en-US" sz="1400" i="1" baseline="-25000" dirty="0">
                <a:solidFill>
                  <a:schemeClr val="tx1"/>
                </a:solidFill>
              </a:endParaRPr>
            </a:p>
          </p:txBody>
        </p:sp>
        <p:cxnSp>
          <p:nvCxnSpPr>
            <p:cNvPr id="193" name="Straight Connector 288"/>
            <p:cNvCxnSpPr>
              <a:cxnSpLocks noChangeShapeType="1"/>
            </p:cNvCxnSpPr>
            <p:nvPr/>
          </p:nvCxnSpPr>
          <p:spPr bwMode="auto">
            <a:xfrm flipV="1">
              <a:off x="2896754" y="5544839"/>
              <a:ext cx="254204" cy="181904"/>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94" name="Straight Connector 288"/>
            <p:cNvCxnSpPr>
              <a:cxnSpLocks noChangeShapeType="1"/>
            </p:cNvCxnSpPr>
            <p:nvPr/>
          </p:nvCxnSpPr>
          <p:spPr bwMode="auto">
            <a:xfrm flipV="1">
              <a:off x="4568601" y="5553331"/>
              <a:ext cx="254203" cy="18465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96" name="Straight Connector 319"/>
            <p:cNvCxnSpPr>
              <a:cxnSpLocks noChangeShapeType="1"/>
            </p:cNvCxnSpPr>
            <p:nvPr/>
          </p:nvCxnSpPr>
          <p:spPr bwMode="auto">
            <a:xfrm flipH="1" flipV="1">
              <a:off x="703314" y="5668182"/>
              <a:ext cx="508748" cy="67828"/>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97" name="Straight Connector 319"/>
            <p:cNvCxnSpPr>
              <a:cxnSpLocks noChangeShapeType="1"/>
            </p:cNvCxnSpPr>
            <p:nvPr/>
          </p:nvCxnSpPr>
          <p:spPr bwMode="auto">
            <a:xfrm flipH="1" flipV="1">
              <a:off x="3173730" y="5556076"/>
              <a:ext cx="1364410" cy="181905"/>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98" name="Straight Connector 319"/>
            <p:cNvCxnSpPr>
              <a:cxnSpLocks noChangeShapeType="1"/>
            </p:cNvCxnSpPr>
            <p:nvPr/>
          </p:nvCxnSpPr>
          <p:spPr bwMode="auto">
            <a:xfrm flipH="1" flipV="1">
              <a:off x="4842257" y="5556077"/>
              <a:ext cx="758760" cy="90951"/>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sp>
          <p:nvSpPr>
            <p:cNvPr id="201" name="TextBox 200"/>
            <p:cNvSpPr txBox="1"/>
            <p:nvPr/>
          </p:nvSpPr>
          <p:spPr>
            <a:xfrm>
              <a:off x="752971" y="4887509"/>
              <a:ext cx="172149" cy="215444"/>
            </a:xfrm>
            <a:prstGeom prst="rect">
              <a:avLst/>
            </a:prstGeom>
            <a:noFill/>
          </p:spPr>
          <p:txBody>
            <a:bodyPr wrap="square" lIns="0" tIns="0" rIns="0" bIns="0" rtlCol="0">
              <a:spAutoFit/>
            </a:bodyPr>
            <a:lstStyle/>
            <a:p>
              <a:r>
                <a:rPr lang="x-none" sz="1400" dirty="0" smtClean="0">
                  <a:solidFill>
                    <a:schemeClr val="tx1"/>
                  </a:solidFill>
                  <a:sym typeface="Symbol"/>
                </a:rPr>
                <a:t>0</a:t>
              </a:r>
              <a:endParaRPr lang="en-US" sz="1400" baseline="-25000" dirty="0">
                <a:solidFill>
                  <a:schemeClr val="tx1"/>
                </a:solidFill>
              </a:endParaRPr>
            </a:p>
          </p:txBody>
        </p:sp>
      </p:grpSp>
      <p:grpSp>
        <p:nvGrpSpPr>
          <p:cNvPr id="10" name="Group 342"/>
          <p:cNvGrpSpPr/>
          <p:nvPr/>
        </p:nvGrpSpPr>
        <p:grpSpPr>
          <a:xfrm>
            <a:off x="5796137" y="5635496"/>
            <a:ext cx="3347863" cy="635744"/>
            <a:chOff x="5796137" y="5635496"/>
            <a:chExt cx="3347863" cy="635744"/>
          </a:xfrm>
        </p:grpSpPr>
        <p:cxnSp>
          <p:nvCxnSpPr>
            <p:cNvPr id="16408" name="Straight Arrow Connector 250"/>
            <p:cNvCxnSpPr>
              <a:cxnSpLocks noChangeShapeType="1"/>
              <a:stCxn id="203" idx="1"/>
            </p:cNvCxnSpPr>
            <p:nvPr/>
          </p:nvCxnSpPr>
          <p:spPr bwMode="auto">
            <a:xfrm flipH="1" flipV="1">
              <a:off x="5796137" y="5635496"/>
              <a:ext cx="424628" cy="343357"/>
            </a:xfrm>
            <a:prstGeom prst="straightConnector1">
              <a:avLst/>
            </a:prstGeom>
            <a:noFill/>
            <a:ln w="12700" algn="ctr">
              <a:solidFill>
                <a:srgbClr val="FF0000"/>
              </a:solidFill>
              <a:round/>
              <a:headEnd type="none" w="sm" len="sm"/>
              <a:tailEnd type="stealth" w="med" len="lg"/>
            </a:ln>
            <a:extLst>
              <a:ext uri="{909E8E84-426E-40DD-AFC4-6F175D3DCCD1}">
                <a14:hiddenFill xmlns="" xmlns:a14="http://schemas.microsoft.com/office/drawing/2010/main">
                  <a:noFill/>
                </a14:hiddenFill>
              </a:ext>
            </a:extLst>
          </p:spPr>
        </p:cxnSp>
        <p:sp>
          <p:nvSpPr>
            <p:cNvPr id="203" name="TextBox 232"/>
            <p:cNvSpPr txBox="1">
              <a:spLocks noChangeArrowheads="1"/>
            </p:cNvSpPr>
            <p:nvPr/>
          </p:nvSpPr>
          <p:spPr bwMode="auto">
            <a:xfrm>
              <a:off x="6220765" y="5686465"/>
              <a:ext cx="292323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smtClean="0">
                  <a:solidFill>
                    <a:srgbClr val="FF0000"/>
                  </a:solidFill>
                </a:rPr>
                <a:t>Struja koja bi tekla kada bi </a:t>
              </a:r>
            </a:p>
            <a:p>
              <a:r>
                <a:rPr lang="sr-Latn-CS" sz="1600" b="1" i="1" dirty="0" smtClean="0">
                  <a:solidFill>
                    <a:srgbClr val="FF0000"/>
                  </a:solidFill>
                </a:rPr>
                <a:t>V</a:t>
              </a:r>
              <a:r>
                <a:rPr lang="sr-Latn-CS" sz="1600" b="1" i="1" baseline="-25000" dirty="0" smtClean="0">
                  <a:solidFill>
                    <a:srgbClr val="FF0000"/>
                  </a:solidFill>
                </a:rPr>
                <a:t>a</a:t>
              </a:r>
              <a:r>
                <a:rPr lang="sr-Latn-CS" sz="1600" dirty="0" smtClean="0">
                  <a:solidFill>
                    <a:srgbClr val="FF0000"/>
                  </a:solidFill>
                </a:rPr>
                <a:t>  bilo kontinualno </a:t>
              </a:r>
              <a:r>
                <a:rPr lang="sr-Latn-CS" sz="1600" b="1" i="1" dirty="0" smtClean="0">
                  <a:solidFill>
                    <a:srgbClr val="FF0000"/>
                  </a:solidFill>
                </a:rPr>
                <a:t>V</a:t>
              </a:r>
              <a:r>
                <a:rPr lang="sr-Latn-CS" sz="1600" b="1" i="1" baseline="-25000" dirty="0" smtClean="0">
                  <a:solidFill>
                    <a:srgbClr val="FF0000"/>
                  </a:solidFill>
                </a:rPr>
                <a:t>a</a:t>
              </a:r>
              <a:endParaRPr lang="en-US" sz="1600" b="1" dirty="0" smtClean="0">
                <a:solidFill>
                  <a:srgbClr val="FF0000"/>
                </a:solidFill>
              </a:endParaRPr>
            </a:p>
          </p:txBody>
        </p:sp>
        <p:cxnSp>
          <p:nvCxnSpPr>
            <p:cNvPr id="327" name="Straight Connector 326"/>
            <p:cNvCxnSpPr/>
            <p:nvPr/>
          </p:nvCxnSpPr>
          <p:spPr bwMode="auto">
            <a:xfrm>
              <a:off x="8227219" y="5979319"/>
              <a:ext cx="200025" cy="0"/>
            </a:xfrm>
            <a:prstGeom prst="line">
              <a:avLst/>
            </a:prstGeom>
            <a:solidFill>
              <a:schemeClr val="bg1"/>
            </a:solidFill>
            <a:ln w="19050" cap="flat" cmpd="sng" algn="ctr">
              <a:solidFill>
                <a:srgbClr val="FF0000"/>
              </a:solidFill>
              <a:prstDash val="solid"/>
              <a:round/>
              <a:headEnd type="none" w="sm" len="sm"/>
              <a:tailEnd type="none" w="sm" len="sm"/>
            </a:ln>
            <a:effectLst/>
          </p:spPr>
        </p:cxnSp>
      </p:grpSp>
      <p:grpSp>
        <p:nvGrpSpPr>
          <p:cNvPr id="11" name="Group 10"/>
          <p:cNvGrpSpPr/>
          <p:nvPr/>
        </p:nvGrpSpPr>
        <p:grpSpPr>
          <a:xfrm>
            <a:off x="225971" y="4784432"/>
            <a:ext cx="4564558" cy="1345153"/>
            <a:chOff x="225971" y="4784432"/>
            <a:chExt cx="4564558" cy="1345153"/>
          </a:xfrm>
        </p:grpSpPr>
        <p:cxnSp>
          <p:nvCxnSpPr>
            <p:cNvPr id="112" name="Straight Connector 184"/>
            <p:cNvCxnSpPr>
              <a:cxnSpLocks noChangeShapeType="1"/>
            </p:cNvCxnSpPr>
            <p:nvPr/>
          </p:nvCxnSpPr>
          <p:spPr bwMode="auto">
            <a:xfrm>
              <a:off x="238670" y="5544838"/>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13" name="Straight Connector 184"/>
            <p:cNvCxnSpPr>
              <a:cxnSpLocks noChangeShapeType="1"/>
            </p:cNvCxnSpPr>
            <p:nvPr/>
          </p:nvCxnSpPr>
          <p:spPr bwMode="auto">
            <a:xfrm>
              <a:off x="225971" y="5743079"/>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 xmlns:a14="http://schemas.microsoft.com/office/drawing/2010/main">
                  <a:noFill/>
                </a14:hiddenFill>
              </a:ext>
            </a:extLst>
          </p:spPr>
        </p:cxnSp>
        <p:sp>
          <p:nvSpPr>
            <p:cNvPr id="114" name="TextBox 232"/>
            <p:cNvSpPr txBox="1">
              <a:spLocks noChangeArrowheads="1"/>
            </p:cNvSpPr>
            <p:nvPr/>
          </p:nvSpPr>
          <p:spPr bwMode="auto">
            <a:xfrm>
              <a:off x="225971" y="4784432"/>
              <a:ext cx="369332" cy="778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vert270"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dirty="0" smtClean="0">
                  <a:solidFill>
                    <a:srgbClr val="FF0000"/>
                  </a:solidFill>
                </a:rPr>
                <a:t>Talasnost</a:t>
              </a:r>
              <a:endParaRPr lang="en-US" sz="1200" dirty="0" smtClean="0">
                <a:solidFill>
                  <a:srgbClr val="FF0000"/>
                </a:solidFill>
              </a:endParaRPr>
            </a:p>
          </p:txBody>
        </p:sp>
        <p:cxnSp>
          <p:nvCxnSpPr>
            <p:cNvPr id="4" name="Straight Arrow Connector 3"/>
            <p:cNvCxnSpPr/>
            <p:nvPr/>
          </p:nvCxnSpPr>
          <p:spPr bwMode="auto">
            <a:xfrm>
              <a:off x="539750" y="4791207"/>
              <a:ext cx="0" cy="764869"/>
            </a:xfrm>
            <a:prstGeom prst="straightConnector1">
              <a:avLst/>
            </a:prstGeom>
            <a:solidFill>
              <a:schemeClr val="bg1"/>
            </a:solidFill>
            <a:ln w="0" cap="flat" cmpd="sng" algn="ctr">
              <a:solidFill>
                <a:srgbClr val="FF0000"/>
              </a:solidFill>
              <a:prstDash val="solid"/>
              <a:round/>
              <a:headEnd type="none" w="sm" len="sm"/>
              <a:tailEnd type="arrow" w="sm" len="sm"/>
            </a:ln>
            <a:effectLst/>
          </p:spPr>
        </p:cxnSp>
        <p:cxnSp>
          <p:nvCxnSpPr>
            <p:cNvPr id="119" name="Straight Arrow Connector 118"/>
            <p:cNvCxnSpPr/>
            <p:nvPr/>
          </p:nvCxnSpPr>
          <p:spPr bwMode="auto">
            <a:xfrm>
              <a:off x="539750" y="5747151"/>
              <a:ext cx="0" cy="382434"/>
            </a:xfrm>
            <a:prstGeom prst="straightConnector1">
              <a:avLst/>
            </a:prstGeom>
            <a:solidFill>
              <a:schemeClr val="bg1"/>
            </a:solidFill>
            <a:ln w="0" cap="flat" cmpd="sng" algn="ctr">
              <a:solidFill>
                <a:srgbClr val="FF0000"/>
              </a:solidFill>
              <a:prstDash val="solid"/>
              <a:round/>
              <a:headEnd type="arrow" w="sm" len="sm"/>
              <a:tailEnd type="none" w="sm" len="sm"/>
            </a:ln>
            <a:effectLst/>
          </p:spPr>
        </p:cxnSp>
        <p:cxnSp>
          <p:nvCxnSpPr>
            <p:cNvPr id="121" name="Straight Arrow Connector 120"/>
            <p:cNvCxnSpPr/>
            <p:nvPr/>
          </p:nvCxnSpPr>
          <p:spPr bwMode="auto">
            <a:xfrm>
              <a:off x="538411" y="5540766"/>
              <a:ext cx="0" cy="202313"/>
            </a:xfrm>
            <a:prstGeom prst="straightConnector1">
              <a:avLst/>
            </a:prstGeom>
            <a:solidFill>
              <a:schemeClr val="bg1"/>
            </a:solidFill>
            <a:ln w="0" cap="flat" cmpd="sng" algn="ctr">
              <a:solidFill>
                <a:srgbClr val="FF0000"/>
              </a:solidFill>
              <a:prstDash val="solid"/>
              <a:round/>
              <a:headEnd type="none" w="sm" len="sm"/>
              <a:tailEnd type="none" w="sm" len="sm"/>
            </a:ln>
            <a:effectLst/>
          </p:spPr>
        </p:cxnSp>
      </p:grpSp>
    </p:spTree>
    <p:extLst>
      <p:ext uri="{BB962C8B-B14F-4D97-AF65-F5344CB8AC3E}">
        <p14:creationId xmlns="" xmlns:p14="http://schemas.microsoft.com/office/powerpoint/2010/main" val="3067517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0" y="-76200"/>
            <a:ext cx="9144000" cy="1143000"/>
          </a:xfrm>
        </p:spPr>
        <p:txBody>
          <a:bodyPr lIns="0" rIns="0">
            <a:normAutofit fontScale="90000"/>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635693" y="1323008"/>
            <a:ext cx="5435600" cy="5090484"/>
          </a:xfrm>
        </p:spPr>
        <p:txBody>
          <a:bodyPr>
            <a:noAutofit/>
          </a:bodyPr>
          <a:lstStyle/>
          <a:p>
            <a:pPr marL="342900" lvl="1" indent="-342900">
              <a:buFont typeface="Arial" pitchFamily="34" charset="0"/>
              <a:buChar char="•"/>
            </a:pPr>
            <a:r>
              <a:rPr lang="sr-Latn-CS" sz="1900" dirty="0" smtClean="0"/>
              <a:t>MOSFET i IGBT bi mogli da se upravljaju direktno iz računara ukoliko bi </a:t>
            </a:r>
            <a:r>
              <a:rPr lang="sr-Latn-CS" sz="1900" b="1" i="1" dirty="0" smtClean="0">
                <a:latin typeface="Times New Roman" pitchFamily="18" charset="0"/>
                <a:cs typeface="Times New Roman" pitchFamily="18" charset="0"/>
              </a:rPr>
              <a:t>V</a:t>
            </a:r>
            <a:r>
              <a:rPr lang="sr-Latn-CS" sz="1900" b="1" i="1" baseline="-25000" dirty="0" smtClean="0">
                <a:latin typeface="Times New Roman" pitchFamily="18" charset="0"/>
                <a:cs typeface="Times New Roman" pitchFamily="18" charset="0"/>
              </a:rPr>
              <a:t>T</a:t>
            </a:r>
            <a:r>
              <a:rPr lang="sr-Latn-CS" sz="1900" dirty="0" smtClean="0"/>
              <a:t> iznosilo 2 do 3 V, međutim,</a:t>
            </a:r>
          </a:p>
          <a:p>
            <a:pPr marL="342900" lvl="1" indent="-342900">
              <a:buFont typeface="Arial" pitchFamily="34" charset="0"/>
              <a:buChar char="•"/>
            </a:pPr>
            <a:r>
              <a:rPr lang="sr-Latn-CS" sz="1900" dirty="0" smtClean="0"/>
              <a:t>postoji značajna parazitna kapacitivnost  </a:t>
            </a:r>
            <a:r>
              <a:rPr lang="sr-Latn-CS" sz="1900" b="1" i="1" dirty="0">
                <a:solidFill>
                  <a:srgbClr val="FF0000"/>
                </a:solidFill>
                <a:latin typeface="Times New Roman" pitchFamily="18" charset="0"/>
                <a:cs typeface="Times New Roman" pitchFamily="18" charset="0"/>
              </a:rPr>
              <a:t>C</a:t>
            </a:r>
            <a:r>
              <a:rPr lang="sr-Latn-CS" sz="1900" b="1" i="1" baseline="-25000" dirty="0">
                <a:solidFill>
                  <a:srgbClr val="FF0000"/>
                </a:solidFill>
                <a:latin typeface="Times New Roman" pitchFamily="18" charset="0"/>
                <a:cs typeface="Times New Roman" pitchFamily="18" charset="0"/>
              </a:rPr>
              <a:t>GE</a:t>
            </a:r>
            <a:r>
              <a:rPr lang="sr-Latn-CS" sz="1900" dirty="0">
                <a:solidFill>
                  <a:srgbClr val="FF0000"/>
                </a:solidFill>
              </a:rPr>
              <a:t> </a:t>
            </a:r>
            <a:r>
              <a:rPr lang="sr-Latn-CS" sz="1900" dirty="0"/>
              <a:t>izmađu </a:t>
            </a:r>
            <a:r>
              <a:rPr lang="sr-Latn-CS" sz="1900" b="1" dirty="0" smtClean="0"/>
              <a:t>G</a:t>
            </a:r>
            <a:r>
              <a:rPr lang="sr-Latn-CS" sz="1900" dirty="0" smtClean="0"/>
              <a:t> i </a:t>
            </a:r>
            <a:r>
              <a:rPr lang="sr-Latn-CS" sz="1900" b="1" dirty="0" smtClean="0"/>
              <a:t>E</a:t>
            </a:r>
            <a:r>
              <a:rPr lang="sr-Latn-CS" sz="1900" dirty="0" smtClean="0"/>
              <a:t> (ili </a:t>
            </a:r>
            <a:r>
              <a:rPr lang="sr-Latn-CS" sz="1900" b="1" dirty="0" smtClean="0"/>
              <a:t>S</a:t>
            </a:r>
            <a:r>
              <a:rPr lang="sr-Latn-CS" sz="1900" dirty="0" smtClean="0"/>
              <a:t> kod MOSFET-a).</a:t>
            </a:r>
          </a:p>
          <a:p>
            <a:pPr marL="342900" lvl="1" indent="-342900">
              <a:buFont typeface="Arial" pitchFamily="34" charset="0"/>
              <a:buChar char="•"/>
            </a:pPr>
            <a:r>
              <a:rPr lang="sr-Latn-CS" sz="1900" dirty="0" smtClean="0"/>
              <a:t>Napon na </a:t>
            </a:r>
            <a:r>
              <a:rPr lang="sr-Latn-CS" sz="1900" b="1" dirty="0" smtClean="0"/>
              <a:t>G</a:t>
            </a:r>
            <a:r>
              <a:rPr lang="sr-Latn-CS" sz="1900" dirty="0" smtClean="0"/>
              <a:t> ne može da se promeni brže nego napon na </a:t>
            </a:r>
            <a:r>
              <a:rPr lang="sr-Latn-CS" sz="1900" b="1" i="1" dirty="0" smtClean="0">
                <a:solidFill>
                  <a:srgbClr val="FF0000"/>
                </a:solidFill>
                <a:latin typeface="Times New Roman" pitchFamily="18" charset="0"/>
                <a:cs typeface="Times New Roman" pitchFamily="18" charset="0"/>
              </a:rPr>
              <a:t>C</a:t>
            </a:r>
            <a:r>
              <a:rPr lang="sr-Latn-CS" sz="1900" b="1" i="1" baseline="-25000" dirty="0" smtClean="0">
                <a:solidFill>
                  <a:srgbClr val="FF0000"/>
                </a:solidFill>
                <a:latin typeface="Times New Roman" pitchFamily="18" charset="0"/>
                <a:cs typeface="Times New Roman" pitchFamily="18" charset="0"/>
              </a:rPr>
              <a:t>GE</a:t>
            </a:r>
            <a:r>
              <a:rPr lang="sr-Latn-CS" sz="1900" dirty="0" smtClean="0"/>
              <a:t> ! </a:t>
            </a:r>
          </a:p>
          <a:p>
            <a:pPr marL="342900" lvl="1" indent="-342900">
              <a:buFont typeface="Arial" pitchFamily="34" charset="0"/>
              <a:buChar char="•"/>
            </a:pPr>
            <a:r>
              <a:rPr lang="sr-Latn-CS" sz="1900" b="1" dirty="0" smtClean="0"/>
              <a:t>Drajveri (upaljači) </a:t>
            </a:r>
            <a:r>
              <a:rPr lang="sr-Latn-CS" sz="1900" dirty="0" smtClean="0"/>
              <a:t>služe da ubrzaju punjenje i </a:t>
            </a:r>
            <a:r>
              <a:rPr lang="sr-Latn-CS" sz="1900" b="1" dirty="0" smtClean="0"/>
              <a:t>pražnjenje</a:t>
            </a:r>
            <a:r>
              <a:rPr lang="sr-Latn-CS" sz="1900" dirty="0" smtClean="0"/>
              <a:t>. Neki koriste i </a:t>
            </a:r>
            <a:r>
              <a:rPr lang="sr-Latn-CS" sz="1900" u="sng" dirty="0" smtClean="0"/>
              <a:t>negativan napon</a:t>
            </a:r>
            <a:r>
              <a:rPr lang="sr-Latn-CS" sz="1900" dirty="0" smtClean="0"/>
              <a:t> da bi ubrzali pražnjenje (gašenje IGBT).</a:t>
            </a:r>
          </a:p>
          <a:p>
            <a:pPr marL="342900" lvl="1" indent="-342900">
              <a:buFont typeface="Arial" pitchFamily="34" charset="0"/>
              <a:buChar char="•"/>
            </a:pPr>
            <a:r>
              <a:rPr lang="sr-Latn-CS" sz="1900" dirty="0" smtClean="0"/>
              <a:t>Savremeni drajveri imaju samo jedno napajanje V</a:t>
            </a:r>
            <a:r>
              <a:rPr lang="sr-Latn-CS" sz="1900" baseline="-25000" dirty="0" smtClean="0"/>
              <a:t>CC  </a:t>
            </a:r>
            <a:r>
              <a:rPr lang="sr-Latn-CS" sz="1900" dirty="0" smtClean="0"/>
              <a:t>(5-20V), negativan napon za gašenje, ako postoji, pravi </a:t>
            </a:r>
            <a:r>
              <a:rPr lang="sr-Latn-CS" sz="1900" dirty="0"/>
              <a:t>se </a:t>
            </a:r>
            <a:r>
              <a:rPr lang="sr-Latn-CS" sz="1900" dirty="0" smtClean="0"/>
              <a:t>u samom čipu. </a:t>
            </a:r>
            <a:endParaRPr lang="sr-Latn-CS" sz="1900" dirty="0"/>
          </a:p>
          <a:p>
            <a:pPr marL="342900" lvl="1" indent="-342900">
              <a:buFont typeface="Arial" pitchFamily="34" charset="0"/>
              <a:buChar char="•"/>
            </a:pPr>
            <a:r>
              <a:rPr lang="sr-Latn-CS" sz="1900" dirty="0" smtClean="0"/>
              <a:t>Ulaz iz računara je TTL ili CMOS kompatibilan, a za veće snage može biti i optički izolovan. </a:t>
            </a:r>
          </a:p>
        </p:txBody>
      </p:sp>
      <p:sp>
        <p:nvSpPr>
          <p:cNvPr id="163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28</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dirty="0" err="1">
                <a:solidFill>
                  <a:schemeClr val="tx1"/>
                </a:solidFill>
                <a:latin typeface="Courier New" pitchFamily="49" charset="0"/>
                <a:ea typeface="ＭＳ Ｐゴシック" pitchFamily="-107" charset="-128"/>
              </a:rPr>
              <a:t>V</a:t>
            </a:r>
            <a:r>
              <a:rPr lang="en-US" sz="1400" b="1" baseline="-25000" dirty="0" err="1">
                <a:solidFill>
                  <a:schemeClr val="tx1"/>
                </a:solidFill>
                <a:latin typeface="Courier New" pitchFamily="49" charset="0"/>
                <a:ea typeface="ＭＳ Ｐゴシック" pitchFamily="-107" charset="-128"/>
              </a:rPr>
              <a:t>a</a:t>
            </a:r>
            <a:endParaRPr lang="en-US" sz="1400" b="1" baseline="-25000" dirty="0">
              <a:solidFill>
                <a:schemeClr val="tx1"/>
              </a:solidFill>
              <a:latin typeface="Courier New" pitchFamily="49" charset="0"/>
              <a:ea typeface="ＭＳ Ｐゴシック" pitchFamily="-107" charset="-128"/>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b="1" dirty="0" err="1">
                <a:solidFill>
                  <a:schemeClr val="tx1"/>
                </a:solidFill>
                <a:latin typeface="Arial" charset="0"/>
                <a:ea typeface="ＭＳ Ｐゴシック" pitchFamily="-107" charset="-128"/>
              </a:rPr>
              <a:t>V</a:t>
            </a:r>
            <a:r>
              <a:rPr lang="en-US" sz="1400" b="1" baseline="-25000" dirty="0" err="1">
                <a:solidFill>
                  <a:schemeClr val="tx1"/>
                </a:solidFill>
                <a:latin typeface="Arial" charset="0"/>
                <a:ea typeface="ＭＳ Ｐゴシック" pitchFamily="-107" charset="-128"/>
              </a:rPr>
              <a:t>dc</a:t>
            </a:r>
            <a:endParaRPr lang="en-US" sz="1400" b="1" dirty="0">
              <a:solidFill>
                <a:schemeClr val="tx1"/>
              </a:solidFill>
              <a:latin typeface="Arial" charset="0"/>
              <a:ea typeface="ＭＳ Ｐゴシック" pitchFamily="-107" charset="-128"/>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 xmlns:a14="http://schemas.microsoft.com/office/drawing/2010/main">
                <a:noFill/>
              </a14:hiddenFill>
            </a:ext>
          </a:extLst>
        </p:spPr>
        <p:txBody>
          <a:bodyPr/>
          <a:lstStyle/>
          <a:p>
            <a:endParaRPr lang="en-US"/>
          </a:p>
        </p:txBody>
      </p:sp>
      <p:sp>
        <p:nvSpPr>
          <p:cNvPr id="79" name="Text Box 10"/>
          <p:cNvSpPr txBox="1">
            <a:spLocks noChangeArrowheads="1"/>
          </p:cNvSpPr>
          <p:nvPr/>
        </p:nvSpPr>
        <p:spPr bwMode="auto">
          <a:xfrm>
            <a:off x="447676" y="3886200"/>
            <a:ext cx="2196336"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Diretno iz računara</a:t>
            </a:r>
            <a:endParaRPr lang="en-US" sz="1400" b="1" dirty="0">
              <a:solidFill>
                <a:schemeClr val="tx1"/>
              </a:solidFill>
              <a:latin typeface="Arial" charset="0"/>
              <a:ea typeface="ＭＳ Ｐゴシック" pitchFamily="-107" charset="-128"/>
            </a:endParaRPr>
          </a:p>
        </p:txBody>
      </p:sp>
      <p:cxnSp>
        <p:nvCxnSpPr>
          <p:cNvPr id="10" name="Straight Connector 9"/>
          <p:cNvCxnSpPr>
            <a:stCxn id="16422" idx="1"/>
            <a:endCxn id="79" idx="1"/>
          </p:cNvCxnSpPr>
          <p:nvPr/>
        </p:nvCxnSpPr>
        <p:spPr>
          <a:xfrm flipH="1">
            <a:off x="447676" y="3057526"/>
            <a:ext cx="1254124" cy="962024"/>
          </a:xfrm>
          <a:prstGeom prst="line">
            <a:avLst/>
          </a:prstGeom>
          <a:ln w="19050">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79" idx="1"/>
          </p:cNvCxnSpPr>
          <p:nvPr/>
        </p:nvCxnSpPr>
        <p:spPr>
          <a:xfrm flipH="1">
            <a:off x="447676" y="3266285"/>
            <a:ext cx="215106" cy="753265"/>
          </a:xfrm>
          <a:prstGeom prst="line">
            <a:avLst/>
          </a:prstGeom>
          <a:ln w="19050">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25"/>
          <p:cNvGrpSpPr/>
          <p:nvPr/>
        </p:nvGrpSpPr>
        <p:grpSpPr>
          <a:xfrm>
            <a:off x="1596333" y="3057526"/>
            <a:ext cx="502137" cy="625475"/>
            <a:chOff x="1596333" y="3057526"/>
            <a:chExt cx="502137" cy="625475"/>
          </a:xfrm>
        </p:grpSpPr>
        <p:cxnSp>
          <p:nvCxnSpPr>
            <p:cNvPr id="19" name="Straight Connector 18"/>
            <p:cNvCxnSpPr/>
            <p:nvPr/>
          </p:nvCxnSpPr>
          <p:spPr>
            <a:xfrm>
              <a:off x="1600200" y="3472656"/>
              <a:ext cx="2374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596333" y="3519487"/>
              <a:ext cx="24131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8150" y="3057526"/>
              <a:ext cx="7991" cy="41513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17782" y="3520281"/>
              <a:ext cx="3995" cy="16272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3" name="Text Box 10"/>
            <p:cNvSpPr txBox="1">
              <a:spLocks noChangeArrowheads="1"/>
            </p:cNvSpPr>
            <p:nvPr/>
          </p:nvSpPr>
          <p:spPr bwMode="auto">
            <a:xfrm>
              <a:off x="1660320" y="3244851"/>
              <a:ext cx="4381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100" b="1" i="1" dirty="0" smtClean="0">
                  <a:solidFill>
                    <a:srgbClr val="FF0000"/>
                  </a:solidFill>
                  <a:latin typeface="Times New Roman" pitchFamily="18" charset="0"/>
                  <a:ea typeface="ＭＳ Ｐゴシック" pitchFamily="-107" charset="-128"/>
                  <a:cs typeface="Times New Roman" pitchFamily="18" charset="0"/>
                </a:rPr>
                <a:t>C</a:t>
              </a:r>
              <a:r>
                <a:rPr lang="x-none" sz="1100" b="1" i="1" baseline="-25000" dirty="0" smtClean="0">
                  <a:solidFill>
                    <a:srgbClr val="FF0000"/>
                  </a:solidFill>
                  <a:latin typeface="Times New Roman" pitchFamily="18" charset="0"/>
                  <a:ea typeface="ＭＳ Ｐゴシック" pitchFamily="-107" charset="-128"/>
                  <a:cs typeface="Times New Roman" pitchFamily="18" charset="0"/>
                </a:rPr>
                <a:t>GE</a:t>
              </a:r>
              <a:endParaRPr lang="en-US" sz="1100" b="1" i="1" baseline="-25000" dirty="0">
                <a:solidFill>
                  <a:srgbClr val="FF0000"/>
                </a:solidFill>
                <a:latin typeface="Times New Roman" pitchFamily="18" charset="0"/>
                <a:ea typeface="ＭＳ Ｐゴシック" pitchFamily="-107" charset="-128"/>
                <a:cs typeface="Times New Roman" pitchFamily="18" charset="0"/>
              </a:endParaRPr>
            </a:p>
          </p:txBody>
        </p:sp>
      </p:grpSp>
      <p:grpSp>
        <p:nvGrpSpPr>
          <p:cNvPr id="8" name="Group 14"/>
          <p:cNvGrpSpPr/>
          <p:nvPr/>
        </p:nvGrpSpPr>
        <p:grpSpPr>
          <a:xfrm>
            <a:off x="304800" y="2748760"/>
            <a:ext cx="1404991" cy="934240"/>
            <a:chOff x="304800" y="2748760"/>
            <a:chExt cx="1404991" cy="934240"/>
          </a:xfrm>
        </p:grpSpPr>
        <p:sp>
          <p:nvSpPr>
            <p:cNvPr id="122" name="Rectangle 121"/>
            <p:cNvSpPr/>
            <p:nvPr/>
          </p:nvSpPr>
          <p:spPr bwMode="auto">
            <a:xfrm>
              <a:off x="804866" y="3001166"/>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304800" y="2929728"/>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327438" y="2845208"/>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400075" y="2753519"/>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927518" y="2873785"/>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964434" y="3594100"/>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148841" y="3407158"/>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736627" y="3178969"/>
              <a:ext cx="0" cy="139700"/>
            </a:xfrm>
            <a:prstGeom prst="line">
              <a:avLst/>
            </a:prstGeom>
            <a:noFill/>
            <a:ln w="22225">
              <a:solidFill>
                <a:srgbClr val="000000"/>
              </a:solidFill>
              <a:round/>
              <a:headEnd type="none"/>
              <a:tailEnd type="oval"/>
            </a:ln>
            <a:extLst>
              <a:ext uri="{909E8E84-426E-40DD-AFC4-6F175D3DCCD1}">
                <a14:hiddenFill xmlns="" xmlns:a14="http://schemas.microsoft.com/office/drawing/2010/main">
                  <a:noFill/>
                </a14:hiddenFill>
              </a:ext>
            </a:extLst>
          </p:spPr>
          <p:txBody>
            <a:bodyPr/>
            <a:lstStyle/>
            <a:p>
              <a:endParaRPr lang="en-US"/>
            </a:p>
          </p:txBody>
        </p:sp>
        <p:sp>
          <p:nvSpPr>
            <p:cNvPr id="156" name="Text Box 75"/>
            <p:cNvSpPr txBox="1">
              <a:spLocks noChangeArrowheads="1"/>
            </p:cNvSpPr>
            <p:nvPr/>
          </p:nvSpPr>
          <p:spPr bwMode="auto">
            <a:xfrm>
              <a:off x="447676" y="2786852"/>
              <a:ext cx="430212" cy="28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100" dirty="0" smtClean="0">
                  <a:solidFill>
                    <a:schemeClr val="tx1"/>
                  </a:solidFill>
                  <a:latin typeface="Arial" charset="0"/>
                  <a:ea typeface="ＭＳ Ｐゴシック" pitchFamily="-107" charset="-128"/>
                </a:rPr>
                <a:t>V</a:t>
              </a:r>
              <a:r>
                <a:rPr lang="sr-Latn-CS" sz="1100" baseline="-25000" dirty="0" smtClean="0">
                  <a:solidFill>
                    <a:schemeClr val="tx1"/>
                  </a:solidFill>
                  <a:latin typeface="Arial" charset="0"/>
                  <a:ea typeface="ＭＳ Ｐゴシック" pitchFamily="-107" charset="-128"/>
                </a:rPr>
                <a:t>cc</a:t>
              </a:r>
              <a:endParaRPr lang="en-US" sz="1100" baseline="-25000" dirty="0">
                <a:solidFill>
                  <a:schemeClr val="tx1"/>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804866" y="3144042"/>
              <a:ext cx="500066" cy="214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84" name="Straight Connector 83"/>
            <p:cNvCxnSpPr/>
            <p:nvPr/>
          </p:nvCxnSpPr>
          <p:spPr bwMode="auto">
            <a:xfrm>
              <a:off x="1296090" y="3266285"/>
              <a:ext cx="413701" cy="0"/>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86" name="Straight Connector 85"/>
            <p:cNvCxnSpPr/>
            <p:nvPr/>
          </p:nvCxnSpPr>
          <p:spPr bwMode="auto">
            <a:xfrm>
              <a:off x="1709791" y="3055147"/>
              <a:ext cx="0" cy="208358"/>
            </a:xfrm>
            <a:prstGeom prst="line">
              <a:avLst/>
            </a:prstGeom>
            <a:solidFill>
              <a:schemeClr val="bg1"/>
            </a:solidFill>
            <a:ln w="22225" cap="flat" cmpd="sng" algn="ctr">
              <a:solidFill>
                <a:schemeClr val="tx1"/>
              </a:solidFill>
              <a:prstDash val="solid"/>
              <a:round/>
              <a:headEnd type="none" w="sm" len="sm"/>
              <a:tailEnd type="none" w="sm" len="sm"/>
            </a:ln>
            <a:effectLst/>
          </p:spPr>
        </p:cxnSp>
      </p:grpSp>
    </p:spTree>
    <p:extLst>
      <p:ext uri="{BB962C8B-B14F-4D97-AF65-F5344CB8AC3E}">
        <p14:creationId xmlns="" xmlns:p14="http://schemas.microsoft.com/office/powerpoint/2010/main" val="25419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0" y="-76200"/>
            <a:ext cx="9144000" cy="1143000"/>
          </a:xfrm>
        </p:spPr>
        <p:txBody>
          <a:bodyPr lIns="0" rIns="0">
            <a:normAutofit fontScale="90000"/>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708400" y="1260462"/>
            <a:ext cx="5435600" cy="2425713"/>
          </a:xfrm>
        </p:spPr>
        <p:txBody>
          <a:bodyPr>
            <a:normAutofit fontScale="92500" lnSpcReduction="20000"/>
          </a:bodyPr>
          <a:lstStyle/>
          <a:p>
            <a:pPr marL="0" lvl="1" indent="0">
              <a:buNone/>
            </a:pPr>
            <a:r>
              <a:rPr lang="sr-Latn-CS" sz="2400" dirty="0" smtClean="0"/>
              <a:t>Napajanje drajvera T2 iz izvora napona elektronike Vcc</a:t>
            </a:r>
            <a:endParaRPr lang="sr-Latn-CS" sz="2000" dirty="0" smtClean="0"/>
          </a:p>
          <a:p>
            <a:pPr marL="0" lvl="1" indent="0">
              <a:spcBef>
                <a:spcPts val="1000"/>
              </a:spcBef>
              <a:buNone/>
            </a:pPr>
            <a:r>
              <a:rPr lang="sr-Latn-CS" sz="2400" dirty="0" smtClean="0"/>
              <a:t>Napajanje drajvera T1 je problematično. </a:t>
            </a:r>
            <a:r>
              <a:rPr lang="sr-Latn-CS" sz="2400" b="1" dirty="0" smtClean="0"/>
              <a:t>Isti izvor Vcc </a:t>
            </a:r>
            <a:r>
              <a:rPr lang="sr-Latn-CS" sz="2400" b="1" u="sng" dirty="0" smtClean="0"/>
              <a:t>se ne može koristiti </a:t>
            </a:r>
            <a:r>
              <a:rPr lang="sr-Latn-CS" sz="2400" b="1" dirty="0" smtClean="0"/>
              <a:t>!</a:t>
            </a:r>
          </a:p>
          <a:p>
            <a:pPr marL="0" lvl="1" indent="0">
              <a:spcBef>
                <a:spcPts val="1000"/>
              </a:spcBef>
              <a:buNone/>
            </a:pPr>
            <a:r>
              <a:rPr lang="sr-Latn-CS" sz="2400" b="1" dirty="0" smtClean="0"/>
              <a:t>REŠENJA:</a:t>
            </a:r>
          </a:p>
          <a:p>
            <a:pPr marL="342900" lvl="1" indent="-342900">
              <a:buFont typeface="Arial" pitchFamily="34" charset="0"/>
              <a:buChar char="•"/>
            </a:pPr>
            <a:r>
              <a:rPr lang="sr-Latn-CS" sz="2400" dirty="0" smtClean="0"/>
              <a:t>Posebni, galvanski odvojen izvor</a:t>
            </a:r>
          </a:p>
          <a:p>
            <a:pPr marL="342900" lvl="1" indent="-342900">
              <a:buFont typeface="Arial" pitchFamily="34" charset="0"/>
              <a:buChar char="•"/>
            </a:pPr>
            <a:r>
              <a:rPr lang="sr-Latn-CS" sz="2400" dirty="0" smtClean="0"/>
              <a:t>Napajanje iz pomoćnog kondenzatora</a:t>
            </a:r>
          </a:p>
        </p:txBody>
      </p:sp>
      <p:sp>
        <p:nvSpPr>
          <p:cNvPr id="163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29</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dirty="0" err="1">
                <a:solidFill>
                  <a:schemeClr val="tx1"/>
                </a:solidFill>
                <a:latin typeface="Courier New" pitchFamily="49" charset="0"/>
                <a:ea typeface="ＭＳ Ｐゴシック" pitchFamily="-107" charset="-128"/>
              </a:rPr>
              <a:t>V</a:t>
            </a:r>
            <a:r>
              <a:rPr lang="en-US" sz="1400" b="1" baseline="-25000" dirty="0" err="1">
                <a:solidFill>
                  <a:schemeClr val="tx1"/>
                </a:solidFill>
                <a:latin typeface="Courier New" pitchFamily="49" charset="0"/>
                <a:ea typeface="ＭＳ Ｐゴシック" pitchFamily="-107" charset="-128"/>
              </a:rPr>
              <a:t>a</a:t>
            </a:r>
            <a:endParaRPr lang="en-US" sz="1400" b="1" baseline="-25000" dirty="0">
              <a:solidFill>
                <a:schemeClr val="tx1"/>
              </a:solidFill>
              <a:latin typeface="Courier New" pitchFamily="49" charset="0"/>
              <a:ea typeface="ＭＳ Ｐゴシック" pitchFamily="-107" charset="-128"/>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b="1" dirty="0" err="1">
                <a:solidFill>
                  <a:schemeClr val="tx1"/>
                </a:solidFill>
                <a:latin typeface="Arial" charset="0"/>
                <a:ea typeface="ＭＳ Ｐゴシック" pitchFamily="-107" charset="-128"/>
              </a:rPr>
              <a:t>V</a:t>
            </a:r>
            <a:r>
              <a:rPr lang="en-US" sz="1400" b="1" baseline="-25000" dirty="0" err="1">
                <a:solidFill>
                  <a:schemeClr val="tx1"/>
                </a:solidFill>
                <a:latin typeface="Arial" charset="0"/>
                <a:ea typeface="ＭＳ Ｐゴシック" pitchFamily="-107" charset="-128"/>
              </a:rPr>
              <a:t>dc</a:t>
            </a:r>
            <a:endParaRPr lang="en-US" sz="1400" b="1" dirty="0">
              <a:solidFill>
                <a:schemeClr val="tx1"/>
              </a:solidFill>
              <a:latin typeface="Arial" charset="0"/>
              <a:ea typeface="ＭＳ Ｐゴシック" pitchFamily="-107" charset="-128"/>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4210" name="Picture 2" descr="http://i.stack.imgur.com/jR8CJ.png"/>
          <p:cNvPicPr>
            <a:picLocks noChangeAspect="1" noChangeArrowheads="1"/>
          </p:cNvPicPr>
          <p:nvPr/>
        </p:nvPicPr>
        <p:blipFill>
          <a:blip r:embed="rId3"/>
          <a:srcRect/>
          <a:stretch>
            <a:fillRect/>
          </a:stretch>
        </p:blipFill>
        <p:spPr bwMode="auto">
          <a:xfrm>
            <a:off x="1752600" y="4114800"/>
            <a:ext cx="6238875" cy="2600325"/>
          </a:xfrm>
          <a:prstGeom prst="rect">
            <a:avLst/>
          </a:prstGeom>
          <a:noFill/>
        </p:spPr>
      </p:pic>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 xmlns:a14="http://schemas.microsoft.com/office/drawing/2010/main">
                <a:noFill/>
              </a14:hiddenFill>
            </a:ext>
          </a:extLst>
        </p:spPr>
        <p:txBody>
          <a:bodyPr/>
          <a:lstStyle/>
          <a:p>
            <a:endParaRPr lang="en-US"/>
          </a:p>
        </p:txBody>
      </p:sp>
      <p:sp>
        <p:nvSpPr>
          <p:cNvPr id="122" name="Rectangle 121"/>
          <p:cNvSpPr/>
          <p:nvPr/>
        </p:nvSpPr>
        <p:spPr bwMode="auto">
          <a:xfrm>
            <a:off x="1214414" y="3000372"/>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714348" y="2928934"/>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736986" y="2844414"/>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809623" y="2752725"/>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1337066" y="2872991"/>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1373982" y="3593306"/>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558389" y="3406364"/>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1146175" y="3178175"/>
            <a:ext cx="0" cy="139700"/>
          </a:xfrm>
          <a:prstGeom prst="line">
            <a:avLst/>
          </a:prstGeom>
          <a:noFill/>
          <a:ln w="22225">
            <a:solidFill>
              <a:srgbClr val="000000"/>
            </a:solidFill>
            <a:round/>
            <a:headEnd type="none"/>
            <a:tailEnd type="oval"/>
          </a:ln>
          <a:extLst>
            <a:ext uri="{909E8E84-426E-40DD-AFC4-6F175D3DCCD1}">
              <a14:hiddenFill xmlns="" xmlns:a14="http://schemas.microsoft.com/office/drawing/2010/main">
                <a:noFill/>
              </a14:hiddenFill>
            </a:ext>
          </a:extLst>
        </p:spPr>
        <p:txBody>
          <a:bodyPr/>
          <a:lstStyle/>
          <a:p>
            <a:endParaRPr lang="en-US"/>
          </a:p>
        </p:txBody>
      </p:sp>
      <p:sp>
        <p:nvSpPr>
          <p:cNvPr id="156" name="Text Box 75"/>
          <p:cNvSpPr txBox="1">
            <a:spLocks noChangeArrowheads="1"/>
          </p:cNvSpPr>
          <p:nvPr/>
        </p:nvSpPr>
        <p:spPr bwMode="auto">
          <a:xfrm>
            <a:off x="857224" y="2786058"/>
            <a:ext cx="430212" cy="28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100" dirty="0" smtClean="0">
                <a:solidFill>
                  <a:schemeClr val="tx1"/>
                </a:solidFill>
                <a:latin typeface="Arial" charset="0"/>
                <a:ea typeface="ＭＳ Ｐゴシック" pitchFamily="-107" charset="-128"/>
              </a:rPr>
              <a:t>V</a:t>
            </a:r>
            <a:r>
              <a:rPr lang="sr-Latn-CS" sz="1100" baseline="-25000" dirty="0" smtClean="0">
                <a:solidFill>
                  <a:schemeClr val="tx1"/>
                </a:solidFill>
                <a:latin typeface="Arial" charset="0"/>
                <a:ea typeface="ＭＳ Ｐゴシック" pitchFamily="-107" charset="-128"/>
              </a:rPr>
              <a:t>cc</a:t>
            </a:r>
            <a:endParaRPr lang="en-US" sz="1100" baseline="-25000" dirty="0">
              <a:solidFill>
                <a:schemeClr val="tx1"/>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1214414" y="3143248"/>
            <a:ext cx="500066" cy="214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grpSp>
        <p:nvGrpSpPr>
          <p:cNvPr id="7" name="Group 177"/>
          <p:cNvGrpSpPr/>
          <p:nvPr/>
        </p:nvGrpSpPr>
        <p:grpSpPr>
          <a:xfrm>
            <a:off x="678629" y="1604958"/>
            <a:ext cx="1466063" cy="1038224"/>
            <a:chOff x="678629" y="1604958"/>
            <a:chExt cx="1466063" cy="1038224"/>
          </a:xfrm>
        </p:grpSpPr>
        <p:cxnSp>
          <p:nvCxnSpPr>
            <p:cNvPr id="160" name="Straight Connector 159"/>
            <p:cNvCxnSpPr>
              <a:endCxn id="158" idx="0"/>
            </p:cNvCxnSpPr>
            <p:nvPr/>
          </p:nvCxnSpPr>
          <p:spPr bwMode="auto">
            <a:xfrm rot="16200000" flipH="1">
              <a:off x="1337066" y="1729983"/>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58" name="Rectangle 157"/>
            <p:cNvSpPr/>
            <p:nvPr/>
          </p:nvSpPr>
          <p:spPr bwMode="auto">
            <a:xfrm>
              <a:off x="1214414" y="1857364"/>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59" name="Straight Connector 158"/>
            <p:cNvCxnSpPr/>
            <p:nvPr/>
          </p:nvCxnSpPr>
          <p:spPr bwMode="auto">
            <a:xfrm>
              <a:off x="771525" y="1604963"/>
              <a:ext cx="681040" cy="6342"/>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61" name="Straight Connector 160"/>
            <p:cNvCxnSpPr/>
            <p:nvPr/>
          </p:nvCxnSpPr>
          <p:spPr bwMode="auto">
            <a:xfrm rot="5400000">
              <a:off x="1322364" y="2463794"/>
              <a:ext cx="214316" cy="1588"/>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62" name="Line 26"/>
            <p:cNvSpPr>
              <a:spLocks noChangeAspect="1" noChangeShapeType="1"/>
            </p:cNvSpPr>
            <p:nvPr/>
          </p:nvSpPr>
          <p:spPr bwMode="auto">
            <a:xfrm rot="5400000">
              <a:off x="1146175" y="2035167"/>
              <a:ext cx="0" cy="139700"/>
            </a:xfrm>
            <a:prstGeom prst="line">
              <a:avLst/>
            </a:prstGeom>
            <a:noFill/>
            <a:ln w="22225">
              <a:solidFill>
                <a:srgbClr val="000000"/>
              </a:solidFill>
              <a:round/>
              <a:headEnd type="none"/>
              <a:tailEnd type="oval"/>
            </a:ln>
            <a:extLst>
              <a:ext uri="{909E8E84-426E-40DD-AFC4-6F175D3DCCD1}">
                <a14:hiddenFill xmlns="" xmlns:a14="http://schemas.microsoft.com/office/drawing/2010/main">
                  <a:noFill/>
                </a14:hiddenFill>
              </a:ext>
            </a:extLst>
          </p:spPr>
          <p:txBody>
            <a:bodyPr/>
            <a:lstStyle/>
            <a:p>
              <a:endParaRPr lang="en-US"/>
            </a:p>
          </p:txBody>
        </p:sp>
        <p:sp>
          <p:nvSpPr>
            <p:cNvPr id="163" name="Text Box 75"/>
            <p:cNvSpPr txBox="1">
              <a:spLocks noChangeArrowheads="1"/>
            </p:cNvSpPr>
            <p:nvPr/>
          </p:nvSpPr>
          <p:spPr bwMode="auto">
            <a:xfrm>
              <a:off x="1214414" y="2000240"/>
              <a:ext cx="500066" cy="214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167" name="Straight Connector 166"/>
            <p:cNvCxnSpPr>
              <a:stCxn id="16448" idx="6"/>
            </p:cNvCxnSpPr>
            <p:nvPr/>
          </p:nvCxnSpPr>
          <p:spPr bwMode="auto">
            <a:xfrm flipH="1" flipV="1">
              <a:off x="785786" y="2571744"/>
              <a:ext cx="1231926" cy="801"/>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0" name="Oval 169"/>
            <p:cNvSpPr/>
            <p:nvPr/>
          </p:nvSpPr>
          <p:spPr bwMode="auto">
            <a:xfrm>
              <a:off x="678629" y="1785926"/>
              <a:ext cx="214314" cy="214314"/>
            </a:xfrm>
            <a:prstGeom prst="ellipse">
              <a:avLst/>
            </a:prstGeom>
            <a:solidFill>
              <a:srgbClr val="FF00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71" name="Straight Connector 170"/>
            <p:cNvCxnSpPr>
              <a:stCxn id="170" idx="0"/>
            </p:cNvCxnSpPr>
            <p:nvPr/>
          </p:nvCxnSpPr>
          <p:spPr bwMode="auto">
            <a:xfrm rot="16200000" flipV="1">
              <a:off x="701267" y="1701406"/>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72" name="Straight Connector 171"/>
            <p:cNvCxnSpPr>
              <a:stCxn id="170" idx="4"/>
            </p:cNvCxnSpPr>
            <p:nvPr/>
          </p:nvCxnSpPr>
          <p:spPr bwMode="auto">
            <a:xfrm rot="16200000" flipH="1">
              <a:off x="504807" y="2281218"/>
              <a:ext cx="561985" cy="27"/>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3" name="Text Box 75"/>
            <p:cNvSpPr txBox="1">
              <a:spLocks noChangeArrowheads="1"/>
            </p:cNvSpPr>
            <p:nvPr/>
          </p:nvSpPr>
          <p:spPr bwMode="auto">
            <a:xfrm>
              <a:off x="821505" y="1643050"/>
              <a:ext cx="430212" cy="28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77" name="Text Box 75"/>
            <p:cNvSpPr txBox="1">
              <a:spLocks noChangeArrowheads="1"/>
            </p:cNvSpPr>
            <p:nvPr/>
          </p:nvSpPr>
          <p:spPr bwMode="auto">
            <a:xfrm>
              <a:off x="1714480" y="2357430"/>
              <a:ext cx="430212" cy="28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grpSp>
      <p:sp>
        <p:nvSpPr>
          <p:cNvPr id="79" name="Text Box 10"/>
          <p:cNvSpPr txBox="1">
            <a:spLocks noChangeArrowheads="1"/>
          </p:cNvSpPr>
          <p:nvPr/>
        </p:nvSpPr>
        <p:spPr bwMode="auto">
          <a:xfrm>
            <a:off x="215106" y="3924300"/>
            <a:ext cx="6642894"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dirty="0" smtClean="0">
                <a:solidFill>
                  <a:schemeClr val="tx1"/>
                </a:solidFill>
                <a:latin typeface="+mn-lt"/>
                <a:ea typeface="ＭＳ Ｐゴシック" pitchFamily="-107" charset="-128"/>
              </a:rPr>
              <a:t>Napajanje iz </a:t>
            </a:r>
            <a:r>
              <a:rPr lang="x-none" b="1" dirty="0" smtClean="0">
                <a:solidFill>
                  <a:schemeClr val="tx1"/>
                </a:solidFill>
                <a:latin typeface="+mn-lt"/>
                <a:ea typeface="ＭＳ Ｐゴシック" pitchFamily="-107" charset="-128"/>
              </a:rPr>
              <a:t>pomoćnog kondenzatora </a:t>
            </a:r>
            <a:r>
              <a:rPr lang="x-none" dirty="0" smtClean="0">
                <a:solidFill>
                  <a:schemeClr val="tx1"/>
                </a:solidFill>
                <a:latin typeface="+mn-lt"/>
                <a:ea typeface="ＭＳ Ｐゴシック" pitchFamily="-107" charset="-128"/>
              </a:rPr>
              <a:t>(</a:t>
            </a:r>
            <a:r>
              <a:rPr lang="x-none" i="1" dirty="0" smtClean="0">
                <a:solidFill>
                  <a:schemeClr val="accent1"/>
                </a:solidFill>
                <a:latin typeface="+mn-lt"/>
                <a:ea typeface="ＭＳ Ｐゴシック" pitchFamily="-107" charset="-128"/>
              </a:rPr>
              <a:t>bootstrap capacitor</a:t>
            </a:r>
            <a:r>
              <a:rPr lang="x-none" dirty="0" smtClean="0">
                <a:solidFill>
                  <a:schemeClr val="tx1"/>
                </a:solidFill>
                <a:latin typeface="+mn-lt"/>
                <a:ea typeface="ＭＳ Ｐゴシック" pitchFamily="-107" charset="-128"/>
              </a:rPr>
              <a:t>):</a:t>
            </a:r>
            <a:endParaRPr lang="en-US" dirty="0">
              <a:solidFill>
                <a:schemeClr val="tx1"/>
              </a:solidFill>
              <a:latin typeface="+mn-lt"/>
              <a:ea typeface="ＭＳ Ｐゴシック" pitchFamily="-107" charset="-128"/>
            </a:endParaRPr>
          </a:p>
        </p:txBody>
      </p:sp>
    </p:spTree>
    <p:extLst>
      <p:ext uri="{BB962C8B-B14F-4D97-AF65-F5344CB8AC3E}">
        <p14:creationId xmlns="" xmlns:p14="http://schemas.microsoft.com/office/powerpoint/2010/main" val="30675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42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321BAF13-CEB0-4A0F-9D6D-31B9AE7258C6}" type="slidenum">
              <a:rPr lang="en-US" smtClean="0"/>
              <a:pPr/>
              <a:t>3</a:t>
            </a:fld>
            <a:endParaRPr lang="en-US" smtClean="0"/>
          </a:p>
        </p:txBody>
      </p:sp>
      <p:pic>
        <p:nvPicPr>
          <p:cNvPr id="12291" name="Picture 6" descr="rectifier"/>
          <p:cNvPicPr>
            <a:picLocks noChangeAspect="1" noChangeArrowheads="1"/>
          </p:cNvPicPr>
          <p:nvPr/>
        </p:nvPicPr>
        <p:blipFill>
          <a:blip r:embed="rId3" cstate="print"/>
          <a:srcRect/>
          <a:stretch>
            <a:fillRect/>
          </a:stretch>
        </p:blipFill>
        <p:spPr bwMode="auto">
          <a:xfrm>
            <a:off x="2819400" y="4191000"/>
            <a:ext cx="4343400" cy="2008188"/>
          </a:xfrm>
          <a:prstGeom prst="rect">
            <a:avLst/>
          </a:prstGeom>
          <a:noFill/>
          <a:ln w="9525">
            <a:noFill/>
            <a:miter lim="800000"/>
            <a:headEnd/>
            <a:tailEnd/>
          </a:ln>
        </p:spPr>
      </p:pic>
      <p:pic>
        <p:nvPicPr>
          <p:cNvPr id="12292" name="Picture 7" descr="rectout"/>
          <p:cNvPicPr>
            <a:picLocks noChangeAspect="1" noChangeArrowheads="1"/>
          </p:cNvPicPr>
          <p:nvPr/>
        </p:nvPicPr>
        <p:blipFill>
          <a:blip r:embed="rId4" cstate="print"/>
          <a:srcRect/>
          <a:stretch>
            <a:fillRect/>
          </a:stretch>
        </p:blipFill>
        <p:spPr bwMode="auto">
          <a:xfrm>
            <a:off x="6804025" y="1557338"/>
            <a:ext cx="1905000" cy="1371600"/>
          </a:xfrm>
          <a:prstGeom prst="rect">
            <a:avLst/>
          </a:prstGeom>
          <a:noFill/>
          <a:ln w="9525">
            <a:noFill/>
            <a:miter lim="800000"/>
            <a:headEnd/>
            <a:tailEnd/>
          </a:ln>
        </p:spPr>
      </p:pic>
      <p:pic>
        <p:nvPicPr>
          <p:cNvPr id="12293" name="Picture 8" descr="rect"/>
          <p:cNvPicPr>
            <a:picLocks noChangeAspect="1" noChangeArrowheads="1"/>
          </p:cNvPicPr>
          <p:nvPr/>
        </p:nvPicPr>
        <p:blipFill>
          <a:blip r:embed="rId5" cstate="print"/>
          <a:srcRect/>
          <a:stretch>
            <a:fillRect/>
          </a:stretch>
        </p:blipFill>
        <p:spPr bwMode="auto">
          <a:xfrm>
            <a:off x="3635375" y="1628775"/>
            <a:ext cx="2286000" cy="1371600"/>
          </a:xfrm>
          <a:prstGeom prst="rect">
            <a:avLst/>
          </a:prstGeom>
          <a:noFill/>
          <a:ln w="9525">
            <a:noFill/>
            <a:miter lim="800000"/>
            <a:headEnd/>
            <a:tailEnd/>
          </a:ln>
        </p:spPr>
      </p:pic>
      <p:pic>
        <p:nvPicPr>
          <p:cNvPr id="12294" name="Picture 9" descr="sine"/>
          <p:cNvPicPr>
            <a:picLocks noChangeAspect="1" noChangeArrowheads="1"/>
          </p:cNvPicPr>
          <p:nvPr/>
        </p:nvPicPr>
        <p:blipFill>
          <a:blip r:embed="rId6" cstate="print"/>
          <a:srcRect/>
          <a:stretch>
            <a:fillRect/>
          </a:stretch>
        </p:blipFill>
        <p:spPr bwMode="auto">
          <a:xfrm>
            <a:off x="838200" y="1447800"/>
            <a:ext cx="1981200" cy="2419350"/>
          </a:xfrm>
          <a:prstGeom prst="rect">
            <a:avLst/>
          </a:prstGeom>
          <a:noFill/>
          <a:ln w="9525">
            <a:noFill/>
            <a:miter lim="800000"/>
            <a:headEnd/>
            <a:tailEnd/>
          </a:ln>
        </p:spPr>
      </p:pic>
      <p:sp>
        <p:nvSpPr>
          <p:cNvPr id="12295" name="Freeform 10"/>
          <p:cNvSpPr>
            <a:spLocks/>
          </p:cNvSpPr>
          <p:nvPr/>
        </p:nvSpPr>
        <p:spPr bwMode="auto">
          <a:xfrm>
            <a:off x="1447800" y="4114800"/>
            <a:ext cx="1295400" cy="914400"/>
          </a:xfrm>
          <a:custGeom>
            <a:avLst/>
            <a:gdLst>
              <a:gd name="T0" fmla="*/ 2147483647 w 864"/>
              <a:gd name="T1" fmla="*/ 2147483647 h 720"/>
              <a:gd name="T2" fmla="*/ 2147483647 w 864"/>
              <a:gd name="T3" fmla="*/ 2147483647 h 720"/>
              <a:gd name="T4" fmla="*/ 0 w 864"/>
              <a:gd name="T5" fmla="*/ 0 h 720"/>
              <a:gd name="T6" fmla="*/ 0 60000 65536"/>
              <a:gd name="T7" fmla="*/ 0 60000 65536"/>
              <a:gd name="T8" fmla="*/ 0 60000 65536"/>
              <a:gd name="T9" fmla="*/ 0 w 864"/>
              <a:gd name="T10" fmla="*/ 0 h 720"/>
              <a:gd name="T11" fmla="*/ 864 w 864"/>
              <a:gd name="T12" fmla="*/ 720 h 720"/>
            </a:gdLst>
            <a:ahLst/>
            <a:cxnLst>
              <a:cxn ang="T6">
                <a:pos x="T0" y="T1"/>
              </a:cxn>
              <a:cxn ang="T7">
                <a:pos x="T2" y="T3"/>
              </a:cxn>
              <a:cxn ang="T8">
                <a:pos x="T4" y="T5"/>
              </a:cxn>
            </a:cxnLst>
            <a:rect l="T9" t="T10" r="T11" b="T12"/>
            <a:pathLst>
              <a:path w="864" h="720">
                <a:moveTo>
                  <a:pt x="864" y="720"/>
                </a:moveTo>
                <a:cubicBezTo>
                  <a:pt x="600" y="708"/>
                  <a:pt x="336" y="696"/>
                  <a:pt x="192" y="576"/>
                </a:cubicBezTo>
                <a:cubicBezTo>
                  <a:pt x="48" y="456"/>
                  <a:pt x="32" y="96"/>
                  <a:pt x="0" y="0"/>
                </a:cubicBezTo>
              </a:path>
            </a:pathLst>
          </a:custGeom>
          <a:noFill/>
          <a:ln w="19050" cmpd="sng">
            <a:solidFill>
              <a:schemeClr val="tx1"/>
            </a:solidFill>
            <a:round/>
            <a:headEnd type="none" w="med" len="med"/>
            <a:tailEnd type="triangle" w="med" len="med"/>
          </a:ln>
        </p:spPr>
        <p:txBody>
          <a:bodyPr/>
          <a:lstStyle/>
          <a:p>
            <a:endParaRPr lang="en-US"/>
          </a:p>
        </p:txBody>
      </p:sp>
      <p:sp>
        <p:nvSpPr>
          <p:cNvPr id="12296" name="Freeform 11"/>
          <p:cNvSpPr>
            <a:spLocks/>
          </p:cNvSpPr>
          <p:nvPr/>
        </p:nvSpPr>
        <p:spPr bwMode="auto">
          <a:xfrm>
            <a:off x="4343400" y="3352800"/>
            <a:ext cx="304800" cy="914400"/>
          </a:xfrm>
          <a:custGeom>
            <a:avLst/>
            <a:gdLst>
              <a:gd name="T0" fmla="*/ 2147483647 w 192"/>
              <a:gd name="T1" fmla="*/ 2147483647 h 576"/>
              <a:gd name="T2" fmla="*/ 2147483647 w 192"/>
              <a:gd name="T3" fmla="*/ 2147483647 h 576"/>
              <a:gd name="T4" fmla="*/ 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192" y="576"/>
                </a:moveTo>
                <a:cubicBezTo>
                  <a:pt x="136" y="480"/>
                  <a:pt x="80" y="384"/>
                  <a:pt x="48" y="288"/>
                </a:cubicBezTo>
                <a:cubicBezTo>
                  <a:pt x="16" y="192"/>
                  <a:pt x="8" y="96"/>
                  <a:pt x="0" y="0"/>
                </a:cubicBezTo>
              </a:path>
            </a:pathLst>
          </a:custGeom>
          <a:noFill/>
          <a:ln w="19050" cmpd="sng">
            <a:solidFill>
              <a:schemeClr val="tx1"/>
            </a:solidFill>
            <a:round/>
            <a:headEnd type="none" w="med" len="med"/>
            <a:tailEnd type="triangle" w="med" len="med"/>
          </a:ln>
        </p:spPr>
        <p:txBody>
          <a:bodyPr/>
          <a:lstStyle/>
          <a:p>
            <a:endParaRPr lang="en-US"/>
          </a:p>
        </p:txBody>
      </p:sp>
      <p:sp>
        <p:nvSpPr>
          <p:cNvPr id="12297" name="Freeform 12"/>
          <p:cNvSpPr>
            <a:spLocks/>
          </p:cNvSpPr>
          <p:nvPr/>
        </p:nvSpPr>
        <p:spPr bwMode="auto">
          <a:xfrm>
            <a:off x="6172200" y="3048000"/>
            <a:ext cx="914400" cy="1295400"/>
          </a:xfrm>
          <a:custGeom>
            <a:avLst/>
            <a:gdLst>
              <a:gd name="T0" fmla="*/ 0 w 384"/>
              <a:gd name="T1" fmla="*/ 2147483647 h 624"/>
              <a:gd name="T2" fmla="*/ 2147483647 w 384"/>
              <a:gd name="T3" fmla="*/ 2147483647 h 624"/>
              <a:gd name="T4" fmla="*/ 2147483647 w 384"/>
              <a:gd name="T5" fmla="*/ 0 h 624"/>
              <a:gd name="T6" fmla="*/ 0 60000 65536"/>
              <a:gd name="T7" fmla="*/ 0 60000 65536"/>
              <a:gd name="T8" fmla="*/ 0 60000 65536"/>
              <a:gd name="T9" fmla="*/ 0 w 384"/>
              <a:gd name="T10" fmla="*/ 0 h 624"/>
              <a:gd name="T11" fmla="*/ 384 w 384"/>
              <a:gd name="T12" fmla="*/ 624 h 624"/>
            </a:gdLst>
            <a:ahLst/>
            <a:cxnLst>
              <a:cxn ang="T6">
                <a:pos x="T0" y="T1"/>
              </a:cxn>
              <a:cxn ang="T7">
                <a:pos x="T2" y="T3"/>
              </a:cxn>
              <a:cxn ang="T8">
                <a:pos x="T4" y="T5"/>
              </a:cxn>
            </a:cxnLst>
            <a:rect l="T9" t="T10" r="T11" b="T12"/>
            <a:pathLst>
              <a:path w="384" h="624">
                <a:moveTo>
                  <a:pt x="0" y="624"/>
                </a:moveTo>
                <a:cubicBezTo>
                  <a:pt x="112" y="580"/>
                  <a:pt x="224" y="536"/>
                  <a:pt x="288" y="432"/>
                </a:cubicBezTo>
                <a:cubicBezTo>
                  <a:pt x="352" y="328"/>
                  <a:pt x="368" y="164"/>
                  <a:pt x="384" y="0"/>
                </a:cubicBezTo>
              </a:path>
            </a:pathLst>
          </a:custGeom>
          <a:noFill/>
          <a:ln w="19050" cmpd="sng">
            <a:solidFill>
              <a:schemeClr val="tx1"/>
            </a:solidFill>
            <a:round/>
            <a:headEnd type="none" w="med" len="med"/>
            <a:tailEnd type="triangle" w="med" len="med"/>
          </a:ln>
        </p:spPr>
        <p:txBody>
          <a:bodyPr/>
          <a:lstStyle/>
          <a:p>
            <a:endParaRPr lang="en-US"/>
          </a:p>
        </p:txBody>
      </p:sp>
      <p:sp>
        <p:nvSpPr>
          <p:cNvPr id="12298" name="Rectangle 13"/>
          <p:cNvSpPr>
            <a:spLocks noChangeArrowheads="1"/>
          </p:cNvSpPr>
          <p:nvPr/>
        </p:nvSpPr>
        <p:spPr bwMode="auto">
          <a:xfrm>
            <a:off x="3886200" y="4114800"/>
            <a:ext cx="1143000" cy="2133600"/>
          </a:xfrm>
          <a:prstGeom prst="rect">
            <a:avLst/>
          </a:prstGeom>
          <a:noFill/>
          <a:ln w="12700">
            <a:solidFill>
              <a:srgbClr val="FF0000"/>
            </a:solidFill>
            <a:prstDash val="dash"/>
            <a:miter lim="800000"/>
            <a:headEnd/>
            <a:tailEnd/>
          </a:ln>
        </p:spPr>
        <p:txBody>
          <a:bodyPr wrap="none" anchor="ctr"/>
          <a:lstStyle/>
          <a:p>
            <a:endParaRPr lang="en-US"/>
          </a:p>
        </p:txBody>
      </p:sp>
      <p:sp>
        <p:nvSpPr>
          <p:cNvPr id="12299" name="Text Box 14"/>
          <p:cNvSpPr txBox="1">
            <a:spLocks noChangeArrowheads="1"/>
          </p:cNvSpPr>
          <p:nvPr/>
        </p:nvSpPr>
        <p:spPr bwMode="auto">
          <a:xfrm>
            <a:off x="3886200" y="6248400"/>
            <a:ext cx="1073150" cy="366713"/>
          </a:xfrm>
          <a:prstGeom prst="rect">
            <a:avLst/>
          </a:prstGeom>
          <a:noFill/>
          <a:ln w="9525">
            <a:noFill/>
            <a:miter lim="800000"/>
            <a:headEnd/>
            <a:tailEnd/>
          </a:ln>
        </p:spPr>
        <p:txBody>
          <a:bodyPr wrap="none">
            <a:spAutoFit/>
          </a:bodyPr>
          <a:lstStyle/>
          <a:p>
            <a:r>
              <a:rPr lang="sr-Latn-CS">
                <a:solidFill>
                  <a:srgbClr val="FF0000"/>
                </a:solidFill>
                <a:latin typeface="Times New Roman" pitchFamily="18" charset="0"/>
              </a:rPr>
              <a:t>Isptavljač</a:t>
            </a:r>
            <a:endParaRPr lang="es-ES">
              <a:solidFill>
                <a:srgbClr val="FF0000"/>
              </a:solidFill>
              <a:latin typeface="Times New Roman" pitchFamily="18" charset="0"/>
            </a:endParaRPr>
          </a:p>
        </p:txBody>
      </p:sp>
      <p:sp>
        <p:nvSpPr>
          <p:cNvPr id="12300" name="Rectangle 15"/>
          <p:cNvSpPr>
            <a:spLocks noChangeArrowheads="1"/>
          </p:cNvSpPr>
          <p:nvPr/>
        </p:nvSpPr>
        <p:spPr bwMode="auto">
          <a:xfrm>
            <a:off x="5181600" y="4114800"/>
            <a:ext cx="1219200" cy="2133600"/>
          </a:xfrm>
          <a:prstGeom prst="rect">
            <a:avLst/>
          </a:prstGeom>
          <a:noFill/>
          <a:ln w="12700">
            <a:solidFill>
              <a:srgbClr val="9900FF"/>
            </a:solidFill>
            <a:prstDash val="dash"/>
            <a:miter lim="800000"/>
            <a:headEnd/>
            <a:tailEnd/>
          </a:ln>
        </p:spPr>
        <p:txBody>
          <a:bodyPr wrap="none" anchor="ctr"/>
          <a:lstStyle/>
          <a:p>
            <a:endParaRPr lang="en-US"/>
          </a:p>
        </p:txBody>
      </p:sp>
      <p:sp>
        <p:nvSpPr>
          <p:cNvPr id="12301" name="Text Box 16"/>
          <p:cNvSpPr txBox="1">
            <a:spLocks noChangeArrowheads="1"/>
          </p:cNvSpPr>
          <p:nvPr/>
        </p:nvSpPr>
        <p:spPr bwMode="auto">
          <a:xfrm>
            <a:off x="5486400" y="6248400"/>
            <a:ext cx="679450" cy="366713"/>
          </a:xfrm>
          <a:prstGeom prst="rect">
            <a:avLst/>
          </a:prstGeom>
          <a:noFill/>
          <a:ln w="9525">
            <a:noFill/>
            <a:miter lim="800000"/>
            <a:headEnd/>
            <a:tailEnd/>
          </a:ln>
        </p:spPr>
        <p:txBody>
          <a:bodyPr wrap="none">
            <a:spAutoFit/>
          </a:bodyPr>
          <a:lstStyle/>
          <a:p>
            <a:r>
              <a:rPr lang="en-US">
                <a:solidFill>
                  <a:srgbClr val="9900CC"/>
                </a:solidFill>
                <a:latin typeface="Times New Roman" pitchFamily="18" charset="0"/>
              </a:rPr>
              <a:t>Filt</a:t>
            </a:r>
            <a:r>
              <a:rPr lang="sr-Latn-CS">
                <a:solidFill>
                  <a:srgbClr val="9900CC"/>
                </a:solidFill>
                <a:latin typeface="Times New Roman" pitchFamily="18" charset="0"/>
              </a:rPr>
              <a:t>a</a:t>
            </a:r>
            <a:r>
              <a:rPr lang="en-US">
                <a:solidFill>
                  <a:srgbClr val="9900CC"/>
                </a:solidFill>
                <a:latin typeface="Times New Roman" pitchFamily="18" charset="0"/>
              </a:rPr>
              <a:t>r</a:t>
            </a:r>
            <a:endParaRPr lang="es-ES">
              <a:solidFill>
                <a:srgbClr val="9900CC"/>
              </a:solidFill>
              <a:latin typeface="Times New Roman" pitchFamily="18" charset="0"/>
            </a:endParaRPr>
          </a:p>
        </p:txBody>
      </p:sp>
      <p:sp>
        <p:nvSpPr>
          <p:cNvPr id="12302" name="Rectangle 17"/>
          <p:cNvSpPr>
            <a:spLocks noChangeArrowheads="1"/>
          </p:cNvSpPr>
          <p:nvPr/>
        </p:nvSpPr>
        <p:spPr bwMode="auto">
          <a:xfrm>
            <a:off x="86106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3" name="Rectangle 18"/>
          <p:cNvSpPr>
            <a:spLocks noChangeArrowheads="1"/>
          </p:cNvSpPr>
          <p:nvPr/>
        </p:nvSpPr>
        <p:spPr bwMode="auto">
          <a:xfrm>
            <a:off x="58674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4" name="Rectangle 19"/>
          <p:cNvSpPr>
            <a:spLocks noChangeArrowheads="1"/>
          </p:cNvSpPr>
          <p:nvPr/>
        </p:nvSpPr>
        <p:spPr bwMode="auto">
          <a:xfrm>
            <a:off x="25908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5" name="Rectangle 20"/>
          <p:cNvSpPr>
            <a:spLocks noChangeArrowheads="1"/>
          </p:cNvSpPr>
          <p:nvPr/>
        </p:nvSpPr>
        <p:spPr bwMode="auto">
          <a:xfrm>
            <a:off x="6553200" y="1371600"/>
            <a:ext cx="344488" cy="336550"/>
          </a:xfrm>
          <a:prstGeom prst="rect">
            <a:avLst/>
          </a:prstGeom>
          <a:noFill/>
          <a:ln w="9525">
            <a:noFill/>
            <a:miter lim="800000"/>
            <a:headEnd/>
            <a:tailEnd/>
          </a:ln>
        </p:spPr>
        <p:txBody>
          <a:bodyPr wrap="none">
            <a:spAutoFit/>
          </a:bodyPr>
          <a:lstStyle/>
          <a:p>
            <a:r>
              <a:rPr lang="en-US" sz="1600" b="1" i="1">
                <a:latin typeface="Times New Roman" pitchFamily="18" charset="0"/>
              </a:rPr>
              <a:t>v</a:t>
            </a:r>
            <a:r>
              <a:rPr lang="sr-Latn-CS" sz="1600" b="1" i="1" baseline="-25000">
                <a:latin typeface="Times New Roman" pitchFamily="18" charset="0"/>
              </a:rPr>
              <a:t>o</a:t>
            </a:r>
            <a:endParaRPr lang="es-ES" sz="1600" b="1" i="1" baseline="-25000">
              <a:latin typeface="Times New Roman" pitchFamily="18" charset="0"/>
            </a:endParaRPr>
          </a:p>
        </p:txBody>
      </p:sp>
      <p:sp>
        <p:nvSpPr>
          <p:cNvPr id="12306" name="TextBox 4"/>
          <p:cNvSpPr txBox="1">
            <a:spLocks noChangeArrowheads="1"/>
          </p:cNvSpPr>
          <p:nvPr/>
        </p:nvSpPr>
        <p:spPr bwMode="auto">
          <a:xfrm>
            <a:off x="0" y="0"/>
            <a:ext cx="7924800" cy="457200"/>
          </a:xfrm>
          <a:prstGeom prst="rect">
            <a:avLst/>
          </a:prstGeom>
          <a:noFill/>
          <a:ln w="9525">
            <a:noFill/>
            <a:miter lim="800000"/>
            <a:headEnd/>
            <a:tailEnd/>
          </a:ln>
        </p:spPr>
        <p:txBody>
          <a:bodyPr>
            <a:spAutoFit/>
          </a:bodyPr>
          <a:lstStyle/>
          <a:p>
            <a:pPr algn="ctr"/>
            <a:r>
              <a:rPr lang="sr-Latn-CS" sz="2400" b="1"/>
              <a:t>MONOFAZNI ISPRAVLJAČ neupravljani</a:t>
            </a:r>
            <a:endParaRPr lang="en-US" sz="2400" b="1">
              <a:solidFill>
                <a:srgbClr val="C00000"/>
              </a:solidFill>
            </a:endParaRPr>
          </a:p>
        </p:txBody>
      </p:sp>
      <p:sp>
        <p:nvSpPr>
          <p:cNvPr id="12307" name="Rectangle 22"/>
          <p:cNvSpPr>
            <a:spLocks noChangeArrowheads="1"/>
          </p:cNvSpPr>
          <p:nvPr/>
        </p:nvSpPr>
        <p:spPr bwMode="auto">
          <a:xfrm>
            <a:off x="6629400" y="4114800"/>
            <a:ext cx="320675" cy="304800"/>
          </a:xfrm>
          <a:prstGeom prst="rect">
            <a:avLst/>
          </a:prstGeom>
          <a:noFill/>
          <a:ln w="9525">
            <a:noFill/>
            <a:miter lim="800000"/>
            <a:headEnd/>
            <a:tailEnd/>
          </a:ln>
        </p:spPr>
        <p:txBody>
          <a:bodyPr wrap="none">
            <a:spAutoFit/>
          </a:bodyPr>
          <a:lstStyle/>
          <a:p>
            <a:r>
              <a:rPr lang="en-US" sz="1400" b="1" i="1">
                <a:latin typeface="Times New Roman" pitchFamily="18" charset="0"/>
              </a:rPr>
              <a:t>v</a:t>
            </a:r>
            <a:r>
              <a:rPr lang="sr-Latn-CS" sz="1400" b="1" i="1" baseline="-25000">
                <a:latin typeface="Times New Roman" pitchFamily="18" charset="0"/>
              </a:rPr>
              <a:t>o</a:t>
            </a:r>
            <a:endParaRPr lang="es-ES" sz="1400" b="1" i="1" baseline="-25000">
              <a:latin typeface="Times New Roman" pitchFamily="18" charset="0"/>
            </a:endParaRPr>
          </a:p>
        </p:txBody>
      </p:sp>
      <p:sp>
        <p:nvSpPr>
          <p:cNvPr id="12308" name="Rectangle 23"/>
          <p:cNvSpPr>
            <a:spLocks noChangeArrowheads="1"/>
          </p:cNvSpPr>
          <p:nvPr/>
        </p:nvSpPr>
        <p:spPr bwMode="auto">
          <a:xfrm>
            <a:off x="533400" y="1371600"/>
            <a:ext cx="312738" cy="336550"/>
          </a:xfrm>
          <a:prstGeom prst="rect">
            <a:avLst/>
          </a:prstGeom>
          <a:noFill/>
          <a:ln w="9525">
            <a:noFill/>
            <a:miter lim="800000"/>
            <a:headEnd/>
            <a:tailEnd/>
          </a:ln>
        </p:spPr>
        <p:txBody>
          <a:bodyPr wrap="none">
            <a:spAutoFit/>
          </a:bodyPr>
          <a:lstStyle/>
          <a:p>
            <a:r>
              <a:rPr lang="en-US" sz="1600" b="1" i="1">
                <a:latin typeface="Times New Roman" pitchFamily="18" charset="0"/>
              </a:rPr>
              <a:t>v</a:t>
            </a:r>
            <a:r>
              <a:rPr lang="sr-Latn-CS" sz="1600" b="1" i="1" baseline="-25000">
                <a:latin typeface="Times New Roman" pitchFamily="18" charset="0"/>
              </a:rPr>
              <a:t>i</a:t>
            </a:r>
            <a:endParaRPr lang="es-ES" sz="1600" b="1" i="1" baseline="-25000">
              <a:latin typeface="Times New Roman" pitchFamily="18" charset="0"/>
            </a:endParaRPr>
          </a:p>
        </p:txBody>
      </p:sp>
      <p:sp>
        <p:nvSpPr>
          <p:cNvPr id="12309" name="Rectangle 24"/>
          <p:cNvSpPr>
            <a:spLocks noChangeArrowheads="1"/>
          </p:cNvSpPr>
          <p:nvPr/>
        </p:nvSpPr>
        <p:spPr bwMode="auto">
          <a:xfrm>
            <a:off x="2971800" y="4648200"/>
            <a:ext cx="312738" cy="336550"/>
          </a:xfrm>
          <a:prstGeom prst="rect">
            <a:avLst/>
          </a:prstGeom>
          <a:noFill/>
          <a:ln w="9525">
            <a:noFill/>
            <a:miter lim="800000"/>
            <a:headEnd/>
            <a:tailEnd/>
          </a:ln>
        </p:spPr>
        <p:txBody>
          <a:bodyPr wrap="none">
            <a:spAutoFit/>
          </a:bodyPr>
          <a:lstStyle/>
          <a:p>
            <a:r>
              <a:rPr lang="en-US" sz="1600" b="1" i="1">
                <a:latin typeface="Times New Roman" pitchFamily="18" charset="0"/>
              </a:rPr>
              <a:t>v</a:t>
            </a:r>
            <a:r>
              <a:rPr lang="sr-Latn-CS" sz="1600" b="1" i="1" baseline="-25000">
                <a:latin typeface="Times New Roman" pitchFamily="18" charset="0"/>
              </a:rPr>
              <a:t>i</a:t>
            </a:r>
            <a:endParaRPr lang="es-ES" sz="1600" b="1" i="1" baseline="-25000">
              <a:latin typeface="Times New Roman" pitchFamily="18" charset="0"/>
            </a:endParaRPr>
          </a:p>
        </p:txBody>
      </p:sp>
      <p:sp>
        <p:nvSpPr>
          <p:cNvPr id="12310" name="Rectangle 25"/>
          <p:cNvSpPr>
            <a:spLocks noChangeArrowheads="1"/>
          </p:cNvSpPr>
          <p:nvPr/>
        </p:nvSpPr>
        <p:spPr bwMode="auto">
          <a:xfrm>
            <a:off x="3352800" y="1371600"/>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sp>
        <p:nvSpPr>
          <p:cNvPr id="12311" name="Rectangle 26"/>
          <p:cNvSpPr>
            <a:spLocks noChangeArrowheads="1"/>
          </p:cNvSpPr>
          <p:nvPr/>
        </p:nvSpPr>
        <p:spPr bwMode="auto">
          <a:xfrm>
            <a:off x="4800600" y="4038600"/>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sp>
        <p:nvSpPr>
          <p:cNvPr id="12312" name="Text Box 47"/>
          <p:cNvSpPr txBox="1">
            <a:spLocks noChangeArrowheads="1"/>
          </p:cNvSpPr>
          <p:nvPr/>
        </p:nvSpPr>
        <p:spPr bwMode="auto">
          <a:xfrm>
            <a:off x="4876800" y="1143000"/>
            <a:ext cx="1828800" cy="304800"/>
          </a:xfrm>
          <a:prstGeom prst="rect">
            <a:avLst/>
          </a:prstGeom>
          <a:noFill/>
          <a:ln w="9525">
            <a:noFill/>
            <a:miter lim="800000"/>
            <a:headEnd/>
            <a:tailEnd/>
          </a:ln>
        </p:spPr>
        <p:txBody>
          <a:bodyPr>
            <a:spAutoFit/>
          </a:bodyPr>
          <a:lstStyle/>
          <a:p>
            <a:pPr defTabSz="457200"/>
            <a:r>
              <a:rPr lang="sr-Latn-CS" sz="1400"/>
              <a:t>Talasnost -100 Hz</a:t>
            </a:r>
            <a:endParaRPr lang="en-US" sz="1400"/>
          </a:p>
        </p:txBody>
      </p:sp>
      <p:sp>
        <p:nvSpPr>
          <p:cNvPr id="12313" name="Line 28"/>
          <p:cNvSpPr>
            <a:spLocks noChangeShapeType="1"/>
          </p:cNvSpPr>
          <p:nvPr/>
        </p:nvSpPr>
        <p:spPr bwMode="auto">
          <a:xfrm flipH="1">
            <a:off x="4648200" y="1371600"/>
            <a:ext cx="304800" cy="228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6781800" y="4191000"/>
            <a:ext cx="533400" cy="5334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4114800" y="3733800"/>
            <a:ext cx="533400" cy="533400"/>
          </a:xfrm>
          <a:prstGeom prst="rect">
            <a:avLst/>
          </a:prstGeom>
          <a:noFill/>
        </p:spPr>
      </p:pic>
      <p:sp>
        <p:nvSpPr>
          <p:cNvPr id="7" name="Rounded Rectangle 6"/>
          <p:cNvSpPr/>
          <p:nvPr/>
        </p:nvSpPr>
        <p:spPr bwMode="auto">
          <a:xfrm>
            <a:off x="5791200" y="2590800"/>
            <a:ext cx="2362200" cy="16764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Energetski deo</a:t>
            </a:r>
            <a:endParaRPr lang="en-US" sz="2800" dirty="0" smtClean="0">
              <a:solidFill>
                <a:schemeClr val="tx1"/>
              </a:solidFill>
            </a:endParaRPr>
          </a:p>
        </p:txBody>
      </p:sp>
      <p:sp>
        <p:nvSpPr>
          <p:cNvPr id="8" name="Rounded Rectangle 7"/>
          <p:cNvSpPr/>
          <p:nvPr/>
        </p:nvSpPr>
        <p:spPr bwMode="auto">
          <a:xfrm>
            <a:off x="9144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Upravljački deo</a:t>
            </a:r>
            <a:endParaRPr lang="en-US" sz="2800" dirty="0" smtClean="0">
              <a:solidFill>
                <a:schemeClr val="tx1"/>
              </a:solidFill>
            </a:endParaRPr>
          </a:p>
        </p:txBody>
      </p:sp>
      <p:cxnSp>
        <p:nvCxnSpPr>
          <p:cNvPr id="10" name="Straight Connector 9"/>
          <p:cNvCxnSpPr/>
          <p:nvPr/>
        </p:nvCxnSpPr>
        <p:spPr bwMode="auto">
          <a:xfrm>
            <a:off x="3276600" y="3048000"/>
            <a:ext cx="2514600" cy="1588"/>
          </a:xfrm>
          <a:prstGeom prst="line">
            <a:avLst/>
          </a:prstGeom>
          <a:solidFill>
            <a:schemeClr val="accent1"/>
          </a:solidFill>
          <a:ln w="22225" cap="flat" cmpd="sng" algn="ctr">
            <a:solidFill>
              <a:schemeClr val="tx1"/>
            </a:solidFill>
            <a:prstDash val="solid"/>
            <a:round/>
            <a:headEnd type="none" w="lg" len="lg"/>
            <a:tailEnd type="triangle" w="lg" len="lg"/>
          </a:ln>
          <a:effectLst/>
        </p:spPr>
      </p:cxnSp>
      <p:cxnSp>
        <p:nvCxnSpPr>
          <p:cNvPr id="11" name="Straight Connector 10"/>
          <p:cNvCxnSpPr/>
          <p:nvPr/>
        </p:nvCxnSpPr>
        <p:spPr bwMode="auto">
          <a:xfrm>
            <a:off x="3276600" y="3810000"/>
            <a:ext cx="2514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2" name="TextBox 11"/>
          <p:cNvSpPr txBox="1"/>
          <p:nvPr/>
        </p:nvSpPr>
        <p:spPr>
          <a:xfrm>
            <a:off x="3581400" y="2743200"/>
            <a:ext cx="2040943" cy="369332"/>
          </a:xfrm>
          <a:prstGeom prst="rect">
            <a:avLst/>
          </a:prstGeom>
          <a:noFill/>
        </p:spPr>
        <p:txBody>
          <a:bodyPr wrap="none" rtlCol="0">
            <a:spAutoFit/>
          </a:bodyPr>
          <a:lstStyle/>
          <a:p>
            <a:r>
              <a:rPr lang="sr-Latn-CS" dirty="0" smtClean="0"/>
              <a:t>upravljački signal</a:t>
            </a:r>
            <a:endParaRPr lang="en-US" dirty="0"/>
          </a:p>
        </p:txBody>
      </p:sp>
      <p:sp>
        <p:nvSpPr>
          <p:cNvPr id="16" name="TextBox 15"/>
          <p:cNvSpPr txBox="1"/>
          <p:nvPr/>
        </p:nvSpPr>
        <p:spPr>
          <a:xfrm>
            <a:off x="3600450" y="3476625"/>
            <a:ext cx="2005677" cy="369332"/>
          </a:xfrm>
          <a:prstGeom prst="rect">
            <a:avLst/>
          </a:prstGeom>
          <a:noFill/>
        </p:spPr>
        <p:txBody>
          <a:bodyPr wrap="none" rtlCol="0">
            <a:spAutoFit/>
          </a:bodyPr>
          <a:lstStyle/>
          <a:p>
            <a:r>
              <a:rPr lang="sr-Latn-CS" b="1" dirty="0" smtClean="0">
                <a:solidFill>
                  <a:srgbClr val="FF0000"/>
                </a:solidFill>
              </a:rPr>
              <a:t>zajednička masa</a:t>
            </a:r>
            <a:endParaRPr lang="en-US" b="1" dirty="0">
              <a:solidFill>
                <a:srgbClr val="FF0000"/>
              </a:solidFill>
            </a:endParaRPr>
          </a:p>
        </p:txBody>
      </p:sp>
      <p:sp>
        <p:nvSpPr>
          <p:cNvPr id="25" name="Freeform 24"/>
          <p:cNvSpPr/>
          <p:nvPr/>
        </p:nvSpPr>
        <p:spPr bwMode="auto">
          <a:xfrm>
            <a:off x="3543300" y="3420453"/>
            <a:ext cx="2019718" cy="684822"/>
          </a:xfrm>
          <a:custGeom>
            <a:avLst/>
            <a:gdLst>
              <a:gd name="connsiteX0" fmla="*/ 1095375 w 2019718"/>
              <a:gd name="connsiteY0" fmla="*/ 56172 h 684822"/>
              <a:gd name="connsiteX1" fmla="*/ 657225 w 2019718"/>
              <a:gd name="connsiteY1" fmla="*/ 65697 h 684822"/>
              <a:gd name="connsiteX2" fmla="*/ 400050 w 2019718"/>
              <a:gd name="connsiteY2" fmla="*/ 75222 h 684822"/>
              <a:gd name="connsiteX3" fmla="*/ 352425 w 2019718"/>
              <a:gd name="connsiteY3" fmla="*/ 94272 h 684822"/>
              <a:gd name="connsiteX4" fmla="*/ 285750 w 2019718"/>
              <a:gd name="connsiteY4" fmla="*/ 113322 h 684822"/>
              <a:gd name="connsiteX5" fmla="*/ 257175 w 2019718"/>
              <a:gd name="connsiteY5" fmla="*/ 132372 h 684822"/>
              <a:gd name="connsiteX6" fmla="*/ 200025 w 2019718"/>
              <a:gd name="connsiteY6" fmla="*/ 151422 h 684822"/>
              <a:gd name="connsiteX7" fmla="*/ 171450 w 2019718"/>
              <a:gd name="connsiteY7" fmla="*/ 160947 h 684822"/>
              <a:gd name="connsiteX8" fmla="*/ 133350 w 2019718"/>
              <a:gd name="connsiteY8" fmla="*/ 179997 h 684822"/>
              <a:gd name="connsiteX9" fmla="*/ 66675 w 2019718"/>
              <a:gd name="connsiteY9" fmla="*/ 199047 h 684822"/>
              <a:gd name="connsiteX10" fmla="*/ 19050 w 2019718"/>
              <a:gd name="connsiteY10" fmla="*/ 246672 h 684822"/>
              <a:gd name="connsiteX11" fmla="*/ 0 w 2019718"/>
              <a:gd name="connsiteY11" fmla="*/ 303822 h 684822"/>
              <a:gd name="connsiteX12" fmla="*/ 28575 w 2019718"/>
              <a:gd name="connsiteY12" fmla="*/ 427647 h 684822"/>
              <a:gd name="connsiteX13" fmla="*/ 66675 w 2019718"/>
              <a:gd name="connsiteY13" fmla="*/ 484797 h 684822"/>
              <a:gd name="connsiteX14" fmla="*/ 95250 w 2019718"/>
              <a:gd name="connsiteY14" fmla="*/ 513372 h 684822"/>
              <a:gd name="connsiteX15" fmla="*/ 161925 w 2019718"/>
              <a:gd name="connsiteY15" fmla="*/ 551472 h 684822"/>
              <a:gd name="connsiteX16" fmla="*/ 276225 w 2019718"/>
              <a:gd name="connsiteY16" fmla="*/ 589572 h 684822"/>
              <a:gd name="connsiteX17" fmla="*/ 304800 w 2019718"/>
              <a:gd name="connsiteY17" fmla="*/ 599097 h 684822"/>
              <a:gd name="connsiteX18" fmla="*/ 352425 w 2019718"/>
              <a:gd name="connsiteY18" fmla="*/ 627672 h 684822"/>
              <a:gd name="connsiteX19" fmla="*/ 466725 w 2019718"/>
              <a:gd name="connsiteY19" fmla="*/ 637197 h 684822"/>
              <a:gd name="connsiteX20" fmla="*/ 685800 w 2019718"/>
              <a:gd name="connsiteY20" fmla="*/ 646722 h 684822"/>
              <a:gd name="connsiteX21" fmla="*/ 914400 w 2019718"/>
              <a:gd name="connsiteY21" fmla="*/ 665772 h 684822"/>
              <a:gd name="connsiteX22" fmla="*/ 1285875 w 2019718"/>
              <a:gd name="connsiteY22" fmla="*/ 684822 h 684822"/>
              <a:gd name="connsiteX23" fmla="*/ 1600200 w 2019718"/>
              <a:gd name="connsiteY23" fmla="*/ 675297 h 684822"/>
              <a:gd name="connsiteX24" fmla="*/ 1628775 w 2019718"/>
              <a:gd name="connsiteY24" fmla="*/ 665772 h 684822"/>
              <a:gd name="connsiteX25" fmla="*/ 1724025 w 2019718"/>
              <a:gd name="connsiteY25" fmla="*/ 637197 h 684822"/>
              <a:gd name="connsiteX26" fmla="*/ 1781175 w 2019718"/>
              <a:gd name="connsiteY26" fmla="*/ 599097 h 684822"/>
              <a:gd name="connsiteX27" fmla="*/ 1838325 w 2019718"/>
              <a:gd name="connsiteY27" fmla="*/ 580047 h 684822"/>
              <a:gd name="connsiteX28" fmla="*/ 1866900 w 2019718"/>
              <a:gd name="connsiteY28" fmla="*/ 570522 h 684822"/>
              <a:gd name="connsiteX29" fmla="*/ 1895475 w 2019718"/>
              <a:gd name="connsiteY29" fmla="*/ 551472 h 684822"/>
              <a:gd name="connsiteX30" fmla="*/ 1914525 w 2019718"/>
              <a:gd name="connsiteY30" fmla="*/ 522897 h 684822"/>
              <a:gd name="connsiteX31" fmla="*/ 1971675 w 2019718"/>
              <a:gd name="connsiteY31" fmla="*/ 503847 h 684822"/>
              <a:gd name="connsiteX32" fmla="*/ 2000250 w 2019718"/>
              <a:gd name="connsiteY32" fmla="*/ 484797 h 684822"/>
              <a:gd name="connsiteX33" fmla="*/ 2009775 w 2019718"/>
              <a:gd name="connsiteY33" fmla="*/ 446697 h 684822"/>
              <a:gd name="connsiteX34" fmla="*/ 2019300 w 2019718"/>
              <a:gd name="connsiteY34" fmla="*/ 418122 h 684822"/>
              <a:gd name="connsiteX35" fmla="*/ 2000250 w 2019718"/>
              <a:gd name="connsiteY35" fmla="*/ 218097 h 684822"/>
              <a:gd name="connsiteX36" fmla="*/ 1952625 w 2019718"/>
              <a:gd name="connsiteY36" fmla="*/ 179997 h 684822"/>
              <a:gd name="connsiteX37" fmla="*/ 1914525 w 2019718"/>
              <a:gd name="connsiteY37" fmla="*/ 170472 h 684822"/>
              <a:gd name="connsiteX38" fmla="*/ 1828800 w 2019718"/>
              <a:gd name="connsiteY38" fmla="*/ 141897 h 684822"/>
              <a:gd name="connsiteX39" fmla="*/ 1762125 w 2019718"/>
              <a:gd name="connsiteY39" fmla="*/ 122847 h 684822"/>
              <a:gd name="connsiteX40" fmla="*/ 1657350 w 2019718"/>
              <a:gd name="connsiteY40" fmla="*/ 113322 h 684822"/>
              <a:gd name="connsiteX41" fmla="*/ 1447800 w 2019718"/>
              <a:gd name="connsiteY41" fmla="*/ 84747 h 684822"/>
              <a:gd name="connsiteX42" fmla="*/ 1381125 w 2019718"/>
              <a:gd name="connsiteY42" fmla="*/ 65697 h 684822"/>
              <a:gd name="connsiteX43" fmla="*/ 1228725 w 2019718"/>
              <a:gd name="connsiteY43" fmla="*/ 56172 h 684822"/>
              <a:gd name="connsiteX44" fmla="*/ 1200150 w 2019718"/>
              <a:gd name="connsiteY44" fmla="*/ 37122 h 684822"/>
              <a:gd name="connsiteX45" fmla="*/ 971550 w 2019718"/>
              <a:gd name="connsiteY45" fmla="*/ 18072 h 6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19718" h="684822">
                <a:moveTo>
                  <a:pt x="1095375" y="56172"/>
                </a:moveTo>
                <a:lnTo>
                  <a:pt x="657225" y="65697"/>
                </a:lnTo>
                <a:cubicBezTo>
                  <a:pt x="571473" y="68046"/>
                  <a:pt x="485459" y="67215"/>
                  <a:pt x="400050" y="75222"/>
                </a:cubicBezTo>
                <a:cubicBezTo>
                  <a:pt x="383027" y="76818"/>
                  <a:pt x="368645" y="88865"/>
                  <a:pt x="352425" y="94272"/>
                </a:cubicBezTo>
                <a:cubicBezTo>
                  <a:pt x="334114" y="100376"/>
                  <a:pt x="304096" y="104149"/>
                  <a:pt x="285750" y="113322"/>
                </a:cubicBezTo>
                <a:cubicBezTo>
                  <a:pt x="275511" y="118442"/>
                  <a:pt x="267636" y="127723"/>
                  <a:pt x="257175" y="132372"/>
                </a:cubicBezTo>
                <a:cubicBezTo>
                  <a:pt x="238825" y="140527"/>
                  <a:pt x="219075" y="145072"/>
                  <a:pt x="200025" y="151422"/>
                </a:cubicBezTo>
                <a:cubicBezTo>
                  <a:pt x="190500" y="154597"/>
                  <a:pt x="180430" y="156457"/>
                  <a:pt x="171450" y="160947"/>
                </a:cubicBezTo>
                <a:cubicBezTo>
                  <a:pt x="158750" y="167297"/>
                  <a:pt x="146401" y="174404"/>
                  <a:pt x="133350" y="179997"/>
                </a:cubicBezTo>
                <a:cubicBezTo>
                  <a:pt x="114219" y="188196"/>
                  <a:pt x="86009" y="194214"/>
                  <a:pt x="66675" y="199047"/>
                </a:cubicBezTo>
                <a:cubicBezTo>
                  <a:pt x="40607" y="216426"/>
                  <a:pt x="32418" y="216593"/>
                  <a:pt x="19050" y="246672"/>
                </a:cubicBezTo>
                <a:cubicBezTo>
                  <a:pt x="10895" y="265022"/>
                  <a:pt x="0" y="303822"/>
                  <a:pt x="0" y="303822"/>
                </a:cubicBezTo>
                <a:cubicBezTo>
                  <a:pt x="4391" y="334561"/>
                  <a:pt x="9557" y="399120"/>
                  <a:pt x="28575" y="427647"/>
                </a:cubicBezTo>
                <a:cubicBezTo>
                  <a:pt x="41275" y="446697"/>
                  <a:pt x="50486" y="468608"/>
                  <a:pt x="66675" y="484797"/>
                </a:cubicBezTo>
                <a:cubicBezTo>
                  <a:pt x="76200" y="494322"/>
                  <a:pt x="84902" y="504748"/>
                  <a:pt x="95250" y="513372"/>
                </a:cubicBezTo>
                <a:cubicBezTo>
                  <a:pt x="110616" y="526177"/>
                  <a:pt x="144623" y="544818"/>
                  <a:pt x="161925" y="551472"/>
                </a:cubicBezTo>
                <a:lnTo>
                  <a:pt x="276225" y="589572"/>
                </a:lnTo>
                <a:cubicBezTo>
                  <a:pt x="285750" y="592747"/>
                  <a:pt x="296191" y="593931"/>
                  <a:pt x="304800" y="599097"/>
                </a:cubicBezTo>
                <a:cubicBezTo>
                  <a:pt x="320675" y="608622"/>
                  <a:pt x="334404" y="623432"/>
                  <a:pt x="352425" y="627672"/>
                </a:cubicBezTo>
                <a:cubicBezTo>
                  <a:pt x="389641" y="636429"/>
                  <a:pt x="428555" y="635016"/>
                  <a:pt x="466725" y="637197"/>
                </a:cubicBezTo>
                <a:cubicBezTo>
                  <a:pt x="539700" y="641367"/>
                  <a:pt x="612775" y="643547"/>
                  <a:pt x="685800" y="646722"/>
                </a:cubicBezTo>
                <a:cubicBezTo>
                  <a:pt x="801497" y="663250"/>
                  <a:pt x="740906" y="656478"/>
                  <a:pt x="914400" y="665772"/>
                </a:cubicBezTo>
                <a:lnTo>
                  <a:pt x="1285875" y="684822"/>
                </a:lnTo>
                <a:cubicBezTo>
                  <a:pt x="1390650" y="681647"/>
                  <a:pt x="1495538" y="681112"/>
                  <a:pt x="1600200" y="675297"/>
                </a:cubicBezTo>
                <a:cubicBezTo>
                  <a:pt x="1610225" y="674740"/>
                  <a:pt x="1619121" y="668530"/>
                  <a:pt x="1628775" y="665772"/>
                </a:cubicBezTo>
                <a:cubicBezTo>
                  <a:pt x="1652070" y="659116"/>
                  <a:pt x="1707048" y="648515"/>
                  <a:pt x="1724025" y="637197"/>
                </a:cubicBezTo>
                <a:cubicBezTo>
                  <a:pt x="1743075" y="624497"/>
                  <a:pt x="1759455" y="606337"/>
                  <a:pt x="1781175" y="599097"/>
                </a:cubicBezTo>
                <a:lnTo>
                  <a:pt x="1838325" y="580047"/>
                </a:lnTo>
                <a:cubicBezTo>
                  <a:pt x="1847850" y="576872"/>
                  <a:pt x="1858546" y="576091"/>
                  <a:pt x="1866900" y="570522"/>
                </a:cubicBezTo>
                <a:lnTo>
                  <a:pt x="1895475" y="551472"/>
                </a:lnTo>
                <a:cubicBezTo>
                  <a:pt x="1901825" y="541947"/>
                  <a:pt x="1904817" y="528964"/>
                  <a:pt x="1914525" y="522897"/>
                </a:cubicBezTo>
                <a:cubicBezTo>
                  <a:pt x="1931553" y="512254"/>
                  <a:pt x="1954967" y="514986"/>
                  <a:pt x="1971675" y="503847"/>
                </a:cubicBezTo>
                <a:lnTo>
                  <a:pt x="2000250" y="484797"/>
                </a:lnTo>
                <a:cubicBezTo>
                  <a:pt x="2003425" y="472097"/>
                  <a:pt x="2006179" y="459284"/>
                  <a:pt x="2009775" y="446697"/>
                </a:cubicBezTo>
                <a:cubicBezTo>
                  <a:pt x="2012533" y="437043"/>
                  <a:pt x="2019718" y="428154"/>
                  <a:pt x="2019300" y="418122"/>
                </a:cubicBezTo>
                <a:cubicBezTo>
                  <a:pt x="2016512" y="351203"/>
                  <a:pt x="2011261" y="284162"/>
                  <a:pt x="2000250" y="218097"/>
                </a:cubicBezTo>
                <a:cubicBezTo>
                  <a:pt x="1995393" y="188956"/>
                  <a:pt x="1974727" y="186312"/>
                  <a:pt x="1952625" y="179997"/>
                </a:cubicBezTo>
                <a:cubicBezTo>
                  <a:pt x="1940038" y="176401"/>
                  <a:pt x="1927064" y="174234"/>
                  <a:pt x="1914525" y="170472"/>
                </a:cubicBezTo>
                <a:lnTo>
                  <a:pt x="1828800" y="141897"/>
                </a:lnTo>
                <a:cubicBezTo>
                  <a:pt x="1809210" y="135367"/>
                  <a:pt x="1782059" y="125505"/>
                  <a:pt x="1762125" y="122847"/>
                </a:cubicBezTo>
                <a:cubicBezTo>
                  <a:pt x="1727364" y="118212"/>
                  <a:pt x="1692275" y="116497"/>
                  <a:pt x="1657350" y="113322"/>
                </a:cubicBezTo>
                <a:cubicBezTo>
                  <a:pt x="1551913" y="78176"/>
                  <a:pt x="1620241" y="95525"/>
                  <a:pt x="1447800" y="84747"/>
                </a:cubicBezTo>
                <a:cubicBezTo>
                  <a:pt x="1430394" y="78945"/>
                  <a:pt x="1398211" y="67406"/>
                  <a:pt x="1381125" y="65697"/>
                </a:cubicBezTo>
                <a:cubicBezTo>
                  <a:pt x="1330478" y="60632"/>
                  <a:pt x="1279525" y="59347"/>
                  <a:pt x="1228725" y="56172"/>
                </a:cubicBezTo>
                <a:cubicBezTo>
                  <a:pt x="1219200" y="49822"/>
                  <a:pt x="1210611" y="41771"/>
                  <a:pt x="1200150" y="37122"/>
                </a:cubicBezTo>
                <a:cubicBezTo>
                  <a:pt x="1116625" y="0"/>
                  <a:pt x="1083841" y="18072"/>
                  <a:pt x="971550" y="18072"/>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itle 16"/>
          <p:cNvSpPr>
            <a:spLocks noGrp="1"/>
          </p:cNvSpPr>
          <p:nvPr>
            <p:ph type="title"/>
          </p:nvPr>
        </p:nvSpPr>
        <p:spPr>
          <a:xfrm>
            <a:off x="457200" y="0"/>
            <a:ext cx="8229600" cy="990600"/>
          </a:xfrm>
        </p:spPr>
        <p:txBody>
          <a:bodyPr>
            <a:normAutofit/>
          </a:bodyPr>
          <a:lstStyle/>
          <a:p>
            <a:r>
              <a:rPr lang="sr-Latn-CS" sz="4000" dirty="0" smtClean="0">
                <a:solidFill>
                  <a:srgbClr val="002060"/>
                </a:solidFill>
              </a:rPr>
              <a:t>Drajveri - galvansko odvajanje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upload.wikimedia.org/wikipedia/commons/thumb/8/89/Optocoupler.svg/320px-Optocoupler.svg.png"/>
          <p:cNvPicPr>
            <a:picLocks noChangeAspect="1" noChangeArrowheads="1"/>
          </p:cNvPicPr>
          <p:nvPr/>
        </p:nvPicPr>
        <p:blipFill>
          <a:blip r:embed="rId3"/>
          <a:srcRect l="8882" r="9210"/>
          <a:stretch>
            <a:fillRect/>
          </a:stretch>
        </p:blipFill>
        <p:spPr bwMode="auto">
          <a:xfrm>
            <a:off x="3810000" y="2743200"/>
            <a:ext cx="1581150" cy="14478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3281363" y="3745706"/>
            <a:ext cx="533400" cy="533400"/>
          </a:xfrm>
          <a:prstGeom prst="rect">
            <a:avLst/>
          </a:prstGeom>
          <a:noFill/>
        </p:spPr>
      </p:pic>
      <p:sp>
        <p:nvSpPr>
          <p:cNvPr id="7" name="Rounded Rectangle 6"/>
          <p:cNvSpPr/>
          <p:nvPr/>
        </p:nvSpPr>
        <p:spPr bwMode="auto">
          <a:xfrm>
            <a:off x="57912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Energetski deo</a:t>
            </a:r>
            <a:endParaRPr lang="en-US" sz="2800" dirty="0" smtClean="0">
              <a:solidFill>
                <a:schemeClr val="tx1"/>
              </a:solidFill>
            </a:endParaRPr>
          </a:p>
        </p:txBody>
      </p:sp>
      <p:sp>
        <p:nvSpPr>
          <p:cNvPr id="8" name="Rounded Rectangle 7"/>
          <p:cNvSpPr/>
          <p:nvPr/>
        </p:nvSpPr>
        <p:spPr bwMode="auto">
          <a:xfrm>
            <a:off x="9144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Upravljački deo</a:t>
            </a:r>
            <a:endParaRPr lang="en-US" sz="2800" dirty="0" smtClean="0">
              <a:solidFill>
                <a:schemeClr val="tx1"/>
              </a:solidFill>
            </a:endParaRPr>
          </a:p>
        </p:txBody>
      </p:sp>
      <p:sp>
        <p:nvSpPr>
          <p:cNvPr id="12" name="TextBox 11"/>
          <p:cNvSpPr txBox="1"/>
          <p:nvPr/>
        </p:nvSpPr>
        <p:spPr>
          <a:xfrm>
            <a:off x="2743200" y="1981200"/>
            <a:ext cx="2040943" cy="369332"/>
          </a:xfrm>
          <a:prstGeom prst="rect">
            <a:avLst/>
          </a:prstGeom>
          <a:noFill/>
        </p:spPr>
        <p:txBody>
          <a:bodyPr wrap="none" rtlCol="0">
            <a:spAutoFit/>
          </a:bodyPr>
          <a:lstStyle/>
          <a:p>
            <a:r>
              <a:rPr lang="sr-Latn-CS" dirty="0" smtClean="0"/>
              <a:t>upravljački signal</a:t>
            </a:r>
            <a:endParaRPr lang="en-US" dirty="0"/>
          </a:p>
        </p:txBody>
      </p:sp>
      <p:sp>
        <p:nvSpPr>
          <p:cNvPr id="19" name="TextBox 18"/>
          <p:cNvSpPr txBox="1"/>
          <p:nvPr/>
        </p:nvSpPr>
        <p:spPr>
          <a:xfrm>
            <a:off x="5338763" y="3669507"/>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1" name="Straight Connector 20"/>
          <p:cNvCxnSpPr/>
          <p:nvPr/>
        </p:nvCxnSpPr>
        <p:spPr bwMode="auto">
          <a:xfrm rot="10800000">
            <a:off x="3276604" y="3059908"/>
            <a:ext cx="603246" cy="792"/>
          </a:xfrm>
          <a:prstGeom prst="line">
            <a:avLst/>
          </a:prstGeom>
          <a:solidFill>
            <a:schemeClr val="accent1"/>
          </a:solidFill>
          <a:ln w="19050" cap="flat" cmpd="sng" algn="ctr">
            <a:solidFill>
              <a:schemeClr val="tx1"/>
            </a:solidFill>
            <a:prstDash val="solid"/>
            <a:round/>
            <a:headEnd type="triangle" w="med" len="lg"/>
            <a:tailEnd type="none" w="med" len="med"/>
          </a:ln>
          <a:effectLst/>
        </p:spPr>
      </p:cxnSp>
      <p:cxnSp>
        <p:nvCxnSpPr>
          <p:cNvPr id="25" name="Straight Connector 24"/>
          <p:cNvCxnSpPr/>
          <p:nvPr/>
        </p:nvCxnSpPr>
        <p:spPr bwMode="auto">
          <a:xfrm rot="10800000">
            <a:off x="3543300" y="3831432"/>
            <a:ext cx="330200" cy="396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TextBox 25"/>
          <p:cNvSpPr txBox="1"/>
          <p:nvPr/>
        </p:nvSpPr>
        <p:spPr>
          <a:xfrm>
            <a:off x="6781800" y="4114800"/>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8" name="Straight Connector 27"/>
          <p:cNvCxnSpPr/>
          <p:nvPr/>
        </p:nvCxnSpPr>
        <p:spPr bwMode="auto">
          <a:xfrm rot="10800000" flipV="1">
            <a:off x="5362575" y="3835401"/>
            <a:ext cx="197644" cy="317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5356225" y="3049588"/>
            <a:ext cx="454025" cy="158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TextBox 30"/>
          <p:cNvSpPr txBox="1"/>
          <p:nvPr/>
        </p:nvSpPr>
        <p:spPr>
          <a:xfrm rot="20688236">
            <a:off x="1892821" y="4452453"/>
            <a:ext cx="2093843" cy="369332"/>
          </a:xfrm>
          <a:prstGeom prst="rect">
            <a:avLst/>
          </a:prstGeom>
          <a:noFill/>
        </p:spPr>
        <p:txBody>
          <a:bodyPr wrap="none" rtlCol="0">
            <a:spAutoFit/>
          </a:bodyPr>
          <a:lstStyle/>
          <a:p>
            <a:r>
              <a:rPr lang="sr-Latn-CS" dirty="0" smtClean="0"/>
              <a:t>masa elektronike</a:t>
            </a:r>
            <a:r>
              <a:rPr lang="sr-Cyrl-CS" dirty="0" smtClean="0"/>
              <a:t> </a:t>
            </a:r>
            <a:endParaRPr lang="en-US" dirty="0"/>
          </a:p>
        </p:txBody>
      </p:sp>
      <p:sp>
        <p:nvSpPr>
          <p:cNvPr id="32" name="TextBox 31"/>
          <p:cNvSpPr txBox="1"/>
          <p:nvPr/>
        </p:nvSpPr>
        <p:spPr>
          <a:xfrm rot="749725">
            <a:off x="5200078" y="4382792"/>
            <a:ext cx="1813317" cy="369332"/>
          </a:xfrm>
          <a:prstGeom prst="rect">
            <a:avLst/>
          </a:prstGeom>
          <a:noFill/>
        </p:spPr>
        <p:txBody>
          <a:bodyPr wrap="none" rtlCol="0">
            <a:spAutoFit/>
          </a:bodyPr>
          <a:lstStyle/>
          <a:p>
            <a:r>
              <a:rPr lang="sr-Latn-CS" dirty="0" smtClean="0"/>
              <a:t>odvojena masa</a:t>
            </a:r>
            <a:r>
              <a:rPr lang="sr-Cyrl-CS" dirty="0" smtClean="0"/>
              <a:t> </a:t>
            </a:r>
            <a:endParaRPr lang="en-US" dirty="0"/>
          </a:p>
        </p:txBody>
      </p:sp>
      <p:cxnSp>
        <p:nvCxnSpPr>
          <p:cNvPr id="35" name="Straight Arrow Connector 34"/>
          <p:cNvCxnSpPr>
            <a:stCxn id="12" idx="2"/>
          </p:cNvCxnSpPr>
          <p:nvPr/>
        </p:nvCxnSpPr>
        <p:spPr>
          <a:xfrm rot="5400000">
            <a:off x="3323802" y="2608130"/>
            <a:ext cx="697468" cy="182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itle 16"/>
          <p:cNvSpPr>
            <a:spLocks noGrp="1"/>
          </p:cNvSpPr>
          <p:nvPr>
            <p:ph type="title"/>
          </p:nvPr>
        </p:nvSpPr>
        <p:spPr>
          <a:xfrm>
            <a:off x="457200" y="0"/>
            <a:ext cx="8229600" cy="990600"/>
          </a:xfrm>
        </p:spPr>
        <p:txBody>
          <a:bodyPr>
            <a:normAutofit/>
          </a:bodyPr>
          <a:lstStyle/>
          <a:p>
            <a:r>
              <a:rPr lang="sr-Latn-CS" sz="4000" dirty="0" smtClean="0">
                <a:solidFill>
                  <a:srgbClr val="002060"/>
                </a:solidFill>
              </a:rPr>
              <a:t>Drajveri - galvansko odvajanje</a:t>
            </a:r>
            <a:endParaRPr lang="en-US" sz="4000" dirty="0"/>
          </a:p>
        </p:txBody>
      </p:sp>
      <p:sp>
        <p:nvSpPr>
          <p:cNvPr id="38" name="TextBox 37"/>
          <p:cNvSpPr txBox="1"/>
          <p:nvPr/>
        </p:nvSpPr>
        <p:spPr>
          <a:xfrm>
            <a:off x="2971800" y="762000"/>
            <a:ext cx="3227871" cy="646331"/>
          </a:xfrm>
          <a:prstGeom prst="rect">
            <a:avLst/>
          </a:prstGeom>
          <a:noFill/>
        </p:spPr>
        <p:txBody>
          <a:bodyPr wrap="none" rtlCol="0">
            <a:spAutoFit/>
          </a:bodyPr>
          <a:lstStyle/>
          <a:p>
            <a:r>
              <a:rPr lang="sr-Latn-CS" sz="3600" b="1" dirty="0" smtClean="0">
                <a:solidFill>
                  <a:srgbClr val="002060"/>
                </a:solidFill>
                <a:latin typeface="+mn-lt"/>
              </a:rPr>
              <a:t>optička izolacija</a:t>
            </a:r>
            <a:endParaRPr lang="en-US" sz="3600" b="1"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717862" y="1520837"/>
            <a:ext cx="4246625" cy="2016125"/>
          </a:xfrm>
        </p:spPr>
        <p:txBody>
          <a:bodyPr/>
          <a:lstStyle/>
          <a:p>
            <a:pPr marL="0" lvl="1" indent="-182563">
              <a:buFont typeface="Arial" charset="0"/>
              <a:buChar char="•"/>
            </a:pPr>
            <a:r>
              <a:rPr lang="sr-Latn-CS" sz="2400" dirty="0" smtClean="0"/>
              <a:t>Promenom širine impulsa u</a:t>
            </a:r>
            <a:r>
              <a:rPr lang="sr-Latn-CS" sz="2200" dirty="0" smtClean="0"/>
              <a:t> </a:t>
            </a:r>
            <a:r>
              <a:rPr lang="sr-Latn-CS" sz="2400" dirty="0" smtClean="0"/>
              <a:t>svakoj periodi, menja se </a:t>
            </a:r>
            <a:r>
              <a:rPr lang="sr-Latn-CS" sz="2400" dirty="0"/>
              <a:t>srednja </a:t>
            </a:r>
            <a:r>
              <a:rPr lang="sr-Latn-CS" sz="2400" dirty="0" smtClean="0"/>
              <a:t>vrednost </a:t>
            </a:r>
            <a:r>
              <a:rPr lang="sr-Latn-CS" sz="2400" b="1" i="1" dirty="0" smtClean="0"/>
              <a:t>V</a:t>
            </a:r>
            <a:r>
              <a:rPr lang="sr-Latn-CS" sz="2400" b="1" i="1" baseline="-25000" dirty="0" smtClean="0"/>
              <a:t>a</a:t>
            </a:r>
          </a:p>
          <a:p>
            <a:pPr marL="0" lvl="1" indent="-182563">
              <a:buFont typeface="Arial" charset="0"/>
              <a:buChar char="•"/>
            </a:pPr>
            <a:r>
              <a:rPr lang="sr-Latn-CS" sz="2400" dirty="0"/>
              <a:t>Struja </a:t>
            </a:r>
            <a:r>
              <a:rPr lang="sr-Latn-CS" sz="2400" b="1" i="1" dirty="0" smtClean="0"/>
              <a:t>i</a:t>
            </a:r>
            <a:r>
              <a:rPr lang="sr-Latn-CS" sz="2400" b="1" baseline="-25000" dirty="0" smtClean="0"/>
              <a:t>a </a:t>
            </a:r>
            <a:r>
              <a:rPr lang="sr-Latn-CS" sz="2400" dirty="0" smtClean="0"/>
              <a:t>prati promene srednje vrednosti</a:t>
            </a:r>
            <a:endParaRPr lang="sr-Latn-CS" sz="2400" baseline="-25000"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32</a:t>
            </a:fld>
            <a:endParaRPr lang="en-US"/>
          </a:p>
        </p:txBody>
      </p:sp>
      <p:pic>
        <p:nvPicPr>
          <p:cNvPr id="9220" name="Picture 4" descr="http://www.pic24.ru/lib/exe/fetch.php/en/osa/articles/pk2_osa_piano_pwm3_e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032"/>
          <a:stretch/>
        </p:blipFill>
        <p:spPr bwMode="auto">
          <a:xfrm>
            <a:off x="1721024" y="4005064"/>
            <a:ext cx="5891570" cy="22540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bwMode="auto">
          <a:xfrm>
            <a:off x="107504" y="0"/>
            <a:ext cx="885698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a:lstStyle>
          <a:p>
            <a:r>
              <a:rPr lang="sr-Latn-CS" b="1" dirty="0" smtClean="0"/>
              <a:t>PWM</a:t>
            </a:r>
            <a:r>
              <a:rPr lang="sr-Latn-CS" dirty="0" smtClean="0"/>
              <a:t> - </a:t>
            </a:r>
            <a:r>
              <a:rPr lang="x-none" smtClean="0"/>
              <a:t>G</a:t>
            </a:r>
            <a:r>
              <a:rPr lang="en-US" dirty="0" err="1" smtClean="0"/>
              <a:t>enerisanj</a:t>
            </a:r>
            <a:r>
              <a:rPr lang="x-none" dirty="0" smtClean="0"/>
              <a:t>e promenljivog napona</a:t>
            </a:r>
            <a:endParaRPr lang="en-US" dirty="0" smtClean="0"/>
          </a:p>
        </p:txBody>
      </p:sp>
      <p:sp>
        <p:nvSpPr>
          <p:cNvPr id="10" name="TextBox 9"/>
          <p:cNvSpPr txBox="1"/>
          <p:nvPr/>
        </p:nvSpPr>
        <p:spPr>
          <a:xfrm>
            <a:off x="780271" y="1916832"/>
            <a:ext cx="284046" cy="276999"/>
          </a:xfrm>
          <a:prstGeom prst="rect">
            <a:avLst/>
          </a:prstGeom>
          <a:noFill/>
        </p:spPr>
        <p:txBody>
          <a:bodyPr wrap="square" lIns="0" tIns="0" rIns="0" bIns="0" rtlCol="0">
            <a:spAutoFit/>
          </a:bodyPr>
          <a:lstStyle/>
          <a:p>
            <a:r>
              <a:rPr lang="x-none" dirty="0" smtClean="0">
                <a:solidFill>
                  <a:schemeClr val="tx1"/>
                </a:solidFill>
                <a:sym typeface="Symbol"/>
              </a:rPr>
              <a:t>V</a:t>
            </a:r>
            <a:r>
              <a:rPr lang="x-none" baseline="-25000" dirty="0" smtClean="0">
                <a:solidFill>
                  <a:schemeClr val="tx1"/>
                </a:solidFill>
                <a:sym typeface="Symbol"/>
              </a:rPr>
              <a:t>a</a:t>
            </a:r>
            <a:endParaRPr lang="en-US" baseline="-25000" dirty="0">
              <a:solidFill>
                <a:schemeClr val="tx1"/>
              </a:solidFill>
            </a:endParaRPr>
          </a:p>
        </p:txBody>
      </p:sp>
      <p:sp>
        <p:nvSpPr>
          <p:cNvPr id="11" name="TextBox 10"/>
          <p:cNvSpPr txBox="1"/>
          <p:nvPr/>
        </p:nvSpPr>
        <p:spPr>
          <a:xfrm>
            <a:off x="821699" y="2996952"/>
            <a:ext cx="201191" cy="276999"/>
          </a:xfrm>
          <a:prstGeom prst="rect">
            <a:avLst/>
          </a:prstGeom>
          <a:noFill/>
        </p:spPr>
        <p:txBody>
          <a:bodyPr wrap="square" lIns="0" tIns="0" rIns="0" bIns="0" rtlCol="0">
            <a:spAutoFit/>
          </a:bodyPr>
          <a:lstStyle/>
          <a:p>
            <a:r>
              <a:rPr lang="x-none" b="1" i="1" dirty="0">
                <a:solidFill>
                  <a:schemeClr val="tx1"/>
                </a:solidFill>
                <a:sym typeface="Symbol"/>
              </a:rPr>
              <a:t>i</a:t>
            </a:r>
            <a:r>
              <a:rPr lang="x-none" b="1" i="1" baseline="-25000" dirty="0" smtClean="0">
                <a:solidFill>
                  <a:schemeClr val="tx1"/>
                </a:solidFill>
                <a:sym typeface="Symbol"/>
              </a:rPr>
              <a:t>a</a:t>
            </a:r>
            <a:endParaRPr lang="en-US" b="1" i="1" baseline="-25000" dirty="0">
              <a:solidFill>
                <a:schemeClr val="tx1"/>
              </a:solidFill>
            </a:endParaRPr>
          </a:p>
        </p:txBody>
      </p:sp>
      <p:grpSp>
        <p:nvGrpSpPr>
          <p:cNvPr id="2" name="Group 25"/>
          <p:cNvGrpSpPr/>
          <p:nvPr/>
        </p:nvGrpSpPr>
        <p:grpSpPr>
          <a:xfrm>
            <a:off x="1187624" y="1844824"/>
            <a:ext cx="2954047" cy="233362"/>
            <a:chOff x="3124200" y="3919538"/>
            <a:chExt cx="2954047" cy="233362"/>
          </a:xfrm>
        </p:grpSpPr>
        <p:cxnSp>
          <p:nvCxnSpPr>
            <p:cNvPr id="6" name="Straight Connector 5"/>
            <p:cNvCxnSpPr/>
            <p:nvPr/>
          </p:nvCxnSpPr>
          <p:spPr bwMode="auto">
            <a:xfrm flipV="1">
              <a:off x="3124200" y="4148138"/>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7" name="Straight Connector 16"/>
            <p:cNvCxnSpPr/>
            <p:nvPr/>
          </p:nvCxnSpPr>
          <p:spPr bwMode="auto">
            <a:xfrm flipV="1">
              <a:off x="3400425" y="4115172"/>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8" name="Straight Connector 17"/>
            <p:cNvCxnSpPr/>
            <p:nvPr/>
          </p:nvCxnSpPr>
          <p:spPr bwMode="auto">
            <a:xfrm flipV="1">
              <a:off x="3657600" y="410051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0" name="Straight Connector 19"/>
            <p:cNvCxnSpPr/>
            <p:nvPr/>
          </p:nvCxnSpPr>
          <p:spPr bwMode="auto">
            <a:xfrm flipV="1">
              <a:off x="3971377" y="4090988"/>
              <a:ext cx="281536" cy="4961"/>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1" name="Straight Connector 20"/>
            <p:cNvCxnSpPr/>
            <p:nvPr/>
          </p:nvCxnSpPr>
          <p:spPr bwMode="auto">
            <a:xfrm flipV="1">
              <a:off x="4252638" y="405785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2" name="Straight Connector 21"/>
            <p:cNvCxnSpPr/>
            <p:nvPr/>
          </p:nvCxnSpPr>
          <p:spPr bwMode="auto">
            <a:xfrm flipV="1">
              <a:off x="4552677" y="39959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3" name="Straight Connector 22"/>
            <p:cNvCxnSpPr/>
            <p:nvPr/>
          </p:nvCxnSpPr>
          <p:spPr bwMode="auto">
            <a:xfrm flipV="1">
              <a:off x="4864347" y="396220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4" name="Straight Connector 23"/>
            <p:cNvCxnSpPr/>
            <p:nvPr/>
          </p:nvCxnSpPr>
          <p:spPr bwMode="auto">
            <a:xfrm flipV="1">
              <a:off x="5154862" y="3933056"/>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5" name="Straight Connector 24"/>
            <p:cNvCxnSpPr/>
            <p:nvPr/>
          </p:nvCxnSpPr>
          <p:spPr bwMode="auto">
            <a:xfrm flipV="1">
              <a:off x="5473950" y="39195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8" name="Straight Connector 27"/>
            <p:cNvCxnSpPr/>
            <p:nvPr/>
          </p:nvCxnSpPr>
          <p:spPr bwMode="auto">
            <a:xfrm flipV="1">
              <a:off x="5778208" y="393819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grpSp>
      <p:grpSp>
        <p:nvGrpSpPr>
          <p:cNvPr id="3" name="Group 30"/>
          <p:cNvGrpSpPr/>
          <p:nvPr/>
        </p:nvGrpSpPr>
        <p:grpSpPr>
          <a:xfrm>
            <a:off x="683568" y="4221088"/>
            <a:ext cx="1080120" cy="1789167"/>
            <a:chOff x="683568" y="4221088"/>
            <a:chExt cx="1080120" cy="1789167"/>
          </a:xfrm>
        </p:grpSpPr>
        <p:sp>
          <p:nvSpPr>
            <p:cNvPr id="27" name="TextBox 26"/>
            <p:cNvSpPr txBox="1"/>
            <p:nvPr/>
          </p:nvSpPr>
          <p:spPr>
            <a:xfrm>
              <a:off x="683568" y="4221088"/>
              <a:ext cx="1080120" cy="430887"/>
            </a:xfrm>
            <a:prstGeom prst="rect">
              <a:avLst/>
            </a:prstGeom>
            <a:noFill/>
          </p:spPr>
          <p:txBody>
            <a:bodyPr wrap="square" lIns="0" tIns="0" rIns="0" bIns="0" rtlCol="0">
              <a:spAutoFit/>
            </a:bodyPr>
            <a:lstStyle/>
            <a:p>
              <a:r>
                <a:rPr lang="x-none" sz="1400" dirty="0" smtClean="0">
                  <a:solidFill>
                    <a:schemeClr val="tx1"/>
                  </a:solidFill>
                  <a:sym typeface="Symbol"/>
                </a:rPr>
                <a:t>Željeni oblik napona</a:t>
              </a:r>
              <a:endParaRPr lang="en-US" sz="1400" baseline="-25000" dirty="0">
                <a:solidFill>
                  <a:schemeClr val="tx1"/>
                </a:solidFill>
              </a:endParaRPr>
            </a:p>
          </p:txBody>
        </p:sp>
        <p:sp>
          <p:nvSpPr>
            <p:cNvPr id="29" name="TextBox 28"/>
            <p:cNvSpPr txBox="1"/>
            <p:nvPr/>
          </p:nvSpPr>
          <p:spPr>
            <a:xfrm>
              <a:off x="1475656" y="5733256"/>
              <a:ext cx="201191" cy="276999"/>
            </a:xfrm>
            <a:prstGeom prst="rect">
              <a:avLst/>
            </a:prstGeom>
            <a:noFill/>
          </p:spPr>
          <p:txBody>
            <a:bodyPr wrap="square" lIns="0" tIns="0" rIns="0" bIns="0" rtlCol="0">
              <a:spAutoFit/>
            </a:bodyPr>
            <a:lstStyle/>
            <a:p>
              <a:r>
                <a:rPr lang="x-none" b="1" i="1" dirty="0">
                  <a:solidFill>
                    <a:schemeClr val="tx1"/>
                  </a:solidFill>
                  <a:sym typeface="Symbol"/>
                </a:rPr>
                <a:t>i</a:t>
              </a:r>
              <a:r>
                <a:rPr lang="x-none" b="1" i="1" baseline="-25000" dirty="0" smtClean="0">
                  <a:solidFill>
                    <a:schemeClr val="tx1"/>
                  </a:solidFill>
                  <a:sym typeface="Symbol"/>
                </a:rPr>
                <a:t>a</a:t>
              </a:r>
              <a:endParaRPr lang="en-US" b="1" i="1" baseline="-25000" dirty="0">
                <a:solidFill>
                  <a:schemeClr val="tx1"/>
                </a:solidFill>
              </a:endParaRPr>
            </a:p>
          </p:txBody>
        </p:sp>
        <p:sp>
          <p:nvSpPr>
            <p:cNvPr id="30" name="TextBox 29"/>
            <p:cNvSpPr txBox="1"/>
            <p:nvPr/>
          </p:nvSpPr>
          <p:spPr>
            <a:xfrm>
              <a:off x="1403648" y="5085184"/>
              <a:ext cx="284046" cy="276999"/>
            </a:xfrm>
            <a:prstGeom prst="rect">
              <a:avLst/>
            </a:prstGeom>
            <a:noFill/>
          </p:spPr>
          <p:txBody>
            <a:bodyPr wrap="square" lIns="0" tIns="0" rIns="0" bIns="0" rtlCol="0">
              <a:spAutoFit/>
            </a:bodyPr>
            <a:lstStyle/>
            <a:p>
              <a:r>
                <a:rPr lang="x-none" dirty="0" smtClean="0">
                  <a:solidFill>
                    <a:schemeClr val="tx1"/>
                  </a:solidFill>
                  <a:sym typeface="Symbol"/>
                </a:rPr>
                <a:t>V</a:t>
              </a:r>
              <a:r>
                <a:rPr lang="x-none" baseline="-25000" dirty="0" smtClean="0">
                  <a:solidFill>
                    <a:schemeClr val="tx1"/>
                  </a:solidFill>
                  <a:sym typeface="Symbol"/>
                </a:rPr>
                <a:t>a</a:t>
              </a:r>
              <a:endParaRPr lang="en-US" baseline="-25000" dirty="0">
                <a:solidFill>
                  <a:schemeClr val="tx1"/>
                </a:solidFill>
              </a:endParaRPr>
            </a:p>
          </p:txBody>
        </p:sp>
      </p:grpSp>
      <p:cxnSp>
        <p:nvCxnSpPr>
          <p:cNvPr id="33" name="Straight Connector 32"/>
          <p:cNvCxnSpPr/>
          <p:nvPr/>
        </p:nvCxnSpPr>
        <p:spPr bwMode="auto">
          <a:xfrm>
            <a:off x="1371555" y="1779865"/>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463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61967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74244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889760" y="17778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20345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a:off x="232410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21818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243840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2626360" y="1774572"/>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a:off x="273812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937996" y="17727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a:off x="30378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3241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a:off x="3347864"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a:off x="355092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0" name="Straight Connector 49"/>
          <p:cNvCxnSpPr/>
          <p:nvPr/>
        </p:nvCxnSpPr>
        <p:spPr bwMode="auto">
          <a:xfrm>
            <a:off x="3635896"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38455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a:off x="393192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3" name="Straight Connector 52"/>
          <p:cNvCxnSpPr/>
          <p:nvPr/>
        </p:nvCxnSpPr>
        <p:spPr bwMode="auto">
          <a:xfrm>
            <a:off x="413995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a:off x="3926840" y="1780540"/>
            <a:ext cx="2218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a:off x="3632200" y="1772816"/>
            <a:ext cx="21972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3337560" y="1772816"/>
            <a:ext cx="2263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a:off x="3038604" y="1772816"/>
            <a:ext cx="21005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738884" y="1778000"/>
            <a:ext cx="21602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2" name="Straight Connector 61"/>
          <p:cNvCxnSpPr/>
          <p:nvPr/>
        </p:nvCxnSpPr>
        <p:spPr bwMode="auto">
          <a:xfrm>
            <a:off x="2438400" y="1772920"/>
            <a:ext cx="20243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171700" y="1772816"/>
            <a:ext cx="16805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a:off x="1886332" y="1770380"/>
            <a:ext cx="158368" cy="254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1619672" y="1772816"/>
            <a:ext cx="1354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a:off x="1369060" y="1772816"/>
            <a:ext cx="11176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8" name="Straight Connector 77"/>
          <p:cNvCxnSpPr/>
          <p:nvPr/>
        </p:nvCxnSpPr>
        <p:spPr bwMode="auto">
          <a:xfrm>
            <a:off x="1455802" y="2242185"/>
            <a:ext cx="17868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a:off x="1076325" y="2244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0" name="Straight Connector 79"/>
          <p:cNvCxnSpPr/>
          <p:nvPr/>
        </p:nvCxnSpPr>
        <p:spPr bwMode="auto">
          <a:xfrm>
            <a:off x="1739989" y="2239501"/>
            <a:ext cx="1587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1" name="Straight Connector 80"/>
          <p:cNvCxnSpPr/>
          <p:nvPr/>
        </p:nvCxnSpPr>
        <p:spPr bwMode="auto">
          <a:xfrm>
            <a:off x="2031459" y="2239501"/>
            <a:ext cx="16081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a:off x="2320672" y="2240280"/>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3" name="Straight Connector 82"/>
          <p:cNvCxnSpPr/>
          <p:nvPr/>
        </p:nvCxnSpPr>
        <p:spPr bwMode="auto">
          <a:xfrm>
            <a:off x="2625472" y="2240280"/>
            <a:ext cx="12344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4" name="Straight Connector 83"/>
          <p:cNvCxnSpPr/>
          <p:nvPr/>
        </p:nvCxnSpPr>
        <p:spPr bwMode="auto">
          <a:xfrm>
            <a:off x="2934082" y="2238375"/>
            <a:ext cx="11582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3227452" y="2238375"/>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a:off x="3552825" y="2240280"/>
            <a:ext cx="8763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a:off x="3839592" y="2237740"/>
            <a:ext cx="1050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8" name="Straight Connector 87"/>
          <p:cNvCxnSpPr/>
          <p:nvPr/>
        </p:nvCxnSpPr>
        <p:spPr bwMode="auto">
          <a:xfrm>
            <a:off x="4140200" y="2237740"/>
            <a:ext cx="35979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1374561" y="2226548"/>
            <a:ext cx="0" cy="1160542"/>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4" name="Straight Connector 103"/>
          <p:cNvCxnSpPr/>
          <p:nvPr/>
        </p:nvCxnSpPr>
        <p:spPr bwMode="auto">
          <a:xfrm>
            <a:off x="1468755" y="2214374"/>
            <a:ext cx="0" cy="74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5" name="Straight Connector 104"/>
          <p:cNvCxnSpPr/>
          <p:nvPr/>
        </p:nvCxnSpPr>
        <p:spPr bwMode="auto">
          <a:xfrm>
            <a:off x="1619672" y="2204864"/>
            <a:ext cx="0" cy="86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6" name="Straight Connector 105"/>
          <p:cNvCxnSpPr/>
          <p:nvPr/>
        </p:nvCxnSpPr>
        <p:spPr bwMode="auto">
          <a:xfrm>
            <a:off x="1746885" y="2184276"/>
            <a:ext cx="0" cy="76466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7" name="Straight Connector 106"/>
          <p:cNvCxnSpPr/>
          <p:nvPr/>
        </p:nvCxnSpPr>
        <p:spPr bwMode="auto">
          <a:xfrm>
            <a:off x="1893570" y="2193801"/>
            <a:ext cx="0" cy="86181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8" name="Straight Connector 107"/>
          <p:cNvCxnSpPr/>
          <p:nvPr/>
        </p:nvCxnSpPr>
        <p:spPr bwMode="auto">
          <a:xfrm>
            <a:off x="2036445" y="2193801"/>
            <a:ext cx="0" cy="7284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9" name="Straight Connector 108"/>
          <p:cNvCxnSpPr/>
          <p:nvPr/>
        </p:nvCxnSpPr>
        <p:spPr bwMode="auto">
          <a:xfrm>
            <a:off x="2185035" y="2163321"/>
            <a:ext cx="0" cy="8561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0" name="Straight Connector 109"/>
          <p:cNvCxnSpPr/>
          <p:nvPr/>
        </p:nvCxnSpPr>
        <p:spPr bwMode="auto">
          <a:xfrm>
            <a:off x="2331308" y="2217410"/>
            <a:ext cx="0" cy="67057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1" name="Straight Connector 110"/>
          <p:cNvCxnSpPr/>
          <p:nvPr/>
        </p:nvCxnSpPr>
        <p:spPr bwMode="auto">
          <a:xfrm>
            <a:off x="2446020" y="2214756"/>
            <a:ext cx="0" cy="71703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2" name="Straight Connector 111"/>
          <p:cNvCxnSpPr/>
          <p:nvPr/>
        </p:nvCxnSpPr>
        <p:spPr bwMode="auto">
          <a:xfrm>
            <a:off x="2627784" y="2204864"/>
            <a:ext cx="0" cy="59739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3" name="Straight Connector 112"/>
          <p:cNvCxnSpPr/>
          <p:nvPr/>
        </p:nvCxnSpPr>
        <p:spPr bwMode="auto">
          <a:xfrm>
            <a:off x="2738274" y="2206769"/>
            <a:ext cx="0" cy="63739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4" name="Straight Connector 113"/>
          <p:cNvCxnSpPr/>
          <p:nvPr/>
        </p:nvCxnSpPr>
        <p:spPr bwMode="auto">
          <a:xfrm>
            <a:off x="2935605" y="2170941"/>
            <a:ext cx="0" cy="5132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5" name="Straight Connector 114"/>
          <p:cNvCxnSpPr/>
          <p:nvPr/>
        </p:nvCxnSpPr>
        <p:spPr bwMode="auto">
          <a:xfrm>
            <a:off x="3042285" y="2205231"/>
            <a:ext cx="0" cy="52844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6" name="Straight Connector 115"/>
          <p:cNvCxnSpPr/>
          <p:nvPr/>
        </p:nvCxnSpPr>
        <p:spPr bwMode="auto">
          <a:xfrm>
            <a:off x="3238500" y="2178561"/>
            <a:ext cx="0" cy="4617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7" name="Straight Connector 116"/>
          <p:cNvCxnSpPr/>
          <p:nvPr/>
        </p:nvCxnSpPr>
        <p:spPr bwMode="auto">
          <a:xfrm>
            <a:off x="3347864"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8" name="Straight Connector 117"/>
          <p:cNvCxnSpPr/>
          <p:nvPr/>
        </p:nvCxnSpPr>
        <p:spPr bwMode="auto">
          <a:xfrm>
            <a:off x="3554730" y="2196470"/>
            <a:ext cx="0" cy="45148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9" name="Straight Connector 118"/>
          <p:cNvCxnSpPr/>
          <p:nvPr/>
        </p:nvCxnSpPr>
        <p:spPr bwMode="auto">
          <a:xfrm>
            <a:off x="3635896"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0" name="Straight Connector 119"/>
          <p:cNvCxnSpPr/>
          <p:nvPr/>
        </p:nvCxnSpPr>
        <p:spPr bwMode="auto">
          <a:xfrm>
            <a:off x="3851920" y="2204864"/>
            <a:ext cx="0" cy="432048"/>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1" name="Straight Connector 120"/>
          <p:cNvCxnSpPr/>
          <p:nvPr/>
        </p:nvCxnSpPr>
        <p:spPr bwMode="auto">
          <a:xfrm>
            <a:off x="3923928"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2" name="Straight Connector 121"/>
          <p:cNvCxnSpPr/>
          <p:nvPr/>
        </p:nvCxnSpPr>
        <p:spPr bwMode="auto">
          <a:xfrm>
            <a:off x="4139952" y="2204864"/>
            <a:ext cx="0" cy="44880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3" name="Straight Connector 122"/>
          <p:cNvCxnSpPr/>
          <p:nvPr/>
        </p:nvCxnSpPr>
        <p:spPr bwMode="auto">
          <a:xfrm>
            <a:off x="1069851" y="3387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4" name="Straight Connector 123"/>
          <p:cNvCxnSpPr/>
          <p:nvPr/>
        </p:nvCxnSpPr>
        <p:spPr bwMode="auto">
          <a:xfrm flipV="1">
            <a:off x="1374651" y="2954655"/>
            <a:ext cx="101724" cy="432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469816" y="2949689"/>
            <a:ext cx="144016" cy="11391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1743457" y="2949322"/>
            <a:ext cx="152018" cy="9867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038350" y="2916555"/>
            <a:ext cx="150495" cy="971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2631187" y="2800732"/>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1619672" y="2943225"/>
            <a:ext cx="129118" cy="12612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5" name="Straight Connector 134"/>
          <p:cNvCxnSpPr/>
          <p:nvPr/>
        </p:nvCxnSpPr>
        <p:spPr bwMode="auto">
          <a:xfrm flipV="1">
            <a:off x="1899285" y="2924945"/>
            <a:ext cx="137537" cy="1230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flipV="1">
            <a:off x="2183512" y="2893695"/>
            <a:ext cx="150113" cy="12915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1" name="Straight Connector 140"/>
          <p:cNvCxnSpPr/>
          <p:nvPr/>
        </p:nvCxnSpPr>
        <p:spPr bwMode="auto">
          <a:xfrm>
            <a:off x="2332102" y="2894077"/>
            <a:ext cx="119633" cy="3581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3" name="Straight Connector 142"/>
          <p:cNvCxnSpPr/>
          <p:nvPr/>
        </p:nvCxnSpPr>
        <p:spPr bwMode="auto">
          <a:xfrm flipV="1">
            <a:off x="2448307" y="2802255"/>
            <a:ext cx="184403" cy="12763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flipV="1">
            <a:off x="2737867" y="2678430"/>
            <a:ext cx="203453" cy="16801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7" name="Straight Connector 146"/>
          <p:cNvCxnSpPr/>
          <p:nvPr/>
        </p:nvCxnSpPr>
        <p:spPr bwMode="auto">
          <a:xfrm flipV="1">
            <a:off x="3042667" y="2646045"/>
            <a:ext cx="197738" cy="8800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8" name="Straight Connector 147"/>
          <p:cNvCxnSpPr/>
          <p:nvPr/>
        </p:nvCxnSpPr>
        <p:spPr bwMode="auto">
          <a:xfrm flipV="1">
            <a:off x="3347864" y="2644140"/>
            <a:ext cx="214486" cy="48396"/>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9" name="Straight Connector 148"/>
          <p:cNvCxnSpPr/>
          <p:nvPr/>
        </p:nvCxnSpPr>
        <p:spPr bwMode="auto">
          <a:xfrm flipV="1">
            <a:off x="3635896" y="2638425"/>
            <a:ext cx="223634" cy="5411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0" name="Straight Connector 149"/>
          <p:cNvCxnSpPr/>
          <p:nvPr/>
        </p:nvCxnSpPr>
        <p:spPr bwMode="auto">
          <a:xfrm flipV="1">
            <a:off x="3923928" y="2636912"/>
            <a:ext cx="216024" cy="55624"/>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1" name="Straight Connector 150"/>
          <p:cNvCxnSpPr/>
          <p:nvPr/>
        </p:nvCxnSpPr>
        <p:spPr bwMode="auto">
          <a:xfrm>
            <a:off x="2937892" y="2684145"/>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2" name="Straight Connector 151"/>
          <p:cNvCxnSpPr/>
          <p:nvPr/>
        </p:nvCxnSpPr>
        <p:spPr bwMode="auto">
          <a:xfrm>
            <a:off x="3242692" y="2644140"/>
            <a:ext cx="112013" cy="51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3" name="Straight Connector 152"/>
          <p:cNvCxnSpPr/>
          <p:nvPr/>
        </p:nvCxnSpPr>
        <p:spPr bwMode="auto">
          <a:xfrm>
            <a:off x="3558922" y="2646045"/>
            <a:ext cx="81533" cy="4191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4" name="Straight Connector 153"/>
          <p:cNvCxnSpPr/>
          <p:nvPr/>
        </p:nvCxnSpPr>
        <p:spPr bwMode="auto">
          <a:xfrm>
            <a:off x="3851920" y="2636912"/>
            <a:ext cx="80000" cy="4532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5" name="Straight Connector 154"/>
          <p:cNvCxnSpPr/>
          <p:nvPr/>
        </p:nvCxnSpPr>
        <p:spPr bwMode="auto">
          <a:xfrm>
            <a:off x="4139952" y="2636912"/>
            <a:ext cx="294888" cy="563488"/>
          </a:xfrm>
          <a:prstGeom prst="line">
            <a:avLst/>
          </a:prstGeom>
          <a:solidFill>
            <a:schemeClr val="bg1"/>
          </a:solidFill>
          <a:ln w="19050" cap="flat" cmpd="sng" algn="ctr">
            <a:solidFill>
              <a:schemeClr val="tx1"/>
            </a:solidFill>
            <a:prstDash val="solid"/>
            <a:round/>
            <a:headEnd type="none" w="sm" len="sm"/>
            <a:tailEnd type="none" w="sm" len="sm"/>
          </a:ln>
          <a:effectLst/>
        </p:spPr>
      </p:cxnSp>
    </p:spTree>
    <p:extLst>
      <p:ext uri="{BB962C8B-B14F-4D97-AF65-F5344CB8AC3E}">
        <p14:creationId xmlns="" xmlns:p14="http://schemas.microsoft.com/office/powerpoint/2010/main" val="33815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33</a:t>
            </a:fld>
            <a:endParaRPr lang="en-US"/>
          </a:p>
        </p:txBody>
      </p:sp>
      <p:pic>
        <p:nvPicPr>
          <p:cNvPr id="10242" name="Picture 2" descr="http://tdworld.com/site-files/tdworld.com/files/uploads/2015/01/voltage-and-current-in-a-switch-type-VSC-valve-with-PWM_2015020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8091" y="1331640"/>
            <a:ext cx="6552728" cy="51210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auto">
          <a:xfrm>
            <a:off x="105964" y="0"/>
            <a:ext cx="885698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a:lstStyle>
          <a:p>
            <a:r>
              <a:rPr lang="sr-Latn-CS" b="1" dirty="0" smtClean="0"/>
              <a:t>PWM</a:t>
            </a:r>
            <a:r>
              <a:rPr lang="sr-Latn-CS" dirty="0" smtClean="0"/>
              <a:t> - </a:t>
            </a:r>
            <a:r>
              <a:rPr lang="x-none" smtClean="0"/>
              <a:t>G</a:t>
            </a:r>
            <a:r>
              <a:rPr lang="en-US" dirty="0" err="1" smtClean="0"/>
              <a:t>enerisanj</a:t>
            </a:r>
            <a:r>
              <a:rPr lang="x-none" dirty="0" smtClean="0"/>
              <a:t>e promenljivog napona</a:t>
            </a:r>
            <a:endParaRPr lang="en-US" dirty="0" smtClean="0"/>
          </a:p>
        </p:txBody>
      </p:sp>
      <p:sp>
        <p:nvSpPr>
          <p:cNvPr id="6" name="TextBox 5"/>
          <p:cNvSpPr txBox="1"/>
          <p:nvPr/>
        </p:nvSpPr>
        <p:spPr>
          <a:xfrm>
            <a:off x="1331640" y="1556792"/>
            <a:ext cx="461665" cy="1957670"/>
          </a:xfrm>
          <a:prstGeom prst="rect">
            <a:avLst/>
          </a:prstGeom>
          <a:solidFill>
            <a:schemeClr val="bg2">
              <a:lumMod val="20000"/>
              <a:lumOff val="80000"/>
            </a:schemeClr>
          </a:solidFill>
        </p:spPr>
        <p:txBody>
          <a:bodyPr vert="vert270" wrap="square" rtlCol="0">
            <a:spAutoFit/>
          </a:bodyPr>
          <a:lstStyle/>
          <a:p>
            <a:pPr algn="ctr"/>
            <a:r>
              <a:rPr lang="x-none" b="1" i="1" dirty="0" smtClean="0">
                <a:solidFill>
                  <a:schemeClr val="tx1"/>
                </a:solidFill>
              </a:rPr>
              <a:t>U</a:t>
            </a:r>
            <a:r>
              <a:rPr lang="x-none" b="1" i="1" baseline="-25000" dirty="0" smtClean="0">
                <a:solidFill>
                  <a:schemeClr val="tx1"/>
                </a:solidFill>
              </a:rPr>
              <a:t>a</a:t>
            </a:r>
            <a:r>
              <a:rPr lang="x-none" dirty="0" smtClean="0">
                <a:solidFill>
                  <a:schemeClr val="tx1"/>
                </a:solidFill>
              </a:rPr>
              <a:t> </a:t>
            </a:r>
            <a:r>
              <a:rPr lang="en-US" dirty="0" smtClean="0">
                <a:solidFill>
                  <a:schemeClr val="tx1"/>
                </a:solidFill>
              </a:rPr>
              <a:t>[V]</a:t>
            </a:r>
            <a:endParaRPr lang="en-US" dirty="0">
              <a:solidFill>
                <a:schemeClr val="tx1"/>
              </a:solidFill>
            </a:endParaRPr>
          </a:p>
        </p:txBody>
      </p:sp>
      <p:sp>
        <p:nvSpPr>
          <p:cNvPr id="8" name="TextBox 7"/>
          <p:cNvSpPr txBox="1"/>
          <p:nvPr/>
        </p:nvSpPr>
        <p:spPr>
          <a:xfrm>
            <a:off x="1547664" y="3933056"/>
            <a:ext cx="461665" cy="1957670"/>
          </a:xfrm>
          <a:prstGeom prst="rect">
            <a:avLst/>
          </a:prstGeom>
          <a:solidFill>
            <a:schemeClr val="bg2">
              <a:lumMod val="20000"/>
              <a:lumOff val="80000"/>
            </a:schemeClr>
          </a:solidFill>
        </p:spPr>
        <p:txBody>
          <a:bodyPr vert="vert270" wrap="square" rtlCol="0">
            <a:spAutoFit/>
          </a:bodyPr>
          <a:lstStyle/>
          <a:p>
            <a:pPr algn="ctr"/>
            <a:r>
              <a:rPr lang="en-US" b="1" i="1" dirty="0" err="1" smtClean="0">
                <a:solidFill>
                  <a:schemeClr val="tx1"/>
                </a:solidFill>
              </a:rPr>
              <a:t>i</a:t>
            </a:r>
            <a:r>
              <a:rPr lang="x-none" b="1" i="1" baseline="-25000" dirty="0" smtClean="0">
                <a:solidFill>
                  <a:schemeClr val="tx1"/>
                </a:solidFill>
              </a:rPr>
              <a:t>a</a:t>
            </a:r>
            <a:r>
              <a:rPr lang="x-none" dirty="0" smtClean="0">
                <a:solidFill>
                  <a:schemeClr val="tx1"/>
                </a:solidFill>
              </a:rPr>
              <a:t> </a:t>
            </a:r>
            <a:r>
              <a:rPr lang="en-US" dirty="0" smtClean="0">
                <a:solidFill>
                  <a:schemeClr val="tx1"/>
                </a:solidFill>
              </a:rPr>
              <a:t>[A]</a:t>
            </a:r>
            <a:endParaRPr lang="en-US" dirty="0">
              <a:solidFill>
                <a:schemeClr val="tx1"/>
              </a:solidFill>
            </a:endParaRPr>
          </a:p>
        </p:txBody>
      </p:sp>
      <p:sp>
        <p:nvSpPr>
          <p:cNvPr id="9" name="TextBox 8"/>
          <p:cNvSpPr txBox="1"/>
          <p:nvPr/>
        </p:nvSpPr>
        <p:spPr>
          <a:xfrm>
            <a:off x="4427984" y="3717032"/>
            <a:ext cx="1296144" cy="215444"/>
          </a:xfrm>
          <a:prstGeom prst="rect">
            <a:avLst/>
          </a:prstGeom>
          <a:solidFill>
            <a:schemeClr val="bg2">
              <a:lumMod val="20000"/>
              <a:lumOff val="80000"/>
            </a:schemeClr>
          </a:solidFill>
        </p:spPr>
        <p:txBody>
          <a:bodyPr vert="horz" wrap="square" lIns="0" tIns="0" rIns="0" bIns="0" rtlCol="0">
            <a:spAutoFit/>
          </a:bodyPr>
          <a:lstStyle/>
          <a:p>
            <a:pPr algn="ctr"/>
            <a:r>
              <a:rPr lang="en-US" sz="1400" dirty="0" err="1" smtClean="0">
                <a:solidFill>
                  <a:schemeClr val="tx1"/>
                </a:solidFill>
              </a:rPr>
              <a:t>vreme</a:t>
            </a:r>
            <a:r>
              <a:rPr lang="en-US" sz="1400" dirty="0" smtClean="0">
                <a:solidFill>
                  <a:schemeClr val="tx1"/>
                </a:solidFill>
              </a:rPr>
              <a:t> (s)</a:t>
            </a:r>
            <a:endParaRPr lang="en-US" sz="1400" dirty="0">
              <a:solidFill>
                <a:schemeClr val="tx1"/>
              </a:solidFill>
            </a:endParaRPr>
          </a:p>
        </p:txBody>
      </p:sp>
      <p:sp>
        <p:nvSpPr>
          <p:cNvPr id="10" name="TextBox 9"/>
          <p:cNvSpPr txBox="1"/>
          <p:nvPr/>
        </p:nvSpPr>
        <p:spPr>
          <a:xfrm>
            <a:off x="4427984" y="6021288"/>
            <a:ext cx="1296144" cy="215444"/>
          </a:xfrm>
          <a:prstGeom prst="rect">
            <a:avLst/>
          </a:prstGeom>
          <a:solidFill>
            <a:schemeClr val="bg2">
              <a:lumMod val="20000"/>
              <a:lumOff val="80000"/>
            </a:schemeClr>
          </a:solidFill>
        </p:spPr>
        <p:txBody>
          <a:bodyPr vert="horz" wrap="square" lIns="0" tIns="0" rIns="0" bIns="0" rtlCol="0">
            <a:spAutoFit/>
          </a:bodyPr>
          <a:lstStyle/>
          <a:p>
            <a:pPr algn="ctr"/>
            <a:r>
              <a:rPr lang="en-US" sz="1400" dirty="0" err="1" smtClean="0">
                <a:solidFill>
                  <a:schemeClr val="tx1"/>
                </a:solidFill>
              </a:rPr>
              <a:t>vreme</a:t>
            </a:r>
            <a:r>
              <a:rPr lang="en-US" sz="1400" dirty="0" smtClean="0">
                <a:solidFill>
                  <a:schemeClr val="tx1"/>
                </a:solidFill>
              </a:rPr>
              <a:t> (s)</a:t>
            </a:r>
            <a:endParaRPr lang="en-US" sz="1400" dirty="0">
              <a:solidFill>
                <a:schemeClr val="tx1"/>
              </a:solidFill>
            </a:endParaRPr>
          </a:p>
        </p:txBody>
      </p:sp>
    </p:spTree>
    <p:extLst>
      <p:ext uri="{BB962C8B-B14F-4D97-AF65-F5344CB8AC3E}">
        <p14:creationId xmlns="" xmlns:p14="http://schemas.microsoft.com/office/powerpoint/2010/main" val="141012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x-none" dirty="0" smtClean="0"/>
              <a:t>Izbor učestanosti PWM-a</a:t>
            </a:r>
            <a:endParaRPr lang="en-US" dirty="0" smtClean="0"/>
          </a:p>
        </p:txBody>
      </p:sp>
      <p:sp>
        <p:nvSpPr>
          <p:cNvPr id="3" name="Content Placeholder 2"/>
          <p:cNvSpPr>
            <a:spLocks noGrp="1"/>
          </p:cNvSpPr>
          <p:nvPr>
            <p:ph idx="1"/>
          </p:nvPr>
        </p:nvSpPr>
        <p:spPr>
          <a:xfrm>
            <a:off x="467544" y="1340768"/>
            <a:ext cx="8496944" cy="2016224"/>
          </a:xfrm>
        </p:spPr>
        <p:txBody>
          <a:bodyPr/>
          <a:lstStyle/>
          <a:p>
            <a:pPr marL="0" lvl="1" indent="0">
              <a:buNone/>
            </a:pPr>
            <a:r>
              <a:rPr lang="sr-Latn-CS" sz="2400" b="1" dirty="0" smtClean="0">
                <a:solidFill>
                  <a:schemeClr val="tx1"/>
                </a:solidFill>
              </a:rPr>
              <a:t>Ograničenja s gornje strane: </a:t>
            </a:r>
          </a:p>
          <a:p>
            <a:pPr marL="0" lvl="1" indent="0">
              <a:buNone/>
            </a:pPr>
            <a:r>
              <a:rPr lang="sr-Latn-CS" sz="2200" dirty="0" smtClean="0"/>
              <a:t>(Povećenjem </a:t>
            </a:r>
            <a:r>
              <a:rPr lang="sr-Latn-CS" sz="2200" b="1" i="1" dirty="0" smtClean="0"/>
              <a:t>f</a:t>
            </a:r>
            <a:r>
              <a:rPr lang="sr-Latn-CS" sz="2200" b="1" i="1" baseline="-25000" dirty="0" smtClean="0"/>
              <a:t>PWM </a:t>
            </a:r>
            <a:r>
              <a:rPr lang="sr-Latn-CS" sz="2200" dirty="0" smtClean="0"/>
              <a:t> smanjuje se talasnost što je dobro za motor) </a:t>
            </a:r>
            <a:endParaRPr lang="sr-Latn-CS" sz="2200" baseline="-25000" dirty="0" smtClean="0"/>
          </a:p>
          <a:p>
            <a:pPr marL="0" lvl="1" indent="-182563">
              <a:buFont typeface="Arial" charset="0"/>
              <a:buChar char="•"/>
            </a:pPr>
            <a:r>
              <a:rPr lang="sr-Latn-CS" sz="2200" dirty="0" smtClean="0">
                <a:solidFill>
                  <a:schemeClr val="tx1"/>
                </a:solidFill>
              </a:rPr>
              <a:t>Kašnjenja tranzistora u izlaznom stepenu (i druge karakteristike komponenti i primenjene topologije).</a:t>
            </a:r>
          </a:p>
          <a:p>
            <a:pPr marL="0" lvl="1" indent="-182563">
              <a:buFont typeface="Arial" charset="0"/>
              <a:buChar char="•"/>
            </a:pPr>
            <a:r>
              <a:rPr lang="sr-Latn-CS" sz="2200" dirty="0" smtClean="0">
                <a:solidFill>
                  <a:schemeClr val="tx1"/>
                </a:solidFill>
              </a:rPr>
              <a:t>Komutacioni gubici se povećavaju sa porastom </a:t>
            </a:r>
            <a:r>
              <a:rPr lang="sr-Latn-CS" sz="2200" b="1" i="1" dirty="0" smtClean="0">
                <a:solidFill>
                  <a:schemeClr val="tx1"/>
                </a:solidFill>
              </a:rPr>
              <a:t>f</a:t>
            </a:r>
            <a:r>
              <a:rPr lang="sr-Latn-CS" sz="2200" b="1" i="1" baseline="-25000" dirty="0" smtClean="0">
                <a:solidFill>
                  <a:schemeClr val="tx1"/>
                </a:solidFill>
              </a:rPr>
              <a:t>PWM</a:t>
            </a:r>
          </a:p>
        </p:txBody>
      </p:sp>
      <p:sp>
        <p:nvSpPr>
          <p:cNvPr id="163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34</a:t>
            </a:fld>
            <a:endParaRPr lang="en-US" smtClean="0">
              <a:solidFill>
                <a:schemeClr val="tx1"/>
              </a:solidFill>
              <a:latin typeface="Times New Roman" pitchFamily="18" charset="0"/>
            </a:endParaRPr>
          </a:p>
        </p:txBody>
      </p:sp>
      <p:sp>
        <p:nvSpPr>
          <p:cNvPr id="112" name="Content Placeholder 2"/>
          <p:cNvSpPr txBox="1">
            <a:spLocks/>
          </p:cNvSpPr>
          <p:nvPr/>
        </p:nvSpPr>
        <p:spPr bwMode="auto">
          <a:xfrm>
            <a:off x="439366" y="3429000"/>
            <a:ext cx="8171904" cy="2304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Ograničenja s donje strane: </a:t>
            </a:r>
          </a:p>
          <a:p>
            <a:pPr marL="0" lvl="1" indent="-182563">
              <a:buFont typeface="Arial" charset="0"/>
              <a:buChar char="•"/>
            </a:pPr>
            <a:r>
              <a:rPr lang="sr-Latn-CS" sz="2200" dirty="0" smtClean="0"/>
              <a:t>Smanjivanjem </a:t>
            </a:r>
            <a:r>
              <a:rPr lang="sr-Latn-CS" sz="2200" b="1" i="1" dirty="0" smtClean="0"/>
              <a:t>f</a:t>
            </a:r>
            <a:r>
              <a:rPr lang="sr-Latn-CS" sz="2200" b="1" i="1" baseline="-25000" dirty="0" smtClean="0"/>
              <a:t>PWM </a:t>
            </a:r>
            <a:r>
              <a:rPr lang="sr-Latn-CS" sz="2200" dirty="0" smtClean="0"/>
              <a:t> povećava se talasnost </a:t>
            </a:r>
            <a:endParaRPr lang="sr-Latn-CS" sz="2200" baseline="-25000" dirty="0" smtClean="0"/>
          </a:p>
          <a:p>
            <a:pPr marL="0" lvl="1" indent="-182563">
              <a:buFont typeface="Arial" charset="0"/>
              <a:buChar char="•"/>
            </a:pPr>
            <a:r>
              <a:rPr lang="sr-Latn-CS" sz="2200" dirty="0" smtClean="0"/>
              <a:t>Talasnost ne sme da bude veća od maksimalno dozvoljene</a:t>
            </a:r>
          </a:p>
          <a:p>
            <a:pPr marL="400050" lvl="2" indent="-182563">
              <a:buFont typeface="Arial" charset="0"/>
              <a:buChar char="•"/>
            </a:pPr>
            <a:r>
              <a:rPr lang="sr-Latn-CS" sz="1800" b="0" dirty="0" smtClean="0"/>
              <a:t>Talasnost uzrokuje pulsirajući moment na vratilu motora</a:t>
            </a:r>
            <a:endParaRPr lang="sr-Latn-CS" sz="1800" dirty="0" smtClean="0"/>
          </a:p>
          <a:p>
            <a:pPr marL="400050" lvl="2" indent="-182563">
              <a:buFont typeface="Arial" charset="0"/>
              <a:buChar char="•"/>
            </a:pPr>
            <a:r>
              <a:rPr lang="sr-Latn-CS" sz="1800" b="0" dirty="0" smtClean="0"/>
              <a:t>Talasnost uzrokuje gubitke u motoru</a:t>
            </a:r>
          </a:p>
          <a:p>
            <a:pPr marL="400050" lvl="2" indent="-182563">
              <a:buFont typeface="Arial" charset="0"/>
              <a:buChar char="•"/>
            </a:pPr>
            <a:r>
              <a:rPr lang="sr-Latn-CS" sz="1800" b="0" dirty="0" smtClean="0"/>
              <a:t>Talasnost uzrokuje akustičku buku na učestanosti PWM-a</a:t>
            </a:r>
          </a:p>
        </p:txBody>
      </p:sp>
      <p:sp>
        <p:nvSpPr>
          <p:cNvPr id="113" name="Content Placeholder 2"/>
          <p:cNvSpPr txBox="1">
            <a:spLocks/>
          </p:cNvSpPr>
          <p:nvPr/>
        </p:nvSpPr>
        <p:spPr bwMode="auto">
          <a:xfrm>
            <a:off x="411957" y="5740524"/>
            <a:ext cx="8496944" cy="71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i="1" dirty="0" smtClean="0">
                <a:solidFill>
                  <a:schemeClr val="tx1"/>
                </a:solidFill>
              </a:rPr>
              <a:t>f</a:t>
            </a:r>
            <a:r>
              <a:rPr lang="sr-Latn-CS" sz="2400" b="1" i="1" baseline="-25000" dirty="0" smtClean="0">
                <a:solidFill>
                  <a:schemeClr val="tx1"/>
                </a:solidFill>
              </a:rPr>
              <a:t>PWM </a:t>
            </a:r>
            <a:r>
              <a:rPr lang="sr-Latn-CS" sz="2400" dirty="0" smtClean="0">
                <a:solidFill>
                  <a:schemeClr val="tx1"/>
                </a:solidFill>
              </a:rPr>
              <a:t> se za motore kreće od nekoliko kHz do oko 20 kHz</a:t>
            </a:r>
            <a:endParaRPr lang="sr-Latn-CS" sz="2400" b="1" dirty="0" smtClean="0">
              <a:solidFill>
                <a:schemeClr val="tx1"/>
              </a:solidFill>
            </a:endParaRPr>
          </a:p>
        </p:txBody>
      </p:sp>
    </p:spTree>
    <p:extLst>
      <p:ext uri="{BB962C8B-B14F-4D97-AF65-F5344CB8AC3E}">
        <p14:creationId xmlns="" xmlns:p14="http://schemas.microsoft.com/office/powerpoint/2010/main" val="35624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11960" y="188641"/>
            <a:ext cx="4932040" cy="1728192"/>
          </a:xfrm>
        </p:spPr>
        <p:txBody>
          <a:bodyPr/>
          <a:lstStyle/>
          <a:p>
            <a:pPr marL="0" lvl="1" indent="0">
              <a:buNone/>
            </a:pPr>
            <a:r>
              <a:rPr lang="en-US" sz="2400" b="1" dirty="0" smtClean="0"/>
              <a:t>Primer </a:t>
            </a:r>
            <a:r>
              <a:rPr lang="en-US" sz="2400" b="1" dirty="0" err="1" smtClean="0"/>
              <a:t>generisanja</a:t>
            </a:r>
            <a:r>
              <a:rPr lang="en-US" sz="2400" b="1" dirty="0" smtClean="0"/>
              <a:t> </a:t>
            </a:r>
            <a:r>
              <a:rPr lang="en-US" sz="2400" b="1" dirty="0" err="1" smtClean="0"/>
              <a:t>promenljivog</a:t>
            </a:r>
            <a:r>
              <a:rPr lang="en-US" sz="2400" b="1" dirty="0" smtClean="0"/>
              <a:t> </a:t>
            </a:r>
            <a:r>
              <a:rPr lang="en-US" sz="2400" b="1" dirty="0" err="1" smtClean="0"/>
              <a:t>napona</a:t>
            </a:r>
            <a:endParaRPr lang="sr-Latn-CS" sz="2400" b="1" dirty="0" smtClean="0"/>
          </a:p>
          <a:p>
            <a:pPr marL="0" lvl="1" indent="-182563">
              <a:buFont typeface="Arial" charset="0"/>
              <a:buChar char="•"/>
            </a:pPr>
            <a:r>
              <a:rPr lang="x-none" sz="2400" dirty="0" smtClean="0"/>
              <a:t>Talasni oblici struje za t</a:t>
            </a:r>
            <a:r>
              <a:rPr lang="en-US" sz="2400" dirty="0" err="1" smtClean="0"/>
              <a:t>ri</a:t>
            </a:r>
            <a:r>
              <a:rPr lang="en-US" sz="2400" dirty="0" smtClean="0"/>
              <a:t> </a:t>
            </a:r>
            <a:r>
              <a:rPr lang="en-US" sz="2400" dirty="0" err="1" smtClean="0"/>
              <a:t>ra</a:t>
            </a:r>
            <a:r>
              <a:rPr lang="x-none" sz="2400" dirty="0" smtClean="0"/>
              <a:t>z</a:t>
            </a:r>
            <a:r>
              <a:rPr lang="en-US" sz="2400" dirty="0" smtClean="0"/>
              <a:t>li</a:t>
            </a:r>
            <a:r>
              <a:rPr lang="x-none" sz="2400" dirty="0" smtClean="0"/>
              <a:t>č</a:t>
            </a:r>
            <a:r>
              <a:rPr lang="en-US" sz="2400" dirty="0" err="1" smtClean="0"/>
              <a:t>ite</a:t>
            </a:r>
            <a:r>
              <a:rPr lang="en-US" sz="2400" dirty="0" smtClean="0"/>
              <a:t> u</a:t>
            </a:r>
            <a:r>
              <a:rPr lang="x-none" sz="2400" dirty="0" smtClean="0"/>
              <a:t>č</a:t>
            </a:r>
            <a:r>
              <a:rPr lang="en-US" sz="2400" dirty="0" err="1" smtClean="0"/>
              <a:t>estanosti</a:t>
            </a:r>
            <a:r>
              <a:rPr lang="en-US" sz="2400" dirty="0" smtClean="0"/>
              <a:t> </a:t>
            </a:r>
            <a:r>
              <a:rPr lang="x-none" sz="2400" b="1" i="1" dirty="0" smtClean="0"/>
              <a:t>f</a:t>
            </a:r>
            <a:r>
              <a:rPr lang="x-none" sz="2400" i="1" baseline="-25000" dirty="0" smtClean="0"/>
              <a:t>PWM</a:t>
            </a:r>
            <a:r>
              <a:rPr lang="x-none" sz="2400" dirty="0" smtClean="0"/>
              <a:t>. </a:t>
            </a:r>
            <a:endParaRPr lang="sr-Latn-CS" sz="2400" baseline="-25000"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35</a:t>
            </a:fld>
            <a:endParaRPr lang="en-US"/>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88640"/>
            <a:ext cx="3960440" cy="6486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456" y="2133615"/>
            <a:ext cx="3312368" cy="276999"/>
          </a:xfrm>
          <a:prstGeom prst="rect">
            <a:avLst/>
          </a:prstGeom>
          <a:solidFill>
            <a:schemeClr val="bg1"/>
          </a:solidFill>
        </p:spPr>
        <p:txBody>
          <a:bodyPr wrap="square" lIns="0" tIns="0" rIns="0" bIns="0" rtlCol="0">
            <a:spAutoFit/>
          </a:bodyPr>
          <a:lstStyle/>
          <a:p>
            <a:pPr algn="ctr"/>
            <a:r>
              <a:rPr lang="x-none" dirty="0" smtClean="0"/>
              <a:t>Mala  </a:t>
            </a:r>
            <a:r>
              <a:rPr lang="x-none" b="1" i="1" dirty="0" smtClean="0"/>
              <a:t>f</a:t>
            </a:r>
            <a:r>
              <a:rPr lang="x-none" b="1" i="1" baseline="-25000" dirty="0" smtClean="0"/>
              <a:t>PWM</a:t>
            </a:r>
            <a:endParaRPr lang="en-US" b="1" dirty="0"/>
          </a:p>
        </p:txBody>
      </p:sp>
      <p:sp>
        <p:nvSpPr>
          <p:cNvPr id="7" name="TextBox 6"/>
          <p:cNvSpPr txBox="1"/>
          <p:nvPr/>
        </p:nvSpPr>
        <p:spPr>
          <a:xfrm>
            <a:off x="564958" y="4260079"/>
            <a:ext cx="3500747" cy="276999"/>
          </a:xfrm>
          <a:prstGeom prst="rect">
            <a:avLst/>
          </a:prstGeom>
          <a:solidFill>
            <a:schemeClr val="bg1"/>
          </a:solidFill>
        </p:spPr>
        <p:txBody>
          <a:bodyPr wrap="square" lIns="0" tIns="0" rIns="0" bIns="0" rtlCol="0">
            <a:spAutoFit/>
          </a:bodyPr>
          <a:lstStyle/>
          <a:p>
            <a:pPr algn="ctr"/>
            <a:r>
              <a:rPr lang="x-none" dirty="0" smtClean="0"/>
              <a:t>Srednja  </a:t>
            </a:r>
            <a:r>
              <a:rPr lang="x-none" b="1" i="1" dirty="0" smtClean="0"/>
              <a:t>f</a:t>
            </a:r>
            <a:r>
              <a:rPr lang="x-none" b="1" i="1" baseline="-25000" dirty="0" smtClean="0"/>
              <a:t>PWM</a:t>
            </a:r>
            <a:endParaRPr lang="en-US" b="1" dirty="0"/>
          </a:p>
        </p:txBody>
      </p:sp>
      <p:sp>
        <p:nvSpPr>
          <p:cNvPr id="8" name="TextBox 7"/>
          <p:cNvSpPr txBox="1"/>
          <p:nvPr/>
        </p:nvSpPr>
        <p:spPr>
          <a:xfrm>
            <a:off x="481366" y="6237312"/>
            <a:ext cx="3500747" cy="276999"/>
          </a:xfrm>
          <a:prstGeom prst="rect">
            <a:avLst/>
          </a:prstGeom>
          <a:solidFill>
            <a:schemeClr val="bg1"/>
          </a:solidFill>
        </p:spPr>
        <p:txBody>
          <a:bodyPr wrap="square" lIns="0" tIns="0" rIns="0" bIns="0" rtlCol="0">
            <a:spAutoFit/>
          </a:bodyPr>
          <a:lstStyle/>
          <a:p>
            <a:pPr algn="ctr"/>
            <a:r>
              <a:rPr lang="x-none" dirty="0" smtClean="0"/>
              <a:t>Velika  </a:t>
            </a:r>
            <a:r>
              <a:rPr lang="x-none" b="1" i="1" dirty="0"/>
              <a:t>f</a:t>
            </a:r>
            <a:r>
              <a:rPr lang="x-none" b="1" i="1" baseline="-25000" dirty="0"/>
              <a:t>PWM</a:t>
            </a:r>
            <a:endParaRPr lang="en-US" b="1" dirty="0"/>
          </a:p>
        </p:txBody>
      </p:sp>
      <p:pic>
        <p:nvPicPr>
          <p:cNvPr id="10" name="Picture 4" descr="I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3438" y="4643446"/>
            <a:ext cx="4091749" cy="165618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i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13494" y="2654897"/>
            <a:ext cx="3152775" cy="197802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ontent Placeholder 2"/>
          <p:cNvSpPr txBox="1">
            <a:spLocks/>
          </p:cNvSpPr>
          <p:nvPr/>
        </p:nvSpPr>
        <p:spPr bwMode="auto">
          <a:xfrm>
            <a:off x="4211960" y="2109183"/>
            <a:ext cx="4932040" cy="577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x-none" sz="2400" b="1" dirty="0" smtClean="0"/>
              <a:t>Snimci sa osciloskopa</a:t>
            </a:r>
            <a:r>
              <a:rPr lang="x-none" sz="2400" dirty="0" smtClean="0"/>
              <a:t>: </a:t>
            </a:r>
            <a:endParaRPr lang="sr-Latn-CS" sz="2400" baseline="-25000" dirty="0" smtClean="0"/>
          </a:p>
        </p:txBody>
      </p:sp>
      <p:sp>
        <p:nvSpPr>
          <p:cNvPr id="13" name="Content Placeholder 2"/>
          <p:cNvSpPr txBox="1">
            <a:spLocks/>
          </p:cNvSpPr>
          <p:nvPr/>
        </p:nvSpPr>
        <p:spPr bwMode="auto">
          <a:xfrm>
            <a:off x="6572264" y="3214686"/>
            <a:ext cx="1714512" cy="500066"/>
          </a:xfrm>
          <a:prstGeom prst="rect">
            <a:avLst/>
          </a:prstGeom>
          <a:solidFill>
            <a:srgbClr val="0066CC">
              <a:alpha val="21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
        <p:nvSpPr>
          <p:cNvPr id="14" name="Content Placeholder 2"/>
          <p:cNvSpPr txBox="1">
            <a:spLocks/>
          </p:cNvSpPr>
          <p:nvPr/>
        </p:nvSpPr>
        <p:spPr bwMode="auto">
          <a:xfrm>
            <a:off x="6858016" y="5643578"/>
            <a:ext cx="1857388" cy="500066"/>
          </a:xfrm>
          <a:prstGeom prst="rect">
            <a:avLst/>
          </a:prstGeom>
          <a:solidFill>
            <a:srgbClr val="0066CC">
              <a:alpha val="21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15kHz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Tree>
    <p:extLst>
      <p:ext uri="{BB962C8B-B14F-4D97-AF65-F5344CB8AC3E}">
        <p14:creationId xmlns="" xmlns:p14="http://schemas.microsoft.com/office/powerpoint/2010/main" val="12018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8"/>
          <p:cNvGrpSpPr>
            <a:grpSpLocks/>
          </p:cNvGrpSpPr>
          <p:nvPr/>
        </p:nvGrpSpPr>
        <p:grpSpPr bwMode="auto">
          <a:xfrm>
            <a:off x="3779838" y="4508500"/>
            <a:ext cx="4895850" cy="1223963"/>
            <a:chOff x="3779912" y="4509120"/>
            <a:chExt cx="4896544" cy="1224136"/>
          </a:xfrm>
        </p:grpSpPr>
        <p:cxnSp>
          <p:nvCxnSpPr>
            <p:cNvPr id="16488"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9"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0"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1"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2"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3" name="Straight Connector 212"/>
            <p:cNvCxnSpPr>
              <a:cxnSpLocks noChangeShapeType="1"/>
            </p:cNvCxnSpPr>
            <p:nvPr/>
          </p:nvCxnSpPr>
          <p:spPr bwMode="auto">
            <a:xfrm>
              <a:off x="4283968"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4" name="Straight Connector 213"/>
            <p:cNvCxnSpPr>
              <a:cxnSpLocks noChangeShapeType="1"/>
            </p:cNvCxnSpPr>
            <p:nvPr/>
          </p:nvCxnSpPr>
          <p:spPr bwMode="auto">
            <a:xfrm>
              <a:off x="3779912" y="5373216"/>
              <a:ext cx="504056"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5" name="Straight Connector 219"/>
            <p:cNvCxnSpPr>
              <a:cxnSpLocks noChangeShapeType="1"/>
            </p:cNvCxnSpPr>
            <p:nvPr/>
          </p:nvCxnSpPr>
          <p:spPr bwMode="auto">
            <a:xfrm>
              <a:off x="6876256"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6" name="Straight Connector 220"/>
            <p:cNvCxnSpPr>
              <a:cxnSpLocks noChangeShapeType="1"/>
            </p:cNvCxnSpPr>
            <p:nvPr/>
          </p:nvCxnSpPr>
          <p:spPr bwMode="auto">
            <a:xfrm>
              <a:off x="5580112" y="5373216"/>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7" name="Straight Connector 222"/>
            <p:cNvCxnSpPr>
              <a:cxnSpLocks noChangeShapeType="1"/>
            </p:cNvCxnSpPr>
            <p:nvPr/>
          </p:nvCxnSpPr>
          <p:spPr bwMode="auto">
            <a:xfrm>
              <a:off x="8172400" y="5373216"/>
              <a:ext cx="504056"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8"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499"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500"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501" name="Straight Connector 228"/>
            <p:cNvCxnSpPr>
              <a:cxnSpLocks noChangeShapeType="1"/>
            </p:cNvCxnSpPr>
            <p:nvPr/>
          </p:nvCxnSpPr>
          <p:spPr bwMode="auto">
            <a:xfrm>
              <a:off x="817240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502" name="Straight Connector 229"/>
            <p:cNvCxnSpPr>
              <a:cxnSpLocks noChangeShapeType="1"/>
            </p:cNvCxnSpPr>
            <p:nvPr/>
          </p:nvCxnSpPr>
          <p:spPr bwMode="auto">
            <a:xfrm>
              <a:off x="687625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503" name="Straight Connector 230"/>
            <p:cNvCxnSpPr>
              <a:cxnSpLocks noChangeShapeType="1"/>
            </p:cNvCxnSpPr>
            <p:nvPr/>
          </p:nvCxnSpPr>
          <p:spPr bwMode="auto">
            <a:xfrm>
              <a:off x="558011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6504" name="Straight Connector 231"/>
            <p:cNvCxnSpPr>
              <a:cxnSpLocks noChangeShapeType="1"/>
            </p:cNvCxnSpPr>
            <p:nvPr/>
          </p:nvCxnSpPr>
          <p:spPr bwMode="auto">
            <a:xfrm>
              <a:off x="428396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grpSp>
      <p:grpSp>
        <p:nvGrpSpPr>
          <p:cNvPr id="4" name="Group 326"/>
          <p:cNvGrpSpPr>
            <a:grpSpLocks/>
          </p:cNvGrpSpPr>
          <p:nvPr/>
        </p:nvGrpSpPr>
        <p:grpSpPr bwMode="auto">
          <a:xfrm>
            <a:off x="3779838" y="4503738"/>
            <a:ext cx="4895850" cy="1235075"/>
            <a:chOff x="3779912" y="4503420"/>
            <a:chExt cx="4896544" cy="1235536"/>
          </a:xfrm>
        </p:grpSpPr>
        <p:cxnSp>
          <p:nvCxnSpPr>
            <p:cNvPr id="16470" name="Straight Connector 288"/>
            <p:cNvCxnSpPr>
              <a:cxnSpLocks noChangeShapeType="1"/>
            </p:cNvCxnSpPr>
            <p:nvPr/>
          </p:nvCxnSpPr>
          <p:spPr bwMode="auto">
            <a:xfrm flipV="1">
              <a:off x="4283968" y="4503420"/>
              <a:ext cx="97532" cy="3657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1" name="Straight Connector 290"/>
            <p:cNvCxnSpPr>
              <a:cxnSpLocks noChangeShapeType="1"/>
            </p:cNvCxnSpPr>
            <p:nvPr/>
          </p:nvCxnSpPr>
          <p:spPr bwMode="auto">
            <a:xfrm flipH="1" flipV="1">
              <a:off x="5724128"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2" name="Straight Connector 293"/>
            <p:cNvCxnSpPr>
              <a:cxnSpLocks noChangeShapeType="1"/>
            </p:cNvCxnSpPr>
            <p:nvPr/>
          </p:nvCxnSpPr>
          <p:spPr bwMode="auto">
            <a:xfrm flipH="1">
              <a:off x="4373880"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3" name="Straight Connector 304"/>
            <p:cNvCxnSpPr>
              <a:cxnSpLocks noChangeShapeType="1"/>
            </p:cNvCxnSpPr>
            <p:nvPr/>
          </p:nvCxnSpPr>
          <p:spPr bwMode="auto">
            <a:xfrm flipV="1">
              <a:off x="5580112"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4" name="Straight Connector 305"/>
            <p:cNvCxnSpPr>
              <a:cxnSpLocks noChangeShapeType="1"/>
            </p:cNvCxnSpPr>
            <p:nvPr/>
          </p:nvCxnSpPr>
          <p:spPr bwMode="auto">
            <a:xfrm flipV="1">
              <a:off x="6876256" y="4509120"/>
              <a:ext cx="97532" cy="3657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5" name="Straight Connector 307"/>
            <p:cNvCxnSpPr>
              <a:cxnSpLocks noChangeShapeType="1"/>
            </p:cNvCxnSpPr>
            <p:nvPr/>
          </p:nvCxnSpPr>
          <p:spPr bwMode="auto">
            <a:xfrm flipH="1" flipV="1">
              <a:off x="7020272"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6" name="Straight Connector 308"/>
            <p:cNvCxnSpPr>
              <a:cxnSpLocks noChangeShapeType="1"/>
            </p:cNvCxnSpPr>
            <p:nvPr/>
          </p:nvCxnSpPr>
          <p:spPr bwMode="auto">
            <a:xfrm flipH="1">
              <a:off x="5670024" y="5373216"/>
              <a:ext cx="1350248"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7" name="Straight Connector 309"/>
            <p:cNvCxnSpPr>
              <a:cxnSpLocks noChangeShapeType="1"/>
            </p:cNvCxnSpPr>
            <p:nvPr/>
          </p:nvCxnSpPr>
          <p:spPr bwMode="auto">
            <a:xfrm flipH="1">
              <a:off x="6948264"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8" name="Straight Connector 310"/>
            <p:cNvCxnSpPr>
              <a:cxnSpLocks noChangeShapeType="1"/>
            </p:cNvCxnSpPr>
            <p:nvPr/>
          </p:nvCxnSpPr>
          <p:spPr bwMode="auto">
            <a:xfrm flipH="1" flipV="1">
              <a:off x="8316416"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79" name="Straight Connector 311"/>
            <p:cNvCxnSpPr>
              <a:cxnSpLocks noChangeShapeType="1"/>
            </p:cNvCxnSpPr>
            <p:nvPr/>
          </p:nvCxnSpPr>
          <p:spPr bwMode="auto">
            <a:xfrm flipH="1">
              <a:off x="5868144" y="4869160"/>
              <a:ext cx="1008112"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0" name="Straight Connector 313"/>
            <p:cNvCxnSpPr>
              <a:cxnSpLocks noChangeShapeType="1"/>
            </p:cNvCxnSpPr>
            <p:nvPr/>
          </p:nvCxnSpPr>
          <p:spPr bwMode="auto">
            <a:xfrm flipH="1">
              <a:off x="7164288"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1" name="Straight Connector 314"/>
            <p:cNvCxnSpPr>
              <a:cxnSpLocks noChangeShapeType="1"/>
            </p:cNvCxnSpPr>
            <p:nvPr/>
          </p:nvCxnSpPr>
          <p:spPr bwMode="auto">
            <a:xfrm flipH="1">
              <a:off x="4572000"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2" name="Straight Connector 315"/>
            <p:cNvCxnSpPr>
              <a:cxnSpLocks noChangeShapeType="1"/>
            </p:cNvCxnSpPr>
            <p:nvPr/>
          </p:nvCxnSpPr>
          <p:spPr bwMode="auto">
            <a:xfrm flipH="1" flipV="1">
              <a:off x="4410080"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3" name="Straight Connector 316"/>
            <p:cNvCxnSpPr>
              <a:cxnSpLocks noChangeShapeType="1"/>
            </p:cNvCxnSpPr>
            <p:nvPr/>
          </p:nvCxnSpPr>
          <p:spPr bwMode="auto">
            <a:xfrm flipH="1">
              <a:off x="3779912" y="5373216"/>
              <a:ext cx="630168" cy="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4" name="Straight Connector 319"/>
            <p:cNvCxnSpPr>
              <a:cxnSpLocks noChangeShapeType="1"/>
            </p:cNvCxnSpPr>
            <p:nvPr/>
          </p:nvCxnSpPr>
          <p:spPr bwMode="auto">
            <a:xfrm flipH="1">
              <a:off x="3779912" y="4869160"/>
              <a:ext cx="504056" cy="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5" name="Straight Connector 321"/>
            <p:cNvCxnSpPr>
              <a:cxnSpLocks noChangeShapeType="1"/>
            </p:cNvCxnSpPr>
            <p:nvPr/>
          </p:nvCxnSpPr>
          <p:spPr bwMode="auto">
            <a:xfrm flipV="1">
              <a:off x="8172400"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6" name="Straight Connector 322"/>
            <p:cNvCxnSpPr>
              <a:cxnSpLocks noChangeShapeType="1"/>
            </p:cNvCxnSpPr>
            <p:nvPr/>
          </p:nvCxnSpPr>
          <p:spPr bwMode="auto">
            <a:xfrm flipH="1">
              <a:off x="8460432" y="4869160"/>
              <a:ext cx="216024" cy="1920"/>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cxnSp>
          <p:nvCxnSpPr>
            <p:cNvPr id="16487" name="Straight Connector 324"/>
            <p:cNvCxnSpPr>
              <a:cxnSpLocks noChangeShapeType="1"/>
            </p:cNvCxnSpPr>
            <p:nvPr/>
          </p:nvCxnSpPr>
          <p:spPr bwMode="auto">
            <a:xfrm flipH="1">
              <a:off x="8260844" y="5373216"/>
              <a:ext cx="415612" cy="8424"/>
            </a:xfrm>
            <a:prstGeom prst="line">
              <a:avLst/>
            </a:prstGeom>
            <a:noFill/>
            <a:ln w="38100" cap="rnd" algn="ctr">
              <a:solidFill>
                <a:srgbClr val="FF0000"/>
              </a:solidFill>
              <a:round/>
              <a:headEnd type="none" w="sm" len="sm"/>
              <a:tailEnd type="none" w="sm" len="sm"/>
            </a:ln>
            <a:extLst>
              <a:ext uri="{909E8E84-426E-40DD-AFC4-6F175D3DCCD1}">
                <a14:hiddenFill xmlns="" xmlns:a14="http://schemas.microsoft.com/office/drawing/2010/main">
                  <a:noFill/>
                </a14:hiddenFill>
              </a:ext>
            </a:extLst>
          </p:spPr>
        </p:cxnSp>
      </p:grpSp>
      <p:sp>
        <p:nvSpPr>
          <p:cNvPr id="16388" name="Title 1"/>
          <p:cNvSpPr>
            <a:spLocks noGrp="1"/>
          </p:cNvSpPr>
          <p:nvPr>
            <p:ph type="title"/>
          </p:nvPr>
        </p:nvSpPr>
        <p:spPr>
          <a:xfrm>
            <a:off x="684213" y="0"/>
            <a:ext cx="7772400" cy="1143000"/>
          </a:xfrm>
        </p:spPr>
        <p:txBody>
          <a:bodyPr/>
          <a:lstStyle/>
          <a:p>
            <a:r>
              <a:rPr lang="sr-Latn-CS" dirty="0" smtClean="0"/>
              <a:t>Mrtvo vreme</a:t>
            </a:r>
            <a:endParaRPr lang="en-US" dirty="0" smtClean="0"/>
          </a:p>
        </p:txBody>
      </p:sp>
      <p:sp>
        <p:nvSpPr>
          <p:cNvPr id="3"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smtClean="0"/>
              <a:t>Ako se komanda za uključivanje T2 zada u istom trenutku kada i za isljučivanjeT1,</a:t>
            </a:r>
          </a:p>
          <a:p>
            <a:pPr marL="0" lvl="1" indent="-182563">
              <a:buFont typeface="Arial" charset="0"/>
              <a:buChar char="•"/>
            </a:pPr>
            <a:r>
              <a:rPr lang="sr-Latn-CS" sz="2000" smtClean="0"/>
              <a:t>a vreme uključivanja,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on</a:t>
            </a:r>
            <a:r>
              <a:rPr lang="sr-Latn-CS" sz="2000" smtClean="0"/>
              <a:t> je kraće od vremena isključivanja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off</a:t>
            </a:r>
            <a:r>
              <a:rPr lang="sr-Latn-CS" sz="2000" smtClean="0"/>
              <a:t> ,</a:t>
            </a:r>
          </a:p>
          <a:p>
            <a:pPr marL="0" lvl="1" indent="-182563">
              <a:buFont typeface="Arial" charset="0"/>
              <a:buChar char="•"/>
            </a:pPr>
            <a:r>
              <a:rPr lang="sr-Latn-CS" sz="2200" smtClean="0"/>
              <a:t>u jednom intervalu  </a:t>
            </a:r>
            <a:r>
              <a:rPr lang="sr-Latn-CS" sz="2200" b="1" smtClean="0"/>
              <a:t>uključena su oba</a:t>
            </a:r>
            <a:r>
              <a:rPr lang="sr-Latn-CS" sz="2200" smtClean="0"/>
              <a:t> </a:t>
            </a:r>
            <a:r>
              <a:rPr lang="sr-Latn-CS" sz="2200" b="1" smtClean="0"/>
              <a:t>!!</a:t>
            </a:r>
            <a:r>
              <a:rPr lang="sr-Latn-CS" sz="2200" smtClean="0"/>
              <a:t> </a:t>
            </a:r>
          </a:p>
          <a:p>
            <a:pPr marL="0" lvl="1" indent="-182563">
              <a:buFont typeface="Arial" charset="0"/>
              <a:buChar char="•"/>
            </a:pPr>
            <a:endParaRPr lang="sr-Latn-CS" sz="2000" smtClean="0"/>
          </a:p>
          <a:p>
            <a:pPr marL="0" lvl="1" indent="-182563">
              <a:buFont typeface="Arial" charset="0"/>
              <a:buChar char="•"/>
            </a:pPr>
            <a:endParaRPr lang="en-US" sz="2000" smtClean="0"/>
          </a:p>
        </p:txBody>
      </p:sp>
      <p:sp>
        <p:nvSpPr>
          <p:cNvPr id="163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36</a:t>
            </a:fld>
            <a:endParaRPr lang="en-US" smtClean="0">
              <a:solidFill>
                <a:schemeClr val="tx1"/>
              </a:solidFill>
              <a:latin typeface="Times New Roman" pitchFamily="18" charset="0"/>
            </a:endParaRPr>
          </a:p>
        </p:txBody>
      </p:sp>
      <p:grpSp>
        <p:nvGrpSpPr>
          <p:cNvPr id="5"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6"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7"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8"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a:solidFill>
                    <a:schemeClr val="tx1"/>
                  </a:solidFill>
                  <a:latin typeface="Courier New" pitchFamily="49" charset="0"/>
                  <a:ea typeface="ＭＳ Ｐゴシック" pitchFamily="-107" charset="-128"/>
                </a:rPr>
                <a:t>+</a:t>
              </a:r>
            </a:p>
            <a:p>
              <a:pPr eaLnBrk="1" hangingPunct="1"/>
              <a:endParaRPr lang="en-US" sz="1200">
                <a:solidFill>
                  <a:schemeClr val="tx1"/>
                </a:solidFill>
                <a:latin typeface="Courier New" pitchFamily="49" charset="0"/>
                <a:ea typeface="ＭＳ Ｐゴシック" pitchFamily="-107" charset="-128"/>
              </a:endParaRPr>
            </a:p>
            <a:p>
              <a:pPr eaLnBrk="1" hangingPunct="1"/>
              <a:r>
                <a:rPr lang="en-US" sz="1400" b="1">
                  <a:solidFill>
                    <a:schemeClr val="tx1"/>
                  </a:solidFill>
                  <a:latin typeface="Courier New" pitchFamily="49" charset="0"/>
                  <a:ea typeface="ＭＳ Ｐゴシック" pitchFamily="-107" charset="-128"/>
                </a:rPr>
                <a:t>V</a:t>
              </a:r>
              <a:r>
                <a:rPr lang="en-US" sz="1400" b="1" baseline="-25000">
                  <a:solidFill>
                    <a:schemeClr val="tx1"/>
                  </a:solidFill>
                  <a:latin typeface="Courier New" pitchFamily="49" charset="0"/>
                  <a:ea typeface="ＭＳ Ｐゴシック" pitchFamily="-107" charset="-128"/>
                </a:rPr>
                <a:t>a</a:t>
              </a:r>
            </a:p>
            <a:p>
              <a:pPr eaLnBrk="1" hangingPunct="1"/>
              <a:endParaRPr lang="en-US" sz="1200" b="1">
                <a:solidFill>
                  <a:schemeClr val="tx1"/>
                </a:solidFill>
                <a:latin typeface="Courier New" pitchFamily="49" charset="0"/>
                <a:ea typeface="ＭＳ Ｐゴシック" pitchFamily="-107" charset="-128"/>
              </a:endParaRPr>
            </a:p>
            <a:p>
              <a:pPr eaLnBrk="1" hangingPunct="1"/>
              <a:r>
                <a:rPr lang="en-US" sz="1200">
                  <a:solidFill>
                    <a:schemeClr val="tx1"/>
                  </a:solidFill>
                  <a:latin typeface="Courier New" pitchFamily="49" charset="0"/>
                  <a:ea typeface="ＭＳ Ｐゴシック" pitchFamily="-107" charset="-128"/>
                </a:rPr>
                <a:t>-</a:t>
              </a:r>
              <a:endParaRPr lang="en-US" b="1">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539552" y="1700684"/>
              <a:ext cx="430212"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177" name="TextBox 176"/>
          <p:cNvSpPr txBox="1">
            <a:spLocks noChangeArrowheads="1"/>
          </p:cNvSpPr>
          <p:nvPr/>
        </p:nvSpPr>
        <p:spPr bwMode="auto">
          <a:xfrm>
            <a:off x="684213" y="5373688"/>
            <a:ext cx="29940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T2</a:t>
            </a:r>
            <a:endParaRPr lang="en-US"/>
          </a:p>
        </p:txBody>
      </p:sp>
      <p:sp>
        <p:nvSpPr>
          <p:cNvPr id="178" name="TextBox 177"/>
          <p:cNvSpPr txBox="1">
            <a:spLocks noChangeArrowheads="1"/>
          </p:cNvSpPr>
          <p:nvPr/>
        </p:nvSpPr>
        <p:spPr bwMode="auto">
          <a:xfrm>
            <a:off x="684213" y="4508500"/>
            <a:ext cx="29575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T1</a:t>
            </a:r>
            <a:endParaRPr lang="en-US"/>
          </a:p>
        </p:txBody>
      </p:sp>
      <p:grpSp>
        <p:nvGrpSpPr>
          <p:cNvPr id="10" name="Group 329"/>
          <p:cNvGrpSpPr>
            <a:grpSpLocks/>
          </p:cNvGrpSpPr>
          <p:nvPr/>
        </p:nvGrpSpPr>
        <p:grpSpPr bwMode="auto">
          <a:xfrm>
            <a:off x="4284663" y="4292600"/>
            <a:ext cx="3887787" cy="2160588"/>
            <a:chOff x="4283968" y="4293096"/>
            <a:chExt cx="3888432" cy="2160240"/>
          </a:xfrm>
        </p:grpSpPr>
        <p:cxnSp>
          <p:nvCxnSpPr>
            <p:cNvPr id="1640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641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641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641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641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grpSp>
      <p:grpSp>
        <p:nvGrpSpPr>
          <p:cNvPr id="11" name="Group 327"/>
          <p:cNvGrpSpPr>
            <a:grpSpLocks/>
          </p:cNvGrpSpPr>
          <p:nvPr/>
        </p:nvGrpSpPr>
        <p:grpSpPr bwMode="auto">
          <a:xfrm>
            <a:off x="4356100" y="3789363"/>
            <a:ext cx="2987675" cy="2354262"/>
            <a:chOff x="4355976" y="3789040"/>
            <a:chExt cx="2988473" cy="2354778"/>
          </a:xfrm>
        </p:grpSpPr>
        <p:sp>
          <p:nvSpPr>
            <p:cNvPr id="16401" name="TextBox 232"/>
            <p:cNvSpPr txBox="1">
              <a:spLocks noChangeArrowheads="1"/>
            </p:cNvSpPr>
            <p:nvPr/>
          </p:nvSpPr>
          <p:spPr bwMode="auto">
            <a:xfrm>
              <a:off x="4644008" y="3789040"/>
              <a:ext cx="116730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T1</a:t>
              </a:r>
              <a:endParaRPr lang="en-US" sz="1600">
                <a:solidFill>
                  <a:srgbClr val="C00000"/>
                </a:solidFill>
              </a:endParaRPr>
            </a:p>
          </p:txBody>
        </p:sp>
        <p:cxnSp>
          <p:nvCxnSpPr>
            <p:cNvPr id="1640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sp>
          <p:nvSpPr>
            <p:cNvPr id="16403" name="TextBox 239"/>
            <p:cNvSpPr txBox="1">
              <a:spLocks noChangeArrowheads="1"/>
            </p:cNvSpPr>
            <p:nvPr/>
          </p:nvSpPr>
          <p:spPr bwMode="auto">
            <a:xfrm>
              <a:off x="5940152" y="4077072"/>
              <a:ext cx="128913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t>Isključi T1 </a:t>
              </a:r>
              <a:endParaRPr lang="en-US" sz="1600" dirty="0"/>
            </a:p>
          </p:txBody>
        </p:sp>
        <p:cxnSp>
          <p:nvCxnSpPr>
            <p:cNvPr id="1640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sp>
          <p:nvSpPr>
            <p:cNvPr id="16405" name="TextBox 244"/>
            <p:cNvSpPr txBox="1">
              <a:spLocks noChangeArrowheads="1"/>
            </p:cNvSpPr>
            <p:nvPr/>
          </p:nvSpPr>
          <p:spPr bwMode="auto">
            <a:xfrm>
              <a:off x="4355976" y="5085184"/>
              <a:ext cx="13211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t>Isključi T2 </a:t>
              </a:r>
              <a:endParaRPr lang="en-US" sz="1600"/>
            </a:p>
          </p:txBody>
        </p:sp>
        <p:cxnSp>
          <p:nvCxnSpPr>
            <p:cNvPr id="1640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sp>
          <p:nvSpPr>
            <p:cNvPr id="16407" name="TextBox 248"/>
            <p:cNvSpPr txBox="1">
              <a:spLocks noChangeArrowheads="1"/>
            </p:cNvSpPr>
            <p:nvPr/>
          </p:nvSpPr>
          <p:spPr bwMode="auto">
            <a:xfrm>
              <a:off x="6084168" y="5805264"/>
              <a:ext cx="126028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T2 </a:t>
              </a:r>
              <a:endParaRPr lang="en-US" sz="1600">
                <a:solidFill>
                  <a:srgbClr val="C00000"/>
                </a:solidFill>
              </a:endParaRPr>
            </a:p>
          </p:txBody>
        </p:sp>
        <p:cxnSp>
          <p:nvCxnSpPr>
            <p:cNvPr id="1640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grpSp>
      <p:cxnSp>
        <p:nvCxnSpPr>
          <p:cNvPr id="332" name="Straight Connector 331"/>
          <p:cNvCxnSpPr>
            <a:cxnSpLocks noChangeShapeType="1"/>
          </p:cNvCxnSpPr>
          <p:nvPr/>
        </p:nvCxnSpPr>
        <p:spPr bwMode="auto">
          <a:xfrm>
            <a:off x="5867400" y="378936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333" name="Straight Connector 332"/>
          <p:cNvCxnSpPr>
            <a:cxnSpLocks noChangeShapeType="1"/>
          </p:cNvCxnSpPr>
          <p:nvPr/>
        </p:nvCxnSpPr>
        <p:spPr bwMode="auto">
          <a:xfrm>
            <a:off x="5686425" y="378301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 xmlns:a14="http://schemas.microsoft.com/office/drawing/2010/main">
                <a:noFill/>
              </a14:hiddenFill>
            </a:ext>
          </a:extLst>
        </p:spPr>
      </p:cxnSp>
      <p:sp>
        <p:nvSpPr>
          <p:cNvPr id="335" name="Rectangle 334"/>
          <p:cNvSpPr>
            <a:spLocks noChangeArrowheads="1"/>
          </p:cNvSpPr>
          <p:nvPr/>
        </p:nvSpPr>
        <p:spPr bwMode="auto">
          <a:xfrm>
            <a:off x="5686425" y="4292600"/>
            <a:ext cx="180975" cy="1636713"/>
          </a:xfrm>
          <a:prstGeom prst="rect">
            <a:avLst/>
          </a:prstGeom>
          <a:solidFill>
            <a:srgbClr val="FF0000">
              <a:alpha val="32156"/>
            </a:srgbClr>
          </a:solidFill>
          <a:ln>
            <a:noFill/>
          </a:ln>
          <a:extLst>
            <a:ext uri="{91240B29-F687-4F45-9708-019B960494DF}">
              <a14:hiddenLine xmlns="" xmlns:a14="http://schemas.microsoft.com/office/drawing/2010/main" w="25400" algn="ctr">
                <a:solidFill>
                  <a:srgbClr val="000000"/>
                </a:solidFill>
                <a:round/>
                <a:headEnd type="none" w="sm" len="sm"/>
                <a:tailEnd type="none" w="sm" len="sm"/>
              </a14:hiddenLine>
            </a:ext>
          </a:extLst>
        </p:spPr>
        <p:txBody>
          <a:bodyPr>
            <a:spAutoFit/>
          </a:bodyPr>
          <a:lstStyle/>
          <a:p>
            <a:endParaRPr lang="en-US"/>
          </a:p>
        </p:txBody>
      </p:sp>
      <p:sp>
        <p:nvSpPr>
          <p:cNvPr id="336" name="TextBox 335"/>
          <p:cNvSpPr txBox="1">
            <a:spLocks noChangeArrowheads="1"/>
          </p:cNvSpPr>
          <p:nvPr/>
        </p:nvSpPr>
        <p:spPr bwMode="auto">
          <a:xfrm>
            <a:off x="5795963" y="6092825"/>
            <a:ext cx="23098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b="1">
                <a:solidFill>
                  <a:srgbClr val="FF0000"/>
                </a:solidFill>
                <a:latin typeface="Arial" charset="0"/>
                <a:cs typeface="Arial" charset="0"/>
              </a:rPr>
              <a:t>OBA UKLJUČENA !</a:t>
            </a:r>
            <a:endParaRPr lang="en-US" b="1">
              <a:solidFill>
                <a:srgbClr val="FF0000"/>
              </a:solidFill>
              <a:latin typeface="Arial" charset="0"/>
              <a:cs typeface="Arial" charset="0"/>
            </a:endParaRPr>
          </a:p>
        </p:txBody>
      </p:sp>
      <p:cxnSp>
        <p:nvCxnSpPr>
          <p:cNvPr id="338" name="Straight Arrow Connector 337"/>
          <p:cNvCxnSpPr>
            <a:cxnSpLocks noChangeShapeType="1"/>
          </p:cNvCxnSpPr>
          <p:nvPr/>
        </p:nvCxnSpPr>
        <p:spPr bwMode="auto">
          <a:xfrm flipH="1" flipV="1">
            <a:off x="5795963" y="5516563"/>
            <a:ext cx="360362" cy="576262"/>
          </a:xfrm>
          <a:prstGeom prst="straightConnector1">
            <a:avLst/>
          </a:prstGeom>
          <a:noFill/>
          <a:ln w="25400" algn="ctr">
            <a:solidFill>
              <a:srgbClr val="FF0000"/>
            </a:solidFill>
            <a:round/>
            <a:headEnd type="none" w="sm" len="sm"/>
            <a:tailEnd type="arrow" w="med" len="me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33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335" grpId="0" animBg="1"/>
      <p:bldP spid="335" grpId="1" animBg="1"/>
      <p:bldP spid="336" grpId="0"/>
      <p:bldP spid="336" grpId="1"/>
      <p:bldP spid="336"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0"/>
            <a:ext cx="7772400" cy="1143000"/>
          </a:xfrm>
        </p:spPr>
        <p:txBody>
          <a:bodyPr/>
          <a:lstStyle/>
          <a:p>
            <a:r>
              <a:rPr lang="sr-Latn-CS" dirty="0" smtClean="0"/>
              <a:t>Mrtvo vreme</a:t>
            </a:r>
            <a:endParaRPr lang="en-US" dirty="0" smtClean="0"/>
          </a:p>
        </p:txBody>
      </p:sp>
      <p:sp>
        <p:nvSpPr>
          <p:cNvPr id="17411"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dirty="0" smtClean="0"/>
              <a:t>Ako se komanda za uključivanje T2 zada u istom trenutku kada i za isljučivanjeT1,</a:t>
            </a:r>
          </a:p>
          <a:p>
            <a:pPr marL="0" lvl="1" indent="-182563">
              <a:buFont typeface="Arial" charset="0"/>
              <a:buChar char="•"/>
            </a:pPr>
            <a:r>
              <a:rPr lang="sr-Latn-CS" sz="2000" dirty="0" smtClean="0"/>
              <a:t>a vreme uključivanja, </a:t>
            </a:r>
            <a:r>
              <a:rPr lang="sr-Latn-CS" sz="2200" b="1" i="1" dirty="0" smtClean="0">
                <a:latin typeface="Times New Roman" pitchFamily="18" charset="0"/>
                <a:cs typeface="Times New Roman" pitchFamily="18" charset="0"/>
              </a:rPr>
              <a:t>t</a:t>
            </a:r>
            <a:r>
              <a:rPr lang="sr-Latn-CS" sz="2200" b="1" i="1" baseline="-25000" dirty="0" smtClean="0">
                <a:latin typeface="Times New Roman" pitchFamily="18" charset="0"/>
                <a:cs typeface="Times New Roman" pitchFamily="18" charset="0"/>
              </a:rPr>
              <a:t>on</a:t>
            </a:r>
            <a:r>
              <a:rPr lang="sr-Latn-CS" sz="2000" dirty="0" smtClean="0"/>
              <a:t> je kraće od vremena isključivanja  </a:t>
            </a:r>
            <a:r>
              <a:rPr lang="sr-Latn-CS" sz="2200" b="1" i="1" dirty="0" smtClean="0">
                <a:latin typeface="Times New Roman" pitchFamily="18" charset="0"/>
                <a:cs typeface="Times New Roman" pitchFamily="18" charset="0"/>
              </a:rPr>
              <a:t>t</a:t>
            </a:r>
            <a:r>
              <a:rPr lang="sr-Latn-CS" sz="2200" b="1" i="1" baseline="-25000" dirty="0" smtClean="0">
                <a:latin typeface="Times New Roman" pitchFamily="18" charset="0"/>
                <a:cs typeface="Times New Roman" pitchFamily="18" charset="0"/>
              </a:rPr>
              <a:t>off</a:t>
            </a:r>
            <a:r>
              <a:rPr lang="sr-Latn-CS" sz="2000" dirty="0" smtClean="0"/>
              <a:t> ,</a:t>
            </a:r>
          </a:p>
          <a:p>
            <a:pPr marL="0" lvl="1" indent="-182563">
              <a:buFont typeface="Arial" charset="0"/>
              <a:buChar char="•"/>
            </a:pPr>
            <a:r>
              <a:rPr lang="sr-Latn-CS" sz="2200" dirty="0" smtClean="0"/>
              <a:t>u jednom intervalu  </a:t>
            </a:r>
            <a:r>
              <a:rPr lang="sr-Latn-CS" sz="2200" b="1" dirty="0" smtClean="0"/>
              <a:t>uključena su oba</a:t>
            </a:r>
            <a:r>
              <a:rPr lang="sr-Latn-CS" sz="2200" dirty="0" smtClean="0"/>
              <a:t> </a:t>
            </a:r>
            <a:r>
              <a:rPr lang="sr-Latn-CS" sz="2200" b="1" dirty="0" smtClean="0"/>
              <a:t>!!</a:t>
            </a:r>
            <a:r>
              <a:rPr lang="sr-Latn-CS" sz="2200" dirty="0" smtClean="0"/>
              <a:t> </a:t>
            </a:r>
          </a:p>
          <a:p>
            <a:pPr marL="0" lvl="1" indent="-182563">
              <a:buFont typeface="Arial" charset="0"/>
              <a:buChar char="•"/>
            </a:pPr>
            <a:endParaRPr lang="sr-Latn-CS" sz="2000" dirty="0" smtClean="0"/>
          </a:p>
          <a:p>
            <a:pPr marL="0" lvl="1" indent="-182563">
              <a:buFont typeface="Arial" charset="0"/>
              <a:buChar char="•"/>
            </a:pPr>
            <a:endParaRPr lang="en-US" sz="2000" dirty="0" smtClean="0"/>
          </a:p>
        </p:txBody>
      </p:sp>
      <p:sp>
        <p:nvSpPr>
          <p:cNvPr id="1741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3D3EF7F-E29C-45B5-A9DA-E5C99964CBD4}" type="slidenum">
              <a:rPr lang="en-US" smtClean="0">
                <a:solidFill>
                  <a:schemeClr val="tx1"/>
                </a:solidFill>
                <a:latin typeface="Times New Roman" pitchFamily="18" charset="0"/>
              </a:rPr>
              <a:pPr/>
              <a:t>37</a:t>
            </a:fld>
            <a:endParaRPr lang="en-US" smtClean="0">
              <a:solidFill>
                <a:schemeClr val="tx1"/>
              </a:solidFill>
              <a:latin typeface="Times New Roman" pitchFamily="18" charset="0"/>
            </a:endParaRPr>
          </a:p>
        </p:txBody>
      </p:sp>
      <p:grpSp>
        <p:nvGrpSpPr>
          <p:cNvPr id="2" name="Group 175"/>
          <p:cNvGrpSpPr>
            <a:grpSpLocks/>
          </p:cNvGrpSpPr>
          <p:nvPr/>
        </p:nvGrpSpPr>
        <p:grpSpPr bwMode="auto">
          <a:xfrm>
            <a:off x="539750" y="1412875"/>
            <a:ext cx="2976563" cy="2281238"/>
            <a:chOff x="539552" y="1484784"/>
            <a:chExt cx="2976562" cy="2281238"/>
          </a:xfrm>
        </p:grpSpPr>
        <p:sp>
          <p:nvSpPr>
            <p:cNvPr id="17453"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7454"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7455"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3" name="Group 16"/>
            <p:cNvGrpSpPr>
              <a:grpSpLocks noChangeAspect="1"/>
            </p:cNvGrpSpPr>
            <p:nvPr/>
          </p:nvGrpSpPr>
          <p:grpSpPr bwMode="auto">
            <a:xfrm rot="5400000">
              <a:off x="1668264" y="1945159"/>
              <a:ext cx="355600" cy="296862"/>
              <a:chOff x="3107" y="4983"/>
              <a:chExt cx="536" cy="448"/>
            </a:xfrm>
          </p:grpSpPr>
          <p:sp>
            <p:nvSpPr>
              <p:cNvPr id="17504"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5"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6"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7"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8"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7457"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58"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59"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60"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61"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62"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3"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4"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5"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66"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 name="Group 32"/>
            <p:cNvGrpSpPr>
              <a:grpSpLocks noChangeAspect="1"/>
            </p:cNvGrpSpPr>
            <p:nvPr/>
          </p:nvGrpSpPr>
          <p:grpSpPr bwMode="auto">
            <a:xfrm flipH="1" flipV="1">
              <a:off x="2385814" y="3173884"/>
              <a:ext cx="168275" cy="158750"/>
              <a:chOff x="4438" y="4858"/>
              <a:chExt cx="406" cy="378"/>
            </a:xfrm>
          </p:grpSpPr>
          <p:sp>
            <p:nvSpPr>
              <p:cNvPr id="17500"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1"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2"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03"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7468"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69"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0"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1"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2"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3"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4"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5"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6"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7"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8"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79"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80"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81"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2"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3"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84"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85"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86"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87"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8"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5914" y="3229447"/>
              <a:ext cx="61912" cy="61913"/>
              <a:chOff x="7476" y="4886"/>
              <a:chExt cx="56" cy="56"/>
            </a:xfrm>
          </p:grpSpPr>
          <p:sp>
            <p:nvSpPr>
              <p:cNvPr id="17498"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99"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6" name="Group 61"/>
            <p:cNvGrpSpPr>
              <a:grpSpLocks noChangeAspect="1"/>
            </p:cNvGrpSpPr>
            <p:nvPr/>
          </p:nvGrpSpPr>
          <p:grpSpPr bwMode="auto">
            <a:xfrm>
              <a:off x="1900039" y="2176934"/>
              <a:ext cx="63500" cy="63500"/>
              <a:chOff x="7476" y="4886"/>
              <a:chExt cx="56" cy="56"/>
            </a:xfrm>
          </p:grpSpPr>
          <p:sp>
            <p:nvSpPr>
              <p:cNvPr id="17496"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97"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7491"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a:solidFill>
                    <a:schemeClr val="tx1"/>
                  </a:solidFill>
                  <a:latin typeface="Courier New" pitchFamily="49" charset="0"/>
                  <a:ea typeface="ＭＳ Ｐゴシック" pitchFamily="-107" charset="-128"/>
                </a:rPr>
                <a:t>+</a:t>
              </a:r>
            </a:p>
            <a:p>
              <a:pPr eaLnBrk="1" hangingPunct="1"/>
              <a:endParaRPr lang="en-US" sz="1200">
                <a:solidFill>
                  <a:schemeClr val="tx1"/>
                </a:solidFill>
                <a:latin typeface="Courier New" pitchFamily="49" charset="0"/>
                <a:ea typeface="ＭＳ Ｐゴシック" pitchFamily="-107" charset="-128"/>
              </a:endParaRPr>
            </a:p>
            <a:p>
              <a:pPr eaLnBrk="1" hangingPunct="1"/>
              <a:r>
                <a:rPr lang="en-US" sz="1400" b="1">
                  <a:solidFill>
                    <a:schemeClr val="tx1"/>
                  </a:solidFill>
                  <a:latin typeface="Courier New" pitchFamily="49" charset="0"/>
                  <a:ea typeface="ＭＳ Ｐゴシック" pitchFamily="-107" charset="-128"/>
                </a:rPr>
                <a:t>V</a:t>
              </a:r>
              <a:r>
                <a:rPr lang="en-US" sz="1400" b="1" baseline="-25000">
                  <a:solidFill>
                    <a:schemeClr val="tx1"/>
                  </a:solidFill>
                  <a:latin typeface="Courier New" pitchFamily="49" charset="0"/>
                  <a:ea typeface="ＭＳ Ｐゴシック" pitchFamily="-107" charset="-128"/>
                </a:rPr>
                <a:t>a</a:t>
              </a:r>
            </a:p>
            <a:p>
              <a:pPr eaLnBrk="1" hangingPunct="1"/>
              <a:endParaRPr lang="en-US" sz="1200" b="1">
                <a:solidFill>
                  <a:schemeClr val="tx1"/>
                </a:solidFill>
                <a:latin typeface="Courier New" pitchFamily="49" charset="0"/>
                <a:ea typeface="ＭＳ Ｐゴシック" pitchFamily="-107" charset="-128"/>
              </a:endParaRPr>
            </a:p>
            <a:p>
              <a:pPr eaLnBrk="1" hangingPunct="1"/>
              <a:r>
                <a:rPr lang="en-US" sz="1200">
                  <a:solidFill>
                    <a:schemeClr val="tx1"/>
                  </a:solidFill>
                  <a:latin typeface="Courier New" pitchFamily="49" charset="0"/>
                  <a:ea typeface="ＭＳ Ｐゴシック" pitchFamily="-107" charset="-128"/>
                </a:rPr>
                <a:t>-</a:t>
              </a:r>
              <a:endParaRPr lang="en-US" b="1">
                <a:solidFill>
                  <a:schemeClr val="tx1"/>
                </a:solidFill>
                <a:latin typeface="Arial" charset="0"/>
                <a:ea typeface="ＭＳ Ｐゴシック" pitchFamily="-107" charset="-128"/>
              </a:endParaRPr>
            </a:p>
          </p:txBody>
        </p:sp>
        <p:sp>
          <p:nvSpPr>
            <p:cNvPr id="17492"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7493"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7494" name="Text Box 75"/>
            <p:cNvSpPr txBox="1">
              <a:spLocks noChangeArrowheads="1"/>
            </p:cNvSpPr>
            <p:nvPr/>
          </p:nvSpPr>
          <p:spPr bwMode="auto">
            <a:xfrm>
              <a:off x="539552" y="1700684"/>
              <a:ext cx="430212"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7495"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17414" name="TextBox 176"/>
          <p:cNvSpPr txBox="1">
            <a:spLocks noChangeArrowheads="1"/>
          </p:cNvSpPr>
          <p:nvPr/>
        </p:nvSpPr>
        <p:spPr bwMode="auto">
          <a:xfrm>
            <a:off x="684213" y="5373688"/>
            <a:ext cx="29940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T2</a:t>
            </a:r>
            <a:endParaRPr lang="en-US"/>
          </a:p>
        </p:txBody>
      </p:sp>
      <p:sp>
        <p:nvSpPr>
          <p:cNvPr id="17415" name="TextBox 177"/>
          <p:cNvSpPr txBox="1">
            <a:spLocks noChangeArrowheads="1"/>
          </p:cNvSpPr>
          <p:nvPr/>
        </p:nvSpPr>
        <p:spPr bwMode="auto">
          <a:xfrm>
            <a:off x="684213" y="4508500"/>
            <a:ext cx="29575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T1</a:t>
            </a:r>
            <a:endParaRPr lang="en-US"/>
          </a:p>
        </p:txBody>
      </p:sp>
      <p:grpSp>
        <p:nvGrpSpPr>
          <p:cNvPr id="7" name="Group 277"/>
          <p:cNvGrpSpPr>
            <a:grpSpLocks/>
          </p:cNvGrpSpPr>
          <p:nvPr/>
        </p:nvGrpSpPr>
        <p:grpSpPr bwMode="auto">
          <a:xfrm>
            <a:off x="3779838" y="3789363"/>
            <a:ext cx="4895850" cy="2663825"/>
            <a:chOff x="3779912" y="3789040"/>
            <a:chExt cx="4896544" cy="2664296"/>
          </a:xfrm>
        </p:grpSpPr>
        <p:cxnSp>
          <p:nvCxnSpPr>
            <p:cNvPr id="1741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742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742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742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7423"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24"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25"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26"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27"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28" name="Straight Connector 212"/>
            <p:cNvCxnSpPr>
              <a:cxnSpLocks noChangeShapeType="1"/>
            </p:cNvCxnSpPr>
            <p:nvPr/>
          </p:nvCxnSpPr>
          <p:spPr bwMode="auto">
            <a:xfrm>
              <a:off x="4139952"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29" name="Straight Connector 213"/>
            <p:cNvCxnSpPr>
              <a:cxnSpLocks noChangeShapeType="1"/>
            </p:cNvCxnSpPr>
            <p:nvPr/>
          </p:nvCxnSpPr>
          <p:spPr bwMode="auto">
            <a:xfrm>
              <a:off x="3779912" y="5373216"/>
              <a:ext cx="360040"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0" name="Straight Connector 219"/>
            <p:cNvCxnSpPr>
              <a:cxnSpLocks noChangeShapeType="1"/>
            </p:cNvCxnSpPr>
            <p:nvPr/>
          </p:nvCxnSpPr>
          <p:spPr bwMode="auto">
            <a:xfrm>
              <a:off x="6732240"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1" name="Straight Connector 220"/>
            <p:cNvCxnSpPr>
              <a:cxnSpLocks noChangeShapeType="1"/>
            </p:cNvCxnSpPr>
            <p:nvPr/>
          </p:nvCxnSpPr>
          <p:spPr bwMode="auto">
            <a:xfrm>
              <a:off x="5724128" y="5373216"/>
              <a:ext cx="1008112" cy="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2" name="Straight Connector 222"/>
            <p:cNvCxnSpPr>
              <a:cxnSpLocks noChangeShapeType="1"/>
            </p:cNvCxnSpPr>
            <p:nvPr/>
          </p:nvCxnSpPr>
          <p:spPr bwMode="auto">
            <a:xfrm>
              <a:off x="8316416" y="5373216"/>
              <a:ext cx="360040" cy="0"/>
            </a:xfrm>
            <a:prstGeom prst="line">
              <a:avLst/>
            </a:prstGeom>
            <a:noFill/>
            <a:ln w="508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4"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5"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6"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7" name="Straight Connector 228"/>
            <p:cNvCxnSpPr>
              <a:cxnSpLocks noChangeShapeType="1"/>
            </p:cNvCxnSpPr>
            <p:nvPr/>
          </p:nvCxnSpPr>
          <p:spPr bwMode="auto">
            <a:xfrm>
              <a:off x="831641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8" name="Straight Connector 229"/>
            <p:cNvCxnSpPr>
              <a:cxnSpLocks noChangeShapeType="1"/>
            </p:cNvCxnSpPr>
            <p:nvPr/>
          </p:nvCxnSpPr>
          <p:spPr bwMode="auto">
            <a:xfrm>
              <a:off x="673224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39" name="Straight Connector 230"/>
            <p:cNvCxnSpPr>
              <a:cxnSpLocks noChangeShapeType="1"/>
            </p:cNvCxnSpPr>
            <p:nvPr/>
          </p:nvCxnSpPr>
          <p:spPr bwMode="auto">
            <a:xfrm>
              <a:off x="572412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40" name="Straight Connector 231"/>
            <p:cNvCxnSpPr>
              <a:cxnSpLocks noChangeShapeType="1"/>
            </p:cNvCxnSpPr>
            <p:nvPr/>
          </p:nvCxnSpPr>
          <p:spPr bwMode="auto">
            <a:xfrm>
              <a:off x="413995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sp>
          <p:nvSpPr>
            <p:cNvPr id="17441" name="TextBox 232"/>
            <p:cNvSpPr txBox="1">
              <a:spLocks noChangeArrowheads="1"/>
            </p:cNvSpPr>
            <p:nvPr/>
          </p:nvSpPr>
          <p:spPr bwMode="auto">
            <a:xfrm>
              <a:off x="4644008" y="3789040"/>
              <a:ext cx="12282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T1 </a:t>
              </a:r>
              <a:endParaRPr lang="en-US" sz="1600">
                <a:solidFill>
                  <a:srgbClr val="C00000"/>
                </a:solidFill>
              </a:endParaRPr>
            </a:p>
          </p:txBody>
        </p:sp>
        <p:cxnSp>
          <p:nvCxnSpPr>
            <p:cNvPr id="1744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sp>
          <p:nvSpPr>
            <p:cNvPr id="17443" name="TextBox 239"/>
            <p:cNvSpPr txBox="1">
              <a:spLocks noChangeArrowheads="1"/>
            </p:cNvSpPr>
            <p:nvPr/>
          </p:nvSpPr>
          <p:spPr bwMode="auto">
            <a:xfrm>
              <a:off x="5940152" y="4077072"/>
              <a:ext cx="128913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t>Isključi T1 </a:t>
              </a:r>
              <a:endParaRPr lang="en-US" sz="1600" dirty="0"/>
            </a:p>
          </p:txBody>
        </p:sp>
        <p:cxnSp>
          <p:nvCxnSpPr>
            <p:cNvPr id="1744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sp>
          <p:nvSpPr>
            <p:cNvPr id="17445" name="TextBox 244"/>
            <p:cNvSpPr txBox="1">
              <a:spLocks noChangeArrowheads="1"/>
            </p:cNvSpPr>
            <p:nvPr/>
          </p:nvSpPr>
          <p:spPr bwMode="auto">
            <a:xfrm>
              <a:off x="4355976" y="5085184"/>
              <a:ext cx="126028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t>Isključi T2</a:t>
              </a:r>
              <a:endParaRPr lang="en-US" sz="1600"/>
            </a:p>
          </p:txBody>
        </p:sp>
        <p:cxnSp>
          <p:nvCxnSpPr>
            <p:cNvPr id="1744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sp>
          <p:nvSpPr>
            <p:cNvPr id="17447" name="TextBox 248"/>
            <p:cNvSpPr txBox="1">
              <a:spLocks noChangeArrowheads="1"/>
            </p:cNvSpPr>
            <p:nvPr/>
          </p:nvSpPr>
          <p:spPr bwMode="auto">
            <a:xfrm>
              <a:off x="6084168" y="5805264"/>
              <a:ext cx="126028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solidFill>
                    <a:srgbClr val="C00000"/>
                  </a:solidFill>
                </a:rPr>
                <a:t>Uključi T2 </a:t>
              </a:r>
              <a:endParaRPr lang="en-US" sz="1600" dirty="0">
                <a:solidFill>
                  <a:srgbClr val="C00000"/>
                </a:solidFill>
              </a:endParaRPr>
            </a:p>
          </p:txBody>
        </p:sp>
        <p:cxnSp>
          <p:nvCxnSpPr>
            <p:cNvPr id="1744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 xmlns:a14="http://schemas.microsoft.com/office/drawing/2010/main">
                  <a:noFill/>
                </a14:hiddenFill>
              </a:ext>
            </a:extLst>
          </p:spPr>
        </p:cxnSp>
        <p:cxnSp>
          <p:nvCxnSpPr>
            <p:cNvPr id="17449" name="Straight Connector 257"/>
            <p:cNvCxnSpPr>
              <a:cxnSpLocks noChangeShapeType="1"/>
            </p:cNvCxnSpPr>
            <p:nvPr/>
          </p:nvCxnSpPr>
          <p:spPr bwMode="auto">
            <a:xfrm>
              <a:off x="4139952" y="537321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 xmlns:a14="http://schemas.microsoft.com/office/drawing/2010/main">
                  <a:noFill/>
                </a14:hiddenFill>
              </a:ext>
            </a:extLst>
          </p:spPr>
        </p:cxnSp>
        <p:cxnSp>
          <p:nvCxnSpPr>
            <p:cNvPr id="17450" name="Straight Connector 266"/>
            <p:cNvCxnSpPr>
              <a:cxnSpLocks noChangeShapeType="1"/>
            </p:cNvCxnSpPr>
            <p:nvPr/>
          </p:nvCxnSpPr>
          <p:spPr bwMode="auto">
            <a:xfrm>
              <a:off x="3851920" y="6237312"/>
              <a:ext cx="720080" cy="0"/>
            </a:xfrm>
            <a:prstGeom prst="line">
              <a:avLst/>
            </a:prstGeom>
            <a:noFill/>
            <a:ln w="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7451" name="Straight Arrow Connector 270"/>
            <p:cNvCxnSpPr>
              <a:cxnSpLocks noChangeShapeType="1"/>
            </p:cNvCxnSpPr>
            <p:nvPr/>
          </p:nvCxnSpPr>
          <p:spPr bwMode="auto">
            <a:xfrm>
              <a:off x="3779912"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 xmlns:a14="http://schemas.microsoft.com/office/drawing/2010/main">
                  <a:noFill/>
                </a14:hiddenFill>
              </a:ext>
            </a:extLst>
          </p:spPr>
        </p:cxnSp>
        <p:cxnSp>
          <p:nvCxnSpPr>
            <p:cNvPr id="17452" name="Straight Arrow Connector 272"/>
            <p:cNvCxnSpPr>
              <a:cxnSpLocks noChangeShapeType="1"/>
            </p:cNvCxnSpPr>
            <p:nvPr/>
          </p:nvCxnSpPr>
          <p:spPr bwMode="auto">
            <a:xfrm flipH="1">
              <a:off x="4283968"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 xmlns:a14="http://schemas.microsoft.com/office/drawing/2010/main">
                  <a:noFill/>
                </a14:hiddenFill>
              </a:ext>
            </a:extLst>
          </p:spPr>
        </p:cxnSp>
      </p:grpSp>
      <p:sp>
        <p:nvSpPr>
          <p:cNvPr id="277" name="TextBox 276"/>
          <p:cNvSpPr txBox="1">
            <a:spLocks noChangeArrowheads="1"/>
          </p:cNvSpPr>
          <p:nvPr/>
        </p:nvSpPr>
        <p:spPr bwMode="auto">
          <a:xfrm>
            <a:off x="1331913" y="6021388"/>
            <a:ext cx="24749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MRTVO VREME</a:t>
            </a:r>
            <a:endParaRPr lang="en-US" sz="2400" b="1">
              <a:latin typeface="Arial" charset="0"/>
              <a:cs typeface="Arial" charset="0"/>
            </a:endParaRPr>
          </a:p>
        </p:txBody>
      </p:sp>
      <p:sp>
        <p:nvSpPr>
          <p:cNvPr id="17418" name="TextBox 278"/>
          <p:cNvSpPr txBox="1">
            <a:spLocks noChangeArrowheads="1"/>
          </p:cNvSpPr>
          <p:nvPr/>
        </p:nvSpPr>
        <p:spPr bwMode="auto">
          <a:xfrm>
            <a:off x="684213" y="3933825"/>
            <a:ext cx="17240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REŠENJE:</a:t>
            </a:r>
            <a:endParaRPr lang="en-US" sz="24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76200" y="57150"/>
          <a:ext cx="8991600" cy="6772275"/>
        </p:xfrm>
        <a:graphic>
          <a:graphicData uri="http://schemas.openxmlformats.org/presentationml/2006/ole">
            <p:oleObj spid="_x0000_s106498" name="Visio" r:id="rId4" imgW="4096078" imgH="3084305" progId="">
              <p:embed/>
            </p:oleObj>
          </a:graphicData>
        </a:graphic>
      </p:graphicFrame>
      <p:sp>
        <p:nvSpPr>
          <p:cNvPr id="307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74E6C83-B119-4A0D-9047-01A3BD283C85}" type="slidenum">
              <a:rPr lang="en-US" smtClean="0">
                <a:solidFill>
                  <a:schemeClr val="tx1"/>
                </a:solidFill>
                <a:latin typeface="Times New Roman" pitchFamily="18" charset="0"/>
              </a:rPr>
              <a:pPr/>
              <a:t>38</a:t>
            </a:fld>
            <a:endParaRPr lang="en-US" smtClean="0">
              <a:solidFill>
                <a:schemeClr val="tx1"/>
              </a:solidFill>
              <a:latin typeface="Times New Roman" pitchFamily="18" charset="0"/>
            </a:endParaRPr>
          </a:p>
        </p:txBody>
      </p:sp>
      <p:grpSp>
        <p:nvGrpSpPr>
          <p:cNvPr id="2" name="Group 3"/>
          <p:cNvGrpSpPr>
            <a:grpSpLocks/>
          </p:cNvGrpSpPr>
          <p:nvPr/>
        </p:nvGrpSpPr>
        <p:grpSpPr bwMode="auto">
          <a:xfrm>
            <a:off x="1066800" y="714375"/>
            <a:ext cx="6934200" cy="5762625"/>
            <a:chOff x="672" y="450"/>
            <a:chExt cx="4368" cy="3630"/>
          </a:xfrm>
        </p:grpSpPr>
        <p:sp>
          <p:nvSpPr>
            <p:cNvPr id="3081" name="Line 4"/>
            <p:cNvSpPr>
              <a:spLocks noChangeShapeType="1"/>
            </p:cNvSpPr>
            <p:nvPr/>
          </p:nvSpPr>
          <p:spPr bwMode="auto">
            <a:xfrm>
              <a:off x="672" y="450"/>
              <a:ext cx="1104" cy="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2" name="Line 5"/>
            <p:cNvSpPr>
              <a:spLocks noChangeShapeType="1"/>
            </p:cNvSpPr>
            <p:nvPr/>
          </p:nvSpPr>
          <p:spPr bwMode="auto">
            <a:xfrm>
              <a:off x="1776" y="450"/>
              <a:ext cx="0" cy="1344"/>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3" name="Line 6"/>
            <p:cNvSpPr>
              <a:spLocks noChangeShapeType="1"/>
            </p:cNvSpPr>
            <p:nvPr/>
          </p:nvSpPr>
          <p:spPr bwMode="auto">
            <a:xfrm>
              <a:off x="1776" y="1794"/>
              <a:ext cx="144" cy="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4" name="Line 7"/>
            <p:cNvSpPr>
              <a:spLocks noChangeShapeType="1"/>
            </p:cNvSpPr>
            <p:nvPr/>
          </p:nvSpPr>
          <p:spPr bwMode="auto">
            <a:xfrm>
              <a:off x="1920" y="1794"/>
              <a:ext cx="0" cy="288"/>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5" name="Line 8"/>
            <p:cNvSpPr>
              <a:spLocks noChangeShapeType="1"/>
            </p:cNvSpPr>
            <p:nvPr/>
          </p:nvSpPr>
          <p:spPr bwMode="auto">
            <a:xfrm>
              <a:off x="1920" y="2082"/>
              <a:ext cx="1872" cy="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6" name="Line 9"/>
            <p:cNvSpPr>
              <a:spLocks noChangeShapeType="1"/>
            </p:cNvSpPr>
            <p:nvPr/>
          </p:nvSpPr>
          <p:spPr bwMode="auto">
            <a:xfrm>
              <a:off x="3774" y="2088"/>
              <a:ext cx="0" cy="48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7" name="Line 10"/>
            <p:cNvSpPr>
              <a:spLocks noChangeShapeType="1"/>
            </p:cNvSpPr>
            <p:nvPr/>
          </p:nvSpPr>
          <p:spPr bwMode="auto">
            <a:xfrm>
              <a:off x="3780" y="2586"/>
              <a:ext cx="528" cy="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8" name="Line 11"/>
            <p:cNvSpPr>
              <a:spLocks noChangeShapeType="1"/>
            </p:cNvSpPr>
            <p:nvPr/>
          </p:nvSpPr>
          <p:spPr bwMode="auto">
            <a:xfrm>
              <a:off x="4320" y="2562"/>
              <a:ext cx="0" cy="1488"/>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9" name="Line 12"/>
            <p:cNvSpPr>
              <a:spLocks noChangeShapeType="1"/>
            </p:cNvSpPr>
            <p:nvPr/>
          </p:nvSpPr>
          <p:spPr bwMode="auto">
            <a:xfrm>
              <a:off x="672" y="2100"/>
              <a:ext cx="1104" cy="0"/>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0" name="Line 13"/>
            <p:cNvSpPr>
              <a:spLocks noChangeShapeType="1"/>
            </p:cNvSpPr>
            <p:nvPr/>
          </p:nvSpPr>
          <p:spPr bwMode="auto">
            <a:xfrm>
              <a:off x="1776" y="2112"/>
              <a:ext cx="0" cy="144"/>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1" name="Line 14"/>
            <p:cNvSpPr>
              <a:spLocks noChangeShapeType="1"/>
            </p:cNvSpPr>
            <p:nvPr/>
          </p:nvSpPr>
          <p:spPr bwMode="auto">
            <a:xfrm>
              <a:off x="1776" y="2256"/>
              <a:ext cx="3264" cy="0"/>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2" name="Line 15"/>
            <p:cNvSpPr>
              <a:spLocks noChangeShapeType="1"/>
            </p:cNvSpPr>
            <p:nvPr/>
          </p:nvSpPr>
          <p:spPr bwMode="auto">
            <a:xfrm>
              <a:off x="5022" y="2256"/>
              <a:ext cx="0" cy="1776"/>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3" name="Rectangle 16"/>
            <p:cNvSpPr>
              <a:spLocks noChangeArrowheads="1"/>
            </p:cNvSpPr>
            <p:nvPr/>
          </p:nvSpPr>
          <p:spPr bwMode="auto">
            <a:xfrm>
              <a:off x="3672" y="552"/>
              <a:ext cx="360" cy="168"/>
            </a:xfrm>
            <a:prstGeom prst="rect">
              <a:avLst/>
            </a:prstGeom>
            <a:solidFill>
              <a:srgbClr val="008000">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94" name="Rectangle 17"/>
            <p:cNvSpPr>
              <a:spLocks noChangeArrowheads="1"/>
            </p:cNvSpPr>
            <p:nvPr/>
          </p:nvSpPr>
          <p:spPr bwMode="auto">
            <a:xfrm>
              <a:off x="3666" y="768"/>
              <a:ext cx="840" cy="168"/>
            </a:xfrm>
            <a:prstGeom prst="rect">
              <a:avLst/>
            </a:prstGeom>
            <a:solidFill>
              <a:srgbClr val="FF0000">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95" name="Rectangle 18"/>
            <p:cNvSpPr>
              <a:spLocks noChangeArrowheads="1"/>
            </p:cNvSpPr>
            <p:nvPr/>
          </p:nvSpPr>
          <p:spPr bwMode="auto">
            <a:xfrm>
              <a:off x="3654" y="984"/>
              <a:ext cx="480" cy="156"/>
            </a:xfrm>
            <a:prstGeom prst="rect">
              <a:avLst/>
            </a:prstGeom>
            <a:solidFill>
              <a:srgbClr val="0000FF">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96" name="Line 19"/>
            <p:cNvSpPr>
              <a:spLocks noChangeShapeType="1"/>
            </p:cNvSpPr>
            <p:nvPr/>
          </p:nvSpPr>
          <p:spPr bwMode="auto">
            <a:xfrm>
              <a:off x="672" y="2064"/>
              <a:ext cx="480" cy="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7" name="Line 20"/>
            <p:cNvSpPr>
              <a:spLocks noChangeShapeType="1"/>
            </p:cNvSpPr>
            <p:nvPr/>
          </p:nvSpPr>
          <p:spPr bwMode="auto">
            <a:xfrm>
              <a:off x="1152" y="2064"/>
              <a:ext cx="0" cy="60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8" name="Line 21"/>
            <p:cNvSpPr>
              <a:spLocks noChangeShapeType="1"/>
            </p:cNvSpPr>
            <p:nvPr/>
          </p:nvSpPr>
          <p:spPr bwMode="auto">
            <a:xfrm>
              <a:off x="1356" y="2676"/>
              <a:ext cx="6" cy="36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9" name="Line 22"/>
            <p:cNvSpPr>
              <a:spLocks noChangeShapeType="1"/>
            </p:cNvSpPr>
            <p:nvPr/>
          </p:nvSpPr>
          <p:spPr bwMode="auto">
            <a:xfrm>
              <a:off x="1590" y="3036"/>
              <a:ext cx="0" cy="24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00" name="Line 23"/>
            <p:cNvSpPr>
              <a:spLocks noChangeShapeType="1"/>
            </p:cNvSpPr>
            <p:nvPr/>
          </p:nvSpPr>
          <p:spPr bwMode="auto">
            <a:xfrm>
              <a:off x="2004" y="3300"/>
              <a:ext cx="0" cy="24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01" name="Line 24"/>
            <p:cNvSpPr>
              <a:spLocks noChangeShapeType="1"/>
            </p:cNvSpPr>
            <p:nvPr/>
          </p:nvSpPr>
          <p:spPr bwMode="auto">
            <a:xfrm>
              <a:off x="3312" y="3552"/>
              <a:ext cx="0" cy="528"/>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02" name="Line 25"/>
            <p:cNvSpPr>
              <a:spLocks noChangeShapeType="1"/>
            </p:cNvSpPr>
            <p:nvPr/>
          </p:nvSpPr>
          <p:spPr bwMode="auto">
            <a:xfrm>
              <a:off x="1152" y="2664"/>
              <a:ext cx="192" cy="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03" name="Line 26"/>
            <p:cNvSpPr>
              <a:spLocks noChangeShapeType="1"/>
            </p:cNvSpPr>
            <p:nvPr/>
          </p:nvSpPr>
          <p:spPr bwMode="auto">
            <a:xfrm>
              <a:off x="1350" y="3042"/>
              <a:ext cx="240" cy="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04" name="Line 27"/>
            <p:cNvSpPr>
              <a:spLocks noChangeShapeType="1"/>
            </p:cNvSpPr>
            <p:nvPr/>
          </p:nvSpPr>
          <p:spPr bwMode="auto">
            <a:xfrm>
              <a:off x="1584" y="3294"/>
              <a:ext cx="432" cy="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05" name="Line 28"/>
            <p:cNvSpPr>
              <a:spLocks noChangeShapeType="1"/>
            </p:cNvSpPr>
            <p:nvPr/>
          </p:nvSpPr>
          <p:spPr bwMode="auto">
            <a:xfrm>
              <a:off x="2016" y="3552"/>
              <a:ext cx="1296" cy="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 name="Group 41"/>
          <p:cNvGrpSpPr>
            <a:grpSpLocks/>
          </p:cNvGrpSpPr>
          <p:nvPr/>
        </p:nvGrpSpPr>
        <p:grpSpPr bwMode="auto">
          <a:xfrm>
            <a:off x="1042988" y="5805488"/>
            <a:ext cx="2486025" cy="647700"/>
            <a:chOff x="1043608" y="5805264"/>
            <a:chExt cx="2484784" cy="648072"/>
          </a:xfrm>
        </p:grpSpPr>
        <p:cxnSp>
          <p:nvCxnSpPr>
            <p:cNvPr id="3078" name="Straight Connector 34"/>
            <p:cNvCxnSpPr>
              <a:cxnSpLocks noChangeShapeType="1"/>
            </p:cNvCxnSpPr>
            <p:nvPr/>
          </p:nvCxnSpPr>
          <p:spPr bwMode="auto">
            <a:xfrm>
              <a:off x="1043608" y="5805264"/>
              <a:ext cx="648072" cy="0"/>
            </a:xfrm>
            <a:prstGeom prst="line">
              <a:avLst/>
            </a:prstGeom>
            <a:noFill/>
            <a:ln w="381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3079" name="Straight Connector 36"/>
            <p:cNvCxnSpPr>
              <a:cxnSpLocks noChangeShapeType="1"/>
            </p:cNvCxnSpPr>
            <p:nvPr/>
          </p:nvCxnSpPr>
          <p:spPr bwMode="auto">
            <a:xfrm>
              <a:off x="1691680" y="5805264"/>
              <a:ext cx="0" cy="648072"/>
            </a:xfrm>
            <a:prstGeom prst="line">
              <a:avLst/>
            </a:prstGeom>
            <a:noFill/>
            <a:ln w="3810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sp>
          <p:nvSpPr>
            <p:cNvPr id="3080" name="TextBox 39"/>
            <p:cNvSpPr txBox="1">
              <a:spLocks noChangeArrowheads="1"/>
            </p:cNvSpPr>
            <p:nvPr/>
          </p:nvSpPr>
          <p:spPr bwMode="auto">
            <a:xfrm>
              <a:off x="1763688" y="5805264"/>
              <a:ext cx="17647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800" b="1">
                  <a:solidFill>
                    <a:schemeClr val="tx1"/>
                  </a:solidFill>
                  <a:latin typeface="Times New Roman" pitchFamily="18" charset="0"/>
                  <a:cs typeface="Times New Roman" pitchFamily="18" charset="0"/>
                </a:rPr>
                <a:t>MOSFET</a:t>
              </a:r>
              <a:endParaRPr lang="en-US" sz="2800" b="1">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19AF4AD-4F64-446B-AC69-4108E5868BDB}" type="slidenum">
              <a:rPr lang="en-US" smtClean="0">
                <a:solidFill>
                  <a:schemeClr val="tx1"/>
                </a:solidFill>
                <a:latin typeface="Times New Roman" pitchFamily="18" charset="0"/>
              </a:rPr>
              <a:pPr/>
              <a:t>39</a:t>
            </a:fld>
            <a:endParaRPr lang="en-US" smtClean="0">
              <a:solidFill>
                <a:schemeClr val="tx1"/>
              </a:solidFill>
              <a:latin typeface="Times New Roman" pitchFamily="18" charset="0"/>
            </a:endParaRPr>
          </a:p>
        </p:txBody>
      </p:sp>
      <p:sp>
        <p:nvSpPr>
          <p:cNvPr id="18435" name="TextBox 4"/>
          <p:cNvSpPr txBox="1">
            <a:spLocks noChangeArrowheads="1"/>
          </p:cNvSpPr>
          <p:nvPr/>
        </p:nvSpPr>
        <p:spPr bwMode="auto">
          <a:xfrm>
            <a:off x="0" y="0"/>
            <a:ext cx="9144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chemeClr val="tx1"/>
                </a:solidFill>
                <a:latin typeface="Arial" charset="0"/>
              </a:rPr>
              <a:t>OBLAST PRIMENE (snage - učestanosti)</a:t>
            </a:r>
            <a:endParaRPr lang="sr-Latn-CS" sz="2400" b="1">
              <a:solidFill>
                <a:srgbClr val="0066CC"/>
              </a:solidFill>
              <a:latin typeface="Arial" charset="0"/>
            </a:endParaRPr>
          </a:p>
        </p:txBody>
      </p:sp>
      <p:grpSp>
        <p:nvGrpSpPr>
          <p:cNvPr id="2" name="Group 3"/>
          <p:cNvGrpSpPr>
            <a:grpSpLocks/>
          </p:cNvGrpSpPr>
          <p:nvPr/>
        </p:nvGrpSpPr>
        <p:grpSpPr bwMode="auto">
          <a:xfrm>
            <a:off x="1447800" y="685800"/>
            <a:ext cx="5989638" cy="5794375"/>
            <a:chOff x="912" y="432"/>
            <a:chExt cx="3773" cy="3650"/>
          </a:xfrm>
        </p:grpSpPr>
        <p:sp>
          <p:nvSpPr>
            <p:cNvPr id="18437" name="Rectangle 4"/>
            <p:cNvSpPr>
              <a:spLocks noChangeArrowheads="1"/>
            </p:cNvSpPr>
            <p:nvPr/>
          </p:nvSpPr>
          <p:spPr bwMode="auto">
            <a:xfrm>
              <a:off x="1920" y="696"/>
              <a:ext cx="1248" cy="216"/>
            </a:xfrm>
            <a:prstGeom prst="rect">
              <a:avLst/>
            </a:prstGeom>
            <a:solidFill>
              <a:srgbClr val="008000">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38" name="Line 5"/>
            <p:cNvSpPr>
              <a:spLocks noChangeShapeType="1"/>
            </p:cNvSpPr>
            <p:nvPr/>
          </p:nvSpPr>
          <p:spPr bwMode="auto">
            <a:xfrm>
              <a:off x="1566" y="432"/>
              <a:ext cx="0" cy="329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39" name="Line 6"/>
            <p:cNvSpPr>
              <a:spLocks noChangeShapeType="1"/>
            </p:cNvSpPr>
            <p:nvPr/>
          </p:nvSpPr>
          <p:spPr bwMode="auto">
            <a:xfrm>
              <a:off x="1562" y="3695"/>
              <a:ext cx="3123" cy="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40" name="Line 7"/>
            <p:cNvSpPr>
              <a:spLocks noChangeShapeType="1"/>
            </p:cNvSpPr>
            <p:nvPr/>
          </p:nvSpPr>
          <p:spPr bwMode="auto">
            <a:xfrm flipH="1">
              <a:off x="1956" y="3653"/>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41" name="Line 8"/>
            <p:cNvSpPr>
              <a:spLocks noChangeShapeType="1"/>
            </p:cNvSpPr>
            <p:nvPr/>
          </p:nvSpPr>
          <p:spPr bwMode="auto">
            <a:xfrm flipH="1">
              <a:off x="2490" y="3671"/>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42" name="Line 9"/>
            <p:cNvSpPr>
              <a:spLocks noChangeShapeType="1"/>
            </p:cNvSpPr>
            <p:nvPr/>
          </p:nvSpPr>
          <p:spPr bwMode="auto">
            <a:xfrm flipH="1">
              <a:off x="3024" y="3647"/>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43" name="Line 10"/>
            <p:cNvSpPr>
              <a:spLocks noChangeShapeType="1"/>
            </p:cNvSpPr>
            <p:nvPr/>
          </p:nvSpPr>
          <p:spPr bwMode="auto">
            <a:xfrm flipH="1">
              <a:off x="3576" y="3647"/>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44" name="Line 11"/>
            <p:cNvSpPr>
              <a:spLocks noChangeShapeType="1"/>
            </p:cNvSpPr>
            <p:nvPr/>
          </p:nvSpPr>
          <p:spPr bwMode="auto">
            <a:xfrm flipH="1">
              <a:off x="4176" y="3641"/>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45" name="Text Box 12"/>
            <p:cNvSpPr txBox="1">
              <a:spLocks noChangeArrowheads="1"/>
            </p:cNvSpPr>
            <p:nvPr/>
          </p:nvSpPr>
          <p:spPr bwMode="auto">
            <a:xfrm>
              <a:off x="1689" y="3851"/>
              <a:ext cx="49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Hz</a:t>
              </a:r>
            </a:p>
          </p:txBody>
        </p:sp>
        <p:sp>
          <p:nvSpPr>
            <p:cNvPr id="18446" name="Text Box 13"/>
            <p:cNvSpPr txBox="1">
              <a:spLocks noChangeArrowheads="1"/>
            </p:cNvSpPr>
            <p:nvPr/>
          </p:nvSpPr>
          <p:spPr bwMode="auto">
            <a:xfrm>
              <a:off x="2259" y="3851"/>
              <a:ext cx="42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1kHz</a:t>
              </a:r>
            </a:p>
          </p:txBody>
        </p:sp>
        <p:sp>
          <p:nvSpPr>
            <p:cNvPr id="18447" name="Text Box 14"/>
            <p:cNvSpPr txBox="1">
              <a:spLocks noChangeArrowheads="1"/>
            </p:cNvSpPr>
            <p:nvPr/>
          </p:nvSpPr>
          <p:spPr bwMode="auto">
            <a:xfrm>
              <a:off x="3309" y="3839"/>
              <a:ext cx="48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1MHz</a:t>
              </a:r>
            </a:p>
          </p:txBody>
        </p:sp>
        <p:sp>
          <p:nvSpPr>
            <p:cNvPr id="18448" name="Text Box 15"/>
            <p:cNvSpPr txBox="1">
              <a:spLocks noChangeArrowheads="1"/>
            </p:cNvSpPr>
            <p:nvPr/>
          </p:nvSpPr>
          <p:spPr bwMode="auto">
            <a:xfrm>
              <a:off x="2739" y="3839"/>
              <a:ext cx="57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100kHz</a:t>
              </a:r>
            </a:p>
          </p:txBody>
        </p:sp>
        <p:sp>
          <p:nvSpPr>
            <p:cNvPr id="18449" name="Text Box 16"/>
            <p:cNvSpPr txBox="1">
              <a:spLocks noChangeArrowheads="1"/>
            </p:cNvSpPr>
            <p:nvPr/>
          </p:nvSpPr>
          <p:spPr bwMode="auto">
            <a:xfrm>
              <a:off x="3849" y="3833"/>
              <a:ext cx="5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10MHz</a:t>
              </a:r>
            </a:p>
          </p:txBody>
        </p:sp>
        <p:sp>
          <p:nvSpPr>
            <p:cNvPr id="18450" name="Line 17"/>
            <p:cNvSpPr>
              <a:spLocks noChangeShapeType="1"/>
            </p:cNvSpPr>
            <p:nvPr/>
          </p:nvSpPr>
          <p:spPr bwMode="auto">
            <a:xfrm rot="-5400000" flipH="1" flipV="1">
              <a:off x="1572" y="3215"/>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1" name="Line 18"/>
            <p:cNvSpPr>
              <a:spLocks noChangeShapeType="1"/>
            </p:cNvSpPr>
            <p:nvPr/>
          </p:nvSpPr>
          <p:spPr bwMode="auto">
            <a:xfrm rot="-5400000" flipH="1" flipV="1">
              <a:off x="1570" y="2737"/>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2" name="Line 19"/>
            <p:cNvSpPr>
              <a:spLocks noChangeShapeType="1"/>
            </p:cNvSpPr>
            <p:nvPr/>
          </p:nvSpPr>
          <p:spPr bwMode="auto">
            <a:xfrm rot="-5400000" flipH="1" flipV="1">
              <a:off x="1553" y="2355"/>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3" name="Line 20"/>
            <p:cNvSpPr>
              <a:spLocks noChangeShapeType="1"/>
            </p:cNvSpPr>
            <p:nvPr/>
          </p:nvSpPr>
          <p:spPr bwMode="auto">
            <a:xfrm rot="-5400000" flipH="1" flipV="1">
              <a:off x="1570" y="1927"/>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4" name="Line 21"/>
            <p:cNvSpPr>
              <a:spLocks noChangeShapeType="1"/>
            </p:cNvSpPr>
            <p:nvPr/>
          </p:nvSpPr>
          <p:spPr bwMode="auto">
            <a:xfrm rot="-5400000" flipH="1" flipV="1">
              <a:off x="1570" y="1489"/>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5" name="Line 22"/>
            <p:cNvSpPr>
              <a:spLocks noChangeShapeType="1"/>
            </p:cNvSpPr>
            <p:nvPr/>
          </p:nvSpPr>
          <p:spPr bwMode="auto">
            <a:xfrm rot="-5400000" flipH="1" flipV="1">
              <a:off x="1572" y="558"/>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6" name="Line 23"/>
            <p:cNvSpPr>
              <a:spLocks noChangeShapeType="1"/>
            </p:cNvSpPr>
            <p:nvPr/>
          </p:nvSpPr>
          <p:spPr bwMode="auto">
            <a:xfrm rot="-5400000" flipH="1" flipV="1">
              <a:off x="1567" y="1029"/>
              <a:ext cx="0" cy="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57" name="Text Box 24"/>
            <p:cNvSpPr txBox="1">
              <a:spLocks noChangeArrowheads="1"/>
            </p:cNvSpPr>
            <p:nvPr/>
          </p:nvSpPr>
          <p:spPr bwMode="auto">
            <a:xfrm>
              <a:off x="1056" y="3111"/>
              <a:ext cx="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1kW</a:t>
              </a:r>
            </a:p>
          </p:txBody>
        </p:sp>
        <p:sp>
          <p:nvSpPr>
            <p:cNvPr id="18458" name="Text Box 25"/>
            <p:cNvSpPr txBox="1">
              <a:spLocks noChangeArrowheads="1"/>
            </p:cNvSpPr>
            <p:nvPr/>
          </p:nvSpPr>
          <p:spPr bwMode="auto">
            <a:xfrm>
              <a:off x="912" y="2283"/>
              <a:ext cx="53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100kW</a:t>
              </a:r>
            </a:p>
          </p:txBody>
        </p:sp>
        <p:sp>
          <p:nvSpPr>
            <p:cNvPr id="18459" name="Text Box 26"/>
            <p:cNvSpPr txBox="1">
              <a:spLocks noChangeArrowheads="1"/>
            </p:cNvSpPr>
            <p:nvPr/>
          </p:nvSpPr>
          <p:spPr bwMode="auto">
            <a:xfrm>
              <a:off x="984" y="2681"/>
              <a:ext cx="46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10kW</a:t>
              </a:r>
            </a:p>
          </p:txBody>
        </p:sp>
        <p:sp>
          <p:nvSpPr>
            <p:cNvPr id="18460" name="Text Box 27"/>
            <p:cNvSpPr txBox="1">
              <a:spLocks noChangeArrowheads="1"/>
            </p:cNvSpPr>
            <p:nvPr/>
          </p:nvSpPr>
          <p:spPr bwMode="auto">
            <a:xfrm>
              <a:off x="928" y="1497"/>
              <a:ext cx="52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10MW</a:t>
              </a:r>
            </a:p>
          </p:txBody>
        </p:sp>
        <p:sp>
          <p:nvSpPr>
            <p:cNvPr id="18461" name="Text Box 28"/>
            <p:cNvSpPr txBox="1">
              <a:spLocks noChangeArrowheads="1"/>
            </p:cNvSpPr>
            <p:nvPr/>
          </p:nvSpPr>
          <p:spPr bwMode="auto">
            <a:xfrm>
              <a:off x="988" y="1854"/>
              <a:ext cx="45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1MW</a:t>
              </a:r>
            </a:p>
          </p:txBody>
        </p:sp>
        <p:sp>
          <p:nvSpPr>
            <p:cNvPr id="18462" name="Text Box 29"/>
            <p:cNvSpPr txBox="1">
              <a:spLocks noChangeArrowheads="1"/>
            </p:cNvSpPr>
            <p:nvPr/>
          </p:nvSpPr>
          <p:spPr bwMode="auto">
            <a:xfrm>
              <a:off x="928" y="981"/>
              <a:ext cx="599"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MW</a:t>
              </a:r>
            </a:p>
          </p:txBody>
        </p:sp>
        <p:sp>
          <p:nvSpPr>
            <p:cNvPr id="18463" name="Text Box 30"/>
            <p:cNvSpPr txBox="1">
              <a:spLocks noChangeArrowheads="1"/>
            </p:cNvSpPr>
            <p:nvPr/>
          </p:nvSpPr>
          <p:spPr bwMode="auto">
            <a:xfrm>
              <a:off x="1024" y="526"/>
              <a:ext cx="42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1GW</a:t>
              </a:r>
            </a:p>
          </p:txBody>
        </p:sp>
        <p:sp>
          <p:nvSpPr>
            <p:cNvPr id="18464" name="Text Box 31"/>
            <p:cNvSpPr txBox="1">
              <a:spLocks noChangeArrowheads="1"/>
            </p:cNvSpPr>
            <p:nvPr/>
          </p:nvSpPr>
          <p:spPr bwMode="auto">
            <a:xfrm>
              <a:off x="1008" y="3519"/>
              <a:ext cx="46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100W</a:t>
              </a:r>
            </a:p>
          </p:txBody>
        </p:sp>
        <p:sp>
          <p:nvSpPr>
            <p:cNvPr id="18465" name="Line 32"/>
            <p:cNvSpPr>
              <a:spLocks noChangeShapeType="1"/>
            </p:cNvSpPr>
            <p:nvPr/>
          </p:nvSpPr>
          <p:spPr bwMode="auto">
            <a:xfrm>
              <a:off x="1570" y="2783"/>
              <a:ext cx="141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66" name="Line 33"/>
            <p:cNvSpPr>
              <a:spLocks noChangeShapeType="1"/>
            </p:cNvSpPr>
            <p:nvPr/>
          </p:nvSpPr>
          <p:spPr bwMode="auto">
            <a:xfrm>
              <a:off x="2986" y="2783"/>
              <a:ext cx="1032" cy="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67" name="Line 34"/>
            <p:cNvSpPr>
              <a:spLocks noChangeShapeType="1"/>
            </p:cNvSpPr>
            <p:nvPr/>
          </p:nvSpPr>
          <p:spPr bwMode="auto">
            <a:xfrm>
              <a:off x="1570" y="1967"/>
              <a:ext cx="106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68" name="Line 35"/>
            <p:cNvSpPr>
              <a:spLocks noChangeShapeType="1"/>
            </p:cNvSpPr>
            <p:nvPr/>
          </p:nvSpPr>
          <p:spPr bwMode="auto">
            <a:xfrm>
              <a:off x="2626" y="1967"/>
              <a:ext cx="432" cy="127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69" name="Line 36"/>
            <p:cNvSpPr>
              <a:spLocks noChangeShapeType="1"/>
            </p:cNvSpPr>
            <p:nvPr/>
          </p:nvSpPr>
          <p:spPr bwMode="auto">
            <a:xfrm>
              <a:off x="2980" y="2771"/>
              <a:ext cx="0" cy="918"/>
            </a:xfrm>
            <a:prstGeom prst="line">
              <a:avLst/>
            </a:prstGeom>
            <a:noFill/>
            <a:ln w="9525" cap="rnd">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0" name="Line 37"/>
            <p:cNvSpPr>
              <a:spLocks noChangeShapeType="1"/>
            </p:cNvSpPr>
            <p:nvPr/>
          </p:nvSpPr>
          <p:spPr bwMode="auto">
            <a:xfrm>
              <a:off x="2620" y="1967"/>
              <a:ext cx="0" cy="1740"/>
            </a:xfrm>
            <a:prstGeom prst="line">
              <a:avLst/>
            </a:prstGeom>
            <a:noFill/>
            <a:ln w="9525" cap="rnd">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1" name="Line 38"/>
            <p:cNvSpPr>
              <a:spLocks noChangeShapeType="1"/>
            </p:cNvSpPr>
            <p:nvPr/>
          </p:nvSpPr>
          <p:spPr bwMode="auto">
            <a:xfrm>
              <a:off x="2476" y="1511"/>
              <a:ext cx="6" cy="2196"/>
            </a:xfrm>
            <a:prstGeom prst="line">
              <a:avLst/>
            </a:prstGeom>
            <a:noFill/>
            <a:ln w="9525" cap="rnd">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2" name="Line 39"/>
            <p:cNvSpPr>
              <a:spLocks noChangeShapeType="1"/>
            </p:cNvSpPr>
            <p:nvPr/>
          </p:nvSpPr>
          <p:spPr bwMode="auto">
            <a:xfrm>
              <a:off x="2236" y="1169"/>
              <a:ext cx="0" cy="2538"/>
            </a:xfrm>
            <a:prstGeom prst="line">
              <a:avLst/>
            </a:prstGeom>
            <a:noFill/>
            <a:ln w="9525" cap="rnd">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3" name="Line 40"/>
            <p:cNvSpPr>
              <a:spLocks noChangeShapeType="1"/>
            </p:cNvSpPr>
            <p:nvPr/>
          </p:nvSpPr>
          <p:spPr bwMode="auto">
            <a:xfrm>
              <a:off x="1570" y="1067"/>
              <a:ext cx="66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4" name="Line 41"/>
            <p:cNvSpPr>
              <a:spLocks noChangeShapeType="1"/>
            </p:cNvSpPr>
            <p:nvPr/>
          </p:nvSpPr>
          <p:spPr bwMode="auto">
            <a:xfrm flipH="1">
              <a:off x="2236" y="1067"/>
              <a:ext cx="6" cy="4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5" name="Line 42"/>
            <p:cNvSpPr>
              <a:spLocks noChangeShapeType="1"/>
            </p:cNvSpPr>
            <p:nvPr/>
          </p:nvSpPr>
          <p:spPr bwMode="auto">
            <a:xfrm>
              <a:off x="2242" y="1511"/>
              <a:ext cx="22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6" name="Line 43"/>
            <p:cNvSpPr>
              <a:spLocks noChangeShapeType="1"/>
            </p:cNvSpPr>
            <p:nvPr/>
          </p:nvSpPr>
          <p:spPr bwMode="auto">
            <a:xfrm>
              <a:off x="2470" y="1505"/>
              <a:ext cx="0" cy="76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7" name="Line 44"/>
            <p:cNvSpPr>
              <a:spLocks noChangeShapeType="1"/>
            </p:cNvSpPr>
            <p:nvPr/>
          </p:nvSpPr>
          <p:spPr bwMode="auto">
            <a:xfrm>
              <a:off x="1762" y="593"/>
              <a:ext cx="0" cy="112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8" name="Line 45"/>
            <p:cNvSpPr>
              <a:spLocks noChangeShapeType="1"/>
            </p:cNvSpPr>
            <p:nvPr/>
          </p:nvSpPr>
          <p:spPr bwMode="auto">
            <a:xfrm>
              <a:off x="1570" y="593"/>
              <a:ext cx="192" cy="0"/>
            </a:xfrm>
            <a:prstGeom prst="line">
              <a:avLst/>
            </a:prstGeom>
            <a:noFill/>
            <a:ln w="28575">
              <a:solidFill>
                <a:schemeClr val="tx1"/>
              </a:solidFill>
              <a:prstDash val="sysDot"/>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en-US"/>
            </a:p>
          </p:txBody>
        </p:sp>
        <p:sp>
          <p:nvSpPr>
            <p:cNvPr id="18479" name="Text Box 46"/>
            <p:cNvSpPr txBox="1">
              <a:spLocks noChangeArrowheads="1"/>
            </p:cNvSpPr>
            <p:nvPr/>
          </p:nvSpPr>
          <p:spPr bwMode="auto">
            <a:xfrm>
              <a:off x="3655" y="2953"/>
              <a:ext cx="87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MOSFET</a:t>
              </a:r>
            </a:p>
          </p:txBody>
        </p:sp>
        <p:sp>
          <p:nvSpPr>
            <p:cNvPr id="18480" name="Text Box 47"/>
            <p:cNvSpPr txBox="1">
              <a:spLocks noChangeArrowheads="1"/>
            </p:cNvSpPr>
            <p:nvPr/>
          </p:nvSpPr>
          <p:spPr bwMode="auto">
            <a:xfrm>
              <a:off x="2947" y="2203"/>
              <a:ext cx="56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IGBT</a:t>
              </a:r>
            </a:p>
          </p:txBody>
        </p:sp>
        <p:sp>
          <p:nvSpPr>
            <p:cNvPr id="18481" name="Text Box 48"/>
            <p:cNvSpPr txBox="1">
              <a:spLocks noChangeArrowheads="1"/>
            </p:cNvSpPr>
            <p:nvPr/>
          </p:nvSpPr>
          <p:spPr bwMode="auto">
            <a:xfrm>
              <a:off x="2629" y="1417"/>
              <a:ext cx="101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GTO/IGCT</a:t>
              </a:r>
            </a:p>
          </p:txBody>
        </p:sp>
        <p:sp>
          <p:nvSpPr>
            <p:cNvPr id="18482" name="Text Box 49"/>
            <p:cNvSpPr txBox="1">
              <a:spLocks noChangeArrowheads="1"/>
            </p:cNvSpPr>
            <p:nvPr/>
          </p:nvSpPr>
          <p:spPr bwMode="auto">
            <a:xfrm>
              <a:off x="1867" y="655"/>
              <a:ext cx="74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T</a:t>
              </a:r>
              <a:r>
                <a:rPr lang="sr-Latn-CS" sz="2400">
                  <a:solidFill>
                    <a:schemeClr val="tx1"/>
                  </a:solidFill>
                  <a:latin typeface="Times New Roman" pitchFamily="18" charset="0"/>
                </a:rPr>
                <a:t>iristori</a:t>
              </a:r>
              <a:endParaRPr lang="en-US" sz="2400">
                <a:solidFill>
                  <a:schemeClr val="tx1"/>
                </a:solidFill>
                <a:latin typeface="Times New Roman" pitchFamily="18" charset="0"/>
              </a:endParaRPr>
            </a:p>
          </p:txBody>
        </p:sp>
        <p:sp>
          <p:nvSpPr>
            <p:cNvPr id="18483" name="Line 50"/>
            <p:cNvSpPr>
              <a:spLocks noChangeShapeType="1"/>
            </p:cNvSpPr>
            <p:nvPr/>
          </p:nvSpPr>
          <p:spPr bwMode="auto">
            <a:xfrm>
              <a:off x="1572" y="588"/>
              <a:ext cx="144" cy="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84" name="Line 51"/>
            <p:cNvSpPr>
              <a:spLocks noChangeShapeType="1"/>
            </p:cNvSpPr>
            <p:nvPr/>
          </p:nvSpPr>
          <p:spPr bwMode="auto">
            <a:xfrm flipH="1">
              <a:off x="1752" y="570"/>
              <a:ext cx="6" cy="1140"/>
            </a:xfrm>
            <a:prstGeom prst="line">
              <a:avLst/>
            </a:prstGeom>
            <a:noFill/>
            <a:ln w="57150">
              <a:solidFill>
                <a:srgbClr val="008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85" name="Line 52"/>
            <p:cNvSpPr>
              <a:spLocks noChangeShapeType="1"/>
            </p:cNvSpPr>
            <p:nvPr/>
          </p:nvSpPr>
          <p:spPr bwMode="auto">
            <a:xfrm>
              <a:off x="1566" y="1068"/>
              <a:ext cx="672" cy="0"/>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86" name="Line 53"/>
            <p:cNvSpPr>
              <a:spLocks noChangeShapeType="1"/>
            </p:cNvSpPr>
            <p:nvPr/>
          </p:nvSpPr>
          <p:spPr bwMode="auto">
            <a:xfrm flipH="1">
              <a:off x="2232" y="1056"/>
              <a:ext cx="12" cy="456"/>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87" name="Line 54"/>
            <p:cNvSpPr>
              <a:spLocks noChangeShapeType="1"/>
            </p:cNvSpPr>
            <p:nvPr/>
          </p:nvSpPr>
          <p:spPr bwMode="auto">
            <a:xfrm>
              <a:off x="2244" y="1512"/>
              <a:ext cx="228" cy="0"/>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88" name="Line 55"/>
            <p:cNvSpPr>
              <a:spLocks noChangeShapeType="1"/>
            </p:cNvSpPr>
            <p:nvPr/>
          </p:nvSpPr>
          <p:spPr bwMode="auto">
            <a:xfrm>
              <a:off x="2472" y="1518"/>
              <a:ext cx="6" cy="750"/>
            </a:xfrm>
            <a:prstGeom prst="line">
              <a:avLst/>
            </a:prstGeom>
            <a:noFill/>
            <a:ln w="57150">
              <a:solidFill>
                <a:srgbClr val="FF0000">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89" name="Rectangle 56"/>
            <p:cNvSpPr>
              <a:spLocks noChangeArrowheads="1"/>
            </p:cNvSpPr>
            <p:nvPr/>
          </p:nvSpPr>
          <p:spPr bwMode="auto">
            <a:xfrm>
              <a:off x="3006" y="2274"/>
              <a:ext cx="480" cy="156"/>
            </a:xfrm>
            <a:prstGeom prst="rect">
              <a:avLst/>
            </a:prstGeom>
            <a:solidFill>
              <a:srgbClr val="0000FF">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90" name="Line 57"/>
            <p:cNvSpPr>
              <a:spLocks noChangeShapeType="1"/>
            </p:cNvSpPr>
            <p:nvPr/>
          </p:nvSpPr>
          <p:spPr bwMode="auto">
            <a:xfrm>
              <a:off x="1536" y="1968"/>
              <a:ext cx="1104" cy="0"/>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91" name="Line 58"/>
            <p:cNvSpPr>
              <a:spLocks noChangeShapeType="1"/>
            </p:cNvSpPr>
            <p:nvPr/>
          </p:nvSpPr>
          <p:spPr bwMode="auto">
            <a:xfrm>
              <a:off x="2628" y="1968"/>
              <a:ext cx="432" cy="1266"/>
            </a:xfrm>
            <a:prstGeom prst="line">
              <a:avLst/>
            </a:prstGeom>
            <a:noFill/>
            <a:ln w="57150">
              <a:solidFill>
                <a:srgbClr val="0000FF">
                  <a:alpha val="45882"/>
                </a:srgbClr>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92" name="Rectangle 59"/>
            <p:cNvSpPr>
              <a:spLocks noChangeArrowheads="1"/>
            </p:cNvSpPr>
            <p:nvPr/>
          </p:nvSpPr>
          <p:spPr bwMode="auto">
            <a:xfrm>
              <a:off x="2688" y="1488"/>
              <a:ext cx="912" cy="156"/>
            </a:xfrm>
            <a:prstGeom prst="rect">
              <a:avLst/>
            </a:prstGeom>
            <a:solidFill>
              <a:srgbClr val="FF0000">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93" name="Text Box 60"/>
            <p:cNvSpPr txBox="1">
              <a:spLocks noChangeArrowheads="1"/>
            </p:cNvSpPr>
            <p:nvPr/>
          </p:nvSpPr>
          <p:spPr bwMode="auto">
            <a:xfrm>
              <a:off x="2514" y="654"/>
              <a:ext cx="607"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a:solidFill>
                    <a:schemeClr val="tx1"/>
                  </a:solidFill>
                  <a:latin typeface="Times New Roman" pitchFamily="18" charset="0"/>
                </a:rPr>
                <a:t>(SCR)</a:t>
              </a:r>
              <a:endParaRPr lang="en-US" sz="240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a:latin typeface="+mj-lt"/>
              </a:rPr>
              <a:t>TROFAZNI ISPRAVLJAČ </a:t>
            </a:r>
            <a:r>
              <a:rPr lang="sr-Latn-CS" sz="3200" b="1" dirty="0" smtClean="0">
                <a:latin typeface="+mj-lt"/>
              </a:rPr>
              <a:t>neupravljani, polutalasni</a:t>
            </a:r>
            <a:endParaRPr lang="en-US" sz="3200" b="1" dirty="0">
              <a:solidFill>
                <a:srgbClr val="C00000"/>
              </a:solidFill>
              <a:latin typeface="+mj-lt"/>
            </a:endParaRPr>
          </a:p>
        </p:txBody>
      </p:sp>
      <p:sp>
        <p:nvSpPr>
          <p:cNvPr id="270338" name="AutoShape 2" descr="&amp;Rcy;&amp;iecy;&amp;zcy;&amp;ucy;&amp;lcy;&amp;tcy;&amp;acy;&amp;tcy; &amp;scy;&amp;lcy;&amp;icy;&amp;kcy;&amp;acy; &amp;zcy;&amp;acy; three phase half wave rectifier"/>
          <p:cNvSpPr>
            <a:spLocks noChangeAspect="1" noChangeArrowheads="1"/>
          </p:cNvSpPr>
          <p:nvPr/>
        </p:nvSpPr>
        <p:spPr bwMode="auto">
          <a:xfrm>
            <a:off x="155575" y="-1608138"/>
            <a:ext cx="5295900"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0340" name="AutoShape 4" descr="&amp;Rcy;&amp;iecy;&amp;zcy;&amp;ucy;&amp;lcy;&amp;tcy;&amp;acy;&amp;tcy; &amp;scy;&amp;lcy;&amp;icy;&amp;kcy;&amp;acy; &amp;zcy;&amp;acy; three phase half wave rectifier"/>
          <p:cNvSpPr>
            <a:spLocks noChangeAspect="1" noChangeArrowheads="1"/>
          </p:cNvSpPr>
          <p:nvPr/>
        </p:nvSpPr>
        <p:spPr bwMode="auto">
          <a:xfrm>
            <a:off x="63500" y="-136525"/>
            <a:ext cx="5295900" cy="3362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7" descr="DC_voltage_profile_of_M3_three-phase_half-wave_rectifier.jpg"/>
          <p:cNvPicPr>
            <a:picLocks noChangeAspect="1"/>
          </p:cNvPicPr>
          <p:nvPr/>
        </p:nvPicPr>
        <p:blipFill>
          <a:blip r:embed="rId2"/>
          <a:stretch>
            <a:fillRect/>
          </a:stretch>
        </p:blipFill>
        <p:spPr>
          <a:xfrm>
            <a:off x="838200" y="3124200"/>
            <a:ext cx="7635959" cy="3418285"/>
          </a:xfrm>
          <a:prstGeom prst="rect">
            <a:avLst/>
          </a:prstGeom>
        </p:spPr>
      </p:pic>
      <p:sp>
        <p:nvSpPr>
          <p:cNvPr id="19" name="TextBox 18"/>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pic>
        <p:nvPicPr>
          <p:cNvPr id="270341" name="Picture 5"/>
          <p:cNvPicPr>
            <a:picLocks noChangeAspect="1" noChangeArrowheads="1"/>
          </p:cNvPicPr>
          <p:nvPr/>
        </p:nvPicPr>
        <p:blipFill>
          <a:blip r:embed="rId3"/>
          <a:srcRect/>
          <a:stretch>
            <a:fillRect/>
          </a:stretch>
        </p:blipFill>
        <p:spPr bwMode="auto">
          <a:xfrm>
            <a:off x="3886200" y="1219200"/>
            <a:ext cx="3901222" cy="2514600"/>
          </a:xfrm>
          <a:prstGeom prst="rect">
            <a:avLst/>
          </a:prstGeom>
          <a:noFill/>
          <a:ln w="9525">
            <a:noFill/>
            <a:miter lim="800000"/>
            <a:headEnd/>
            <a:tailEnd/>
          </a:ln>
          <a:effectLst/>
        </p:spPr>
      </p:pic>
      <p:sp>
        <p:nvSpPr>
          <p:cNvPr id="20" name="Text Box 47"/>
          <p:cNvSpPr txBox="1">
            <a:spLocks noChangeArrowheads="1"/>
          </p:cNvSpPr>
          <p:nvPr/>
        </p:nvSpPr>
        <p:spPr bwMode="auto">
          <a:xfrm>
            <a:off x="6019800" y="4114800"/>
            <a:ext cx="1828800" cy="304800"/>
          </a:xfrm>
          <a:prstGeom prst="rect">
            <a:avLst/>
          </a:prstGeom>
          <a:noFill/>
          <a:ln w="9525">
            <a:noFill/>
            <a:miter lim="800000"/>
            <a:headEnd/>
            <a:tailEnd/>
          </a:ln>
        </p:spPr>
        <p:txBody>
          <a:bodyPr>
            <a:spAutoFit/>
          </a:bodyPr>
          <a:lstStyle/>
          <a:p>
            <a:pPr defTabSz="457200"/>
            <a:r>
              <a:rPr lang="sr-Latn-CS" sz="1400" dirty="0"/>
              <a:t>Talasnost -</a:t>
            </a:r>
            <a:r>
              <a:rPr lang="sr-Latn-CS" sz="1400" dirty="0" smtClean="0"/>
              <a:t>150 </a:t>
            </a:r>
            <a:r>
              <a:rPr lang="sr-Latn-CS" sz="1400" dirty="0"/>
              <a:t>Hz</a:t>
            </a:r>
            <a:endParaRPr lang="en-US" sz="1400" dirty="0"/>
          </a:p>
        </p:txBody>
      </p:sp>
      <p:sp>
        <p:nvSpPr>
          <p:cNvPr id="21" name="Line 28"/>
          <p:cNvSpPr>
            <a:spLocks noChangeShapeType="1"/>
          </p:cNvSpPr>
          <p:nvPr/>
        </p:nvSpPr>
        <p:spPr bwMode="auto">
          <a:xfrm flipH="1">
            <a:off x="5791200" y="4343400"/>
            <a:ext cx="304800" cy="228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40</a:t>
            </a:fld>
            <a:endParaRPr lang="en-US"/>
          </a:p>
        </p:txBody>
      </p:sp>
      <p:pic>
        <p:nvPicPr>
          <p:cNvPr id="344066" name="Picture 2"/>
          <p:cNvPicPr>
            <a:picLocks noChangeAspect="1" noChangeArrowheads="1"/>
          </p:cNvPicPr>
          <p:nvPr/>
        </p:nvPicPr>
        <p:blipFill>
          <a:blip r:embed="rId3"/>
          <a:srcRect/>
          <a:stretch>
            <a:fillRect/>
          </a:stretch>
        </p:blipFill>
        <p:spPr bwMode="auto">
          <a:xfrm>
            <a:off x="1817948" y="990599"/>
            <a:ext cx="5133975" cy="5591175"/>
          </a:xfrm>
          <a:prstGeom prst="rect">
            <a:avLst/>
          </a:prstGeom>
          <a:noFill/>
          <a:ln w="9525">
            <a:noFill/>
            <a:miter lim="800000"/>
            <a:headEnd/>
            <a:tailEnd/>
          </a:ln>
          <a:effectLst/>
        </p:spPr>
      </p:pic>
      <p:sp>
        <p:nvSpPr>
          <p:cNvPr id="6" name="TextBox 4"/>
          <p:cNvSpPr txBox="1">
            <a:spLocks noChangeArrowheads="1"/>
          </p:cNvSpPr>
          <p:nvPr/>
        </p:nvSpPr>
        <p:spPr bwMode="auto">
          <a:xfrm>
            <a:off x="0" y="0"/>
            <a:ext cx="8991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
        <p:nvSpPr>
          <p:cNvPr id="5" name="TextBox 4"/>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7" name="TextBox 6"/>
          <p:cNvSpPr txBox="1"/>
          <p:nvPr/>
        </p:nvSpPr>
        <p:spPr>
          <a:xfrm>
            <a:off x="4000500" y="2628900"/>
            <a:ext cx="1196280" cy="1446550"/>
          </a:xfrm>
          <a:prstGeom prst="rect">
            <a:avLst/>
          </a:prstGeom>
          <a:solidFill>
            <a:schemeClr val="bg1"/>
          </a:solidFill>
        </p:spPr>
        <p:txBody>
          <a:bodyPr wrap="square" rtlCol="0">
            <a:spAutoFit/>
          </a:bodyPr>
          <a:lstStyle/>
          <a:p>
            <a:r>
              <a:rPr lang="x-none" sz="1600" b="1" dirty="0" smtClean="0">
                <a:solidFill>
                  <a:schemeClr val="tx1"/>
                </a:solidFill>
                <a:latin typeface="Arial Narrow" pitchFamily="34" charset="0"/>
              </a:rPr>
              <a:t>Ogromna ušteda </a:t>
            </a:r>
            <a:r>
              <a:rPr lang="x-none" sz="1600" smtClean="0">
                <a:solidFill>
                  <a:schemeClr val="tx1"/>
                </a:solidFill>
                <a:latin typeface="Arial Narrow" pitchFamily="34" charset="0"/>
              </a:rPr>
              <a:t>na</a:t>
            </a:r>
            <a:r>
              <a:rPr lang="x-none" sz="1400" smtClean="0">
                <a:solidFill>
                  <a:schemeClr val="tx1"/>
                </a:solidFill>
                <a:latin typeface="Arial Narrow" pitchFamily="34" charset="0"/>
              </a:rPr>
              <a:t> </a:t>
            </a:r>
            <a:r>
              <a:rPr lang="x-none" sz="1400" dirty="0" smtClean="0">
                <a:solidFill>
                  <a:schemeClr val="tx1"/>
                </a:solidFill>
                <a:latin typeface="Arial Narrow" pitchFamily="34" charset="0"/>
              </a:rPr>
              <a:t>komutacionim </a:t>
            </a:r>
            <a:r>
              <a:rPr lang="x-none" sz="1400" smtClean="0">
                <a:solidFill>
                  <a:schemeClr val="tx1"/>
                </a:solidFill>
                <a:latin typeface="Arial Narrow" pitchFamily="34" charset="0"/>
              </a:rPr>
              <a:t>gubicima </a:t>
            </a:r>
            <a:r>
              <a:rPr lang="x-none" sz="1400" dirty="0" smtClean="0">
                <a:solidFill>
                  <a:schemeClr val="tx1"/>
                </a:solidFill>
                <a:latin typeface="Arial Narrow" pitchFamily="34" charset="0"/>
              </a:rPr>
              <a:t>i veličini pasivnih komponenti </a:t>
            </a:r>
            <a:endParaRPr lang="en-US" dirty="0">
              <a:solidFill>
                <a:schemeClr val="tx1"/>
              </a:solidFill>
              <a:latin typeface="Arial Narrow" pitchFamily="34" charset="0"/>
            </a:endParaRPr>
          </a:p>
        </p:txBody>
      </p:sp>
      <p:sp>
        <p:nvSpPr>
          <p:cNvPr id="8" name="TextBox 7"/>
          <p:cNvSpPr txBox="1"/>
          <p:nvPr/>
        </p:nvSpPr>
        <p:spPr>
          <a:xfrm>
            <a:off x="5354290" y="5105400"/>
            <a:ext cx="1173510" cy="584775"/>
          </a:xfrm>
          <a:prstGeom prst="rect">
            <a:avLst/>
          </a:prstGeom>
          <a:solidFill>
            <a:schemeClr val="bg1"/>
          </a:solidFill>
        </p:spPr>
        <p:txBody>
          <a:bodyPr wrap="square" rtlCol="0">
            <a:spAutoFit/>
          </a:bodyPr>
          <a:lstStyle/>
          <a:p>
            <a:r>
              <a:rPr lang="x-none" sz="1600" dirty="0" smtClean="0">
                <a:solidFill>
                  <a:schemeClr val="tx1"/>
                </a:solidFill>
                <a:latin typeface="Arial Narrow" pitchFamily="34" charset="0"/>
              </a:rPr>
              <a:t>Ostvarivo ali bez dobitka</a:t>
            </a:r>
            <a:endParaRPr lang="en-US" sz="1600" dirty="0">
              <a:solidFill>
                <a:schemeClr val="tx1"/>
              </a:solidFill>
              <a:latin typeface="Arial Narrow" pitchFamily="34" charset="0"/>
            </a:endParaRPr>
          </a:p>
        </p:txBody>
      </p:sp>
      <p:sp>
        <p:nvSpPr>
          <p:cNvPr id="2" name="Rectangle 1"/>
          <p:cNvSpPr/>
          <p:nvPr/>
        </p:nvSpPr>
        <p:spPr>
          <a:xfrm>
            <a:off x="5196780" y="2819400"/>
            <a:ext cx="213420" cy="9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99494" y="4267775"/>
            <a:ext cx="1567495" cy="584775"/>
          </a:xfrm>
          <a:prstGeom prst="rect">
            <a:avLst/>
          </a:prstGeom>
          <a:solidFill>
            <a:schemeClr val="bg1"/>
          </a:solidFill>
        </p:spPr>
        <p:txBody>
          <a:bodyPr wrap="square" rtlCol="0">
            <a:spAutoFit/>
          </a:bodyPr>
          <a:lstStyle/>
          <a:p>
            <a:r>
              <a:rPr lang="x-none" sz="1600" dirty="0" smtClean="0">
                <a:solidFill>
                  <a:schemeClr val="tx1"/>
                </a:solidFill>
                <a:latin typeface="Arial Narrow" pitchFamily="34" charset="0"/>
              </a:rPr>
              <a:t>Smanjenje veličine čipa i hladnjaka </a:t>
            </a:r>
            <a:endParaRPr lang="en-US"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41</a:t>
            </a:fld>
            <a:endParaRPr lang="en-US"/>
          </a:p>
        </p:txBody>
      </p:sp>
      <p:grpSp>
        <p:nvGrpSpPr>
          <p:cNvPr id="2" name="Group 52"/>
          <p:cNvGrpSpPr/>
          <p:nvPr/>
        </p:nvGrpSpPr>
        <p:grpSpPr>
          <a:xfrm>
            <a:off x="1326673" y="904213"/>
            <a:ext cx="6566853" cy="4939844"/>
            <a:chOff x="1357947" y="609600"/>
            <a:chExt cx="6566853" cy="4939844"/>
          </a:xfrm>
        </p:grpSpPr>
        <p:cxnSp>
          <p:nvCxnSpPr>
            <p:cNvPr id="7" name="Straight Connector 6"/>
            <p:cNvCxnSpPr/>
            <p:nvPr/>
          </p:nvCxnSpPr>
          <p:spPr>
            <a:xfrm>
              <a:off x="2362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257800"/>
              <a:ext cx="5562600" cy="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sp>
          <p:nvSpPr>
            <p:cNvPr id="19" name="TextBox 18"/>
            <p:cNvSpPr txBox="1"/>
            <p:nvPr/>
          </p:nvSpPr>
          <p:spPr>
            <a:xfrm>
              <a:off x="2849170" y="5334000"/>
              <a:ext cx="16350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20" name="TextBox 19"/>
            <p:cNvSpPr txBox="1"/>
            <p:nvPr/>
          </p:nvSpPr>
          <p:spPr>
            <a:xfrm>
              <a:off x="346314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21" name="TextBox 20"/>
            <p:cNvSpPr txBox="1"/>
            <p:nvPr/>
          </p:nvSpPr>
          <p:spPr>
            <a:xfrm>
              <a:off x="4038600" y="5334000"/>
              <a:ext cx="327013"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22" name="TextBox 21"/>
            <p:cNvSpPr txBox="1"/>
            <p:nvPr/>
          </p:nvSpPr>
          <p:spPr>
            <a:xfrm>
              <a:off x="4713294" y="5334000"/>
              <a:ext cx="205184"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1M</a:t>
              </a:r>
              <a:endParaRPr lang="en-US" sz="1400" b="1" dirty="0">
                <a:solidFill>
                  <a:schemeClr val="tx1"/>
                </a:solidFill>
                <a:latin typeface="Arial Narrow" pitchFamily="34" charset="0"/>
              </a:endParaRPr>
            </a:p>
          </p:txBody>
        </p:sp>
        <p:sp>
          <p:nvSpPr>
            <p:cNvPr id="23" name="TextBox 22"/>
            <p:cNvSpPr txBox="1"/>
            <p:nvPr/>
          </p:nvSpPr>
          <p:spPr>
            <a:xfrm>
              <a:off x="5257800" y="5334000"/>
              <a:ext cx="286938"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10M</a:t>
              </a:r>
              <a:endParaRPr lang="en-US" sz="1400" b="1" dirty="0">
                <a:solidFill>
                  <a:schemeClr val="tx1"/>
                </a:solidFill>
                <a:latin typeface="Arial Narrow" pitchFamily="34" charset="0"/>
              </a:endParaRPr>
            </a:p>
          </p:txBody>
        </p:sp>
        <p:sp>
          <p:nvSpPr>
            <p:cNvPr id="24" name="TextBox 23"/>
            <p:cNvSpPr txBox="1"/>
            <p:nvPr/>
          </p:nvSpPr>
          <p:spPr>
            <a:xfrm>
              <a:off x="5867400" y="5334000"/>
              <a:ext cx="368691"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100M</a:t>
              </a:r>
              <a:endParaRPr lang="en-US" sz="1400" b="1" dirty="0">
                <a:solidFill>
                  <a:schemeClr val="tx1"/>
                </a:solidFill>
                <a:latin typeface="Arial Narrow" pitchFamily="34" charset="0"/>
              </a:endParaRPr>
            </a:p>
          </p:txBody>
        </p:sp>
        <p:cxnSp>
          <p:nvCxnSpPr>
            <p:cNvPr id="26" name="Straight Connector 25"/>
            <p:cNvCxnSpPr/>
            <p:nvPr/>
          </p:nvCxnSpPr>
          <p:spPr>
            <a:xfrm>
              <a:off x="6629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6808" y="5334000"/>
              <a:ext cx="19556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1G</a:t>
              </a:r>
              <a:endParaRPr lang="en-US" sz="1400" b="1" dirty="0">
                <a:solidFill>
                  <a:schemeClr val="tx1"/>
                </a:solidFill>
                <a:latin typeface="Arial Narrow" pitchFamily="34" charset="0"/>
              </a:endParaRPr>
            </a:p>
          </p:txBody>
        </p:sp>
        <p:grpSp>
          <p:nvGrpSpPr>
            <p:cNvPr id="3" name="Group 43"/>
            <p:cNvGrpSpPr/>
            <p:nvPr/>
          </p:nvGrpSpPr>
          <p:grpSpPr>
            <a:xfrm>
              <a:off x="1357947" y="1219200"/>
              <a:ext cx="5881053" cy="3538331"/>
              <a:chOff x="1357947" y="2119604"/>
              <a:chExt cx="5881053" cy="2637927"/>
            </a:xfrm>
          </p:grpSpPr>
          <p:cxnSp>
            <p:nvCxnSpPr>
              <p:cNvPr id="31" name="Straight Connector 30"/>
              <p:cNvCxnSpPr/>
              <p:nvPr/>
            </p:nvCxnSpPr>
            <p:spPr>
              <a:xfrm rot="5400000">
                <a:off x="4502541" y="-52024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02541" y="893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502541" y="6989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02541" y="13085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1413732" y="2063819"/>
                <a:ext cx="215444" cy="327013"/>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39" name="TextBox 38"/>
              <p:cNvSpPr txBox="1"/>
              <p:nvPr/>
            </p:nvSpPr>
            <p:spPr>
              <a:xfrm rot="5400000">
                <a:off x="1413733" y="271847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40" name="TextBox 39"/>
              <p:cNvSpPr txBox="1"/>
              <p:nvPr/>
            </p:nvSpPr>
            <p:spPr>
              <a:xfrm rot="5400000">
                <a:off x="1413733" y="3344735"/>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41" name="TextBox 40"/>
              <p:cNvSpPr txBox="1"/>
              <p:nvPr/>
            </p:nvSpPr>
            <p:spPr>
              <a:xfrm rot="5400000">
                <a:off x="1413732" y="395433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cxnSp>
            <p:nvCxnSpPr>
              <p:cNvPr id="42" name="Straight Connector 41"/>
              <p:cNvCxnSpPr/>
              <p:nvPr/>
            </p:nvCxnSpPr>
            <p:spPr>
              <a:xfrm rot="5400000">
                <a:off x="4502541" y="19181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5400000">
                <a:off x="1413733" y="4568056"/>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a:t>
                </a:r>
                <a:endParaRPr lang="en-US" sz="1400" b="1" dirty="0">
                  <a:solidFill>
                    <a:schemeClr val="tx1"/>
                  </a:solidFill>
                  <a:latin typeface="Arial Narrow" pitchFamily="34" charset="0"/>
                </a:endParaRPr>
              </a:p>
            </p:txBody>
          </p:sp>
        </p:grpSp>
        <p:cxnSp>
          <p:nvCxnSpPr>
            <p:cNvPr id="46" name="Straight Connector 45"/>
            <p:cNvCxnSpPr/>
            <p:nvPr/>
          </p:nvCxnSpPr>
          <p:spPr>
            <a:xfrm flipV="1">
              <a:off x="1828800" y="914400"/>
              <a:ext cx="0" cy="434340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53517" y="5133201"/>
              <a:ext cx="471283" cy="276999"/>
            </a:xfrm>
            <a:prstGeom prst="rect">
              <a:avLst/>
            </a:prstGeom>
            <a:noFill/>
          </p:spPr>
          <p:txBody>
            <a:bodyPr wrap="none" lIns="0" tIns="0" rIns="0" bIns="0" rtlCol="0">
              <a:spAutoFit/>
            </a:bodyPr>
            <a:lstStyle/>
            <a:p>
              <a:r>
                <a:rPr lang="x-none" b="1" i="1" dirty="0" smtClean="0">
                  <a:solidFill>
                    <a:schemeClr val="tx1"/>
                  </a:solidFill>
                  <a:latin typeface="Arial Narrow" pitchFamily="34" charset="0"/>
                </a:rPr>
                <a:t>f</a:t>
              </a:r>
              <a:r>
                <a:rPr lang="en-US" b="1" i="1" dirty="0" smtClean="0">
                  <a:solidFill>
                    <a:schemeClr val="tx1"/>
                  </a:solidFill>
                  <a:latin typeface="Arial Narrow" pitchFamily="34" charset="0"/>
                </a:rPr>
                <a:t> </a:t>
              </a:r>
              <a:r>
                <a:rPr lang="en-US" b="1" dirty="0" smtClean="0">
                  <a:solidFill>
                    <a:schemeClr val="tx1"/>
                  </a:solidFill>
                  <a:latin typeface="Arial Narrow" pitchFamily="34" charset="0"/>
                </a:rPr>
                <a:t>[Hz]</a:t>
              </a:r>
              <a:endParaRPr lang="en-US" b="1" dirty="0">
                <a:solidFill>
                  <a:schemeClr val="tx1"/>
                </a:solidFill>
                <a:latin typeface="Arial Narrow" pitchFamily="34" charset="0"/>
              </a:endParaRPr>
            </a:p>
          </p:txBody>
        </p:sp>
        <p:sp>
          <p:nvSpPr>
            <p:cNvPr id="55" name="TextBox 54"/>
            <p:cNvSpPr txBox="1"/>
            <p:nvPr/>
          </p:nvSpPr>
          <p:spPr>
            <a:xfrm>
              <a:off x="1607378" y="609600"/>
              <a:ext cx="464871" cy="276999"/>
            </a:xfrm>
            <a:prstGeom prst="rect">
              <a:avLst/>
            </a:prstGeom>
            <a:noFill/>
          </p:spPr>
          <p:txBody>
            <a:bodyPr wrap="none" lIns="0" tIns="0" rIns="0" bIns="0" rtlCol="0">
              <a:spAutoFit/>
            </a:bodyPr>
            <a:lstStyle/>
            <a:p>
              <a:r>
                <a:rPr lang="en-US" b="1" i="1" dirty="0" err="1" smtClean="0">
                  <a:solidFill>
                    <a:schemeClr val="tx1"/>
                  </a:solidFill>
                  <a:latin typeface="Arial Narrow" pitchFamily="34" charset="0"/>
                </a:rPr>
                <a:t>U</a:t>
              </a:r>
              <a:r>
                <a:rPr lang="en-US" b="1" i="1" baseline="-25000" dirty="0" err="1" smtClean="0">
                  <a:solidFill>
                    <a:schemeClr val="tx1"/>
                  </a:solidFill>
                  <a:latin typeface="Arial Narrow" pitchFamily="34" charset="0"/>
                </a:rPr>
                <a:t>g</a:t>
              </a:r>
              <a:r>
                <a:rPr lang="en-US" b="1" dirty="0" smtClean="0">
                  <a:solidFill>
                    <a:schemeClr val="tx1"/>
                  </a:solidFill>
                  <a:latin typeface="Arial Narrow" pitchFamily="34" charset="0"/>
                </a:rPr>
                <a:t>[V]</a:t>
              </a:r>
              <a:endParaRPr lang="en-US" b="1" dirty="0">
                <a:solidFill>
                  <a:schemeClr val="tx1"/>
                </a:solidFill>
                <a:latin typeface="Arial Narrow" pitchFamily="34" charset="0"/>
              </a:endParaRPr>
            </a:p>
          </p:txBody>
        </p:sp>
      </p:grpSp>
      <p:cxnSp>
        <p:nvCxnSpPr>
          <p:cNvPr id="52" name="Straight Connector 51"/>
          <p:cNvCxnSpPr/>
          <p:nvPr/>
        </p:nvCxnSpPr>
        <p:spPr>
          <a:xfrm>
            <a:off x="2102326" y="2199613"/>
            <a:ext cx="4222274" cy="2563549"/>
          </a:xfrm>
          <a:prstGeom prst="line">
            <a:avLst/>
          </a:prstGeom>
          <a:ln w="127000" cmpd="sng"/>
        </p:spPr>
        <p:style>
          <a:lnRef idx="1">
            <a:schemeClr val="accent1"/>
          </a:lnRef>
          <a:fillRef idx="0">
            <a:schemeClr val="accent1"/>
          </a:fillRef>
          <a:effectRef idx="0">
            <a:schemeClr val="accent1"/>
          </a:effectRef>
          <a:fontRef idx="minor">
            <a:schemeClr val="tx1"/>
          </a:fontRef>
        </p:style>
      </p:cxnSp>
      <p:sp>
        <p:nvSpPr>
          <p:cNvPr id="5" name="Oval 4"/>
          <p:cNvSpPr/>
          <p:nvPr/>
        </p:nvSpPr>
        <p:spPr>
          <a:xfrm rot="1834955">
            <a:off x="1993313" y="2299801"/>
            <a:ext cx="945674" cy="3810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34955">
            <a:off x="2526313" y="2833585"/>
            <a:ext cx="1582022"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34955">
            <a:off x="3383248" y="3774183"/>
            <a:ext cx="304727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828136">
            <a:off x="2219592" y="2347846"/>
            <a:ext cx="431208" cy="246221"/>
          </a:xfrm>
          <a:prstGeom prst="rect">
            <a:avLst/>
          </a:prstGeom>
          <a:solidFill>
            <a:schemeClr val="bg1"/>
          </a:solidFill>
        </p:spPr>
        <p:txBody>
          <a:bodyPr wrap="none" lIns="0" tIns="0" rIns="0" bIns="0" rtlCol="0">
            <a:spAutoFit/>
          </a:bodyPr>
          <a:lstStyle/>
          <a:p>
            <a:r>
              <a:rPr lang="x-none" sz="1600" b="1" dirty="0" smtClean="0">
                <a:solidFill>
                  <a:srgbClr val="92D050"/>
                </a:solidFill>
                <a:latin typeface="Arial" pitchFamily="34" charset="0"/>
                <a:cs typeface="Arial" pitchFamily="34" charset="0"/>
              </a:rPr>
              <a:t>SCR</a:t>
            </a:r>
            <a:endParaRPr lang="en-US" sz="1600" b="1" dirty="0">
              <a:solidFill>
                <a:srgbClr val="92D050"/>
              </a:solidFill>
              <a:latin typeface="Arial" pitchFamily="34" charset="0"/>
              <a:cs typeface="Arial" pitchFamily="34" charset="0"/>
            </a:endParaRPr>
          </a:p>
        </p:txBody>
      </p:sp>
      <p:sp>
        <p:nvSpPr>
          <p:cNvPr id="47" name="TextBox 46"/>
          <p:cNvSpPr txBox="1"/>
          <p:nvPr/>
        </p:nvSpPr>
        <p:spPr>
          <a:xfrm rot="1828136">
            <a:off x="3056612" y="2902376"/>
            <a:ext cx="490519" cy="246221"/>
          </a:xfrm>
          <a:prstGeom prst="rect">
            <a:avLst/>
          </a:prstGeom>
          <a:solidFill>
            <a:schemeClr val="bg1"/>
          </a:solidFill>
        </p:spPr>
        <p:txBody>
          <a:bodyPr wrap="none" lIns="0" tIns="0" rIns="0" bIns="0" rtlCol="0">
            <a:spAutoFit/>
          </a:bodyPr>
          <a:lstStyle/>
          <a:p>
            <a:r>
              <a:rPr lang="x-none" sz="1600" b="1" dirty="0" smtClean="0">
                <a:solidFill>
                  <a:schemeClr val="tx2"/>
                </a:solidFill>
                <a:latin typeface="Arial" pitchFamily="34" charset="0"/>
                <a:cs typeface="Arial" pitchFamily="34" charset="0"/>
              </a:rPr>
              <a:t>IGBT</a:t>
            </a:r>
            <a:endParaRPr lang="en-US" sz="1600" b="1" dirty="0">
              <a:solidFill>
                <a:schemeClr val="tx2"/>
              </a:solidFill>
              <a:latin typeface="Arial" pitchFamily="34" charset="0"/>
              <a:cs typeface="Arial" pitchFamily="34" charset="0"/>
            </a:endParaRPr>
          </a:p>
        </p:txBody>
      </p:sp>
      <p:sp>
        <p:nvSpPr>
          <p:cNvPr id="48" name="TextBox 47"/>
          <p:cNvSpPr txBox="1"/>
          <p:nvPr/>
        </p:nvSpPr>
        <p:spPr>
          <a:xfrm rot="1828136">
            <a:off x="4364986" y="3760903"/>
            <a:ext cx="854401" cy="246221"/>
          </a:xfrm>
          <a:prstGeom prst="rect">
            <a:avLst/>
          </a:prstGeom>
          <a:solidFill>
            <a:schemeClr val="bg1"/>
          </a:solidFill>
        </p:spPr>
        <p:txBody>
          <a:bodyPr wrap="none" lIns="0" tIns="0" rIns="0" bIns="0" rtlCol="0">
            <a:spAutoFit/>
          </a:bodyPr>
          <a:lstStyle/>
          <a:p>
            <a:r>
              <a:rPr lang="x-none" sz="1600" b="1" dirty="0" smtClean="0">
                <a:solidFill>
                  <a:schemeClr val="tx1"/>
                </a:solidFill>
                <a:latin typeface="Arial" pitchFamily="34" charset="0"/>
                <a:cs typeface="Arial" pitchFamily="34" charset="0"/>
              </a:rPr>
              <a:t>MOSFET</a:t>
            </a:r>
            <a:endParaRPr lang="en-US" sz="1600" b="1" dirty="0">
              <a:solidFill>
                <a:schemeClr val="tx1"/>
              </a:solidFill>
              <a:latin typeface="Arial" pitchFamily="34" charset="0"/>
              <a:cs typeface="Arial" pitchFamily="34" charset="0"/>
            </a:endParaRPr>
          </a:p>
        </p:txBody>
      </p:sp>
      <p:sp>
        <p:nvSpPr>
          <p:cNvPr id="49" name="TextBox 4"/>
          <p:cNvSpPr txBox="1">
            <a:spLocks noChangeArrowheads="1"/>
          </p:cNvSpPr>
          <p:nvPr/>
        </p:nvSpPr>
        <p:spPr bwMode="auto">
          <a:xfrm>
            <a:off x="0" y="0"/>
            <a:ext cx="8991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Tree>
    <p:extLst>
      <p:ext uri="{BB962C8B-B14F-4D97-AF65-F5344CB8AC3E}">
        <p14:creationId xmlns="" xmlns:p14="http://schemas.microsoft.com/office/powerpoint/2010/main" val="37652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45" grpId="0" animBg="1"/>
      <p:bldP spid="14" grpId="0" animBg="1"/>
      <p:bldP spid="47" grpId="0" animBg="1"/>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42</a:t>
            </a:fld>
            <a:endParaRPr lang="en-US"/>
          </a:p>
        </p:txBody>
      </p:sp>
      <p:grpSp>
        <p:nvGrpSpPr>
          <p:cNvPr id="2" name="Group 52"/>
          <p:cNvGrpSpPr/>
          <p:nvPr/>
        </p:nvGrpSpPr>
        <p:grpSpPr>
          <a:xfrm>
            <a:off x="1326673" y="904213"/>
            <a:ext cx="6566853" cy="4939844"/>
            <a:chOff x="1357947" y="609600"/>
            <a:chExt cx="6566853" cy="4939844"/>
          </a:xfrm>
        </p:grpSpPr>
        <p:cxnSp>
          <p:nvCxnSpPr>
            <p:cNvPr id="7" name="Straight Connector 6"/>
            <p:cNvCxnSpPr/>
            <p:nvPr/>
          </p:nvCxnSpPr>
          <p:spPr>
            <a:xfrm>
              <a:off x="2362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257800"/>
              <a:ext cx="5562600" cy="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sp>
          <p:nvSpPr>
            <p:cNvPr id="19" name="TextBox 18"/>
            <p:cNvSpPr txBox="1"/>
            <p:nvPr/>
          </p:nvSpPr>
          <p:spPr>
            <a:xfrm>
              <a:off x="2849170" y="5334000"/>
              <a:ext cx="16350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20" name="TextBox 19"/>
            <p:cNvSpPr txBox="1"/>
            <p:nvPr/>
          </p:nvSpPr>
          <p:spPr>
            <a:xfrm>
              <a:off x="346314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21" name="TextBox 20"/>
            <p:cNvSpPr txBox="1"/>
            <p:nvPr/>
          </p:nvSpPr>
          <p:spPr>
            <a:xfrm>
              <a:off x="4038600" y="5334000"/>
              <a:ext cx="327013"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22" name="TextBox 21"/>
            <p:cNvSpPr txBox="1"/>
            <p:nvPr/>
          </p:nvSpPr>
          <p:spPr>
            <a:xfrm>
              <a:off x="4713294" y="5334000"/>
              <a:ext cx="205184"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1M</a:t>
              </a:r>
              <a:endParaRPr lang="en-US" sz="1400" b="1" dirty="0">
                <a:solidFill>
                  <a:schemeClr val="tx1"/>
                </a:solidFill>
                <a:latin typeface="Arial Narrow" pitchFamily="34" charset="0"/>
              </a:endParaRPr>
            </a:p>
          </p:txBody>
        </p:sp>
        <p:sp>
          <p:nvSpPr>
            <p:cNvPr id="23" name="TextBox 22"/>
            <p:cNvSpPr txBox="1"/>
            <p:nvPr/>
          </p:nvSpPr>
          <p:spPr>
            <a:xfrm>
              <a:off x="5257800" y="5334000"/>
              <a:ext cx="286938"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10M</a:t>
              </a:r>
              <a:endParaRPr lang="en-US" sz="1400" b="1" dirty="0">
                <a:solidFill>
                  <a:schemeClr val="tx1"/>
                </a:solidFill>
                <a:latin typeface="Arial Narrow" pitchFamily="34" charset="0"/>
              </a:endParaRPr>
            </a:p>
          </p:txBody>
        </p:sp>
        <p:sp>
          <p:nvSpPr>
            <p:cNvPr id="24" name="TextBox 23"/>
            <p:cNvSpPr txBox="1"/>
            <p:nvPr/>
          </p:nvSpPr>
          <p:spPr>
            <a:xfrm>
              <a:off x="5867400" y="5334000"/>
              <a:ext cx="368691"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100M</a:t>
              </a:r>
              <a:endParaRPr lang="en-US" sz="1400" b="1" dirty="0">
                <a:solidFill>
                  <a:schemeClr val="tx1"/>
                </a:solidFill>
                <a:latin typeface="Arial Narrow" pitchFamily="34" charset="0"/>
              </a:endParaRPr>
            </a:p>
          </p:txBody>
        </p:sp>
        <p:cxnSp>
          <p:nvCxnSpPr>
            <p:cNvPr id="26" name="Straight Connector 25"/>
            <p:cNvCxnSpPr/>
            <p:nvPr/>
          </p:nvCxnSpPr>
          <p:spPr>
            <a:xfrm>
              <a:off x="6629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6808" y="5334000"/>
              <a:ext cx="19556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1G</a:t>
              </a:r>
              <a:endParaRPr lang="en-US" sz="1400" b="1" dirty="0">
                <a:solidFill>
                  <a:schemeClr val="tx1"/>
                </a:solidFill>
                <a:latin typeface="Arial Narrow" pitchFamily="34" charset="0"/>
              </a:endParaRPr>
            </a:p>
          </p:txBody>
        </p:sp>
        <p:grpSp>
          <p:nvGrpSpPr>
            <p:cNvPr id="3" name="Group 43"/>
            <p:cNvGrpSpPr/>
            <p:nvPr/>
          </p:nvGrpSpPr>
          <p:grpSpPr>
            <a:xfrm>
              <a:off x="1357947" y="1219200"/>
              <a:ext cx="5881053" cy="3538331"/>
              <a:chOff x="1357947" y="2119604"/>
              <a:chExt cx="5881053" cy="2637927"/>
            </a:xfrm>
          </p:grpSpPr>
          <p:cxnSp>
            <p:nvCxnSpPr>
              <p:cNvPr id="31" name="Straight Connector 30"/>
              <p:cNvCxnSpPr/>
              <p:nvPr/>
            </p:nvCxnSpPr>
            <p:spPr>
              <a:xfrm rot="5400000">
                <a:off x="4502541" y="-52024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02541" y="893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502541" y="6989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02541" y="13085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1413732" y="2063819"/>
                <a:ext cx="215444" cy="327013"/>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39" name="TextBox 38"/>
              <p:cNvSpPr txBox="1"/>
              <p:nvPr/>
            </p:nvSpPr>
            <p:spPr>
              <a:xfrm rot="5400000">
                <a:off x="1413733" y="271847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40" name="TextBox 39"/>
              <p:cNvSpPr txBox="1"/>
              <p:nvPr/>
            </p:nvSpPr>
            <p:spPr>
              <a:xfrm rot="5400000">
                <a:off x="1413733" y="3344735"/>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41" name="TextBox 40"/>
              <p:cNvSpPr txBox="1"/>
              <p:nvPr/>
            </p:nvSpPr>
            <p:spPr>
              <a:xfrm rot="5400000">
                <a:off x="1413732" y="395433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cxnSp>
            <p:nvCxnSpPr>
              <p:cNvPr id="42" name="Straight Connector 41"/>
              <p:cNvCxnSpPr/>
              <p:nvPr/>
            </p:nvCxnSpPr>
            <p:spPr>
              <a:xfrm rot="5400000">
                <a:off x="4502541" y="19181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5400000">
                <a:off x="1413733" y="4568056"/>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a:t>
                </a:r>
                <a:endParaRPr lang="en-US" sz="1400" b="1" dirty="0">
                  <a:solidFill>
                    <a:schemeClr val="tx1"/>
                  </a:solidFill>
                  <a:latin typeface="Arial Narrow" pitchFamily="34" charset="0"/>
                </a:endParaRPr>
              </a:p>
            </p:txBody>
          </p:sp>
        </p:grpSp>
        <p:cxnSp>
          <p:nvCxnSpPr>
            <p:cNvPr id="46" name="Straight Connector 45"/>
            <p:cNvCxnSpPr/>
            <p:nvPr/>
          </p:nvCxnSpPr>
          <p:spPr>
            <a:xfrm flipV="1">
              <a:off x="1828800" y="914400"/>
              <a:ext cx="0" cy="434340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53517" y="5133201"/>
              <a:ext cx="471283" cy="276999"/>
            </a:xfrm>
            <a:prstGeom prst="rect">
              <a:avLst/>
            </a:prstGeom>
            <a:noFill/>
          </p:spPr>
          <p:txBody>
            <a:bodyPr wrap="none" lIns="0" tIns="0" rIns="0" bIns="0" rtlCol="0">
              <a:spAutoFit/>
            </a:bodyPr>
            <a:lstStyle/>
            <a:p>
              <a:r>
                <a:rPr lang="x-none" b="1" i="1" dirty="0" smtClean="0">
                  <a:solidFill>
                    <a:schemeClr val="tx1"/>
                  </a:solidFill>
                  <a:latin typeface="Arial Narrow" pitchFamily="34" charset="0"/>
                </a:rPr>
                <a:t>f</a:t>
              </a:r>
              <a:r>
                <a:rPr lang="en-US" b="1" i="1" dirty="0" smtClean="0">
                  <a:solidFill>
                    <a:schemeClr val="tx1"/>
                  </a:solidFill>
                  <a:latin typeface="Arial Narrow" pitchFamily="34" charset="0"/>
                </a:rPr>
                <a:t> </a:t>
              </a:r>
              <a:r>
                <a:rPr lang="en-US" b="1" dirty="0" smtClean="0">
                  <a:solidFill>
                    <a:schemeClr val="tx1"/>
                  </a:solidFill>
                  <a:latin typeface="Arial Narrow" pitchFamily="34" charset="0"/>
                </a:rPr>
                <a:t>[Hz]</a:t>
              </a:r>
              <a:endParaRPr lang="en-US" b="1" dirty="0">
                <a:solidFill>
                  <a:schemeClr val="tx1"/>
                </a:solidFill>
                <a:latin typeface="Arial Narrow" pitchFamily="34" charset="0"/>
              </a:endParaRPr>
            </a:p>
          </p:txBody>
        </p:sp>
        <p:sp>
          <p:nvSpPr>
            <p:cNvPr id="55" name="TextBox 54"/>
            <p:cNvSpPr txBox="1"/>
            <p:nvPr/>
          </p:nvSpPr>
          <p:spPr>
            <a:xfrm>
              <a:off x="1607378" y="609600"/>
              <a:ext cx="464871" cy="276999"/>
            </a:xfrm>
            <a:prstGeom prst="rect">
              <a:avLst/>
            </a:prstGeom>
            <a:noFill/>
          </p:spPr>
          <p:txBody>
            <a:bodyPr wrap="none" lIns="0" tIns="0" rIns="0" bIns="0" rtlCol="0">
              <a:spAutoFit/>
            </a:bodyPr>
            <a:lstStyle/>
            <a:p>
              <a:r>
                <a:rPr lang="en-US" b="1" i="1" dirty="0" err="1" smtClean="0">
                  <a:solidFill>
                    <a:schemeClr val="tx1"/>
                  </a:solidFill>
                  <a:latin typeface="Arial Narrow" pitchFamily="34" charset="0"/>
                </a:rPr>
                <a:t>U</a:t>
              </a:r>
              <a:r>
                <a:rPr lang="en-US" b="1" i="1" baseline="-25000" dirty="0" err="1" smtClean="0">
                  <a:solidFill>
                    <a:schemeClr val="tx1"/>
                  </a:solidFill>
                  <a:latin typeface="Arial Narrow" pitchFamily="34" charset="0"/>
                </a:rPr>
                <a:t>g</a:t>
              </a:r>
              <a:r>
                <a:rPr lang="en-US" b="1" dirty="0" smtClean="0">
                  <a:solidFill>
                    <a:schemeClr val="tx1"/>
                  </a:solidFill>
                  <a:latin typeface="Arial Narrow" pitchFamily="34" charset="0"/>
                </a:rPr>
                <a:t>[V]</a:t>
              </a:r>
              <a:endParaRPr lang="en-US" b="1" dirty="0">
                <a:solidFill>
                  <a:schemeClr val="tx1"/>
                </a:solidFill>
                <a:latin typeface="Arial Narrow" pitchFamily="34" charset="0"/>
              </a:endParaRPr>
            </a:p>
          </p:txBody>
        </p:sp>
      </p:grpSp>
      <p:cxnSp>
        <p:nvCxnSpPr>
          <p:cNvPr id="52" name="Straight Connector 51"/>
          <p:cNvCxnSpPr/>
          <p:nvPr/>
        </p:nvCxnSpPr>
        <p:spPr>
          <a:xfrm>
            <a:off x="2102326" y="2199613"/>
            <a:ext cx="4222274" cy="2563549"/>
          </a:xfrm>
          <a:prstGeom prst="line">
            <a:avLst/>
          </a:prstGeom>
          <a:ln w="1270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50820" y="2148840"/>
            <a:ext cx="3842497" cy="2346960"/>
          </a:xfrm>
          <a:prstGeom prst="line">
            <a:avLst/>
          </a:prstGeom>
          <a:ln w="127000" cmpd="sng">
            <a:gradFill flip="none" rotWithShape="1">
              <a:gsLst>
                <a:gs pos="0">
                  <a:srgbClr val="000082"/>
                </a:gs>
                <a:gs pos="77000">
                  <a:srgbClr val="66008F"/>
                </a:gs>
                <a:gs pos="84000">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17360" y="3005166"/>
            <a:ext cx="564578" cy="523220"/>
          </a:xfrm>
          <a:prstGeom prst="rect">
            <a:avLst/>
          </a:prstGeom>
          <a:solidFill>
            <a:schemeClr val="bg1"/>
          </a:solidFill>
        </p:spPr>
        <p:txBody>
          <a:bodyPr wrap="none" rtlCol="0">
            <a:spAutoFit/>
          </a:bodyPr>
          <a:lstStyle/>
          <a:p>
            <a:r>
              <a:rPr lang="en-US" sz="2800" dirty="0" smtClean="0">
                <a:solidFill>
                  <a:srgbClr val="0066CC"/>
                </a:solidFill>
                <a:latin typeface="Arial Black" pitchFamily="34" charset="0"/>
              </a:rPr>
              <a:t>Si</a:t>
            </a:r>
            <a:endParaRPr lang="en-US" sz="2800" dirty="0">
              <a:solidFill>
                <a:srgbClr val="0066CC"/>
              </a:solidFill>
              <a:latin typeface="Arial Black" pitchFamily="34" charset="0"/>
            </a:endParaRPr>
          </a:p>
        </p:txBody>
      </p:sp>
      <p:sp>
        <p:nvSpPr>
          <p:cNvPr id="50" name="TextBox 49"/>
          <p:cNvSpPr txBox="1"/>
          <p:nvPr/>
        </p:nvSpPr>
        <p:spPr>
          <a:xfrm>
            <a:off x="3912588" y="2219973"/>
            <a:ext cx="843501" cy="523220"/>
          </a:xfrm>
          <a:prstGeom prst="rect">
            <a:avLst/>
          </a:prstGeom>
          <a:solidFill>
            <a:schemeClr val="bg1"/>
          </a:solidFill>
        </p:spPr>
        <p:txBody>
          <a:bodyPr wrap="none" rtlCol="0">
            <a:spAutoFit/>
          </a:bodyPr>
          <a:lstStyle/>
          <a:p>
            <a:r>
              <a:rPr lang="en-US" sz="2800" dirty="0" err="1" smtClean="0">
                <a:solidFill>
                  <a:srgbClr val="002060"/>
                </a:solidFill>
                <a:latin typeface="Arial Black" pitchFamily="34" charset="0"/>
              </a:rPr>
              <a:t>SiC</a:t>
            </a:r>
            <a:endParaRPr lang="en-US" sz="2800" dirty="0">
              <a:solidFill>
                <a:srgbClr val="002060"/>
              </a:solidFill>
              <a:latin typeface="Arial Black" pitchFamily="34" charset="0"/>
            </a:endParaRPr>
          </a:p>
        </p:txBody>
      </p:sp>
      <p:sp>
        <p:nvSpPr>
          <p:cNvPr id="51" name="TextBox 50"/>
          <p:cNvSpPr txBox="1"/>
          <p:nvPr/>
        </p:nvSpPr>
        <p:spPr>
          <a:xfrm>
            <a:off x="6353995" y="3733178"/>
            <a:ext cx="1023037" cy="523220"/>
          </a:xfrm>
          <a:prstGeom prst="rect">
            <a:avLst/>
          </a:prstGeom>
          <a:solidFill>
            <a:schemeClr val="bg1"/>
          </a:solidFill>
        </p:spPr>
        <p:txBody>
          <a:bodyPr wrap="none" rtlCol="0">
            <a:spAutoFit/>
          </a:bodyPr>
          <a:lstStyle/>
          <a:p>
            <a:r>
              <a:rPr lang="en-US" sz="2800" dirty="0" err="1" smtClean="0">
                <a:solidFill>
                  <a:srgbClr val="FF0000"/>
                </a:solidFill>
                <a:latin typeface="Arial Black" pitchFamily="34" charset="0"/>
              </a:rPr>
              <a:t>GaN</a:t>
            </a:r>
            <a:endParaRPr lang="en-US" sz="2800" dirty="0">
              <a:solidFill>
                <a:srgbClr val="FF0000"/>
              </a:solidFill>
              <a:latin typeface="Arial Black" pitchFamily="34" charset="0"/>
            </a:endParaRPr>
          </a:p>
        </p:txBody>
      </p:sp>
      <p:sp>
        <p:nvSpPr>
          <p:cNvPr id="45" name="Oval 44"/>
          <p:cNvSpPr/>
          <p:nvPr/>
        </p:nvSpPr>
        <p:spPr>
          <a:xfrm rot="1834955">
            <a:off x="2865206" y="3284456"/>
            <a:ext cx="3972474" cy="381000"/>
          </a:xfrm>
          <a:prstGeom prst="ellipse">
            <a:avLst/>
          </a:prstGeom>
          <a:solidFill>
            <a:schemeClr val="bg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828136">
            <a:off x="4246752" y="3256063"/>
            <a:ext cx="946734" cy="264688"/>
          </a:xfrm>
          <a:prstGeom prst="rect">
            <a:avLst/>
          </a:prstGeom>
          <a:solidFill>
            <a:schemeClr val="bg1"/>
          </a:solidFill>
        </p:spPr>
        <p:txBody>
          <a:bodyPr wrap="none" lIns="45720" tIns="18288" rIns="45720" bIns="0" rtlCol="0">
            <a:spAutoFit/>
          </a:bodyPr>
          <a:lstStyle/>
          <a:p>
            <a:r>
              <a:rPr lang="x-none" sz="1600" b="1" dirty="0" smtClean="0">
                <a:solidFill>
                  <a:schemeClr val="tx1"/>
                </a:solidFill>
                <a:latin typeface="Arial" pitchFamily="34" charset="0"/>
                <a:cs typeface="Arial" pitchFamily="34" charset="0"/>
              </a:rPr>
              <a:t>MOSFET</a:t>
            </a:r>
            <a:endParaRPr lang="en-US" sz="1600" b="1" dirty="0">
              <a:solidFill>
                <a:schemeClr val="tx1"/>
              </a:solidFill>
              <a:latin typeface="Arial" pitchFamily="34" charset="0"/>
              <a:cs typeface="Arial" pitchFamily="34" charset="0"/>
            </a:endParaRPr>
          </a:p>
        </p:txBody>
      </p:sp>
      <p:sp>
        <p:nvSpPr>
          <p:cNvPr id="53" name="TextBox 4"/>
          <p:cNvSpPr txBox="1">
            <a:spLocks noChangeArrowheads="1"/>
          </p:cNvSpPr>
          <p:nvPr/>
        </p:nvSpPr>
        <p:spPr bwMode="auto">
          <a:xfrm>
            <a:off x="0" y="0"/>
            <a:ext cx="8991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Tree>
    <p:extLst>
      <p:ext uri="{BB962C8B-B14F-4D97-AF65-F5344CB8AC3E}">
        <p14:creationId xmlns="" xmlns:p14="http://schemas.microsoft.com/office/powerpoint/2010/main" val="12094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2"/>
                                        </p:tgtEl>
                                        <p:attrNameLst>
                                          <p:attrName>style.opacity</p:attrName>
                                        </p:attrNameLst>
                                      </p:cBhvr>
                                      <p:to>
                                        <p:strVal val="0.5"/>
                                      </p:to>
                                    </p:set>
                                    <p:animEffect filter="image" prLst="opacity: 0.5">
                                      <p:cBhvr rctx="IE">
                                        <p:cTn id="7" dur="indefinite"/>
                                        <p:tgtEl>
                                          <p:spTgt spid="52"/>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animBg="1"/>
      <p:bldP spid="51" grpId="0" animBg="1"/>
      <p:bldP spid="45" grpId="0" animBg="1"/>
      <p:bldP spid="4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B9DDBD33-0D55-4CCB-B9A5-261ECA147E00}" type="slidenum">
              <a:rPr lang="en-US" smtClean="0"/>
              <a:pPr/>
              <a:t>43</a:t>
            </a:fld>
            <a:endParaRPr lang="en-US" smtClean="0"/>
          </a:p>
        </p:txBody>
      </p:sp>
      <p:sp>
        <p:nvSpPr>
          <p:cNvPr id="23555" name="Rectangle 2"/>
          <p:cNvSpPr>
            <a:spLocks noGrp="1" noChangeArrowheads="1"/>
          </p:cNvSpPr>
          <p:nvPr>
            <p:ph type="title"/>
          </p:nvPr>
        </p:nvSpPr>
        <p:spPr>
          <a:xfrm>
            <a:off x="539750" y="0"/>
            <a:ext cx="7772400" cy="1143000"/>
          </a:xfrm>
        </p:spPr>
        <p:txBody>
          <a:bodyPr/>
          <a:lstStyle/>
          <a:p>
            <a:r>
              <a:rPr lang="sr-Latn-CS" smtClean="0"/>
              <a:t>Pretvarači</a:t>
            </a:r>
            <a:endParaRPr lang="en-US" smtClean="0"/>
          </a:p>
        </p:txBody>
      </p:sp>
      <p:grpSp>
        <p:nvGrpSpPr>
          <p:cNvPr id="23556" name="Group 181"/>
          <p:cNvGrpSpPr>
            <a:grpSpLocks/>
          </p:cNvGrpSpPr>
          <p:nvPr/>
        </p:nvGrpSpPr>
        <p:grpSpPr bwMode="auto">
          <a:xfrm>
            <a:off x="827088" y="1196975"/>
            <a:ext cx="2976562" cy="2281238"/>
            <a:chOff x="521" y="754"/>
            <a:chExt cx="1875" cy="1437"/>
          </a:xfrm>
        </p:grpSpPr>
        <p:sp>
          <p:nvSpPr>
            <p:cNvPr id="23676" name="Text Box 10"/>
            <p:cNvSpPr txBox="1">
              <a:spLocks noChangeArrowheads="1"/>
            </p:cNvSpPr>
            <p:nvPr/>
          </p:nvSpPr>
          <p:spPr bwMode="auto">
            <a:xfrm>
              <a:off x="1383" y="1071"/>
              <a:ext cx="271" cy="158"/>
            </a:xfrm>
            <a:prstGeom prst="rect">
              <a:avLst/>
            </a:prstGeom>
            <a:noFill/>
            <a:ln w="19050">
              <a:noFill/>
              <a:miter lim="800000"/>
              <a:headEnd/>
              <a:tailEnd/>
            </a:ln>
          </p:spPr>
          <p:txBody>
            <a:bodyPr/>
            <a:lstStyle/>
            <a:p>
              <a:pPr defTabSz="457200"/>
              <a:r>
                <a:rPr lang="en-US" sz="1400" b="1">
                  <a:ea typeface="ＭＳ Ｐゴシック" pitchFamily="-107" charset="-128"/>
                </a:rPr>
                <a:t>T1</a:t>
              </a:r>
            </a:p>
          </p:txBody>
        </p:sp>
        <p:sp>
          <p:nvSpPr>
            <p:cNvPr id="23677" name="Text Box 11"/>
            <p:cNvSpPr txBox="1">
              <a:spLocks noChangeArrowheads="1"/>
            </p:cNvSpPr>
            <p:nvPr/>
          </p:nvSpPr>
          <p:spPr bwMode="auto">
            <a:xfrm>
              <a:off x="1383" y="1706"/>
              <a:ext cx="271" cy="142"/>
            </a:xfrm>
            <a:prstGeom prst="rect">
              <a:avLst/>
            </a:prstGeom>
            <a:noFill/>
            <a:ln w="19050">
              <a:noFill/>
              <a:miter lim="800000"/>
              <a:headEnd/>
              <a:tailEnd/>
            </a:ln>
          </p:spPr>
          <p:txBody>
            <a:bodyPr/>
            <a:lstStyle/>
            <a:p>
              <a:pPr defTabSz="457200"/>
              <a:r>
                <a:rPr lang="en-US" sz="1400" b="1">
                  <a:ea typeface="ＭＳ Ｐゴシック" pitchFamily="-107" charset="-128"/>
                </a:rPr>
                <a:t>T2</a:t>
              </a:r>
            </a:p>
          </p:txBody>
        </p:sp>
        <p:sp>
          <p:nvSpPr>
            <p:cNvPr id="23678" name="Text Box 12"/>
            <p:cNvSpPr txBox="1">
              <a:spLocks noChangeArrowheads="1"/>
            </p:cNvSpPr>
            <p:nvPr/>
          </p:nvSpPr>
          <p:spPr bwMode="auto">
            <a:xfrm>
              <a:off x="1718" y="1074"/>
              <a:ext cx="270" cy="141"/>
            </a:xfrm>
            <a:prstGeom prst="rect">
              <a:avLst/>
            </a:prstGeom>
            <a:noFill/>
            <a:ln w="19050">
              <a:noFill/>
              <a:miter lim="800000"/>
              <a:headEnd/>
              <a:tailEnd/>
            </a:ln>
          </p:spPr>
          <p:txBody>
            <a:bodyPr/>
            <a:lstStyle/>
            <a:p>
              <a:pPr defTabSz="457200"/>
              <a:r>
                <a:rPr lang="en-US" sz="1400" b="1">
                  <a:ea typeface="ＭＳ Ｐゴシック" pitchFamily="-107" charset="-128"/>
                </a:rPr>
                <a:t>D1</a:t>
              </a:r>
            </a:p>
          </p:txBody>
        </p:sp>
        <p:grpSp>
          <p:nvGrpSpPr>
            <p:cNvPr id="23679" name="Group 16"/>
            <p:cNvGrpSpPr>
              <a:grpSpLocks noChangeAspect="1"/>
            </p:cNvGrpSpPr>
            <p:nvPr/>
          </p:nvGrpSpPr>
          <p:grpSpPr bwMode="auto">
            <a:xfrm rot="5400000">
              <a:off x="1232" y="1044"/>
              <a:ext cx="224" cy="187"/>
              <a:chOff x="3107" y="4983"/>
              <a:chExt cx="536" cy="448"/>
            </a:xfrm>
          </p:grpSpPr>
          <p:sp>
            <p:nvSpPr>
              <p:cNvPr id="23727"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3728"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3729" name="Line 19"/>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3730"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3731" name="Line 2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3680" name="Line 22"/>
            <p:cNvSpPr>
              <a:spLocks noChangeAspect="1" noChangeShapeType="1"/>
            </p:cNvSpPr>
            <p:nvPr/>
          </p:nvSpPr>
          <p:spPr bwMode="auto">
            <a:xfrm rot="5400000" flipH="1">
              <a:off x="1270" y="1796"/>
              <a:ext cx="195" cy="0"/>
            </a:xfrm>
            <a:prstGeom prst="line">
              <a:avLst/>
            </a:prstGeom>
            <a:noFill/>
            <a:ln w="19050">
              <a:solidFill>
                <a:srgbClr val="000000"/>
              </a:solidFill>
              <a:round/>
              <a:headEnd/>
              <a:tailEnd/>
            </a:ln>
          </p:spPr>
          <p:txBody>
            <a:bodyPr/>
            <a:lstStyle/>
            <a:p>
              <a:endParaRPr lang="en-US"/>
            </a:p>
          </p:txBody>
        </p:sp>
        <p:sp>
          <p:nvSpPr>
            <p:cNvPr id="23681" name="Line 23"/>
            <p:cNvSpPr>
              <a:spLocks noChangeAspect="1" noChangeShapeType="1"/>
            </p:cNvSpPr>
            <p:nvPr/>
          </p:nvSpPr>
          <p:spPr bwMode="auto">
            <a:xfrm rot="5400000" flipH="1">
              <a:off x="1374" y="1841"/>
              <a:ext cx="62" cy="70"/>
            </a:xfrm>
            <a:prstGeom prst="line">
              <a:avLst/>
            </a:prstGeom>
            <a:noFill/>
            <a:ln w="19050">
              <a:solidFill>
                <a:srgbClr val="000000"/>
              </a:solidFill>
              <a:round/>
              <a:headEnd/>
              <a:tailEnd/>
            </a:ln>
          </p:spPr>
          <p:txBody>
            <a:bodyPr/>
            <a:lstStyle/>
            <a:p>
              <a:endParaRPr lang="en-US"/>
            </a:p>
          </p:txBody>
        </p:sp>
        <p:sp>
          <p:nvSpPr>
            <p:cNvPr id="23682" name="Line 24"/>
            <p:cNvSpPr>
              <a:spLocks noChangeAspect="1" noChangeShapeType="1"/>
            </p:cNvSpPr>
            <p:nvPr/>
          </p:nvSpPr>
          <p:spPr bwMode="auto">
            <a:xfrm rot="5400000">
              <a:off x="1373" y="1680"/>
              <a:ext cx="63" cy="70"/>
            </a:xfrm>
            <a:prstGeom prst="line">
              <a:avLst/>
            </a:prstGeom>
            <a:noFill/>
            <a:ln w="19050">
              <a:solidFill>
                <a:srgbClr val="000000"/>
              </a:solidFill>
              <a:round/>
              <a:headEnd/>
              <a:tailEnd/>
            </a:ln>
          </p:spPr>
          <p:txBody>
            <a:bodyPr/>
            <a:lstStyle/>
            <a:p>
              <a:endParaRPr lang="en-US"/>
            </a:p>
          </p:txBody>
        </p:sp>
        <p:sp>
          <p:nvSpPr>
            <p:cNvPr id="23683" name="Line 25"/>
            <p:cNvSpPr>
              <a:spLocks noChangeAspect="1" noChangeShapeType="1"/>
            </p:cNvSpPr>
            <p:nvPr/>
          </p:nvSpPr>
          <p:spPr bwMode="auto">
            <a:xfrm rot="5400000" flipH="1">
              <a:off x="1247" y="1796"/>
              <a:ext cx="195" cy="0"/>
            </a:xfrm>
            <a:prstGeom prst="line">
              <a:avLst/>
            </a:prstGeom>
            <a:noFill/>
            <a:ln w="19050">
              <a:solidFill>
                <a:srgbClr val="000000"/>
              </a:solidFill>
              <a:round/>
              <a:headEnd/>
              <a:tailEnd/>
            </a:ln>
          </p:spPr>
          <p:txBody>
            <a:bodyPr/>
            <a:lstStyle/>
            <a:p>
              <a:endParaRPr lang="en-US"/>
            </a:p>
          </p:txBody>
        </p:sp>
        <p:sp>
          <p:nvSpPr>
            <p:cNvPr id="23684" name="Line 26"/>
            <p:cNvSpPr>
              <a:spLocks noChangeAspect="1" noChangeShapeType="1"/>
            </p:cNvSpPr>
            <p:nvPr/>
          </p:nvSpPr>
          <p:spPr bwMode="auto">
            <a:xfrm rot="5400000">
              <a:off x="1297" y="1746"/>
              <a:ext cx="0" cy="88"/>
            </a:xfrm>
            <a:prstGeom prst="line">
              <a:avLst/>
            </a:prstGeom>
            <a:noFill/>
            <a:ln w="19050">
              <a:solidFill>
                <a:srgbClr val="000000"/>
              </a:solidFill>
              <a:round/>
              <a:headEnd/>
              <a:tailEnd/>
            </a:ln>
          </p:spPr>
          <p:txBody>
            <a:bodyPr/>
            <a:lstStyle/>
            <a:p>
              <a:endParaRPr lang="en-US"/>
            </a:p>
          </p:txBody>
        </p:sp>
        <p:sp>
          <p:nvSpPr>
            <p:cNvPr id="23685" name="Oval 27"/>
            <p:cNvSpPr>
              <a:spLocks noChangeAspect="1" noChangeArrowheads="1"/>
            </p:cNvSpPr>
            <p:nvPr/>
          </p:nvSpPr>
          <p:spPr bwMode="auto">
            <a:xfrm>
              <a:off x="2066" y="1650"/>
              <a:ext cx="330" cy="308"/>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86" name="Rectangle 28"/>
            <p:cNvSpPr>
              <a:spLocks noChangeAspect="1" noChangeArrowheads="1"/>
            </p:cNvSpPr>
            <p:nvPr/>
          </p:nvSpPr>
          <p:spPr bwMode="auto">
            <a:xfrm>
              <a:off x="2194" y="1631"/>
              <a:ext cx="73" cy="19"/>
            </a:xfrm>
            <a:prstGeom prst="rect">
              <a:avLst/>
            </a:prstGeom>
            <a:solidFill>
              <a:srgbClr val="FFFFFF"/>
            </a:solidFill>
            <a:ln w="19050">
              <a:solidFill>
                <a:srgbClr val="000000"/>
              </a:solidFill>
              <a:miter lim="800000"/>
              <a:headEnd/>
              <a:tailEnd/>
            </a:ln>
          </p:spPr>
          <p:txBody>
            <a:bodyPr/>
            <a:lstStyle/>
            <a:p>
              <a:pPr defTabSz="457200"/>
              <a:endParaRPr lang="en-US">
                <a:ea typeface="ＭＳ Ｐゴシック" pitchFamily="-107" charset="-128"/>
              </a:endParaRPr>
            </a:p>
          </p:txBody>
        </p:sp>
        <p:sp>
          <p:nvSpPr>
            <p:cNvPr id="23687" name="Rectangle 29"/>
            <p:cNvSpPr>
              <a:spLocks noChangeAspect="1" noChangeArrowheads="1"/>
            </p:cNvSpPr>
            <p:nvPr/>
          </p:nvSpPr>
          <p:spPr bwMode="auto">
            <a:xfrm>
              <a:off x="2194" y="1958"/>
              <a:ext cx="73" cy="18"/>
            </a:xfrm>
            <a:prstGeom prst="rect">
              <a:avLst/>
            </a:prstGeom>
            <a:solidFill>
              <a:srgbClr val="FFFFFF"/>
            </a:solidFill>
            <a:ln w="19050">
              <a:solidFill>
                <a:srgbClr val="000000"/>
              </a:solidFill>
              <a:miter lim="800000"/>
              <a:headEnd/>
              <a:tailEnd/>
            </a:ln>
          </p:spPr>
          <p:txBody>
            <a:bodyPr/>
            <a:lstStyle/>
            <a:p>
              <a:pPr defTabSz="457200"/>
              <a:endParaRPr lang="en-US">
                <a:ea typeface="ＭＳ Ｐゴシック" pitchFamily="-107" charset="-128"/>
              </a:endParaRPr>
            </a:p>
          </p:txBody>
        </p:sp>
        <p:sp>
          <p:nvSpPr>
            <p:cNvPr id="23688" name="Line 30"/>
            <p:cNvSpPr>
              <a:spLocks noChangeAspect="1" noChangeShapeType="1"/>
            </p:cNvSpPr>
            <p:nvPr/>
          </p:nvSpPr>
          <p:spPr bwMode="auto">
            <a:xfrm>
              <a:off x="1739" y="1918"/>
              <a:ext cx="0" cy="267"/>
            </a:xfrm>
            <a:prstGeom prst="line">
              <a:avLst/>
            </a:prstGeom>
            <a:noFill/>
            <a:ln w="19050">
              <a:solidFill>
                <a:srgbClr val="000000"/>
              </a:solidFill>
              <a:round/>
              <a:headEnd/>
              <a:tailEnd/>
            </a:ln>
          </p:spPr>
          <p:txBody>
            <a:bodyPr/>
            <a:lstStyle/>
            <a:p>
              <a:endParaRPr lang="en-US"/>
            </a:p>
          </p:txBody>
        </p:sp>
        <p:sp>
          <p:nvSpPr>
            <p:cNvPr id="23689" name="Line 31"/>
            <p:cNvSpPr>
              <a:spLocks noChangeAspect="1" noChangeShapeType="1"/>
            </p:cNvSpPr>
            <p:nvPr/>
          </p:nvSpPr>
          <p:spPr bwMode="auto">
            <a:xfrm>
              <a:off x="1739" y="1315"/>
              <a:ext cx="0" cy="498"/>
            </a:xfrm>
            <a:prstGeom prst="line">
              <a:avLst/>
            </a:prstGeom>
            <a:noFill/>
            <a:ln w="19050">
              <a:solidFill>
                <a:srgbClr val="000000"/>
              </a:solidFill>
              <a:round/>
              <a:headEnd/>
              <a:tailEnd/>
            </a:ln>
          </p:spPr>
          <p:txBody>
            <a:bodyPr/>
            <a:lstStyle/>
            <a:p>
              <a:endParaRPr lang="en-US"/>
            </a:p>
          </p:txBody>
        </p:sp>
        <p:grpSp>
          <p:nvGrpSpPr>
            <p:cNvPr id="23690" name="Group 32"/>
            <p:cNvGrpSpPr>
              <a:grpSpLocks noChangeAspect="1"/>
            </p:cNvGrpSpPr>
            <p:nvPr/>
          </p:nvGrpSpPr>
          <p:grpSpPr bwMode="auto">
            <a:xfrm flipH="1" flipV="1">
              <a:off x="1684" y="1818"/>
              <a:ext cx="106" cy="100"/>
              <a:chOff x="4438" y="4858"/>
              <a:chExt cx="406" cy="378"/>
            </a:xfrm>
          </p:grpSpPr>
          <p:sp>
            <p:nvSpPr>
              <p:cNvPr id="23723" name="Line 33"/>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3724" name="Line 34"/>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3725"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3726" name="Line 36"/>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3691" name="Line 37"/>
            <p:cNvSpPr>
              <a:spLocks noChangeAspect="1" noChangeShapeType="1"/>
            </p:cNvSpPr>
            <p:nvPr/>
          </p:nvSpPr>
          <p:spPr bwMode="auto">
            <a:xfrm>
              <a:off x="1741" y="772"/>
              <a:ext cx="0" cy="440"/>
            </a:xfrm>
            <a:prstGeom prst="line">
              <a:avLst/>
            </a:prstGeom>
            <a:noFill/>
            <a:ln w="19050">
              <a:solidFill>
                <a:srgbClr val="000000"/>
              </a:solidFill>
              <a:round/>
              <a:headEnd/>
              <a:tailEnd/>
            </a:ln>
          </p:spPr>
          <p:txBody>
            <a:bodyPr/>
            <a:lstStyle/>
            <a:p>
              <a:endParaRPr lang="en-US"/>
            </a:p>
          </p:txBody>
        </p:sp>
        <p:sp>
          <p:nvSpPr>
            <p:cNvPr id="23692" name="Line 38"/>
            <p:cNvSpPr>
              <a:spLocks noChangeAspect="1" noChangeShapeType="1"/>
            </p:cNvSpPr>
            <p:nvPr/>
          </p:nvSpPr>
          <p:spPr bwMode="auto">
            <a:xfrm flipH="1" flipV="1">
              <a:off x="1690" y="1315"/>
              <a:ext cx="99" cy="0"/>
            </a:xfrm>
            <a:prstGeom prst="line">
              <a:avLst/>
            </a:prstGeom>
            <a:noFill/>
            <a:ln w="19050">
              <a:solidFill>
                <a:srgbClr val="000000"/>
              </a:solidFill>
              <a:round/>
              <a:headEnd/>
              <a:tailEnd/>
            </a:ln>
          </p:spPr>
          <p:txBody>
            <a:bodyPr/>
            <a:lstStyle/>
            <a:p>
              <a:endParaRPr lang="en-US"/>
            </a:p>
          </p:txBody>
        </p:sp>
        <p:sp>
          <p:nvSpPr>
            <p:cNvPr id="23693" name="Line 39"/>
            <p:cNvSpPr>
              <a:spLocks noChangeAspect="1" noChangeShapeType="1"/>
            </p:cNvSpPr>
            <p:nvPr/>
          </p:nvSpPr>
          <p:spPr bwMode="auto">
            <a:xfrm flipH="1" flipV="1">
              <a:off x="1738" y="1216"/>
              <a:ext cx="54" cy="99"/>
            </a:xfrm>
            <a:prstGeom prst="line">
              <a:avLst/>
            </a:prstGeom>
            <a:noFill/>
            <a:ln w="19050">
              <a:solidFill>
                <a:srgbClr val="000000"/>
              </a:solidFill>
              <a:round/>
              <a:headEnd/>
              <a:tailEnd/>
            </a:ln>
          </p:spPr>
          <p:txBody>
            <a:bodyPr/>
            <a:lstStyle/>
            <a:p>
              <a:endParaRPr lang="en-US"/>
            </a:p>
          </p:txBody>
        </p:sp>
        <p:sp>
          <p:nvSpPr>
            <p:cNvPr id="23694" name="Line 40"/>
            <p:cNvSpPr>
              <a:spLocks noChangeAspect="1" noChangeShapeType="1"/>
            </p:cNvSpPr>
            <p:nvPr/>
          </p:nvSpPr>
          <p:spPr bwMode="auto">
            <a:xfrm flipV="1">
              <a:off x="1686" y="1216"/>
              <a:ext cx="55" cy="99"/>
            </a:xfrm>
            <a:prstGeom prst="line">
              <a:avLst/>
            </a:prstGeom>
            <a:noFill/>
            <a:ln w="19050">
              <a:solidFill>
                <a:srgbClr val="000000"/>
              </a:solidFill>
              <a:round/>
              <a:headEnd/>
              <a:tailEnd/>
            </a:ln>
          </p:spPr>
          <p:txBody>
            <a:bodyPr/>
            <a:lstStyle/>
            <a:p>
              <a:endParaRPr lang="en-US"/>
            </a:p>
          </p:txBody>
        </p:sp>
        <p:sp>
          <p:nvSpPr>
            <p:cNvPr id="23695" name="Line 41"/>
            <p:cNvSpPr>
              <a:spLocks noChangeAspect="1" noChangeShapeType="1"/>
            </p:cNvSpPr>
            <p:nvPr/>
          </p:nvSpPr>
          <p:spPr bwMode="auto">
            <a:xfrm flipH="1" flipV="1">
              <a:off x="1686" y="1216"/>
              <a:ext cx="103" cy="0"/>
            </a:xfrm>
            <a:prstGeom prst="line">
              <a:avLst/>
            </a:prstGeom>
            <a:noFill/>
            <a:ln w="19050">
              <a:solidFill>
                <a:srgbClr val="000000"/>
              </a:solidFill>
              <a:round/>
              <a:headEnd/>
              <a:tailEnd/>
            </a:ln>
          </p:spPr>
          <p:txBody>
            <a:bodyPr/>
            <a:lstStyle/>
            <a:p>
              <a:endParaRPr lang="en-US"/>
            </a:p>
          </p:txBody>
        </p:sp>
        <p:sp>
          <p:nvSpPr>
            <p:cNvPr id="23696" name="Line 42"/>
            <p:cNvSpPr>
              <a:spLocks noChangeAspect="1" noChangeShapeType="1"/>
            </p:cNvSpPr>
            <p:nvPr/>
          </p:nvSpPr>
          <p:spPr bwMode="auto">
            <a:xfrm flipH="1">
              <a:off x="1446" y="1491"/>
              <a:ext cx="778" cy="0"/>
            </a:xfrm>
            <a:prstGeom prst="line">
              <a:avLst/>
            </a:prstGeom>
            <a:noFill/>
            <a:ln w="19050">
              <a:solidFill>
                <a:srgbClr val="000000"/>
              </a:solidFill>
              <a:round/>
              <a:headEnd/>
              <a:tailEnd/>
            </a:ln>
          </p:spPr>
          <p:txBody>
            <a:bodyPr/>
            <a:lstStyle/>
            <a:p>
              <a:endParaRPr lang="en-US"/>
            </a:p>
          </p:txBody>
        </p:sp>
        <p:sp>
          <p:nvSpPr>
            <p:cNvPr id="23697" name="Line 43"/>
            <p:cNvSpPr>
              <a:spLocks noChangeAspect="1" noChangeShapeType="1"/>
            </p:cNvSpPr>
            <p:nvPr/>
          </p:nvSpPr>
          <p:spPr bwMode="auto">
            <a:xfrm>
              <a:off x="2224" y="1491"/>
              <a:ext cx="0" cy="140"/>
            </a:xfrm>
            <a:prstGeom prst="line">
              <a:avLst/>
            </a:prstGeom>
            <a:noFill/>
            <a:ln w="19050">
              <a:solidFill>
                <a:srgbClr val="000000"/>
              </a:solidFill>
              <a:round/>
              <a:headEnd/>
              <a:tailEnd/>
            </a:ln>
          </p:spPr>
          <p:txBody>
            <a:bodyPr/>
            <a:lstStyle/>
            <a:p>
              <a:endParaRPr lang="en-US"/>
            </a:p>
          </p:txBody>
        </p:sp>
        <p:sp>
          <p:nvSpPr>
            <p:cNvPr id="23698" name="Line 44"/>
            <p:cNvSpPr>
              <a:spLocks noChangeAspect="1" noChangeShapeType="1"/>
            </p:cNvSpPr>
            <p:nvPr/>
          </p:nvSpPr>
          <p:spPr bwMode="auto">
            <a:xfrm>
              <a:off x="2229" y="1982"/>
              <a:ext cx="0" cy="199"/>
            </a:xfrm>
            <a:prstGeom prst="line">
              <a:avLst/>
            </a:prstGeom>
            <a:noFill/>
            <a:ln w="19050">
              <a:solidFill>
                <a:srgbClr val="000000"/>
              </a:solidFill>
              <a:round/>
              <a:headEnd/>
              <a:tailEnd/>
            </a:ln>
          </p:spPr>
          <p:txBody>
            <a:bodyPr/>
            <a:lstStyle/>
            <a:p>
              <a:endParaRPr lang="en-US"/>
            </a:p>
          </p:txBody>
        </p:sp>
        <p:sp>
          <p:nvSpPr>
            <p:cNvPr id="23699" name="Line 45"/>
            <p:cNvSpPr>
              <a:spLocks noChangeAspect="1" noChangeShapeType="1"/>
            </p:cNvSpPr>
            <p:nvPr/>
          </p:nvSpPr>
          <p:spPr bwMode="auto">
            <a:xfrm flipH="1">
              <a:off x="780" y="2186"/>
              <a:ext cx="1438" cy="0"/>
            </a:xfrm>
            <a:prstGeom prst="line">
              <a:avLst/>
            </a:prstGeom>
            <a:noFill/>
            <a:ln w="19050">
              <a:solidFill>
                <a:srgbClr val="000000"/>
              </a:solidFill>
              <a:round/>
              <a:headEnd/>
              <a:tailEnd/>
            </a:ln>
          </p:spPr>
          <p:txBody>
            <a:bodyPr/>
            <a:lstStyle/>
            <a:p>
              <a:endParaRPr lang="en-US"/>
            </a:p>
          </p:txBody>
        </p:sp>
        <p:sp>
          <p:nvSpPr>
            <p:cNvPr id="23700" name="Line 46"/>
            <p:cNvSpPr>
              <a:spLocks noChangeAspect="1" noChangeShapeType="1"/>
            </p:cNvSpPr>
            <p:nvPr/>
          </p:nvSpPr>
          <p:spPr bwMode="auto">
            <a:xfrm>
              <a:off x="1441" y="1257"/>
              <a:ext cx="0" cy="426"/>
            </a:xfrm>
            <a:prstGeom prst="line">
              <a:avLst/>
            </a:prstGeom>
            <a:noFill/>
            <a:ln w="19050">
              <a:solidFill>
                <a:srgbClr val="000000"/>
              </a:solidFill>
              <a:round/>
              <a:headEnd/>
              <a:tailEnd/>
            </a:ln>
          </p:spPr>
          <p:txBody>
            <a:bodyPr/>
            <a:lstStyle/>
            <a:p>
              <a:endParaRPr lang="en-US"/>
            </a:p>
          </p:txBody>
        </p:sp>
        <p:sp>
          <p:nvSpPr>
            <p:cNvPr id="23701" name="Line 47"/>
            <p:cNvSpPr>
              <a:spLocks noChangeAspect="1" noChangeShapeType="1"/>
            </p:cNvSpPr>
            <p:nvPr/>
          </p:nvSpPr>
          <p:spPr bwMode="auto">
            <a:xfrm>
              <a:off x="1446" y="1906"/>
              <a:ext cx="0" cy="280"/>
            </a:xfrm>
            <a:prstGeom prst="line">
              <a:avLst/>
            </a:prstGeom>
            <a:noFill/>
            <a:ln w="19050">
              <a:solidFill>
                <a:srgbClr val="000000"/>
              </a:solidFill>
              <a:round/>
              <a:headEnd/>
              <a:tailEnd/>
            </a:ln>
          </p:spPr>
          <p:txBody>
            <a:bodyPr/>
            <a:lstStyle/>
            <a:p>
              <a:endParaRPr lang="en-US"/>
            </a:p>
          </p:txBody>
        </p:sp>
        <p:sp>
          <p:nvSpPr>
            <p:cNvPr id="23702" name="Line 48"/>
            <p:cNvSpPr>
              <a:spLocks noChangeAspect="1" noChangeShapeType="1"/>
            </p:cNvSpPr>
            <p:nvPr/>
          </p:nvSpPr>
          <p:spPr bwMode="auto">
            <a:xfrm>
              <a:off x="1441" y="772"/>
              <a:ext cx="0" cy="246"/>
            </a:xfrm>
            <a:prstGeom prst="line">
              <a:avLst/>
            </a:prstGeom>
            <a:noFill/>
            <a:ln w="19050">
              <a:solidFill>
                <a:srgbClr val="000000"/>
              </a:solidFill>
              <a:round/>
              <a:headEnd/>
              <a:tailEnd/>
            </a:ln>
          </p:spPr>
          <p:txBody>
            <a:bodyPr/>
            <a:lstStyle/>
            <a:p>
              <a:endParaRPr lang="en-US"/>
            </a:p>
          </p:txBody>
        </p:sp>
        <p:sp>
          <p:nvSpPr>
            <p:cNvPr id="23703" name="Line 49"/>
            <p:cNvSpPr>
              <a:spLocks noChangeAspect="1" noChangeShapeType="1"/>
            </p:cNvSpPr>
            <p:nvPr/>
          </p:nvSpPr>
          <p:spPr bwMode="auto">
            <a:xfrm flipH="1">
              <a:off x="745" y="772"/>
              <a:ext cx="999" cy="0"/>
            </a:xfrm>
            <a:prstGeom prst="line">
              <a:avLst/>
            </a:prstGeom>
            <a:noFill/>
            <a:ln w="19050">
              <a:solidFill>
                <a:srgbClr val="000000"/>
              </a:solidFill>
              <a:round/>
              <a:headEnd/>
              <a:tailEnd/>
            </a:ln>
          </p:spPr>
          <p:txBody>
            <a:bodyPr/>
            <a:lstStyle/>
            <a:p>
              <a:endParaRPr lang="en-US"/>
            </a:p>
          </p:txBody>
        </p:sp>
        <p:sp>
          <p:nvSpPr>
            <p:cNvPr id="23704" name="Oval 50"/>
            <p:cNvSpPr>
              <a:spLocks noChangeAspect="1" noChangeArrowheads="1"/>
            </p:cNvSpPr>
            <p:nvPr/>
          </p:nvSpPr>
          <p:spPr bwMode="auto">
            <a:xfrm>
              <a:off x="716" y="754"/>
              <a:ext cx="22" cy="22"/>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705" name="Oval 51"/>
            <p:cNvSpPr>
              <a:spLocks noChangeAspect="1" noChangeArrowheads="1"/>
            </p:cNvSpPr>
            <p:nvPr/>
          </p:nvSpPr>
          <p:spPr bwMode="auto">
            <a:xfrm>
              <a:off x="769" y="2169"/>
              <a:ext cx="22" cy="22"/>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706" name="Line 52"/>
            <p:cNvSpPr>
              <a:spLocks noChangeAspect="1" noChangeShapeType="1"/>
            </p:cNvSpPr>
            <p:nvPr/>
          </p:nvSpPr>
          <p:spPr bwMode="auto">
            <a:xfrm>
              <a:off x="932" y="1403"/>
              <a:ext cx="182" cy="0"/>
            </a:xfrm>
            <a:prstGeom prst="line">
              <a:avLst/>
            </a:prstGeom>
            <a:noFill/>
            <a:ln w="19050">
              <a:solidFill>
                <a:srgbClr val="000000"/>
              </a:solidFill>
              <a:round/>
              <a:headEnd/>
              <a:tailEnd/>
            </a:ln>
          </p:spPr>
          <p:txBody>
            <a:bodyPr/>
            <a:lstStyle/>
            <a:p>
              <a:endParaRPr lang="en-US"/>
            </a:p>
          </p:txBody>
        </p:sp>
        <p:sp>
          <p:nvSpPr>
            <p:cNvPr id="23707" name="Line 53"/>
            <p:cNvSpPr>
              <a:spLocks noChangeAspect="1" noChangeShapeType="1"/>
            </p:cNvSpPr>
            <p:nvPr/>
          </p:nvSpPr>
          <p:spPr bwMode="auto">
            <a:xfrm>
              <a:off x="932" y="1444"/>
              <a:ext cx="182" cy="0"/>
            </a:xfrm>
            <a:prstGeom prst="line">
              <a:avLst/>
            </a:prstGeom>
            <a:noFill/>
            <a:ln w="19050">
              <a:solidFill>
                <a:srgbClr val="000000"/>
              </a:solidFill>
              <a:round/>
              <a:headEnd/>
              <a:tailEnd/>
            </a:ln>
          </p:spPr>
          <p:txBody>
            <a:bodyPr/>
            <a:lstStyle/>
            <a:p>
              <a:endParaRPr lang="en-US"/>
            </a:p>
          </p:txBody>
        </p:sp>
        <p:sp>
          <p:nvSpPr>
            <p:cNvPr id="23708" name="Line 54"/>
            <p:cNvSpPr>
              <a:spLocks noChangeAspect="1" noChangeShapeType="1"/>
            </p:cNvSpPr>
            <p:nvPr/>
          </p:nvSpPr>
          <p:spPr bwMode="auto">
            <a:xfrm>
              <a:off x="1019" y="772"/>
              <a:ext cx="0" cy="625"/>
            </a:xfrm>
            <a:prstGeom prst="line">
              <a:avLst/>
            </a:prstGeom>
            <a:noFill/>
            <a:ln w="19050">
              <a:solidFill>
                <a:srgbClr val="000000"/>
              </a:solidFill>
              <a:round/>
              <a:headEnd/>
              <a:tailEnd/>
            </a:ln>
          </p:spPr>
          <p:txBody>
            <a:bodyPr/>
            <a:lstStyle/>
            <a:p>
              <a:endParaRPr lang="en-US"/>
            </a:p>
          </p:txBody>
        </p:sp>
        <p:sp>
          <p:nvSpPr>
            <p:cNvPr id="23709" name="Line 55"/>
            <p:cNvSpPr>
              <a:spLocks noChangeAspect="1" noChangeShapeType="1"/>
            </p:cNvSpPr>
            <p:nvPr/>
          </p:nvSpPr>
          <p:spPr bwMode="auto">
            <a:xfrm>
              <a:off x="1019" y="1449"/>
              <a:ext cx="0" cy="737"/>
            </a:xfrm>
            <a:prstGeom prst="line">
              <a:avLst/>
            </a:prstGeom>
            <a:noFill/>
            <a:ln w="19050">
              <a:solidFill>
                <a:srgbClr val="000000"/>
              </a:solidFill>
              <a:round/>
              <a:headEnd/>
              <a:tailEnd/>
            </a:ln>
          </p:spPr>
          <p:txBody>
            <a:bodyPr/>
            <a:lstStyle/>
            <a:p>
              <a:endParaRPr lang="en-US"/>
            </a:p>
          </p:txBody>
        </p:sp>
        <p:sp>
          <p:nvSpPr>
            <p:cNvPr id="23710" name="Oval 56"/>
            <p:cNvSpPr>
              <a:spLocks noChangeAspect="1" noChangeArrowheads="1"/>
            </p:cNvSpPr>
            <p:nvPr/>
          </p:nvSpPr>
          <p:spPr bwMode="auto">
            <a:xfrm>
              <a:off x="1417" y="1467"/>
              <a:ext cx="35" cy="35"/>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711" name="Oval 57"/>
            <p:cNvSpPr>
              <a:spLocks noChangeAspect="1" noChangeArrowheads="1"/>
            </p:cNvSpPr>
            <p:nvPr/>
          </p:nvSpPr>
          <p:spPr bwMode="auto">
            <a:xfrm>
              <a:off x="1721" y="1473"/>
              <a:ext cx="36" cy="35"/>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23712" name="Group 58"/>
            <p:cNvGrpSpPr>
              <a:grpSpLocks noChangeAspect="1"/>
            </p:cNvGrpSpPr>
            <p:nvPr/>
          </p:nvGrpSpPr>
          <p:grpSpPr bwMode="auto">
            <a:xfrm>
              <a:off x="1388" y="1853"/>
              <a:ext cx="39" cy="39"/>
              <a:chOff x="7476" y="4886"/>
              <a:chExt cx="56" cy="56"/>
            </a:xfrm>
          </p:grpSpPr>
          <p:sp>
            <p:nvSpPr>
              <p:cNvPr id="23721" name="Line 59"/>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3722"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23713" name="Group 61"/>
            <p:cNvGrpSpPr>
              <a:grpSpLocks noChangeAspect="1"/>
            </p:cNvGrpSpPr>
            <p:nvPr/>
          </p:nvGrpSpPr>
          <p:grpSpPr bwMode="auto">
            <a:xfrm>
              <a:off x="1378" y="1190"/>
              <a:ext cx="40" cy="40"/>
              <a:chOff x="7476" y="4886"/>
              <a:chExt cx="56" cy="56"/>
            </a:xfrm>
          </p:grpSpPr>
          <p:sp>
            <p:nvSpPr>
              <p:cNvPr id="23719" name="Line 62"/>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3720"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3714" name="Text Box 64"/>
            <p:cNvSpPr txBox="1">
              <a:spLocks noChangeArrowheads="1"/>
            </p:cNvSpPr>
            <p:nvPr/>
          </p:nvSpPr>
          <p:spPr bwMode="auto">
            <a:xfrm>
              <a:off x="1882" y="1525"/>
              <a:ext cx="283" cy="504"/>
            </a:xfrm>
            <a:prstGeom prst="rect">
              <a:avLst/>
            </a:prstGeom>
            <a:noFill/>
            <a:ln w="19050">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400" b="1">
                  <a:latin typeface="Courier New" pitchFamily="49" charset="0"/>
                  <a:ea typeface="ＭＳ Ｐゴシック" pitchFamily="-107" charset="-128"/>
                </a:rPr>
                <a:t>V</a:t>
              </a:r>
              <a:r>
                <a:rPr lang="en-US" sz="1400" b="1" baseline="-25000">
                  <a:latin typeface="Courier New" pitchFamily="49" charset="0"/>
                  <a:ea typeface="ＭＳ Ｐゴシック" pitchFamily="-107" charset="-128"/>
                </a:rPr>
                <a:t>a</a:t>
              </a:r>
            </a:p>
            <a:p>
              <a:pPr defTabSz="457200"/>
              <a:endParaRPr lang="en-US" sz="1200" b="1">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3715" name="Text Box 66"/>
            <p:cNvSpPr txBox="1">
              <a:spLocks noChangeArrowheads="1"/>
            </p:cNvSpPr>
            <p:nvPr/>
          </p:nvSpPr>
          <p:spPr bwMode="auto">
            <a:xfrm>
              <a:off x="1724" y="1666"/>
              <a:ext cx="270" cy="141"/>
            </a:xfrm>
            <a:prstGeom prst="rect">
              <a:avLst/>
            </a:prstGeom>
            <a:noFill/>
            <a:ln w="19050">
              <a:noFill/>
              <a:miter lim="800000"/>
              <a:headEnd/>
              <a:tailEnd/>
            </a:ln>
          </p:spPr>
          <p:txBody>
            <a:bodyPr/>
            <a:lstStyle/>
            <a:p>
              <a:pPr defTabSz="457200"/>
              <a:r>
                <a:rPr lang="en-US" sz="1400" b="1">
                  <a:ea typeface="ＭＳ Ｐゴシック" pitchFamily="-107" charset="-128"/>
                </a:rPr>
                <a:t>D2</a:t>
              </a:r>
            </a:p>
          </p:txBody>
        </p:sp>
        <p:sp>
          <p:nvSpPr>
            <p:cNvPr id="23716" name="Text Box 73"/>
            <p:cNvSpPr txBox="1">
              <a:spLocks noChangeArrowheads="1"/>
            </p:cNvSpPr>
            <p:nvPr/>
          </p:nvSpPr>
          <p:spPr bwMode="auto">
            <a:xfrm>
              <a:off x="2060" y="1234"/>
              <a:ext cx="270" cy="141"/>
            </a:xfrm>
            <a:prstGeom prst="rect">
              <a:avLst/>
            </a:prstGeom>
            <a:noFill/>
            <a:ln w="19050">
              <a:noFill/>
              <a:miter lim="800000"/>
              <a:headEnd/>
              <a:tailEnd/>
            </a:ln>
          </p:spPr>
          <p:txBody>
            <a:bodyPr/>
            <a:lstStyle/>
            <a:p>
              <a:pPr defTabSz="457200"/>
              <a:r>
                <a:rPr lang="sr-Latn-CS" sz="1400"/>
                <a:t>I</a:t>
              </a:r>
              <a:r>
                <a:rPr lang="en-US" sz="1400" baseline="-25000">
                  <a:ea typeface="ＭＳ Ｐゴシック" pitchFamily="-107" charset="-128"/>
                </a:rPr>
                <a:t>a</a:t>
              </a:r>
              <a:endParaRPr lang="en-US" sz="1400" b="1">
                <a:ea typeface="ＭＳ Ｐゴシック" pitchFamily="-107" charset="-128"/>
              </a:endParaRPr>
            </a:p>
          </p:txBody>
        </p:sp>
        <p:sp>
          <p:nvSpPr>
            <p:cNvPr id="23717" name="Text Box 75"/>
            <p:cNvSpPr txBox="1">
              <a:spLocks noChangeArrowheads="1"/>
            </p:cNvSpPr>
            <p:nvPr/>
          </p:nvSpPr>
          <p:spPr bwMode="auto">
            <a:xfrm>
              <a:off x="521" y="890"/>
              <a:ext cx="271" cy="816"/>
            </a:xfrm>
            <a:prstGeom prst="rect">
              <a:avLst/>
            </a:prstGeom>
            <a:noFill/>
            <a:ln w="19050">
              <a:noFill/>
              <a:miter lim="800000"/>
              <a:headEnd/>
              <a:tailEnd/>
            </a:ln>
          </p:spPr>
          <p:txBody>
            <a:bodyPr/>
            <a:lstStyle/>
            <a:p>
              <a:pPr defTabSz="457200"/>
              <a:r>
                <a:rPr lang="en-US" sz="1400">
                  <a:ea typeface="ＭＳ Ｐゴシック" pitchFamily="-107" charset="-128"/>
                </a:rPr>
                <a:t>+</a:t>
              </a: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rPr>
                <a:t>V</a:t>
              </a:r>
              <a:r>
                <a:rPr lang="en-US" sz="1400" baseline="-25000">
                  <a:ea typeface="ＭＳ Ｐゴシック" pitchFamily="-107" charset="-128"/>
                </a:rPr>
                <a:t>dc</a:t>
              </a:r>
              <a:endParaRPr lang="en-US" sz="1400">
                <a:ea typeface="ＭＳ Ｐゴシック" pitchFamily="-107" charset="-128"/>
              </a:endParaRP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sym typeface="Symbol" pitchFamily="18" charset="2"/>
                </a:rPr>
                <a:t></a:t>
              </a:r>
            </a:p>
          </p:txBody>
        </p:sp>
        <p:sp>
          <p:nvSpPr>
            <p:cNvPr id="23718" name="Line 108"/>
            <p:cNvSpPr>
              <a:spLocks noChangeShapeType="1"/>
            </p:cNvSpPr>
            <p:nvPr/>
          </p:nvSpPr>
          <p:spPr bwMode="auto">
            <a:xfrm>
              <a:off x="2018" y="1443"/>
              <a:ext cx="203" cy="0"/>
            </a:xfrm>
            <a:prstGeom prst="line">
              <a:avLst/>
            </a:prstGeom>
            <a:noFill/>
            <a:ln w="19050">
              <a:solidFill>
                <a:schemeClr val="tx1"/>
              </a:solidFill>
              <a:round/>
              <a:headEnd/>
              <a:tailEnd type="triangle" w="med" len="med"/>
            </a:ln>
          </p:spPr>
          <p:txBody>
            <a:bodyPr/>
            <a:lstStyle/>
            <a:p>
              <a:endParaRPr lang="en-US"/>
            </a:p>
          </p:txBody>
        </p:sp>
      </p:grpSp>
      <p:grpSp>
        <p:nvGrpSpPr>
          <p:cNvPr id="23557" name="Group 211"/>
          <p:cNvGrpSpPr>
            <a:grpSpLocks/>
          </p:cNvGrpSpPr>
          <p:nvPr/>
        </p:nvGrpSpPr>
        <p:grpSpPr bwMode="auto">
          <a:xfrm>
            <a:off x="5287963" y="1052513"/>
            <a:ext cx="2846387" cy="2058987"/>
            <a:chOff x="3331" y="663"/>
            <a:chExt cx="1793" cy="1297"/>
          </a:xfrm>
        </p:grpSpPr>
        <p:sp>
          <p:nvSpPr>
            <p:cNvPr id="23669" name="Rectangle 7"/>
            <p:cNvSpPr>
              <a:spLocks noChangeAspect="1" noChangeArrowheads="1"/>
            </p:cNvSpPr>
            <p:nvPr/>
          </p:nvSpPr>
          <p:spPr bwMode="auto">
            <a:xfrm>
              <a:off x="3560" y="1026"/>
              <a:ext cx="1032" cy="31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3670" name="Line 8"/>
            <p:cNvSpPr>
              <a:spLocks noChangeAspect="1" noChangeShapeType="1"/>
            </p:cNvSpPr>
            <p:nvPr/>
          </p:nvSpPr>
          <p:spPr bwMode="auto">
            <a:xfrm flipV="1">
              <a:off x="4087" y="760"/>
              <a:ext cx="0" cy="1200"/>
            </a:xfrm>
            <a:prstGeom prst="line">
              <a:avLst/>
            </a:prstGeom>
            <a:noFill/>
            <a:ln w="9525">
              <a:solidFill>
                <a:srgbClr val="000000"/>
              </a:solidFill>
              <a:round/>
              <a:headEnd/>
              <a:tailEnd type="triangle" w="sm" len="sm"/>
            </a:ln>
          </p:spPr>
          <p:txBody>
            <a:bodyPr/>
            <a:lstStyle/>
            <a:p>
              <a:endParaRPr lang="en-US"/>
            </a:p>
          </p:txBody>
        </p:sp>
        <p:sp>
          <p:nvSpPr>
            <p:cNvPr id="23671" name="Line 9"/>
            <p:cNvSpPr>
              <a:spLocks noChangeAspect="1" noChangeShapeType="1"/>
            </p:cNvSpPr>
            <p:nvPr/>
          </p:nvSpPr>
          <p:spPr bwMode="auto">
            <a:xfrm>
              <a:off x="3331" y="1338"/>
              <a:ext cx="1536" cy="0"/>
            </a:xfrm>
            <a:prstGeom prst="line">
              <a:avLst/>
            </a:prstGeom>
            <a:noFill/>
            <a:ln w="9525">
              <a:solidFill>
                <a:srgbClr val="000000"/>
              </a:solidFill>
              <a:round/>
              <a:headEnd/>
              <a:tailEnd type="triangle" w="sm" len="sm"/>
            </a:ln>
          </p:spPr>
          <p:txBody>
            <a:bodyPr/>
            <a:lstStyle/>
            <a:p>
              <a:endParaRPr lang="en-US"/>
            </a:p>
          </p:txBody>
        </p:sp>
        <p:sp>
          <p:nvSpPr>
            <p:cNvPr id="23672" name="Text Box 13"/>
            <p:cNvSpPr txBox="1">
              <a:spLocks noChangeArrowheads="1"/>
            </p:cNvSpPr>
            <p:nvPr/>
          </p:nvSpPr>
          <p:spPr bwMode="auto">
            <a:xfrm>
              <a:off x="4195" y="1162"/>
              <a:ext cx="271" cy="141"/>
            </a:xfrm>
            <a:prstGeom prst="rect">
              <a:avLst/>
            </a:prstGeom>
            <a:noFill/>
            <a:ln w="9525">
              <a:noFill/>
              <a:miter lim="800000"/>
              <a:headEnd/>
              <a:tailEnd/>
            </a:ln>
          </p:spPr>
          <p:txBody>
            <a:bodyPr/>
            <a:lstStyle/>
            <a:p>
              <a:pPr defTabSz="457200"/>
              <a:r>
                <a:rPr lang="en-US" sz="1200" b="1">
                  <a:ea typeface="ＭＳ Ｐゴシック" pitchFamily="-107" charset="-128"/>
                </a:rPr>
                <a:t>Q1</a:t>
              </a:r>
              <a:endParaRPr lang="en-US" b="1">
                <a:ea typeface="ＭＳ Ｐゴシック" pitchFamily="-107" charset="-128"/>
              </a:endParaRPr>
            </a:p>
          </p:txBody>
        </p:sp>
        <p:sp>
          <p:nvSpPr>
            <p:cNvPr id="23673" name="Text Box 67"/>
            <p:cNvSpPr txBox="1">
              <a:spLocks noChangeArrowheads="1"/>
            </p:cNvSpPr>
            <p:nvPr/>
          </p:nvSpPr>
          <p:spPr bwMode="auto">
            <a:xfrm>
              <a:off x="3718" y="1143"/>
              <a:ext cx="271" cy="141"/>
            </a:xfrm>
            <a:prstGeom prst="rect">
              <a:avLst/>
            </a:prstGeom>
            <a:noFill/>
            <a:ln w="9525">
              <a:noFill/>
              <a:miter lim="800000"/>
              <a:headEnd/>
              <a:tailEnd/>
            </a:ln>
          </p:spPr>
          <p:txBody>
            <a:bodyPr/>
            <a:lstStyle/>
            <a:p>
              <a:pPr defTabSz="457200"/>
              <a:r>
                <a:rPr lang="en-US" sz="1200" b="1">
                  <a:ea typeface="ＭＳ Ｐゴシック" pitchFamily="-107" charset="-128"/>
                </a:rPr>
                <a:t>Q2</a:t>
              </a:r>
              <a:endParaRPr lang="en-US" b="1">
                <a:ea typeface="ＭＳ Ｐゴシック" pitchFamily="-107" charset="-128"/>
              </a:endParaRPr>
            </a:p>
          </p:txBody>
        </p:sp>
        <p:sp>
          <p:nvSpPr>
            <p:cNvPr id="23674" name="Text Box 69"/>
            <p:cNvSpPr txBox="1">
              <a:spLocks noChangeArrowheads="1"/>
            </p:cNvSpPr>
            <p:nvPr/>
          </p:nvSpPr>
          <p:spPr bwMode="auto">
            <a:xfrm>
              <a:off x="3814" y="663"/>
              <a:ext cx="384" cy="192"/>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3675" name="Text Box 71"/>
            <p:cNvSpPr txBox="1">
              <a:spLocks noChangeArrowheads="1"/>
            </p:cNvSpPr>
            <p:nvPr/>
          </p:nvSpPr>
          <p:spPr bwMode="auto">
            <a:xfrm>
              <a:off x="4740" y="1344"/>
              <a:ext cx="384" cy="192"/>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grpSp>
      <p:sp>
        <p:nvSpPr>
          <p:cNvPr id="23558" name="Text Box 92"/>
          <p:cNvSpPr txBox="1">
            <a:spLocks noChangeArrowheads="1"/>
          </p:cNvSpPr>
          <p:nvPr/>
        </p:nvSpPr>
        <p:spPr bwMode="auto">
          <a:xfrm>
            <a:off x="4211638" y="3068638"/>
            <a:ext cx="4103687" cy="396875"/>
          </a:xfrm>
          <a:prstGeom prst="rect">
            <a:avLst/>
          </a:prstGeom>
          <a:noFill/>
          <a:ln w="9525">
            <a:noFill/>
            <a:miter lim="800000"/>
            <a:headEnd/>
            <a:tailEnd/>
          </a:ln>
        </p:spPr>
        <p:txBody>
          <a:bodyPr>
            <a:spAutoFit/>
          </a:bodyPr>
          <a:lstStyle/>
          <a:p>
            <a:pPr>
              <a:buFontTx/>
              <a:buChar char="•"/>
            </a:pPr>
            <a:r>
              <a:rPr lang="sr-Latn-CS">
                <a:solidFill>
                  <a:srgbClr val="0066CC"/>
                </a:solidFill>
              </a:rPr>
              <a:t> </a:t>
            </a:r>
            <a:r>
              <a:rPr lang="sr-Latn-CS" sz="2000">
                <a:solidFill>
                  <a:srgbClr val="0066CC"/>
                </a:solidFill>
              </a:rPr>
              <a:t>Dvokvadrantni DC-DC pretvarač</a:t>
            </a:r>
          </a:p>
        </p:txBody>
      </p:sp>
      <p:grpSp>
        <p:nvGrpSpPr>
          <p:cNvPr id="8" name="Group 209"/>
          <p:cNvGrpSpPr>
            <a:grpSpLocks/>
          </p:cNvGrpSpPr>
          <p:nvPr/>
        </p:nvGrpSpPr>
        <p:grpSpPr bwMode="auto">
          <a:xfrm>
            <a:off x="539750" y="4227513"/>
            <a:ext cx="4464050" cy="2320925"/>
            <a:chOff x="340" y="2663"/>
            <a:chExt cx="2687" cy="1462"/>
          </a:xfrm>
        </p:grpSpPr>
        <p:grpSp>
          <p:nvGrpSpPr>
            <p:cNvPr id="23574" name="Group 18"/>
            <p:cNvGrpSpPr>
              <a:grpSpLocks noChangeAspect="1"/>
            </p:cNvGrpSpPr>
            <p:nvPr/>
          </p:nvGrpSpPr>
          <p:grpSpPr bwMode="auto">
            <a:xfrm>
              <a:off x="476" y="2663"/>
              <a:ext cx="2551" cy="1462"/>
              <a:chOff x="2520" y="6400"/>
              <a:chExt cx="3794" cy="2173"/>
            </a:xfrm>
          </p:grpSpPr>
          <p:sp>
            <p:nvSpPr>
              <p:cNvPr id="23585" name="Line 19"/>
              <p:cNvSpPr>
                <a:spLocks noChangeAspect="1" noChangeShapeType="1"/>
              </p:cNvSpPr>
              <p:nvPr/>
            </p:nvSpPr>
            <p:spPr bwMode="auto">
              <a:xfrm flipH="1">
                <a:off x="3624" y="7513"/>
                <a:ext cx="914" cy="0"/>
              </a:xfrm>
              <a:prstGeom prst="line">
                <a:avLst/>
              </a:prstGeom>
              <a:noFill/>
              <a:ln w="19050">
                <a:solidFill>
                  <a:srgbClr val="000000"/>
                </a:solidFill>
                <a:round/>
                <a:headEnd/>
                <a:tailEnd/>
              </a:ln>
            </p:spPr>
            <p:txBody>
              <a:bodyPr/>
              <a:lstStyle/>
              <a:p>
                <a:endParaRPr lang="en-US"/>
              </a:p>
            </p:txBody>
          </p:sp>
          <p:sp>
            <p:nvSpPr>
              <p:cNvPr id="23586" name="Line 20"/>
              <p:cNvSpPr>
                <a:spLocks noChangeAspect="1" noChangeShapeType="1"/>
              </p:cNvSpPr>
              <p:nvPr/>
            </p:nvSpPr>
            <p:spPr bwMode="auto">
              <a:xfrm flipH="1">
                <a:off x="2617" y="8565"/>
                <a:ext cx="3395" cy="0"/>
              </a:xfrm>
              <a:prstGeom prst="line">
                <a:avLst/>
              </a:prstGeom>
              <a:noFill/>
              <a:ln w="19050">
                <a:solidFill>
                  <a:srgbClr val="000000"/>
                </a:solidFill>
                <a:round/>
                <a:headEnd/>
                <a:tailEnd/>
              </a:ln>
            </p:spPr>
            <p:txBody>
              <a:bodyPr/>
              <a:lstStyle/>
              <a:p>
                <a:endParaRPr lang="en-US"/>
              </a:p>
            </p:txBody>
          </p:sp>
          <p:sp>
            <p:nvSpPr>
              <p:cNvPr id="23587" name="Line 21"/>
              <p:cNvSpPr>
                <a:spLocks noChangeAspect="1" noChangeShapeType="1"/>
              </p:cNvSpPr>
              <p:nvPr/>
            </p:nvSpPr>
            <p:spPr bwMode="auto">
              <a:xfrm flipH="1">
                <a:off x="2564" y="6427"/>
                <a:ext cx="3471" cy="0"/>
              </a:xfrm>
              <a:prstGeom prst="line">
                <a:avLst/>
              </a:prstGeom>
              <a:noFill/>
              <a:ln w="19050">
                <a:solidFill>
                  <a:srgbClr val="000000"/>
                </a:solidFill>
                <a:round/>
                <a:headEnd/>
                <a:tailEnd/>
              </a:ln>
            </p:spPr>
            <p:txBody>
              <a:bodyPr/>
              <a:lstStyle/>
              <a:p>
                <a:endParaRPr lang="en-US"/>
              </a:p>
            </p:txBody>
          </p:sp>
          <p:sp>
            <p:nvSpPr>
              <p:cNvPr id="23588" name="Oval 22"/>
              <p:cNvSpPr>
                <a:spLocks noChangeAspect="1" noChangeArrowheads="1"/>
              </p:cNvSpPr>
              <p:nvPr/>
            </p:nvSpPr>
            <p:spPr bwMode="auto">
              <a:xfrm>
                <a:off x="2520" y="6400"/>
                <a:ext cx="33" cy="33"/>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589" name="Oval 23"/>
              <p:cNvSpPr>
                <a:spLocks noChangeAspect="1" noChangeArrowheads="1"/>
              </p:cNvSpPr>
              <p:nvPr/>
            </p:nvSpPr>
            <p:spPr bwMode="auto">
              <a:xfrm>
                <a:off x="2600" y="8538"/>
                <a:ext cx="33" cy="33"/>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590" name="Line 24"/>
              <p:cNvSpPr>
                <a:spLocks noChangeAspect="1" noChangeShapeType="1"/>
              </p:cNvSpPr>
              <p:nvPr/>
            </p:nvSpPr>
            <p:spPr bwMode="auto">
              <a:xfrm>
                <a:off x="2847" y="7381"/>
                <a:ext cx="274" cy="0"/>
              </a:xfrm>
              <a:prstGeom prst="line">
                <a:avLst/>
              </a:prstGeom>
              <a:noFill/>
              <a:ln w="19050">
                <a:solidFill>
                  <a:srgbClr val="000000"/>
                </a:solidFill>
                <a:round/>
                <a:headEnd/>
                <a:tailEnd/>
              </a:ln>
            </p:spPr>
            <p:txBody>
              <a:bodyPr/>
              <a:lstStyle/>
              <a:p>
                <a:endParaRPr lang="en-US"/>
              </a:p>
            </p:txBody>
          </p:sp>
          <p:sp>
            <p:nvSpPr>
              <p:cNvPr id="23591" name="Line 25"/>
              <p:cNvSpPr>
                <a:spLocks noChangeAspect="1" noChangeShapeType="1"/>
              </p:cNvSpPr>
              <p:nvPr/>
            </p:nvSpPr>
            <p:spPr bwMode="auto">
              <a:xfrm>
                <a:off x="2847" y="7442"/>
                <a:ext cx="274" cy="0"/>
              </a:xfrm>
              <a:prstGeom prst="line">
                <a:avLst/>
              </a:prstGeom>
              <a:noFill/>
              <a:ln w="19050">
                <a:solidFill>
                  <a:srgbClr val="000000"/>
                </a:solidFill>
                <a:round/>
                <a:headEnd/>
                <a:tailEnd/>
              </a:ln>
            </p:spPr>
            <p:txBody>
              <a:bodyPr/>
              <a:lstStyle/>
              <a:p>
                <a:endParaRPr lang="en-US"/>
              </a:p>
            </p:txBody>
          </p:sp>
          <p:sp>
            <p:nvSpPr>
              <p:cNvPr id="23592" name="Line 26"/>
              <p:cNvSpPr>
                <a:spLocks noChangeAspect="1" noChangeShapeType="1"/>
              </p:cNvSpPr>
              <p:nvPr/>
            </p:nvSpPr>
            <p:spPr bwMode="auto">
              <a:xfrm>
                <a:off x="2980" y="6427"/>
                <a:ext cx="0" cy="945"/>
              </a:xfrm>
              <a:prstGeom prst="line">
                <a:avLst/>
              </a:prstGeom>
              <a:noFill/>
              <a:ln w="19050">
                <a:solidFill>
                  <a:srgbClr val="000000"/>
                </a:solidFill>
                <a:round/>
                <a:headEnd/>
                <a:tailEnd/>
              </a:ln>
            </p:spPr>
            <p:txBody>
              <a:bodyPr/>
              <a:lstStyle/>
              <a:p>
                <a:endParaRPr lang="en-US"/>
              </a:p>
            </p:txBody>
          </p:sp>
          <p:sp>
            <p:nvSpPr>
              <p:cNvPr id="23593" name="Line 27"/>
              <p:cNvSpPr>
                <a:spLocks noChangeAspect="1" noChangeShapeType="1"/>
              </p:cNvSpPr>
              <p:nvPr/>
            </p:nvSpPr>
            <p:spPr bwMode="auto">
              <a:xfrm>
                <a:off x="2980" y="7451"/>
                <a:ext cx="0" cy="1114"/>
              </a:xfrm>
              <a:prstGeom prst="line">
                <a:avLst/>
              </a:prstGeom>
              <a:noFill/>
              <a:ln w="19050">
                <a:solidFill>
                  <a:srgbClr val="000000"/>
                </a:solidFill>
                <a:round/>
                <a:headEnd/>
                <a:tailEnd/>
              </a:ln>
            </p:spPr>
            <p:txBody>
              <a:bodyPr/>
              <a:lstStyle/>
              <a:p>
                <a:endParaRPr lang="en-US"/>
              </a:p>
            </p:txBody>
          </p:sp>
          <p:grpSp>
            <p:nvGrpSpPr>
              <p:cNvPr id="23594" name="Group 28"/>
              <p:cNvGrpSpPr>
                <a:grpSpLocks noChangeAspect="1"/>
              </p:cNvGrpSpPr>
              <p:nvPr/>
            </p:nvGrpSpPr>
            <p:grpSpPr bwMode="auto">
              <a:xfrm rot="5400000">
                <a:off x="3297" y="6834"/>
                <a:ext cx="338" cy="283"/>
                <a:chOff x="3107" y="4983"/>
                <a:chExt cx="536" cy="448"/>
              </a:xfrm>
            </p:grpSpPr>
            <p:sp>
              <p:nvSpPr>
                <p:cNvPr id="23664" name="Line 29"/>
                <p:cNvSpPr>
                  <a:spLocks noChangeAspect="1" noChangeShapeType="1"/>
                </p:cNvSpPr>
                <p:nvPr/>
              </p:nvSpPr>
              <p:spPr bwMode="auto">
                <a:xfrm flipH="1">
                  <a:off x="3141" y="5157"/>
                  <a:ext cx="469" cy="0"/>
                </a:xfrm>
                <a:prstGeom prst="line">
                  <a:avLst/>
                </a:prstGeom>
                <a:noFill/>
                <a:ln w="19050">
                  <a:solidFill>
                    <a:srgbClr val="000000"/>
                  </a:solidFill>
                  <a:round/>
                  <a:headEnd/>
                  <a:tailEnd/>
                </a:ln>
              </p:spPr>
              <p:txBody>
                <a:bodyPr/>
                <a:lstStyle/>
                <a:p>
                  <a:endParaRPr lang="en-US"/>
                </a:p>
              </p:txBody>
            </p:sp>
            <p:sp>
              <p:nvSpPr>
                <p:cNvPr id="23665" name="Line 30"/>
                <p:cNvSpPr>
                  <a:spLocks noChangeAspect="1" noChangeShapeType="1"/>
                </p:cNvSpPr>
                <p:nvPr/>
              </p:nvSpPr>
              <p:spPr bwMode="auto">
                <a:xfrm flipH="1">
                  <a:off x="3494" y="4983"/>
                  <a:ext cx="149" cy="168"/>
                </a:xfrm>
                <a:prstGeom prst="line">
                  <a:avLst/>
                </a:prstGeom>
                <a:noFill/>
                <a:ln w="19050">
                  <a:solidFill>
                    <a:srgbClr val="000000"/>
                  </a:solidFill>
                  <a:round/>
                  <a:headEnd/>
                  <a:tailEnd/>
                </a:ln>
              </p:spPr>
              <p:txBody>
                <a:bodyPr/>
                <a:lstStyle/>
                <a:p>
                  <a:endParaRPr lang="en-US"/>
                </a:p>
              </p:txBody>
            </p:sp>
            <p:sp>
              <p:nvSpPr>
                <p:cNvPr id="23666" name="Line 31"/>
                <p:cNvSpPr>
                  <a:spLocks noChangeAspect="1" noChangeShapeType="1"/>
                </p:cNvSpPr>
                <p:nvPr/>
              </p:nvSpPr>
              <p:spPr bwMode="auto">
                <a:xfrm>
                  <a:off x="3107" y="4983"/>
                  <a:ext cx="149" cy="168"/>
                </a:xfrm>
                <a:prstGeom prst="line">
                  <a:avLst/>
                </a:prstGeom>
                <a:noFill/>
                <a:ln w="19050">
                  <a:solidFill>
                    <a:srgbClr val="000000"/>
                  </a:solidFill>
                  <a:round/>
                  <a:headEnd/>
                  <a:tailEnd/>
                </a:ln>
              </p:spPr>
              <p:txBody>
                <a:bodyPr/>
                <a:lstStyle/>
                <a:p>
                  <a:endParaRPr lang="en-US"/>
                </a:p>
              </p:txBody>
            </p:sp>
            <p:sp>
              <p:nvSpPr>
                <p:cNvPr id="23667" name="Line 32"/>
                <p:cNvSpPr>
                  <a:spLocks noChangeAspect="1" noChangeShapeType="1"/>
                </p:cNvSpPr>
                <p:nvPr/>
              </p:nvSpPr>
              <p:spPr bwMode="auto">
                <a:xfrm flipH="1">
                  <a:off x="3141" y="5211"/>
                  <a:ext cx="469" cy="0"/>
                </a:xfrm>
                <a:prstGeom prst="line">
                  <a:avLst/>
                </a:prstGeom>
                <a:noFill/>
                <a:ln w="19050">
                  <a:solidFill>
                    <a:srgbClr val="000000"/>
                  </a:solidFill>
                  <a:round/>
                  <a:headEnd/>
                  <a:tailEnd/>
                </a:ln>
              </p:spPr>
              <p:txBody>
                <a:bodyPr/>
                <a:lstStyle/>
                <a:p>
                  <a:endParaRPr lang="en-US"/>
                </a:p>
              </p:txBody>
            </p:sp>
            <p:sp>
              <p:nvSpPr>
                <p:cNvPr id="23668" name="Line 33"/>
                <p:cNvSpPr>
                  <a:spLocks noChangeAspect="1" noChangeShapeType="1"/>
                </p:cNvSpPr>
                <p:nvPr/>
              </p:nvSpPr>
              <p:spPr bwMode="auto">
                <a:xfrm>
                  <a:off x="3362" y="5220"/>
                  <a:ext cx="0" cy="211"/>
                </a:xfrm>
                <a:prstGeom prst="line">
                  <a:avLst/>
                </a:prstGeom>
                <a:noFill/>
                <a:ln w="19050">
                  <a:solidFill>
                    <a:srgbClr val="000000"/>
                  </a:solidFill>
                  <a:round/>
                  <a:headEnd/>
                  <a:tailEnd/>
                </a:ln>
              </p:spPr>
              <p:txBody>
                <a:bodyPr/>
                <a:lstStyle/>
                <a:p>
                  <a:endParaRPr lang="en-US"/>
                </a:p>
              </p:txBody>
            </p:sp>
          </p:grpSp>
          <p:sp>
            <p:nvSpPr>
              <p:cNvPr id="23595" name="Line 34"/>
              <p:cNvSpPr>
                <a:spLocks noChangeAspect="1" noChangeShapeType="1"/>
              </p:cNvSpPr>
              <p:nvPr/>
            </p:nvSpPr>
            <p:spPr bwMode="auto">
              <a:xfrm rot="5400000" flipH="1">
                <a:off x="3357" y="7974"/>
                <a:ext cx="295" cy="0"/>
              </a:xfrm>
              <a:prstGeom prst="line">
                <a:avLst/>
              </a:prstGeom>
              <a:noFill/>
              <a:ln w="19050">
                <a:solidFill>
                  <a:srgbClr val="000000"/>
                </a:solidFill>
                <a:round/>
                <a:headEnd/>
                <a:tailEnd/>
              </a:ln>
            </p:spPr>
            <p:txBody>
              <a:bodyPr/>
              <a:lstStyle/>
              <a:p>
                <a:endParaRPr lang="en-US"/>
              </a:p>
            </p:txBody>
          </p:sp>
          <p:sp>
            <p:nvSpPr>
              <p:cNvPr id="23596" name="Line 35"/>
              <p:cNvSpPr>
                <a:spLocks noChangeAspect="1" noChangeShapeType="1"/>
              </p:cNvSpPr>
              <p:nvPr/>
            </p:nvSpPr>
            <p:spPr bwMode="auto">
              <a:xfrm rot="5400000" flipH="1">
                <a:off x="3515" y="8043"/>
                <a:ext cx="93" cy="106"/>
              </a:xfrm>
              <a:prstGeom prst="line">
                <a:avLst/>
              </a:prstGeom>
              <a:noFill/>
              <a:ln w="19050">
                <a:solidFill>
                  <a:srgbClr val="000000"/>
                </a:solidFill>
                <a:round/>
                <a:headEnd/>
                <a:tailEnd/>
              </a:ln>
            </p:spPr>
            <p:txBody>
              <a:bodyPr/>
              <a:lstStyle/>
              <a:p>
                <a:endParaRPr lang="en-US"/>
              </a:p>
            </p:txBody>
          </p:sp>
          <p:sp>
            <p:nvSpPr>
              <p:cNvPr id="23597" name="Line 36"/>
              <p:cNvSpPr>
                <a:spLocks noChangeAspect="1" noChangeShapeType="1"/>
              </p:cNvSpPr>
              <p:nvPr/>
            </p:nvSpPr>
            <p:spPr bwMode="auto">
              <a:xfrm rot="5400000">
                <a:off x="3515" y="7798"/>
                <a:ext cx="94" cy="106"/>
              </a:xfrm>
              <a:prstGeom prst="line">
                <a:avLst/>
              </a:prstGeom>
              <a:noFill/>
              <a:ln w="19050">
                <a:solidFill>
                  <a:srgbClr val="000000"/>
                </a:solidFill>
                <a:round/>
                <a:headEnd/>
                <a:tailEnd/>
              </a:ln>
            </p:spPr>
            <p:txBody>
              <a:bodyPr/>
              <a:lstStyle/>
              <a:p>
                <a:endParaRPr lang="en-US"/>
              </a:p>
            </p:txBody>
          </p:sp>
          <p:sp>
            <p:nvSpPr>
              <p:cNvPr id="23598" name="Line 37"/>
              <p:cNvSpPr>
                <a:spLocks noChangeAspect="1" noChangeShapeType="1"/>
              </p:cNvSpPr>
              <p:nvPr/>
            </p:nvSpPr>
            <p:spPr bwMode="auto">
              <a:xfrm rot="5400000" flipH="1">
                <a:off x="3323" y="7974"/>
                <a:ext cx="295" cy="0"/>
              </a:xfrm>
              <a:prstGeom prst="line">
                <a:avLst/>
              </a:prstGeom>
              <a:noFill/>
              <a:ln w="19050">
                <a:solidFill>
                  <a:srgbClr val="000000"/>
                </a:solidFill>
                <a:round/>
                <a:headEnd/>
                <a:tailEnd/>
              </a:ln>
            </p:spPr>
            <p:txBody>
              <a:bodyPr/>
              <a:lstStyle/>
              <a:p>
                <a:endParaRPr lang="en-US"/>
              </a:p>
            </p:txBody>
          </p:sp>
          <p:sp>
            <p:nvSpPr>
              <p:cNvPr id="23599" name="Line 38"/>
              <p:cNvSpPr>
                <a:spLocks noChangeAspect="1" noChangeShapeType="1"/>
              </p:cNvSpPr>
              <p:nvPr/>
            </p:nvSpPr>
            <p:spPr bwMode="auto">
              <a:xfrm rot="5400000">
                <a:off x="3399" y="7898"/>
                <a:ext cx="0" cy="133"/>
              </a:xfrm>
              <a:prstGeom prst="line">
                <a:avLst/>
              </a:prstGeom>
              <a:noFill/>
              <a:ln w="19050">
                <a:solidFill>
                  <a:srgbClr val="000000"/>
                </a:solidFill>
                <a:round/>
                <a:headEnd/>
                <a:tailEnd/>
              </a:ln>
            </p:spPr>
            <p:txBody>
              <a:bodyPr/>
              <a:lstStyle/>
              <a:p>
                <a:endParaRPr lang="en-US"/>
              </a:p>
            </p:txBody>
          </p:sp>
          <p:sp>
            <p:nvSpPr>
              <p:cNvPr id="23600" name="Line 39"/>
              <p:cNvSpPr>
                <a:spLocks noChangeAspect="1" noChangeShapeType="1"/>
              </p:cNvSpPr>
              <p:nvPr/>
            </p:nvSpPr>
            <p:spPr bwMode="auto">
              <a:xfrm>
                <a:off x="4066" y="8158"/>
                <a:ext cx="0" cy="405"/>
              </a:xfrm>
              <a:prstGeom prst="line">
                <a:avLst/>
              </a:prstGeom>
              <a:noFill/>
              <a:ln w="19050">
                <a:solidFill>
                  <a:srgbClr val="000000"/>
                </a:solidFill>
                <a:round/>
                <a:headEnd/>
                <a:tailEnd/>
              </a:ln>
            </p:spPr>
            <p:txBody>
              <a:bodyPr/>
              <a:lstStyle/>
              <a:p>
                <a:endParaRPr lang="en-US"/>
              </a:p>
            </p:txBody>
          </p:sp>
          <p:sp>
            <p:nvSpPr>
              <p:cNvPr id="23601" name="Line 40"/>
              <p:cNvSpPr>
                <a:spLocks noChangeAspect="1" noChangeShapeType="1"/>
              </p:cNvSpPr>
              <p:nvPr/>
            </p:nvSpPr>
            <p:spPr bwMode="auto">
              <a:xfrm>
                <a:off x="4066" y="7096"/>
                <a:ext cx="0" cy="903"/>
              </a:xfrm>
              <a:prstGeom prst="line">
                <a:avLst/>
              </a:prstGeom>
              <a:noFill/>
              <a:ln w="19050">
                <a:solidFill>
                  <a:srgbClr val="000000"/>
                </a:solidFill>
                <a:round/>
                <a:headEnd/>
                <a:tailEnd/>
              </a:ln>
            </p:spPr>
            <p:txBody>
              <a:bodyPr/>
              <a:lstStyle/>
              <a:p>
                <a:endParaRPr lang="en-US"/>
              </a:p>
            </p:txBody>
          </p:sp>
          <p:grpSp>
            <p:nvGrpSpPr>
              <p:cNvPr id="23602" name="Group 41"/>
              <p:cNvGrpSpPr>
                <a:grpSpLocks noChangeAspect="1"/>
              </p:cNvGrpSpPr>
              <p:nvPr/>
            </p:nvGrpSpPr>
            <p:grpSpPr bwMode="auto">
              <a:xfrm flipH="1" flipV="1">
                <a:off x="3983" y="8008"/>
                <a:ext cx="161" cy="150"/>
                <a:chOff x="4438" y="4858"/>
                <a:chExt cx="406" cy="378"/>
              </a:xfrm>
            </p:grpSpPr>
            <p:sp>
              <p:nvSpPr>
                <p:cNvPr id="23660" name="Line 42"/>
                <p:cNvSpPr>
                  <a:spLocks noChangeAspect="1" noChangeShapeType="1"/>
                </p:cNvSpPr>
                <p:nvPr/>
              </p:nvSpPr>
              <p:spPr bwMode="auto">
                <a:xfrm>
                  <a:off x="4452" y="4858"/>
                  <a:ext cx="378" cy="0"/>
                </a:xfrm>
                <a:prstGeom prst="line">
                  <a:avLst/>
                </a:prstGeom>
                <a:noFill/>
                <a:ln w="19050">
                  <a:solidFill>
                    <a:srgbClr val="000000"/>
                  </a:solidFill>
                  <a:round/>
                  <a:headEnd/>
                  <a:tailEnd/>
                </a:ln>
              </p:spPr>
              <p:txBody>
                <a:bodyPr/>
                <a:lstStyle/>
                <a:p>
                  <a:endParaRPr lang="en-US"/>
                </a:p>
              </p:txBody>
            </p:sp>
            <p:sp>
              <p:nvSpPr>
                <p:cNvPr id="23661" name="Line 43"/>
                <p:cNvSpPr>
                  <a:spLocks noChangeAspect="1" noChangeShapeType="1"/>
                </p:cNvSpPr>
                <p:nvPr/>
              </p:nvSpPr>
              <p:spPr bwMode="auto">
                <a:xfrm>
                  <a:off x="4438" y="4858"/>
                  <a:ext cx="210" cy="378"/>
                </a:xfrm>
                <a:prstGeom prst="line">
                  <a:avLst/>
                </a:prstGeom>
                <a:noFill/>
                <a:ln w="19050">
                  <a:solidFill>
                    <a:srgbClr val="000000"/>
                  </a:solidFill>
                  <a:round/>
                  <a:headEnd/>
                  <a:tailEnd/>
                </a:ln>
              </p:spPr>
              <p:txBody>
                <a:bodyPr/>
                <a:lstStyle/>
                <a:p>
                  <a:endParaRPr lang="en-US"/>
                </a:p>
              </p:txBody>
            </p:sp>
            <p:sp>
              <p:nvSpPr>
                <p:cNvPr id="23662" name="Line 44"/>
                <p:cNvSpPr>
                  <a:spLocks noChangeAspect="1" noChangeShapeType="1"/>
                </p:cNvSpPr>
                <p:nvPr/>
              </p:nvSpPr>
              <p:spPr bwMode="auto">
                <a:xfrm flipH="1">
                  <a:off x="4634" y="4858"/>
                  <a:ext cx="210" cy="378"/>
                </a:xfrm>
                <a:prstGeom prst="line">
                  <a:avLst/>
                </a:prstGeom>
                <a:noFill/>
                <a:ln w="19050">
                  <a:solidFill>
                    <a:srgbClr val="000000"/>
                  </a:solidFill>
                  <a:round/>
                  <a:headEnd/>
                  <a:tailEnd/>
                </a:ln>
              </p:spPr>
              <p:txBody>
                <a:bodyPr/>
                <a:lstStyle/>
                <a:p>
                  <a:endParaRPr lang="en-US"/>
                </a:p>
              </p:txBody>
            </p:sp>
            <p:sp>
              <p:nvSpPr>
                <p:cNvPr id="23663" name="Line 45"/>
                <p:cNvSpPr>
                  <a:spLocks noChangeAspect="1" noChangeShapeType="1"/>
                </p:cNvSpPr>
                <p:nvPr/>
              </p:nvSpPr>
              <p:spPr bwMode="auto">
                <a:xfrm>
                  <a:off x="4452" y="5236"/>
                  <a:ext cx="392" cy="0"/>
                </a:xfrm>
                <a:prstGeom prst="line">
                  <a:avLst/>
                </a:prstGeom>
                <a:noFill/>
                <a:ln w="19050">
                  <a:solidFill>
                    <a:srgbClr val="000000"/>
                  </a:solidFill>
                  <a:round/>
                  <a:headEnd/>
                  <a:tailEnd/>
                </a:ln>
              </p:spPr>
              <p:txBody>
                <a:bodyPr/>
                <a:lstStyle/>
                <a:p>
                  <a:endParaRPr lang="en-US"/>
                </a:p>
              </p:txBody>
            </p:sp>
          </p:grpSp>
          <p:sp>
            <p:nvSpPr>
              <p:cNvPr id="23603" name="Line 46"/>
              <p:cNvSpPr>
                <a:spLocks noChangeAspect="1" noChangeShapeType="1"/>
              </p:cNvSpPr>
              <p:nvPr/>
            </p:nvSpPr>
            <p:spPr bwMode="auto">
              <a:xfrm>
                <a:off x="4070" y="6427"/>
                <a:ext cx="0" cy="507"/>
              </a:xfrm>
              <a:prstGeom prst="line">
                <a:avLst/>
              </a:prstGeom>
              <a:noFill/>
              <a:ln w="19050">
                <a:solidFill>
                  <a:srgbClr val="000000"/>
                </a:solidFill>
                <a:round/>
                <a:headEnd/>
                <a:tailEnd/>
              </a:ln>
            </p:spPr>
            <p:txBody>
              <a:bodyPr/>
              <a:lstStyle/>
              <a:p>
                <a:endParaRPr lang="en-US"/>
              </a:p>
            </p:txBody>
          </p:sp>
          <p:grpSp>
            <p:nvGrpSpPr>
              <p:cNvPr id="23604" name="Group 47"/>
              <p:cNvGrpSpPr>
                <a:grpSpLocks noChangeAspect="1"/>
              </p:cNvGrpSpPr>
              <p:nvPr/>
            </p:nvGrpSpPr>
            <p:grpSpPr bwMode="auto">
              <a:xfrm>
                <a:off x="3987" y="6945"/>
                <a:ext cx="161" cy="153"/>
                <a:chOff x="4290" y="6790"/>
                <a:chExt cx="195" cy="184"/>
              </a:xfrm>
            </p:grpSpPr>
            <p:sp>
              <p:nvSpPr>
                <p:cNvPr id="23656" name="Line 48"/>
                <p:cNvSpPr>
                  <a:spLocks noChangeAspect="1" noChangeShapeType="1"/>
                </p:cNvSpPr>
                <p:nvPr/>
              </p:nvSpPr>
              <p:spPr bwMode="auto">
                <a:xfrm flipH="1" flipV="1">
                  <a:off x="4297" y="6974"/>
                  <a:ext cx="181" cy="0"/>
                </a:xfrm>
                <a:prstGeom prst="line">
                  <a:avLst/>
                </a:prstGeom>
                <a:noFill/>
                <a:ln w="19050">
                  <a:solidFill>
                    <a:srgbClr val="000000"/>
                  </a:solidFill>
                  <a:round/>
                  <a:headEnd/>
                  <a:tailEnd/>
                </a:ln>
              </p:spPr>
              <p:txBody>
                <a:bodyPr/>
                <a:lstStyle/>
                <a:p>
                  <a:endParaRPr lang="en-US"/>
                </a:p>
              </p:txBody>
            </p:sp>
            <p:sp>
              <p:nvSpPr>
                <p:cNvPr id="23657" name="Line 49"/>
                <p:cNvSpPr>
                  <a:spLocks noChangeAspect="1" noChangeShapeType="1"/>
                </p:cNvSpPr>
                <p:nvPr/>
              </p:nvSpPr>
              <p:spPr bwMode="auto">
                <a:xfrm flipH="1" flipV="1">
                  <a:off x="4384" y="6792"/>
                  <a:ext cx="101" cy="182"/>
                </a:xfrm>
                <a:prstGeom prst="line">
                  <a:avLst/>
                </a:prstGeom>
                <a:noFill/>
                <a:ln w="19050">
                  <a:solidFill>
                    <a:srgbClr val="000000"/>
                  </a:solidFill>
                  <a:round/>
                  <a:headEnd/>
                  <a:tailEnd/>
                </a:ln>
              </p:spPr>
              <p:txBody>
                <a:bodyPr/>
                <a:lstStyle/>
                <a:p>
                  <a:endParaRPr lang="en-US"/>
                </a:p>
              </p:txBody>
            </p:sp>
            <p:sp>
              <p:nvSpPr>
                <p:cNvPr id="23658" name="Line 50"/>
                <p:cNvSpPr>
                  <a:spLocks noChangeAspect="1" noChangeShapeType="1"/>
                </p:cNvSpPr>
                <p:nvPr/>
              </p:nvSpPr>
              <p:spPr bwMode="auto">
                <a:xfrm flipV="1">
                  <a:off x="4290" y="6790"/>
                  <a:ext cx="101" cy="182"/>
                </a:xfrm>
                <a:prstGeom prst="line">
                  <a:avLst/>
                </a:prstGeom>
                <a:noFill/>
                <a:ln w="19050">
                  <a:solidFill>
                    <a:srgbClr val="000000"/>
                  </a:solidFill>
                  <a:round/>
                  <a:headEnd/>
                  <a:tailEnd/>
                </a:ln>
              </p:spPr>
              <p:txBody>
                <a:bodyPr/>
                <a:lstStyle/>
                <a:p>
                  <a:endParaRPr lang="en-US"/>
                </a:p>
              </p:txBody>
            </p:sp>
            <p:sp>
              <p:nvSpPr>
                <p:cNvPr id="23659" name="Line 51"/>
                <p:cNvSpPr>
                  <a:spLocks noChangeAspect="1" noChangeShapeType="1"/>
                </p:cNvSpPr>
                <p:nvPr/>
              </p:nvSpPr>
              <p:spPr bwMode="auto">
                <a:xfrm flipH="1" flipV="1">
                  <a:off x="4290" y="6792"/>
                  <a:ext cx="188" cy="0"/>
                </a:xfrm>
                <a:prstGeom prst="line">
                  <a:avLst/>
                </a:prstGeom>
                <a:noFill/>
                <a:ln w="19050">
                  <a:solidFill>
                    <a:srgbClr val="000000"/>
                  </a:solidFill>
                  <a:round/>
                  <a:headEnd/>
                  <a:tailEnd/>
                </a:ln>
              </p:spPr>
              <p:txBody>
                <a:bodyPr/>
                <a:lstStyle/>
                <a:p>
                  <a:endParaRPr lang="en-US"/>
                </a:p>
              </p:txBody>
            </p:sp>
          </p:grpSp>
          <p:sp>
            <p:nvSpPr>
              <p:cNvPr id="23605" name="Line 52"/>
              <p:cNvSpPr>
                <a:spLocks noChangeAspect="1" noChangeShapeType="1"/>
              </p:cNvSpPr>
              <p:nvPr/>
            </p:nvSpPr>
            <p:spPr bwMode="auto">
              <a:xfrm>
                <a:off x="3615" y="7160"/>
                <a:ext cx="0" cy="645"/>
              </a:xfrm>
              <a:prstGeom prst="line">
                <a:avLst/>
              </a:prstGeom>
              <a:noFill/>
              <a:ln w="19050">
                <a:solidFill>
                  <a:srgbClr val="000000"/>
                </a:solidFill>
                <a:round/>
                <a:headEnd/>
                <a:tailEnd/>
              </a:ln>
            </p:spPr>
            <p:txBody>
              <a:bodyPr/>
              <a:lstStyle/>
              <a:p>
                <a:endParaRPr lang="en-US"/>
              </a:p>
            </p:txBody>
          </p:sp>
          <p:sp>
            <p:nvSpPr>
              <p:cNvPr id="23606" name="Line 53"/>
              <p:cNvSpPr>
                <a:spLocks noChangeAspect="1" noChangeShapeType="1"/>
              </p:cNvSpPr>
              <p:nvPr/>
            </p:nvSpPr>
            <p:spPr bwMode="auto">
              <a:xfrm>
                <a:off x="3624" y="8141"/>
                <a:ext cx="0" cy="424"/>
              </a:xfrm>
              <a:prstGeom prst="line">
                <a:avLst/>
              </a:prstGeom>
              <a:noFill/>
              <a:ln w="19050">
                <a:solidFill>
                  <a:srgbClr val="000000"/>
                </a:solidFill>
                <a:round/>
                <a:headEnd/>
                <a:tailEnd/>
              </a:ln>
            </p:spPr>
            <p:txBody>
              <a:bodyPr/>
              <a:lstStyle/>
              <a:p>
                <a:endParaRPr lang="en-US"/>
              </a:p>
            </p:txBody>
          </p:sp>
          <p:sp>
            <p:nvSpPr>
              <p:cNvPr id="23607" name="Line 54"/>
              <p:cNvSpPr>
                <a:spLocks noChangeAspect="1" noChangeShapeType="1"/>
              </p:cNvSpPr>
              <p:nvPr/>
            </p:nvSpPr>
            <p:spPr bwMode="auto">
              <a:xfrm>
                <a:off x="3615" y="6427"/>
                <a:ext cx="0" cy="371"/>
              </a:xfrm>
              <a:prstGeom prst="line">
                <a:avLst/>
              </a:prstGeom>
              <a:noFill/>
              <a:ln w="19050">
                <a:solidFill>
                  <a:srgbClr val="000000"/>
                </a:solidFill>
                <a:round/>
                <a:headEnd/>
                <a:tailEnd/>
              </a:ln>
            </p:spPr>
            <p:txBody>
              <a:bodyPr/>
              <a:lstStyle/>
              <a:p>
                <a:endParaRPr lang="en-US"/>
              </a:p>
            </p:txBody>
          </p:sp>
          <p:sp>
            <p:nvSpPr>
              <p:cNvPr id="23608" name="Oval 55"/>
              <p:cNvSpPr>
                <a:spLocks noChangeAspect="1" noChangeArrowheads="1"/>
              </p:cNvSpPr>
              <p:nvPr/>
            </p:nvSpPr>
            <p:spPr bwMode="auto">
              <a:xfrm>
                <a:off x="3581" y="7478"/>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09" name="Oval 56"/>
              <p:cNvSpPr>
                <a:spLocks noChangeAspect="1" noChangeArrowheads="1"/>
              </p:cNvSpPr>
              <p:nvPr/>
            </p:nvSpPr>
            <p:spPr bwMode="auto">
              <a:xfrm>
                <a:off x="4040" y="7487"/>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23610" name="Group 57"/>
              <p:cNvGrpSpPr>
                <a:grpSpLocks noChangeAspect="1"/>
              </p:cNvGrpSpPr>
              <p:nvPr/>
            </p:nvGrpSpPr>
            <p:grpSpPr bwMode="auto">
              <a:xfrm rot="16200000" flipH="1">
                <a:off x="6004" y="6842"/>
                <a:ext cx="338" cy="283"/>
                <a:chOff x="3107" y="4983"/>
                <a:chExt cx="536" cy="448"/>
              </a:xfrm>
            </p:grpSpPr>
            <p:sp>
              <p:nvSpPr>
                <p:cNvPr id="23651" name="Line 58"/>
                <p:cNvSpPr>
                  <a:spLocks noChangeAspect="1" noChangeShapeType="1"/>
                </p:cNvSpPr>
                <p:nvPr/>
              </p:nvSpPr>
              <p:spPr bwMode="auto">
                <a:xfrm flipH="1">
                  <a:off x="3141" y="5157"/>
                  <a:ext cx="469" cy="0"/>
                </a:xfrm>
                <a:prstGeom prst="line">
                  <a:avLst/>
                </a:prstGeom>
                <a:noFill/>
                <a:ln w="19050">
                  <a:solidFill>
                    <a:srgbClr val="000000"/>
                  </a:solidFill>
                  <a:round/>
                  <a:headEnd/>
                  <a:tailEnd/>
                </a:ln>
              </p:spPr>
              <p:txBody>
                <a:bodyPr/>
                <a:lstStyle/>
                <a:p>
                  <a:endParaRPr lang="en-US"/>
                </a:p>
              </p:txBody>
            </p:sp>
            <p:sp>
              <p:nvSpPr>
                <p:cNvPr id="23652" name="Line 59"/>
                <p:cNvSpPr>
                  <a:spLocks noChangeAspect="1" noChangeShapeType="1"/>
                </p:cNvSpPr>
                <p:nvPr/>
              </p:nvSpPr>
              <p:spPr bwMode="auto">
                <a:xfrm flipH="1">
                  <a:off x="3494" y="4983"/>
                  <a:ext cx="149" cy="168"/>
                </a:xfrm>
                <a:prstGeom prst="line">
                  <a:avLst/>
                </a:prstGeom>
                <a:noFill/>
                <a:ln w="19050">
                  <a:solidFill>
                    <a:srgbClr val="000000"/>
                  </a:solidFill>
                  <a:round/>
                  <a:headEnd/>
                  <a:tailEnd/>
                </a:ln>
              </p:spPr>
              <p:txBody>
                <a:bodyPr/>
                <a:lstStyle/>
                <a:p>
                  <a:endParaRPr lang="en-US"/>
                </a:p>
              </p:txBody>
            </p:sp>
            <p:sp>
              <p:nvSpPr>
                <p:cNvPr id="23653" name="Line 60"/>
                <p:cNvSpPr>
                  <a:spLocks noChangeAspect="1" noChangeShapeType="1"/>
                </p:cNvSpPr>
                <p:nvPr/>
              </p:nvSpPr>
              <p:spPr bwMode="auto">
                <a:xfrm>
                  <a:off x="3107" y="4983"/>
                  <a:ext cx="149" cy="168"/>
                </a:xfrm>
                <a:prstGeom prst="line">
                  <a:avLst/>
                </a:prstGeom>
                <a:noFill/>
                <a:ln w="19050">
                  <a:solidFill>
                    <a:srgbClr val="000000"/>
                  </a:solidFill>
                  <a:round/>
                  <a:headEnd/>
                  <a:tailEnd/>
                </a:ln>
              </p:spPr>
              <p:txBody>
                <a:bodyPr/>
                <a:lstStyle/>
                <a:p>
                  <a:endParaRPr lang="en-US"/>
                </a:p>
              </p:txBody>
            </p:sp>
            <p:sp>
              <p:nvSpPr>
                <p:cNvPr id="23654" name="Line 61"/>
                <p:cNvSpPr>
                  <a:spLocks noChangeAspect="1" noChangeShapeType="1"/>
                </p:cNvSpPr>
                <p:nvPr/>
              </p:nvSpPr>
              <p:spPr bwMode="auto">
                <a:xfrm flipH="1">
                  <a:off x="3141" y="5211"/>
                  <a:ext cx="469" cy="0"/>
                </a:xfrm>
                <a:prstGeom prst="line">
                  <a:avLst/>
                </a:prstGeom>
                <a:noFill/>
                <a:ln w="19050">
                  <a:solidFill>
                    <a:srgbClr val="000000"/>
                  </a:solidFill>
                  <a:round/>
                  <a:headEnd/>
                  <a:tailEnd/>
                </a:ln>
              </p:spPr>
              <p:txBody>
                <a:bodyPr/>
                <a:lstStyle/>
                <a:p>
                  <a:endParaRPr lang="en-US"/>
                </a:p>
              </p:txBody>
            </p:sp>
            <p:sp>
              <p:nvSpPr>
                <p:cNvPr id="23655" name="Line 62"/>
                <p:cNvSpPr>
                  <a:spLocks noChangeAspect="1" noChangeShapeType="1"/>
                </p:cNvSpPr>
                <p:nvPr/>
              </p:nvSpPr>
              <p:spPr bwMode="auto">
                <a:xfrm>
                  <a:off x="3362" y="5220"/>
                  <a:ext cx="0" cy="211"/>
                </a:xfrm>
                <a:prstGeom prst="line">
                  <a:avLst/>
                </a:prstGeom>
                <a:noFill/>
                <a:ln w="19050">
                  <a:solidFill>
                    <a:srgbClr val="000000"/>
                  </a:solidFill>
                  <a:round/>
                  <a:headEnd/>
                  <a:tailEnd/>
                </a:ln>
              </p:spPr>
              <p:txBody>
                <a:bodyPr/>
                <a:lstStyle/>
                <a:p>
                  <a:endParaRPr lang="en-US"/>
                </a:p>
              </p:txBody>
            </p:sp>
          </p:grpSp>
          <p:sp>
            <p:nvSpPr>
              <p:cNvPr id="23611" name="Line 63"/>
              <p:cNvSpPr>
                <a:spLocks noChangeAspect="1" noChangeShapeType="1"/>
              </p:cNvSpPr>
              <p:nvPr/>
            </p:nvSpPr>
            <p:spPr bwMode="auto">
              <a:xfrm rot="-5400000">
                <a:off x="5985" y="7982"/>
                <a:ext cx="296" cy="0"/>
              </a:xfrm>
              <a:prstGeom prst="line">
                <a:avLst/>
              </a:prstGeom>
              <a:noFill/>
              <a:ln w="19050">
                <a:solidFill>
                  <a:srgbClr val="000000"/>
                </a:solidFill>
                <a:round/>
                <a:headEnd/>
                <a:tailEnd/>
              </a:ln>
            </p:spPr>
            <p:txBody>
              <a:bodyPr/>
              <a:lstStyle/>
              <a:p>
                <a:endParaRPr lang="en-US"/>
              </a:p>
            </p:txBody>
          </p:sp>
          <p:sp>
            <p:nvSpPr>
              <p:cNvPr id="23612" name="Line 64"/>
              <p:cNvSpPr>
                <a:spLocks noChangeAspect="1" noChangeShapeType="1"/>
              </p:cNvSpPr>
              <p:nvPr/>
            </p:nvSpPr>
            <p:spPr bwMode="auto">
              <a:xfrm rot="-5400000">
                <a:off x="6028" y="8051"/>
                <a:ext cx="93" cy="106"/>
              </a:xfrm>
              <a:prstGeom prst="line">
                <a:avLst/>
              </a:prstGeom>
              <a:noFill/>
              <a:ln w="19050">
                <a:solidFill>
                  <a:srgbClr val="000000"/>
                </a:solidFill>
                <a:round/>
                <a:headEnd/>
                <a:tailEnd/>
              </a:ln>
            </p:spPr>
            <p:txBody>
              <a:bodyPr/>
              <a:lstStyle/>
              <a:p>
                <a:endParaRPr lang="en-US"/>
              </a:p>
            </p:txBody>
          </p:sp>
          <p:sp>
            <p:nvSpPr>
              <p:cNvPr id="23613" name="Line 65"/>
              <p:cNvSpPr>
                <a:spLocks noChangeAspect="1" noChangeShapeType="1"/>
              </p:cNvSpPr>
              <p:nvPr/>
            </p:nvSpPr>
            <p:spPr bwMode="auto">
              <a:xfrm rot="16200000" flipH="1">
                <a:off x="6028" y="7806"/>
                <a:ext cx="94" cy="106"/>
              </a:xfrm>
              <a:prstGeom prst="line">
                <a:avLst/>
              </a:prstGeom>
              <a:noFill/>
              <a:ln w="19050">
                <a:solidFill>
                  <a:srgbClr val="000000"/>
                </a:solidFill>
                <a:round/>
                <a:headEnd/>
                <a:tailEnd/>
              </a:ln>
            </p:spPr>
            <p:txBody>
              <a:bodyPr/>
              <a:lstStyle/>
              <a:p>
                <a:endParaRPr lang="en-US"/>
              </a:p>
            </p:txBody>
          </p:sp>
          <p:sp>
            <p:nvSpPr>
              <p:cNvPr id="23614" name="Line 66"/>
              <p:cNvSpPr>
                <a:spLocks noChangeAspect="1" noChangeShapeType="1"/>
              </p:cNvSpPr>
              <p:nvPr/>
            </p:nvSpPr>
            <p:spPr bwMode="auto">
              <a:xfrm rot="-5400000">
                <a:off x="6019" y="7982"/>
                <a:ext cx="296" cy="0"/>
              </a:xfrm>
              <a:prstGeom prst="line">
                <a:avLst/>
              </a:prstGeom>
              <a:noFill/>
              <a:ln w="19050">
                <a:solidFill>
                  <a:srgbClr val="000000"/>
                </a:solidFill>
                <a:round/>
                <a:headEnd/>
                <a:tailEnd/>
              </a:ln>
            </p:spPr>
            <p:txBody>
              <a:bodyPr/>
              <a:lstStyle/>
              <a:p>
                <a:endParaRPr lang="en-US"/>
              </a:p>
            </p:txBody>
          </p:sp>
          <p:sp>
            <p:nvSpPr>
              <p:cNvPr id="23615" name="Line 67"/>
              <p:cNvSpPr>
                <a:spLocks noChangeAspect="1" noChangeShapeType="1"/>
              </p:cNvSpPr>
              <p:nvPr/>
            </p:nvSpPr>
            <p:spPr bwMode="auto">
              <a:xfrm rot="16200000" flipH="1">
                <a:off x="6240" y="7906"/>
                <a:ext cx="0" cy="133"/>
              </a:xfrm>
              <a:prstGeom prst="line">
                <a:avLst/>
              </a:prstGeom>
              <a:noFill/>
              <a:ln w="19050">
                <a:solidFill>
                  <a:srgbClr val="000000"/>
                </a:solidFill>
                <a:round/>
                <a:headEnd/>
                <a:tailEnd/>
              </a:ln>
            </p:spPr>
            <p:txBody>
              <a:bodyPr/>
              <a:lstStyle/>
              <a:p>
                <a:endParaRPr lang="en-US"/>
              </a:p>
            </p:txBody>
          </p:sp>
          <p:sp>
            <p:nvSpPr>
              <p:cNvPr id="23616" name="Line 68"/>
              <p:cNvSpPr>
                <a:spLocks noChangeAspect="1" noChangeShapeType="1"/>
              </p:cNvSpPr>
              <p:nvPr/>
            </p:nvSpPr>
            <p:spPr bwMode="auto">
              <a:xfrm flipH="1">
                <a:off x="5572" y="8166"/>
                <a:ext cx="0" cy="405"/>
              </a:xfrm>
              <a:prstGeom prst="line">
                <a:avLst/>
              </a:prstGeom>
              <a:noFill/>
              <a:ln w="19050">
                <a:solidFill>
                  <a:srgbClr val="000000"/>
                </a:solidFill>
                <a:round/>
                <a:headEnd/>
                <a:tailEnd/>
              </a:ln>
            </p:spPr>
            <p:txBody>
              <a:bodyPr/>
              <a:lstStyle/>
              <a:p>
                <a:endParaRPr lang="en-US"/>
              </a:p>
            </p:txBody>
          </p:sp>
          <p:sp>
            <p:nvSpPr>
              <p:cNvPr id="23617" name="Line 69"/>
              <p:cNvSpPr>
                <a:spLocks noChangeAspect="1" noChangeShapeType="1"/>
              </p:cNvSpPr>
              <p:nvPr/>
            </p:nvSpPr>
            <p:spPr bwMode="auto">
              <a:xfrm flipH="1">
                <a:off x="5572" y="7096"/>
                <a:ext cx="0" cy="911"/>
              </a:xfrm>
              <a:prstGeom prst="line">
                <a:avLst/>
              </a:prstGeom>
              <a:noFill/>
              <a:ln w="19050">
                <a:solidFill>
                  <a:srgbClr val="000000"/>
                </a:solidFill>
                <a:round/>
                <a:headEnd/>
                <a:tailEnd/>
              </a:ln>
            </p:spPr>
            <p:txBody>
              <a:bodyPr/>
              <a:lstStyle/>
              <a:p>
                <a:endParaRPr lang="en-US"/>
              </a:p>
            </p:txBody>
          </p:sp>
          <p:grpSp>
            <p:nvGrpSpPr>
              <p:cNvPr id="23618" name="Group 70"/>
              <p:cNvGrpSpPr>
                <a:grpSpLocks noChangeAspect="1"/>
              </p:cNvGrpSpPr>
              <p:nvPr/>
            </p:nvGrpSpPr>
            <p:grpSpPr bwMode="auto">
              <a:xfrm flipV="1">
                <a:off x="5494" y="8016"/>
                <a:ext cx="160" cy="150"/>
                <a:chOff x="4438" y="4858"/>
                <a:chExt cx="406" cy="378"/>
              </a:xfrm>
            </p:grpSpPr>
            <p:sp>
              <p:nvSpPr>
                <p:cNvPr id="23647" name="Line 71"/>
                <p:cNvSpPr>
                  <a:spLocks noChangeAspect="1" noChangeShapeType="1"/>
                </p:cNvSpPr>
                <p:nvPr/>
              </p:nvSpPr>
              <p:spPr bwMode="auto">
                <a:xfrm>
                  <a:off x="4452" y="4858"/>
                  <a:ext cx="378" cy="0"/>
                </a:xfrm>
                <a:prstGeom prst="line">
                  <a:avLst/>
                </a:prstGeom>
                <a:noFill/>
                <a:ln w="19050">
                  <a:solidFill>
                    <a:srgbClr val="000000"/>
                  </a:solidFill>
                  <a:round/>
                  <a:headEnd/>
                  <a:tailEnd/>
                </a:ln>
              </p:spPr>
              <p:txBody>
                <a:bodyPr/>
                <a:lstStyle/>
                <a:p>
                  <a:endParaRPr lang="en-US"/>
                </a:p>
              </p:txBody>
            </p:sp>
            <p:sp>
              <p:nvSpPr>
                <p:cNvPr id="23648" name="Line 72"/>
                <p:cNvSpPr>
                  <a:spLocks noChangeAspect="1" noChangeShapeType="1"/>
                </p:cNvSpPr>
                <p:nvPr/>
              </p:nvSpPr>
              <p:spPr bwMode="auto">
                <a:xfrm>
                  <a:off x="4438" y="4858"/>
                  <a:ext cx="210" cy="378"/>
                </a:xfrm>
                <a:prstGeom prst="line">
                  <a:avLst/>
                </a:prstGeom>
                <a:noFill/>
                <a:ln w="19050">
                  <a:solidFill>
                    <a:srgbClr val="000000"/>
                  </a:solidFill>
                  <a:round/>
                  <a:headEnd/>
                  <a:tailEnd/>
                </a:ln>
              </p:spPr>
              <p:txBody>
                <a:bodyPr/>
                <a:lstStyle/>
                <a:p>
                  <a:endParaRPr lang="en-US"/>
                </a:p>
              </p:txBody>
            </p:sp>
            <p:sp>
              <p:nvSpPr>
                <p:cNvPr id="23649" name="Line 73"/>
                <p:cNvSpPr>
                  <a:spLocks noChangeAspect="1" noChangeShapeType="1"/>
                </p:cNvSpPr>
                <p:nvPr/>
              </p:nvSpPr>
              <p:spPr bwMode="auto">
                <a:xfrm flipH="1">
                  <a:off x="4634" y="4858"/>
                  <a:ext cx="210" cy="378"/>
                </a:xfrm>
                <a:prstGeom prst="line">
                  <a:avLst/>
                </a:prstGeom>
                <a:noFill/>
                <a:ln w="19050">
                  <a:solidFill>
                    <a:srgbClr val="000000"/>
                  </a:solidFill>
                  <a:round/>
                  <a:headEnd/>
                  <a:tailEnd/>
                </a:ln>
              </p:spPr>
              <p:txBody>
                <a:bodyPr/>
                <a:lstStyle/>
                <a:p>
                  <a:endParaRPr lang="en-US"/>
                </a:p>
              </p:txBody>
            </p:sp>
            <p:sp>
              <p:nvSpPr>
                <p:cNvPr id="23650" name="Line 74"/>
                <p:cNvSpPr>
                  <a:spLocks noChangeAspect="1" noChangeShapeType="1"/>
                </p:cNvSpPr>
                <p:nvPr/>
              </p:nvSpPr>
              <p:spPr bwMode="auto">
                <a:xfrm>
                  <a:off x="4452" y="5236"/>
                  <a:ext cx="392" cy="0"/>
                </a:xfrm>
                <a:prstGeom prst="line">
                  <a:avLst/>
                </a:prstGeom>
                <a:noFill/>
                <a:ln w="19050">
                  <a:solidFill>
                    <a:srgbClr val="000000"/>
                  </a:solidFill>
                  <a:round/>
                  <a:headEnd/>
                  <a:tailEnd/>
                </a:ln>
              </p:spPr>
              <p:txBody>
                <a:bodyPr/>
                <a:lstStyle/>
                <a:p>
                  <a:endParaRPr lang="en-US"/>
                </a:p>
              </p:txBody>
            </p:sp>
          </p:grpSp>
          <p:sp>
            <p:nvSpPr>
              <p:cNvPr id="23619" name="Line 75"/>
              <p:cNvSpPr>
                <a:spLocks noChangeAspect="1" noChangeShapeType="1"/>
              </p:cNvSpPr>
              <p:nvPr/>
            </p:nvSpPr>
            <p:spPr bwMode="auto">
              <a:xfrm flipH="1">
                <a:off x="5582" y="6435"/>
                <a:ext cx="0" cy="533"/>
              </a:xfrm>
              <a:prstGeom prst="line">
                <a:avLst/>
              </a:prstGeom>
              <a:noFill/>
              <a:ln w="19050">
                <a:solidFill>
                  <a:srgbClr val="000000"/>
                </a:solidFill>
                <a:round/>
                <a:headEnd/>
                <a:tailEnd/>
              </a:ln>
            </p:spPr>
            <p:txBody>
              <a:bodyPr/>
              <a:lstStyle/>
              <a:p>
                <a:endParaRPr lang="en-US"/>
              </a:p>
            </p:txBody>
          </p:sp>
          <p:sp>
            <p:nvSpPr>
              <p:cNvPr id="23620" name="Line 76"/>
              <p:cNvSpPr>
                <a:spLocks noChangeAspect="1" noChangeShapeType="1"/>
              </p:cNvSpPr>
              <p:nvPr/>
            </p:nvSpPr>
            <p:spPr bwMode="auto">
              <a:xfrm flipH="1">
                <a:off x="6022" y="7168"/>
                <a:ext cx="0" cy="645"/>
              </a:xfrm>
              <a:prstGeom prst="line">
                <a:avLst/>
              </a:prstGeom>
              <a:noFill/>
              <a:ln w="19050">
                <a:solidFill>
                  <a:srgbClr val="000000"/>
                </a:solidFill>
                <a:round/>
                <a:headEnd/>
                <a:tailEnd/>
              </a:ln>
            </p:spPr>
            <p:txBody>
              <a:bodyPr/>
              <a:lstStyle/>
              <a:p>
                <a:endParaRPr lang="en-US"/>
              </a:p>
            </p:txBody>
          </p:sp>
          <p:sp>
            <p:nvSpPr>
              <p:cNvPr id="23621" name="Line 77"/>
              <p:cNvSpPr>
                <a:spLocks noChangeAspect="1" noChangeShapeType="1"/>
              </p:cNvSpPr>
              <p:nvPr/>
            </p:nvSpPr>
            <p:spPr bwMode="auto">
              <a:xfrm flipH="1">
                <a:off x="6013" y="8149"/>
                <a:ext cx="0" cy="424"/>
              </a:xfrm>
              <a:prstGeom prst="line">
                <a:avLst/>
              </a:prstGeom>
              <a:noFill/>
              <a:ln w="19050">
                <a:solidFill>
                  <a:srgbClr val="000000"/>
                </a:solidFill>
                <a:round/>
                <a:headEnd/>
                <a:tailEnd/>
              </a:ln>
            </p:spPr>
            <p:txBody>
              <a:bodyPr/>
              <a:lstStyle/>
              <a:p>
                <a:endParaRPr lang="en-US"/>
              </a:p>
            </p:txBody>
          </p:sp>
          <p:sp>
            <p:nvSpPr>
              <p:cNvPr id="23622" name="Line 78"/>
              <p:cNvSpPr>
                <a:spLocks noChangeAspect="1" noChangeShapeType="1"/>
              </p:cNvSpPr>
              <p:nvPr/>
            </p:nvSpPr>
            <p:spPr bwMode="auto">
              <a:xfrm flipH="1">
                <a:off x="6022" y="6435"/>
                <a:ext cx="0" cy="371"/>
              </a:xfrm>
              <a:prstGeom prst="line">
                <a:avLst/>
              </a:prstGeom>
              <a:noFill/>
              <a:ln w="19050">
                <a:solidFill>
                  <a:srgbClr val="000000"/>
                </a:solidFill>
                <a:round/>
                <a:headEnd/>
                <a:tailEnd/>
              </a:ln>
            </p:spPr>
            <p:txBody>
              <a:bodyPr/>
              <a:lstStyle/>
              <a:p>
                <a:endParaRPr lang="en-US"/>
              </a:p>
            </p:txBody>
          </p:sp>
          <p:sp>
            <p:nvSpPr>
              <p:cNvPr id="23623" name="Oval 79"/>
              <p:cNvSpPr>
                <a:spLocks noChangeAspect="1" noChangeArrowheads="1"/>
              </p:cNvSpPr>
              <p:nvPr/>
            </p:nvSpPr>
            <p:spPr bwMode="auto">
              <a:xfrm flipH="1">
                <a:off x="6004" y="7486"/>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24" name="Oval 80"/>
              <p:cNvSpPr>
                <a:spLocks noChangeAspect="1" noChangeArrowheads="1"/>
              </p:cNvSpPr>
              <p:nvPr/>
            </p:nvSpPr>
            <p:spPr bwMode="auto">
              <a:xfrm flipH="1">
                <a:off x="5545" y="7495"/>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23625" name="Group 81"/>
              <p:cNvGrpSpPr>
                <a:grpSpLocks noChangeAspect="1"/>
              </p:cNvGrpSpPr>
              <p:nvPr/>
            </p:nvGrpSpPr>
            <p:grpSpPr bwMode="auto">
              <a:xfrm>
                <a:off x="5502" y="6943"/>
                <a:ext cx="162" cy="153"/>
                <a:chOff x="4290" y="6790"/>
                <a:chExt cx="195" cy="184"/>
              </a:xfrm>
            </p:grpSpPr>
            <p:sp>
              <p:nvSpPr>
                <p:cNvPr id="23643" name="Line 82"/>
                <p:cNvSpPr>
                  <a:spLocks noChangeAspect="1" noChangeShapeType="1"/>
                </p:cNvSpPr>
                <p:nvPr/>
              </p:nvSpPr>
              <p:spPr bwMode="auto">
                <a:xfrm flipH="1" flipV="1">
                  <a:off x="4297" y="6974"/>
                  <a:ext cx="181" cy="0"/>
                </a:xfrm>
                <a:prstGeom prst="line">
                  <a:avLst/>
                </a:prstGeom>
                <a:noFill/>
                <a:ln w="19050">
                  <a:solidFill>
                    <a:srgbClr val="000000"/>
                  </a:solidFill>
                  <a:round/>
                  <a:headEnd/>
                  <a:tailEnd/>
                </a:ln>
              </p:spPr>
              <p:txBody>
                <a:bodyPr/>
                <a:lstStyle/>
                <a:p>
                  <a:endParaRPr lang="en-US"/>
                </a:p>
              </p:txBody>
            </p:sp>
            <p:sp>
              <p:nvSpPr>
                <p:cNvPr id="23644" name="Line 83"/>
                <p:cNvSpPr>
                  <a:spLocks noChangeAspect="1" noChangeShapeType="1"/>
                </p:cNvSpPr>
                <p:nvPr/>
              </p:nvSpPr>
              <p:spPr bwMode="auto">
                <a:xfrm flipH="1" flipV="1">
                  <a:off x="4384" y="6792"/>
                  <a:ext cx="101" cy="182"/>
                </a:xfrm>
                <a:prstGeom prst="line">
                  <a:avLst/>
                </a:prstGeom>
                <a:noFill/>
                <a:ln w="19050">
                  <a:solidFill>
                    <a:srgbClr val="000000"/>
                  </a:solidFill>
                  <a:round/>
                  <a:headEnd/>
                  <a:tailEnd/>
                </a:ln>
              </p:spPr>
              <p:txBody>
                <a:bodyPr/>
                <a:lstStyle/>
                <a:p>
                  <a:endParaRPr lang="en-US"/>
                </a:p>
              </p:txBody>
            </p:sp>
            <p:sp>
              <p:nvSpPr>
                <p:cNvPr id="23645" name="Line 84"/>
                <p:cNvSpPr>
                  <a:spLocks noChangeAspect="1" noChangeShapeType="1"/>
                </p:cNvSpPr>
                <p:nvPr/>
              </p:nvSpPr>
              <p:spPr bwMode="auto">
                <a:xfrm flipV="1">
                  <a:off x="4290" y="6790"/>
                  <a:ext cx="101" cy="182"/>
                </a:xfrm>
                <a:prstGeom prst="line">
                  <a:avLst/>
                </a:prstGeom>
                <a:noFill/>
                <a:ln w="19050">
                  <a:solidFill>
                    <a:srgbClr val="000000"/>
                  </a:solidFill>
                  <a:round/>
                  <a:headEnd/>
                  <a:tailEnd/>
                </a:ln>
              </p:spPr>
              <p:txBody>
                <a:bodyPr/>
                <a:lstStyle/>
                <a:p>
                  <a:endParaRPr lang="en-US"/>
                </a:p>
              </p:txBody>
            </p:sp>
            <p:sp>
              <p:nvSpPr>
                <p:cNvPr id="23646" name="Line 85"/>
                <p:cNvSpPr>
                  <a:spLocks noChangeAspect="1" noChangeShapeType="1"/>
                </p:cNvSpPr>
                <p:nvPr/>
              </p:nvSpPr>
              <p:spPr bwMode="auto">
                <a:xfrm flipH="1" flipV="1">
                  <a:off x="4290" y="6792"/>
                  <a:ext cx="188" cy="0"/>
                </a:xfrm>
                <a:prstGeom prst="line">
                  <a:avLst/>
                </a:prstGeom>
                <a:noFill/>
                <a:ln w="19050">
                  <a:solidFill>
                    <a:srgbClr val="000000"/>
                  </a:solidFill>
                  <a:round/>
                  <a:headEnd/>
                  <a:tailEnd/>
                </a:ln>
              </p:spPr>
              <p:txBody>
                <a:bodyPr/>
                <a:lstStyle/>
                <a:p>
                  <a:endParaRPr lang="en-US"/>
                </a:p>
              </p:txBody>
            </p:sp>
          </p:grpSp>
          <p:grpSp>
            <p:nvGrpSpPr>
              <p:cNvPr id="23626" name="Group 86"/>
              <p:cNvGrpSpPr>
                <a:grpSpLocks noChangeAspect="1"/>
              </p:cNvGrpSpPr>
              <p:nvPr/>
            </p:nvGrpSpPr>
            <p:grpSpPr bwMode="auto">
              <a:xfrm rot="-5400000">
                <a:off x="4573" y="7247"/>
                <a:ext cx="500" cy="521"/>
                <a:chOff x="4983" y="7550"/>
                <a:chExt cx="603" cy="629"/>
              </a:xfrm>
            </p:grpSpPr>
            <p:sp>
              <p:nvSpPr>
                <p:cNvPr id="23640" name="Oval 87"/>
                <p:cNvSpPr>
                  <a:spLocks noChangeAspect="1" noChangeArrowheads="1"/>
                </p:cNvSpPr>
                <p:nvPr/>
              </p:nvSpPr>
              <p:spPr bwMode="auto">
                <a:xfrm>
                  <a:off x="4983" y="7583"/>
                  <a:ext cx="603" cy="563"/>
                </a:xfrm>
                <a:prstGeom prst="ellipse">
                  <a:avLst/>
                </a:prstGeom>
                <a:solidFill>
                  <a:srgbClr val="FFFFFF"/>
                </a:solidFill>
                <a:ln w="19050">
                  <a:solidFill>
                    <a:srgbClr val="000000"/>
                  </a:solidFill>
                  <a:round/>
                  <a:headEnd/>
                  <a:tailEnd/>
                </a:ln>
              </p:spPr>
              <p:txBody>
                <a:bodyPr rot="10800000"/>
                <a:lstStyle/>
                <a:p>
                  <a:pPr defTabSz="457200"/>
                  <a:endParaRPr lang="en-US">
                    <a:ea typeface="ＭＳ Ｐゴシック" pitchFamily="-107" charset="-128"/>
                  </a:endParaRPr>
                </a:p>
              </p:txBody>
            </p:sp>
            <p:sp>
              <p:nvSpPr>
                <p:cNvPr id="23641" name="Rectangle 88"/>
                <p:cNvSpPr>
                  <a:spLocks noChangeAspect="1" noChangeArrowheads="1"/>
                </p:cNvSpPr>
                <p:nvPr/>
              </p:nvSpPr>
              <p:spPr bwMode="auto">
                <a:xfrm>
                  <a:off x="5217" y="7550"/>
                  <a:ext cx="134" cy="33"/>
                </a:xfrm>
                <a:prstGeom prst="rect">
                  <a:avLst/>
                </a:prstGeom>
                <a:solidFill>
                  <a:srgbClr val="FFFFFF"/>
                </a:solidFill>
                <a:ln w="19050">
                  <a:solidFill>
                    <a:srgbClr val="000000"/>
                  </a:solidFill>
                  <a:miter lim="800000"/>
                  <a:headEnd/>
                  <a:tailEnd/>
                </a:ln>
              </p:spPr>
              <p:txBody>
                <a:bodyPr rot="10800000"/>
                <a:lstStyle/>
                <a:p>
                  <a:pPr defTabSz="457200"/>
                  <a:endParaRPr lang="en-US">
                    <a:ea typeface="ＭＳ Ｐゴシック" pitchFamily="-107" charset="-128"/>
                  </a:endParaRPr>
                </a:p>
              </p:txBody>
            </p:sp>
            <p:sp>
              <p:nvSpPr>
                <p:cNvPr id="23642" name="Rectangle 89"/>
                <p:cNvSpPr>
                  <a:spLocks noChangeAspect="1" noChangeArrowheads="1"/>
                </p:cNvSpPr>
                <p:nvPr/>
              </p:nvSpPr>
              <p:spPr bwMode="auto">
                <a:xfrm>
                  <a:off x="5217" y="8146"/>
                  <a:ext cx="134" cy="33"/>
                </a:xfrm>
                <a:prstGeom prst="rect">
                  <a:avLst/>
                </a:prstGeom>
                <a:solidFill>
                  <a:srgbClr val="FFFFFF"/>
                </a:solidFill>
                <a:ln w="19050">
                  <a:solidFill>
                    <a:srgbClr val="000000"/>
                  </a:solidFill>
                  <a:miter lim="800000"/>
                  <a:headEnd/>
                  <a:tailEnd/>
                </a:ln>
              </p:spPr>
              <p:txBody>
                <a:bodyPr rot="10800000"/>
                <a:lstStyle/>
                <a:p>
                  <a:pPr defTabSz="457200"/>
                  <a:endParaRPr lang="en-US">
                    <a:ea typeface="ＭＳ Ｐゴシック" pitchFamily="-107" charset="-128"/>
                  </a:endParaRPr>
                </a:p>
              </p:txBody>
            </p:sp>
          </p:grpSp>
          <p:sp>
            <p:nvSpPr>
              <p:cNvPr id="23627" name="Line 90"/>
              <p:cNvSpPr>
                <a:spLocks noChangeAspect="1" noChangeShapeType="1"/>
              </p:cNvSpPr>
              <p:nvPr/>
            </p:nvSpPr>
            <p:spPr bwMode="auto">
              <a:xfrm flipH="1">
                <a:off x="5095" y="7513"/>
                <a:ext cx="914" cy="0"/>
              </a:xfrm>
              <a:prstGeom prst="line">
                <a:avLst/>
              </a:prstGeom>
              <a:noFill/>
              <a:ln w="19050">
                <a:solidFill>
                  <a:srgbClr val="000000"/>
                </a:solidFill>
                <a:round/>
                <a:headEnd/>
                <a:tailEnd/>
              </a:ln>
            </p:spPr>
            <p:txBody>
              <a:bodyPr/>
              <a:lstStyle/>
              <a:p>
                <a:endParaRPr lang="en-US"/>
              </a:p>
            </p:txBody>
          </p:sp>
          <p:grpSp>
            <p:nvGrpSpPr>
              <p:cNvPr id="23628" name="Group 91"/>
              <p:cNvGrpSpPr>
                <a:grpSpLocks noChangeAspect="1"/>
              </p:cNvGrpSpPr>
              <p:nvPr/>
            </p:nvGrpSpPr>
            <p:grpSpPr bwMode="auto">
              <a:xfrm>
                <a:off x="3528" y="7070"/>
                <a:ext cx="56" cy="56"/>
                <a:chOff x="3514" y="7056"/>
                <a:chExt cx="56" cy="56"/>
              </a:xfrm>
            </p:grpSpPr>
            <p:sp>
              <p:nvSpPr>
                <p:cNvPr id="23638" name="Line 92"/>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9" name="Line 93"/>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23629" name="Group 94"/>
              <p:cNvGrpSpPr>
                <a:grpSpLocks noChangeAspect="1"/>
              </p:cNvGrpSpPr>
              <p:nvPr/>
            </p:nvGrpSpPr>
            <p:grpSpPr bwMode="auto">
              <a:xfrm>
                <a:off x="3528" y="8064"/>
                <a:ext cx="56" cy="56"/>
                <a:chOff x="3514" y="7056"/>
                <a:chExt cx="56" cy="56"/>
              </a:xfrm>
            </p:grpSpPr>
            <p:sp>
              <p:nvSpPr>
                <p:cNvPr id="23636" name="Line 95"/>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7" name="Line 96"/>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23630" name="Group 97"/>
              <p:cNvGrpSpPr>
                <a:grpSpLocks noChangeAspect="1"/>
              </p:cNvGrpSpPr>
              <p:nvPr/>
            </p:nvGrpSpPr>
            <p:grpSpPr bwMode="auto">
              <a:xfrm flipH="1">
                <a:off x="6048" y="7084"/>
                <a:ext cx="56" cy="56"/>
                <a:chOff x="3514" y="7056"/>
                <a:chExt cx="56" cy="56"/>
              </a:xfrm>
            </p:grpSpPr>
            <p:sp>
              <p:nvSpPr>
                <p:cNvPr id="23634" name="Line 98"/>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5" name="Line 99"/>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23631" name="Group 100"/>
              <p:cNvGrpSpPr>
                <a:grpSpLocks noChangeAspect="1"/>
              </p:cNvGrpSpPr>
              <p:nvPr/>
            </p:nvGrpSpPr>
            <p:grpSpPr bwMode="auto">
              <a:xfrm flipH="1">
                <a:off x="6048" y="8078"/>
                <a:ext cx="56" cy="56"/>
                <a:chOff x="3514" y="7056"/>
                <a:chExt cx="56" cy="56"/>
              </a:xfrm>
            </p:grpSpPr>
            <p:sp>
              <p:nvSpPr>
                <p:cNvPr id="23632" name="Line 101"/>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3" name="Line 102"/>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sp>
          <p:nvSpPr>
            <p:cNvPr id="23575" name="Text Box 107"/>
            <p:cNvSpPr txBox="1">
              <a:spLocks noChangeArrowheads="1"/>
            </p:cNvSpPr>
            <p:nvPr/>
          </p:nvSpPr>
          <p:spPr bwMode="auto">
            <a:xfrm>
              <a:off x="1713" y="3054"/>
              <a:ext cx="671" cy="284"/>
            </a:xfrm>
            <a:prstGeom prst="rect">
              <a:avLst/>
            </a:prstGeom>
            <a:noFill/>
            <a:ln w="19050">
              <a:noFill/>
              <a:miter lim="800000"/>
              <a:headEnd/>
              <a:tailEnd/>
            </a:ln>
          </p:spPr>
          <p:txBody>
            <a:bodyPr/>
            <a:lstStyle/>
            <a:p>
              <a:pPr defTabSz="457200"/>
              <a:r>
                <a:rPr lang="en-US" sz="1400">
                  <a:latin typeface="Courier" pitchFamily="49" charset="0"/>
                  <a:ea typeface="ＭＳ Ｐゴシック" pitchFamily="-107" charset="-128"/>
                </a:rPr>
                <a:t>+  </a:t>
              </a:r>
              <a:r>
                <a:rPr lang="en-US" sz="1400" b="1">
                  <a:latin typeface="Courier New" pitchFamily="49" charset="0"/>
                  <a:ea typeface="ＭＳ Ｐゴシック" pitchFamily="-107" charset="-128"/>
                </a:rPr>
                <a:t>V</a:t>
              </a:r>
              <a:r>
                <a:rPr lang="en-US" sz="1400" b="1" baseline="-25000">
                  <a:latin typeface="Courier New"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23576" name="Text Box 108"/>
            <p:cNvSpPr txBox="1">
              <a:spLocks noChangeArrowheads="1"/>
            </p:cNvSpPr>
            <p:nvPr/>
          </p:nvSpPr>
          <p:spPr bwMode="auto">
            <a:xfrm>
              <a:off x="1145" y="2946"/>
              <a:ext cx="401"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1</a:t>
              </a:r>
            </a:p>
          </p:txBody>
        </p:sp>
        <p:sp>
          <p:nvSpPr>
            <p:cNvPr id="23577" name="Text Box 109"/>
            <p:cNvSpPr txBox="1">
              <a:spLocks noChangeArrowheads="1"/>
            </p:cNvSpPr>
            <p:nvPr/>
          </p:nvSpPr>
          <p:spPr bwMode="auto">
            <a:xfrm>
              <a:off x="1145" y="3607"/>
              <a:ext cx="401"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4</a:t>
              </a:r>
            </a:p>
          </p:txBody>
        </p:sp>
        <p:sp>
          <p:nvSpPr>
            <p:cNvPr id="23578" name="Text Box 110"/>
            <p:cNvSpPr txBox="1">
              <a:spLocks noChangeArrowheads="1"/>
            </p:cNvSpPr>
            <p:nvPr/>
          </p:nvSpPr>
          <p:spPr bwMode="auto">
            <a:xfrm>
              <a:off x="2624" y="2955"/>
              <a:ext cx="402"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3</a:t>
              </a:r>
            </a:p>
          </p:txBody>
        </p:sp>
        <p:sp>
          <p:nvSpPr>
            <p:cNvPr id="23579" name="Text Box 111"/>
            <p:cNvSpPr txBox="1">
              <a:spLocks noChangeArrowheads="1"/>
            </p:cNvSpPr>
            <p:nvPr/>
          </p:nvSpPr>
          <p:spPr bwMode="auto">
            <a:xfrm>
              <a:off x="2624" y="3631"/>
              <a:ext cx="401" cy="235"/>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2</a:t>
              </a:r>
            </a:p>
          </p:txBody>
        </p:sp>
        <p:sp>
          <p:nvSpPr>
            <p:cNvPr id="23580" name="Text Box 112"/>
            <p:cNvSpPr txBox="1">
              <a:spLocks noChangeArrowheads="1"/>
            </p:cNvSpPr>
            <p:nvPr/>
          </p:nvSpPr>
          <p:spPr bwMode="auto">
            <a:xfrm>
              <a:off x="1478" y="2886"/>
              <a:ext cx="402" cy="234"/>
            </a:xfrm>
            <a:prstGeom prst="rect">
              <a:avLst/>
            </a:prstGeom>
            <a:noFill/>
            <a:ln w="19050">
              <a:noFill/>
              <a:miter lim="800000"/>
              <a:headEnd/>
              <a:tailEnd/>
            </a:ln>
          </p:spPr>
          <p:txBody>
            <a:bodyPr/>
            <a:lstStyle/>
            <a:p>
              <a:pPr defTabSz="457200"/>
              <a:r>
                <a:rPr lang="en-US" sz="1400" b="1">
                  <a:ea typeface="ＭＳ Ｐゴシック" pitchFamily="-107" charset="-128"/>
                </a:rPr>
                <a:t>D1</a:t>
              </a:r>
            </a:p>
          </p:txBody>
        </p:sp>
        <p:sp>
          <p:nvSpPr>
            <p:cNvPr id="23581" name="Text Box 113"/>
            <p:cNvSpPr txBox="1">
              <a:spLocks noChangeArrowheads="1"/>
            </p:cNvSpPr>
            <p:nvPr/>
          </p:nvSpPr>
          <p:spPr bwMode="auto">
            <a:xfrm>
              <a:off x="2332" y="2854"/>
              <a:ext cx="401" cy="234"/>
            </a:xfrm>
            <a:prstGeom prst="rect">
              <a:avLst/>
            </a:prstGeom>
            <a:noFill/>
            <a:ln w="19050">
              <a:noFill/>
              <a:miter lim="800000"/>
              <a:headEnd/>
              <a:tailEnd/>
            </a:ln>
          </p:spPr>
          <p:txBody>
            <a:bodyPr/>
            <a:lstStyle/>
            <a:p>
              <a:pPr defTabSz="457200"/>
              <a:r>
                <a:rPr lang="en-US" sz="1400" b="1">
                  <a:ea typeface="ＭＳ Ｐゴシック" pitchFamily="-107" charset="-128"/>
                </a:rPr>
                <a:t>D3</a:t>
              </a:r>
            </a:p>
          </p:txBody>
        </p:sp>
        <p:sp>
          <p:nvSpPr>
            <p:cNvPr id="23582" name="Text Box 114"/>
            <p:cNvSpPr txBox="1">
              <a:spLocks noChangeArrowheads="1"/>
            </p:cNvSpPr>
            <p:nvPr/>
          </p:nvSpPr>
          <p:spPr bwMode="auto">
            <a:xfrm>
              <a:off x="2315" y="3573"/>
              <a:ext cx="401" cy="234"/>
            </a:xfrm>
            <a:prstGeom prst="rect">
              <a:avLst/>
            </a:prstGeom>
            <a:noFill/>
            <a:ln w="19050">
              <a:noFill/>
              <a:miter lim="800000"/>
              <a:headEnd/>
              <a:tailEnd/>
            </a:ln>
          </p:spPr>
          <p:txBody>
            <a:bodyPr/>
            <a:lstStyle/>
            <a:p>
              <a:pPr defTabSz="457200"/>
              <a:r>
                <a:rPr lang="en-US" sz="1400" b="1">
                  <a:ea typeface="ＭＳ Ｐゴシック" pitchFamily="-107" charset="-128"/>
                </a:rPr>
                <a:t>D2</a:t>
              </a:r>
            </a:p>
          </p:txBody>
        </p:sp>
        <p:sp>
          <p:nvSpPr>
            <p:cNvPr id="23583" name="Text Box 115"/>
            <p:cNvSpPr txBox="1">
              <a:spLocks noChangeArrowheads="1"/>
            </p:cNvSpPr>
            <p:nvPr/>
          </p:nvSpPr>
          <p:spPr bwMode="auto">
            <a:xfrm>
              <a:off x="1470" y="3565"/>
              <a:ext cx="401" cy="234"/>
            </a:xfrm>
            <a:prstGeom prst="rect">
              <a:avLst/>
            </a:prstGeom>
            <a:noFill/>
            <a:ln w="19050">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23584" name="Text Box 116"/>
            <p:cNvSpPr txBox="1">
              <a:spLocks noChangeArrowheads="1"/>
            </p:cNvSpPr>
            <p:nvPr/>
          </p:nvSpPr>
          <p:spPr bwMode="auto">
            <a:xfrm>
              <a:off x="340" y="2795"/>
              <a:ext cx="402" cy="988"/>
            </a:xfrm>
            <a:prstGeom prst="rect">
              <a:avLst/>
            </a:prstGeom>
            <a:noFill/>
            <a:ln w="19050">
              <a:noFill/>
              <a:miter lim="800000"/>
              <a:headEnd/>
              <a:tailEnd/>
            </a:ln>
          </p:spPr>
          <p:txBody>
            <a:bodyPr/>
            <a:lstStyle/>
            <a:p>
              <a:pPr defTabSz="457200"/>
              <a:r>
                <a:rPr lang="en-US" sz="1400">
                  <a:ea typeface="ＭＳ Ｐゴシック" pitchFamily="-107" charset="-128"/>
                </a:rPr>
                <a:t>+</a:t>
              </a: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rPr>
                <a:t>V</a:t>
              </a:r>
              <a:r>
                <a:rPr lang="en-US" sz="1400" baseline="-25000">
                  <a:ea typeface="ＭＳ Ｐゴシック" pitchFamily="-107" charset="-128"/>
                </a:rPr>
                <a:t>dc</a:t>
              </a:r>
              <a:endParaRPr lang="en-US" sz="1400">
                <a:ea typeface="ＭＳ Ｐゴシック" pitchFamily="-107" charset="-128"/>
              </a:endParaRP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grpSp>
      <p:grpSp>
        <p:nvGrpSpPr>
          <p:cNvPr id="21" name="Group 182"/>
          <p:cNvGrpSpPr>
            <a:grpSpLocks/>
          </p:cNvGrpSpPr>
          <p:nvPr/>
        </p:nvGrpSpPr>
        <p:grpSpPr bwMode="auto">
          <a:xfrm>
            <a:off x="5724525" y="3860800"/>
            <a:ext cx="2841625" cy="2057400"/>
            <a:chOff x="3606" y="2432"/>
            <a:chExt cx="1790" cy="1296"/>
          </a:xfrm>
        </p:grpSpPr>
        <p:sp>
          <p:nvSpPr>
            <p:cNvPr id="23564" name="Rectangle 7"/>
            <p:cNvSpPr>
              <a:spLocks noChangeAspect="1" noChangeArrowheads="1"/>
            </p:cNvSpPr>
            <p:nvPr/>
          </p:nvSpPr>
          <p:spPr bwMode="auto">
            <a:xfrm>
              <a:off x="3833" y="3118"/>
              <a:ext cx="1032" cy="312"/>
            </a:xfrm>
            <a:prstGeom prst="rect">
              <a:avLst/>
            </a:prstGeom>
            <a:solidFill>
              <a:srgbClr val="808080"/>
            </a:solidFill>
            <a:ln w="9525">
              <a:noFill/>
              <a:miter lim="800000"/>
              <a:headEnd/>
              <a:tailEnd/>
            </a:ln>
          </p:spPr>
          <p:txBody>
            <a:bodyPr/>
            <a:lstStyle/>
            <a:p>
              <a:pPr defTabSz="457200"/>
              <a:endParaRPr lang="en-US">
                <a:ea typeface="ＭＳ Ｐゴシック" pitchFamily="-107" charset="-128"/>
              </a:endParaRPr>
            </a:p>
          </p:txBody>
        </p:sp>
        <p:sp>
          <p:nvSpPr>
            <p:cNvPr id="23565" name="Rectangle 7"/>
            <p:cNvSpPr>
              <a:spLocks noChangeAspect="1" noChangeArrowheads="1"/>
            </p:cNvSpPr>
            <p:nvPr/>
          </p:nvSpPr>
          <p:spPr bwMode="auto">
            <a:xfrm>
              <a:off x="3833" y="2800"/>
              <a:ext cx="1032" cy="31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3566" name="Line 8"/>
            <p:cNvSpPr>
              <a:spLocks noChangeAspect="1" noChangeShapeType="1"/>
            </p:cNvSpPr>
            <p:nvPr/>
          </p:nvSpPr>
          <p:spPr bwMode="auto">
            <a:xfrm flipV="1">
              <a:off x="4362" y="2528"/>
              <a:ext cx="0" cy="1200"/>
            </a:xfrm>
            <a:prstGeom prst="line">
              <a:avLst/>
            </a:prstGeom>
            <a:noFill/>
            <a:ln w="9525">
              <a:solidFill>
                <a:srgbClr val="000000"/>
              </a:solidFill>
              <a:round/>
              <a:headEnd/>
              <a:tailEnd type="triangle" w="sm" len="sm"/>
            </a:ln>
          </p:spPr>
          <p:txBody>
            <a:bodyPr/>
            <a:lstStyle/>
            <a:p>
              <a:endParaRPr lang="en-US"/>
            </a:p>
          </p:txBody>
        </p:sp>
        <p:sp>
          <p:nvSpPr>
            <p:cNvPr id="23567" name="Line 9"/>
            <p:cNvSpPr>
              <a:spLocks noChangeAspect="1" noChangeShapeType="1"/>
            </p:cNvSpPr>
            <p:nvPr/>
          </p:nvSpPr>
          <p:spPr bwMode="auto">
            <a:xfrm>
              <a:off x="3606" y="3119"/>
              <a:ext cx="1536" cy="0"/>
            </a:xfrm>
            <a:prstGeom prst="line">
              <a:avLst/>
            </a:prstGeom>
            <a:noFill/>
            <a:ln w="9525">
              <a:solidFill>
                <a:srgbClr val="000000"/>
              </a:solidFill>
              <a:round/>
              <a:headEnd/>
              <a:tailEnd type="triangle" w="sm" len="sm"/>
            </a:ln>
          </p:spPr>
          <p:txBody>
            <a:bodyPr/>
            <a:lstStyle/>
            <a:p>
              <a:endParaRPr lang="en-US"/>
            </a:p>
          </p:txBody>
        </p:sp>
        <p:sp>
          <p:nvSpPr>
            <p:cNvPr id="23568" name="Text Box 13"/>
            <p:cNvSpPr txBox="1">
              <a:spLocks noChangeArrowheads="1"/>
            </p:cNvSpPr>
            <p:nvPr/>
          </p:nvSpPr>
          <p:spPr bwMode="auto">
            <a:xfrm>
              <a:off x="4470" y="2912"/>
              <a:ext cx="271" cy="141"/>
            </a:xfrm>
            <a:prstGeom prst="rect">
              <a:avLst/>
            </a:prstGeom>
            <a:noFill/>
            <a:ln w="9525">
              <a:noFill/>
              <a:miter lim="800000"/>
              <a:headEnd/>
              <a:tailEnd/>
            </a:ln>
          </p:spPr>
          <p:txBody>
            <a:bodyPr/>
            <a:lstStyle/>
            <a:p>
              <a:pPr defTabSz="457200"/>
              <a:r>
                <a:rPr lang="en-US" sz="1200" b="1">
                  <a:ea typeface="ＭＳ Ｐゴシック" pitchFamily="-107" charset="-128"/>
                </a:rPr>
                <a:t>Q1</a:t>
              </a:r>
              <a:endParaRPr lang="en-US" b="1">
                <a:ea typeface="ＭＳ Ｐゴシック" pitchFamily="-107" charset="-128"/>
              </a:endParaRPr>
            </a:p>
          </p:txBody>
        </p:sp>
        <p:sp>
          <p:nvSpPr>
            <p:cNvPr id="23569" name="Text Box 67"/>
            <p:cNvSpPr txBox="1">
              <a:spLocks noChangeArrowheads="1"/>
            </p:cNvSpPr>
            <p:nvPr/>
          </p:nvSpPr>
          <p:spPr bwMode="auto">
            <a:xfrm>
              <a:off x="3990" y="2912"/>
              <a:ext cx="271" cy="141"/>
            </a:xfrm>
            <a:prstGeom prst="rect">
              <a:avLst/>
            </a:prstGeom>
            <a:noFill/>
            <a:ln w="9525">
              <a:noFill/>
              <a:miter lim="800000"/>
              <a:headEnd/>
              <a:tailEnd/>
            </a:ln>
          </p:spPr>
          <p:txBody>
            <a:bodyPr/>
            <a:lstStyle/>
            <a:p>
              <a:pPr defTabSz="457200"/>
              <a:r>
                <a:rPr lang="en-US" sz="1200" b="1">
                  <a:ea typeface="ＭＳ Ｐゴシック" pitchFamily="-107" charset="-128"/>
                </a:rPr>
                <a:t>Q2</a:t>
              </a:r>
              <a:endParaRPr lang="en-US" b="1">
                <a:ea typeface="ＭＳ Ｐゴシック" pitchFamily="-107" charset="-128"/>
              </a:endParaRPr>
            </a:p>
          </p:txBody>
        </p:sp>
        <p:sp>
          <p:nvSpPr>
            <p:cNvPr id="23570" name="Text Box 69"/>
            <p:cNvSpPr txBox="1">
              <a:spLocks noChangeArrowheads="1"/>
            </p:cNvSpPr>
            <p:nvPr/>
          </p:nvSpPr>
          <p:spPr bwMode="auto">
            <a:xfrm>
              <a:off x="4086" y="2432"/>
              <a:ext cx="384" cy="192"/>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3571" name="Text Box 71"/>
            <p:cNvSpPr txBox="1">
              <a:spLocks noChangeArrowheads="1"/>
            </p:cNvSpPr>
            <p:nvPr/>
          </p:nvSpPr>
          <p:spPr bwMode="auto">
            <a:xfrm>
              <a:off x="5012" y="3113"/>
              <a:ext cx="384" cy="192"/>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3572" name="Text Box 67"/>
            <p:cNvSpPr txBox="1">
              <a:spLocks noChangeArrowheads="1"/>
            </p:cNvSpPr>
            <p:nvPr/>
          </p:nvSpPr>
          <p:spPr bwMode="auto">
            <a:xfrm>
              <a:off x="3969" y="3163"/>
              <a:ext cx="271" cy="141"/>
            </a:xfrm>
            <a:prstGeom prst="rect">
              <a:avLst/>
            </a:prstGeom>
            <a:noFill/>
            <a:ln w="9525">
              <a:noFill/>
              <a:miter lim="800000"/>
              <a:headEnd/>
              <a:tailEnd/>
            </a:ln>
          </p:spPr>
          <p:txBody>
            <a:bodyPr/>
            <a:lstStyle/>
            <a:p>
              <a:pPr defTabSz="457200"/>
              <a:r>
                <a:rPr lang="en-US" sz="1200" b="1">
                  <a:ea typeface="ＭＳ Ｐゴシック" pitchFamily="-107" charset="-128"/>
                </a:rPr>
                <a:t>Q</a:t>
              </a:r>
              <a:r>
                <a:rPr lang="sr-Latn-CS" sz="1200" b="1"/>
                <a:t>3</a:t>
              </a:r>
              <a:endParaRPr lang="en-US" b="1"/>
            </a:p>
          </p:txBody>
        </p:sp>
        <p:sp>
          <p:nvSpPr>
            <p:cNvPr id="23573" name="Text Box 67"/>
            <p:cNvSpPr txBox="1">
              <a:spLocks noChangeArrowheads="1"/>
            </p:cNvSpPr>
            <p:nvPr/>
          </p:nvSpPr>
          <p:spPr bwMode="auto">
            <a:xfrm>
              <a:off x="4468" y="3163"/>
              <a:ext cx="271" cy="141"/>
            </a:xfrm>
            <a:prstGeom prst="rect">
              <a:avLst/>
            </a:prstGeom>
            <a:noFill/>
            <a:ln w="9525">
              <a:noFill/>
              <a:miter lim="800000"/>
              <a:headEnd/>
              <a:tailEnd/>
            </a:ln>
          </p:spPr>
          <p:txBody>
            <a:bodyPr/>
            <a:lstStyle/>
            <a:p>
              <a:pPr defTabSz="457200"/>
              <a:r>
                <a:rPr lang="en-US" sz="1200" b="1">
                  <a:ea typeface="ＭＳ Ｐゴシック" pitchFamily="-107" charset="-128"/>
                </a:rPr>
                <a:t>Q</a:t>
              </a:r>
              <a:r>
                <a:rPr lang="sr-Latn-CS" sz="1200" b="1"/>
                <a:t>4</a:t>
              </a:r>
              <a:endParaRPr lang="en-US" b="1"/>
            </a:p>
          </p:txBody>
        </p:sp>
      </p:grpSp>
      <p:sp>
        <p:nvSpPr>
          <p:cNvPr id="168144" name="Text Box 208"/>
          <p:cNvSpPr txBox="1">
            <a:spLocks noChangeArrowheads="1"/>
          </p:cNvSpPr>
          <p:nvPr/>
        </p:nvSpPr>
        <p:spPr bwMode="auto">
          <a:xfrm>
            <a:off x="5291138" y="5661025"/>
            <a:ext cx="3744912" cy="885825"/>
          </a:xfrm>
          <a:prstGeom prst="rect">
            <a:avLst/>
          </a:prstGeom>
          <a:noFill/>
          <a:ln w="9525">
            <a:noFill/>
            <a:miter lim="800000"/>
            <a:headEnd/>
            <a:tailEnd/>
          </a:ln>
        </p:spPr>
        <p:txBody>
          <a:bodyPr>
            <a:spAutoFit/>
          </a:bodyPr>
          <a:lstStyle/>
          <a:p>
            <a:pPr>
              <a:buFontTx/>
              <a:buChar char="•"/>
            </a:pPr>
            <a:r>
              <a:rPr lang="sr-Latn-CS">
                <a:solidFill>
                  <a:srgbClr val="0066CC"/>
                </a:solidFill>
              </a:rPr>
              <a:t> </a:t>
            </a:r>
            <a:r>
              <a:rPr lang="sr-Latn-CS" sz="2000">
                <a:solidFill>
                  <a:srgbClr val="0066CC"/>
                </a:solidFill>
              </a:rPr>
              <a:t>Četvorokvadrantni pretvarač</a:t>
            </a:r>
          </a:p>
          <a:p>
            <a:pPr lvl="1">
              <a:buFontTx/>
              <a:buChar char="•"/>
            </a:pPr>
            <a:r>
              <a:rPr lang="sr-Latn-CS" sz="1600">
                <a:solidFill>
                  <a:srgbClr val="0066CC"/>
                </a:solidFill>
              </a:rPr>
              <a:t> DC - DC</a:t>
            </a:r>
          </a:p>
          <a:p>
            <a:pPr lvl="1">
              <a:buFontTx/>
              <a:buChar char="•"/>
            </a:pPr>
            <a:r>
              <a:rPr lang="sr-Latn-CS" sz="1600">
                <a:solidFill>
                  <a:srgbClr val="0066CC"/>
                </a:solidFill>
              </a:rPr>
              <a:t> DC - AC</a:t>
            </a:r>
          </a:p>
        </p:txBody>
      </p:sp>
      <p:sp>
        <p:nvSpPr>
          <p:cNvPr id="17418" name="Text Box 73"/>
          <p:cNvSpPr txBox="1">
            <a:spLocks noChangeArrowheads="1"/>
          </p:cNvSpPr>
          <p:nvPr/>
        </p:nvSpPr>
        <p:spPr bwMode="auto">
          <a:xfrm>
            <a:off x="3203575" y="5734050"/>
            <a:ext cx="428625" cy="223838"/>
          </a:xfrm>
          <a:prstGeom prst="rect">
            <a:avLst/>
          </a:prstGeom>
          <a:noFill/>
          <a:ln w="19050">
            <a:noFill/>
            <a:miter lim="800000"/>
            <a:headEnd/>
            <a:tailEnd/>
          </a:ln>
        </p:spPr>
        <p:txBody>
          <a:bodyPr/>
          <a:lstStyle/>
          <a:p>
            <a:pPr defTabSz="457200"/>
            <a:r>
              <a:rPr lang="sr-Latn-CS" sz="1400"/>
              <a:t>I</a:t>
            </a:r>
            <a:r>
              <a:rPr lang="en-US" sz="1400" baseline="-25000">
                <a:ea typeface="ＭＳ Ｐゴシック" pitchFamily="-107" charset="-128"/>
              </a:rPr>
              <a:t>a</a:t>
            </a:r>
            <a:endParaRPr lang="en-US" sz="1400" b="1">
              <a:ea typeface="ＭＳ Ｐゴシック" pitchFamily="-107" charset="-128"/>
            </a:endParaRPr>
          </a:p>
        </p:txBody>
      </p:sp>
      <p:sp>
        <p:nvSpPr>
          <p:cNvPr id="17419" name="Line 108"/>
          <p:cNvSpPr>
            <a:spLocks noChangeShapeType="1"/>
          </p:cNvSpPr>
          <p:nvPr/>
        </p:nvSpPr>
        <p:spPr bwMode="auto">
          <a:xfrm>
            <a:off x="3203575" y="5734050"/>
            <a:ext cx="322263" cy="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4" grpId="0"/>
      <p:bldP spid="17418" grpId="0"/>
      <p:bldP spid="174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87362"/>
          </a:xfrm>
        </p:spPr>
        <p:txBody>
          <a:bodyPr>
            <a:noAutofit/>
          </a:bodyPr>
          <a:lstStyle/>
          <a:p>
            <a:pPr algn="l"/>
            <a:r>
              <a:rPr lang="sr-Latn-CS" sz="3200" b="1" dirty="0"/>
              <a:t>Osnove konfiguracije čopera</a:t>
            </a:r>
            <a:endParaRPr lang="en-US" sz="32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44</a:t>
            </a:fld>
            <a:endParaRPr lang="en-US"/>
          </a:p>
        </p:txBody>
      </p:sp>
      <p:grpSp>
        <p:nvGrpSpPr>
          <p:cNvPr id="3" name="Group 22"/>
          <p:cNvGrpSpPr/>
          <p:nvPr/>
        </p:nvGrpSpPr>
        <p:grpSpPr>
          <a:xfrm>
            <a:off x="1905000" y="821321"/>
            <a:ext cx="6781800" cy="1693279"/>
            <a:chOff x="1905000" y="539246"/>
            <a:chExt cx="6781800" cy="1693279"/>
          </a:xfrm>
        </p:grpSpPr>
        <p:pic>
          <p:nvPicPr>
            <p:cNvPr id="147763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539246"/>
              <a:ext cx="6781800" cy="1693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1932366" y="1320526"/>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1" name="TextBox 20"/>
            <p:cNvSpPr txBox="1"/>
            <p:nvPr/>
          </p:nvSpPr>
          <p:spPr bwMode="auto">
            <a:xfrm>
              <a:off x="5167095" y="1329518"/>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mc:Choice xmlns="" xmlns:a14="http://schemas.microsoft.com/office/drawing/2010/main" Requires="a14">
            <p:sp>
              <p:nvSpPr>
                <p:cNvPr id="5" name="TextBox 4"/>
                <p:cNvSpPr txBox="1"/>
                <p:nvPr/>
              </p:nvSpPr>
              <p:spPr bwMode="auto">
                <a:xfrm>
                  <a:off x="5410200" y="105072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p:sp>
              <p:nvSpPr>
                <p:cNvPr id="5" name="TextBox 4"/>
                <p:cNvSpPr txBox="1">
                  <a:spLocks noRot="1" noChangeAspect="1" noMove="1" noResize="1" noEditPoints="1" noAdjustHandles="1" noChangeArrowheads="1" noChangeShapeType="1" noTextEdit="1"/>
                </p:cNvSpPr>
                <p:nvPr/>
              </p:nvSpPr>
              <p:spPr bwMode="auto">
                <a:xfrm>
                  <a:off x="5410200" y="1050724"/>
                  <a:ext cx="362663" cy="436851"/>
                </a:xfrm>
                <a:prstGeom prst="rect">
                  <a:avLst/>
                </a:prstGeom>
                <a:blipFill rotWithShape="1">
                  <a:blip r:embed="rId3"/>
                  <a:stretch>
                    <a:fillRect r="-6780"/>
                  </a:stretch>
                </a:blipFill>
                <a:ln>
                  <a:noFill/>
                </a:ln>
                <a:extLst/>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5" name="TextBox 24"/>
                <p:cNvSpPr txBox="1"/>
                <p:nvPr/>
              </p:nvSpPr>
              <p:spPr bwMode="auto">
                <a:xfrm>
                  <a:off x="6400800" y="629949"/>
                  <a:ext cx="673902"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r>
                          <a:rPr lang="en-US" sz="1200" b="0" i="1" smtClean="0">
                            <a:solidFill>
                              <a:schemeClr val="tx1"/>
                            </a:solidFill>
                            <a:latin typeface="Cambria Math"/>
                          </a:rPr>
                          <m:t>𝐷</m:t>
                        </m:r>
                      </m:oMath>
                    </m:oMathPara>
                  </a14:m>
                  <a:endParaRPr lang="en-US" sz="1200" dirty="0" smtClean="0">
                    <a:solidFill>
                      <a:schemeClr val="tx1"/>
                    </a:solidFill>
                    <a:latin typeface="Arial" charset="0"/>
                  </a:endParaRPr>
                </a:p>
              </p:txBody>
            </p:sp>
          </mc:Choice>
          <mc:Fallback>
            <p:sp>
              <p:nvSpPr>
                <p:cNvPr id="25" name="TextBox 24"/>
                <p:cNvSpPr txBox="1">
                  <a:spLocks noRot="1" noChangeAspect="1" noMove="1" noResize="1" noEditPoints="1" noAdjustHandles="1" noChangeArrowheads="1" noChangeShapeType="1" noTextEdit="1"/>
                </p:cNvSpPr>
                <p:nvPr/>
              </p:nvSpPr>
              <p:spPr bwMode="auto">
                <a:xfrm>
                  <a:off x="6400800" y="629949"/>
                  <a:ext cx="673902" cy="436851"/>
                </a:xfrm>
                <a:prstGeom prst="rect">
                  <a:avLst/>
                </a:prstGeom>
                <a:blipFill rotWithShape="1">
                  <a:blip r:embed="rId4"/>
                  <a:stretch>
                    <a:fillRect r="-1802"/>
                  </a:stretch>
                </a:blipFill>
                <a:ln>
                  <a:noFill/>
                </a:ln>
                <a:extLst/>
              </p:spPr>
              <p:txBody>
                <a:bodyPr/>
                <a:lstStyle/>
                <a:p>
                  <a:r>
                    <a:rPr lang="en-US">
                      <a:noFill/>
                    </a:rPr>
                    <a:t> </a:t>
                  </a:r>
                </a:p>
              </p:txBody>
            </p:sp>
          </mc:Fallback>
        </mc:AlternateContent>
        <p:sp>
          <p:nvSpPr>
            <p:cNvPr id="22" name="TextBox 21"/>
            <p:cNvSpPr txBox="1"/>
            <p:nvPr/>
          </p:nvSpPr>
          <p:spPr bwMode="auto">
            <a:xfrm>
              <a:off x="5105400" y="1676400"/>
              <a:ext cx="2535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dirty="0" smtClean="0">
                  <a:solidFill>
                    <a:schemeClr val="tx1">
                      <a:lumMod val="65000"/>
                      <a:lumOff val="35000"/>
                    </a:schemeClr>
                  </a:solidFill>
                  <a:latin typeface="Arial" charset="0"/>
                </a:rPr>
                <a:t>-</a:t>
              </a:r>
            </a:p>
          </p:txBody>
        </p:sp>
      </p:grpSp>
      <p:grpSp>
        <p:nvGrpSpPr>
          <p:cNvPr id="6" name="Group 52"/>
          <p:cNvGrpSpPr/>
          <p:nvPr/>
        </p:nvGrpSpPr>
        <p:grpSpPr>
          <a:xfrm>
            <a:off x="96821" y="866001"/>
            <a:ext cx="1808179" cy="1832312"/>
            <a:chOff x="152400" y="866001"/>
            <a:chExt cx="1808179" cy="1832312"/>
          </a:xfrm>
        </p:grpSpPr>
        <p:cxnSp>
          <p:nvCxnSpPr>
            <p:cNvPr id="7" name="Straight Arrow Connector 6"/>
            <p:cNvCxnSpPr/>
            <p:nvPr/>
          </p:nvCxnSpPr>
          <p:spPr>
            <a:xfrm flipV="1">
              <a:off x="373380" y="1066800"/>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 y="1958475"/>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3380" y="15835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1958475"/>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90500" y="1793101"/>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6388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48590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9638" y="1583514"/>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0500" y="1957029"/>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441960" y="1312975"/>
              <a:ext cx="2696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44" name="TextBox 43"/>
            <p:cNvSpPr txBox="1"/>
            <p:nvPr/>
          </p:nvSpPr>
          <p:spPr bwMode="auto">
            <a:xfrm>
              <a:off x="1084387" y="1300341"/>
              <a:ext cx="2696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48" name="Straight Arrow Connector 47"/>
            <p:cNvCxnSpPr/>
            <p:nvPr/>
          </p:nvCxnSpPr>
          <p:spPr>
            <a:xfrm flipH="1" flipV="1">
              <a:off x="1669638" y="1900027"/>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7618" y="1900027"/>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1000" y="2297029"/>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3380" y="2590800"/>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auto">
            <a:xfrm>
              <a:off x="429067" y="2054423"/>
              <a:ext cx="2632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58" name="TextBox 57"/>
            <p:cNvSpPr txBox="1"/>
            <p:nvPr/>
          </p:nvSpPr>
          <p:spPr bwMode="auto">
            <a:xfrm>
              <a:off x="794884" y="2346960"/>
              <a:ext cx="52450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59" name="TextBox 58"/>
            <p:cNvSpPr txBox="1"/>
            <p:nvPr/>
          </p:nvSpPr>
          <p:spPr bwMode="auto">
            <a:xfrm>
              <a:off x="304800" y="866001"/>
              <a:ext cx="12875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60" name="TextBox 59"/>
            <p:cNvSpPr txBox="1"/>
            <p:nvPr/>
          </p:nvSpPr>
          <p:spPr bwMode="auto">
            <a:xfrm>
              <a:off x="1732631" y="1905000"/>
              <a:ext cx="22794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grpSp>
      <mc:AlternateContent xmlns:mc="http://schemas.openxmlformats.org/markup-compatibility/2006">
        <mc:Choice xmlns="" xmlns:a14="http://schemas.microsoft.com/office/drawing/2010/main" Requires="a14">
          <p:sp>
            <p:nvSpPr>
              <p:cNvPr id="54" name="TextBox 53"/>
              <p:cNvSpPr txBox="1"/>
              <p:nvPr/>
            </p:nvSpPr>
            <p:spPr bwMode="auto">
              <a:xfrm>
                <a:off x="238955" y="2971800"/>
                <a:ext cx="1437445" cy="672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r>
                        <a:rPr lang="sr-Latn-RS" sz="2000" b="0" i="1" smtClean="0">
                          <a:solidFill>
                            <a:srgbClr val="0066CC"/>
                          </a:solidFill>
                          <a:latin typeface="Cambria Math"/>
                        </a:rPr>
                        <m:t>𝐷</m:t>
                      </m:r>
                      <m:r>
                        <a:rPr lang="sr-Latn-RS" sz="2000" b="0" i="1" smtClean="0">
                          <a:solidFill>
                            <a:srgbClr val="0066CC"/>
                          </a:solidFill>
                          <a:latin typeface="Cambria Math"/>
                        </a:rPr>
                        <m:t>=</m:t>
                      </m:r>
                      <m:f>
                        <m:fPr>
                          <m:ctrlPr>
                            <a:rPr lang="sr-Latn-RS" sz="2000" i="1" smtClean="0">
                              <a:solidFill>
                                <a:srgbClr val="0066CC"/>
                              </a:solidFill>
                              <a:latin typeface="Cambria Math"/>
                            </a:rPr>
                          </m:ctrlPr>
                        </m:fPr>
                        <m:num>
                          <m:r>
                            <a:rPr lang="sr-Latn-RS" sz="2000" b="0" i="1" smtClean="0">
                              <a:solidFill>
                                <a:srgbClr val="0066CC"/>
                              </a:solidFill>
                              <a:latin typeface="Cambria Math"/>
                              <a:ea typeface="Cambria Math"/>
                            </a:rPr>
                            <m:t>𝜏</m:t>
                          </m:r>
                        </m:num>
                        <m:den>
                          <m:sSub>
                            <m:sSubPr>
                              <m:ctrlPr>
                                <a:rPr lang="sr-Latn-RS" sz="2000" i="1" smtClean="0">
                                  <a:solidFill>
                                    <a:srgbClr val="0066CC"/>
                                  </a:solidFill>
                                  <a:latin typeface="Cambria Math"/>
                                </a:rPr>
                              </m:ctrlPr>
                            </m:sSubPr>
                            <m:e>
                              <m:r>
                                <a:rPr lang="sr-Latn-RS" sz="2000" b="0" i="1" smtClean="0">
                                  <a:solidFill>
                                    <a:srgbClr val="0066CC"/>
                                  </a:solidFill>
                                  <a:latin typeface="Cambria Math"/>
                                </a:rPr>
                                <m:t>𝑇</m:t>
                              </m:r>
                            </m:e>
                            <m:sub>
                              <m:r>
                                <a:rPr lang="sr-Latn-RS" sz="2000" b="0" i="1" smtClean="0">
                                  <a:solidFill>
                                    <a:srgbClr val="0066CC"/>
                                  </a:solidFill>
                                  <a:latin typeface="Cambria Math"/>
                                </a:rPr>
                                <m:t>𝑃𝑊𝑀</m:t>
                              </m:r>
                            </m:sub>
                          </m:sSub>
                        </m:den>
                      </m:f>
                    </m:oMath>
                  </m:oMathPara>
                </a14:m>
                <a:endParaRPr lang="en-US" sz="2000" dirty="0" smtClean="0">
                  <a:solidFill>
                    <a:srgbClr val="0066CC"/>
                  </a:solidFill>
                  <a:latin typeface="Arial" charset="0"/>
                </a:endParaRPr>
              </a:p>
            </p:txBody>
          </p:sp>
        </mc:Choice>
        <mc:Fallback>
          <p:sp>
            <p:nvSpPr>
              <p:cNvPr id="54" name="TextBox 53"/>
              <p:cNvSpPr txBox="1">
                <a:spLocks noRot="1" noChangeAspect="1" noMove="1" noResize="1" noEditPoints="1" noAdjustHandles="1" noChangeArrowheads="1" noChangeShapeType="1" noTextEdit="1"/>
              </p:cNvSpPr>
              <p:nvPr/>
            </p:nvSpPr>
            <p:spPr bwMode="auto">
              <a:xfrm>
                <a:off x="238955" y="2971800"/>
                <a:ext cx="1437445" cy="672813"/>
              </a:xfrm>
              <a:prstGeom prst="rect">
                <a:avLst/>
              </a:prstGeom>
              <a:blipFill rotWithShape="1">
                <a:blip r:embed="rId5"/>
                <a:stretch>
                  <a:fillRect r="-508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3" name="TextBox 62"/>
          <p:cNvSpPr txBox="1"/>
          <p:nvPr/>
        </p:nvSpPr>
        <p:spPr bwMode="auto">
          <a:xfrm>
            <a:off x="1981200" y="805934"/>
            <a:ext cx="1334211"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SPUŠTAČ NAPONA</a:t>
            </a:r>
            <a:endParaRPr lang="en-US" sz="1200" baseline="-25000" dirty="0">
              <a:solidFill>
                <a:srgbClr val="0066CC"/>
              </a:solidFill>
              <a:latin typeface="+mn-lt"/>
              <a:cs typeface="Times New Roman" pitchFamily="18" charset="0"/>
            </a:endParaRPr>
          </a:p>
        </p:txBody>
      </p:sp>
      <p:grpSp>
        <p:nvGrpSpPr>
          <p:cNvPr id="8" name="Group 60"/>
          <p:cNvGrpSpPr/>
          <p:nvPr/>
        </p:nvGrpSpPr>
        <p:grpSpPr>
          <a:xfrm>
            <a:off x="1895474" y="2696527"/>
            <a:ext cx="6791326" cy="1799273"/>
            <a:chOff x="1895474" y="2696527"/>
            <a:chExt cx="6791326" cy="1799273"/>
          </a:xfrm>
        </p:grpSpPr>
        <p:pic>
          <p:nvPicPr>
            <p:cNvPr id="1477637"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895474" y="2739572"/>
              <a:ext cx="6791326" cy="17562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bwMode="auto">
            <a:xfrm>
              <a:off x="1965819" y="3498814"/>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0" name="TextBox 19"/>
            <p:cNvSpPr txBox="1"/>
            <p:nvPr/>
          </p:nvSpPr>
          <p:spPr bwMode="auto">
            <a:xfrm>
              <a:off x="5014695" y="3509964"/>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mc:Choice xmlns="" xmlns:a14="http://schemas.microsoft.com/office/drawing/2010/main" Requires="a14">
            <p:sp>
              <p:nvSpPr>
                <p:cNvPr id="26" name="TextBox 25"/>
                <p:cNvSpPr txBox="1"/>
                <p:nvPr/>
              </p:nvSpPr>
              <p:spPr bwMode="auto">
                <a:xfrm>
                  <a:off x="6324600" y="2876329"/>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1</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p:sp>
              <p:nvSpPr>
                <p:cNvPr id="26" name="TextBox 25"/>
                <p:cNvSpPr txBox="1">
                  <a:spLocks noRot="1" noChangeAspect="1" noMove="1" noResize="1" noEditPoints="1" noAdjustHandles="1" noChangeArrowheads="1" noChangeShapeType="1" noTextEdit="1"/>
                </p:cNvSpPr>
                <p:nvPr/>
              </p:nvSpPr>
              <p:spPr bwMode="auto">
                <a:xfrm>
                  <a:off x="6324600" y="2876329"/>
                  <a:ext cx="942630" cy="438005"/>
                </a:xfrm>
                <a:prstGeom prst="rect">
                  <a:avLst/>
                </a:prstGeom>
                <a:blipFill rotWithShape="1">
                  <a:blip r:embed="rId7"/>
                  <a:stretch>
                    <a:fillRect r="-1948"/>
                  </a:stretch>
                </a:blipFill>
                <a:ln>
                  <a:noFill/>
                </a:ln>
                <a:extLst/>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7" name="TextBox 26"/>
                <p:cNvSpPr txBox="1"/>
                <p:nvPr/>
              </p:nvSpPr>
              <p:spPr bwMode="auto">
                <a:xfrm>
                  <a:off x="5486400" y="3273860"/>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200" dirty="0" smtClean="0">
                    <a:solidFill>
                      <a:schemeClr val="tx1"/>
                    </a:solidFill>
                    <a:latin typeface="Arial" charset="0"/>
                  </a:endParaRPr>
                </a:p>
              </p:txBody>
            </p:sp>
          </mc:Choice>
          <mc:Fallback>
            <p:sp>
              <p:nvSpPr>
                <p:cNvPr id="27" name="TextBox 26"/>
                <p:cNvSpPr txBox="1">
                  <a:spLocks noRot="1" noChangeAspect="1" noMove="1" noResize="1" noEditPoints="1" noAdjustHandles="1" noChangeArrowheads="1" noChangeShapeType="1" noTextEdit="1"/>
                </p:cNvSpPr>
                <p:nvPr/>
              </p:nvSpPr>
              <p:spPr bwMode="auto">
                <a:xfrm>
                  <a:off x="5486400" y="3273860"/>
                  <a:ext cx="362663" cy="436851"/>
                </a:xfrm>
                <a:prstGeom prst="rect">
                  <a:avLst/>
                </a:prstGeom>
                <a:blipFill rotWithShape="1">
                  <a:blip r:embed="rId8"/>
                  <a:stretch>
                    <a:fillRect r="-6780"/>
                  </a:stretch>
                </a:blipFill>
                <a:ln>
                  <a:noFill/>
                </a:ln>
                <a:extLst/>
              </p:spPr>
              <p:txBody>
                <a:bodyPr/>
                <a:lstStyle/>
                <a:p>
                  <a:r>
                    <a:rPr lang="en-US">
                      <a:noFill/>
                    </a:rPr>
                    <a:t> </a:t>
                  </a:r>
                </a:p>
              </p:txBody>
            </p:sp>
          </mc:Fallback>
        </mc:AlternateContent>
        <p:sp>
          <p:nvSpPr>
            <p:cNvPr id="56" name="Rectangle 55"/>
            <p:cNvSpPr/>
            <p:nvPr/>
          </p:nvSpPr>
          <p:spPr>
            <a:xfrm>
              <a:off x="2057400" y="2788860"/>
              <a:ext cx="228600" cy="18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bwMode="auto">
            <a:xfrm>
              <a:off x="1965819" y="2696527"/>
              <a:ext cx="1338443"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PODIZAČ NAPONA</a:t>
              </a:r>
              <a:endParaRPr lang="en-US" sz="1200" baseline="-25000" dirty="0">
                <a:solidFill>
                  <a:srgbClr val="0066CC"/>
                </a:solidFill>
                <a:latin typeface="+mn-lt"/>
                <a:cs typeface="Times New Roman" pitchFamily="18" charset="0"/>
              </a:endParaRPr>
            </a:p>
          </p:txBody>
        </p:sp>
      </p:grpSp>
      <p:grpSp>
        <p:nvGrpSpPr>
          <p:cNvPr id="9" name="Group 61"/>
          <p:cNvGrpSpPr/>
          <p:nvPr/>
        </p:nvGrpSpPr>
        <p:grpSpPr>
          <a:xfrm>
            <a:off x="1881302" y="4544703"/>
            <a:ext cx="6838951" cy="1627497"/>
            <a:chOff x="1881302" y="4544703"/>
            <a:chExt cx="6838951" cy="1627497"/>
          </a:xfrm>
        </p:grpSpPr>
        <p:grpSp>
          <p:nvGrpSpPr>
            <p:cNvPr id="10" name="Group 5"/>
            <p:cNvGrpSpPr/>
            <p:nvPr/>
          </p:nvGrpSpPr>
          <p:grpSpPr>
            <a:xfrm>
              <a:off x="1881302" y="4544703"/>
              <a:ext cx="6838951" cy="1627497"/>
              <a:chOff x="1847849" y="4344578"/>
              <a:chExt cx="6838951" cy="1627497"/>
            </a:xfrm>
          </p:grpSpPr>
          <p:pic>
            <p:nvPicPr>
              <p:cNvPr id="1477638" name="Picture 6"/>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847849" y="4344578"/>
                <a:ext cx="6838951" cy="1627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bwMode="auto">
              <a:xfrm>
                <a:off x="4464398" y="5205385"/>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p:sp>
            <p:nvSpPr>
              <p:cNvPr id="19" name="TextBox 18"/>
              <p:cNvSpPr txBox="1"/>
              <p:nvPr/>
            </p:nvSpPr>
            <p:spPr bwMode="auto">
              <a:xfrm>
                <a:off x="1943238" y="5159298"/>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grpSp>
        <mc:AlternateContent xmlns:mc="http://schemas.openxmlformats.org/markup-compatibility/2006">
          <mc:Choice xmlns="" xmlns:a14="http://schemas.microsoft.com/office/drawing/2010/main" Requires="a14">
            <p:sp>
              <p:nvSpPr>
                <p:cNvPr id="28" name="TextBox 27"/>
                <p:cNvSpPr txBox="1"/>
                <p:nvPr/>
              </p:nvSpPr>
              <p:spPr bwMode="auto">
                <a:xfrm>
                  <a:off x="5538190" y="524967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p:sp>
              <p:nvSpPr>
                <p:cNvPr id="28" name="TextBox 27"/>
                <p:cNvSpPr txBox="1">
                  <a:spLocks noRot="1" noChangeAspect="1" noMove="1" noResize="1" noEditPoints="1" noAdjustHandles="1" noChangeArrowheads="1" noChangeShapeType="1" noTextEdit="1"/>
                </p:cNvSpPr>
                <p:nvPr/>
              </p:nvSpPr>
              <p:spPr bwMode="auto">
                <a:xfrm>
                  <a:off x="5538190" y="5249674"/>
                  <a:ext cx="362663" cy="436851"/>
                </a:xfrm>
                <a:prstGeom prst="rect">
                  <a:avLst/>
                </a:prstGeom>
                <a:blipFill rotWithShape="1">
                  <a:blip r:embed="rId10"/>
                  <a:stretch>
                    <a:fillRect r="-6667"/>
                  </a:stretch>
                </a:blipFill>
                <a:ln>
                  <a:noFill/>
                </a:ln>
                <a:extLst/>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0" name="TextBox 29"/>
                <p:cNvSpPr txBox="1"/>
                <p:nvPr/>
              </p:nvSpPr>
              <p:spPr bwMode="auto">
                <a:xfrm>
                  <a:off x="6358053" y="5629520"/>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m:t>
                            </m:r>
                            <m:r>
                              <a:rPr lang="en-US" sz="1200" b="0" i="1" smtClean="0">
                                <a:solidFill>
                                  <a:schemeClr val="tx1"/>
                                </a:solidFill>
                                <a:latin typeface="Cambria Math"/>
                              </a:rPr>
                              <m:t>𝐷</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p:sp>
              <p:nvSpPr>
                <p:cNvPr id="30" name="TextBox 29"/>
                <p:cNvSpPr txBox="1">
                  <a:spLocks noRot="1" noChangeAspect="1" noMove="1" noResize="1" noEditPoints="1" noAdjustHandles="1" noChangeArrowheads="1" noChangeShapeType="1" noTextEdit="1"/>
                </p:cNvSpPr>
                <p:nvPr/>
              </p:nvSpPr>
              <p:spPr bwMode="auto">
                <a:xfrm>
                  <a:off x="6358053" y="5629520"/>
                  <a:ext cx="942630" cy="438005"/>
                </a:xfrm>
                <a:prstGeom prst="rect">
                  <a:avLst/>
                </a:prstGeom>
                <a:blipFill rotWithShape="1">
                  <a:blip r:embed="rId11"/>
                  <a:stretch>
                    <a:fillRect r="-1290"/>
                  </a:stretch>
                </a:blipFill>
                <a:ln>
                  <a:noFill/>
                </a:ln>
                <a:extLst/>
              </p:spPr>
              <p:txBody>
                <a:bodyPr/>
                <a:lstStyle/>
                <a:p>
                  <a:r>
                    <a:rPr lang="en-US">
                      <a:noFill/>
                    </a:rPr>
                    <a:t> </a:t>
                  </a:r>
                </a:p>
              </p:txBody>
            </p:sp>
          </mc:Fallback>
        </mc:AlternateContent>
        <p:sp>
          <p:nvSpPr>
            <p:cNvPr id="67" name="TextBox 66"/>
            <p:cNvSpPr txBox="1"/>
            <p:nvPr/>
          </p:nvSpPr>
          <p:spPr bwMode="auto">
            <a:xfrm>
              <a:off x="2035398" y="4724400"/>
              <a:ext cx="1577548"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sr-Latn-CS" sz="1200" dirty="0" smtClean="0">
                  <a:solidFill>
                    <a:srgbClr val="0066CC"/>
                  </a:solidFill>
                  <a:latin typeface="+mn-lt"/>
                  <a:cs typeface="Times New Roman" pitchFamily="18" charset="0"/>
                  <a:sym typeface="Symbol"/>
                </a:rPr>
                <a:t>KOMBINOVA</a:t>
              </a:r>
              <a:r>
                <a:rPr lang="x-none" sz="1200" smtClean="0">
                  <a:solidFill>
                    <a:srgbClr val="0066CC"/>
                  </a:solidFill>
                  <a:latin typeface="+mn-lt"/>
                  <a:cs typeface="Times New Roman" pitchFamily="18" charset="0"/>
                  <a:sym typeface="Symbol"/>
                </a:rPr>
                <a:t>NI </a:t>
              </a:r>
              <a:r>
                <a:rPr lang="x-none" sz="1200" dirty="0" smtClean="0">
                  <a:solidFill>
                    <a:srgbClr val="0066CC"/>
                  </a:solidFill>
                  <a:latin typeface="+mn-lt"/>
                  <a:cs typeface="Times New Roman" pitchFamily="18" charset="0"/>
                  <a:sym typeface="Symbol"/>
                </a:rPr>
                <a:t>ČOPER</a:t>
              </a:r>
              <a:endParaRPr lang="en-US" sz="1200" baseline="-25000" dirty="0">
                <a:solidFill>
                  <a:srgbClr val="0066CC"/>
                </a:solidFill>
                <a:latin typeface="+mn-lt"/>
                <a:cs typeface="Times New Roman" pitchFamily="18" charset="0"/>
              </a:endParaRPr>
            </a:p>
          </p:txBody>
        </p:sp>
      </p:grpSp>
      <p:sp>
        <p:nvSpPr>
          <p:cNvPr id="49" name="TextBox 48"/>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26020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5"/>
          <p:cNvSpPr>
            <a:spLocks noGrp="1"/>
          </p:cNvSpPr>
          <p:nvPr>
            <p:ph type="sldNum" sz="quarter" idx="12"/>
          </p:nvPr>
        </p:nvSpPr>
        <p:spPr>
          <a:noFill/>
        </p:spPr>
        <p:txBody>
          <a:bodyPr/>
          <a:lstStyle/>
          <a:p>
            <a:fld id="{F1A33AB2-164A-4D96-810D-94AC933399F3}" type="slidenum">
              <a:rPr lang="en-US" smtClean="0"/>
              <a:pPr/>
              <a:t>45</a:t>
            </a:fld>
            <a:endParaRPr lang="en-US" smtClean="0"/>
          </a:p>
        </p:txBody>
      </p:sp>
      <p:sp>
        <p:nvSpPr>
          <p:cNvPr id="4102" name="Rectangle 2"/>
          <p:cNvSpPr>
            <a:spLocks noChangeArrowheads="1"/>
          </p:cNvSpPr>
          <p:nvPr/>
        </p:nvSpPr>
        <p:spPr bwMode="auto">
          <a:xfrm>
            <a:off x="914400" y="4267200"/>
            <a:ext cx="4419600" cy="1752600"/>
          </a:xfrm>
          <a:prstGeom prst="rect">
            <a:avLst/>
          </a:prstGeom>
          <a:solidFill>
            <a:schemeClr val="bg1"/>
          </a:solidFill>
          <a:ln w="9525">
            <a:noFill/>
            <a:miter lim="800000"/>
            <a:headEnd/>
            <a:tailEnd/>
          </a:ln>
        </p:spPr>
        <p:txBody>
          <a:bodyPr wrap="none" anchor="ctr"/>
          <a:lstStyle/>
          <a:p>
            <a:endParaRPr lang="en-US"/>
          </a:p>
        </p:txBody>
      </p:sp>
      <p:sp>
        <p:nvSpPr>
          <p:cNvPr id="4103" name="Rectangle 3"/>
          <p:cNvSpPr>
            <a:spLocks noChangeArrowheads="1"/>
          </p:cNvSpPr>
          <p:nvPr/>
        </p:nvSpPr>
        <p:spPr bwMode="auto">
          <a:xfrm>
            <a:off x="914400" y="2590800"/>
            <a:ext cx="4419600" cy="1600200"/>
          </a:xfrm>
          <a:prstGeom prst="rect">
            <a:avLst/>
          </a:prstGeom>
          <a:solidFill>
            <a:schemeClr val="bg1"/>
          </a:solidFill>
          <a:ln w="9525">
            <a:noFill/>
            <a:miter lim="800000"/>
            <a:headEnd/>
            <a:tailEnd/>
          </a:ln>
        </p:spPr>
        <p:txBody>
          <a:bodyPr wrap="none" anchor="ctr"/>
          <a:lstStyle/>
          <a:p>
            <a:endParaRPr lang="en-US"/>
          </a:p>
        </p:txBody>
      </p:sp>
      <p:sp>
        <p:nvSpPr>
          <p:cNvPr id="7176" name="Rectangle 4"/>
          <p:cNvSpPr>
            <a:spLocks noChangeArrowheads="1"/>
          </p:cNvSpPr>
          <p:nvPr/>
        </p:nvSpPr>
        <p:spPr bwMode="auto">
          <a:xfrm>
            <a:off x="914400" y="762000"/>
            <a:ext cx="4419600" cy="1752600"/>
          </a:xfrm>
          <a:prstGeom prst="rect">
            <a:avLst/>
          </a:prstGeom>
          <a:solidFill>
            <a:schemeClr val="bg1"/>
          </a:solidFill>
          <a:ln w="9525">
            <a:noFill/>
            <a:miter lim="800000"/>
            <a:headEnd/>
            <a:tailEnd/>
          </a:ln>
        </p:spPr>
        <p:txBody>
          <a:bodyPr wrap="none" anchor="ctr"/>
          <a:lstStyle/>
          <a:p>
            <a:endParaRPr lang="en-US"/>
          </a:p>
        </p:txBody>
      </p:sp>
      <p:graphicFrame>
        <p:nvGraphicFramePr>
          <p:cNvPr id="7170" name="Object 5"/>
          <p:cNvGraphicFramePr>
            <a:graphicFrameLocks noChangeAspect="1"/>
          </p:cNvGraphicFramePr>
          <p:nvPr/>
        </p:nvGraphicFramePr>
        <p:xfrm>
          <a:off x="5943600" y="1905000"/>
          <a:ext cx="1041400" cy="381000"/>
        </p:xfrm>
        <a:graphic>
          <a:graphicData uri="http://schemas.openxmlformats.org/presentationml/2006/ole">
            <p:oleObj spid="_x0000_s7170" name="Equation" r:id="rId4" imgW="1041120" imgH="380880" progId="">
              <p:embed/>
            </p:oleObj>
          </a:graphicData>
        </a:graphic>
      </p:graphicFrame>
      <p:sp>
        <p:nvSpPr>
          <p:cNvPr id="7177" name="Rectangle 6"/>
          <p:cNvSpPr>
            <a:spLocks noChangeArrowheads="1"/>
          </p:cNvSpPr>
          <p:nvPr/>
        </p:nvSpPr>
        <p:spPr bwMode="auto">
          <a:xfrm>
            <a:off x="5791200" y="914400"/>
            <a:ext cx="2219325" cy="822325"/>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a:t>
            </a:r>
            <a:r>
              <a:rPr lang="sr-Latn-CS" sz="2400">
                <a:latin typeface="Times New Roman" pitchFamily="18" charset="0"/>
              </a:rPr>
              <a:t>spuštač napona</a:t>
            </a:r>
          </a:p>
          <a:p>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uck converter</a:t>
            </a:r>
            <a:r>
              <a:rPr lang="sr-Latn-CS" sz="2400">
                <a:latin typeface="Times New Roman" pitchFamily="18" charset="0"/>
              </a:rPr>
              <a:t>)</a:t>
            </a:r>
            <a:endParaRPr lang="es-ES" sz="2400">
              <a:latin typeface="Times New Roman" pitchFamily="18" charset="0"/>
            </a:endParaRPr>
          </a:p>
        </p:txBody>
      </p:sp>
      <p:pic>
        <p:nvPicPr>
          <p:cNvPr id="7178" name="Picture 7" descr="buckconv"/>
          <p:cNvPicPr>
            <a:picLocks noChangeAspect="1" noChangeArrowheads="1"/>
          </p:cNvPicPr>
          <p:nvPr/>
        </p:nvPicPr>
        <p:blipFill>
          <a:blip r:embed="rId5" cstate="print"/>
          <a:srcRect/>
          <a:stretch>
            <a:fillRect/>
          </a:stretch>
        </p:blipFill>
        <p:spPr bwMode="auto">
          <a:xfrm>
            <a:off x="990600" y="838200"/>
            <a:ext cx="4162425" cy="1581150"/>
          </a:xfrm>
          <a:prstGeom prst="rect">
            <a:avLst/>
          </a:prstGeom>
          <a:noFill/>
          <a:ln w="9525">
            <a:noFill/>
            <a:miter lim="800000"/>
            <a:headEnd/>
            <a:tailEnd/>
          </a:ln>
        </p:spPr>
      </p:pic>
      <p:pic>
        <p:nvPicPr>
          <p:cNvPr id="166920" name="Picture 8" descr="buck-boostconv"/>
          <p:cNvPicPr>
            <a:picLocks noChangeAspect="1" noChangeArrowheads="1"/>
          </p:cNvPicPr>
          <p:nvPr/>
        </p:nvPicPr>
        <p:blipFill>
          <a:blip r:embed="rId6" cstate="print"/>
          <a:srcRect/>
          <a:stretch>
            <a:fillRect/>
          </a:stretch>
        </p:blipFill>
        <p:spPr bwMode="auto">
          <a:xfrm>
            <a:off x="990600" y="4343400"/>
            <a:ext cx="4162425" cy="1581150"/>
          </a:xfrm>
          <a:prstGeom prst="rect">
            <a:avLst/>
          </a:prstGeom>
          <a:noFill/>
          <a:ln w="9525">
            <a:noFill/>
            <a:miter lim="800000"/>
            <a:headEnd/>
            <a:tailEnd/>
          </a:ln>
        </p:spPr>
      </p:pic>
      <p:graphicFrame>
        <p:nvGraphicFramePr>
          <p:cNvPr id="166921" name="Object 9"/>
          <p:cNvGraphicFramePr>
            <a:graphicFrameLocks noChangeAspect="1"/>
          </p:cNvGraphicFramePr>
          <p:nvPr/>
        </p:nvGraphicFramePr>
        <p:xfrm>
          <a:off x="5943600" y="5410200"/>
          <a:ext cx="1460500" cy="723900"/>
        </p:xfrm>
        <a:graphic>
          <a:graphicData uri="http://schemas.openxmlformats.org/presentationml/2006/ole">
            <p:oleObj spid="_x0000_s7171" name="Equation" r:id="rId7" imgW="1460160" imgH="723600" progId="">
              <p:embed/>
            </p:oleObj>
          </a:graphicData>
        </a:graphic>
      </p:graphicFrame>
      <p:sp>
        <p:nvSpPr>
          <p:cNvPr id="166922" name="Rectangle 10"/>
          <p:cNvSpPr>
            <a:spLocks noChangeArrowheads="1"/>
          </p:cNvSpPr>
          <p:nvPr/>
        </p:nvSpPr>
        <p:spPr bwMode="auto">
          <a:xfrm>
            <a:off x="5791200" y="4495800"/>
            <a:ext cx="2967038" cy="822325"/>
          </a:xfrm>
          <a:prstGeom prst="rect">
            <a:avLst/>
          </a:prstGeom>
          <a:noFill/>
          <a:ln w="9525">
            <a:noFill/>
            <a:miter lim="800000"/>
            <a:headEnd/>
            <a:tailEnd/>
          </a:ln>
        </p:spPr>
        <p:txBody>
          <a:bodyPr wrap="none">
            <a:spAutoFit/>
          </a:bodyPr>
          <a:lstStyle/>
          <a:p>
            <a:pPr>
              <a:buFontTx/>
              <a:buChar char="•"/>
            </a:pPr>
            <a:r>
              <a:rPr lang="sr-Latn-CS" sz="2400">
                <a:latin typeface="Times New Roman" pitchFamily="18" charset="0"/>
              </a:rPr>
              <a:t> kombinovani čoper</a:t>
            </a:r>
            <a:r>
              <a:rPr lang="en-US" sz="2400" i="1">
                <a:latin typeface="Times New Roman" pitchFamily="18" charset="0"/>
              </a:rPr>
              <a:t> </a:t>
            </a:r>
            <a:endParaRPr lang="sr-Latn-CS" sz="2400" i="1">
              <a:latin typeface="Times New Roman" pitchFamily="18" charset="0"/>
            </a:endParaRPr>
          </a:p>
          <a:p>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uck-boost converter</a:t>
            </a:r>
            <a:r>
              <a:rPr lang="sr-Latn-CS" sz="2400">
                <a:latin typeface="Times New Roman" pitchFamily="18" charset="0"/>
              </a:rPr>
              <a:t>)</a:t>
            </a:r>
            <a:endParaRPr lang="es-ES" sz="2400">
              <a:latin typeface="Times New Roman" pitchFamily="18" charset="0"/>
            </a:endParaRPr>
          </a:p>
        </p:txBody>
      </p:sp>
      <p:sp>
        <p:nvSpPr>
          <p:cNvPr id="7181" name="Text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r>
              <a:rPr lang="sr-Latn-CS" sz="2800" b="1"/>
              <a:t>Osnove konfiguracije čopera</a:t>
            </a:r>
            <a:endParaRPr lang="sr-Latn-CS" sz="2400" b="1">
              <a:solidFill>
                <a:srgbClr val="0066CC"/>
              </a:solidFill>
            </a:endParaRPr>
          </a:p>
        </p:txBody>
      </p:sp>
      <p:sp>
        <p:nvSpPr>
          <p:cNvPr id="166924" name="Text Box 12"/>
          <p:cNvSpPr txBox="1">
            <a:spLocks noChangeArrowheads="1"/>
          </p:cNvSpPr>
          <p:nvPr/>
        </p:nvSpPr>
        <p:spPr bwMode="auto">
          <a:xfrm>
            <a:off x="1600200" y="6172200"/>
            <a:ext cx="6477000" cy="519113"/>
          </a:xfrm>
          <a:prstGeom prst="rect">
            <a:avLst/>
          </a:prstGeom>
          <a:noFill/>
          <a:ln w="9525">
            <a:noFill/>
            <a:miter lim="800000"/>
            <a:headEnd/>
            <a:tailEnd/>
          </a:ln>
        </p:spPr>
        <p:txBody>
          <a:bodyPr>
            <a:spAutoFit/>
          </a:bodyPr>
          <a:lstStyle/>
          <a:p>
            <a:pPr>
              <a:spcBef>
                <a:spcPct val="50000"/>
              </a:spcBef>
            </a:pPr>
            <a:r>
              <a:rPr lang="sr-Latn-CS">
                <a:solidFill>
                  <a:srgbClr val="0066CC"/>
                </a:solidFill>
              </a:rPr>
              <a:t>Odnos  </a:t>
            </a:r>
            <a:r>
              <a:rPr lang="sr-Latn-CS" sz="2400" b="1" i="1">
                <a:solidFill>
                  <a:srgbClr val="0066CC"/>
                </a:solidFill>
                <a:latin typeface="Times New Roman" pitchFamily="18" charset="0"/>
              </a:rPr>
              <a:t>D</a:t>
            </a:r>
            <a:r>
              <a:rPr lang="sr-Latn-CS" sz="2800">
                <a:solidFill>
                  <a:srgbClr val="0066CC"/>
                </a:solidFill>
              </a:rPr>
              <a:t> </a:t>
            </a:r>
            <a:r>
              <a:rPr lang="sr-Latn-CS">
                <a:solidFill>
                  <a:srgbClr val="0066CC"/>
                </a:solidFill>
              </a:rPr>
              <a:t>koji je uvek </a:t>
            </a:r>
            <a:r>
              <a:rPr lang="sr-Latn-CS" b="1">
                <a:solidFill>
                  <a:srgbClr val="0066CC"/>
                </a:solidFill>
              </a:rPr>
              <a:t>manji od 1</a:t>
            </a:r>
            <a:r>
              <a:rPr lang="sr-Latn-CS">
                <a:solidFill>
                  <a:srgbClr val="0066CC"/>
                </a:solidFill>
              </a:rPr>
              <a:t> definiše upravljački sklop</a:t>
            </a:r>
            <a:endParaRPr lang="en-US">
              <a:solidFill>
                <a:srgbClr val="0066CC"/>
              </a:solidFill>
            </a:endParaRPr>
          </a:p>
        </p:txBody>
      </p:sp>
      <p:sp>
        <p:nvSpPr>
          <p:cNvPr id="7183" name="Text Box 13"/>
          <p:cNvSpPr txBox="1">
            <a:spLocks noChangeArrowheads="1"/>
          </p:cNvSpPr>
          <p:nvPr/>
        </p:nvSpPr>
        <p:spPr bwMode="auto">
          <a:xfrm>
            <a:off x="8153400" y="1828800"/>
            <a:ext cx="990600" cy="396875"/>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sp>
        <p:nvSpPr>
          <p:cNvPr id="166926" name="Text Box 14"/>
          <p:cNvSpPr txBox="1">
            <a:spLocks noChangeArrowheads="1"/>
          </p:cNvSpPr>
          <p:nvPr/>
        </p:nvSpPr>
        <p:spPr bwMode="auto">
          <a:xfrm>
            <a:off x="8153400" y="5562600"/>
            <a:ext cx="990600" cy="396875"/>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grpSp>
        <p:nvGrpSpPr>
          <p:cNvPr id="2" name="Group 15"/>
          <p:cNvGrpSpPr>
            <a:grpSpLocks/>
          </p:cNvGrpSpPr>
          <p:nvPr/>
        </p:nvGrpSpPr>
        <p:grpSpPr bwMode="auto">
          <a:xfrm>
            <a:off x="990600" y="2667000"/>
            <a:ext cx="8153400" cy="1638300"/>
            <a:chOff x="624" y="1680"/>
            <a:chExt cx="5136" cy="1032"/>
          </a:xfrm>
        </p:grpSpPr>
        <p:pic>
          <p:nvPicPr>
            <p:cNvPr id="7186" name="Picture 16" descr="boostconv"/>
            <p:cNvPicPr>
              <a:picLocks noChangeAspect="1" noChangeArrowheads="1"/>
            </p:cNvPicPr>
            <p:nvPr/>
          </p:nvPicPr>
          <p:blipFill>
            <a:blip r:embed="rId8" cstate="print"/>
            <a:srcRect/>
            <a:stretch>
              <a:fillRect/>
            </a:stretch>
          </p:blipFill>
          <p:spPr bwMode="auto">
            <a:xfrm>
              <a:off x="624" y="1680"/>
              <a:ext cx="2658" cy="918"/>
            </a:xfrm>
            <a:prstGeom prst="rect">
              <a:avLst/>
            </a:prstGeom>
            <a:noFill/>
            <a:ln w="9525">
              <a:noFill/>
              <a:miter lim="800000"/>
              <a:headEnd/>
              <a:tailEnd/>
            </a:ln>
          </p:spPr>
        </p:pic>
        <p:graphicFrame>
          <p:nvGraphicFramePr>
            <p:cNvPr id="7172" name="Object 17"/>
            <p:cNvGraphicFramePr>
              <a:graphicFrameLocks noChangeAspect="1"/>
            </p:cNvGraphicFramePr>
            <p:nvPr/>
          </p:nvGraphicFramePr>
          <p:xfrm>
            <a:off x="3744" y="2256"/>
            <a:ext cx="792" cy="456"/>
          </p:xfrm>
          <a:graphic>
            <a:graphicData uri="http://schemas.openxmlformats.org/presentationml/2006/ole">
              <p:oleObj spid="_x0000_s7172" name="Equation" r:id="rId9" imgW="1257120" imgH="723600" progId="">
                <p:embed/>
              </p:oleObj>
            </a:graphicData>
          </a:graphic>
        </p:graphicFrame>
        <p:sp>
          <p:nvSpPr>
            <p:cNvPr id="7187" name="Rectangle 18"/>
            <p:cNvSpPr>
              <a:spLocks noChangeArrowheads="1"/>
            </p:cNvSpPr>
            <p:nvPr/>
          </p:nvSpPr>
          <p:spPr bwMode="auto">
            <a:xfrm>
              <a:off x="3648" y="1728"/>
              <a:ext cx="1491" cy="518"/>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a:t>
              </a:r>
              <a:r>
                <a:rPr lang="sr-Latn-CS" sz="2400">
                  <a:latin typeface="Times New Roman" pitchFamily="18" charset="0"/>
                </a:rPr>
                <a:t>podizač napona</a:t>
              </a:r>
              <a:r>
                <a:rPr lang="en-US" sz="2400" i="1">
                  <a:latin typeface="Times New Roman" pitchFamily="18" charset="0"/>
                </a:rPr>
                <a:t> </a:t>
              </a:r>
              <a:endParaRPr lang="sr-Latn-CS" sz="2400" i="1">
                <a:latin typeface="Times New Roman" pitchFamily="18" charset="0"/>
              </a:endParaRPr>
            </a:p>
            <a:p>
              <a:r>
                <a:rPr lang="sr-Latn-CS" sz="2400" i="1">
                  <a:latin typeface="Times New Roman" pitchFamily="18" charset="0"/>
                </a:rPr>
                <a:t> </a:t>
              </a:r>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oost converter</a:t>
              </a:r>
              <a:r>
                <a:rPr lang="sr-Latn-CS" sz="2400">
                  <a:latin typeface="Times New Roman" pitchFamily="18" charset="0"/>
                </a:rPr>
                <a:t>)</a:t>
              </a:r>
              <a:endParaRPr lang="es-ES" sz="2400">
                <a:latin typeface="Times New Roman" pitchFamily="18" charset="0"/>
              </a:endParaRPr>
            </a:p>
          </p:txBody>
        </p:sp>
        <p:sp>
          <p:nvSpPr>
            <p:cNvPr id="7188" name="Text Box 19"/>
            <p:cNvSpPr txBox="1">
              <a:spLocks noChangeArrowheads="1"/>
            </p:cNvSpPr>
            <p:nvPr/>
          </p:nvSpPr>
          <p:spPr bwMode="auto">
            <a:xfrm>
              <a:off x="5136" y="2352"/>
              <a:ext cx="624" cy="250"/>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9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6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166922" grpId="0"/>
      <p:bldP spid="166924" grpId="0"/>
      <p:bldP spid="1669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grpSp>
        <p:nvGrpSpPr>
          <p:cNvPr id="26628" name="Group 75"/>
          <p:cNvGrpSpPr>
            <a:grpSpLocks/>
          </p:cNvGrpSpPr>
          <p:nvPr/>
        </p:nvGrpSpPr>
        <p:grpSpPr bwMode="auto">
          <a:xfrm>
            <a:off x="2892425" y="2039938"/>
            <a:ext cx="4337050" cy="1030287"/>
            <a:chOff x="2892891" y="2039874"/>
            <a:chExt cx="4336341" cy="1030287"/>
          </a:xfrm>
        </p:grpSpPr>
        <p:grpSp>
          <p:nvGrpSpPr>
            <p:cNvPr id="26634" name="Group 103"/>
            <p:cNvGrpSpPr>
              <a:grpSpLocks/>
            </p:cNvGrpSpPr>
            <p:nvPr/>
          </p:nvGrpSpPr>
          <p:grpSpPr bwMode="auto">
            <a:xfrm>
              <a:off x="3537416" y="2039874"/>
              <a:ext cx="922337" cy="1016000"/>
              <a:chOff x="4968323" y="2810077"/>
              <a:chExt cx="922446" cy="1016327"/>
            </a:xfrm>
          </p:grpSpPr>
          <p:grpSp>
            <p:nvGrpSpPr>
              <p:cNvPr id="26656" name="Group 87"/>
              <p:cNvGrpSpPr>
                <a:grpSpLocks noChangeAspect="1"/>
              </p:cNvGrpSpPr>
              <p:nvPr/>
            </p:nvGrpSpPr>
            <p:grpSpPr bwMode="auto">
              <a:xfrm>
                <a:off x="5039769" y="2997461"/>
                <a:ext cx="365167" cy="217558"/>
                <a:chOff x="4795957" y="3259968"/>
                <a:chExt cx="3327510" cy="2758710"/>
              </a:xfrm>
            </p:grpSpPr>
            <p:grpSp>
              <p:nvGrpSpPr>
                <p:cNvPr id="26661"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4900" y="3259981"/>
                    <a:ext cx="795575" cy="1409561"/>
                  </a:xfrm>
                  <a:custGeom>
                    <a:avLst/>
                    <a:gdLst>
                      <a:gd name="T0" fmla="*/ 0 w 797187"/>
                      <a:gd name="T1" fmla="*/ 1409561 h 1407290"/>
                      <a:gd name="T2" fmla="*/ 148327 w 797187"/>
                      <a:gd name="T3" fmla="*/ 895354 h 1407290"/>
                      <a:gd name="T4" fmla="*/ 391045 w 797187"/>
                      <a:gd name="T5" fmla="*/ 340551 h 1407290"/>
                      <a:gd name="T6" fmla="*/ 647248 w 797187"/>
                      <a:gd name="T7" fmla="*/ 56383 h 1407290"/>
                      <a:gd name="T8" fmla="*/ 795575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sp>
                <p:nvSpPr>
                  <p:cNvPr id="74" name="Freeform 73"/>
                  <p:cNvSpPr>
                    <a:spLocks noChangeArrowheads="1"/>
                  </p:cNvSpPr>
                  <p:nvPr/>
                </p:nvSpPr>
                <p:spPr bwMode="auto">
                  <a:xfrm flipH="1">
                    <a:off x="5590475" y="3259981"/>
                    <a:ext cx="882374" cy="1409561"/>
                  </a:xfrm>
                  <a:custGeom>
                    <a:avLst/>
                    <a:gdLst>
                      <a:gd name="T0" fmla="*/ 0 w 797187"/>
                      <a:gd name="T1" fmla="*/ 1409561 h 1407290"/>
                      <a:gd name="T2" fmla="*/ 164510 w 797187"/>
                      <a:gd name="T3" fmla="*/ 895354 h 1407290"/>
                      <a:gd name="T4" fmla="*/ 433709 w 797187"/>
                      <a:gd name="T5" fmla="*/ 340551 h 1407290"/>
                      <a:gd name="T6" fmla="*/ 717864 w 797187"/>
                      <a:gd name="T7" fmla="*/ 56383 h 1407290"/>
                      <a:gd name="T8" fmla="*/ 882374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grpSp>
            <p:grpSp>
              <p:nvGrpSpPr>
                <p:cNvPr id="26662"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7406" y="3258270"/>
                    <a:ext cx="795577" cy="1400660"/>
                  </a:xfrm>
                  <a:custGeom>
                    <a:avLst/>
                    <a:gdLst>
                      <a:gd name="T0" fmla="*/ 0 w 797187"/>
                      <a:gd name="T1" fmla="*/ 1400660 h 1407290"/>
                      <a:gd name="T2" fmla="*/ 148328 w 797187"/>
                      <a:gd name="T3" fmla="*/ 889700 h 1407290"/>
                      <a:gd name="T4" fmla="*/ 391046 w 797187"/>
                      <a:gd name="T5" fmla="*/ 338400 h 1407290"/>
                      <a:gd name="T6" fmla="*/ 647249 w 797187"/>
                      <a:gd name="T7" fmla="*/ 56027 h 1407290"/>
                      <a:gd name="T8" fmla="*/ 795577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sp>
                <p:nvSpPr>
                  <p:cNvPr id="72" name="Freeform 71"/>
                  <p:cNvSpPr>
                    <a:spLocks noChangeArrowheads="1"/>
                  </p:cNvSpPr>
                  <p:nvPr/>
                </p:nvSpPr>
                <p:spPr bwMode="auto">
                  <a:xfrm flipH="1">
                    <a:off x="5592983" y="3258270"/>
                    <a:ext cx="853447" cy="1400660"/>
                  </a:xfrm>
                  <a:custGeom>
                    <a:avLst/>
                    <a:gdLst>
                      <a:gd name="T0" fmla="*/ 0 w 797187"/>
                      <a:gd name="T1" fmla="*/ 1400660 h 1407290"/>
                      <a:gd name="T2" fmla="*/ 159117 w 797187"/>
                      <a:gd name="T3" fmla="*/ 889700 h 1407290"/>
                      <a:gd name="T4" fmla="*/ 419490 w 797187"/>
                      <a:gd name="T5" fmla="*/ 338400 h 1407290"/>
                      <a:gd name="T6" fmla="*/ 694330 w 797187"/>
                      <a:gd name="T7" fmla="*/ 56027 h 1407290"/>
                      <a:gd name="T8" fmla="*/ 853447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grpSp>
          </p:grpSp>
          <p:cxnSp>
            <p:nvCxnSpPr>
              <p:cNvPr id="65" name="Straight Connector 64"/>
              <p:cNvCxnSpPr>
                <a:cxnSpLocks noChangeShapeType="1"/>
              </p:cNvCxnSpPr>
              <p:nvPr/>
            </p:nvCxnSpPr>
            <p:spPr bwMode="auto">
              <a:xfrm flipV="1">
                <a:off x="5417461" y="3513565"/>
                <a:ext cx="379395" cy="12704"/>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6658" name="Group 90"/>
              <p:cNvGrpSpPr>
                <a:grpSpLocks noChangeAspect="1"/>
              </p:cNvGrpSpPr>
              <p:nvPr/>
            </p:nvGrpSpPr>
            <p:grpSpPr bwMode="auto">
              <a:xfrm>
                <a:off x="4968323" y="2810077"/>
                <a:ext cx="922446" cy="1016327"/>
                <a:chOff x="2201244" y="3053253"/>
                <a:chExt cx="1433555" cy="1579452"/>
              </a:xfrm>
            </p:grpSpPr>
            <p:sp>
              <p:nvSpPr>
                <p:cNvPr id="67" name="Rectangle 66"/>
                <p:cNvSpPr>
                  <a:spLocks noChangeArrowheads="1"/>
                </p:cNvSpPr>
                <p:nvPr/>
              </p:nvSpPr>
              <p:spPr bwMode="auto">
                <a:xfrm>
                  <a:off x="2201081" y="3053253"/>
                  <a:ext cx="1433322"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68" name="Straight Connector 67"/>
                <p:cNvCxnSpPr>
                  <a:cxnSpLocks noChangeShapeType="1"/>
                </p:cNvCxnSpPr>
                <p:nvPr/>
              </p:nvCxnSpPr>
              <p:spPr bwMode="auto">
                <a:xfrm rot="5400000">
                  <a:off x="2135418" y="3146054"/>
                  <a:ext cx="1579452" cy="1393849"/>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cxnSp>
          <p:nvCxnSpPr>
            <p:cNvPr id="47" name="Straight Connector 46"/>
            <p:cNvCxnSpPr>
              <a:cxnSpLocks noChangeShapeType="1"/>
            </p:cNvCxnSpPr>
            <p:nvPr/>
          </p:nvCxnSpPr>
          <p:spPr bwMode="auto">
            <a:xfrm rot="10800000">
              <a:off x="2892891" y="2203386"/>
              <a:ext cx="655531"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892891" y="2849499"/>
              <a:ext cx="655531"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9" name="Straight Connector 48"/>
            <p:cNvCxnSpPr>
              <a:cxnSpLocks noChangeShapeType="1"/>
            </p:cNvCxnSpPr>
            <p:nvPr/>
          </p:nvCxnSpPr>
          <p:spPr bwMode="auto">
            <a:xfrm flipV="1">
              <a:off x="5635643" y="2757424"/>
              <a:ext cx="377763" cy="11112"/>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6638" name="Group 107"/>
            <p:cNvGrpSpPr>
              <a:grpSpLocks noChangeAspect="1"/>
            </p:cNvGrpSpPr>
            <p:nvPr/>
          </p:nvGrpSpPr>
          <p:grpSpPr bwMode="auto">
            <a:xfrm>
              <a:off x="5186828" y="2054161"/>
              <a:ext cx="920750" cy="1016000"/>
              <a:chOff x="2203088" y="3054470"/>
              <a:chExt cx="1431087" cy="1579451"/>
            </a:xfrm>
          </p:grpSpPr>
          <p:sp>
            <p:nvSpPr>
              <p:cNvPr id="62" name="Rectangle 61"/>
              <p:cNvSpPr>
                <a:spLocks noChangeArrowheads="1"/>
              </p:cNvSpPr>
              <p:nvPr/>
            </p:nvSpPr>
            <p:spPr bwMode="auto">
              <a:xfrm>
                <a:off x="2202507" y="3054470"/>
                <a:ext cx="1430852"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63" name="Straight Connector 62"/>
              <p:cNvCxnSpPr>
                <a:cxnSpLocks noChangeShapeType="1"/>
              </p:cNvCxnSpPr>
              <p:nvPr/>
            </p:nvCxnSpPr>
            <p:spPr bwMode="auto">
              <a:xfrm rot="5400000">
                <a:off x="2135608" y="3148505"/>
                <a:ext cx="1579451" cy="1391381"/>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5283275" y="2257361"/>
              <a:ext cx="379351"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4459498" y="2201799"/>
              <a:ext cx="730131"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4446800" y="2863786"/>
              <a:ext cx="72854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6094356" y="2216086"/>
              <a:ext cx="728543"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6107053" y="2863786"/>
              <a:ext cx="730131"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26644" name="Group 136"/>
            <p:cNvGrpSpPr>
              <a:grpSpLocks/>
            </p:cNvGrpSpPr>
            <p:nvPr/>
          </p:nvGrpSpPr>
          <p:grpSpPr bwMode="auto">
            <a:xfrm>
              <a:off x="4686766" y="2201799"/>
              <a:ext cx="271462" cy="676275"/>
              <a:chOff x="4067539" y="4568620"/>
              <a:chExt cx="623229" cy="1497277"/>
            </a:xfrm>
          </p:grpSpPr>
          <p:cxnSp>
            <p:nvCxnSpPr>
              <p:cNvPr id="57" name="Straight Connector 56"/>
              <p:cNvCxnSpPr>
                <a:cxnSpLocks noChangeAspect="1"/>
              </p:cNvCxnSpPr>
              <p:nvPr/>
            </p:nvCxnSpPr>
            <p:spPr bwMode="auto">
              <a:xfrm rot="5400000">
                <a:off x="4049868"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6650"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028" y="5533639"/>
                  <a:ext cx="608554"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5605" y="5698830"/>
                  <a:ext cx="608554"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49868"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6" name="Straight Connector 45"/>
            <p:cNvCxnSpPr>
              <a:cxnSpLocks noChangeAspect="1"/>
            </p:cNvCxnSpPr>
            <p:nvPr/>
          </p:nvCxnSpPr>
          <p:spPr bwMode="auto">
            <a:xfrm>
              <a:off x="6864167" y="2216086"/>
              <a:ext cx="230150"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6" name="Straight Connector 55"/>
            <p:cNvCxnSpPr>
              <a:cxnSpLocks noChangeAspect="1"/>
            </p:cNvCxnSpPr>
            <p:nvPr/>
          </p:nvCxnSpPr>
          <p:spPr bwMode="auto">
            <a:xfrm>
              <a:off x="6864167" y="2878074"/>
              <a:ext cx="2301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16200000" flipH="1">
              <a:off x="6769672" y="2540731"/>
              <a:ext cx="661988" cy="12698"/>
            </a:xfrm>
            <a:prstGeom prst="line">
              <a:avLst/>
            </a:prstGeom>
            <a:noFill/>
            <a:ln w="25400">
              <a:solidFill>
                <a:srgbClr val="000000"/>
              </a:solidFill>
              <a:round/>
              <a:headEnd/>
              <a:tailEnd/>
            </a:ln>
            <a:effectLst>
              <a:outerShdw dist="20000" dir="5400000" rotWithShape="0">
                <a:srgbClr val="808080">
                  <a:alpha val="37999"/>
                </a:srgbClr>
              </a:outerShdw>
            </a:effectLst>
          </p:spPr>
        </p:cxnSp>
        <p:grpSp>
          <p:nvGrpSpPr>
            <p:cNvPr id="11" name="Group 46"/>
            <p:cNvGrpSpPr>
              <a:grpSpLocks noChangeAspect="1"/>
            </p:cNvGrpSpPr>
            <p:nvPr/>
          </p:nvGrpSpPr>
          <p:grpSpPr bwMode="auto">
            <a:xfrm>
              <a:off x="6972618" y="2396770"/>
              <a:ext cx="256614" cy="291716"/>
              <a:chOff x="3134699" y="2235200"/>
              <a:chExt cx="337791" cy="382269"/>
            </a:xfrm>
            <a:solidFill>
              <a:schemeClr val="bg1"/>
            </a:solidFill>
          </p:grpSpPr>
          <p:sp>
            <p:nvSpPr>
              <p:cNvPr id="42" name="Rectangle 41"/>
              <p:cNvSpPr/>
              <p:nvPr/>
            </p:nvSpPr>
            <p:spPr>
              <a:xfrm>
                <a:off x="3225520" y="257147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3" name="Rectangle 42"/>
              <p:cNvSpPr/>
              <p:nvPr/>
            </p:nvSpPr>
            <p:spPr>
              <a:xfrm>
                <a:off x="3225520" y="223520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5" name="Oval 44"/>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grpSp>
      <p:sp>
        <p:nvSpPr>
          <p:cNvPr id="58" name="Up Arrow 57"/>
          <p:cNvSpPr>
            <a:spLocks noChangeArrowheads="1"/>
          </p:cNvSpPr>
          <p:nvPr/>
        </p:nvSpPr>
        <p:spPr bwMode="auto">
          <a:xfrm>
            <a:off x="5621338" y="3079750"/>
            <a:ext cx="120650" cy="338138"/>
          </a:xfrm>
          <a:prstGeom prst="upArrow">
            <a:avLst>
              <a:gd name="adj1" fmla="val 50000"/>
              <a:gd name="adj2" fmla="val 50006"/>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26630" name="TextBox 75"/>
          <p:cNvSpPr txBox="1">
            <a:spLocks noChangeArrowheads="1"/>
          </p:cNvSpPr>
          <p:nvPr/>
        </p:nvSpPr>
        <p:spPr bwMode="auto">
          <a:xfrm>
            <a:off x="5648325" y="3187700"/>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83" name="TextBox 82"/>
          <p:cNvSpPr txBox="1">
            <a:spLocks noChangeArrowheads="1"/>
          </p:cNvSpPr>
          <p:nvPr/>
        </p:nvSpPr>
        <p:spPr bwMode="auto">
          <a:xfrm>
            <a:off x="3228975" y="3201988"/>
            <a:ext cx="1454150" cy="641350"/>
          </a:xfrm>
          <a:prstGeom prst="rect">
            <a:avLst/>
          </a:prstGeom>
          <a:noFill/>
          <a:ln w="9525">
            <a:noFill/>
            <a:miter lim="800000"/>
            <a:headEnd/>
            <a:tailEnd/>
          </a:ln>
        </p:spPr>
        <p:txBody>
          <a:bodyPr wrap="none">
            <a:spAutoFit/>
          </a:bodyPr>
          <a:lstStyle/>
          <a:p>
            <a:pPr algn="ctr" defTabSz="457200"/>
            <a:r>
              <a:rPr lang="sr-Latn-CS"/>
              <a:t>Neupravljani</a:t>
            </a:r>
          </a:p>
          <a:p>
            <a:pPr algn="ctr" defTabSz="457200"/>
            <a:r>
              <a:rPr lang="sr-Latn-CS"/>
              <a:t>ispravljač</a:t>
            </a:r>
            <a:endParaRPr lang="en-US"/>
          </a:p>
        </p:txBody>
      </p:sp>
      <p:sp>
        <p:nvSpPr>
          <p:cNvPr id="88" name="TextBox 87"/>
          <p:cNvSpPr txBox="1">
            <a:spLocks noChangeArrowheads="1"/>
          </p:cNvSpPr>
          <p:nvPr/>
        </p:nvSpPr>
        <p:spPr bwMode="auto">
          <a:xfrm>
            <a:off x="4953000" y="3657600"/>
            <a:ext cx="2647950" cy="1465263"/>
          </a:xfrm>
          <a:prstGeom prst="rect">
            <a:avLst/>
          </a:prstGeom>
          <a:noFill/>
          <a:ln w="9525">
            <a:noFill/>
            <a:miter lim="800000"/>
            <a:headEnd/>
            <a:tailEnd/>
          </a:ln>
        </p:spPr>
        <p:txBody>
          <a:bodyPr>
            <a:spAutoFit/>
          </a:bodyPr>
          <a:lstStyle/>
          <a:p>
            <a:pPr defTabSz="457200"/>
            <a:r>
              <a:rPr lang="en-US">
                <a:ea typeface="ＭＳ Ｐゴシック" pitchFamily="-107" charset="-128"/>
              </a:rPr>
              <a:t>DC-DC</a:t>
            </a:r>
            <a:r>
              <a:rPr lang="sr-Latn-CS"/>
              <a:t> pretvarač:</a:t>
            </a:r>
            <a:endParaRPr lang="en-US"/>
          </a:p>
          <a:p>
            <a:pPr algn="ctr" defTabSz="457200"/>
            <a:r>
              <a:rPr lang="en-US">
                <a:ea typeface="ＭＳ Ｐゴシック" pitchFamily="-107" charset="-128"/>
              </a:rPr>
              <a:t>1</a:t>
            </a:r>
            <a:r>
              <a:rPr lang="sr-Latn-CS"/>
              <a:t> Kvadrant</a:t>
            </a:r>
            <a:endParaRPr lang="en-US"/>
          </a:p>
          <a:p>
            <a:pPr algn="ctr" defTabSz="457200"/>
            <a:r>
              <a:rPr lang="en-US">
                <a:ea typeface="ＭＳ Ｐゴシック" pitchFamily="-107" charset="-128"/>
              </a:rPr>
              <a:t>2</a:t>
            </a:r>
            <a:r>
              <a:rPr lang="sr-Latn-CS"/>
              <a:t> Kvadranta</a:t>
            </a:r>
            <a:endParaRPr lang="en-US">
              <a:ea typeface="ＭＳ Ｐゴシック" pitchFamily="-107" charset="-128"/>
            </a:endParaRPr>
          </a:p>
          <a:p>
            <a:pPr algn="ctr" defTabSz="457200"/>
            <a:r>
              <a:rPr lang="en-US">
                <a:ea typeface="ＭＳ Ｐゴシック" pitchFamily="-107" charset="-128"/>
              </a:rPr>
              <a:t>4</a:t>
            </a:r>
            <a:r>
              <a:rPr lang="sr-Latn-CS"/>
              <a:t> Kvadranta</a:t>
            </a:r>
            <a:endParaRPr lang="en-US">
              <a:ea typeface="ＭＳ Ｐゴシック" pitchFamily="-107" charset="-128"/>
            </a:endParaRPr>
          </a:p>
          <a:p>
            <a:pPr algn="ctr" defTabSz="457200"/>
            <a:endParaRPr lang="en-US">
              <a:ea typeface="ＭＳ Ｐゴシック" pitchFamily="-107" charset="-128"/>
            </a:endParaRPr>
          </a:p>
        </p:txBody>
      </p:sp>
      <p:sp>
        <p:nvSpPr>
          <p:cNvPr id="26633" name="Text Box 42"/>
          <p:cNvSpPr txBox="1">
            <a:spLocks noChangeArrowheads="1"/>
          </p:cNvSpPr>
          <p:nvPr/>
        </p:nvSpPr>
        <p:spPr bwMode="auto">
          <a:xfrm>
            <a:off x="1905000" y="2362200"/>
            <a:ext cx="1047750" cy="366713"/>
          </a:xfrm>
          <a:prstGeom prst="rect">
            <a:avLst/>
          </a:prstGeom>
          <a:noFill/>
          <a:ln w="9525">
            <a:noFill/>
            <a:miter lim="800000"/>
            <a:headEnd/>
            <a:tailEnd/>
          </a:ln>
        </p:spPr>
        <p:txBody>
          <a:bodyPr wrap="none">
            <a:spAutoFit/>
          </a:bodyPr>
          <a:lstStyle/>
          <a:p>
            <a:r>
              <a:rPr lang="sr-Latn-CS"/>
              <a:t>AC izvor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08" name="Text Box 76"/>
          <p:cNvSpPr txBox="1">
            <a:spLocks noChangeArrowheads="1"/>
          </p:cNvSpPr>
          <p:nvPr/>
        </p:nvSpPr>
        <p:spPr bwMode="auto">
          <a:xfrm>
            <a:off x="3370263" y="4322763"/>
            <a:ext cx="2133600"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T1 </a:t>
            </a:r>
            <a:r>
              <a:rPr lang="sr-Latn-CS" sz="1600"/>
              <a:t>vodi</a:t>
            </a:r>
            <a:r>
              <a:rPr lang="en-US" sz="1600">
                <a:ea typeface="ＭＳ Ｐゴシック" pitchFamily="-107" charset="-128"/>
              </a:rPr>
              <a:t> </a:t>
            </a:r>
            <a:r>
              <a:rPr lang="en-US" sz="1600">
                <a:latin typeface="Tahoma" pitchFamily="34" charset="0"/>
                <a:ea typeface="ＭＳ Ｐゴシック" pitchFamily="-107" charset="-128"/>
                <a:cs typeface="Tahoma" pitchFamily="34" charset="0"/>
              </a:rPr>
              <a:t> </a:t>
            </a:r>
            <a:r>
              <a:rPr lang="en-US" sz="1600">
                <a:latin typeface="Tahoma" pitchFamily="34" charset="0"/>
                <a:ea typeface="ＭＳ Ｐゴシック" pitchFamily="-107" charset="-128"/>
                <a:cs typeface="Tahoma" pitchFamily="34" charset="0"/>
                <a:sym typeface="Symbol" pitchFamily="18" charset="2"/>
              </a:rPr>
              <a:t>   </a:t>
            </a:r>
            <a:r>
              <a:rPr lang="en-US" sz="1600" b="1">
                <a:ea typeface="ＭＳ Ｐゴシック" pitchFamily="-107" charset="-128"/>
              </a:rPr>
              <a:t>v</a:t>
            </a:r>
            <a:r>
              <a:rPr lang="en-US" sz="1600" b="1" baseline="-25000">
                <a:ea typeface="ＭＳ Ｐゴシック" pitchFamily="-107" charset="-128"/>
              </a:rPr>
              <a:t>a</a:t>
            </a:r>
            <a:r>
              <a:rPr lang="en-US" sz="1600" b="1">
                <a:ea typeface="ＭＳ Ｐゴシック" pitchFamily="-107" charset="-128"/>
              </a:rPr>
              <a:t> = V</a:t>
            </a:r>
            <a:r>
              <a:rPr lang="en-US" sz="1600" b="1" baseline="-25000">
                <a:ea typeface="ＭＳ Ｐゴシック" pitchFamily="-107" charset="-128"/>
              </a:rPr>
              <a:t>dc</a:t>
            </a:r>
            <a:endParaRPr lang="en-US" sz="1600" b="1">
              <a:ea typeface="ＭＳ Ｐゴシック" pitchFamily="-107" charset="-128"/>
            </a:endParaRPr>
          </a:p>
        </p:txBody>
      </p:sp>
      <p:grpSp>
        <p:nvGrpSpPr>
          <p:cNvPr id="27651" name="Group 65"/>
          <p:cNvGrpSpPr>
            <a:grpSpLocks/>
          </p:cNvGrpSpPr>
          <p:nvPr/>
        </p:nvGrpSpPr>
        <p:grpSpPr bwMode="auto">
          <a:xfrm>
            <a:off x="4876800" y="2044700"/>
            <a:ext cx="2438400" cy="1905000"/>
            <a:chOff x="2269" y="1203"/>
            <a:chExt cx="677" cy="546"/>
          </a:xfrm>
        </p:grpSpPr>
        <p:sp>
          <p:nvSpPr>
            <p:cNvPr id="27733" name="Rectangle 7"/>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7734" name="Line 8"/>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7735" name="Line 9"/>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7652" name="Text Box 13"/>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7653" name="Text Box 67"/>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7654" name="Text Box 69"/>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7655" name="Text Box 7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7656" name="Text Box 10"/>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7657" name="Text Box 11"/>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7658" name="Text Box 12"/>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27659" name="Group 16"/>
          <p:cNvGrpSpPr>
            <a:grpSpLocks noChangeAspect="1"/>
          </p:cNvGrpSpPr>
          <p:nvPr/>
        </p:nvGrpSpPr>
        <p:grpSpPr bwMode="auto">
          <a:xfrm rot="5400000">
            <a:off x="2189957" y="2201068"/>
            <a:ext cx="355600" cy="296863"/>
            <a:chOff x="3107" y="4983"/>
            <a:chExt cx="536" cy="448"/>
          </a:xfrm>
        </p:grpSpPr>
        <p:sp>
          <p:nvSpPr>
            <p:cNvPr id="27728"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7729"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7730" name="Line 19"/>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7731"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7732" name="Line 2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7660" name="Line 22"/>
          <p:cNvSpPr>
            <a:spLocks noChangeAspect="1" noChangeShapeType="1"/>
          </p:cNvSpPr>
          <p:nvPr/>
        </p:nvSpPr>
        <p:spPr bwMode="auto">
          <a:xfrm rot="5400000" flipH="1">
            <a:off x="2251868" y="3393282"/>
            <a:ext cx="309563" cy="0"/>
          </a:xfrm>
          <a:prstGeom prst="line">
            <a:avLst/>
          </a:prstGeom>
          <a:noFill/>
          <a:ln w="9525">
            <a:solidFill>
              <a:srgbClr val="000000"/>
            </a:solidFill>
            <a:round/>
            <a:headEnd/>
            <a:tailEnd/>
          </a:ln>
        </p:spPr>
        <p:txBody>
          <a:bodyPr/>
          <a:lstStyle/>
          <a:p>
            <a:endParaRPr lang="en-US"/>
          </a:p>
        </p:txBody>
      </p:sp>
      <p:sp>
        <p:nvSpPr>
          <p:cNvPr id="27661" name="Line 23"/>
          <p:cNvSpPr>
            <a:spLocks noChangeAspect="1" noChangeShapeType="1"/>
          </p:cNvSpPr>
          <p:nvPr/>
        </p:nvSpPr>
        <p:spPr bwMode="auto">
          <a:xfrm rot="5400000" flipH="1">
            <a:off x="2416175" y="3465513"/>
            <a:ext cx="98425" cy="111125"/>
          </a:xfrm>
          <a:prstGeom prst="line">
            <a:avLst/>
          </a:prstGeom>
          <a:noFill/>
          <a:ln w="9525">
            <a:solidFill>
              <a:srgbClr val="000000"/>
            </a:solidFill>
            <a:round/>
            <a:headEnd/>
            <a:tailEnd/>
          </a:ln>
        </p:spPr>
        <p:txBody>
          <a:bodyPr/>
          <a:lstStyle/>
          <a:p>
            <a:endParaRPr lang="en-US"/>
          </a:p>
        </p:txBody>
      </p:sp>
      <p:sp>
        <p:nvSpPr>
          <p:cNvPr id="27662" name="Line 24"/>
          <p:cNvSpPr>
            <a:spLocks noChangeAspect="1" noChangeShapeType="1"/>
          </p:cNvSpPr>
          <p:nvPr/>
        </p:nvSpPr>
        <p:spPr bwMode="auto">
          <a:xfrm rot="5400000">
            <a:off x="2415382" y="3209131"/>
            <a:ext cx="100012" cy="111125"/>
          </a:xfrm>
          <a:prstGeom prst="line">
            <a:avLst/>
          </a:prstGeom>
          <a:noFill/>
          <a:ln w="9525">
            <a:solidFill>
              <a:srgbClr val="000000"/>
            </a:solidFill>
            <a:round/>
            <a:headEnd/>
            <a:tailEnd/>
          </a:ln>
        </p:spPr>
        <p:txBody>
          <a:bodyPr/>
          <a:lstStyle/>
          <a:p>
            <a:endParaRPr lang="en-US"/>
          </a:p>
        </p:txBody>
      </p:sp>
      <p:sp>
        <p:nvSpPr>
          <p:cNvPr id="27663" name="Line 25"/>
          <p:cNvSpPr>
            <a:spLocks noChangeAspect="1" noChangeShapeType="1"/>
          </p:cNvSpPr>
          <p:nvPr/>
        </p:nvSpPr>
        <p:spPr bwMode="auto">
          <a:xfrm rot="5400000" flipH="1">
            <a:off x="2215356" y="3393282"/>
            <a:ext cx="309563" cy="0"/>
          </a:xfrm>
          <a:prstGeom prst="line">
            <a:avLst/>
          </a:prstGeom>
          <a:noFill/>
          <a:ln w="9525">
            <a:solidFill>
              <a:srgbClr val="000000"/>
            </a:solidFill>
            <a:round/>
            <a:headEnd/>
            <a:tailEnd/>
          </a:ln>
        </p:spPr>
        <p:txBody>
          <a:bodyPr/>
          <a:lstStyle/>
          <a:p>
            <a:endParaRPr lang="en-US"/>
          </a:p>
        </p:txBody>
      </p:sp>
      <p:sp>
        <p:nvSpPr>
          <p:cNvPr id="27664" name="Line 26"/>
          <p:cNvSpPr>
            <a:spLocks noChangeAspect="1" noChangeShapeType="1"/>
          </p:cNvSpPr>
          <p:nvPr/>
        </p:nvSpPr>
        <p:spPr bwMode="auto">
          <a:xfrm rot="5400000">
            <a:off x="2293938" y="3314700"/>
            <a:ext cx="0" cy="139700"/>
          </a:xfrm>
          <a:prstGeom prst="line">
            <a:avLst/>
          </a:prstGeom>
          <a:noFill/>
          <a:ln w="9525">
            <a:solidFill>
              <a:srgbClr val="000000"/>
            </a:solidFill>
            <a:round/>
            <a:headEnd/>
            <a:tailEnd/>
          </a:ln>
        </p:spPr>
        <p:txBody>
          <a:bodyPr/>
          <a:lstStyle/>
          <a:p>
            <a:endParaRPr lang="en-US"/>
          </a:p>
        </p:txBody>
      </p:sp>
      <p:sp>
        <p:nvSpPr>
          <p:cNvPr id="27665" name="Oval 27"/>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66" name="Rectangle 28"/>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7667" name="Rectangle 29"/>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7668" name="Line 30"/>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7669" name="Line 31"/>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27670" name="Group 32"/>
          <p:cNvGrpSpPr>
            <a:grpSpLocks noChangeAspect="1"/>
          </p:cNvGrpSpPr>
          <p:nvPr/>
        </p:nvGrpSpPr>
        <p:grpSpPr bwMode="auto">
          <a:xfrm flipH="1" flipV="1">
            <a:off x="2908300" y="3429000"/>
            <a:ext cx="168275" cy="158750"/>
            <a:chOff x="4438" y="4858"/>
            <a:chExt cx="406" cy="378"/>
          </a:xfrm>
        </p:grpSpPr>
        <p:sp>
          <p:nvSpPr>
            <p:cNvPr id="27724" name="Line 33"/>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7725" name="Line 34"/>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7726"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7727" name="Line 36"/>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7671" name="Line 37"/>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7672" name="Line 38"/>
          <p:cNvSpPr>
            <a:spLocks noChangeAspect="1" noChangeShapeType="1"/>
          </p:cNvSpPr>
          <p:nvPr/>
        </p:nvSpPr>
        <p:spPr bwMode="auto">
          <a:xfrm flipH="1" flipV="1">
            <a:off x="2917825" y="2630488"/>
            <a:ext cx="157163" cy="0"/>
          </a:xfrm>
          <a:prstGeom prst="line">
            <a:avLst/>
          </a:prstGeom>
          <a:noFill/>
          <a:ln w="9525">
            <a:solidFill>
              <a:srgbClr val="000000"/>
            </a:solidFill>
            <a:round/>
            <a:headEnd/>
            <a:tailEnd/>
          </a:ln>
        </p:spPr>
        <p:txBody>
          <a:bodyPr/>
          <a:lstStyle/>
          <a:p>
            <a:endParaRPr lang="en-US"/>
          </a:p>
        </p:txBody>
      </p:sp>
      <p:sp>
        <p:nvSpPr>
          <p:cNvPr id="27673" name="Line 39"/>
          <p:cNvSpPr>
            <a:spLocks noChangeAspect="1" noChangeShapeType="1"/>
          </p:cNvSpPr>
          <p:nvPr/>
        </p:nvSpPr>
        <p:spPr bwMode="auto">
          <a:xfrm flipH="1" flipV="1">
            <a:off x="2994025" y="2473325"/>
            <a:ext cx="85725" cy="157163"/>
          </a:xfrm>
          <a:prstGeom prst="line">
            <a:avLst/>
          </a:prstGeom>
          <a:noFill/>
          <a:ln w="9525">
            <a:solidFill>
              <a:srgbClr val="000000"/>
            </a:solidFill>
            <a:round/>
            <a:headEnd/>
            <a:tailEnd/>
          </a:ln>
        </p:spPr>
        <p:txBody>
          <a:bodyPr/>
          <a:lstStyle/>
          <a:p>
            <a:endParaRPr lang="en-US"/>
          </a:p>
        </p:txBody>
      </p:sp>
      <p:sp>
        <p:nvSpPr>
          <p:cNvPr id="27674" name="Line 40"/>
          <p:cNvSpPr>
            <a:spLocks noChangeAspect="1" noChangeShapeType="1"/>
          </p:cNvSpPr>
          <p:nvPr/>
        </p:nvSpPr>
        <p:spPr bwMode="auto">
          <a:xfrm flipV="1">
            <a:off x="2911475" y="2473325"/>
            <a:ext cx="87313" cy="157163"/>
          </a:xfrm>
          <a:prstGeom prst="line">
            <a:avLst/>
          </a:prstGeom>
          <a:noFill/>
          <a:ln w="9525">
            <a:solidFill>
              <a:srgbClr val="000000"/>
            </a:solidFill>
            <a:round/>
            <a:headEnd/>
            <a:tailEnd/>
          </a:ln>
        </p:spPr>
        <p:txBody>
          <a:bodyPr/>
          <a:lstStyle/>
          <a:p>
            <a:endParaRPr lang="en-US"/>
          </a:p>
        </p:txBody>
      </p:sp>
      <p:sp>
        <p:nvSpPr>
          <p:cNvPr id="27675" name="Line 41"/>
          <p:cNvSpPr>
            <a:spLocks noChangeAspect="1" noChangeShapeType="1"/>
          </p:cNvSpPr>
          <p:nvPr/>
        </p:nvSpPr>
        <p:spPr bwMode="auto">
          <a:xfrm flipH="1" flipV="1">
            <a:off x="2911475" y="2473325"/>
            <a:ext cx="163513" cy="0"/>
          </a:xfrm>
          <a:prstGeom prst="line">
            <a:avLst/>
          </a:prstGeom>
          <a:noFill/>
          <a:ln w="9525">
            <a:solidFill>
              <a:srgbClr val="000000"/>
            </a:solidFill>
            <a:round/>
            <a:headEnd/>
            <a:tailEnd/>
          </a:ln>
        </p:spPr>
        <p:txBody>
          <a:bodyPr/>
          <a:lstStyle/>
          <a:p>
            <a:endParaRPr lang="en-US"/>
          </a:p>
        </p:txBody>
      </p:sp>
      <p:sp>
        <p:nvSpPr>
          <p:cNvPr id="27676" name="Line 42"/>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7677" name="Line 43"/>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7678" name="Line 44"/>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7679" name="Line 45"/>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7680" name="Line 46"/>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7681" name="Line 47"/>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7682" name="Line 48"/>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7683" name="Line 49"/>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7684" name="Oval 50"/>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85" name="Oval 51"/>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86" name="Line 52"/>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7687" name="Line 53"/>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7688" name="Line 54"/>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7689" name="Line 55"/>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7690" name="Oval 56"/>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91" name="Oval 57"/>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27692" name="Group 58"/>
          <p:cNvGrpSpPr>
            <a:grpSpLocks noChangeAspect="1"/>
          </p:cNvGrpSpPr>
          <p:nvPr/>
        </p:nvGrpSpPr>
        <p:grpSpPr bwMode="auto">
          <a:xfrm>
            <a:off x="2438400" y="3484563"/>
            <a:ext cx="61913" cy="61912"/>
            <a:chOff x="7476" y="4886"/>
            <a:chExt cx="56" cy="56"/>
          </a:xfrm>
        </p:grpSpPr>
        <p:sp>
          <p:nvSpPr>
            <p:cNvPr id="27722" name="Line 59"/>
            <p:cNvSpPr>
              <a:spLocks noChangeAspect="1" noChangeShapeType="1"/>
            </p:cNvSpPr>
            <p:nvPr/>
          </p:nvSpPr>
          <p:spPr bwMode="auto">
            <a:xfrm>
              <a:off x="7518" y="4886"/>
              <a:ext cx="14" cy="56"/>
            </a:xfrm>
            <a:prstGeom prst="line">
              <a:avLst/>
            </a:prstGeom>
            <a:noFill/>
            <a:ln w="9525">
              <a:solidFill>
                <a:srgbClr val="000000"/>
              </a:solidFill>
              <a:round/>
              <a:headEnd/>
              <a:tailEnd/>
            </a:ln>
          </p:spPr>
          <p:txBody>
            <a:bodyPr/>
            <a:lstStyle/>
            <a:p>
              <a:endParaRPr lang="en-US"/>
            </a:p>
          </p:txBody>
        </p:sp>
        <p:sp>
          <p:nvSpPr>
            <p:cNvPr id="27723" name="Line 60"/>
            <p:cNvSpPr>
              <a:spLocks noChangeAspect="1" noChangeShapeType="1"/>
            </p:cNvSpPr>
            <p:nvPr/>
          </p:nvSpPr>
          <p:spPr bwMode="auto">
            <a:xfrm flipH="1" flipV="1">
              <a:off x="7476" y="4928"/>
              <a:ext cx="56" cy="14"/>
            </a:xfrm>
            <a:prstGeom prst="line">
              <a:avLst/>
            </a:prstGeom>
            <a:noFill/>
            <a:ln w="9525">
              <a:solidFill>
                <a:srgbClr val="000000"/>
              </a:solidFill>
              <a:round/>
              <a:headEnd/>
              <a:tailEnd/>
            </a:ln>
          </p:spPr>
          <p:txBody>
            <a:bodyPr/>
            <a:lstStyle/>
            <a:p>
              <a:endParaRPr lang="en-US"/>
            </a:p>
          </p:txBody>
        </p:sp>
      </p:grpSp>
      <p:grpSp>
        <p:nvGrpSpPr>
          <p:cNvPr id="27693" name="Group 61"/>
          <p:cNvGrpSpPr>
            <a:grpSpLocks noChangeAspect="1"/>
          </p:cNvGrpSpPr>
          <p:nvPr/>
        </p:nvGrpSpPr>
        <p:grpSpPr bwMode="auto">
          <a:xfrm>
            <a:off x="2422525" y="2432050"/>
            <a:ext cx="63500" cy="63500"/>
            <a:chOff x="7476" y="4886"/>
            <a:chExt cx="56" cy="56"/>
          </a:xfrm>
        </p:grpSpPr>
        <p:sp>
          <p:nvSpPr>
            <p:cNvPr id="27720" name="Line 62"/>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7721"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7694" name="Text Box 64"/>
          <p:cNvSpPr txBox="1">
            <a:spLocks noChangeArrowheads="1"/>
          </p:cNvSpPr>
          <p:nvPr/>
        </p:nvSpPr>
        <p:spPr bwMode="auto">
          <a:xfrm>
            <a:off x="3208338" y="3035300"/>
            <a:ext cx="4492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b="1">
                <a:solidFill>
                  <a:srgbClr val="FF0000"/>
                </a:solidFill>
                <a:latin typeface="Courier New" pitchFamily="49" charset="0"/>
                <a:ea typeface="ＭＳ Ｐゴシック" pitchFamily="-107" charset="-128"/>
              </a:rPr>
              <a:t>V</a:t>
            </a:r>
            <a:r>
              <a:rPr lang="en-US" sz="1200" b="1" baseline="-25000">
                <a:solidFill>
                  <a:srgbClr val="FF0000"/>
                </a:solidFill>
                <a:latin typeface="Courier New" pitchFamily="49" charset="0"/>
                <a:ea typeface="ＭＳ Ｐゴシック" pitchFamily="-107" charset="-128"/>
              </a:rPr>
              <a:t>a</a:t>
            </a:r>
          </a:p>
          <a:p>
            <a:pPr defTabSz="457200"/>
            <a:endParaRPr lang="en-US" sz="1200" b="1">
              <a:solidFill>
                <a:srgbClr val="FF0000"/>
              </a:solidFill>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7695" name="Text Box 66"/>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7696" name="Text Box 73"/>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7697" name="Text Box 75"/>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7698" name="Rectangle 78"/>
          <p:cNvSpPr>
            <a:spLocks noChangeArrowheads="1"/>
          </p:cNvSpPr>
          <p:nvPr/>
        </p:nvSpPr>
        <p:spPr bwMode="auto">
          <a:xfrm>
            <a:off x="6076950" y="2463800"/>
            <a:ext cx="8572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44117" name="Line 85"/>
          <p:cNvSpPr>
            <a:spLocks noChangeAspect="1" noChangeShapeType="1"/>
          </p:cNvSpPr>
          <p:nvPr/>
        </p:nvSpPr>
        <p:spPr bwMode="auto">
          <a:xfrm>
            <a:off x="1414463" y="1766888"/>
            <a:ext cx="1104900" cy="0"/>
          </a:xfrm>
          <a:prstGeom prst="line">
            <a:avLst/>
          </a:prstGeom>
          <a:noFill/>
          <a:ln w="28575">
            <a:solidFill>
              <a:srgbClr val="FF3300"/>
            </a:solidFill>
            <a:round/>
            <a:headEnd/>
            <a:tailEnd/>
          </a:ln>
        </p:spPr>
        <p:txBody>
          <a:bodyPr/>
          <a:lstStyle/>
          <a:p>
            <a:endParaRPr lang="en-US"/>
          </a:p>
        </p:txBody>
      </p:sp>
      <p:sp>
        <p:nvSpPr>
          <p:cNvPr id="44118" name="Line 86"/>
          <p:cNvSpPr>
            <a:spLocks noChangeAspect="1" noChangeShapeType="1"/>
          </p:cNvSpPr>
          <p:nvPr/>
        </p:nvSpPr>
        <p:spPr bwMode="auto">
          <a:xfrm>
            <a:off x="2519363" y="1771650"/>
            <a:ext cx="0" cy="404813"/>
          </a:xfrm>
          <a:prstGeom prst="line">
            <a:avLst/>
          </a:prstGeom>
          <a:noFill/>
          <a:ln w="28575">
            <a:solidFill>
              <a:srgbClr val="FF3300"/>
            </a:solidFill>
            <a:round/>
            <a:headEnd/>
            <a:tailEnd/>
          </a:ln>
        </p:spPr>
        <p:txBody>
          <a:bodyPr/>
          <a:lstStyle/>
          <a:p>
            <a:endParaRPr lang="en-US"/>
          </a:p>
        </p:txBody>
      </p:sp>
      <p:grpSp>
        <p:nvGrpSpPr>
          <p:cNvPr id="7" name="Group 106"/>
          <p:cNvGrpSpPr>
            <a:grpSpLocks/>
          </p:cNvGrpSpPr>
          <p:nvPr/>
        </p:nvGrpSpPr>
        <p:grpSpPr bwMode="auto">
          <a:xfrm>
            <a:off x="2219325" y="2171700"/>
            <a:ext cx="296863" cy="355600"/>
            <a:chOff x="1326" y="600"/>
            <a:chExt cx="187" cy="224"/>
          </a:xfrm>
        </p:grpSpPr>
        <p:grpSp>
          <p:nvGrpSpPr>
            <p:cNvPr id="27711" name="Group 87"/>
            <p:cNvGrpSpPr>
              <a:grpSpLocks noChangeAspect="1"/>
            </p:cNvGrpSpPr>
            <p:nvPr/>
          </p:nvGrpSpPr>
          <p:grpSpPr bwMode="auto">
            <a:xfrm rot="5400000">
              <a:off x="1308" y="618"/>
              <a:ext cx="224" cy="187"/>
              <a:chOff x="3107" y="4983"/>
              <a:chExt cx="536" cy="448"/>
            </a:xfrm>
          </p:grpSpPr>
          <p:sp>
            <p:nvSpPr>
              <p:cNvPr id="27715" name="Line 88"/>
              <p:cNvSpPr>
                <a:spLocks noChangeAspect="1" noChangeShapeType="1"/>
              </p:cNvSpPr>
              <p:nvPr/>
            </p:nvSpPr>
            <p:spPr bwMode="auto">
              <a:xfrm flipH="1">
                <a:off x="3141" y="5157"/>
                <a:ext cx="469" cy="0"/>
              </a:xfrm>
              <a:prstGeom prst="line">
                <a:avLst/>
              </a:prstGeom>
              <a:noFill/>
              <a:ln w="19050">
                <a:solidFill>
                  <a:srgbClr val="FF0000"/>
                </a:solidFill>
                <a:round/>
                <a:headEnd/>
                <a:tailEnd/>
              </a:ln>
            </p:spPr>
            <p:txBody>
              <a:bodyPr/>
              <a:lstStyle/>
              <a:p>
                <a:endParaRPr lang="en-US"/>
              </a:p>
            </p:txBody>
          </p:sp>
          <p:sp>
            <p:nvSpPr>
              <p:cNvPr id="27716" name="Line 89"/>
              <p:cNvSpPr>
                <a:spLocks noChangeAspect="1" noChangeShapeType="1"/>
              </p:cNvSpPr>
              <p:nvPr/>
            </p:nvSpPr>
            <p:spPr bwMode="auto">
              <a:xfrm flipH="1">
                <a:off x="3494" y="4983"/>
                <a:ext cx="149" cy="168"/>
              </a:xfrm>
              <a:prstGeom prst="line">
                <a:avLst/>
              </a:prstGeom>
              <a:noFill/>
              <a:ln w="19050">
                <a:solidFill>
                  <a:srgbClr val="FF0000"/>
                </a:solidFill>
                <a:round/>
                <a:headEnd/>
                <a:tailEnd/>
              </a:ln>
            </p:spPr>
            <p:txBody>
              <a:bodyPr/>
              <a:lstStyle/>
              <a:p>
                <a:endParaRPr lang="en-US"/>
              </a:p>
            </p:txBody>
          </p:sp>
          <p:sp>
            <p:nvSpPr>
              <p:cNvPr id="27717" name="Line 90"/>
              <p:cNvSpPr>
                <a:spLocks noChangeAspect="1" noChangeShapeType="1"/>
              </p:cNvSpPr>
              <p:nvPr/>
            </p:nvSpPr>
            <p:spPr bwMode="auto">
              <a:xfrm>
                <a:off x="3107" y="4983"/>
                <a:ext cx="149" cy="168"/>
              </a:xfrm>
              <a:prstGeom prst="line">
                <a:avLst/>
              </a:prstGeom>
              <a:noFill/>
              <a:ln w="19050">
                <a:solidFill>
                  <a:srgbClr val="FF0000"/>
                </a:solidFill>
                <a:round/>
                <a:headEnd/>
                <a:tailEnd/>
              </a:ln>
            </p:spPr>
            <p:txBody>
              <a:bodyPr/>
              <a:lstStyle/>
              <a:p>
                <a:endParaRPr lang="en-US"/>
              </a:p>
            </p:txBody>
          </p:sp>
          <p:sp>
            <p:nvSpPr>
              <p:cNvPr id="27718" name="Line 91"/>
              <p:cNvSpPr>
                <a:spLocks noChangeAspect="1" noChangeShapeType="1"/>
              </p:cNvSpPr>
              <p:nvPr/>
            </p:nvSpPr>
            <p:spPr bwMode="auto">
              <a:xfrm flipH="1">
                <a:off x="3141" y="5211"/>
                <a:ext cx="469" cy="0"/>
              </a:xfrm>
              <a:prstGeom prst="line">
                <a:avLst/>
              </a:prstGeom>
              <a:noFill/>
              <a:ln w="19050">
                <a:solidFill>
                  <a:srgbClr val="FF0000"/>
                </a:solidFill>
                <a:round/>
                <a:headEnd/>
                <a:tailEnd/>
              </a:ln>
            </p:spPr>
            <p:txBody>
              <a:bodyPr/>
              <a:lstStyle/>
              <a:p>
                <a:endParaRPr lang="en-US"/>
              </a:p>
            </p:txBody>
          </p:sp>
          <p:sp>
            <p:nvSpPr>
              <p:cNvPr id="27719" name="Line 92"/>
              <p:cNvSpPr>
                <a:spLocks noChangeAspect="1" noChangeShapeType="1"/>
              </p:cNvSpPr>
              <p:nvPr/>
            </p:nvSpPr>
            <p:spPr bwMode="auto">
              <a:xfrm>
                <a:off x="3362" y="5220"/>
                <a:ext cx="0" cy="211"/>
              </a:xfrm>
              <a:prstGeom prst="line">
                <a:avLst/>
              </a:prstGeom>
              <a:noFill/>
              <a:ln w="19050">
                <a:solidFill>
                  <a:srgbClr val="FF0000"/>
                </a:solidFill>
                <a:round/>
                <a:headEnd/>
                <a:tailEnd/>
              </a:ln>
            </p:spPr>
            <p:txBody>
              <a:bodyPr/>
              <a:lstStyle/>
              <a:p>
                <a:endParaRPr lang="en-US"/>
              </a:p>
            </p:txBody>
          </p:sp>
        </p:grpSp>
        <p:grpSp>
          <p:nvGrpSpPr>
            <p:cNvPr id="27712" name="Group 93"/>
            <p:cNvGrpSpPr>
              <a:grpSpLocks noChangeAspect="1"/>
            </p:cNvGrpSpPr>
            <p:nvPr/>
          </p:nvGrpSpPr>
          <p:grpSpPr bwMode="auto">
            <a:xfrm>
              <a:off x="1454" y="767"/>
              <a:ext cx="40" cy="40"/>
              <a:chOff x="7476" y="4886"/>
              <a:chExt cx="56" cy="56"/>
            </a:xfrm>
          </p:grpSpPr>
          <p:sp>
            <p:nvSpPr>
              <p:cNvPr id="27713" name="Line 94"/>
              <p:cNvSpPr>
                <a:spLocks noChangeAspect="1" noChangeShapeType="1"/>
              </p:cNvSpPr>
              <p:nvPr/>
            </p:nvSpPr>
            <p:spPr bwMode="auto">
              <a:xfrm>
                <a:off x="7518" y="4886"/>
                <a:ext cx="14" cy="56"/>
              </a:xfrm>
              <a:prstGeom prst="line">
                <a:avLst/>
              </a:prstGeom>
              <a:noFill/>
              <a:ln w="19050">
                <a:solidFill>
                  <a:srgbClr val="FF0000"/>
                </a:solidFill>
                <a:round/>
                <a:headEnd/>
                <a:tailEnd/>
              </a:ln>
            </p:spPr>
            <p:txBody>
              <a:bodyPr/>
              <a:lstStyle/>
              <a:p>
                <a:endParaRPr lang="en-US"/>
              </a:p>
            </p:txBody>
          </p:sp>
          <p:sp>
            <p:nvSpPr>
              <p:cNvPr id="27714" name="Line 95"/>
              <p:cNvSpPr>
                <a:spLocks noChangeAspect="1" noChangeShapeType="1"/>
              </p:cNvSpPr>
              <p:nvPr/>
            </p:nvSpPr>
            <p:spPr bwMode="auto">
              <a:xfrm flipH="1" flipV="1">
                <a:off x="7476" y="4928"/>
                <a:ext cx="56" cy="14"/>
              </a:xfrm>
              <a:prstGeom prst="line">
                <a:avLst/>
              </a:prstGeom>
              <a:noFill/>
              <a:ln w="19050">
                <a:solidFill>
                  <a:srgbClr val="FF0000"/>
                </a:solidFill>
                <a:round/>
                <a:headEnd/>
                <a:tailEnd/>
              </a:ln>
            </p:spPr>
            <p:txBody>
              <a:bodyPr/>
              <a:lstStyle/>
              <a:p>
                <a:endParaRPr lang="en-US"/>
              </a:p>
            </p:txBody>
          </p:sp>
        </p:grpSp>
      </p:grpSp>
      <p:sp>
        <p:nvSpPr>
          <p:cNvPr id="44133" name="Line 101"/>
          <p:cNvSpPr>
            <a:spLocks noChangeAspect="1" noChangeShapeType="1"/>
          </p:cNvSpPr>
          <p:nvPr/>
        </p:nvSpPr>
        <p:spPr bwMode="auto">
          <a:xfrm>
            <a:off x="2519363" y="2557463"/>
            <a:ext cx="0" cy="352425"/>
          </a:xfrm>
          <a:prstGeom prst="line">
            <a:avLst/>
          </a:prstGeom>
          <a:noFill/>
          <a:ln w="28575">
            <a:solidFill>
              <a:srgbClr val="FF3300"/>
            </a:solidFill>
            <a:round/>
            <a:headEnd/>
            <a:tailEnd/>
          </a:ln>
        </p:spPr>
        <p:txBody>
          <a:bodyPr/>
          <a:lstStyle/>
          <a:p>
            <a:endParaRPr lang="en-US"/>
          </a:p>
        </p:txBody>
      </p:sp>
      <p:sp>
        <p:nvSpPr>
          <p:cNvPr id="44134" name="Line 102"/>
          <p:cNvSpPr>
            <a:spLocks noChangeAspect="1" noChangeShapeType="1"/>
          </p:cNvSpPr>
          <p:nvPr/>
        </p:nvSpPr>
        <p:spPr bwMode="auto">
          <a:xfrm>
            <a:off x="2524125" y="2905125"/>
            <a:ext cx="1228725" cy="0"/>
          </a:xfrm>
          <a:prstGeom prst="line">
            <a:avLst/>
          </a:prstGeom>
          <a:noFill/>
          <a:ln w="28575">
            <a:solidFill>
              <a:srgbClr val="FF3300"/>
            </a:solidFill>
            <a:round/>
            <a:headEnd/>
            <a:tailEnd/>
          </a:ln>
        </p:spPr>
        <p:txBody>
          <a:bodyPr/>
          <a:lstStyle/>
          <a:p>
            <a:endParaRPr lang="en-US"/>
          </a:p>
        </p:txBody>
      </p:sp>
      <p:sp>
        <p:nvSpPr>
          <p:cNvPr id="44135" name="Line 103"/>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44136" name="Line 104"/>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44137" name="Line 105"/>
          <p:cNvSpPr>
            <a:spLocks noChangeAspect="1" noChangeShapeType="1"/>
          </p:cNvSpPr>
          <p:nvPr/>
        </p:nvSpPr>
        <p:spPr bwMode="auto">
          <a:xfrm>
            <a:off x="1485900" y="4014788"/>
            <a:ext cx="2300288" cy="0"/>
          </a:xfrm>
          <a:prstGeom prst="line">
            <a:avLst/>
          </a:prstGeom>
          <a:noFill/>
          <a:ln w="28575">
            <a:solidFill>
              <a:srgbClr val="FF3300"/>
            </a:solidFill>
            <a:round/>
            <a:headEnd/>
            <a:tailEnd/>
          </a:ln>
        </p:spPr>
        <p:txBody>
          <a:bodyPr/>
          <a:lstStyle/>
          <a:p>
            <a:endParaRPr lang="en-US"/>
          </a:p>
        </p:txBody>
      </p:sp>
      <p:sp>
        <p:nvSpPr>
          <p:cNvPr id="27707" name="Line 108"/>
          <p:cNvSpPr>
            <a:spLocks noChangeShapeType="1"/>
          </p:cNvSpPr>
          <p:nvPr/>
        </p:nvSpPr>
        <p:spPr bwMode="auto">
          <a:xfrm>
            <a:off x="3438525" y="2833688"/>
            <a:ext cx="322263" cy="0"/>
          </a:xfrm>
          <a:prstGeom prst="line">
            <a:avLst/>
          </a:prstGeom>
          <a:noFill/>
          <a:ln w="9525">
            <a:solidFill>
              <a:schemeClr val="tx1"/>
            </a:solidFill>
            <a:round/>
            <a:headEnd/>
            <a:tailEnd type="triangle" w="med" len="med"/>
          </a:ln>
        </p:spPr>
        <p:txBody>
          <a:bodyPr/>
          <a:lstStyle/>
          <a:p>
            <a:endParaRPr lang="en-US"/>
          </a:p>
        </p:txBody>
      </p:sp>
      <p:sp>
        <p:nvSpPr>
          <p:cNvPr id="88" name="Rectangle 87"/>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7709" name="TextBox 61"/>
          <p:cNvSpPr txBox="1">
            <a:spLocks noChangeArrowheads="1"/>
          </p:cNvSpPr>
          <p:nvPr/>
        </p:nvSpPr>
        <p:spPr bwMode="auto">
          <a:xfrm>
            <a:off x="2432050" y="1270000"/>
            <a:ext cx="62833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prvom kvadrantu (Q1)</a:t>
            </a:r>
            <a:endParaRPr lang="en-US" b="1">
              <a:solidFill>
                <a:srgbClr val="0066CC"/>
              </a:solidFill>
            </a:endParaRPr>
          </a:p>
        </p:txBody>
      </p:sp>
      <p:sp>
        <p:nvSpPr>
          <p:cNvPr id="27710"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17"/>
                                        </p:tgtEl>
                                        <p:attrNameLst>
                                          <p:attrName>style.visibility</p:attrName>
                                        </p:attrNameLst>
                                      </p:cBhvr>
                                      <p:to>
                                        <p:strVal val="visible"/>
                                      </p:to>
                                    </p:set>
                                    <p:animEffect transition="in" filter="wipe(left)">
                                      <p:cBhvr>
                                        <p:cTn id="7" dur="1000"/>
                                        <p:tgtEl>
                                          <p:spTgt spid="441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4118"/>
                                        </p:tgtEl>
                                        <p:attrNameLst>
                                          <p:attrName>style.visibility</p:attrName>
                                        </p:attrNameLst>
                                      </p:cBhvr>
                                      <p:to>
                                        <p:strVal val="visible"/>
                                      </p:to>
                                    </p:set>
                                    <p:animEffect transition="in" filter="wipe(up)">
                                      <p:cBhvr>
                                        <p:cTn id="11" dur="500"/>
                                        <p:tgtEl>
                                          <p:spTgt spid="44118"/>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44133"/>
                                        </p:tgtEl>
                                        <p:attrNameLst>
                                          <p:attrName>style.visibility</p:attrName>
                                        </p:attrNameLst>
                                      </p:cBhvr>
                                      <p:to>
                                        <p:strVal val="visible"/>
                                      </p:to>
                                    </p:set>
                                    <p:animEffect transition="in" filter="wipe(up)">
                                      <p:cBhvr>
                                        <p:cTn id="19" dur="500"/>
                                        <p:tgtEl>
                                          <p:spTgt spid="4413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4134"/>
                                        </p:tgtEl>
                                        <p:attrNameLst>
                                          <p:attrName>style.visibility</p:attrName>
                                        </p:attrNameLst>
                                      </p:cBhvr>
                                      <p:to>
                                        <p:strVal val="visible"/>
                                      </p:to>
                                    </p:set>
                                    <p:animEffect transition="in" filter="wipe(left)">
                                      <p:cBhvr>
                                        <p:cTn id="23" dur="1000"/>
                                        <p:tgtEl>
                                          <p:spTgt spid="44134"/>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44135"/>
                                        </p:tgtEl>
                                        <p:attrNameLst>
                                          <p:attrName>style.visibility</p:attrName>
                                        </p:attrNameLst>
                                      </p:cBhvr>
                                      <p:to>
                                        <p:strVal val="visible"/>
                                      </p:to>
                                    </p:set>
                                    <p:animEffect transition="in" filter="wipe(up)">
                                      <p:cBhvr>
                                        <p:cTn id="27" dur="500"/>
                                        <p:tgtEl>
                                          <p:spTgt spid="44135"/>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44136"/>
                                        </p:tgtEl>
                                        <p:attrNameLst>
                                          <p:attrName>style.visibility</p:attrName>
                                        </p:attrNameLst>
                                      </p:cBhvr>
                                      <p:to>
                                        <p:strVal val="visible"/>
                                      </p:to>
                                    </p:set>
                                    <p:animEffect transition="in" filter="wipe(up)">
                                      <p:cBhvr>
                                        <p:cTn id="31" dur="500"/>
                                        <p:tgtEl>
                                          <p:spTgt spid="44136"/>
                                        </p:tgtEl>
                                      </p:cBhvr>
                                    </p:animEffect>
                                  </p:childTnLst>
                                </p:cTn>
                              </p:par>
                            </p:childTnLst>
                          </p:cTn>
                        </p:par>
                        <p:par>
                          <p:cTn id="32" fill="hold">
                            <p:stCondLst>
                              <p:cond delay="4500"/>
                            </p:stCondLst>
                            <p:childTnLst>
                              <p:par>
                                <p:cTn id="33" presetID="22" presetClass="entr" presetSubtype="2" fill="hold" grpId="0" nodeType="afterEffect">
                                  <p:stCondLst>
                                    <p:cond delay="0"/>
                                  </p:stCondLst>
                                  <p:childTnLst>
                                    <p:set>
                                      <p:cBhvr>
                                        <p:cTn id="34" dur="1" fill="hold">
                                          <p:stCondLst>
                                            <p:cond delay="0"/>
                                          </p:stCondLst>
                                        </p:cTn>
                                        <p:tgtEl>
                                          <p:spTgt spid="44137"/>
                                        </p:tgtEl>
                                        <p:attrNameLst>
                                          <p:attrName>style.visibility</p:attrName>
                                        </p:attrNameLst>
                                      </p:cBhvr>
                                      <p:to>
                                        <p:strVal val="visible"/>
                                      </p:to>
                                    </p:set>
                                    <p:animEffect transition="in" filter="wipe(right)">
                                      <p:cBhvr>
                                        <p:cTn id="35" dur="1000"/>
                                        <p:tgtEl>
                                          <p:spTgt spid="441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4108"/>
                                        </p:tgtEl>
                                        <p:attrNameLst>
                                          <p:attrName>style.visibility</p:attrName>
                                        </p:attrNameLst>
                                      </p:cBhvr>
                                      <p:to>
                                        <p:strVal val="visible"/>
                                      </p:to>
                                    </p:set>
                                    <p:animEffect transition="in" filter="fade">
                                      <p:cBhvr>
                                        <p:cTn id="40" dur="1000"/>
                                        <p:tgtEl>
                                          <p:spTgt spid="4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8" grpId="0"/>
      <p:bldP spid="44117" grpId="0" animBg="1"/>
      <p:bldP spid="44118" grpId="0" animBg="1"/>
      <p:bldP spid="44133" grpId="0" animBg="1"/>
      <p:bldP spid="44134" grpId="0" animBg="1"/>
      <p:bldP spid="44135" grpId="0" animBg="1"/>
      <p:bldP spid="44136" grpId="0" animBg="1"/>
      <p:bldP spid="44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6"/>
          <p:cNvGrpSpPr>
            <a:grpSpLocks/>
          </p:cNvGrpSpPr>
          <p:nvPr/>
        </p:nvGrpSpPr>
        <p:grpSpPr bwMode="auto">
          <a:xfrm>
            <a:off x="4876800" y="2044700"/>
            <a:ext cx="2438400" cy="1905000"/>
            <a:chOff x="2269" y="1203"/>
            <a:chExt cx="677" cy="546"/>
          </a:xfrm>
        </p:grpSpPr>
        <p:sp>
          <p:nvSpPr>
            <p:cNvPr id="28777" name="Rectangle 7"/>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8778" name="Line 8"/>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8779" name="Line 9"/>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8675" name="Text Box 10"/>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8676" name="Text Box 11"/>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8677" name="Text Box 12"/>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8678" name="Text Box 13"/>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8679" name="Text Box 14"/>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8680" name="Text Box 15"/>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8681" name="Text Box 16"/>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28682" name="Group 17"/>
          <p:cNvGrpSpPr>
            <a:grpSpLocks noChangeAspect="1"/>
          </p:cNvGrpSpPr>
          <p:nvPr/>
        </p:nvGrpSpPr>
        <p:grpSpPr bwMode="auto">
          <a:xfrm rot="5400000">
            <a:off x="2189957" y="2201068"/>
            <a:ext cx="355600" cy="296863"/>
            <a:chOff x="3107" y="4983"/>
            <a:chExt cx="536" cy="448"/>
          </a:xfrm>
        </p:grpSpPr>
        <p:sp>
          <p:nvSpPr>
            <p:cNvPr id="28772" name="Line 1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8773" name="Line 1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8774" name="Line 2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8775" name="Line 2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8776" name="Line 2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8683" name="Line 23"/>
          <p:cNvSpPr>
            <a:spLocks noChangeAspect="1" noChangeShapeType="1"/>
          </p:cNvSpPr>
          <p:nvPr/>
        </p:nvSpPr>
        <p:spPr bwMode="auto">
          <a:xfrm rot="5400000" flipH="1">
            <a:off x="2251868" y="3393282"/>
            <a:ext cx="309563" cy="0"/>
          </a:xfrm>
          <a:prstGeom prst="line">
            <a:avLst/>
          </a:prstGeom>
          <a:noFill/>
          <a:ln w="9525">
            <a:solidFill>
              <a:srgbClr val="000000"/>
            </a:solidFill>
            <a:round/>
            <a:headEnd/>
            <a:tailEnd/>
          </a:ln>
        </p:spPr>
        <p:txBody>
          <a:bodyPr/>
          <a:lstStyle/>
          <a:p>
            <a:endParaRPr lang="en-US"/>
          </a:p>
        </p:txBody>
      </p:sp>
      <p:sp>
        <p:nvSpPr>
          <p:cNvPr id="28684" name="Line 24"/>
          <p:cNvSpPr>
            <a:spLocks noChangeAspect="1" noChangeShapeType="1"/>
          </p:cNvSpPr>
          <p:nvPr/>
        </p:nvSpPr>
        <p:spPr bwMode="auto">
          <a:xfrm rot="5400000" flipH="1">
            <a:off x="2416175" y="3465513"/>
            <a:ext cx="98425" cy="111125"/>
          </a:xfrm>
          <a:prstGeom prst="line">
            <a:avLst/>
          </a:prstGeom>
          <a:noFill/>
          <a:ln w="9525">
            <a:solidFill>
              <a:srgbClr val="000000"/>
            </a:solidFill>
            <a:round/>
            <a:headEnd/>
            <a:tailEnd/>
          </a:ln>
        </p:spPr>
        <p:txBody>
          <a:bodyPr/>
          <a:lstStyle/>
          <a:p>
            <a:endParaRPr lang="en-US"/>
          </a:p>
        </p:txBody>
      </p:sp>
      <p:sp>
        <p:nvSpPr>
          <p:cNvPr id="28685" name="Line 25"/>
          <p:cNvSpPr>
            <a:spLocks noChangeAspect="1" noChangeShapeType="1"/>
          </p:cNvSpPr>
          <p:nvPr/>
        </p:nvSpPr>
        <p:spPr bwMode="auto">
          <a:xfrm rot="5400000">
            <a:off x="2415382" y="3209131"/>
            <a:ext cx="100012" cy="111125"/>
          </a:xfrm>
          <a:prstGeom prst="line">
            <a:avLst/>
          </a:prstGeom>
          <a:noFill/>
          <a:ln w="9525">
            <a:solidFill>
              <a:srgbClr val="000000"/>
            </a:solidFill>
            <a:round/>
            <a:headEnd/>
            <a:tailEnd/>
          </a:ln>
        </p:spPr>
        <p:txBody>
          <a:bodyPr/>
          <a:lstStyle/>
          <a:p>
            <a:endParaRPr lang="en-US"/>
          </a:p>
        </p:txBody>
      </p:sp>
      <p:sp>
        <p:nvSpPr>
          <p:cNvPr id="28686" name="Line 26"/>
          <p:cNvSpPr>
            <a:spLocks noChangeAspect="1" noChangeShapeType="1"/>
          </p:cNvSpPr>
          <p:nvPr/>
        </p:nvSpPr>
        <p:spPr bwMode="auto">
          <a:xfrm rot="5400000" flipH="1">
            <a:off x="2215356" y="3393282"/>
            <a:ext cx="309563" cy="0"/>
          </a:xfrm>
          <a:prstGeom prst="line">
            <a:avLst/>
          </a:prstGeom>
          <a:noFill/>
          <a:ln w="9525">
            <a:solidFill>
              <a:srgbClr val="000000"/>
            </a:solidFill>
            <a:round/>
            <a:headEnd/>
            <a:tailEnd/>
          </a:ln>
        </p:spPr>
        <p:txBody>
          <a:bodyPr/>
          <a:lstStyle/>
          <a:p>
            <a:endParaRPr lang="en-US"/>
          </a:p>
        </p:txBody>
      </p:sp>
      <p:sp>
        <p:nvSpPr>
          <p:cNvPr id="28687" name="Line 27"/>
          <p:cNvSpPr>
            <a:spLocks noChangeAspect="1" noChangeShapeType="1"/>
          </p:cNvSpPr>
          <p:nvPr/>
        </p:nvSpPr>
        <p:spPr bwMode="auto">
          <a:xfrm rot="5400000">
            <a:off x="2293938" y="3314700"/>
            <a:ext cx="0" cy="139700"/>
          </a:xfrm>
          <a:prstGeom prst="line">
            <a:avLst/>
          </a:prstGeom>
          <a:noFill/>
          <a:ln w="9525">
            <a:solidFill>
              <a:srgbClr val="000000"/>
            </a:solidFill>
            <a:round/>
            <a:headEnd/>
            <a:tailEnd/>
          </a:ln>
        </p:spPr>
        <p:txBody>
          <a:bodyPr/>
          <a:lstStyle/>
          <a:p>
            <a:endParaRPr lang="en-US"/>
          </a:p>
        </p:txBody>
      </p:sp>
      <p:sp>
        <p:nvSpPr>
          <p:cNvPr id="28688" name="Oval 28"/>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689" name="Rectangle 29"/>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8690" name="Rectangle 30"/>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8691" name="Line 31"/>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8692" name="Line 32"/>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28693" name="Group 33"/>
          <p:cNvGrpSpPr>
            <a:grpSpLocks noChangeAspect="1"/>
          </p:cNvGrpSpPr>
          <p:nvPr/>
        </p:nvGrpSpPr>
        <p:grpSpPr bwMode="auto">
          <a:xfrm flipH="1" flipV="1">
            <a:off x="2908300" y="3429000"/>
            <a:ext cx="168275" cy="158750"/>
            <a:chOff x="4438" y="4858"/>
            <a:chExt cx="406" cy="378"/>
          </a:xfrm>
        </p:grpSpPr>
        <p:sp>
          <p:nvSpPr>
            <p:cNvPr id="28768" name="Line 34"/>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8769" name="Line 35"/>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8770" name="Line 36"/>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8771" name="Line 37"/>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8694" name="Line 38"/>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8695" name="Line 39"/>
          <p:cNvSpPr>
            <a:spLocks noChangeAspect="1" noChangeShapeType="1"/>
          </p:cNvSpPr>
          <p:nvPr/>
        </p:nvSpPr>
        <p:spPr bwMode="auto">
          <a:xfrm flipH="1" flipV="1">
            <a:off x="2917825" y="2630488"/>
            <a:ext cx="157163" cy="0"/>
          </a:xfrm>
          <a:prstGeom prst="line">
            <a:avLst/>
          </a:prstGeom>
          <a:noFill/>
          <a:ln w="9525">
            <a:solidFill>
              <a:srgbClr val="000000"/>
            </a:solidFill>
            <a:round/>
            <a:headEnd/>
            <a:tailEnd/>
          </a:ln>
        </p:spPr>
        <p:txBody>
          <a:bodyPr/>
          <a:lstStyle/>
          <a:p>
            <a:endParaRPr lang="en-US"/>
          </a:p>
        </p:txBody>
      </p:sp>
      <p:sp>
        <p:nvSpPr>
          <p:cNvPr id="28696" name="Line 40"/>
          <p:cNvSpPr>
            <a:spLocks noChangeAspect="1" noChangeShapeType="1"/>
          </p:cNvSpPr>
          <p:nvPr/>
        </p:nvSpPr>
        <p:spPr bwMode="auto">
          <a:xfrm flipH="1" flipV="1">
            <a:off x="2994025" y="2473325"/>
            <a:ext cx="85725" cy="157163"/>
          </a:xfrm>
          <a:prstGeom prst="line">
            <a:avLst/>
          </a:prstGeom>
          <a:noFill/>
          <a:ln w="9525">
            <a:solidFill>
              <a:srgbClr val="000000"/>
            </a:solidFill>
            <a:round/>
            <a:headEnd/>
            <a:tailEnd/>
          </a:ln>
        </p:spPr>
        <p:txBody>
          <a:bodyPr/>
          <a:lstStyle/>
          <a:p>
            <a:endParaRPr lang="en-US"/>
          </a:p>
        </p:txBody>
      </p:sp>
      <p:sp>
        <p:nvSpPr>
          <p:cNvPr id="28697" name="Line 41"/>
          <p:cNvSpPr>
            <a:spLocks noChangeAspect="1" noChangeShapeType="1"/>
          </p:cNvSpPr>
          <p:nvPr/>
        </p:nvSpPr>
        <p:spPr bwMode="auto">
          <a:xfrm flipV="1">
            <a:off x="2911475" y="2473325"/>
            <a:ext cx="87313" cy="157163"/>
          </a:xfrm>
          <a:prstGeom prst="line">
            <a:avLst/>
          </a:prstGeom>
          <a:noFill/>
          <a:ln w="9525">
            <a:solidFill>
              <a:srgbClr val="000000"/>
            </a:solidFill>
            <a:round/>
            <a:headEnd/>
            <a:tailEnd/>
          </a:ln>
        </p:spPr>
        <p:txBody>
          <a:bodyPr/>
          <a:lstStyle/>
          <a:p>
            <a:endParaRPr lang="en-US"/>
          </a:p>
        </p:txBody>
      </p:sp>
      <p:sp>
        <p:nvSpPr>
          <p:cNvPr id="28698" name="Line 42"/>
          <p:cNvSpPr>
            <a:spLocks noChangeAspect="1" noChangeShapeType="1"/>
          </p:cNvSpPr>
          <p:nvPr/>
        </p:nvSpPr>
        <p:spPr bwMode="auto">
          <a:xfrm flipH="1" flipV="1">
            <a:off x="2911475" y="2473325"/>
            <a:ext cx="163513" cy="0"/>
          </a:xfrm>
          <a:prstGeom prst="line">
            <a:avLst/>
          </a:prstGeom>
          <a:noFill/>
          <a:ln w="9525">
            <a:solidFill>
              <a:srgbClr val="000000"/>
            </a:solidFill>
            <a:round/>
            <a:headEnd/>
            <a:tailEnd/>
          </a:ln>
        </p:spPr>
        <p:txBody>
          <a:bodyPr/>
          <a:lstStyle/>
          <a:p>
            <a:endParaRPr lang="en-US"/>
          </a:p>
        </p:txBody>
      </p:sp>
      <p:sp>
        <p:nvSpPr>
          <p:cNvPr id="28699" name="Line 43"/>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8700" name="Line 44"/>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8701" name="Line 45"/>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8702" name="Line 46"/>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8703" name="Line 47"/>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8704" name="Line 48"/>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8705" name="Line 49"/>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8706" name="Line 50"/>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8707" name="Oval 51"/>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08" name="Oval 52"/>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09" name="Line 53"/>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8710" name="Line 54"/>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8711" name="Line 55"/>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8712" name="Line 56"/>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8713" name="Oval 57"/>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14" name="Oval 58"/>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28715" name="Group 59"/>
          <p:cNvGrpSpPr>
            <a:grpSpLocks noChangeAspect="1"/>
          </p:cNvGrpSpPr>
          <p:nvPr/>
        </p:nvGrpSpPr>
        <p:grpSpPr bwMode="auto">
          <a:xfrm>
            <a:off x="2438400" y="3484563"/>
            <a:ext cx="61913" cy="61912"/>
            <a:chOff x="7476" y="4886"/>
            <a:chExt cx="56" cy="56"/>
          </a:xfrm>
        </p:grpSpPr>
        <p:sp>
          <p:nvSpPr>
            <p:cNvPr id="28766" name="Line 60"/>
            <p:cNvSpPr>
              <a:spLocks noChangeAspect="1" noChangeShapeType="1"/>
            </p:cNvSpPr>
            <p:nvPr/>
          </p:nvSpPr>
          <p:spPr bwMode="auto">
            <a:xfrm>
              <a:off x="7518" y="4886"/>
              <a:ext cx="14" cy="56"/>
            </a:xfrm>
            <a:prstGeom prst="line">
              <a:avLst/>
            </a:prstGeom>
            <a:noFill/>
            <a:ln w="9525">
              <a:solidFill>
                <a:srgbClr val="000000"/>
              </a:solidFill>
              <a:round/>
              <a:headEnd/>
              <a:tailEnd/>
            </a:ln>
          </p:spPr>
          <p:txBody>
            <a:bodyPr/>
            <a:lstStyle/>
            <a:p>
              <a:endParaRPr lang="en-US"/>
            </a:p>
          </p:txBody>
        </p:sp>
        <p:sp>
          <p:nvSpPr>
            <p:cNvPr id="28767" name="Line 61"/>
            <p:cNvSpPr>
              <a:spLocks noChangeAspect="1" noChangeShapeType="1"/>
            </p:cNvSpPr>
            <p:nvPr/>
          </p:nvSpPr>
          <p:spPr bwMode="auto">
            <a:xfrm flipH="1" flipV="1">
              <a:off x="7476" y="4928"/>
              <a:ext cx="56" cy="14"/>
            </a:xfrm>
            <a:prstGeom prst="line">
              <a:avLst/>
            </a:prstGeom>
            <a:noFill/>
            <a:ln w="9525">
              <a:solidFill>
                <a:srgbClr val="000000"/>
              </a:solidFill>
              <a:round/>
              <a:headEnd/>
              <a:tailEnd/>
            </a:ln>
          </p:spPr>
          <p:txBody>
            <a:bodyPr/>
            <a:lstStyle/>
            <a:p>
              <a:endParaRPr lang="en-US"/>
            </a:p>
          </p:txBody>
        </p:sp>
      </p:grpSp>
      <p:grpSp>
        <p:nvGrpSpPr>
          <p:cNvPr id="28716" name="Group 62"/>
          <p:cNvGrpSpPr>
            <a:grpSpLocks noChangeAspect="1"/>
          </p:cNvGrpSpPr>
          <p:nvPr/>
        </p:nvGrpSpPr>
        <p:grpSpPr bwMode="auto">
          <a:xfrm>
            <a:off x="2422525" y="2432050"/>
            <a:ext cx="63500" cy="63500"/>
            <a:chOff x="7476" y="4886"/>
            <a:chExt cx="56" cy="56"/>
          </a:xfrm>
        </p:grpSpPr>
        <p:sp>
          <p:nvSpPr>
            <p:cNvPr id="28764" name="Line 63"/>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8765" name="Line 64"/>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8717" name="Text Box 65"/>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8718" name="Text Box 66"/>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8719" name="Text Box 67"/>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8720" name="Text Box 68"/>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8721" name="Rectangle 69"/>
          <p:cNvSpPr>
            <a:spLocks noChangeArrowheads="1"/>
          </p:cNvSpPr>
          <p:nvPr/>
        </p:nvSpPr>
        <p:spPr bwMode="auto">
          <a:xfrm>
            <a:off x="6076950" y="2463800"/>
            <a:ext cx="8572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grpSp>
        <p:nvGrpSpPr>
          <p:cNvPr id="7" name="Group 82"/>
          <p:cNvGrpSpPr>
            <a:grpSpLocks noChangeAspect="1"/>
          </p:cNvGrpSpPr>
          <p:nvPr/>
        </p:nvGrpSpPr>
        <p:grpSpPr bwMode="auto">
          <a:xfrm flipH="1" flipV="1">
            <a:off x="2909888" y="3430588"/>
            <a:ext cx="168275" cy="158750"/>
            <a:chOff x="4438" y="4858"/>
            <a:chExt cx="406" cy="378"/>
          </a:xfrm>
        </p:grpSpPr>
        <p:sp>
          <p:nvSpPr>
            <p:cNvPr id="28760" name="Line 83"/>
            <p:cNvSpPr>
              <a:spLocks noChangeAspect="1" noChangeShapeType="1"/>
            </p:cNvSpPr>
            <p:nvPr/>
          </p:nvSpPr>
          <p:spPr bwMode="auto">
            <a:xfrm>
              <a:off x="4452" y="4858"/>
              <a:ext cx="378" cy="0"/>
            </a:xfrm>
            <a:prstGeom prst="line">
              <a:avLst/>
            </a:prstGeom>
            <a:noFill/>
            <a:ln w="19050">
              <a:solidFill>
                <a:srgbClr val="FF0000"/>
              </a:solidFill>
              <a:round/>
              <a:headEnd/>
              <a:tailEnd/>
            </a:ln>
          </p:spPr>
          <p:txBody>
            <a:bodyPr/>
            <a:lstStyle/>
            <a:p>
              <a:endParaRPr lang="en-US"/>
            </a:p>
          </p:txBody>
        </p:sp>
        <p:sp>
          <p:nvSpPr>
            <p:cNvPr id="28761" name="Line 84"/>
            <p:cNvSpPr>
              <a:spLocks noChangeAspect="1" noChangeShapeType="1"/>
            </p:cNvSpPr>
            <p:nvPr/>
          </p:nvSpPr>
          <p:spPr bwMode="auto">
            <a:xfrm>
              <a:off x="4438" y="4858"/>
              <a:ext cx="210" cy="378"/>
            </a:xfrm>
            <a:prstGeom prst="line">
              <a:avLst/>
            </a:prstGeom>
            <a:noFill/>
            <a:ln w="19050">
              <a:solidFill>
                <a:srgbClr val="FF0000"/>
              </a:solidFill>
              <a:round/>
              <a:headEnd/>
              <a:tailEnd/>
            </a:ln>
          </p:spPr>
          <p:txBody>
            <a:bodyPr/>
            <a:lstStyle/>
            <a:p>
              <a:endParaRPr lang="en-US"/>
            </a:p>
          </p:txBody>
        </p:sp>
        <p:sp>
          <p:nvSpPr>
            <p:cNvPr id="28762" name="Line 85"/>
            <p:cNvSpPr>
              <a:spLocks noChangeAspect="1" noChangeShapeType="1"/>
            </p:cNvSpPr>
            <p:nvPr/>
          </p:nvSpPr>
          <p:spPr bwMode="auto">
            <a:xfrm flipH="1">
              <a:off x="4634" y="4858"/>
              <a:ext cx="210" cy="378"/>
            </a:xfrm>
            <a:prstGeom prst="line">
              <a:avLst/>
            </a:prstGeom>
            <a:noFill/>
            <a:ln w="19050">
              <a:solidFill>
                <a:srgbClr val="FF0000"/>
              </a:solidFill>
              <a:round/>
              <a:headEnd/>
              <a:tailEnd/>
            </a:ln>
          </p:spPr>
          <p:txBody>
            <a:bodyPr/>
            <a:lstStyle/>
            <a:p>
              <a:endParaRPr lang="en-US"/>
            </a:p>
          </p:txBody>
        </p:sp>
        <p:sp>
          <p:nvSpPr>
            <p:cNvPr id="28763" name="Line 86"/>
            <p:cNvSpPr>
              <a:spLocks noChangeAspect="1" noChangeShapeType="1"/>
            </p:cNvSpPr>
            <p:nvPr/>
          </p:nvSpPr>
          <p:spPr bwMode="auto">
            <a:xfrm>
              <a:off x="4452" y="5236"/>
              <a:ext cx="392" cy="0"/>
            </a:xfrm>
            <a:prstGeom prst="line">
              <a:avLst/>
            </a:prstGeom>
            <a:noFill/>
            <a:ln w="19050">
              <a:solidFill>
                <a:srgbClr val="FF0000"/>
              </a:solidFill>
              <a:round/>
              <a:headEnd/>
              <a:tailEnd/>
            </a:ln>
          </p:spPr>
          <p:txBody>
            <a:bodyPr/>
            <a:lstStyle/>
            <a:p>
              <a:endParaRPr lang="en-US"/>
            </a:p>
          </p:txBody>
        </p:sp>
      </p:grpSp>
      <p:sp>
        <p:nvSpPr>
          <p:cNvPr id="65624" name="Line 88"/>
          <p:cNvSpPr>
            <a:spLocks noChangeAspect="1" noChangeShapeType="1"/>
          </p:cNvSpPr>
          <p:nvPr/>
        </p:nvSpPr>
        <p:spPr bwMode="auto">
          <a:xfrm>
            <a:off x="2981325" y="2905125"/>
            <a:ext cx="771525" cy="0"/>
          </a:xfrm>
          <a:prstGeom prst="line">
            <a:avLst/>
          </a:prstGeom>
          <a:noFill/>
          <a:ln w="28575">
            <a:solidFill>
              <a:srgbClr val="FF3300"/>
            </a:solidFill>
            <a:round/>
            <a:headEnd/>
            <a:tailEnd/>
          </a:ln>
        </p:spPr>
        <p:txBody>
          <a:bodyPr/>
          <a:lstStyle/>
          <a:p>
            <a:endParaRPr lang="en-US"/>
          </a:p>
        </p:txBody>
      </p:sp>
      <p:sp>
        <p:nvSpPr>
          <p:cNvPr id="65625" name="Line 89"/>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5626" name="Line 90"/>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5627" name="Line 91"/>
          <p:cNvSpPr>
            <a:spLocks noChangeAspect="1" noChangeShapeType="1"/>
          </p:cNvSpPr>
          <p:nvPr/>
        </p:nvSpPr>
        <p:spPr bwMode="auto">
          <a:xfrm>
            <a:off x="2984500" y="4014788"/>
            <a:ext cx="801688" cy="0"/>
          </a:xfrm>
          <a:prstGeom prst="line">
            <a:avLst/>
          </a:prstGeom>
          <a:noFill/>
          <a:ln w="28575">
            <a:solidFill>
              <a:srgbClr val="FF3300"/>
            </a:solidFill>
            <a:round/>
            <a:headEnd/>
            <a:tailEnd/>
          </a:ln>
        </p:spPr>
        <p:txBody>
          <a:bodyPr/>
          <a:lstStyle/>
          <a:p>
            <a:endParaRPr lang="en-US"/>
          </a:p>
        </p:txBody>
      </p:sp>
      <p:sp>
        <p:nvSpPr>
          <p:cNvPr id="65628" name="Line 92"/>
          <p:cNvSpPr>
            <a:spLocks noChangeAspect="1" noChangeShapeType="1"/>
          </p:cNvSpPr>
          <p:nvPr/>
        </p:nvSpPr>
        <p:spPr bwMode="auto">
          <a:xfrm>
            <a:off x="2989263" y="3621088"/>
            <a:ext cx="0" cy="384175"/>
          </a:xfrm>
          <a:prstGeom prst="line">
            <a:avLst/>
          </a:prstGeom>
          <a:noFill/>
          <a:ln w="28575">
            <a:solidFill>
              <a:srgbClr val="FF3300"/>
            </a:solidFill>
            <a:round/>
            <a:headEnd/>
            <a:tailEnd/>
          </a:ln>
        </p:spPr>
        <p:txBody>
          <a:bodyPr/>
          <a:lstStyle/>
          <a:p>
            <a:endParaRPr lang="en-US"/>
          </a:p>
        </p:txBody>
      </p:sp>
      <p:sp>
        <p:nvSpPr>
          <p:cNvPr id="65629" name="Line 93"/>
          <p:cNvSpPr>
            <a:spLocks noChangeAspect="1" noChangeShapeType="1"/>
          </p:cNvSpPr>
          <p:nvPr/>
        </p:nvSpPr>
        <p:spPr bwMode="auto">
          <a:xfrm>
            <a:off x="2992438" y="2925763"/>
            <a:ext cx="0" cy="487362"/>
          </a:xfrm>
          <a:prstGeom prst="line">
            <a:avLst/>
          </a:prstGeom>
          <a:noFill/>
          <a:ln w="28575">
            <a:solidFill>
              <a:srgbClr val="FF3300"/>
            </a:solidFill>
            <a:round/>
            <a:headEnd/>
            <a:tailEnd/>
          </a:ln>
        </p:spPr>
        <p:txBody>
          <a:bodyPr/>
          <a:lstStyle/>
          <a:p>
            <a:endParaRPr lang="en-US"/>
          </a:p>
        </p:txBody>
      </p:sp>
      <p:sp>
        <p:nvSpPr>
          <p:cNvPr id="65630" name="Text Box 94"/>
          <p:cNvSpPr txBox="1">
            <a:spLocks noChangeArrowheads="1"/>
          </p:cNvSpPr>
          <p:nvPr/>
        </p:nvSpPr>
        <p:spPr bwMode="auto">
          <a:xfrm>
            <a:off x="3536950" y="4402138"/>
            <a:ext cx="1970088"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D2 </a:t>
            </a:r>
            <a:r>
              <a:rPr lang="sr-Latn-CS" sz="1600"/>
              <a:t>vodi</a:t>
            </a:r>
            <a:r>
              <a:rPr lang="en-US" sz="1600">
                <a:ea typeface="ＭＳ Ｐゴシック" pitchFamily="-107" charset="-128"/>
              </a:rPr>
              <a:t> </a:t>
            </a:r>
            <a:r>
              <a:rPr lang="en-US" sz="1600">
                <a:latin typeface="Tahoma" pitchFamily="34" charset="0"/>
                <a:ea typeface="ＭＳ Ｐゴシック" pitchFamily="-107" charset="-128"/>
                <a:cs typeface="Tahoma" pitchFamily="34" charset="0"/>
              </a:rPr>
              <a:t> </a:t>
            </a:r>
            <a:r>
              <a:rPr lang="en-US" sz="1600">
                <a:latin typeface="Tahoma" pitchFamily="34" charset="0"/>
                <a:ea typeface="ＭＳ Ｐゴシック" pitchFamily="-107" charset="-128"/>
                <a:cs typeface="Tahoma" pitchFamily="34" charset="0"/>
                <a:sym typeface="Symbol" pitchFamily="18" charset="2"/>
              </a:rPr>
              <a:t>   </a:t>
            </a:r>
            <a:r>
              <a:rPr lang="en-US" sz="1600" b="1">
                <a:ea typeface="ＭＳ Ｐゴシック" pitchFamily="-107" charset="-128"/>
              </a:rPr>
              <a:t>v</a:t>
            </a:r>
            <a:r>
              <a:rPr lang="en-US" sz="1600" b="1" baseline="-25000">
                <a:ea typeface="ＭＳ Ｐゴシック" pitchFamily="-107" charset="-128"/>
              </a:rPr>
              <a:t>a</a:t>
            </a:r>
            <a:r>
              <a:rPr lang="en-US" sz="1600" b="1">
                <a:ea typeface="ＭＳ Ｐゴシック" pitchFamily="-107" charset="-128"/>
              </a:rPr>
              <a:t> = 0</a:t>
            </a:r>
          </a:p>
        </p:txBody>
      </p:sp>
      <p:grpSp>
        <p:nvGrpSpPr>
          <p:cNvPr id="8" name="Group 115"/>
          <p:cNvGrpSpPr>
            <a:grpSpLocks/>
          </p:cNvGrpSpPr>
          <p:nvPr/>
        </p:nvGrpSpPr>
        <p:grpSpPr bwMode="auto">
          <a:xfrm>
            <a:off x="3225800" y="4902200"/>
            <a:ext cx="2501900" cy="1117600"/>
            <a:chOff x="2032" y="3088"/>
            <a:chExt cx="1576" cy="704"/>
          </a:xfrm>
        </p:grpSpPr>
        <p:grpSp>
          <p:nvGrpSpPr>
            <p:cNvPr id="28745" name="Group 97"/>
            <p:cNvGrpSpPr>
              <a:grpSpLocks/>
            </p:cNvGrpSpPr>
            <p:nvPr/>
          </p:nvGrpSpPr>
          <p:grpSpPr bwMode="auto">
            <a:xfrm>
              <a:off x="2032" y="3088"/>
              <a:ext cx="222" cy="704"/>
              <a:chOff x="1312" y="3208"/>
              <a:chExt cx="304" cy="832"/>
            </a:xfrm>
          </p:grpSpPr>
          <p:sp>
            <p:nvSpPr>
              <p:cNvPr id="28758" name="Rectangle 9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9" name="Rectangle 9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28746" name="Group 98"/>
            <p:cNvGrpSpPr>
              <a:grpSpLocks/>
            </p:cNvGrpSpPr>
            <p:nvPr/>
          </p:nvGrpSpPr>
          <p:grpSpPr bwMode="auto">
            <a:xfrm>
              <a:off x="2480" y="3088"/>
              <a:ext cx="223" cy="704"/>
              <a:chOff x="1312" y="3208"/>
              <a:chExt cx="304" cy="832"/>
            </a:xfrm>
          </p:grpSpPr>
          <p:sp>
            <p:nvSpPr>
              <p:cNvPr id="28756" name="Rectangle 99"/>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7" name="Rectangle 100"/>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28747" name="Group 101"/>
            <p:cNvGrpSpPr>
              <a:grpSpLocks/>
            </p:cNvGrpSpPr>
            <p:nvPr/>
          </p:nvGrpSpPr>
          <p:grpSpPr bwMode="auto">
            <a:xfrm>
              <a:off x="2935" y="3088"/>
              <a:ext cx="223" cy="704"/>
              <a:chOff x="1312" y="3208"/>
              <a:chExt cx="304" cy="832"/>
            </a:xfrm>
          </p:grpSpPr>
          <p:sp>
            <p:nvSpPr>
              <p:cNvPr id="28754" name="Rectangle 102"/>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5" name="Rectangle 103"/>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28748" name="Group 104"/>
            <p:cNvGrpSpPr>
              <a:grpSpLocks/>
            </p:cNvGrpSpPr>
            <p:nvPr/>
          </p:nvGrpSpPr>
          <p:grpSpPr bwMode="auto">
            <a:xfrm>
              <a:off x="3386" y="3088"/>
              <a:ext cx="222" cy="704"/>
              <a:chOff x="1312" y="3208"/>
              <a:chExt cx="304" cy="832"/>
            </a:xfrm>
          </p:grpSpPr>
          <p:sp>
            <p:nvSpPr>
              <p:cNvPr id="28752" name="Rectangle 10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3" name="Rectangle 10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sp>
          <p:nvSpPr>
            <p:cNvPr id="28749" name="Line 107"/>
            <p:cNvSpPr>
              <a:spLocks noChangeShapeType="1"/>
            </p:cNvSpPr>
            <p:nvPr/>
          </p:nvSpPr>
          <p:spPr bwMode="auto">
            <a:xfrm>
              <a:off x="2249" y="3704"/>
              <a:ext cx="225" cy="0"/>
            </a:xfrm>
            <a:prstGeom prst="line">
              <a:avLst/>
            </a:prstGeom>
            <a:noFill/>
            <a:ln w="28575">
              <a:solidFill>
                <a:srgbClr val="FF0000"/>
              </a:solidFill>
              <a:round/>
              <a:headEnd/>
              <a:tailEnd/>
            </a:ln>
          </p:spPr>
          <p:txBody>
            <a:bodyPr/>
            <a:lstStyle/>
            <a:p>
              <a:endParaRPr lang="en-US"/>
            </a:p>
          </p:txBody>
        </p:sp>
        <p:sp>
          <p:nvSpPr>
            <p:cNvPr id="28750" name="Line 113"/>
            <p:cNvSpPr>
              <a:spLocks noChangeShapeType="1"/>
            </p:cNvSpPr>
            <p:nvPr/>
          </p:nvSpPr>
          <p:spPr bwMode="auto">
            <a:xfrm>
              <a:off x="2713" y="3704"/>
              <a:ext cx="225" cy="0"/>
            </a:xfrm>
            <a:prstGeom prst="line">
              <a:avLst/>
            </a:prstGeom>
            <a:noFill/>
            <a:ln w="28575">
              <a:solidFill>
                <a:srgbClr val="FF0000"/>
              </a:solidFill>
              <a:round/>
              <a:headEnd/>
              <a:tailEnd/>
            </a:ln>
          </p:spPr>
          <p:txBody>
            <a:bodyPr/>
            <a:lstStyle/>
            <a:p>
              <a:endParaRPr lang="en-US"/>
            </a:p>
          </p:txBody>
        </p:sp>
        <p:sp>
          <p:nvSpPr>
            <p:cNvPr id="28751" name="Line 114"/>
            <p:cNvSpPr>
              <a:spLocks noChangeShapeType="1"/>
            </p:cNvSpPr>
            <p:nvPr/>
          </p:nvSpPr>
          <p:spPr bwMode="auto">
            <a:xfrm>
              <a:off x="3153" y="3704"/>
              <a:ext cx="225" cy="0"/>
            </a:xfrm>
            <a:prstGeom prst="line">
              <a:avLst/>
            </a:prstGeom>
            <a:noFill/>
            <a:ln w="28575">
              <a:solidFill>
                <a:srgbClr val="FF0000"/>
              </a:solidFill>
              <a:round/>
              <a:headEnd/>
              <a:tailEnd/>
            </a:ln>
          </p:spPr>
          <p:txBody>
            <a:bodyPr/>
            <a:lstStyle/>
            <a:p>
              <a:endParaRPr lang="en-US"/>
            </a:p>
          </p:txBody>
        </p:sp>
      </p:grpSp>
      <p:grpSp>
        <p:nvGrpSpPr>
          <p:cNvPr id="13" name="Group 118"/>
          <p:cNvGrpSpPr>
            <a:grpSpLocks/>
          </p:cNvGrpSpPr>
          <p:nvPr/>
        </p:nvGrpSpPr>
        <p:grpSpPr bwMode="auto">
          <a:xfrm>
            <a:off x="2676525" y="5359400"/>
            <a:ext cx="3787775" cy="508000"/>
            <a:chOff x="1686" y="3376"/>
            <a:chExt cx="2386" cy="320"/>
          </a:xfrm>
        </p:grpSpPr>
        <p:sp>
          <p:nvSpPr>
            <p:cNvPr id="28742" name="Line 111"/>
            <p:cNvSpPr>
              <a:spLocks noChangeShapeType="1"/>
            </p:cNvSpPr>
            <p:nvPr/>
          </p:nvSpPr>
          <p:spPr bwMode="auto">
            <a:xfrm flipH="1" flipV="1">
              <a:off x="1912" y="3376"/>
              <a:ext cx="8" cy="320"/>
            </a:xfrm>
            <a:prstGeom prst="line">
              <a:avLst/>
            </a:prstGeom>
            <a:noFill/>
            <a:ln w="9525">
              <a:solidFill>
                <a:srgbClr val="FF0000"/>
              </a:solidFill>
              <a:round/>
              <a:headEnd/>
              <a:tailEnd type="triangle" w="med" len="med"/>
            </a:ln>
          </p:spPr>
          <p:txBody>
            <a:bodyPr/>
            <a:lstStyle/>
            <a:p>
              <a:endParaRPr lang="en-US"/>
            </a:p>
          </p:txBody>
        </p:sp>
        <p:sp>
          <p:nvSpPr>
            <p:cNvPr id="28743" name="Line 112"/>
            <p:cNvSpPr>
              <a:spLocks noChangeShapeType="1"/>
            </p:cNvSpPr>
            <p:nvPr/>
          </p:nvSpPr>
          <p:spPr bwMode="auto">
            <a:xfrm>
              <a:off x="1880" y="3376"/>
              <a:ext cx="2192" cy="0"/>
            </a:xfrm>
            <a:prstGeom prst="line">
              <a:avLst/>
            </a:prstGeom>
            <a:noFill/>
            <a:ln w="28575">
              <a:solidFill>
                <a:srgbClr val="FF0000"/>
              </a:solidFill>
              <a:prstDash val="dash"/>
              <a:round/>
              <a:headEnd/>
              <a:tailEnd/>
            </a:ln>
          </p:spPr>
          <p:txBody>
            <a:bodyPr/>
            <a:lstStyle/>
            <a:p>
              <a:endParaRPr lang="en-US"/>
            </a:p>
          </p:txBody>
        </p:sp>
        <p:sp>
          <p:nvSpPr>
            <p:cNvPr id="28744" name="Text Box 116"/>
            <p:cNvSpPr txBox="1">
              <a:spLocks noChangeArrowheads="1"/>
            </p:cNvSpPr>
            <p:nvPr/>
          </p:nvSpPr>
          <p:spPr bwMode="auto">
            <a:xfrm>
              <a:off x="1686" y="3491"/>
              <a:ext cx="231" cy="192"/>
            </a:xfrm>
            <a:prstGeom prst="rect">
              <a:avLst/>
            </a:prstGeom>
            <a:noFill/>
            <a:ln w="9525">
              <a:noFill/>
              <a:miter lim="800000"/>
              <a:headEnd/>
              <a:tailEnd/>
            </a:ln>
          </p:spPr>
          <p:txBody>
            <a:bodyPr wrap="none">
              <a:spAutoFit/>
            </a:bodyPr>
            <a:lstStyle/>
            <a:p>
              <a:pPr defTabSz="457200"/>
              <a:r>
                <a:rPr lang="en-US" sz="1400" b="1">
                  <a:solidFill>
                    <a:srgbClr val="FF0000"/>
                  </a:solidFill>
                  <a:ea typeface="ＭＳ Ｐゴシック" pitchFamily="-107" charset="-128"/>
                </a:rPr>
                <a:t>V</a:t>
              </a:r>
              <a:r>
                <a:rPr lang="en-US" sz="1400" b="1" baseline="-25000">
                  <a:solidFill>
                    <a:srgbClr val="FF0000"/>
                  </a:solidFill>
                  <a:ea typeface="ＭＳ Ｐゴシック" pitchFamily="-107" charset="-128"/>
                </a:rPr>
                <a:t>a</a:t>
              </a:r>
            </a:p>
          </p:txBody>
        </p:sp>
      </p:grpSp>
      <p:grpSp>
        <p:nvGrpSpPr>
          <p:cNvPr id="14" name="Group 121"/>
          <p:cNvGrpSpPr>
            <a:grpSpLocks/>
          </p:cNvGrpSpPr>
          <p:nvPr/>
        </p:nvGrpSpPr>
        <p:grpSpPr bwMode="auto">
          <a:xfrm>
            <a:off x="2959100" y="5556250"/>
            <a:ext cx="3500438" cy="317500"/>
            <a:chOff x="1864" y="3500"/>
            <a:chExt cx="2205" cy="200"/>
          </a:xfrm>
        </p:grpSpPr>
        <p:sp>
          <p:nvSpPr>
            <p:cNvPr id="28739" name="Line 117"/>
            <p:cNvSpPr>
              <a:spLocks noChangeShapeType="1"/>
            </p:cNvSpPr>
            <p:nvPr/>
          </p:nvSpPr>
          <p:spPr bwMode="auto">
            <a:xfrm>
              <a:off x="1864" y="3500"/>
              <a:ext cx="2172" cy="0"/>
            </a:xfrm>
            <a:prstGeom prst="line">
              <a:avLst/>
            </a:prstGeom>
            <a:noFill/>
            <a:ln w="28575">
              <a:solidFill>
                <a:schemeClr val="tx1"/>
              </a:solidFill>
              <a:prstDash val="dash"/>
              <a:round/>
              <a:headEnd/>
              <a:tailEnd/>
            </a:ln>
          </p:spPr>
          <p:txBody>
            <a:bodyPr/>
            <a:lstStyle/>
            <a:p>
              <a:endParaRPr lang="en-US"/>
            </a:p>
          </p:txBody>
        </p:sp>
        <p:sp>
          <p:nvSpPr>
            <p:cNvPr id="28740" name="Line 119"/>
            <p:cNvSpPr>
              <a:spLocks noChangeShapeType="1"/>
            </p:cNvSpPr>
            <p:nvPr/>
          </p:nvSpPr>
          <p:spPr bwMode="auto">
            <a:xfrm flipV="1">
              <a:off x="3812" y="3512"/>
              <a:ext cx="0" cy="188"/>
            </a:xfrm>
            <a:prstGeom prst="line">
              <a:avLst/>
            </a:prstGeom>
            <a:noFill/>
            <a:ln w="9525">
              <a:solidFill>
                <a:schemeClr val="tx1"/>
              </a:solidFill>
              <a:round/>
              <a:headEnd/>
              <a:tailEnd type="triangle" w="med" len="med"/>
            </a:ln>
          </p:spPr>
          <p:txBody>
            <a:bodyPr/>
            <a:lstStyle/>
            <a:p>
              <a:endParaRPr lang="en-US"/>
            </a:p>
          </p:txBody>
        </p:sp>
        <p:sp>
          <p:nvSpPr>
            <p:cNvPr id="28741" name="Text Box 120"/>
            <p:cNvSpPr txBox="1">
              <a:spLocks noChangeArrowheads="1"/>
            </p:cNvSpPr>
            <p:nvPr/>
          </p:nvSpPr>
          <p:spPr bwMode="auto">
            <a:xfrm>
              <a:off x="3834" y="3507"/>
              <a:ext cx="235" cy="192"/>
            </a:xfrm>
            <a:prstGeom prst="rect">
              <a:avLst/>
            </a:prstGeom>
            <a:noFill/>
            <a:ln w="9525">
              <a:noFill/>
              <a:miter lim="800000"/>
              <a:headEnd/>
              <a:tailEnd/>
            </a:ln>
          </p:spPr>
          <p:txBody>
            <a:bodyPr wrap="none">
              <a:spAutoFit/>
            </a:bodyPr>
            <a:lstStyle/>
            <a:p>
              <a:pPr defTabSz="457200"/>
              <a:r>
                <a:rPr lang="en-US" sz="1400" b="1">
                  <a:ea typeface="ＭＳ Ｐゴシック" pitchFamily="-107" charset="-128"/>
                </a:rPr>
                <a:t>E</a:t>
              </a:r>
              <a:r>
                <a:rPr lang="en-US" sz="1400" b="1" baseline="-25000">
                  <a:ea typeface="ＭＳ Ｐゴシック" pitchFamily="-107" charset="-128"/>
                </a:rPr>
                <a:t>b</a:t>
              </a:r>
            </a:p>
          </p:txBody>
        </p:sp>
      </p:grpSp>
      <p:sp>
        <p:nvSpPr>
          <p:cNvPr id="65658" name="Text Box 122"/>
          <p:cNvSpPr txBox="1">
            <a:spLocks noChangeArrowheads="1"/>
          </p:cNvSpPr>
          <p:nvPr/>
        </p:nvSpPr>
        <p:spPr bwMode="auto">
          <a:xfrm>
            <a:off x="6059488" y="4387850"/>
            <a:ext cx="2133600"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T1 </a:t>
            </a:r>
            <a:r>
              <a:rPr lang="sr-Latn-CS" sz="1600"/>
              <a:t>vodi</a:t>
            </a:r>
            <a:r>
              <a:rPr lang="en-US" sz="1600">
                <a:ea typeface="ＭＳ Ｐゴシック" pitchFamily="-107" charset="-128"/>
              </a:rPr>
              <a:t> </a:t>
            </a:r>
            <a:r>
              <a:rPr lang="en-US" sz="1600">
                <a:latin typeface="Tahoma" pitchFamily="34" charset="0"/>
                <a:ea typeface="ＭＳ Ｐゴシック" pitchFamily="-107" charset="-128"/>
                <a:cs typeface="Tahoma" pitchFamily="34" charset="0"/>
              </a:rPr>
              <a:t> </a:t>
            </a:r>
            <a:r>
              <a:rPr lang="en-US" sz="1600">
                <a:latin typeface="Tahoma" pitchFamily="34" charset="0"/>
                <a:ea typeface="ＭＳ Ｐゴシック" pitchFamily="-107" charset="-128"/>
                <a:cs typeface="Tahoma" pitchFamily="34" charset="0"/>
                <a:sym typeface="Symbol" pitchFamily="18" charset="2"/>
              </a:rPr>
              <a:t>   </a:t>
            </a:r>
            <a:r>
              <a:rPr lang="en-US" sz="1600" b="1">
                <a:ea typeface="ＭＳ Ｐゴシック" pitchFamily="-107" charset="-128"/>
              </a:rPr>
              <a:t>v</a:t>
            </a:r>
            <a:r>
              <a:rPr lang="en-US" sz="1600" b="1" baseline="-25000">
                <a:ea typeface="ＭＳ Ｐゴシック" pitchFamily="-107" charset="-128"/>
              </a:rPr>
              <a:t>a</a:t>
            </a:r>
            <a:r>
              <a:rPr lang="en-US" sz="1600" b="1">
                <a:ea typeface="ＭＳ Ｐゴシック" pitchFamily="-107" charset="-128"/>
              </a:rPr>
              <a:t> = V</a:t>
            </a:r>
            <a:r>
              <a:rPr lang="en-US" sz="1600" b="1" baseline="-25000">
                <a:ea typeface="ＭＳ Ｐゴシック" pitchFamily="-107" charset="-128"/>
              </a:rPr>
              <a:t>dc</a:t>
            </a:r>
            <a:endParaRPr lang="en-US" sz="1600" b="1">
              <a:ea typeface="ＭＳ Ｐゴシック" pitchFamily="-107" charset="-128"/>
            </a:endParaRPr>
          </a:p>
        </p:txBody>
      </p:sp>
      <p:sp>
        <p:nvSpPr>
          <p:cNvPr id="28734" name="Line 123"/>
          <p:cNvSpPr>
            <a:spLocks noChangeShapeType="1"/>
          </p:cNvSpPr>
          <p:nvPr/>
        </p:nvSpPr>
        <p:spPr bwMode="auto">
          <a:xfrm>
            <a:off x="3438525" y="2833688"/>
            <a:ext cx="322263" cy="0"/>
          </a:xfrm>
          <a:prstGeom prst="line">
            <a:avLst/>
          </a:prstGeom>
          <a:noFill/>
          <a:ln w="9525">
            <a:solidFill>
              <a:schemeClr val="tx1"/>
            </a:solidFill>
            <a:round/>
            <a:headEnd/>
            <a:tailEnd type="triangle" w="med" len="med"/>
          </a:ln>
        </p:spPr>
        <p:txBody>
          <a:bodyPr/>
          <a:lstStyle/>
          <a:p>
            <a:endParaRPr lang="en-US"/>
          </a:p>
        </p:txBody>
      </p:sp>
      <p:sp>
        <p:nvSpPr>
          <p:cNvPr id="108" name="Rectangle 107"/>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8736" name="TextBox 61"/>
          <p:cNvSpPr txBox="1">
            <a:spLocks noChangeArrowheads="1"/>
          </p:cNvSpPr>
          <p:nvPr/>
        </p:nvSpPr>
        <p:spPr bwMode="auto">
          <a:xfrm>
            <a:off x="2432050" y="1270000"/>
            <a:ext cx="62833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prvom kvadrantu (Q1)</a:t>
            </a:r>
            <a:endParaRPr lang="en-US" b="1">
              <a:solidFill>
                <a:srgbClr val="0066CC"/>
              </a:solidFill>
            </a:endParaRPr>
          </a:p>
        </p:txBody>
      </p:sp>
      <p:sp>
        <p:nvSpPr>
          <p:cNvPr id="28737"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
        <p:nvSpPr>
          <p:cNvPr id="67690" name="Text Box 106"/>
          <p:cNvSpPr txBox="1">
            <a:spLocks noChangeArrowheads="1"/>
          </p:cNvSpPr>
          <p:nvPr/>
        </p:nvSpPr>
        <p:spPr bwMode="auto">
          <a:xfrm>
            <a:off x="762000" y="6096000"/>
            <a:ext cx="7924800" cy="915988"/>
          </a:xfrm>
          <a:prstGeom prst="rect">
            <a:avLst/>
          </a:prstGeom>
          <a:noFill/>
          <a:ln w="9525">
            <a:noFill/>
            <a:miter lim="800000"/>
            <a:headEnd/>
            <a:tailEnd/>
          </a:ln>
        </p:spPr>
        <p:txBody>
          <a:bodyPr>
            <a:spAutoFit/>
          </a:bodyPr>
          <a:lstStyle/>
          <a:p>
            <a:pPr defTabSz="457200"/>
            <a:r>
              <a:rPr lang="sr-Latn-CS" b="1">
                <a:solidFill>
                  <a:srgbClr val="0066CC"/>
                </a:solidFill>
              </a:rPr>
              <a:t>Prvi kvadrant (Q1):</a:t>
            </a:r>
            <a:r>
              <a:rPr lang="en-US" b="1">
                <a:ea typeface="ＭＳ Ｐゴシック" pitchFamily="-107" charset="-128"/>
              </a:rPr>
              <a:t> </a:t>
            </a:r>
            <a:r>
              <a:rPr lang="sr-Latn-CS"/>
              <a:t>Srednja vrednost generisanog napona (V</a:t>
            </a:r>
            <a:r>
              <a:rPr lang="sr-Latn-CS" baseline="-25000"/>
              <a:t>a</a:t>
            </a:r>
            <a:r>
              <a:rPr lang="sr-Latn-CS"/>
              <a:t>) veća od kontra-ems (E</a:t>
            </a:r>
            <a:r>
              <a:rPr lang="sr-Latn-CS" baseline="-25000"/>
              <a:t>b</a:t>
            </a:r>
            <a:r>
              <a:rPr lang="sr-Latn-CS"/>
              <a:t>). Struja teče ka motoru.</a:t>
            </a:r>
            <a:endParaRPr lang="en-US">
              <a:ea typeface="ＭＳ Ｐゴシック" pitchFamily="-107" charset="-128"/>
            </a:endParaRPr>
          </a:p>
          <a:p>
            <a:pPr defTabSz="457200"/>
            <a:endParaRPr lang="en-US">
              <a:ea typeface="ＭＳ Ｐゴシック" pitchFamily="-10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624"/>
                                        </p:tgtEl>
                                        <p:attrNameLst>
                                          <p:attrName>style.visibility</p:attrName>
                                        </p:attrNameLst>
                                      </p:cBhvr>
                                      <p:to>
                                        <p:strVal val="visible"/>
                                      </p:to>
                                    </p:set>
                                    <p:animEffect transition="in" filter="wipe(left)">
                                      <p:cBhvr>
                                        <p:cTn id="7" dur="1000"/>
                                        <p:tgtEl>
                                          <p:spTgt spid="6562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5625"/>
                                        </p:tgtEl>
                                        <p:attrNameLst>
                                          <p:attrName>style.visibility</p:attrName>
                                        </p:attrNameLst>
                                      </p:cBhvr>
                                      <p:to>
                                        <p:strVal val="visible"/>
                                      </p:to>
                                    </p:set>
                                    <p:animEffect transition="in" filter="wipe(up)">
                                      <p:cBhvr>
                                        <p:cTn id="11" dur="500"/>
                                        <p:tgtEl>
                                          <p:spTgt spid="6562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5626"/>
                                        </p:tgtEl>
                                        <p:attrNameLst>
                                          <p:attrName>style.visibility</p:attrName>
                                        </p:attrNameLst>
                                      </p:cBhvr>
                                      <p:to>
                                        <p:strVal val="visible"/>
                                      </p:to>
                                    </p:set>
                                    <p:animEffect transition="in" filter="wipe(up)">
                                      <p:cBhvr>
                                        <p:cTn id="15" dur="500"/>
                                        <p:tgtEl>
                                          <p:spTgt spid="6562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65627"/>
                                        </p:tgtEl>
                                        <p:attrNameLst>
                                          <p:attrName>style.visibility</p:attrName>
                                        </p:attrNameLst>
                                      </p:cBhvr>
                                      <p:to>
                                        <p:strVal val="visible"/>
                                      </p:to>
                                    </p:set>
                                    <p:animEffect transition="in" filter="wipe(right)">
                                      <p:cBhvr>
                                        <p:cTn id="19" dur="500"/>
                                        <p:tgtEl>
                                          <p:spTgt spid="65627"/>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5628"/>
                                        </p:tgtEl>
                                        <p:attrNameLst>
                                          <p:attrName>style.visibility</p:attrName>
                                        </p:attrNameLst>
                                      </p:cBhvr>
                                      <p:to>
                                        <p:strVal val="visible"/>
                                      </p:to>
                                    </p:set>
                                    <p:animEffect transition="in" filter="wipe(down)">
                                      <p:cBhvr>
                                        <p:cTn id="23" dur="500"/>
                                        <p:tgtEl>
                                          <p:spTgt spid="65628"/>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65629"/>
                                        </p:tgtEl>
                                        <p:attrNameLst>
                                          <p:attrName>style.visibility</p:attrName>
                                        </p:attrNameLst>
                                      </p:cBhvr>
                                      <p:to>
                                        <p:strVal val="visible"/>
                                      </p:to>
                                    </p:set>
                                    <p:animEffect transition="in" filter="wipe(down)">
                                      <p:cBhvr>
                                        <p:cTn id="31" dur="500"/>
                                        <p:tgtEl>
                                          <p:spTgt spid="656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5630"/>
                                        </p:tgtEl>
                                        <p:attrNameLst>
                                          <p:attrName>style.visibility</p:attrName>
                                        </p:attrNameLst>
                                      </p:cBhvr>
                                      <p:to>
                                        <p:strVal val="visible"/>
                                      </p:to>
                                    </p:set>
                                    <p:animEffect transition="in" filter="fade">
                                      <p:cBhvr>
                                        <p:cTn id="36" dur="1000"/>
                                        <p:tgtEl>
                                          <p:spTgt spid="656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5658"/>
                                        </p:tgtEl>
                                        <p:attrNameLst>
                                          <p:attrName>style.visibility</p:attrName>
                                        </p:attrNameLst>
                                      </p:cBhvr>
                                      <p:to>
                                        <p:strVal val="visible"/>
                                      </p:to>
                                    </p:set>
                                    <p:animEffect transition="in" filter="fade">
                                      <p:cBhvr>
                                        <p:cTn id="44" dur="1000"/>
                                        <p:tgtEl>
                                          <p:spTgt spid="6565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7690"/>
                                        </p:tgtEl>
                                        <p:attrNameLst>
                                          <p:attrName>style.visibility</p:attrName>
                                        </p:attrNameLst>
                                      </p:cBhvr>
                                      <p:to>
                                        <p:strVal val="visible"/>
                                      </p:to>
                                    </p:set>
                                    <p:animEffect transition="in" filter="fade">
                                      <p:cBhvr>
                                        <p:cTn id="58" dur="1000"/>
                                        <p:tgtEl>
                                          <p:spTgt spid="6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24" grpId="0" animBg="1"/>
      <p:bldP spid="65625" grpId="0" animBg="1"/>
      <p:bldP spid="65626" grpId="0" animBg="1"/>
      <p:bldP spid="65627" grpId="0" animBg="1"/>
      <p:bldP spid="65628" grpId="0" animBg="1"/>
      <p:bldP spid="65629" grpId="0" animBg="1"/>
      <p:bldP spid="65630" grpId="0"/>
      <p:bldP spid="65658" grpId="0"/>
      <p:bldP spid="676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4"/>
          <p:cNvGrpSpPr>
            <a:grpSpLocks/>
          </p:cNvGrpSpPr>
          <p:nvPr/>
        </p:nvGrpSpPr>
        <p:grpSpPr bwMode="auto">
          <a:xfrm>
            <a:off x="4876800" y="2044700"/>
            <a:ext cx="2438400" cy="1905000"/>
            <a:chOff x="2269" y="1203"/>
            <a:chExt cx="677" cy="546"/>
          </a:xfrm>
        </p:grpSpPr>
        <p:sp>
          <p:nvSpPr>
            <p:cNvPr id="29776" name="Rectangle 5"/>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9777" name="Line 6"/>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9778" name="Line 7"/>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9699" name="Text Box 8"/>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9700" name="Text Box 9"/>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9701" name="Text Box 10"/>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9702" name="Text Box 1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9703" name="Text Box 12"/>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9704" name="Text Box 13"/>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9705" name="Text Box 14"/>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29706" name="Group 15"/>
          <p:cNvGrpSpPr>
            <a:grpSpLocks noChangeAspect="1"/>
          </p:cNvGrpSpPr>
          <p:nvPr/>
        </p:nvGrpSpPr>
        <p:grpSpPr bwMode="auto">
          <a:xfrm rot="5400000">
            <a:off x="2189957" y="2201068"/>
            <a:ext cx="355600" cy="296863"/>
            <a:chOff x="3107" y="4983"/>
            <a:chExt cx="536" cy="448"/>
          </a:xfrm>
        </p:grpSpPr>
        <p:sp>
          <p:nvSpPr>
            <p:cNvPr id="29771" name="Line 16"/>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9772" name="Line 17"/>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9773" name="Line 18"/>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9774" name="Line 19"/>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9775" name="Line 20"/>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9707" name="Line 21"/>
          <p:cNvSpPr>
            <a:spLocks noChangeAspect="1" noChangeShapeType="1"/>
          </p:cNvSpPr>
          <p:nvPr/>
        </p:nvSpPr>
        <p:spPr bwMode="auto">
          <a:xfrm rot="5400000" flipH="1">
            <a:off x="2251868" y="3393282"/>
            <a:ext cx="309563" cy="0"/>
          </a:xfrm>
          <a:prstGeom prst="line">
            <a:avLst/>
          </a:prstGeom>
          <a:noFill/>
          <a:ln w="9525">
            <a:solidFill>
              <a:srgbClr val="000000"/>
            </a:solidFill>
            <a:round/>
            <a:headEnd/>
            <a:tailEnd/>
          </a:ln>
        </p:spPr>
        <p:txBody>
          <a:bodyPr/>
          <a:lstStyle/>
          <a:p>
            <a:endParaRPr lang="en-US"/>
          </a:p>
        </p:txBody>
      </p:sp>
      <p:sp>
        <p:nvSpPr>
          <p:cNvPr id="29708" name="Line 22"/>
          <p:cNvSpPr>
            <a:spLocks noChangeAspect="1" noChangeShapeType="1"/>
          </p:cNvSpPr>
          <p:nvPr/>
        </p:nvSpPr>
        <p:spPr bwMode="auto">
          <a:xfrm rot="5400000" flipH="1">
            <a:off x="2416175" y="3465513"/>
            <a:ext cx="98425" cy="111125"/>
          </a:xfrm>
          <a:prstGeom prst="line">
            <a:avLst/>
          </a:prstGeom>
          <a:noFill/>
          <a:ln w="9525">
            <a:solidFill>
              <a:srgbClr val="000000"/>
            </a:solidFill>
            <a:round/>
            <a:headEnd/>
            <a:tailEnd/>
          </a:ln>
        </p:spPr>
        <p:txBody>
          <a:bodyPr/>
          <a:lstStyle/>
          <a:p>
            <a:endParaRPr lang="en-US"/>
          </a:p>
        </p:txBody>
      </p:sp>
      <p:sp>
        <p:nvSpPr>
          <p:cNvPr id="29709" name="Line 23"/>
          <p:cNvSpPr>
            <a:spLocks noChangeAspect="1" noChangeShapeType="1"/>
          </p:cNvSpPr>
          <p:nvPr/>
        </p:nvSpPr>
        <p:spPr bwMode="auto">
          <a:xfrm rot="5400000">
            <a:off x="2415382" y="3209131"/>
            <a:ext cx="100012" cy="111125"/>
          </a:xfrm>
          <a:prstGeom prst="line">
            <a:avLst/>
          </a:prstGeom>
          <a:noFill/>
          <a:ln w="9525">
            <a:solidFill>
              <a:srgbClr val="000000"/>
            </a:solidFill>
            <a:round/>
            <a:headEnd/>
            <a:tailEnd/>
          </a:ln>
        </p:spPr>
        <p:txBody>
          <a:bodyPr/>
          <a:lstStyle/>
          <a:p>
            <a:endParaRPr lang="en-US"/>
          </a:p>
        </p:txBody>
      </p:sp>
      <p:sp>
        <p:nvSpPr>
          <p:cNvPr id="29710" name="Line 24"/>
          <p:cNvSpPr>
            <a:spLocks noChangeAspect="1" noChangeShapeType="1"/>
          </p:cNvSpPr>
          <p:nvPr/>
        </p:nvSpPr>
        <p:spPr bwMode="auto">
          <a:xfrm rot="5400000" flipH="1">
            <a:off x="2215356" y="3393282"/>
            <a:ext cx="309563" cy="0"/>
          </a:xfrm>
          <a:prstGeom prst="line">
            <a:avLst/>
          </a:prstGeom>
          <a:noFill/>
          <a:ln w="9525">
            <a:solidFill>
              <a:srgbClr val="000000"/>
            </a:solidFill>
            <a:round/>
            <a:headEnd/>
            <a:tailEnd/>
          </a:ln>
        </p:spPr>
        <p:txBody>
          <a:bodyPr/>
          <a:lstStyle/>
          <a:p>
            <a:endParaRPr lang="en-US"/>
          </a:p>
        </p:txBody>
      </p:sp>
      <p:sp>
        <p:nvSpPr>
          <p:cNvPr id="29711" name="Line 25"/>
          <p:cNvSpPr>
            <a:spLocks noChangeAspect="1" noChangeShapeType="1"/>
          </p:cNvSpPr>
          <p:nvPr/>
        </p:nvSpPr>
        <p:spPr bwMode="auto">
          <a:xfrm rot="5400000">
            <a:off x="2293938" y="3314700"/>
            <a:ext cx="0" cy="139700"/>
          </a:xfrm>
          <a:prstGeom prst="line">
            <a:avLst/>
          </a:prstGeom>
          <a:noFill/>
          <a:ln w="9525">
            <a:solidFill>
              <a:srgbClr val="000000"/>
            </a:solidFill>
            <a:round/>
            <a:headEnd/>
            <a:tailEnd/>
          </a:ln>
        </p:spPr>
        <p:txBody>
          <a:bodyPr/>
          <a:lstStyle/>
          <a:p>
            <a:endParaRPr lang="en-US"/>
          </a:p>
        </p:txBody>
      </p:sp>
      <p:sp>
        <p:nvSpPr>
          <p:cNvPr id="29712" name="Oval 26"/>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13" name="Rectangle 27"/>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9714" name="Rectangle 28"/>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9715" name="Line 29"/>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9716" name="Line 30"/>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29717" name="Group 31"/>
          <p:cNvGrpSpPr>
            <a:grpSpLocks noChangeAspect="1"/>
          </p:cNvGrpSpPr>
          <p:nvPr/>
        </p:nvGrpSpPr>
        <p:grpSpPr bwMode="auto">
          <a:xfrm flipH="1" flipV="1">
            <a:off x="2908300" y="3429000"/>
            <a:ext cx="168275" cy="158750"/>
            <a:chOff x="4438" y="4858"/>
            <a:chExt cx="406" cy="378"/>
          </a:xfrm>
        </p:grpSpPr>
        <p:sp>
          <p:nvSpPr>
            <p:cNvPr id="29767" name="Line 32"/>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9768" name="Line 33"/>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9769" name="Line 34"/>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9770" name="Line 35"/>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9718" name="Line 36"/>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9719" name="Line 37"/>
          <p:cNvSpPr>
            <a:spLocks noChangeAspect="1" noChangeShapeType="1"/>
          </p:cNvSpPr>
          <p:nvPr/>
        </p:nvSpPr>
        <p:spPr bwMode="auto">
          <a:xfrm flipH="1" flipV="1">
            <a:off x="2917825" y="2630488"/>
            <a:ext cx="157163" cy="0"/>
          </a:xfrm>
          <a:prstGeom prst="line">
            <a:avLst/>
          </a:prstGeom>
          <a:noFill/>
          <a:ln w="9525">
            <a:solidFill>
              <a:srgbClr val="000000"/>
            </a:solidFill>
            <a:round/>
            <a:headEnd/>
            <a:tailEnd/>
          </a:ln>
        </p:spPr>
        <p:txBody>
          <a:bodyPr/>
          <a:lstStyle/>
          <a:p>
            <a:endParaRPr lang="en-US"/>
          </a:p>
        </p:txBody>
      </p:sp>
      <p:sp>
        <p:nvSpPr>
          <p:cNvPr id="29720" name="Line 38"/>
          <p:cNvSpPr>
            <a:spLocks noChangeAspect="1" noChangeShapeType="1"/>
          </p:cNvSpPr>
          <p:nvPr/>
        </p:nvSpPr>
        <p:spPr bwMode="auto">
          <a:xfrm flipH="1" flipV="1">
            <a:off x="2994025" y="2473325"/>
            <a:ext cx="85725" cy="157163"/>
          </a:xfrm>
          <a:prstGeom prst="line">
            <a:avLst/>
          </a:prstGeom>
          <a:noFill/>
          <a:ln w="9525">
            <a:solidFill>
              <a:srgbClr val="000000"/>
            </a:solidFill>
            <a:round/>
            <a:headEnd/>
            <a:tailEnd/>
          </a:ln>
        </p:spPr>
        <p:txBody>
          <a:bodyPr/>
          <a:lstStyle/>
          <a:p>
            <a:endParaRPr lang="en-US"/>
          </a:p>
        </p:txBody>
      </p:sp>
      <p:sp>
        <p:nvSpPr>
          <p:cNvPr id="29721" name="Line 39"/>
          <p:cNvSpPr>
            <a:spLocks noChangeAspect="1" noChangeShapeType="1"/>
          </p:cNvSpPr>
          <p:nvPr/>
        </p:nvSpPr>
        <p:spPr bwMode="auto">
          <a:xfrm flipV="1">
            <a:off x="2911475" y="2473325"/>
            <a:ext cx="87313" cy="157163"/>
          </a:xfrm>
          <a:prstGeom prst="line">
            <a:avLst/>
          </a:prstGeom>
          <a:noFill/>
          <a:ln w="9525">
            <a:solidFill>
              <a:srgbClr val="000000"/>
            </a:solidFill>
            <a:round/>
            <a:headEnd/>
            <a:tailEnd/>
          </a:ln>
        </p:spPr>
        <p:txBody>
          <a:bodyPr/>
          <a:lstStyle/>
          <a:p>
            <a:endParaRPr lang="en-US"/>
          </a:p>
        </p:txBody>
      </p:sp>
      <p:sp>
        <p:nvSpPr>
          <p:cNvPr id="29722" name="Line 40"/>
          <p:cNvSpPr>
            <a:spLocks noChangeAspect="1" noChangeShapeType="1"/>
          </p:cNvSpPr>
          <p:nvPr/>
        </p:nvSpPr>
        <p:spPr bwMode="auto">
          <a:xfrm flipH="1" flipV="1">
            <a:off x="2911475" y="2473325"/>
            <a:ext cx="163513" cy="0"/>
          </a:xfrm>
          <a:prstGeom prst="line">
            <a:avLst/>
          </a:prstGeom>
          <a:noFill/>
          <a:ln w="9525">
            <a:solidFill>
              <a:srgbClr val="000000"/>
            </a:solidFill>
            <a:round/>
            <a:headEnd/>
            <a:tailEnd/>
          </a:ln>
        </p:spPr>
        <p:txBody>
          <a:bodyPr/>
          <a:lstStyle/>
          <a:p>
            <a:endParaRPr lang="en-US"/>
          </a:p>
        </p:txBody>
      </p:sp>
      <p:sp>
        <p:nvSpPr>
          <p:cNvPr id="29723" name="Line 41"/>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9724" name="Line 42"/>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9725" name="Line 43"/>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9726" name="Line 44"/>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9727" name="Line 45"/>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9728" name="Line 46"/>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9729" name="Line 47"/>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9730" name="Line 48"/>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9731" name="Oval 49"/>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2" name="Oval 50"/>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3" name="Line 51"/>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9734" name="Line 52"/>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9735" name="Line 53"/>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9736" name="Line 54"/>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9737" name="Oval 55"/>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8" name="Oval 56"/>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29739" name="Group 57"/>
          <p:cNvGrpSpPr>
            <a:grpSpLocks noChangeAspect="1"/>
          </p:cNvGrpSpPr>
          <p:nvPr/>
        </p:nvGrpSpPr>
        <p:grpSpPr bwMode="auto">
          <a:xfrm>
            <a:off x="2438400" y="3484563"/>
            <a:ext cx="61913" cy="61912"/>
            <a:chOff x="7476" y="4886"/>
            <a:chExt cx="56" cy="56"/>
          </a:xfrm>
        </p:grpSpPr>
        <p:sp>
          <p:nvSpPr>
            <p:cNvPr id="29765" name="Line 58"/>
            <p:cNvSpPr>
              <a:spLocks noChangeAspect="1" noChangeShapeType="1"/>
            </p:cNvSpPr>
            <p:nvPr/>
          </p:nvSpPr>
          <p:spPr bwMode="auto">
            <a:xfrm>
              <a:off x="7518" y="4886"/>
              <a:ext cx="14" cy="56"/>
            </a:xfrm>
            <a:prstGeom prst="line">
              <a:avLst/>
            </a:prstGeom>
            <a:noFill/>
            <a:ln w="9525">
              <a:solidFill>
                <a:srgbClr val="000000"/>
              </a:solidFill>
              <a:round/>
              <a:headEnd/>
              <a:tailEnd/>
            </a:ln>
          </p:spPr>
          <p:txBody>
            <a:bodyPr/>
            <a:lstStyle/>
            <a:p>
              <a:endParaRPr lang="en-US"/>
            </a:p>
          </p:txBody>
        </p:sp>
        <p:sp>
          <p:nvSpPr>
            <p:cNvPr id="29766" name="Line 59"/>
            <p:cNvSpPr>
              <a:spLocks noChangeAspect="1" noChangeShapeType="1"/>
            </p:cNvSpPr>
            <p:nvPr/>
          </p:nvSpPr>
          <p:spPr bwMode="auto">
            <a:xfrm flipH="1" flipV="1">
              <a:off x="7476" y="4928"/>
              <a:ext cx="56" cy="14"/>
            </a:xfrm>
            <a:prstGeom prst="line">
              <a:avLst/>
            </a:prstGeom>
            <a:noFill/>
            <a:ln w="9525">
              <a:solidFill>
                <a:srgbClr val="000000"/>
              </a:solidFill>
              <a:round/>
              <a:headEnd/>
              <a:tailEnd/>
            </a:ln>
          </p:spPr>
          <p:txBody>
            <a:bodyPr/>
            <a:lstStyle/>
            <a:p>
              <a:endParaRPr lang="en-US"/>
            </a:p>
          </p:txBody>
        </p:sp>
      </p:grpSp>
      <p:grpSp>
        <p:nvGrpSpPr>
          <p:cNvPr id="29740" name="Group 60"/>
          <p:cNvGrpSpPr>
            <a:grpSpLocks noChangeAspect="1"/>
          </p:cNvGrpSpPr>
          <p:nvPr/>
        </p:nvGrpSpPr>
        <p:grpSpPr bwMode="auto">
          <a:xfrm>
            <a:off x="2422525" y="2432050"/>
            <a:ext cx="63500" cy="63500"/>
            <a:chOff x="7476" y="4886"/>
            <a:chExt cx="56" cy="56"/>
          </a:xfrm>
        </p:grpSpPr>
        <p:sp>
          <p:nvSpPr>
            <p:cNvPr id="29763" name="Line 61"/>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9764" name="Line 62"/>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9741" name="Text Box 63"/>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9742" name="Text Box 64"/>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9743" name="Text Box 65"/>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9744" name="Text Box 66"/>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9745" name="Rectangle 67"/>
          <p:cNvSpPr>
            <a:spLocks noChangeArrowheads="1"/>
          </p:cNvSpPr>
          <p:nvPr/>
        </p:nvSpPr>
        <p:spPr bwMode="auto">
          <a:xfrm>
            <a:off x="5303838" y="2463800"/>
            <a:ext cx="779462"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66633" name="Line 73"/>
          <p:cNvSpPr>
            <a:spLocks noChangeAspect="1" noChangeShapeType="1"/>
          </p:cNvSpPr>
          <p:nvPr/>
        </p:nvSpPr>
        <p:spPr bwMode="auto">
          <a:xfrm>
            <a:off x="2981325" y="2905125"/>
            <a:ext cx="771525" cy="0"/>
          </a:xfrm>
          <a:prstGeom prst="line">
            <a:avLst/>
          </a:prstGeom>
          <a:noFill/>
          <a:ln w="28575">
            <a:solidFill>
              <a:srgbClr val="FF3300"/>
            </a:solidFill>
            <a:round/>
            <a:headEnd/>
            <a:tailEnd/>
          </a:ln>
        </p:spPr>
        <p:txBody>
          <a:bodyPr/>
          <a:lstStyle/>
          <a:p>
            <a:endParaRPr lang="en-US"/>
          </a:p>
        </p:txBody>
      </p:sp>
      <p:sp>
        <p:nvSpPr>
          <p:cNvPr id="66634" name="Line 74"/>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6635" name="Line 75"/>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6636" name="Line 76"/>
          <p:cNvSpPr>
            <a:spLocks noChangeAspect="1" noChangeShapeType="1"/>
          </p:cNvSpPr>
          <p:nvPr/>
        </p:nvSpPr>
        <p:spPr bwMode="auto">
          <a:xfrm>
            <a:off x="1490663" y="4014788"/>
            <a:ext cx="2295525" cy="0"/>
          </a:xfrm>
          <a:prstGeom prst="line">
            <a:avLst/>
          </a:prstGeom>
          <a:noFill/>
          <a:ln w="28575">
            <a:solidFill>
              <a:srgbClr val="FF3300"/>
            </a:solidFill>
            <a:round/>
            <a:headEnd/>
            <a:tailEnd/>
          </a:ln>
        </p:spPr>
        <p:txBody>
          <a:bodyPr/>
          <a:lstStyle/>
          <a:p>
            <a:endParaRPr lang="en-US"/>
          </a:p>
        </p:txBody>
      </p:sp>
      <p:sp>
        <p:nvSpPr>
          <p:cNvPr id="66639" name="Text Box 79"/>
          <p:cNvSpPr txBox="1">
            <a:spLocks noChangeArrowheads="1"/>
          </p:cNvSpPr>
          <p:nvPr/>
        </p:nvSpPr>
        <p:spPr bwMode="auto">
          <a:xfrm>
            <a:off x="3536950" y="4402138"/>
            <a:ext cx="2155825"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D1 </a:t>
            </a:r>
            <a:r>
              <a:rPr lang="sr-Latn-CS" sz="1600"/>
              <a:t>vodi</a:t>
            </a:r>
            <a:r>
              <a:rPr lang="en-US" sz="1600">
                <a:ea typeface="ＭＳ Ｐゴシック" pitchFamily="-107" charset="-128"/>
              </a:rPr>
              <a:t> </a:t>
            </a:r>
            <a:r>
              <a:rPr lang="en-US" sz="1600">
                <a:latin typeface="Tahoma" pitchFamily="34" charset="0"/>
                <a:ea typeface="ＭＳ Ｐゴシック" pitchFamily="-107" charset="-128"/>
                <a:cs typeface="Tahoma" pitchFamily="34" charset="0"/>
              </a:rPr>
              <a:t> </a:t>
            </a:r>
            <a:r>
              <a:rPr lang="en-US" sz="1600">
                <a:latin typeface="Tahoma" pitchFamily="34" charset="0"/>
                <a:ea typeface="ＭＳ Ｐゴシック" pitchFamily="-107" charset="-128"/>
                <a:cs typeface="Tahoma" pitchFamily="34" charset="0"/>
                <a:sym typeface="Symbol" pitchFamily="18" charset="2"/>
              </a:rPr>
              <a:t>   </a:t>
            </a:r>
            <a:r>
              <a:rPr lang="en-US" sz="1600" b="1">
                <a:ea typeface="ＭＳ Ｐゴシック" pitchFamily="-107" charset="-128"/>
              </a:rPr>
              <a:t>v</a:t>
            </a:r>
            <a:r>
              <a:rPr lang="en-US" sz="1600" b="1" baseline="-25000">
                <a:ea typeface="ＭＳ Ｐゴシック" pitchFamily="-107" charset="-128"/>
              </a:rPr>
              <a:t>a</a:t>
            </a:r>
            <a:r>
              <a:rPr lang="en-US" sz="1600" b="1">
                <a:ea typeface="ＭＳ Ｐゴシック" pitchFamily="-107" charset="-128"/>
              </a:rPr>
              <a:t> = V</a:t>
            </a:r>
            <a:r>
              <a:rPr lang="en-US" sz="1600" b="1" baseline="-25000">
                <a:ea typeface="ＭＳ Ｐゴシック" pitchFamily="-107" charset="-128"/>
              </a:rPr>
              <a:t>dc</a:t>
            </a:r>
          </a:p>
        </p:txBody>
      </p:sp>
      <p:sp>
        <p:nvSpPr>
          <p:cNvPr id="29751" name="Line 105"/>
          <p:cNvSpPr>
            <a:spLocks noChangeShapeType="1"/>
          </p:cNvSpPr>
          <p:nvPr/>
        </p:nvSpPr>
        <p:spPr bwMode="auto">
          <a:xfrm>
            <a:off x="3438525" y="2833688"/>
            <a:ext cx="322263" cy="0"/>
          </a:xfrm>
          <a:prstGeom prst="line">
            <a:avLst/>
          </a:prstGeom>
          <a:noFill/>
          <a:ln w="9525">
            <a:solidFill>
              <a:schemeClr val="tx1"/>
            </a:solidFill>
            <a:round/>
            <a:headEnd type="triangle" w="med" len="med"/>
            <a:tailEnd/>
          </a:ln>
        </p:spPr>
        <p:txBody>
          <a:bodyPr/>
          <a:lstStyle/>
          <a:p>
            <a:endParaRPr lang="en-US"/>
          </a:p>
        </p:txBody>
      </p:sp>
      <p:grpSp>
        <p:nvGrpSpPr>
          <p:cNvPr id="7" name="Group 110"/>
          <p:cNvGrpSpPr>
            <a:grpSpLocks noChangeAspect="1"/>
          </p:cNvGrpSpPr>
          <p:nvPr/>
        </p:nvGrpSpPr>
        <p:grpSpPr bwMode="auto">
          <a:xfrm flipH="1" flipV="1">
            <a:off x="2913063" y="2468563"/>
            <a:ext cx="168275" cy="158750"/>
            <a:chOff x="4438" y="4858"/>
            <a:chExt cx="406" cy="378"/>
          </a:xfrm>
        </p:grpSpPr>
        <p:sp>
          <p:nvSpPr>
            <p:cNvPr id="29759" name="Line 111"/>
            <p:cNvSpPr>
              <a:spLocks noChangeAspect="1" noChangeShapeType="1"/>
            </p:cNvSpPr>
            <p:nvPr/>
          </p:nvSpPr>
          <p:spPr bwMode="auto">
            <a:xfrm>
              <a:off x="4452" y="4858"/>
              <a:ext cx="378" cy="0"/>
            </a:xfrm>
            <a:prstGeom prst="line">
              <a:avLst/>
            </a:prstGeom>
            <a:noFill/>
            <a:ln w="19050">
              <a:solidFill>
                <a:srgbClr val="FF0000"/>
              </a:solidFill>
              <a:round/>
              <a:headEnd/>
              <a:tailEnd/>
            </a:ln>
          </p:spPr>
          <p:txBody>
            <a:bodyPr/>
            <a:lstStyle/>
            <a:p>
              <a:endParaRPr lang="en-US"/>
            </a:p>
          </p:txBody>
        </p:sp>
        <p:sp>
          <p:nvSpPr>
            <p:cNvPr id="29760" name="Line 112"/>
            <p:cNvSpPr>
              <a:spLocks noChangeAspect="1" noChangeShapeType="1"/>
            </p:cNvSpPr>
            <p:nvPr/>
          </p:nvSpPr>
          <p:spPr bwMode="auto">
            <a:xfrm>
              <a:off x="4438" y="4858"/>
              <a:ext cx="210" cy="378"/>
            </a:xfrm>
            <a:prstGeom prst="line">
              <a:avLst/>
            </a:prstGeom>
            <a:noFill/>
            <a:ln w="19050">
              <a:solidFill>
                <a:srgbClr val="FF0000"/>
              </a:solidFill>
              <a:round/>
              <a:headEnd/>
              <a:tailEnd/>
            </a:ln>
          </p:spPr>
          <p:txBody>
            <a:bodyPr/>
            <a:lstStyle/>
            <a:p>
              <a:endParaRPr lang="en-US"/>
            </a:p>
          </p:txBody>
        </p:sp>
        <p:sp>
          <p:nvSpPr>
            <p:cNvPr id="29761" name="Line 113"/>
            <p:cNvSpPr>
              <a:spLocks noChangeAspect="1" noChangeShapeType="1"/>
            </p:cNvSpPr>
            <p:nvPr/>
          </p:nvSpPr>
          <p:spPr bwMode="auto">
            <a:xfrm flipH="1">
              <a:off x="4634" y="4858"/>
              <a:ext cx="210" cy="378"/>
            </a:xfrm>
            <a:prstGeom prst="line">
              <a:avLst/>
            </a:prstGeom>
            <a:noFill/>
            <a:ln w="19050">
              <a:solidFill>
                <a:srgbClr val="FF0000"/>
              </a:solidFill>
              <a:round/>
              <a:headEnd/>
              <a:tailEnd/>
            </a:ln>
          </p:spPr>
          <p:txBody>
            <a:bodyPr/>
            <a:lstStyle/>
            <a:p>
              <a:endParaRPr lang="en-US"/>
            </a:p>
          </p:txBody>
        </p:sp>
        <p:sp>
          <p:nvSpPr>
            <p:cNvPr id="29762" name="Line 114"/>
            <p:cNvSpPr>
              <a:spLocks noChangeAspect="1" noChangeShapeType="1"/>
            </p:cNvSpPr>
            <p:nvPr/>
          </p:nvSpPr>
          <p:spPr bwMode="auto">
            <a:xfrm>
              <a:off x="4452" y="5236"/>
              <a:ext cx="392" cy="0"/>
            </a:xfrm>
            <a:prstGeom prst="line">
              <a:avLst/>
            </a:prstGeom>
            <a:noFill/>
            <a:ln w="19050">
              <a:solidFill>
                <a:srgbClr val="FF0000"/>
              </a:solidFill>
              <a:round/>
              <a:headEnd/>
              <a:tailEnd/>
            </a:ln>
          </p:spPr>
          <p:txBody>
            <a:bodyPr/>
            <a:lstStyle/>
            <a:p>
              <a:endParaRPr lang="en-US"/>
            </a:p>
          </p:txBody>
        </p:sp>
      </p:grpSp>
      <p:sp>
        <p:nvSpPr>
          <p:cNvPr id="66675" name="Line 115"/>
          <p:cNvSpPr>
            <a:spLocks noChangeAspect="1" noChangeShapeType="1"/>
          </p:cNvSpPr>
          <p:nvPr/>
        </p:nvSpPr>
        <p:spPr bwMode="auto">
          <a:xfrm>
            <a:off x="2994025" y="2647950"/>
            <a:ext cx="0" cy="214313"/>
          </a:xfrm>
          <a:prstGeom prst="line">
            <a:avLst/>
          </a:prstGeom>
          <a:noFill/>
          <a:ln w="28575">
            <a:solidFill>
              <a:srgbClr val="FF3300"/>
            </a:solidFill>
            <a:round/>
            <a:headEnd/>
            <a:tailEnd/>
          </a:ln>
        </p:spPr>
        <p:txBody>
          <a:bodyPr/>
          <a:lstStyle/>
          <a:p>
            <a:endParaRPr lang="en-US"/>
          </a:p>
        </p:txBody>
      </p:sp>
      <p:sp>
        <p:nvSpPr>
          <p:cNvPr id="66676" name="Line 116"/>
          <p:cNvSpPr>
            <a:spLocks noChangeAspect="1" noChangeShapeType="1"/>
          </p:cNvSpPr>
          <p:nvPr/>
        </p:nvSpPr>
        <p:spPr bwMode="auto">
          <a:xfrm>
            <a:off x="3003550" y="1762125"/>
            <a:ext cx="0" cy="671513"/>
          </a:xfrm>
          <a:prstGeom prst="line">
            <a:avLst/>
          </a:prstGeom>
          <a:noFill/>
          <a:ln w="28575">
            <a:solidFill>
              <a:srgbClr val="FF3300"/>
            </a:solidFill>
            <a:round/>
            <a:headEnd/>
            <a:tailEnd/>
          </a:ln>
        </p:spPr>
        <p:txBody>
          <a:bodyPr/>
          <a:lstStyle/>
          <a:p>
            <a:endParaRPr lang="en-US"/>
          </a:p>
        </p:txBody>
      </p:sp>
      <p:sp>
        <p:nvSpPr>
          <p:cNvPr id="66677" name="Line 117"/>
          <p:cNvSpPr>
            <a:spLocks noChangeAspect="1" noChangeShapeType="1"/>
          </p:cNvSpPr>
          <p:nvPr/>
        </p:nvSpPr>
        <p:spPr bwMode="auto">
          <a:xfrm>
            <a:off x="1400175" y="1762125"/>
            <a:ext cx="1600200" cy="0"/>
          </a:xfrm>
          <a:prstGeom prst="line">
            <a:avLst/>
          </a:prstGeom>
          <a:noFill/>
          <a:ln w="28575">
            <a:solidFill>
              <a:srgbClr val="FF3300"/>
            </a:solidFill>
            <a:round/>
            <a:headEnd/>
            <a:tailEnd/>
          </a:ln>
        </p:spPr>
        <p:txBody>
          <a:bodyPr/>
          <a:lstStyle/>
          <a:p>
            <a:endParaRPr lang="en-US"/>
          </a:p>
        </p:txBody>
      </p:sp>
      <p:sp>
        <p:nvSpPr>
          <p:cNvPr id="83" name="Rectangle 82"/>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9757" name="TextBox 61"/>
          <p:cNvSpPr txBox="1">
            <a:spLocks noChangeArrowheads="1"/>
          </p:cNvSpPr>
          <p:nvPr/>
        </p:nvSpPr>
        <p:spPr bwMode="auto">
          <a:xfrm>
            <a:off x="2432050" y="1270000"/>
            <a:ext cx="64357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drugom kvadrantu (Q2)</a:t>
            </a:r>
            <a:endParaRPr lang="en-US" b="1">
              <a:solidFill>
                <a:srgbClr val="0066CC"/>
              </a:solidFill>
            </a:endParaRPr>
          </a:p>
        </p:txBody>
      </p:sp>
      <p:sp>
        <p:nvSpPr>
          <p:cNvPr id="29758"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36"/>
                                        </p:tgtEl>
                                        <p:attrNameLst>
                                          <p:attrName>style.visibility</p:attrName>
                                        </p:attrNameLst>
                                      </p:cBhvr>
                                      <p:to>
                                        <p:strVal val="visible"/>
                                      </p:to>
                                    </p:set>
                                    <p:animEffect transition="in" filter="wipe(left)">
                                      <p:cBhvr>
                                        <p:cTn id="7" dur="500"/>
                                        <p:tgtEl>
                                          <p:spTgt spid="6663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635"/>
                                        </p:tgtEl>
                                        <p:attrNameLst>
                                          <p:attrName>style.visibility</p:attrName>
                                        </p:attrNameLst>
                                      </p:cBhvr>
                                      <p:to>
                                        <p:strVal val="visible"/>
                                      </p:to>
                                    </p:set>
                                    <p:animEffect transition="in" filter="wipe(down)">
                                      <p:cBhvr>
                                        <p:cTn id="11" dur="500"/>
                                        <p:tgtEl>
                                          <p:spTgt spid="6663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6634"/>
                                        </p:tgtEl>
                                        <p:attrNameLst>
                                          <p:attrName>style.visibility</p:attrName>
                                        </p:attrNameLst>
                                      </p:cBhvr>
                                      <p:to>
                                        <p:strVal val="visible"/>
                                      </p:to>
                                    </p:set>
                                    <p:animEffect transition="in" filter="wipe(down)">
                                      <p:cBhvr>
                                        <p:cTn id="15" dur="500"/>
                                        <p:tgtEl>
                                          <p:spTgt spid="6663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6633"/>
                                        </p:tgtEl>
                                        <p:attrNameLst>
                                          <p:attrName>style.visibility</p:attrName>
                                        </p:attrNameLst>
                                      </p:cBhvr>
                                      <p:to>
                                        <p:strVal val="visible"/>
                                      </p:to>
                                    </p:set>
                                    <p:animEffect transition="in" filter="wipe(right)">
                                      <p:cBhvr>
                                        <p:cTn id="19" dur="1000"/>
                                        <p:tgtEl>
                                          <p:spTgt spid="66633"/>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6675"/>
                                        </p:tgtEl>
                                        <p:attrNameLst>
                                          <p:attrName>style.visibility</p:attrName>
                                        </p:attrNameLst>
                                      </p:cBhvr>
                                      <p:to>
                                        <p:strVal val="visible"/>
                                      </p:to>
                                    </p:set>
                                    <p:animEffect transition="in" filter="wipe(down)">
                                      <p:cBhvr>
                                        <p:cTn id="23" dur="500"/>
                                        <p:tgtEl>
                                          <p:spTgt spid="66675"/>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66676"/>
                                        </p:tgtEl>
                                        <p:attrNameLst>
                                          <p:attrName>style.visibility</p:attrName>
                                        </p:attrNameLst>
                                      </p:cBhvr>
                                      <p:to>
                                        <p:strVal val="visible"/>
                                      </p:to>
                                    </p:set>
                                    <p:animEffect transition="in" filter="wipe(down)">
                                      <p:cBhvr>
                                        <p:cTn id="31" dur="500"/>
                                        <p:tgtEl>
                                          <p:spTgt spid="66676"/>
                                        </p:tgtEl>
                                      </p:cBhvr>
                                    </p:animEffect>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66677"/>
                                        </p:tgtEl>
                                        <p:attrNameLst>
                                          <p:attrName>style.visibility</p:attrName>
                                        </p:attrNameLst>
                                      </p:cBhvr>
                                      <p:to>
                                        <p:strVal val="visible"/>
                                      </p:to>
                                    </p:set>
                                    <p:animEffect transition="in" filter="wipe(right)">
                                      <p:cBhvr>
                                        <p:cTn id="35" dur="1000"/>
                                        <p:tgtEl>
                                          <p:spTgt spid="6667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6639"/>
                                        </p:tgtEl>
                                        <p:attrNameLst>
                                          <p:attrName>style.visibility</p:attrName>
                                        </p:attrNameLst>
                                      </p:cBhvr>
                                      <p:to>
                                        <p:strVal val="visible"/>
                                      </p:to>
                                    </p:set>
                                    <p:animEffect transition="in" filter="fade">
                                      <p:cBhvr>
                                        <p:cTn id="40" dur="1000"/>
                                        <p:tgtEl>
                                          <p:spTgt spid="6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33" grpId="0" animBg="1"/>
      <p:bldP spid="66634" grpId="0" animBg="1"/>
      <p:bldP spid="66635" grpId="0" animBg="1"/>
      <p:bldP spid="66636" grpId="0" animBg="1"/>
      <p:bldP spid="66639" grpId="0"/>
      <p:bldP spid="66675" grpId="0" animBg="1"/>
      <p:bldP spid="66676" grpId="0" animBg="1"/>
      <p:bldP spid="666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a:t>
            </a:fld>
            <a:endParaRPr lang="en-US"/>
          </a:p>
        </p:txBody>
      </p:sp>
      <p:pic>
        <p:nvPicPr>
          <p:cNvPr id="378883" name="Picture 3"/>
          <p:cNvPicPr>
            <a:picLocks noChangeAspect="1" noChangeArrowheads="1"/>
          </p:cNvPicPr>
          <p:nvPr/>
        </p:nvPicPr>
        <p:blipFill>
          <a:blip r:embed="rId2"/>
          <a:srcRect/>
          <a:stretch>
            <a:fillRect/>
          </a:stretch>
        </p:blipFill>
        <p:spPr bwMode="auto">
          <a:xfrm>
            <a:off x="1676400" y="1447800"/>
            <a:ext cx="5924550" cy="4352925"/>
          </a:xfrm>
          <a:prstGeom prst="rect">
            <a:avLst/>
          </a:prstGeom>
          <a:noFill/>
          <a:ln w="9525">
            <a:noFill/>
            <a:miter lim="800000"/>
            <a:headEnd/>
            <a:tailEnd/>
          </a:ln>
          <a:effectLst/>
        </p:spPr>
      </p:pic>
      <p:sp>
        <p:nvSpPr>
          <p:cNvPr id="7"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a:latin typeface="+mj-lt"/>
              </a:rPr>
              <a:t>TROFAZNI ISPRAVLJAČ </a:t>
            </a:r>
            <a:r>
              <a:rPr lang="sr-Latn-CS" sz="3200" b="1" dirty="0" smtClean="0">
                <a:latin typeface="+mj-lt"/>
              </a:rPr>
              <a:t>neupravljani, punotalasni</a:t>
            </a:r>
            <a:endParaRPr lang="en-US" sz="3200" b="1" dirty="0">
              <a:solidFill>
                <a:srgbClr val="C00000"/>
              </a:solidFill>
              <a:latin typeface="+mj-lt"/>
            </a:endParaRPr>
          </a:p>
        </p:txBody>
      </p:sp>
      <p:cxnSp>
        <p:nvCxnSpPr>
          <p:cNvPr id="5" name="Straight Arrow Connector 4"/>
          <p:cNvCxnSpPr/>
          <p:nvPr/>
        </p:nvCxnSpPr>
        <p:spPr>
          <a:xfrm flipV="1">
            <a:off x="5715000" y="5486400"/>
            <a:ext cx="12192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0" y="5943600"/>
            <a:ext cx="2362199" cy="646331"/>
          </a:xfrm>
          <a:prstGeom prst="rect">
            <a:avLst/>
          </a:prstGeom>
          <a:noFill/>
        </p:spPr>
        <p:txBody>
          <a:bodyPr wrap="square" rtlCol="0">
            <a:spAutoFit/>
          </a:bodyPr>
          <a:lstStyle/>
          <a:p>
            <a:r>
              <a:rPr lang="sr-Latn-CS" b="1" dirty="0" smtClean="0">
                <a:solidFill>
                  <a:schemeClr val="tx1"/>
                </a:solidFill>
                <a:latin typeface="Arial" pitchFamily="34" charset="0"/>
                <a:cs typeface="Arial" pitchFamily="34" charset="0"/>
              </a:rPr>
              <a:t>Masa ispravljenog napona</a:t>
            </a:r>
            <a:endParaRPr lang="en-US" b="1" dirty="0">
              <a:solidFill>
                <a:schemeClr val="tx1"/>
              </a:solidFill>
              <a:latin typeface="Arial" pitchFamily="34" charset="0"/>
              <a:cs typeface="Arial" pitchFamily="34" charset="0"/>
            </a:endParaRPr>
          </a:p>
        </p:txBody>
      </p:sp>
      <p:sp>
        <p:nvSpPr>
          <p:cNvPr id="9" name="TextBox 8"/>
          <p:cNvSpPr txBox="1"/>
          <p:nvPr/>
        </p:nvSpPr>
        <p:spPr>
          <a:xfrm>
            <a:off x="228600" y="5105400"/>
            <a:ext cx="2362199" cy="646331"/>
          </a:xfrm>
          <a:prstGeom prst="rect">
            <a:avLst/>
          </a:prstGeom>
          <a:noFill/>
        </p:spPr>
        <p:txBody>
          <a:bodyPr wrap="square" rtlCol="0">
            <a:spAutoFit/>
          </a:bodyPr>
          <a:lstStyle/>
          <a:p>
            <a:r>
              <a:rPr lang="sr-Latn-CS" b="1" dirty="0" smtClean="0">
                <a:solidFill>
                  <a:schemeClr val="tx1"/>
                </a:solidFill>
                <a:latin typeface="Arial" pitchFamily="34" charset="0"/>
                <a:cs typeface="Arial" pitchFamily="34" charset="0"/>
              </a:rPr>
              <a:t>Uzemljenje gradske mreže</a:t>
            </a:r>
            <a:endParaRPr lang="en-US" b="1" dirty="0">
              <a:solidFill>
                <a:schemeClr val="tx1"/>
              </a:solidFill>
              <a:latin typeface="Arial" pitchFamily="34" charset="0"/>
              <a:cs typeface="Arial" pitchFamily="34" charset="0"/>
            </a:endParaRPr>
          </a:p>
        </p:txBody>
      </p:sp>
      <p:cxnSp>
        <p:nvCxnSpPr>
          <p:cNvPr id="10" name="Straight Arrow Connector 9"/>
          <p:cNvCxnSpPr/>
          <p:nvPr/>
        </p:nvCxnSpPr>
        <p:spPr>
          <a:xfrm rot="5400000" flipH="1" flipV="1">
            <a:off x="381000" y="3810000"/>
            <a:ext cx="1447800" cy="1143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4876800" y="2044700"/>
            <a:ext cx="2438400" cy="1905000"/>
            <a:chOff x="2269" y="1203"/>
            <a:chExt cx="677" cy="546"/>
          </a:xfrm>
        </p:grpSpPr>
        <p:sp>
          <p:nvSpPr>
            <p:cNvPr id="30831" name="Rectangle 5"/>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30832" name="Line 6"/>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30833" name="Line 7"/>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30723" name="Text Box 8"/>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30724" name="Text Box 9"/>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30725" name="Text Box 10"/>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30726" name="Text Box 1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30727" name="Text Box 12"/>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30728" name="Text Box 13"/>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30729" name="Text Box 14"/>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0730" name="Group 15"/>
          <p:cNvGrpSpPr>
            <a:grpSpLocks noChangeAspect="1"/>
          </p:cNvGrpSpPr>
          <p:nvPr/>
        </p:nvGrpSpPr>
        <p:grpSpPr bwMode="auto">
          <a:xfrm rot="5400000">
            <a:off x="2189957" y="2201068"/>
            <a:ext cx="355600" cy="296863"/>
            <a:chOff x="3107" y="4983"/>
            <a:chExt cx="536" cy="448"/>
          </a:xfrm>
        </p:grpSpPr>
        <p:sp>
          <p:nvSpPr>
            <p:cNvPr id="30826" name="Line 16"/>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0827" name="Line 17"/>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0828" name="Line 18"/>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0829" name="Line 19"/>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0830" name="Line 20"/>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30731" name="Oval 26"/>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32" name="Rectangle 27"/>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0733" name="Rectangle 28"/>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0734" name="Line 29"/>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30735" name="Line 30"/>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30736" name="Group 31"/>
          <p:cNvGrpSpPr>
            <a:grpSpLocks noChangeAspect="1"/>
          </p:cNvGrpSpPr>
          <p:nvPr/>
        </p:nvGrpSpPr>
        <p:grpSpPr bwMode="auto">
          <a:xfrm flipH="1" flipV="1">
            <a:off x="2908300" y="3429000"/>
            <a:ext cx="168275" cy="158750"/>
            <a:chOff x="4438" y="4858"/>
            <a:chExt cx="406" cy="378"/>
          </a:xfrm>
        </p:grpSpPr>
        <p:sp>
          <p:nvSpPr>
            <p:cNvPr id="30822" name="Line 32"/>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0823" name="Line 33"/>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0824" name="Line 34"/>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0825" name="Line 35"/>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0737" name="Line 36"/>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30738" name="Line 37"/>
          <p:cNvSpPr>
            <a:spLocks noChangeAspect="1" noChangeShapeType="1"/>
          </p:cNvSpPr>
          <p:nvPr/>
        </p:nvSpPr>
        <p:spPr bwMode="auto">
          <a:xfrm flipH="1" flipV="1">
            <a:off x="2917825" y="2630488"/>
            <a:ext cx="157163" cy="0"/>
          </a:xfrm>
          <a:prstGeom prst="line">
            <a:avLst/>
          </a:prstGeom>
          <a:noFill/>
          <a:ln w="9525">
            <a:solidFill>
              <a:srgbClr val="000000"/>
            </a:solidFill>
            <a:round/>
            <a:headEnd/>
            <a:tailEnd/>
          </a:ln>
        </p:spPr>
        <p:txBody>
          <a:bodyPr/>
          <a:lstStyle/>
          <a:p>
            <a:endParaRPr lang="en-US"/>
          </a:p>
        </p:txBody>
      </p:sp>
      <p:sp>
        <p:nvSpPr>
          <p:cNvPr id="30739" name="Line 38"/>
          <p:cNvSpPr>
            <a:spLocks noChangeAspect="1" noChangeShapeType="1"/>
          </p:cNvSpPr>
          <p:nvPr/>
        </p:nvSpPr>
        <p:spPr bwMode="auto">
          <a:xfrm flipH="1" flipV="1">
            <a:off x="2994025" y="2473325"/>
            <a:ext cx="85725" cy="157163"/>
          </a:xfrm>
          <a:prstGeom prst="line">
            <a:avLst/>
          </a:prstGeom>
          <a:noFill/>
          <a:ln w="9525">
            <a:solidFill>
              <a:srgbClr val="000000"/>
            </a:solidFill>
            <a:round/>
            <a:headEnd/>
            <a:tailEnd/>
          </a:ln>
        </p:spPr>
        <p:txBody>
          <a:bodyPr/>
          <a:lstStyle/>
          <a:p>
            <a:endParaRPr lang="en-US"/>
          </a:p>
        </p:txBody>
      </p:sp>
      <p:sp>
        <p:nvSpPr>
          <p:cNvPr id="30740" name="Line 39"/>
          <p:cNvSpPr>
            <a:spLocks noChangeAspect="1" noChangeShapeType="1"/>
          </p:cNvSpPr>
          <p:nvPr/>
        </p:nvSpPr>
        <p:spPr bwMode="auto">
          <a:xfrm flipV="1">
            <a:off x="2911475" y="2473325"/>
            <a:ext cx="87313" cy="157163"/>
          </a:xfrm>
          <a:prstGeom prst="line">
            <a:avLst/>
          </a:prstGeom>
          <a:noFill/>
          <a:ln w="9525">
            <a:solidFill>
              <a:srgbClr val="000000"/>
            </a:solidFill>
            <a:round/>
            <a:headEnd/>
            <a:tailEnd/>
          </a:ln>
        </p:spPr>
        <p:txBody>
          <a:bodyPr/>
          <a:lstStyle/>
          <a:p>
            <a:endParaRPr lang="en-US"/>
          </a:p>
        </p:txBody>
      </p:sp>
      <p:sp>
        <p:nvSpPr>
          <p:cNvPr id="30741" name="Line 40"/>
          <p:cNvSpPr>
            <a:spLocks noChangeAspect="1" noChangeShapeType="1"/>
          </p:cNvSpPr>
          <p:nvPr/>
        </p:nvSpPr>
        <p:spPr bwMode="auto">
          <a:xfrm flipH="1" flipV="1">
            <a:off x="2911475" y="2473325"/>
            <a:ext cx="163513" cy="0"/>
          </a:xfrm>
          <a:prstGeom prst="line">
            <a:avLst/>
          </a:prstGeom>
          <a:noFill/>
          <a:ln w="9525">
            <a:solidFill>
              <a:srgbClr val="000000"/>
            </a:solidFill>
            <a:round/>
            <a:headEnd/>
            <a:tailEnd/>
          </a:ln>
        </p:spPr>
        <p:txBody>
          <a:bodyPr/>
          <a:lstStyle/>
          <a:p>
            <a:endParaRPr lang="en-US"/>
          </a:p>
        </p:txBody>
      </p:sp>
      <p:sp>
        <p:nvSpPr>
          <p:cNvPr id="30742" name="Line 41"/>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30743" name="Line 42"/>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30744" name="Line 43"/>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30745" name="Line 44"/>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30746" name="Line 45"/>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30747" name="Line 46"/>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30748" name="Line 47"/>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30749" name="Line 48"/>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30750" name="Oval 49"/>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1" name="Oval 50"/>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2" name="Line 51"/>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30753" name="Line 52"/>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30754" name="Line 53"/>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30755" name="Line 54"/>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30756" name="Oval 55"/>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7" name="Oval 56"/>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0758" name="Group 107"/>
          <p:cNvGrpSpPr>
            <a:grpSpLocks/>
          </p:cNvGrpSpPr>
          <p:nvPr/>
        </p:nvGrpSpPr>
        <p:grpSpPr bwMode="auto">
          <a:xfrm>
            <a:off x="2224088" y="3214688"/>
            <a:ext cx="296862" cy="355600"/>
            <a:chOff x="1401" y="2025"/>
            <a:chExt cx="187" cy="224"/>
          </a:xfrm>
        </p:grpSpPr>
        <p:sp>
          <p:nvSpPr>
            <p:cNvPr id="30814" name="Line 21"/>
            <p:cNvSpPr>
              <a:spLocks noChangeAspect="1" noChangeShapeType="1"/>
            </p:cNvSpPr>
            <p:nvPr/>
          </p:nvSpPr>
          <p:spPr bwMode="auto">
            <a:xfrm rot="5400000" flipH="1">
              <a:off x="1418" y="2138"/>
              <a:ext cx="195" cy="0"/>
            </a:xfrm>
            <a:prstGeom prst="line">
              <a:avLst/>
            </a:prstGeom>
            <a:noFill/>
            <a:ln w="9525">
              <a:solidFill>
                <a:srgbClr val="000000"/>
              </a:solidFill>
              <a:round/>
              <a:headEnd/>
              <a:tailEnd/>
            </a:ln>
          </p:spPr>
          <p:txBody>
            <a:bodyPr/>
            <a:lstStyle/>
            <a:p>
              <a:endParaRPr lang="en-US"/>
            </a:p>
          </p:txBody>
        </p:sp>
        <p:sp>
          <p:nvSpPr>
            <p:cNvPr id="30815" name="Line 22"/>
            <p:cNvSpPr>
              <a:spLocks noChangeAspect="1" noChangeShapeType="1"/>
            </p:cNvSpPr>
            <p:nvPr/>
          </p:nvSpPr>
          <p:spPr bwMode="auto">
            <a:xfrm rot="5400000" flipH="1">
              <a:off x="1522" y="2183"/>
              <a:ext cx="62" cy="70"/>
            </a:xfrm>
            <a:prstGeom prst="line">
              <a:avLst/>
            </a:prstGeom>
            <a:noFill/>
            <a:ln w="9525">
              <a:solidFill>
                <a:srgbClr val="000000"/>
              </a:solidFill>
              <a:round/>
              <a:headEnd/>
              <a:tailEnd/>
            </a:ln>
          </p:spPr>
          <p:txBody>
            <a:bodyPr/>
            <a:lstStyle/>
            <a:p>
              <a:endParaRPr lang="en-US"/>
            </a:p>
          </p:txBody>
        </p:sp>
        <p:sp>
          <p:nvSpPr>
            <p:cNvPr id="30816" name="Line 23"/>
            <p:cNvSpPr>
              <a:spLocks noChangeAspect="1" noChangeShapeType="1"/>
            </p:cNvSpPr>
            <p:nvPr/>
          </p:nvSpPr>
          <p:spPr bwMode="auto">
            <a:xfrm rot="5400000">
              <a:off x="1521" y="2022"/>
              <a:ext cx="63" cy="70"/>
            </a:xfrm>
            <a:prstGeom prst="line">
              <a:avLst/>
            </a:prstGeom>
            <a:noFill/>
            <a:ln w="9525">
              <a:solidFill>
                <a:srgbClr val="000000"/>
              </a:solidFill>
              <a:round/>
              <a:headEnd/>
              <a:tailEnd/>
            </a:ln>
          </p:spPr>
          <p:txBody>
            <a:bodyPr/>
            <a:lstStyle/>
            <a:p>
              <a:endParaRPr lang="en-US"/>
            </a:p>
          </p:txBody>
        </p:sp>
        <p:sp>
          <p:nvSpPr>
            <p:cNvPr id="30817" name="Line 24"/>
            <p:cNvSpPr>
              <a:spLocks noChangeAspect="1" noChangeShapeType="1"/>
            </p:cNvSpPr>
            <p:nvPr/>
          </p:nvSpPr>
          <p:spPr bwMode="auto">
            <a:xfrm rot="5400000" flipH="1">
              <a:off x="1395" y="2138"/>
              <a:ext cx="195" cy="0"/>
            </a:xfrm>
            <a:prstGeom prst="line">
              <a:avLst/>
            </a:prstGeom>
            <a:noFill/>
            <a:ln w="9525">
              <a:solidFill>
                <a:srgbClr val="000000"/>
              </a:solidFill>
              <a:round/>
              <a:headEnd/>
              <a:tailEnd/>
            </a:ln>
          </p:spPr>
          <p:txBody>
            <a:bodyPr/>
            <a:lstStyle/>
            <a:p>
              <a:endParaRPr lang="en-US"/>
            </a:p>
          </p:txBody>
        </p:sp>
        <p:sp>
          <p:nvSpPr>
            <p:cNvPr id="30818" name="Line 25"/>
            <p:cNvSpPr>
              <a:spLocks noChangeAspect="1" noChangeShapeType="1"/>
            </p:cNvSpPr>
            <p:nvPr/>
          </p:nvSpPr>
          <p:spPr bwMode="auto">
            <a:xfrm rot="5400000">
              <a:off x="1445" y="2088"/>
              <a:ext cx="0" cy="88"/>
            </a:xfrm>
            <a:prstGeom prst="line">
              <a:avLst/>
            </a:prstGeom>
            <a:noFill/>
            <a:ln w="9525">
              <a:solidFill>
                <a:srgbClr val="000000"/>
              </a:solidFill>
              <a:round/>
              <a:headEnd/>
              <a:tailEnd/>
            </a:ln>
          </p:spPr>
          <p:txBody>
            <a:bodyPr/>
            <a:lstStyle/>
            <a:p>
              <a:endParaRPr lang="en-US"/>
            </a:p>
          </p:txBody>
        </p:sp>
        <p:grpSp>
          <p:nvGrpSpPr>
            <p:cNvPr id="30819" name="Group 57"/>
            <p:cNvGrpSpPr>
              <a:grpSpLocks noChangeAspect="1"/>
            </p:cNvGrpSpPr>
            <p:nvPr/>
          </p:nvGrpSpPr>
          <p:grpSpPr bwMode="auto">
            <a:xfrm>
              <a:off x="1536" y="2195"/>
              <a:ext cx="39" cy="39"/>
              <a:chOff x="7476" y="4886"/>
              <a:chExt cx="56" cy="56"/>
            </a:xfrm>
          </p:grpSpPr>
          <p:sp>
            <p:nvSpPr>
              <p:cNvPr id="30820" name="Line 58"/>
              <p:cNvSpPr>
                <a:spLocks noChangeAspect="1" noChangeShapeType="1"/>
              </p:cNvSpPr>
              <p:nvPr/>
            </p:nvSpPr>
            <p:spPr bwMode="auto">
              <a:xfrm>
                <a:off x="7518" y="4886"/>
                <a:ext cx="14" cy="56"/>
              </a:xfrm>
              <a:prstGeom prst="line">
                <a:avLst/>
              </a:prstGeom>
              <a:noFill/>
              <a:ln w="9525">
                <a:solidFill>
                  <a:srgbClr val="000000"/>
                </a:solidFill>
                <a:round/>
                <a:headEnd/>
                <a:tailEnd/>
              </a:ln>
            </p:spPr>
            <p:txBody>
              <a:bodyPr/>
              <a:lstStyle/>
              <a:p>
                <a:endParaRPr lang="en-US"/>
              </a:p>
            </p:txBody>
          </p:sp>
          <p:sp>
            <p:nvSpPr>
              <p:cNvPr id="30821" name="Line 59"/>
              <p:cNvSpPr>
                <a:spLocks noChangeAspect="1" noChangeShapeType="1"/>
              </p:cNvSpPr>
              <p:nvPr/>
            </p:nvSpPr>
            <p:spPr bwMode="auto">
              <a:xfrm flipH="1" flipV="1">
                <a:off x="7476" y="4928"/>
                <a:ext cx="56" cy="14"/>
              </a:xfrm>
              <a:prstGeom prst="line">
                <a:avLst/>
              </a:prstGeom>
              <a:noFill/>
              <a:ln w="9525">
                <a:solidFill>
                  <a:srgbClr val="000000"/>
                </a:solidFill>
                <a:round/>
                <a:headEnd/>
                <a:tailEnd/>
              </a:ln>
            </p:spPr>
            <p:txBody>
              <a:bodyPr/>
              <a:lstStyle/>
              <a:p>
                <a:endParaRPr lang="en-US"/>
              </a:p>
            </p:txBody>
          </p:sp>
        </p:grpSp>
      </p:grpSp>
      <p:grpSp>
        <p:nvGrpSpPr>
          <p:cNvPr id="30759" name="Group 60"/>
          <p:cNvGrpSpPr>
            <a:grpSpLocks noChangeAspect="1"/>
          </p:cNvGrpSpPr>
          <p:nvPr/>
        </p:nvGrpSpPr>
        <p:grpSpPr bwMode="auto">
          <a:xfrm>
            <a:off x="2422525" y="2432050"/>
            <a:ext cx="63500" cy="63500"/>
            <a:chOff x="7476" y="4886"/>
            <a:chExt cx="56" cy="56"/>
          </a:xfrm>
        </p:grpSpPr>
        <p:sp>
          <p:nvSpPr>
            <p:cNvPr id="30812" name="Line 61"/>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30813" name="Line 62"/>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30760" name="Text Box 63"/>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30761" name="Text Box 64"/>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30762" name="Text Box 65"/>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30763" name="Text Box 66"/>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30764" name="Rectangle 67"/>
          <p:cNvSpPr>
            <a:spLocks noChangeArrowheads="1"/>
          </p:cNvSpPr>
          <p:nvPr/>
        </p:nvSpPr>
        <p:spPr bwMode="auto">
          <a:xfrm>
            <a:off x="5305425" y="2463800"/>
            <a:ext cx="7810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67657" name="Line 73"/>
          <p:cNvSpPr>
            <a:spLocks noChangeAspect="1" noChangeShapeType="1"/>
          </p:cNvSpPr>
          <p:nvPr/>
        </p:nvSpPr>
        <p:spPr bwMode="auto">
          <a:xfrm>
            <a:off x="2533650" y="2905125"/>
            <a:ext cx="1219200" cy="0"/>
          </a:xfrm>
          <a:prstGeom prst="line">
            <a:avLst/>
          </a:prstGeom>
          <a:noFill/>
          <a:ln w="28575">
            <a:solidFill>
              <a:srgbClr val="FF3300"/>
            </a:solidFill>
            <a:round/>
            <a:headEnd/>
            <a:tailEnd/>
          </a:ln>
        </p:spPr>
        <p:txBody>
          <a:bodyPr/>
          <a:lstStyle/>
          <a:p>
            <a:endParaRPr lang="en-US"/>
          </a:p>
        </p:txBody>
      </p:sp>
      <p:sp>
        <p:nvSpPr>
          <p:cNvPr id="67658" name="Line 74"/>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7659" name="Line 75"/>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7660" name="Line 76"/>
          <p:cNvSpPr>
            <a:spLocks noChangeAspect="1" noChangeShapeType="1"/>
          </p:cNvSpPr>
          <p:nvPr/>
        </p:nvSpPr>
        <p:spPr bwMode="auto">
          <a:xfrm>
            <a:off x="2508250" y="4014788"/>
            <a:ext cx="1277938" cy="0"/>
          </a:xfrm>
          <a:prstGeom prst="line">
            <a:avLst/>
          </a:prstGeom>
          <a:noFill/>
          <a:ln w="28575">
            <a:solidFill>
              <a:srgbClr val="FF3300"/>
            </a:solidFill>
            <a:round/>
            <a:headEnd/>
            <a:tailEnd/>
          </a:ln>
        </p:spPr>
        <p:txBody>
          <a:bodyPr/>
          <a:lstStyle/>
          <a:p>
            <a:endParaRPr lang="en-US"/>
          </a:p>
        </p:txBody>
      </p:sp>
      <p:sp>
        <p:nvSpPr>
          <p:cNvPr id="67662" name="Line 78"/>
          <p:cNvSpPr>
            <a:spLocks noChangeAspect="1" noChangeShapeType="1"/>
          </p:cNvSpPr>
          <p:nvPr/>
        </p:nvSpPr>
        <p:spPr bwMode="auto">
          <a:xfrm>
            <a:off x="2516188" y="2925763"/>
            <a:ext cx="0" cy="277812"/>
          </a:xfrm>
          <a:prstGeom prst="line">
            <a:avLst/>
          </a:prstGeom>
          <a:noFill/>
          <a:ln w="28575">
            <a:solidFill>
              <a:srgbClr val="FF3300"/>
            </a:solidFill>
            <a:round/>
            <a:headEnd/>
            <a:tailEnd/>
          </a:ln>
        </p:spPr>
        <p:txBody>
          <a:bodyPr/>
          <a:lstStyle/>
          <a:p>
            <a:endParaRPr lang="en-US"/>
          </a:p>
        </p:txBody>
      </p:sp>
      <p:sp>
        <p:nvSpPr>
          <p:cNvPr id="67663" name="Text Box 79"/>
          <p:cNvSpPr txBox="1">
            <a:spLocks noChangeArrowheads="1"/>
          </p:cNvSpPr>
          <p:nvPr/>
        </p:nvSpPr>
        <p:spPr bwMode="auto">
          <a:xfrm>
            <a:off x="3536950" y="4402138"/>
            <a:ext cx="194786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T2 </a:t>
            </a:r>
            <a:r>
              <a:rPr lang="sr-Latn-CS" sz="1600"/>
              <a:t>vodi</a:t>
            </a:r>
            <a:r>
              <a:rPr lang="en-US" sz="1600">
                <a:ea typeface="ＭＳ Ｐゴシック" pitchFamily="-107" charset="-128"/>
              </a:rPr>
              <a:t> </a:t>
            </a:r>
            <a:r>
              <a:rPr lang="en-US" sz="1600">
                <a:latin typeface="Tahoma" pitchFamily="34" charset="0"/>
                <a:ea typeface="ＭＳ Ｐゴシック" pitchFamily="-107" charset="-128"/>
                <a:cs typeface="Tahoma" pitchFamily="34" charset="0"/>
              </a:rPr>
              <a:t> </a:t>
            </a:r>
            <a:r>
              <a:rPr lang="en-US" sz="1600">
                <a:latin typeface="Tahoma" pitchFamily="34" charset="0"/>
                <a:ea typeface="ＭＳ Ｐゴシック" pitchFamily="-107" charset="-128"/>
                <a:cs typeface="Tahoma" pitchFamily="34" charset="0"/>
                <a:sym typeface="Symbol" pitchFamily="18" charset="2"/>
              </a:rPr>
              <a:t>   </a:t>
            </a:r>
            <a:r>
              <a:rPr lang="en-US" sz="1600" b="1">
                <a:ea typeface="ＭＳ Ｐゴシック" pitchFamily="-107" charset="-128"/>
              </a:rPr>
              <a:t>v</a:t>
            </a:r>
            <a:r>
              <a:rPr lang="en-US" sz="1600" b="1" baseline="-25000">
                <a:ea typeface="ＭＳ Ｐゴシック" pitchFamily="-107" charset="-128"/>
              </a:rPr>
              <a:t>a</a:t>
            </a:r>
            <a:r>
              <a:rPr lang="en-US" sz="1600" b="1">
                <a:ea typeface="ＭＳ Ｐゴシック" pitchFamily="-107" charset="-128"/>
              </a:rPr>
              <a:t> = 0</a:t>
            </a:r>
          </a:p>
        </p:txBody>
      </p:sp>
      <p:grpSp>
        <p:nvGrpSpPr>
          <p:cNvPr id="8" name="Group 96"/>
          <p:cNvGrpSpPr>
            <a:grpSpLocks/>
          </p:cNvGrpSpPr>
          <p:nvPr/>
        </p:nvGrpSpPr>
        <p:grpSpPr bwMode="auto">
          <a:xfrm>
            <a:off x="2676525" y="5359400"/>
            <a:ext cx="3787775" cy="508000"/>
            <a:chOff x="1686" y="3376"/>
            <a:chExt cx="2386" cy="320"/>
          </a:xfrm>
        </p:grpSpPr>
        <p:sp>
          <p:nvSpPr>
            <p:cNvPr id="30809" name="Line 97"/>
            <p:cNvSpPr>
              <a:spLocks noChangeShapeType="1"/>
            </p:cNvSpPr>
            <p:nvPr/>
          </p:nvSpPr>
          <p:spPr bwMode="auto">
            <a:xfrm flipH="1" flipV="1">
              <a:off x="1912" y="3376"/>
              <a:ext cx="8" cy="320"/>
            </a:xfrm>
            <a:prstGeom prst="line">
              <a:avLst/>
            </a:prstGeom>
            <a:noFill/>
            <a:ln w="9525">
              <a:solidFill>
                <a:srgbClr val="FF0000"/>
              </a:solidFill>
              <a:round/>
              <a:headEnd/>
              <a:tailEnd type="triangle" w="med" len="med"/>
            </a:ln>
          </p:spPr>
          <p:txBody>
            <a:bodyPr/>
            <a:lstStyle/>
            <a:p>
              <a:endParaRPr lang="en-US"/>
            </a:p>
          </p:txBody>
        </p:sp>
        <p:sp>
          <p:nvSpPr>
            <p:cNvPr id="30810" name="Line 98"/>
            <p:cNvSpPr>
              <a:spLocks noChangeShapeType="1"/>
            </p:cNvSpPr>
            <p:nvPr/>
          </p:nvSpPr>
          <p:spPr bwMode="auto">
            <a:xfrm>
              <a:off x="1880" y="3376"/>
              <a:ext cx="2192" cy="0"/>
            </a:xfrm>
            <a:prstGeom prst="line">
              <a:avLst/>
            </a:prstGeom>
            <a:noFill/>
            <a:ln w="28575">
              <a:solidFill>
                <a:srgbClr val="FF0000"/>
              </a:solidFill>
              <a:prstDash val="dash"/>
              <a:round/>
              <a:headEnd/>
              <a:tailEnd/>
            </a:ln>
          </p:spPr>
          <p:txBody>
            <a:bodyPr/>
            <a:lstStyle/>
            <a:p>
              <a:endParaRPr lang="en-US"/>
            </a:p>
          </p:txBody>
        </p:sp>
        <p:sp>
          <p:nvSpPr>
            <p:cNvPr id="30811" name="Text Box 99"/>
            <p:cNvSpPr txBox="1">
              <a:spLocks noChangeArrowheads="1"/>
            </p:cNvSpPr>
            <p:nvPr/>
          </p:nvSpPr>
          <p:spPr bwMode="auto">
            <a:xfrm>
              <a:off x="1686" y="3491"/>
              <a:ext cx="231" cy="192"/>
            </a:xfrm>
            <a:prstGeom prst="rect">
              <a:avLst/>
            </a:prstGeom>
            <a:noFill/>
            <a:ln w="9525">
              <a:noFill/>
              <a:miter lim="800000"/>
              <a:headEnd/>
              <a:tailEnd/>
            </a:ln>
          </p:spPr>
          <p:txBody>
            <a:bodyPr wrap="none">
              <a:spAutoFit/>
            </a:bodyPr>
            <a:lstStyle/>
            <a:p>
              <a:pPr defTabSz="457200"/>
              <a:r>
                <a:rPr lang="en-US" sz="1400" b="1">
                  <a:solidFill>
                    <a:srgbClr val="FF0000"/>
                  </a:solidFill>
                  <a:ea typeface="ＭＳ Ｐゴシック" pitchFamily="-107" charset="-128"/>
                </a:rPr>
                <a:t>V</a:t>
              </a:r>
              <a:r>
                <a:rPr lang="en-US" sz="1400" b="1" baseline="-25000">
                  <a:solidFill>
                    <a:srgbClr val="FF0000"/>
                  </a:solidFill>
                  <a:ea typeface="ＭＳ Ｐゴシック" pitchFamily="-107" charset="-128"/>
                </a:rPr>
                <a:t>a</a:t>
              </a:r>
            </a:p>
          </p:txBody>
        </p:sp>
      </p:grpSp>
      <p:grpSp>
        <p:nvGrpSpPr>
          <p:cNvPr id="9" name="Group 119"/>
          <p:cNvGrpSpPr>
            <a:grpSpLocks/>
          </p:cNvGrpSpPr>
          <p:nvPr/>
        </p:nvGrpSpPr>
        <p:grpSpPr bwMode="auto">
          <a:xfrm>
            <a:off x="2940050" y="5127625"/>
            <a:ext cx="3471863" cy="746125"/>
            <a:chOff x="1852" y="3230"/>
            <a:chExt cx="2187" cy="470"/>
          </a:xfrm>
        </p:grpSpPr>
        <p:sp>
          <p:nvSpPr>
            <p:cNvPr id="30806" name="Line 101"/>
            <p:cNvSpPr>
              <a:spLocks noChangeShapeType="1"/>
            </p:cNvSpPr>
            <p:nvPr/>
          </p:nvSpPr>
          <p:spPr bwMode="auto">
            <a:xfrm>
              <a:off x="1852" y="3242"/>
              <a:ext cx="2172" cy="0"/>
            </a:xfrm>
            <a:prstGeom prst="line">
              <a:avLst/>
            </a:prstGeom>
            <a:noFill/>
            <a:ln w="28575">
              <a:solidFill>
                <a:schemeClr val="tx1"/>
              </a:solidFill>
              <a:prstDash val="dash"/>
              <a:round/>
              <a:headEnd/>
              <a:tailEnd/>
            </a:ln>
          </p:spPr>
          <p:txBody>
            <a:bodyPr/>
            <a:lstStyle/>
            <a:p>
              <a:endParaRPr lang="en-US"/>
            </a:p>
          </p:txBody>
        </p:sp>
        <p:sp>
          <p:nvSpPr>
            <p:cNvPr id="30807" name="Line 102"/>
            <p:cNvSpPr>
              <a:spLocks noChangeShapeType="1"/>
            </p:cNvSpPr>
            <p:nvPr/>
          </p:nvSpPr>
          <p:spPr bwMode="auto">
            <a:xfrm flipV="1">
              <a:off x="3812" y="3230"/>
              <a:ext cx="0" cy="470"/>
            </a:xfrm>
            <a:prstGeom prst="line">
              <a:avLst/>
            </a:prstGeom>
            <a:noFill/>
            <a:ln w="9525">
              <a:solidFill>
                <a:schemeClr val="tx1"/>
              </a:solidFill>
              <a:round/>
              <a:headEnd/>
              <a:tailEnd type="triangle" w="med" len="med"/>
            </a:ln>
          </p:spPr>
          <p:txBody>
            <a:bodyPr/>
            <a:lstStyle/>
            <a:p>
              <a:endParaRPr lang="en-US"/>
            </a:p>
          </p:txBody>
        </p:sp>
        <p:sp>
          <p:nvSpPr>
            <p:cNvPr id="30808" name="Text Box 103"/>
            <p:cNvSpPr txBox="1">
              <a:spLocks noChangeArrowheads="1"/>
            </p:cNvSpPr>
            <p:nvPr/>
          </p:nvSpPr>
          <p:spPr bwMode="auto">
            <a:xfrm>
              <a:off x="3804" y="3453"/>
              <a:ext cx="235" cy="192"/>
            </a:xfrm>
            <a:prstGeom prst="rect">
              <a:avLst/>
            </a:prstGeom>
            <a:noFill/>
            <a:ln w="9525">
              <a:noFill/>
              <a:miter lim="800000"/>
              <a:headEnd/>
              <a:tailEnd/>
            </a:ln>
          </p:spPr>
          <p:txBody>
            <a:bodyPr wrap="none">
              <a:spAutoFit/>
            </a:bodyPr>
            <a:lstStyle/>
            <a:p>
              <a:pPr defTabSz="457200"/>
              <a:r>
                <a:rPr lang="en-US" sz="1400" b="1">
                  <a:ea typeface="ＭＳ Ｐゴシック" pitchFamily="-107" charset="-128"/>
                </a:rPr>
                <a:t>E</a:t>
              </a:r>
              <a:r>
                <a:rPr lang="en-US" sz="1400" b="1" baseline="-25000">
                  <a:ea typeface="ＭＳ Ｐゴシック" pitchFamily="-107" charset="-128"/>
                </a:rPr>
                <a:t>b</a:t>
              </a:r>
            </a:p>
          </p:txBody>
        </p:sp>
      </p:grpSp>
      <p:grpSp>
        <p:nvGrpSpPr>
          <p:cNvPr id="10" name="Group 118"/>
          <p:cNvGrpSpPr>
            <a:grpSpLocks/>
          </p:cNvGrpSpPr>
          <p:nvPr/>
        </p:nvGrpSpPr>
        <p:grpSpPr bwMode="auto">
          <a:xfrm>
            <a:off x="3225800" y="4387850"/>
            <a:ext cx="4989513" cy="1631950"/>
            <a:chOff x="2032" y="2764"/>
            <a:chExt cx="3143" cy="1028"/>
          </a:xfrm>
        </p:grpSpPr>
        <p:grpSp>
          <p:nvGrpSpPr>
            <p:cNvPr id="30789" name="Group 80"/>
            <p:cNvGrpSpPr>
              <a:grpSpLocks/>
            </p:cNvGrpSpPr>
            <p:nvPr/>
          </p:nvGrpSpPr>
          <p:grpSpPr bwMode="auto">
            <a:xfrm>
              <a:off x="2032" y="3088"/>
              <a:ext cx="1576" cy="704"/>
              <a:chOff x="2032" y="3088"/>
              <a:chExt cx="1576" cy="704"/>
            </a:xfrm>
          </p:grpSpPr>
          <p:grpSp>
            <p:nvGrpSpPr>
              <p:cNvPr id="30791" name="Group 81"/>
              <p:cNvGrpSpPr>
                <a:grpSpLocks/>
              </p:cNvGrpSpPr>
              <p:nvPr/>
            </p:nvGrpSpPr>
            <p:grpSpPr bwMode="auto">
              <a:xfrm>
                <a:off x="2032" y="3088"/>
                <a:ext cx="222" cy="704"/>
                <a:chOff x="1312" y="3208"/>
                <a:chExt cx="304" cy="832"/>
              </a:xfrm>
            </p:grpSpPr>
            <p:sp>
              <p:nvSpPr>
                <p:cNvPr id="30804" name="Rectangle 82"/>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5" name="Rectangle 83"/>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30792" name="Group 84"/>
              <p:cNvGrpSpPr>
                <a:grpSpLocks/>
              </p:cNvGrpSpPr>
              <p:nvPr/>
            </p:nvGrpSpPr>
            <p:grpSpPr bwMode="auto">
              <a:xfrm>
                <a:off x="2480" y="3088"/>
                <a:ext cx="223" cy="704"/>
                <a:chOff x="1312" y="3208"/>
                <a:chExt cx="304" cy="832"/>
              </a:xfrm>
            </p:grpSpPr>
            <p:sp>
              <p:nvSpPr>
                <p:cNvPr id="30802" name="Rectangle 8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3" name="Rectangle 8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30793" name="Group 87"/>
              <p:cNvGrpSpPr>
                <a:grpSpLocks/>
              </p:cNvGrpSpPr>
              <p:nvPr/>
            </p:nvGrpSpPr>
            <p:grpSpPr bwMode="auto">
              <a:xfrm>
                <a:off x="2935" y="3088"/>
                <a:ext cx="223" cy="704"/>
                <a:chOff x="1312" y="3208"/>
                <a:chExt cx="304" cy="832"/>
              </a:xfrm>
            </p:grpSpPr>
            <p:sp>
              <p:nvSpPr>
                <p:cNvPr id="30800" name="Rectangle 88"/>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1" name="Rectangle 89"/>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30794" name="Group 90"/>
              <p:cNvGrpSpPr>
                <a:grpSpLocks/>
              </p:cNvGrpSpPr>
              <p:nvPr/>
            </p:nvGrpSpPr>
            <p:grpSpPr bwMode="auto">
              <a:xfrm>
                <a:off x="3386" y="3088"/>
                <a:ext cx="222" cy="704"/>
                <a:chOff x="1312" y="3208"/>
                <a:chExt cx="304" cy="832"/>
              </a:xfrm>
            </p:grpSpPr>
            <p:sp>
              <p:nvSpPr>
                <p:cNvPr id="30798" name="Rectangle 91"/>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799" name="Rectangle 92"/>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sp>
            <p:nvSpPr>
              <p:cNvPr id="30795" name="Line 93"/>
              <p:cNvSpPr>
                <a:spLocks noChangeShapeType="1"/>
              </p:cNvSpPr>
              <p:nvPr/>
            </p:nvSpPr>
            <p:spPr bwMode="auto">
              <a:xfrm>
                <a:off x="2249" y="3704"/>
                <a:ext cx="225" cy="0"/>
              </a:xfrm>
              <a:prstGeom prst="line">
                <a:avLst/>
              </a:prstGeom>
              <a:noFill/>
              <a:ln w="28575">
                <a:solidFill>
                  <a:srgbClr val="FF0000"/>
                </a:solidFill>
                <a:round/>
                <a:headEnd/>
                <a:tailEnd/>
              </a:ln>
            </p:spPr>
            <p:txBody>
              <a:bodyPr/>
              <a:lstStyle/>
              <a:p>
                <a:endParaRPr lang="en-US"/>
              </a:p>
            </p:txBody>
          </p:sp>
          <p:sp>
            <p:nvSpPr>
              <p:cNvPr id="30796" name="Line 94"/>
              <p:cNvSpPr>
                <a:spLocks noChangeShapeType="1"/>
              </p:cNvSpPr>
              <p:nvPr/>
            </p:nvSpPr>
            <p:spPr bwMode="auto">
              <a:xfrm>
                <a:off x="2713" y="3704"/>
                <a:ext cx="225" cy="0"/>
              </a:xfrm>
              <a:prstGeom prst="line">
                <a:avLst/>
              </a:prstGeom>
              <a:noFill/>
              <a:ln w="28575">
                <a:solidFill>
                  <a:srgbClr val="FF0000"/>
                </a:solidFill>
                <a:round/>
                <a:headEnd/>
                <a:tailEnd/>
              </a:ln>
            </p:spPr>
            <p:txBody>
              <a:bodyPr/>
              <a:lstStyle/>
              <a:p>
                <a:endParaRPr lang="en-US"/>
              </a:p>
            </p:txBody>
          </p:sp>
          <p:sp>
            <p:nvSpPr>
              <p:cNvPr id="30797" name="Line 95"/>
              <p:cNvSpPr>
                <a:spLocks noChangeShapeType="1"/>
              </p:cNvSpPr>
              <p:nvPr/>
            </p:nvSpPr>
            <p:spPr bwMode="auto">
              <a:xfrm>
                <a:off x="3153" y="3704"/>
                <a:ext cx="225" cy="0"/>
              </a:xfrm>
              <a:prstGeom prst="line">
                <a:avLst/>
              </a:prstGeom>
              <a:noFill/>
              <a:ln w="28575">
                <a:solidFill>
                  <a:srgbClr val="FF0000"/>
                </a:solidFill>
                <a:round/>
                <a:headEnd/>
                <a:tailEnd/>
              </a:ln>
            </p:spPr>
            <p:txBody>
              <a:bodyPr/>
              <a:lstStyle/>
              <a:p>
                <a:endParaRPr lang="en-US"/>
              </a:p>
            </p:txBody>
          </p:sp>
        </p:grpSp>
        <p:sp>
          <p:nvSpPr>
            <p:cNvPr id="30790" name="Text Box 104"/>
            <p:cNvSpPr txBox="1">
              <a:spLocks noChangeArrowheads="1"/>
            </p:cNvSpPr>
            <p:nvPr/>
          </p:nvSpPr>
          <p:spPr bwMode="auto">
            <a:xfrm>
              <a:off x="3817" y="2764"/>
              <a:ext cx="1358" cy="212"/>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D1 </a:t>
              </a:r>
              <a:r>
                <a:rPr lang="sr-Latn-CS" sz="1600"/>
                <a:t>vodi</a:t>
              </a:r>
              <a:r>
                <a:rPr lang="en-US" sz="1600">
                  <a:ea typeface="ＭＳ Ｐゴシック" pitchFamily="-107" charset="-128"/>
                </a:rPr>
                <a:t> </a:t>
              </a:r>
              <a:r>
                <a:rPr lang="en-US" sz="1600">
                  <a:latin typeface="Tahoma" pitchFamily="34" charset="0"/>
                  <a:ea typeface="ＭＳ Ｐゴシック" pitchFamily="-107" charset="-128"/>
                  <a:cs typeface="Tahoma" pitchFamily="34" charset="0"/>
                </a:rPr>
                <a:t> </a:t>
              </a:r>
              <a:r>
                <a:rPr lang="en-US" sz="1600">
                  <a:latin typeface="Tahoma" pitchFamily="34" charset="0"/>
                  <a:ea typeface="ＭＳ Ｐゴシック" pitchFamily="-107" charset="-128"/>
                  <a:cs typeface="Tahoma" pitchFamily="34" charset="0"/>
                  <a:sym typeface="Symbol" pitchFamily="18" charset="2"/>
                </a:rPr>
                <a:t>   </a:t>
              </a:r>
              <a:r>
                <a:rPr lang="en-US" sz="1600" b="1">
                  <a:ea typeface="ＭＳ Ｐゴシック" pitchFamily="-107" charset="-128"/>
                </a:rPr>
                <a:t>v</a:t>
              </a:r>
              <a:r>
                <a:rPr lang="en-US" sz="1600" b="1" baseline="-25000">
                  <a:ea typeface="ＭＳ Ｐゴシック" pitchFamily="-107" charset="-128"/>
                </a:rPr>
                <a:t>a</a:t>
              </a:r>
              <a:r>
                <a:rPr lang="en-US" sz="1600" b="1">
                  <a:ea typeface="ＭＳ Ｐゴシック" pitchFamily="-107" charset="-128"/>
                </a:rPr>
                <a:t> = V</a:t>
              </a:r>
              <a:r>
                <a:rPr lang="en-US" sz="1600" b="1" baseline="-25000">
                  <a:ea typeface="ＭＳ Ｐゴシック" pitchFamily="-107" charset="-128"/>
                </a:rPr>
                <a:t>dc</a:t>
              </a:r>
              <a:endParaRPr lang="en-US" sz="1600" b="1">
                <a:ea typeface="ＭＳ Ｐゴシック" pitchFamily="-107" charset="-128"/>
              </a:endParaRPr>
            </a:p>
          </p:txBody>
        </p:sp>
      </p:grpSp>
      <p:sp>
        <p:nvSpPr>
          <p:cNvPr id="30774" name="Line 105"/>
          <p:cNvSpPr>
            <a:spLocks noChangeShapeType="1"/>
          </p:cNvSpPr>
          <p:nvPr/>
        </p:nvSpPr>
        <p:spPr bwMode="auto">
          <a:xfrm>
            <a:off x="3438525" y="2833688"/>
            <a:ext cx="322263" cy="0"/>
          </a:xfrm>
          <a:prstGeom prst="line">
            <a:avLst/>
          </a:prstGeom>
          <a:noFill/>
          <a:ln w="9525">
            <a:solidFill>
              <a:schemeClr val="tx1"/>
            </a:solidFill>
            <a:round/>
            <a:headEnd type="triangle" w="med" len="med"/>
            <a:tailEnd/>
          </a:ln>
        </p:spPr>
        <p:txBody>
          <a:bodyPr/>
          <a:lstStyle/>
          <a:p>
            <a:endParaRPr lang="en-US"/>
          </a:p>
        </p:txBody>
      </p:sp>
      <p:sp>
        <p:nvSpPr>
          <p:cNvPr id="67690" name="Text Box 106"/>
          <p:cNvSpPr txBox="1">
            <a:spLocks noChangeArrowheads="1"/>
          </p:cNvSpPr>
          <p:nvPr/>
        </p:nvSpPr>
        <p:spPr bwMode="auto">
          <a:xfrm>
            <a:off x="762000" y="6096000"/>
            <a:ext cx="7924800" cy="915988"/>
          </a:xfrm>
          <a:prstGeom prst="rect">
            <a:avLst/>
          </a:prstGeom>
          <a:noFill/>
          <a:ln w="9525">
            <a:noFill/>
            <a:miter lim="800000"/>
            <a:headEnd/>
            <a:tailEnd/>
          </a:ln>
        </p:spPr>
        <p:txBody>
          <a:bodyPr>
            <a:spAutoFit/>
          </a:bodyPr>
          <a:lstStyle/>
          <a:p>
            <a:pPr defTabSz="457200"/>
            <a:r>
              <a:rPr lang="sr-Latn-CS" b="1">
                <a:solidFill>
                  <a:srgbClr val="0066CC"/>
                </a:solidFill>
              </a:rPr>
              <a:t>Drugi kvadrant (Q2):</a:t>
            </a:r>
            <a:r>
              <a:rPr lang="en-US" b="1">
                <a:ea typeface="ＭＳ Ｐゴシック" pitchFamily="-107" charset="-128"/>
              </a:rPr>
              <a:t> </a:t>
            </a:r>
            <a:r>
              <a:rPr lang="sr-Latn-CS"/>
              <a:t>Srednja vrednost generisanog napona (V</a:t>
            </a:r>
            <a:r>
              <a:rPr lang="sr-Latn-CS" baseline="-25000"/>
              <a:t>a</a:t>
            </a:r>
            <a:r>
              <a:rPr lang="sr-Latn-CS"/>
              <a:t>) manja od kontra-ems (E</a:t>
            </a:r>
            <a:r>
              <a:rPr lang="sr-Latn-CS" baseline="-25000"/>
              <a:t>b</a:t>
            </a:r>
            <a:r>
              <a:rPr lang="sr-Latn-CS"/>
              <a:t>) što čini da struje teče KA izvoru!</a:t>
            </a:r>
            <a:endParaRPr lang="en-US">
              <a:ea typeface="ＭＳ Ｐゴシック" pitchFamily="-107" charset="-128"/>
            </a:endParaRPr>
          </a:p>
          <a:p>
            <a:pPr defTabSz="457200"/>
            <a:endParaRPr lang="en-US">
              <a:ea typeface="ＭＳ Ｐゴシック" pitchFamily="-107" charset="-128"/>
            </a:endParaRPr>
          </a:p>
        </p:txBody>
      </p:sp>
      <p:grpSp>
        <p:nvGrpSpPr>
          <p:cNvPr id="16" name="Group 108"/>
          <p:cNvGrpSpPr>
            <a:grpSpLocks/>
          </p:cNvGrpSpPr>
          <p:nvPr/>
        </p:nvGrpSpPr>
        <p:grpSpPr bwMode="auto">
          <a:xfrm>
            <a:off x="2224088" y="3205163"/>
            <a:ext cx="296862" cy="355600"/>
            <a:chOff x="1401" y="2025"/>
            <a:chExt cx="187" cy="224"/>
          </a:xfrm>
        </p:grpSpPr>
        <p:sp>
          <p:nvSpPr>
            <p:cNvPr id="30781" name="Line 109"/>
            <p:cNvSpPr>
              <a:spLocks noChangeAspect="1" noChangeShapeType="1"/>
            </p:cNvSpPr>
            <p:nvPr/>
          </p:nvSpPr>
          <p:spPr bwMode="auto">
            <a:xfrm rot="5400000" flipH="1">
              <a:off x="1418" y="2138"/>
              <a:ext cx="195" cy="0"/>
            </a:xfrm>
            <a:prstGeom prst="line">
              <a:avLst/>
            </a:prstGeom>
            <a:noFill/>
            <a:ln w="19050">
              <a:solidFill>
                <a:srgbClr val="FF0000"/>
              </a:solidFill>
              <a:round/>
              <a:headEnd/>
              <a:tailEnd/>
            </a:ln>
          </p:spPr>
          <p:txBody>
            <a:bodyPr/>
            <a:lstStyle/>
            <a:p>
              <a:endParaRPr lang="en-US"/>
            </a:p>
          </p:txBody>
        </p:sp>
        <p:sp>
          <p:nvSpPr>
            <p:cNvPr id="30782" name="Line 110"/>
            <p:cNvSpPr>
              <a:spLocks noChangeAspect="1" noChangeShapeType="1"/>
            </p:cNvSpPr>
            <p:nvPr/>
          </p:nvSpPr>
          <p:spPr bwMode="auto">
            <a:xfrm rot="5400000" flipH="1">
              <a:off x="1522" y="2183"/>
              <a:ext cx="62" cy="70"/>
            </a:xfrm>
            <a:prstGeom prst="line">
              <a:avLst/>
            </a:prstGeom>
            <a:noFill/>
            <a:ln w="19050">
              <a:solidFill>
                <a:srgbClr val="FF0000"/>
              </a:solidFill>
              <a:round/>
              <a:headEnd/>
              <a:tailEnd/>
            </a:ln>
          </p:spPr>
          <p:txBody>
            <a:bodyPr/>
            <a:lstStyle/>
            <a:p>
              <a:endParaRPr lang="en-US"/>
            </a:p>
          </p:txBody>
        </p:sp>
        <p:sp>
          <p:nvSpPr>
            <p:cNvPr id="30783" name="Line 111"/>
            <p:cNvSpPr>
              <a:spLocks noChangeAspect="1" noChangeShapeType="1"/>
            </p:cNvSpPr>
            <p:nvPr/>
          </p:nvSpPr>
          <p:spPr bwMode="auto">
            <a:xfrm rot="5400000">
              <a:off x="1521" y="2022"/>
              <a:ext cx="63" cy="70"/>
            </a:xfrm>
            <a:prstGeom prst="line">
              <a:avLst/>
            </a:prstGeom>
            <a:noFill/>
            <a:ln w="19050">
              <a:solidFill>
                <a:srgbClr val="FF0000"/>
              </a:solidFill>
              <a:round/>
              <a:headEnd/>
              <a:tailEnd/>
            </a:ln>
          </p:spPr>
          <p:txBody>
            <a:bodyPr/>
            <a:lstStyle/>
            <a:p>
              <a:endParaRPr lang="en-US"/>
            </a:p>
          </p:txBody>
        </p:sp>
        <p:sp>
          <p:nvSpPr>
            <p:cNvPr id="30784" name="Line 112"/>
            <p:cNvSpPr>
              <a:spLocks noChangeAspect="1" noChangeShapeType="1"/>
            </p:cNvSpPr>
            <p:nvPr/>
          </p:nvSpPr>
          <p:spPr bwMode="auto">
            <a:xfrm rot="5400000" flipH="1">
              <a:off x="1395" y="2138"/>
              <a:ext cx="195" cy="0"/>
            </a:xfrm>
            <a:prstGeom prst="line">
              <a:avLst/>
            </a:prstGeom>
            <a:noFill/>
            <a:ln w="19050">
              <a:solidFill>
                <a:srgbClr val="FF0000"/>
              </a:solidFill>
              <a:round/>
              <a:headEnd/>
              <a:tailEnd/>
            </a:ln>
          </p:spPr>
          <p:txBody>
            <a:bodyPr/>
            <a:lstStyle/>
            <a:p>
              <a:endParaRPr lang="en-US"/>
            </a:p>
          </p:txBody>
        </p:sp>
        <p:sp>
          <p:nvSpPr>
            <p:cNvPr id="30785" name="Line 113"/>
            <p:cNvSpPr>
              <a:spLocks noChangeAspect="1" noChangeShapeType="1"/>
            </p:cNvSpPr>
            <p:nvPr/>
          </p:nvSpPr>
          <p:spPr bwMode="auto">
            <a:xfrm rot="5400000">
              <a:off x="1445" y="2088"/>
              <a:ext cx="0" cy="88"/>
            </a:xfrm>
            <a:prstGeom prst="line">
              <a:avLst/>
            </a:prstGeom>
            <a:noFill/>
            <a:ln w="19050">
              <a:solidFill>
                <a:srgbClr val="FF0000"/>
              </a:solidFill>
              <a:round/>
              <a:headEnd/>
              <a:tailEnd/>
            </a:ln>
          </p:spPr>
          <p:txBody>
            <a:bodyPr/>
            <a:lstStyle/>
            <a:p>
              <a:endParaRPr lang="en-US"/>
            </a:p>
          </p:txBody>
        </p:sp>
        <p:grpSp>
          <p:nvGrpSpPr>
            <p:cNvPr id="30786" name="Group 114"/>
            <p:cNvGrpSpPr>
              <a:grpSpLocks noChangeAspect="1"/>
            </p:cNvGrpSpPr>
            <p:nvPr/>
          </p:nvGrpSpPr>
          <p:grpSpPr bwMode="auto">
            <a:xfrm>
              <a:off x="1536" y="2195"/>
              <a:ext cx="39" cy="39"/>
              <a:chOff x="7476" y="4886"/>
              <a:chExt cx="56" cy="56"/>
            </a:xfrm>
          </p:grpSpPr>
          <p:sp>
            <p:nvSpPr>
              <p:cNvPr id="30787" name="Line 115"/>
              <p:cNvSpPr>
                <a:spLocks noChangeAspect="1" noChangeShapeType="1"/>
              </p:cNvSpPr>
              <p:nvPr/>
            </p:nvSpPr>
            <p:spPr bwMode="auto">
              <a:xfrm>
                <a:off x="7518" y="4886"/>
                <a:ext cx="14" cy="56"/>
              </a:xfrm>
              <a:prstGeom prst="line">
                <a:avLst/>
              </a:prstGeom>
              <a:noFill/>
              <a:ln w="19050">
                <a:solidFill>
                  <a:srgbClr val="FF0000"/>
                </a:solidFill>
                <a:round/>
                <a:headEnd/>
                <a:tailEnd/>
              </a:ln>
            </p:spPr>
            <p:txBody>
              <a:bodyPr/>
              <a:lstStyle/>
              <a:p>
                <a:endParaRPr lang="en-US"/>
              </a:p>
            </p:txBody>
          </p:sp>
          <p:sp>
            <p:nvSpPr>
              <p:cNvPr id="30788" name="Line 116"/>
              <p:cNvSpPr>
                <a:spLocks noChangeAspect="1" noChangeShapeType="1"/>
              </p:cNvSpPr>
              <p:nvPr/>
            </p:nvSpPr>
            <p:spPr bwMode="auto">
              <a:xfrm flipH="1" flipV="1">
                <a:off x="7476" y="4928"/>
                <a:ext cx="56" cy="14"/>
              </a:xfrm>
              <a:prstGeom prst="line">
                <a:avLst/>
              </a:prstGeom>
              <a:noFill/>
              <a:ln w="19050">
                <a:solidFill>
                  <a:srgbClr val="FF0000"/>
                </a:solidFill>
                <a:round/>
                <a:headEnd/>
                <a:tailEnd/>
              </a:ln>
            </p:spPr>
            <p:txBody>
              <a:bodyPr/>
              <a:lstStyle/>
              <a:p>
                <a:endParaRPr lang="en-US"/>
              </a:p>
            </p:txBody>
          </p:sp>
        </p:grpSp>
      </p:grpSp>
      <p:sp>
        <p:nvSpPr>
          <p:cNvPr id="67701" name="Line 117"/>
          <p:cNvSpPr>
            <a:spLocks noChangeAspect="1" noChangeShapeType="1"/>
          </p:cNvSpPr>
          <p:nvPr/>
        </p:nvSpPr>
        <p:spPr bwMode="auto">
          <a:xfrm>
            <a:off x="2525713" y="3582988"/>
            <a:ext cx="0" cy="430212"/>
          </a:xfrm>
          <a:prstGeom prst="line">
            <a:avLst/>
          </a:prstGeom>
          <a:noFill/>
          <a:ln w="28575">
            <a:solidFill>
              <a:srgbClr val="FF3300"/>
            </a:solidFill>
            <a:round/>
            <a:headEnd/>
            <a:tailEnd/>
          </a:ln>
        </p:spPr>
        <p:txBody>
          <a:bodyPr/>
          <a:lstStyle/>
          <a:p>
            <a:endParaRPr lang="en-US"/>
          </a:p>
        </p:txBody>
      </p:sp>
      <p:sp>
        <p:nvSpPr>
          <p:cNvPr id="114" name="Rectangle 11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0779" name="TextBox 61"/>
          <p:cNvSpPr txBox="1">
            <a:spLocks noChangeArrowheads="1"/>
          </p:cNvSpPr>
          <p:nvPr/>
        </p:nvSpPr>
        <p:spPr bwMode="auto">
          <a:xfrm>
            <a:off x="2432050" y="1270000"/>
            <a:ext cx="64357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drugom kvadrantu (Q2)</a:t>
            </a:r>
            <a:endParaRPr lang="en-US" b="1">
              <a:solidFill>
                <a:srgbClr val="0066CC"/>
              </a:solidFill>
            </a:endParaRPr>
          </a:p>
        </p:txBody>
      </p:sp>
      <p:sp>
        <p:nvSpPr>
          <p:cNvPr id="30780"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658"/>
                                        </p:tgtEl>
                                        <p:attrNameLst>
                                          <p:attrName>style.visibility</p:attrName>
                                        </p:attrNameLst>
                                      </p:cBhvr>
                                      <p:to>
                                        <p:strVal val="visible"/>
                                      </p:to>
                                    </p:set>
                                    <p:animEffect transition="in" filter="wipe(down)">
                                      <p:cBhvr>
                                        <p:cTn id="7" dur="500"/>
                                        <p:tgtEl>
                                          <p:spTgt spid="676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7657"/>
                                        </p:tgtEl>
                                        <p:attrNameLst>
                                          <p:attrName>style.visibility</p:attrName>
                                        </p:attrNameLst>
                                      </p:cBhvr>
                                      <p:to>
                                        <p:strVal val="visible"/>
                                      </p:to>
                                    </p:set>
                                    <p:animEffect transition="in" filter="wipe(right)">
                                      <p:cBhvr>
                                        <p:cTn id="11" dur="500"/>
                                        <p:tgtEl>
                                          <p:spTgt spid="676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7662"/>
                                        </p:tgtEl>
                                        <p:attrNameLst>
                                          <p:attrName>style.visibility</p:attrName>
                                        </p:attrNameLst>
                                      </p:cBhvr>
                                      <p:to>
                                        <p:strVal val="visible"/>
                                      </p:to>
                                    </p:set>
                                    <p:animEffect transition="in" filter="wipe(up)">
                                      <p:cBhvr>
                                        <p:cTn id="15" dur="500"/>
                                        <p:tgtEl>
                                          <p:spTgt spid="6766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7701"/>
                                        </p:tgtEl>
                                        <p:attrNameLst>
                                          <p:attrName>style.visibility</p:attrName>
                                        </p:attrNameLst>
                                      </p:cBhvr>
                                      <p:to>
                                        <p:strVal val="visible"/>
                                      </p:to>
                                    </p:set>
                                    <p:animEffect transition="in" filter="wipe(up)">
                                      <p:cBhvr>
                                        <p:cTn id="23" dur="500"/>
                                        <p:tgtEl>
                                          <p:spTgt spid="6770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660"/>
                                        </p:tgtEl>
                                        <p:attrNameLst>
                                          <p:attrName>style.visibility</p:attrName>
                                        </p:attrNameLst>
                                      </p:cBhvr>
                                      <p:to>
                                        <p:strVal val="visible"/>
                                      </p:to>
                                    </p:set>
                                    <p:animEffect transition="in" filter="wipe(left)">
                                      <p:cBhvr>
                                        <p:cTn id="27" dur="500"/>
                                        <p:tgtEl>
                                          <p:spTgt spid="6766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7659"/>
                                        </p:tgtEl>
                                        <p:attrNameLst>
                                          <p:attrName>style.visibility</p:attrName>
                                        </p:attrNameLst>
                                      </p:cBhvr>
                                      <p:to>
                                        <p:strVal val="visible"/>
                                      </p:to>
                                    </p:set>
                                    <p:animEffect transition="in" filter="wipe(down)">
                                      <p:cBhvr>
                                        <p:cTn id="31" dur="500"/>
                                        <p:tgtEl>
                                          <p:spTgt spid="676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7663"/>
                                        </p:tgtEl>
                                        <p:attrNameLst>
                                          <p:attrName>style.visibility</p:attrName>
                                        </p:attrNameLst>
                                      </p:cBhvr>
                                      <p:to>
                                        <p:strVal val="visible"/>
                                      </p:to>
                                    </p:set>
                                    <p:animEffect transition="in" filter="fade">
                                      <p:cBhvr>
                                        <p:cTn id="36" dur="1000"/>
                                        <p:tgtEl>
                                          <p:spTgt spid="6766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7690"/>
                                        </p:tgtEl>
                                        <p:attrNameLst>
                                          <p:attrName>style.visibility</p:attrName>
                                        </p:attrNameLst>
                                      </p:cBhvr>
                                      <p:to>
                                        <p:strVal val="visible"/>
                                      </p:to>
                                    </p:set>
                                    <p:animEffect transition="in" filter="fade">
                                      <p:cBhvr>
                                        <p:cTn id="55" dur="1000"/>
                                        <p:tgtEl>
                                          <p:spTgt spid="6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57" grpId="0" animBg="1"/>
      <p:bldP spid="67658" grpId="0" animBg="1"/>
      <p:bldP spid="67659" grpId="0" animBg="1"/>
      <p:bldP spid="67660" grpId="0" animBg="1"/>
      <p:bldP spid="67662" grpId="0" animBg="1"/>
      <p:bldP spid="67663" grpId="0"/>
      <p:bldP spid="67690" grpId="0"/>
      <p:bldP spid="6770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7"/>
          <p:cNvGrpSpPr>
            <a:grpSpLocks noChangeAspect="1"/>
          </p:cNvGrpSpPr>
          <p:nvPr/>
        </p:nvGrpSpPr>
        <p:grpSpPr bwMode="auto">
          <a:xfrm>
            <a:off x="2219325" y="1981200"/>
            <a:ext cx="4168775" cy="2843213"/>
            <a:chOff x="3738" y="6778"/>
            <a:chExt cx="4396" cy="2996"/>
          </a:xfrm>
        </p:grpSpPr>
        <p:grpSp>
          <p:nvGrpSpPr>
            <p:cNvPr id="31768" name="Group 18"/>
            <p:cNvGrpSpPr>
              <a:grpSpLocks noChangeAspect="1"/>
            </p:cNvGrpSpPr>
            <p:nvPr/>
          </p:nvGrpSpPr>
          <p:grpSpPr bwMode="auto">
            <a:xfrm>
              <a:off x="3738" y="7002"/>
              <a:ext cx="4270" cy="2445"/>
              <a:chOff x="2520" y="6400"/>
              <a:chExt cx="3794" cy="2173"/>
            </a:xfrm>
          </p:grpSpPr>
          <p:sp>
            <p:nvSpPr>
              <p:cNvPr id="31771" name="Line 19"/>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1772" name="Line 20"/>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1773" name="Line 21"/>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1774" name="Oval 22"/>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75" name="Oval 23"/>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76" name="Line 24"/>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1777" name="Line 25"/>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1778" name="Line 26"/>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1779" name="Line 27"/>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31780" name="Group 28"/>
              <p:cNvGrpSpPr>
                <a:grpSpLocks noChangeAspect="1"/>
              </p:cNvGrpSpPr>
              <p:nvPr/>
            </p:nvGrpSpPr>
            <p:grpSpPr bwMode="auto">
              <a:xfrm rot="5400000">
                <a:off x="3297" y="6834"/>
                <a:ext cx="338" cy="283"/>
                <a:chOff x="3107" y="4983"/>
                <a:chExt cx="536" cy="448"/>
              </a:xfrm>
            </p:grpSpPr>
            <p:sp>
              <p:nvSpPr>
                <p:cNvPr id="31850" name="Line 29"/>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1851" name="Line 30"/>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1852" name="Line 31"/>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1853" name="Line 32"/>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1854" name="Line 33"/>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1781" name="Line 34"/>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1782" name="Line 35"/>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1783" name="Line 36"/>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1784" name="Line 37"/>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1785" name="Line 38"/>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1786" name="Line 39"/>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1787" name="Line 40"/>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31788" name="Group 41"/>
              <p:cNvGrpSpPr>
                <a:grpSpLocks noChangeAspect="1"/>
              </p:cNvGrpSpPr>
              <p:nvPr/>
            </p:nvGrpSpPr>
            <p:grpSpPr bwMode="auto">
              <a:xfrm flipH="1" flipV="1">
                <a:off x="3983" y="8008"/>
                <a:ext cx="161" cy="150"/>
                <a:chOff x="4438" y="4858"/>
                <a:chExt cx="406" cy="378"/>
              </a:xfrm>
            </p:grpSpPr>
            <p:sp>
              <p:nvSpPr>
                <p:cNvPr id="31846" name="Line 42"/>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1847" name="Line 43"/>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1848" name="Line 44"/>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1849" name="Line 45"/>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1789" name="Line 46"/>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31790" name="Group 47"/>
              <p:cNvGrpSpPr>
                <a:grpSpLocks noChangeAspect="1"/>
              </p:cNvGrpSpPr>
              <p:nvPr/>
            </p:nvGrpSpPr>
            <p:grpSpPr bwMode="auto">
              <a:xfrm>
                <a:off x="3987" y="6945"/>
                <a:ext cx="161" cy="153"/>
                <a:chOff x="4290" y="6790"/>
                <a:chExt cx="195" cy="184"/>
              </a:xfrm>
            </p:grpSpPr>
            <p:sp>
              <p:nvSpPr>
                <p:cNvPr id="31842" name="Line 48"/>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1843" name="Line 49"/>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1844" name="Line 50"/>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1845" name="Line 51"/>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1791" name="Line 52"/>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1792" name="Line 53"/>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1793" name="Line 54"/>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1794" name="Oval 55"/>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95" name="Oval 56"/>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1796" name="Group 57"/>
              <p:cNvGrpSpPr>
                <a:grpSpLocks noChangeAspect="1"/>
              </p:cNvGrpSpPr>
              <p:nvPr/>
            </p:nvGrpSpPr>
            <p:grpSpPr bwMode="auto">
              <a:xfrm rot="16200000" flipH="1">
                <a:off x="6004" y="6842"/>
                <a:ext cx="338" cy="283"/>
                <a:chOff x="3107" y="4983"/>
                <a:chExt cx="536" cy="448"/>
              </a:xfrm>
            </p:grpSpPr>
            <p:sp>
              <p:nvSpPr>
                <p:cNvPr id="31837" name="Line 58"/>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1838" name="Line 59"/>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1839" name="Line 60"/>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1840" name="Line 61"/>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1841" name="Line 62"/>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1797" name="Line 63"/>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1798" name="Line 64"/>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1799" name="Line 65"/>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1800" name="Line 66"/>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1801" name="Line 67"/>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1802" name="Line 68"/>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1803" name="Line 69"/>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31804" name="Group 70"/>
              <p:cNvGrpSpPr>
                <a:grpSpLocks noChangeAspect="1"/>
              </p:cNvGrpSpPr>
              <p:nvPr/>
            </p:nvGrpSpPr>
            <p:grpSpPr bwMode="auto">
              <a:xfrm flipV="1">
                <a:off x="5494" y="8016"/>
                <a:ext cx="160" cy="150"/>
                <a:chOff x="4438" y="4858"/>
                <a:chExt cx="406" cy="378"/>
              </a:xfrm>
            </p:grpSpPr>
            <p:sp>
              <p:nvSpPr>
                <p:cNvPr id="31833" name="Line 71"/>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1834" name="Line 72"/>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1835" name="Line 73"/>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1836" name="Line 74"/>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1805" name="Line 75"/>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1806" name="Line 76"/>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1807" name="Line 77"/>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1808" name="Line 78"/>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1809" name="Oval 79"/>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1810" name="Oval 80"/>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1811" name="Group 81"/>
              <p:cNvGrpSpPr>
                <a:grpSpLocks noChangeAspect="1"/>
              </p:cNvGrpSpPr>
              <p:nvPr/>
            </p:nvGrpSpPr>
            <p:grpSpPr bwMode="auto">
              <a:xfrm>
                <a:off x="5502" y="6943"/>
                <a:ext cx="162" cy="153"/>
                <a:chOff x="4290" y="6790"/>
                <a:chExt cx="195" cy="184"/>
              </a:xfrm>
            </p:grpSpPr>
            <p:sp>
              <p:nvSpPr>
                <p:cNvPr id="31829" name="Line 82"/>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1830" name="Line 83"/>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1831" name="Line 84"/>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1832" name="Line 85"/>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31812" name="Group 86"/>
              <p:cNvGrpSpPr>
                <a:grpSpLocks noChangeAspect="1"/>
              </p:cNvGrpSpPr>
              <p:nvPr/>
            </p:nvGrpSpPr>
            <p:grpSpPr bwMode="auto">
              <a:xfrm rot="-5400000">
                <a:off x="4573" y="7247"/>
                <a:ext cx="500" cy="521"/>
                <a:chOff x="4983" y="7550"/>
                <a:chExt cx="603" cy="629"/>
              </a:xfrm>
            </p:grpSpPr>
            <p:sp>
              <p:nvSpPr>
                <p:cNvPr id="31826" name="Oval 87"/>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827" name="Rectangle 88"/>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1828" name="Rectangle 89"/>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1813" name="Line 90"/>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31814" name="Group 91"/>
              <p:cNvGrpSpPr>
                <a:grpSpLocks noChangeAspect="1"/>
              </p:cNvGrpSpPr>
              <p:nvPr/>
            </p:nvGrpSpPr>
            <p:grpSpPr bwMode="auto">
              <a:xfrm>
                <a:off x="3528" y="7070"/>
                <a:ext cx="56" cy="56"/>
                <a:chOff x="3514" y="7056"/>
                <a:chExt cx="56" cy="56"/>
              </a:xfrm>
            </p:grpSpPr>
            <p:sp>
              <p:nvSpPr>
                <p:cNvPr id="31824" name="Line 92"/>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5" name="Line 93"/>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1815" name="Group 94"/>
              <p:cNvGrpSpPr>
                <a:grpSpLocks noChangeAspect="1"/>
              </p:cNvGrpSpPr>
              <p:nvPr/>
            </p:nvGrpSpPr>
            <p:grpSpPr bwMode="auto">
              <a:xfrm>
                <a:off x="3528" y="8064"/>
                <a:ext cx="56" cy="56"/>
                <a:chOff x="3514" y="7056"/>
                <a:chExt cx="56" cy="56"/>
              </a:xfrm>
            </p:grpSpPr>
            <p:sp>
              <p:nvSpPr>
                <p:cNvPr id="31822" name="Line 95"/>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3" name="Line 96"/>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1816" name="Group 97"/>
              <p:cNvGrpSpPr>
                <a:grpSpLocks noChangeAspect="1"/>
              </p:cNvGrpSpPr>
              <p:nvPr/>
            </p:nvGrpSpPr>
            <p:grpSpPr bwMode="auto">
              <a:xfrm flipH="1">
                <a:off x="6048" y="7084"/>
                <a:ext cx="56" cy="56"/>
                <a:chOff x="3514" y="7056"/>
                <a:chExt cx="56" cy="56"/>
              </a:xfrm>
            </p:grpSpPr>
            <p:sp>
              <p:nvSpPr>
                <p:cNvPr id="31820" name="Line 98"/>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1" name="Line 99"/>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1817" name="Group 100"/>
              <p:cNvGrpSpPr>
                <a:grpSpLocks noChangeAspect="1"/>
              </p:cNvGrpSpPr>
              <p:nvPr/>
            </p:nvGrpSpPr>
            <p:grpSpPr bwMode="auto">
              <a:xfrm flipH="1">
                <a:off x="6048" y="8078"/>
                <a:ext cx="56" cy="56"/>
                <a:chOff x="3514" y="7056"/>
                <a:chExt cx="56" cy="56"/>
              </a:xfrm>
            </p:grpSpPr>
            <p:sp>
              <p:nvSpPr>
                <p:cNvPr id="31818" name="Line 101"/>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19" name="Line 102"/>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1769" name="Rectangle 103"/>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1770" name="Rectangle 104"/>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1747" name="Text Box 105"/>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a:t>
            </a:r>
            <a:r>
              <a:rPr lang="en-US" sz="1400" dirty="0" smtClean="0">
                <a:ea typeface="ＭＳ Ｐゴシック" pitchFamily="-107" charset="-128"/>
              </a:rPr>
              <a:t> </a:t>
            </a:r>
            <a:r>
              <a:rPr lang="en-US" sz="1400" b="1" dirty="0">
                <a:ea typeface="ＭＳ Ｐゴシック" pitchFamily="-107" charset="-128"/>
              </a:rPr>
              <a:t>A</a:t>
            </a:r>
          </a:p>
        </p:txBody>
      </p:sp>
      <p:sp>
        <p:nvSpPr>
          <p:cNvPr id="31748" name="Text Box 106"/>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Gagrana</a:t>
            </a:r>
            <a:r>
              <a:rPr lang="en-US" sz="1400" dirty="0" smtClean="0">
                <a:ea typeface="ＭＳ Ｐゴシック" pitchFamily="-107" charset="-128"/>
              </a:rPr>
              <a:t> </a:t>
            </a:r>
            <a:r>
              <a:rPr lang="en-US" sz="1400" b="1" dirty="0">
                <a:ea typeface="ＭＳ Ｐゴシック" pitchFamily="-107" charset="-128"/>
              </a:rPr>
              <a:t>B</a:t>
            </a:r>
          </a:p>
        </p:txBody>
      </p:sp>
      <p:sp>
        <p:nvSpPr>
          <p:cNvPr id="31749" name="Text Box 107"/>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1750" name="Text Box 108"/>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1751" name="Text Box 109"/>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4</a:t>
            </a:r>
            <a:endParaRPr lang="en-US" sz="1400" b="1">
              <a:ea typeface="ＭＳ Ｐゴシック" pitchFamily="-107" charset="-128"/>
            </a:endParaRPr>
          </a:p>
        </p:txBody>
      </p:sp>
      <p:sp>
        <p:nvSpPr>
          <p:cNvPr id="31752" name="Text Box 110"/>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1753" name="Text Box 111"/>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2</a:t>
            </a:r>
            <a:endParaRPr lang="en-US" sz="1400" b="1">
              <a:ea typeface="ＭＳ Ｐゴシック" pitchFamily="-107" charset="-128"/>
            </a:endParaRPr>
          </a:p>
        </p:txBody>
      </p:sp>
      <p:sp>
        <p:nvSpPr>
          <p:cNvPr id="31754" name="Text Box 112"/>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1755" name="Text Box 113"/>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1756" name="Text Box 114"/>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a:ea typeface="ＭＳ Ｐゴシック" pitchFamily="-107" charset="-128"/>
              </a:rPr>
              <a:t>D2</a:t>
            </a:r>
            <a:endParaRPr lang="en-US" sz="1400" b="1">
              <a:ea typeface="ＭＳ Ｐゴシック" pitchFamily="-107" charset="-128"/>
            </a:endParaRPr>
          </a:p>
        </p:txBody>
      </p:sp>
      <p:sp>
        <p:nvSpPr>
          <p:cNvPr id="31757" name="Text Box 115"/>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31758" name="Text Box 116"/>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51318" name="Rectangle 118"/>
          <p:cNvSpPr>
            <a:spLocks noChangeArrowheads="1"/>
          </p:cNvSpPr>
          <p:nvPr/>
        </p:nvSpPr>
        <p:spPr bwMode="auto">
          <a:xfrm>
            <a:off x="609600" y="5389563"/>
            <a:ext cx="3384550" cy="366712"/>
          </a:xfrm>
          <a:prstGeom prst="rect">
            <a:avLst/>
          </a:prstGeom>
          <a:noFill/>
          <a:ln w="9525">
            <a:noFill/>
            <a:miter lim="800000"/>
            <a:headEnd/>
            <a:tailEnd/>
          </a:ln>
        </p:spPr>
        <p:txBody>
          <a:bodyPr wrap="none"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sz="1400" b="1"/>
              <a:t>kada su</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1 </a:t>
            </a:r>
            <a:r>
              <a:rPr lang="sr-Latn-CS" altLang="zh-CN" sz="1400" b="1"/>
              <a:t>i</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2 </a:t>
            </a:r>
            <a:r>
              <a:rPr lang="sr-Latn-CS" altLang="zh-CN" sz="1400" b="1"/>
              <a:t>uključeni</a:t>
            </a:r>
            <a:endParaRPr lang="en-US" altLang="zh-CN" sz="1400" b="1">
              <a:ea typeface="SimSun" pitchFamily="2" charset="-122"/>
            </a:endParaRPr>
          </a:p>
        </p:txBody>
      </p:sp>
      <p:sp>
        <p:nvSpPr>
          <p:cNvPr id="51320" name="Freeform 120"/>
          <p:cNvSpPr>
            <a:spLocks/>
          </p:cNvSpPr>
          <p:nvPr/>
        </p:nvSpPr>
        <p:spPr bwMode="auto">
          <a:xfrm>
            <a:off x="3471863" y="2336800"/>
            <a:ext cx="727075" cy="892175"/>
          </a:xfrm>
          <a:custGeom>
            <a:avLst/>
            <a:gdLst>
              <a:gd name="T0" fmla="*/ 2147483647 w 458"/>
              <a:gd name="T1" fmla="*/ 0 h 562"/>
              <a:gd name="T2" fmla="*/ 2147483647 w 458"/>
              <a:gd name="T3" fmla="*/ 2147483647 h 562"/>
              <a:gd name="T4" fmla="*/ 2147483647 w 458"/>
              <a:gd name="T5" fmla="*/ 2147483647 h 562"/>
              <a:gd name="T6" fmla="*/ 2147483647 w 458"/>
              <a:gd name="T7" fmla="*/ 2147483647 h 562"/>
              <a:gd name="T8" fmla="*/ 0 60000 65536"/>
              <a:gd name="T9" fmla="*/ 0 60000 65536"/>
              <a:gd name="T10" fmla="*/ 0 60000 65536"/>
              <a:gd name="T11" fmla="*/ 0 60000 65536"/>
              <a:gd name="T12" fmla="*/ 0 w 458"/>
              <a:gd name="T13" fmla="*/ 0 h 562"/>
              <a:gd name="T14" fmla="*/ 458 w 458"/>
              <a:gd name="T15" fmla="*/ 562 h 562"/>
            </a:gdLst>
            <a:ahLst/>
            <a:cxnLst>
              <a:cxn ang="T8">
                <a:pos x="T0" y="T1"/>
              </a:cxn>
              <a:cxn ang="T9">
                <a:pos x="T2" y="T3"/>
              </a:cxn>
              <a:cxn ang="T10">
                <a:pos x="T4" y="T5"/>
              </a:cxn>
              <a:cxn ang="T11">
                <a:pos x="T6" y="T7"/>
              </a:cxn>
            </a:cxnLst>
            <a:rect l="T12" t="T13" r="T14" b="T15"/>
            <a:pathLst>
              <a:path w="458" h="562">
                <a:moveTo>
                  <a:pt x="12" y="0"/>
                </a:moveTo>
                <a:cubicBezTo>
                  <a:pt x="6" y="174"/>
                  <a:pt x="0" y="348"/>
                  <a:pt x="12" y="438"/>
                </a:cubicBezTo>
                <a:cubicBezTo>
                  <a:pt x="24" y="528"/>
                  <a:pt x="11" y="524"/>
                  <a:pt x="85" y="543"/>
                </a:cubicBezTo>
                <a:cubicBezTo>
                  <a:pt x="159" y="562"/>
                  <a:pt x="396" y="551"/>
                  <a:pt x="458" y="552"/>
                </a:cubicBezTo>
              </a:path>
            </a:pathLst>
          </a:custGeom>
          <a:noFill/>
          <a:ln w="19050">
            <a:solidFill>
              <a:srgbClr val="FF0000"/>
            </a:solidFill>
            <a:round/>
            <a:headEnd/>
            <a:tailEnd type="arrow" w="sm" len="lg"/>
          </a:ln>
        </p:spPr>
        <p:txBody>
          <a:bodyPr/>
          <a:lstStyle/>
          <a:p>
            <a:endParaRPr lang="en-US"/>
          </a:p>
        </p:txBody>
      </p:sp>
      <p:sp>
        <p:nvSpPr>
          <p:cNvPr id="51321" name="Freeform 121"/>
          <p:cNvSpPr>
            <a:spLocks/>
          </p:cNvSpPr>
          <p:nvPr/>
        </p:nvSpPr>
        <p:spPr bwMode="auto">
          <a:xfrm>
            <a:off x="5216525" y="3244850"/>
            <a:ext cx="704850" cy="1163638"/>
          </a:xfrm>
          <a:custGeom>
            <a:avLst/>
            <a:gdLst>
              <a:gd name="T0" fmla="*/ 0 w 444"/>
              <a:gd name="T1" fmla="*/ 2147483647 h 733"/>
              <a:gd name="T2" fmla="*/ 2147483647 w 444"/>
              <a:gd name="T3" fmla="*/ 2147483647 h 733"/>
              <a:gd name="T4" fmla="*/ 2147483647 w 444"/>
              <a:gd name="T5" fmla="*/ 2147483647 h 733"/>
              <a:gd name="T6" fmla="*/ 2147483647 w 444"/>
              <a:gd name="T7" fmla="*/ 2147483647 h 733"/>
              <a:gd name="T8" fmla="*/ 2147483647 w 444"/>
              <a:gd name="T9" fmla="*/ 2147483647 h 733"/>
              <a:gd name="T10" fmla="*/ 0 60000 65536"/>
              <a:gd name="T11" fmla="*/ 0 60000 65536"/>
              <a:gd name="T12" fmla="*/ 0 60000 65536"/>
              <a:gd name="T13" fmla="*/ 0 60000 65536"/>
              <a:gd name="T14" fmla="*/ 0 60000 65536"/>
              <a:gd name="T15" fmla="*/ 0 w 444"/>
              <a:gd name="T16" fmla="*/ 0 h 733"/>
              <a:gd name="T17" fmla="*/ 444 w 444"/>
              <a:gd name="T18" fmla="*/ 733 h 733"/>
            </a:gdLst>
            <a:ahLst/>
            <a:cxnLst>
              <a:cxn ang="T10">
                <a:pos x="T0" y="T1"/>
              </a:cxn>
              <a:cxn ang="T11">
                <a:pos x="T2" y="T3"/>
              </a:cxn>
              <a:cxn ang="T12">
                <a:pos x="T4" y="T5"/>
              </a:cxn>
              <a:cxn ang="T13">
                <a:pos x="T6" y="T7"/>
              </a:cxn>
              <a:cxn ang="T14">
                <a:pos x="T8" y="T9"/>
              </a:cxn>
            </a:cxnLst>
            <a:rect l="T15" t="T16" r="T17" b="T18"/>
            <a:pathLst>
              <a:path w="444" h="733">
                <a:moveTo>
                  <a:pt x="0" y="28"/>
                </a:moveTo>
                <a:cubicBezTo>
                  <a:pt x="115" y="14"/>
                  <a:pt x="230" y="0"/>
                  <a:pt x="300" y="28"/>
                </a:cubicBezTo>
                <a:cubicBezTo>
                  <a:pt x="370" y="56"/>
                  <a:pt x="398" y="97"/>
                  <a:pt x="421" y="198"/>
                </a:cubicBezTo>
                <a:cubicBezTo>
                  <a:pt x="444" y="299"/>
                  <a:pt x="438" y="547"/>
                  <a:pt x="438" y="636"/>
                </a:cubicBezTo>
                <a:cubicBezTo>
                  <a:pt x="438" y="725"/>
                  <a:pt x="424" y="717"/>
                  <a:pt x="421" y="733"/>
                </a:cubicBezTo>
              </a:path>
            </a:pathLst>
          </a:custGeom>
          <a:noFill/>
          <a:ln w="19050">
            <a:solidFill>
              <a:srgbClr val="FF0000"/>
            </a:solidFill>
            <a:round/>
            <a:headEnd/>
            <a:tailEnd type="triangle" w="med" len="lg"/>
          </a:ln>
        </p:spPr>
        <p:txBody>
          <a:bodyPr/>
          <a:lstStyle/>
          <a:p>
            <a:endParaRPr lang="en-US"/>
          </a:p>
        </p:txBody>
      </p:sp>
      <p:sp>
        <p:nvSpPr>
          <p:cNvPr id="51322" name="Freeform 122"/>
          <p:cNvSpPr>
            <a:spLocks/>
          </p:cNvSpPr>
          <p:nvPr/>
        </p:nvSpPr>
        <p:spPr bwMode="auto">
          <a:xfrm flipV="1">
            <a:off x="2808288" y="4346575"/>
            <a:ext cx="2806700" cy="42863"/>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a:tailEnd type="arrow" w="sm" len="lg"/>
          </a:ln>
        </p:spPr>
        <p:txBody>
          <a:bodyPr rot="10800000"/>
          <a:lstStyle/>
          <a:p>
            <a:endParaRPr lang="en-US"/>
          </a:p>
        </p:txBody>
      </p:sp>
      <p:sp>
        <p:nvSpPr>
          <p:cNvPr id="51323" name="Freeform 123"/>
          <p:cNvSpPr>
            <a:spLocks/>
          </p:cNvSpPr>
          <p:nvPr/>
        </p:nvSpPr>
        <p:spPr bwMode="auto">
          <a:xfrm>
            <a:off x="2511425" y="2311400"/>
            <a:ext cx="798513"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a:tailEnd type="arrow" w="sm" len="lg"/>
          </a:ln>
        </p:spPr>
        <p:txBody>
          <a:bodyPr/>
          <a:lstStyle/>
          <a:p>
            <a:endParaRPr lang="en-US"/>
          </a:p>
        </p:txBody>
      </p:sp>
      <p:sp>
        <p:nvSpPr>
          <p:cNvPr id="51324" name="Text Box 124"/>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12" name="Rectangle 111"/>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1766"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31767"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24"/>
                                        </p:tgtEl>
                                        <p:attrNameLst>
                                          <p:attrName>style.visibility</p:attrName>
                                        </p:attrNameLst>
                                      </p:cBhvr>
                                      <p:to>
                                        <p:strVal val="visible"/>
                                      </p:to>
                                    </p:set>
                                    <p:animEffect transition="in" filter="wipe(left)">
                                      <p:cBhvr>
                                        <p:cTn id="7" dur="500"/>
                                        <p:tgtEl>
                                          <p:spTgt spid="513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318"/>
                                        </p:tgtEl>
                                        <p:attrNameLst>
                                          <p:attrName>style.visibility</p:attrName>
                                        </p:attrNameLst>
                                      </p:cBhvr>
                                      <p:to>
                                        <p:strVal val="visible"/>
                                      </p:to>
                                    </p:set>
                                    <p:animEffect transition="in" filter="wipe(left)">
                                      <p:cBhvr>
                                        <p:cTn id="11" dur="500"/>
                                        <p:tgtEl>
                                          <p:spTgt spid="513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23"/>
                                        </p:tgtEl>
                                        <p:attrNameLst>
                                          <p:attrName>style.visibility</p:attrName>
                                        </p:attrNameLst>
                                      </p:cBhvr>
                                      <p:to>
                                        <p:strVal val="visible"/>
                                      </p:to>
                                    </p:set>
                                    <p:animEffect transition="in" filter="wipe(left)">
                                      <p:cBhvr>
                                        <p:cTn id="15" dur="500"/>
                                        <p:tgtEl>
                                          <p:spTgt spid="513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1320"/>
                                        </p:tgtEl>
                                        <p:attrNameLst>
                                          <p:attrName>style.visibility</p:attrName>
                                        </p:attrNameLst>
                                      </p:cBhvr>
                                      <p:to>
                                        <p:strVal val="visible"/>
                                      </p:to>
                                    </p:set>
                                    <p:animEffect transition="in" filter="wipe(up)">
                                      <p:cBhvr>
                                        <p:cTn id="19" dur="500"/>
                                        <p:tgtEl>
                                          <p:spTgt spid="513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321"/>
                                        </p:tgtEl>
                                        <p:attrNameLst>
                                          <p:attrName>style.visibility</p:attrName>
                                        </p:attrNameLst>
                                      </p:cBhvr>
                                      <p:to>
                                        <p:strVal val="visible"/>
                                      </p:to>
                                    </p:set>
                                    <p:animEffect transition="in" filter="wipe(left)">
                                      <p:cBhvr>
                                        <p:cTn id="23" dur="500"/>
                                        <p:tgtEl>
                                          <p:spTgt spid="5132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1322"/>
                                        </p:tgtEl>
                                        <p:attrNameLst>
                                          <p:attrName>style.visibility</p:attrName>
                                        </p:attrNameLst>
                                      </p:cBhvr>
                                      <p:to>
                                        <p:strVal val="visible"/>
                                      </p:to>
                                    </p:set>
                                    <p:animEffect transition="in" filter="wipe(right)">
                                      <p:cBhvr>
                                        <p:cTn id="27" dur="500"/>
                                        <p:tgtEl>
                                          <p:spTgt spid="5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8" grpId="0"/>
      <p:bldP spid="51320" grpId="0" animBg="1"/>
      <p:bldP spid="51321" grpId="0" animBg="1"/>
      <p:bldP spid="51322" grpId="0" animBg="1"/>
      <p:bldP spid="51323" grpId="0" animBg="1"/>
      <p:bldP spid="513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
          <p:cNvGrpSpPr>
            <a:grpSpLocks noChangeAspect="1"/>
          </p:cNvGrpSpPr>
          <p:nvPr/>
        </p:nvGrpSpPr>
        <p:grpSpPr bwMode="auto">
          <a:xfrm>
            <a:off x="2219325" y="1981200"/>
            <a:ext cx="4168775" cy="2843213"/>
            <a:chOff x="3738" y="6778"/>
            <a:chExt cx="4396" cy="2996"/>
          </a:xfrm>
        </p:grpSpPr>
        <p:grpSp>
          <p:nvGrpSpPr>
            <p:cNvPr id="32800" name="Group 5"/>
            <p:cNvGrpSpPr>
              <a:grpSpLocks noChangeAspect="1"/>
            </p:cNvGrpSpPr>
            <p:nvPr/>
          </p:nvGrpSpPr>
          <p:grpSpPr bwMode="auto">
            <a:xfrm>
              <a:off x="3738" y="7002"/>
              <a:ext cx="4270" cy="2445"/>
              <a:chOff x="2520" y="6400"/>
              <a:chExt cx="3794" cy="2173"/>
            </a:xfrm>
          </p:grpSpPr>
          <p:sp>
            <p:nvSpPr>
              <p:cNvPr id="32803" name="Line 6"/>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2804" name="Line 7"/>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2805" name="Line 8"/>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2806" name="Oval 9"/>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07" name="Oval 10"/>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08" name="Line 11"/>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2809" name="Line 12"/>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2810" name="Line 13"/>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2811" name="Line 14"/>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32812" name="Group 15"/>
              <p:cNvGrpSpPr>
                <a:grpSpLocks noChangeAspect="1"/>
              </p:cNvGrpSpPr>
              <p:nvPr/>
            </p:nvGrpSpPr>
            <p:grpSpPr bwMode="auto">
              <a:xfrm rot="5400000">
                <a:off x="3297" y="6834"/>
                <a:ext cx="338" cy="283"/>
                <a:chOff x="3107" y="4983"/>
                <a:chExt cx="536" cy="448"/>
              </a:xfrm>
            </p:grpSpPr>
            <p:sp>
              <p:nvSpPr>
                <p:cNvPr id="32882" name="Line 16"/>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2883" name="Line 17"/>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2884" name="Line 18"/>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2885" name="Line 19"/>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2886" name="Line 20"/>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2813" name="Line 21"/>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2814" name="Line 22"/>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2815" name="Line 23"/>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2816" name="Line 24"/>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2817" name="Line 25"/>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2818" name="Line 26"/>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2819" name="Line 27"/>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32820" name="Group 28"/>
              <p:cNvGrpSpPr>
                <a:grpSpLocks noChangeAspect="1"/>
              </p:cNvGrpSpPr>
              <p:nvPr/>
            </p:nvGrpSpPr>
            <p:grpSpPr bwMode="auto">
              <a:xfrm flipH="1" flipV="1">
                <a:off x="3983" y="8008"/>
                <a:ext cx="161" cy="150"/>
                <a:chOff x="4438" y="4858"/>
                <a:chExt cx="406" cy="378"/>
              </a:xfrm>
            </p:grpSpPr>
            <p:sp>
              <p:nvSpPr>
                <p:cNvPr id="32878" name="Line 29"/>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2879" name="Line 30"/>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2880" name="Line 31"/>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2881" name="Line 32"/>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2821" name="Line 33"/>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32822" name="Group 34"/>
              <p:cNvGrpSpPr>
                <a:grpSpLocks noChangeAspect="1"/>
              </p:cNvGrpSpPr>
              <p:nvPr/>
            </p:nvGrpSpPr>
            <p:grpSpPr bwMode="auto">
              <a:xfrm>
                <a:off x="3987" y="6945"/>
                <a:ext cx="161" cy="153"/>
                <a:chOff x="4290" y="6790"/>
                <a:chExt cx="195" cy="184"/>
              </a:xfrm>
            </p:grpSpPr>
            <p:sp>
              <p:nvSpPr>
                <p:cNvPr id="32874" name="Line 35"/>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2875" name="Line 36"/>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2876" name="Line 37"/>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2877" name="Line 38"/>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2823" name="Line 39"/>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2824" name="Line 40"/>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2825" name="Line 41"/>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2826" name="Oval 42"/>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27" name="Oval 43"/>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2828" name="Group 44"/>
              <p:cNvGrpSpPr>
                <a:grpSpLocks noChangeAspect="1"/>
              </p:cNvGrpSpPr>
              <p:nvPr/>
            </p:nvGrpSpPr>
            <p:grpSpPr bwMode="auto">
              <a:xfrm rot="16200000" flipH="1">
                <a:off x="6004" y="6842"/>
                <a:ext cx="338" cy="283"/>
                <a:chOff x="3107" y="4983"/>
                <a:chExt cx="536" cy="448"/>
              </a:xfrm>
            </p:grpSpPr>
            <p:sp>
              <p:nvSpPr>
                <p:cNvPr id="32869" name="Line 45"/>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2870" name="Line 46"/>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2871" name="Line 47"/>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2872" name="Line 48"/>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2873" name="Line 49"/>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2829" name="Line 50"/>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2830" name="Line 51"/>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2831" name="Line 52"/>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2832" name="Line 53"/>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2833" name="Line 54"/>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2834" name="Line 55"/>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2835" name="Line 56"/>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32836" name="Group 57"/>
              <p:cNvGrpSpPr>
                <a:grpSpLocks noChangeAspect="1"/>
              </p:cNvGrpSpPr>
              <p:nvPr/>
            </p:nvGrpSpPr>
            <p:grpSpPr bwMode="auto">
              <a:xfrm flipV="1">
                <a:off x="5494" y="8016"/>
                <a:ext cx="160" cy="150"/>
                <a:chOff x="4438" y="4858"/>
                <a:chExt cx="406" cy="378"/>
              </a:xfrm>
            </p:grpSpPr>
            <p:sp>
              <p:nvSpPr>
                <p:cNvPr id="32865" name="Line 58"/>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2866" name="Line 59"/>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2867" name="Line 60"/>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2868" name="Line 61"/>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2837" name="Line 62"/>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2838" name="Line 63"/>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2839" name="Line 64"/>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2840" name="Line 65"/>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2841" name="Oval 66"/>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42" name="Oval 67"/>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2843" name="Group 68"/>
              <p:cNvGrpSpPr>
                <a:grpSpLocks noChangeAspect="1"/>
              </p:cNvGrpSpPr>
              <p:nvPr/>
            </p:nvGrpSpPr>
            <p:grpSpPr bwMode="auto">
              <a:xfrm>
                <a:off x="5502" y="6943"/>
                <a:ext cx="162" cy="153"/>
                <a:chOff x="4290" y="6790"/>
                <a:chExt cx="195" cy="184"/>
              </a:xfrm>
            </p:grpSpPr>
            <p:sp>
              <p:nvSpPr>
                <p:cNvPr id="32861" name="Line 69"/>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2862" name="Line 70"/>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2863" name="Line 71"/>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2864" name="Line 72"/>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32844" name="Group 73"/>
              <p:cNvGrpSpPr>
                <a:grpSpLocks noChangeAspect="1"/>
              </p:cNvGrpSpPr>
              <p:nvPr/>
            </p:nvGrpSpPr>
            <p:grpSpPr bwMode="auto">
              <a:xfrm rot="-5400000">
                <a:off x="4573" y="7247"/>
                <a:ext cx="500" cy="521"/>
                <a:chOff x="4983" y="7550"/>
                <a:chExt cx="603" cy="629"/>
              </a:xfrm>
            </p:grpSpPr>
            <p:sp>
              <p:nvSpPr>
                <p:cNvPr id="32858" name="Oval 74"/>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59" name="Rectangle 75"/>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2860" name="Rectangle 76"/>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2845" name="Line 77"/>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32846" name="Group 78"/>
              <p:cNvGrpSpPr>
                <a:grpSpLocks noChangeAspect="1"/>
              </p:cNvGrpSpPr>
              <p:nvPr/>
            </p:nvGrpSpPr>
            <p:grpSpPr bwMode="auto">
              <a:xfrm>
                <a:off x="3528" y="7070"/>
                <a:ext cx="56" cy="56"/>
                <a:chOff x="3514" y="7056"/>
                <a:chExt cx="56" cy="56"/>
              </a:xfrm>
            </p:grpSpPr>
            <p:sp>
              <p:nvSpPr>
                <p:cNvPr id="32856" name="Line 79"/>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7" name="Line 80"/>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2847" name="Group 81"/>
              <p:cNvGrpSpPr>
                <a:grpSpLocks noChangeAspect="1"/>
              </p:cNvGrpSpPr>
              <p:nvPr/>
            </p:nvGrpSpPr>
            <p:grpSpPr bwMode="auto">
              <a:xfrm>
                <a:off x="3528" y="8064"/>
                <a:ext cx="56" cy="56"/>
                <a:chOff x="3514" y="7056"/>
                <a:chExt cx="56" cy="56"/>
              </a:xfrm>
            </p:grpSpPr>
            <p:sp>
              <p:nvSpPr>
                <p:cNvPr id="32854" name="Line 82"/>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5" name="Line 83"/>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2848" name="Group 84"/>
              <p:cNvGrpSpPr>
                <a:grpSpLocks noChangeAspect="1"/>
              </p:cNvGrpSpPr>
              <p:nvPr/>
            </p:nvGrpSpPr>
            <p:grpSpPr bwMode="auto">
              <a:xfrm flipH="1">
                <a:off x="6048" y="7084"/>
                <a:ext cx="56" cy="56"/>
                <a:chOff x="3514" y="7056"/>
                <a:chExt cx="56" cy="56"/>
              </a:xfrm>
            </p:grpSpPr>
            <p:sp>
              <p:nvSpPr>
                <p:cNvPr id="32852" name="Line 85"/>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3" name="Line 86"/>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2849" name="Group 87"/>
              <p:cNvGrpSpPr>
                <a:grpSpLocks noChangeAspect="1"/>
              </p:cNvGrpSpPr>
              <p:nvPr/>
            </p:nvGrpSpPr>
            <p:grpSpPr bwMode="auto">
              <a:xfrm flipH="1">
                <a:off x="6048" y="8078"/>
                <a:ext cx="56" cy="56"/>
                <a:chOff x="3514" y="7056"/>
                <a:chExt cx="56" cy="56"/>
              </a:xfrm>
            </p:grpSpPr>
            <p:sp>
              <p:nvSpPr>
                <p:cNvPr id="32850" name="Line 88"/>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1" name="Line 89"/>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2801" name="Rectangle 90"/>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2802" name="Rectangle 91"/>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2773" name="Text Box 94"/>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2774" name="Text Box 95"/>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2775" name="Text Box 96"/>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4</a:t>
            </a:r>
            <a:endParaRPr lang="en-US" sz="1400" b="1">
              <a:ea typeface="ＭＳ Ｐゴシック" pitchFamily="-107" charset="-128"/>
            </a:endParaRPr>
          </a:p>
        </p:txBody>
      </p:sp>
      <p:sp>
        <p:nvSpPr>
          <p:cNvPr id="32776" name="Text Box 97"/>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2777" name="Text Box 98"/>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2</a:t>
            </a:r>
            <a:endParaRPr lang="en-US" sz="1400" b="1">
              <a:ea typeface="ＭＳ Ｐゴシック" pitchFamily="-107" charset="-128"/>
            </a:endParaRPr>
          </a:p>
        </p:txBody>
      </p:sp>
      <p:sp>
        <p:nvSpPr>
          <p:cNvPr id="32778" name="Text Box 99"/>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2779" name="Text Box 100"/>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2780" name="Text Box 101"/>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a:ea typeface="ＭＳ Ｐゴシック" pitchFamily="-107" charset="-128"/>
              </a:rPr>
              <a:t>D2</a:t>
            </a:r>
            <a:endParaRPr lang="en-US" sz="1400" b="1">
              <a:ea typeface="ＭＳ Ｐゴシック" pitchFamily="-107" charset="-128"/>
            </a:endParaRPr>
          </a:p>
        </p:txBody>
      </p:sp>
      <p:sp>
        <p:nvSpPr>
          <p:cNvPr id="32781" name="Text Box 102"/>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32782" name="Text Box 103"/>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32783" name="Rectangle 104"/>
          <p:cNvSpPr>
            <a:spLocks noChangeArrowheads="1"/>
          </p:cNvSpPr>
          <p:nvPr/>
        </p:nvSpPr>
        <p:spPr bwMode="auto">
          <a:xfrm>
            <a:off x="609600" y="5715000"/>
            <a:ext cx="2759075" cy="366713"/>
          </a:xfrm>
          <a:prstGeom prst="rect">
            <a:avLst/>
          </a:prstGeom>
          <a:noFill/>
          <a:ln w="9525">
            <a:noFill/>
            <a:miter lim="800000"/>
            <a:headEnd/>
            <a:tailEnd/>
          </a:ln>
        </p:spPr>
        <p:txBody>
          <a:bodyPr wrap="none"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a:t>
            </a:r>
            <a:r>
              <a:rPr lang="en-US" altLang="zh-CN" b="1">
                <a:ea typeface="SimSun" pitchFamily="2" charset="-122"/>
                <a:cs typeface="Arial" charset="0"/>
              </a:rPr>
              <a:t>−</a:t>
            </a:r>
            <a:r>
              <a:rPr lang="en-US" altLang="zh-CN" b="1">
                <a:ea typeface="SimSun" pitchFamily="2" charset="-122"/>
              </a:rPr>
              <a:t>V</a:t>
            </a:r>
            <a:r>
              <a:rPr lang="en-US" altLang="zh-CN" b="1" baseline="-25000">
                <a:ea typeface="SimSun" pitchFamily="2" charset="-122"/>
              </a:rPr>
              <a:t>dc</a:t>
            </a:r>
            <a:r>
              <a:rPr lang="en-US" altLang="zh-CN" sz="1400" b="1">
                <a:latin typeface="Arial Narrow" pitchFamily="34" charset="0"/>
                <a:ea typeface="SimSun" pitchFamily="2" charset="-122"/>
              </a:rPr>
              <a:t>  </a:t>
            </a:r>
            <a:r>
              <a:rPr lang="sr-Latn-CS" altLang="zh-CN" sz="1400" b="1">
                <a:latin typeface="Arial Narrow" pitchFamily="34" charset="0"/>
              </a:rPr>
              <a:t> </a:t>
            </a:r>
            <a:r>
              <a:rPr lang="sr-Latn-CS" altLang="zh-CN" sz="1400" b="1"/>
              <a:t>kada</a:t>
            </a:r>
            <a:r>
              <a:rPr lang="en-US" altLang="zh-CN" sz="1400" b="1">
                <a:ea typeface="SimSun" pitchFamily="2" charset="-122"/>
              </a:rPr>
              <a:t> D3 </a:t>
            </a:r>
            <a:r>
              <a:rPr lang="sr-Latn-CS" altLang="zh-CN" sz="1400" b="1"/>
              <a:t>i</a:t>
            </a:r>
            <a:r>
              <a:rPr lang="en-US" altLang="zh-CN" sz="1400" b="1">
                <a:ea typeface="SimSun" pitchFamily="2" charset="-122"/>
              </a:rPr>
              <a:t> D4 </a:t>
            </a:r>
            <a:r>
              <a:rPr lang="sr-Latn-CS" altLang="zh-CN" sz="1400" b="1"/>
              <a:t>vode</a:t>
            </a:r>
            <a:endParaRPr lang="en-US" altLang="zh-CN" sz="1400" b="1">
              <a:ea typeface="SimSun" pitchFamily="2" charset="-122"/>
            </a:endParaRPr>
          </a:p>
        </p:txBody>
      </p:sp>
      <p:sp>
        <p:nvSpPr>
          <p:cNvPr id="32784"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sz="1400" b="1"/>
              <a:t>kada su</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1 </a:t>
            </a:r>
            <a:r>
              <a:rPr lang="sr-Latn-CS" altLang="zh-CN" sz="1400" b="1"/>
              <a:t>i</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2 </a:t>
            </a:r>
            <a:r>
              <a:rPr lang="sr-Latn-CS" altLang="zh-CN" sz="1400" b="1"/>
              <a:t>uključeni</a:t>
            </a:r>
            <a:endParaRPr lang="en-US" altLang="zh-CN" sz="1400" b="1">
              <a:ea typeface="SimSun" pitchFamily="2" charset="-122"/>
            </a:endParaRPr>
          </a:p>
        </p:txBody>
      </p:sp>
      <p:sp>
        <p:nvSpPr>
          <p:cNvPr id="71786" name="Rectangle 106"/>
          <p:cNvSpPr>
            <a:spLocks noChangeArrowheads="1"/>
          </p:cNvSpPr>
          <p:nvPr/>
        </p:nvSpPr>
        <p:spPr bwMode="auto">
          <a:xfrm>
            <a:off x="647700" y="6019800"/>
            <a:ext cx="3597275" cy="366713"/>
          </a:xfrm>
          <a:prstGeom prst="rect">
            <a:avLst/>
          </a:prstGeom>
          <a:noFill/>
          <a:ln w="9525">
            <a:noFill/>
            <a:miter lim="800000"/>
            <a:headEnd/>
            <a:tailEnd/>
          </a:ln>
        </p:spPr>
        <p:txBody>
          <a:bodyPr wrap="none" anchor="ctr">
            <a:spAutoFit/>
          </a:bodyPr>
          <a:lstStyle/>
          <a:p>
            <a:pPr defTabSz="457200"/>
            <a:r>
              <a:rPr lang="en-US" altLang="zh-CN" b="1">
                <a:latin typeface="Arial Narrow" pitchFamily="34" charset="0"/>
                <a:ea typeface="SimSun" pitchFamily="2" charset="-122"/>
              </a:rPr>
              <a:t>v</a:t>
            </a:r>
            <a:r>
              <a:rPr lang="en-US" altLang="zh-CN" b="1" baseline="-25000">
                <a:latin typeface="Arial Narrow" pitchFamily="34" charset="0"/>
                <a:ea typeface="SimSun" pitchFamily="2" charset="-122"/>
              </a:rPr>
              <a:t>a</a:t>
            </a:r>
            <a:r>
              <a:rPr lang="en-US" altLang="zh-CN" b="1">
                <a:latin typeface="Arial Narrow" pitchFamily="34" charset="0"/>
                <a:ea typeface="SimSun" pitchFamily="2" charset="-122"/>
              </a:rPr>
              <a:t> = 0</a:t>
            </a:r>
            <a:r>
              <a:rPr lang="en-US" altLang="zh-CN" sz="1400" b="1">
                <a:latin typeface="Arial Narrow" pitchFamily="34" charset="0"/>
                <a:ea typeface="SimSun" pitchFamily="2" charset="-122"/>
              </a:rPr>
              <a:t>             </a:t>
            </a:r>
            <a:r>
              <a:rPr lang="sr-Latn-CS" altLang="zh-CN" sz="1400" b="1"/>
              <a:t>kada vode T1 i D3 ili T2 i D4</a:t>
            </a:r>
            <a:endParaRPr lang="en-US" altLang="zh-CN" sz="1400" b="1">
              <a:ea typeface="SimSun" pitchFamily="2" charset="-122"/>
            </a:endParaRPr>
          </a:p>
        </p:txBody>
      </p:sp>
      <p:sp>
        <p:nvSpPr>
          <p:cNvPr id="71789" name="Freeform 109"/>
          <p:cNvSpPr>
            <a:spLocks/>
          </p:cNvSpPr>
          <p:nvPr/>
        </p:nvSpPr>
        <p:spPr bwMode="auto">
          <a:xfrm flipV="1">
            <a:off x="2616200" y="2039938"/>
            <a:ext cx="2806700" cy="42862"/>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a:tailEnd type="arrow" w="sm" len="lg"/>
          </a:ln>
        </p:spPr>
        <p:txBody>
          <a:bodyPr rot="10800000"/>
          <a:lstStyle/>
          <a:p>
            <a:endParaRPr lang="en-US"/>
          </a:p>
        </p:txBody>
      </p:sp>
      <p:sp>
        <p:nvSpPr>
          <p:cNvPr id="71790" name="Freeform 110"/>
          <p:cNvSpPr>
            <a:spLocks/>
          </p:cNvSpPr>
          <p:nvPr/>
        </p:nvSpPr>
        <p:spPr bwMode="auto">
          <a:xfrm>
            <a:off x="2960688" y="4435475"/>
            <a:ext cx="798512"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a:tailEnd type="arrow" w="sm" len="lg"/>
          </a:ln>
        </p:spPr>
        <p:txBody>
          <a:bodyPr/>
          <a:lstStyle/>
          <a:p>
            <a:endParaRPr lang="en-US"/>
          </a:p>
        </p:txBody>
      </p:sp>
      <p:sp>
        <p:nvSpPr>
          <p:cNvPr id="32788"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71797" name="Freeform 117"/>
          <p:cNvSpPr>
            <a:spLocks/>
          </p:cNvSpPr>
          <p:nvPr/>
        </p:nvSpPr>
        <p:spPr bwMode="auto">
          <a:xfrm>
            <a:off x="3905250" y="3341688"/>
            <a:ext cx="422275" cy="1055687"/>
          </a:xfrm>
          <a:custGeom>
            <a:avLst/>
            <a:gdLst>
              <a:gd name="T0" fmla="*/ 2147483647 w 266"/>
              <a:gd name="T1" fmla="*/ 2147483647 h 665"/>
              <a:gd name="T2" fmla="*/ 2147483647 w 266"/>
              <a:gd name="T3" fmla="*/ 2147483647 h 665"/>
              <a:gd name="T4" fmla="*/ 2147483647 w 266"/>
              <a:gd name="T5" fmla="*/ 0 h 665"/>
              <a:gd name="T6" fmla="*/ 0 60000 65536"/>
              <a:gd name="T7" fmla="*/ 0 60000 65536"/>
              <a:gd name="T8" fmla="*/ 0 60000 65536"/>
              <a:gd name="T9" fmla="*/ 0 w 266"/>
              <a:gd name="T10" fmla="*/ 0 h 665"/>
              <a:gd name="T11" fmla="*/ 266 w 266"/>
              <a:gd name="T12" fmla="*/ 665 h 665"/>
            </a:gdLst>
            <a:ahLst/>
            <a:cxnLst>
              <a:cxn ang="T6">
                <a:pos x="T0" y="T1"/>
              </a:cxn>
              <a:cxn ang="T7">
                <a:pos x="T2" y="T3"/>
              </a:cxn>
              <a:cxn ang="T8">
                <a:pos x="T4" y="T5"/>
              </a:cxn>
            </a:cxnLst>
            <a:rect l="T9" t="T10" r="T11" b="T12"/>
            <a:pathLst>
              <a:path w="266" h="665">
                <a:moveTo>
                  <a:pt x="31" y="665"/>
                </a:moveTo>
                <a:cubicBezTo>
                  <a:pt x="15" y="444"/>
                  <a:pt x="0" y="224"/>
                  <a:pt x="39" y="113"/>
                </a:cubicBezTo>
                <a:cubicBezTo>
                  <a:pt x="78" y="2"/>
                  <a:pt x="172" y="1"/>
                  <a:pt x="266" y="0"/>
                </a:cubicBezTo>
              </a:path>
            </a:pathLst>
          </a:custGeom>
          <a:noFill/>
          <a:ln w="19050">
            <a:solidFill>
              <a:srgbClr val="FF0000"/>
            </a:solidFill>
            <a:round/>
            <a:headEnd/>
            <a:tailEnd type="arrow" w="sm" len="lg"/>
          </a:ln>
        </p:spPr>
        <p:txBody>
          <a:bodyPr/>
          <a:lstStyle/>
          <a:p>
            <a:endParaRPr lang="en-US"/>
          </a:p>
        </p:txBody>
      </p:sp>
      <p:sp>
        <p:nvSpPr>
          <p:cNvPr id="71799" name="Freeform 119"/>
          <p:cNvSpPr>
            <a:spLocks/>
          </p:cNvSpPr>
          <p:nvPr/>
        </p:nvSpPr>
        <p:spPr bwMode="auto">
          <a:xfrm>
            <a:off x="5048250" y="2311400"/>
            <a:ext cx="400050" cy="984250"/>
          </a:xfrm>
          <a:custGeom>
            <a:avLst/>
            <a:gdLst>
              <a:gd name="T0" fmla="*/ 0 w 252"/>
              <a:gd name="T1" fmla="*/ 2147483647 h 620"/>
              <a:gd name="T2" fmla="*/ 2147483647 w 252"/>
              <a:gd name="T3" fmla="*/ 2147483647 h 620"/>
              <a:gd name="T4" fmla="*/ 2147483647 w 252"/>
              <a:gd name="T5" fmla="*/ 0 h 620"/>
              <a:gd name="T6" fmla="*/ 0 60000 65536"/>
              <a:gd name="T7" fmla="*/ 0 60000 65536"/>
              <a:gd name="T8" fmla="*/ 0 60000 65536"/>
              <a:gd name="T9" fmla="*/ 0 w 252"/>
              <a:gd name="T10" fmla="*/ 0 h 620"/>
              <a:gd name="T11" fmla="*/ 252 w 252"/>
              <a:gd name="T12" fmla="*/ 620 h 620"/>
            </a:gdLst>
            <a:ahLst/>
            <a:cxnLst>
              <a:cxn ang="T6">
                <a:pos x="T0" y="T1"/>
              </a:cxn>
              <a:cxn ang="T7">
                <a:pos x="T2" y="T3"/>
              </a:cxn>
              <a:cxn ang="T8">
                <a:pos x="T4" y="T5"/>
              </a:cxn>
            </a:cxnLst>
            <a:rect l="T9" t="T10" r="T11" b="T12"/>
            <a:pathLst>
              <a:path w="252" h="620">
                <a:moveTo>
                  <a:pt x="0" y="608"/>
                </a:moveTo>
                <a:cubicBezTo>
                  <a:pt x="85" y="614"/>
                  <a:pt x="170" y="620"/>
                  <a:pt x="211" y="519"/>
                </a:cubicBezTo>
                <a:cubicBezTo>
                  <a:pt x="252" y="418"/>
                  <a:pt x="248" y="209"/>
                  <a:pt x="244" y="0"/>
                </a:cubicBezTo>
              </a:path>
            </a:pathLst>
          </a:custGeom>
          <a:noFill/>
          <a:ln w="19050">
            <a:solidFill>
              <a:srgbClr val="FF0000"/>
            </a:solidFill>
            <a:round/>
            <a:headEnd/>
            <a:tailEnd type="arrow" w="sm" len="lg"/>
          </a:ln>
        </p:spPr>
        <p:txBody>
          <a:bodyPr/>
          <a:lstStyle/>
          <a:p>
            <a:endParaRPr lang="en-US"/>
          </a:p>
        </p:txBody>
      </p:sp>
      <p:grpSp>
        <p:nvGrpSpPr>
          <p:cNvPr id="15" name="Group 122"/>
          <p:cNvGrpSpPr>
            <a:grpSpLocks/>
          </p:cNvGrpSpPr>
          <p:nvPr/>
        </p:nvGrpSpPr>
        <p:grpSpPr bwMode="auto">
          <a:xfrm>
            <a:off x="3352800" y="2209800"/>
            <a:ext cx="2085975" cy="1143000"/>
            <a:chOff x="454" y="1955"/>
            <a:chExt cx="1266" cy="625"/>
          </a:xfrm>
        </p:grpSpPr>
        <p:sp>
          <p:nvSpPr>
            <p:cNvPr id="32798" name="Oval 120"/>
            <p:cNvSpPr>
              <a:spLocks noChangeArrowheads="1"/>
            </p:cNvSpPr>
            <p:nvPr/>
          </p:nvSpPr>
          <p:spPr bwMode="auto">
            <a:xfrm>
              <a:off x="454" y="1955"/>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2799" name="Line 121"/>
            <p:cNvSpPr>
              <a:spLocks noChangeShapeType="1"/>
            </p:cNvSpPr>
            <p:nvPr/>
          </p:nvSpPr>
          <p:spPr bwMode="auto">
            <a:xfrm>
              <a:off x="657" y="2491"/>
              <a:ext cx="106" cy="40"/>
            </a:xfrm>
            <a:prstGeom prst="line">
              <a:avLst/>
            </a:prstGeom>
            <a:noFill/>
            <a:ln w="9525">
              <a:solidFill>
                <a:srgbClr val="FF0000"/>
              </a:solidFill>
              <a:round/>
              <a:headEnd/>
              <a:tailEnd type="triangle" w="lg" len="lg"/>
            </a:ln>
          </p:spPr>
          <p:txBody>
            <a:bodyPr/>
            <a:lstStyle/>
            <a:p>
              <a:endParaRPr lang="en-US"/>
            </a:p>
          </p:txBody>
        </p:sp>
      </p:grpSp>
      <p:grpSp>
        <p:nvGrpSpPr>
          <p:cNvPr id="16" name="Group 126"/>
          <p:cNvGrpSpPr>
            <a:grpSpLocks/>
          </p:cNvGrpSpPr>
          <p:nvPr/>
        </p:nvGrpSpPr>
        <p:grpSpPr bwMode="auto">
          <a:xfrm>
            <a:off x="3962400" y="3352800"/>
            <a:ext cx="2009775" cy="1144588"/>
            <a:chOff x="2361" y="1931"/>
            <a:chExt cx="1266" cy="625"/>
          </a:xfrm>
        </p:grpSpPr>
        <p:sp>
          <p:nvSpPr>
            <p:cNvPr id="32796" name="Oval 124"/>
            <p:cNvSpPr>
              <a:spLocks noChangeArrowheads="1"/>
            </p:cNvSpPr>
            <p:nvPr/>
          </p:nvSpPr>
          <p:spPr bwMode="auto">
            <a:xfrm>
              <a:off x="2361" y="1931"/>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2797" name="Line 125"/>
            <p:cNvSpPr>
              <a:spLocks noChangeShapeType="1"/>
            </p:cNvSpPr>
            <p:nvPr/>
          </p:nvSpPr>
          <p:spPr bwMode="auto">
            <a:xfrm>
              <a:off x="2564" y="2467"/>
              <a:ext cx="106" cy="40"/>
            </a:xfrm>
            <a:prstGeom prst="line">
              <a:avLst/>
            </a:prstGeom>
            <a:noFill/>
            <a:ln w="9525">
              <a:solidFill>
                <a:srgbClr val="FF0000"/>
              </a:solidFill>
              <a:round/>
              <a:headEnd type="triangle" w="lg" len="lg"/>
              <a:tailEnd type="none" w="lg" len="lg"/>
            </a:ln>
          </p:spPr>
          <p:txBody>
            <a:bodyPr/>
            <a:lstStyle/>
            <a:p>
              <a:endParaRPr lang="en-US"/>
            </a:p>
          </p:txBody>
        </p:sp>
      </p:gr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2794"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32795"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
        <p:nvSpPr>
          <p:cNvPr id="119" name="Text Box 105"/>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a:t>
            </a:r>
            <a:r>
              <a:rPr lang="en-US" sz="1400" dirty="0" smtClean="0">
                <a:ea typeface="ＭＳ Ｐゴシック" pitchFamily="-107" charset="-128"/>
              </a:rPr>
              <a:t> </a:t>
            </a:r>
            <a:r>
              <a:rPr lang="en-US" sz="1400" b="1" dirty="0">
                <a:ea typeface="ＭＳ Ｐゴシック" pitchFamily="-107" charset="-128"/>
              </a:rPr>
              <a:t>A</a:t>
            </a:r>
          </a:p>
        </p:txBody>
      </p:sp>
      <p:sp>
        <p:nvSpPr>
          <p:cNvPr id="121" name="Text Box 106"/>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Gagrana</a:t>
            </a:r>
            <a:r>
              <a:rPr lang="en-US" sz="1400" dirty="0" smtClean="0">
                <a:ea typeface="ＭＳ Ｐゴシック" pitchFamily="-107" charset="-128"/>
              </a:rPr>
              <a:t> </a:t>
            </a:r>
            <a:r>
              <a:rPr lang="en-US" sz="1400" b="1" dirty="0">
                <a:ea typeface="ＭＳ Ｐゴシック" pitchFamily="-107" charset="-128"/>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90"/>
                                        </p:tgtEl>
                                        <p:attrNameLst>
                                          <p:attrName>style.visibility</p:attrName>
                                        </p:attrNameLst>
                                      </p:cBhvr>
                                      <p:to>
                                        <p:strVal val="visible"/>
                                      </p:to>
                                    </p:set>
                                    <p:animEffect transition="in" filter="wipe(left)">
                                      <p:cBhvr>
                                        <p:cTn id="7" dur="500"/>
                                        <p:tgtEl>
                                          <p:spTgt spid="717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797"/>
                                        </p:tgtEl>
                                        <p:attrNameLst>
                                          <p:attrName>style.visibility</p:attrName>
                                        </p:attrNameLst>
                                      </p:cBhvr>
                                      <p:to>
                                        <p:strVal val="visible"/>
                                      </p:to>
                                    </p:set>
                                    <p:animEffect transition="in" filter="wipe(down)">
                                      <p:cBhvr>
                                        <p:cTn id="11" dur="500"/>
                                        <p:tgtEl>
                                          <p:spTgt spid="7179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1799"/>
                                        </p:tgtEl>
                                        <p:attrNameLst>
                                          <p:attrName>style.visibility</p:attrName>
                                        </p:attrNameLst>
                                      </p:cBhvr>
                                      <p:to>
                                        <p:strVal val="visible"/>
                                      </p:to>
                                    </p:set>
                                    <p:animEffect transition="in" filter="wipe(down)">
                                      <p:cBhvr>
                                        <p:cTn id="15" dur="500"/>
                                        <p:tgtEl>
                                          <p:spTgt spid="7179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1789"/>
                                        </p:tgtEl>
                                        <p:attrNameLst>
                                          <p:attrName>style.visibility</p:attrName>
                                        </p:attrNameLst>
                                      </p:cBhvr>
                                      <p:to>
                                        <p:strVal val="visible"/>
                                      </p:to>
                                    </p:set>
                                    <p:animEffect transition="in" filter="wipe(right)">
                                      <p:cBhvr>
                                        <p:cTn id="19" dur="500"/>
                                        <p:tgtEl>
                                          <p:spTgt spid="7178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786"/>
                                        </p:tgtEl>
                                        <p:attrNameLst>
                                          <p:attrName>style.visibility</p:attrName>
                                        </p:attrNameLst>
                                      </p:cBhvr>
                                      <p:to>
                                        <p:strVal val="visible"/>
                                      </p:to>
                                    </p:set>
                                    <p:animEffect transition="in" filter="wipe(left)">
                                      <p:cBhvr>
                                        <p:cTn id="24" dur="500"/>
                                        <p:tgtEl>
                                          <p:spTgt spid="71786"/>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71790"/>
                                        </p:tgtEl>
                                      </p:cBhvr>
                                    </p:animEffect>
                                    <p:set>
                                      <p:cBhvr>
                                        <p:cTn id="28" dur="1" fill="hold">
                                          <p:stCondLst>
                                            <p:cond delay="499"/>
                                          </p:stCondLst>
                                        </p:cTn>
                                        <p:tgtEl>
                                          <p:spTgt spid="7179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1789"/>
                                        </p:tgtEl>
                                      </p:cBhvr>
                                    </p:animEffect>
                                    <p:set>
                                      <p:cBhvr>
                                        <p:cTn id="31" dur="1" fill="hold">
                                          <p:stCondLst>
                                            <p:cond delay="499"/>
                                          </p:stCondLst>
                                        </p:cTn>
                                        <p:tgtEl>
                                          <p:spTgt spid="7178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1797"/>
                                        </p:tgtEl>
                                      </p:cBhvr>
                                    </p:animEffect>
                                    <p:set>
                                      <p:cBhvr>
                                        <p:cTn id="34" dur="1" fill="hold">
                                          <p:stCondLst>
                                            <p:cond delay="499"/>
                                          </p:stCondLst>
                                        </p:cTn>
                                        <p:tgtEl>
                                          <p:spTgt spid="7179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1799"/>
                                        </p:tgtEl>
                                      </p:cBhvr>
                                    </p:animEffect>
                                    <p:set>
                                      <p:cBhvr>
                                        <p:cTn id="37" dur="1" fill="hold">
                                          <p:stCondLst>
                                            <p:cond delay="499"/>
                                          </p:stCondLst>
                                        </p:cTn>
                                        <p:tgtEl>
                                          <p:spTgt spid="71799"/>
                                        </p:tgtEl>
                                        <p:attrNameLst>
                                          <p:attrName>style.visibility</p:attrName>
                                        </p:attrNameLst>
                                      </p:cBhvr>
                                      <p:to>
                                        <p:strVal val="hidden"/>
                                      </p:to>
                                    </p:se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6" grpId="0"/>
      <p:bldP spid="71789" grpId="0" animBg="1"/>
      <p:bldP spid="71789" grpId="1" animBg="1"/>
      <p:bldP spid="71790" grpId="0" animBg="1"/>
      <p:bldP spid="71790" grpId="1" animBg="1"/>
      <p:bldP spid="71797" grpId="0" animBg="1"/>
      <p:bldP spid="71797" grpId="1" animBg="1"/>
      <p:bldP spid="71799" grpId="0" animBg="1"/>
      <p:bldP spid="71799"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04"/>
          <p:cNvSpPr>
            <a:spLocks noChangeArrowheads="1"/>
          </p:cNvSpPr>
          <p:nvPr/>
        </p:nvSpPr>
        <p:spPr bwMode="auto">
          <a:xfrm>
            <a:off x="609600" y="5715000"/>
            <a:ext cx="2759075" cy="366713"/>
          </a:xfrm>
          <a:prstGeom prst="rect">
            <a:avLst/>
          </a:prstGeom>
          <a:noFill/>
          <a:ln w="9525">
            <a:noFill/>
            <a:miter lim="800000"/>
            <a:headEnd/>
            <a:tailEnd/>
          </a:ln>
        </p:spPr>
        <p:txBody>
          <a:bodyPr wrap="none"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a:t>
            </a:r>
            <a:r>
              <a:rPr lang="en-US" altLang="zh-CN" b="1">
                <a:ea typeface="SimSun" pitchFamily="2" charset="-122"/>
                <a:cs typeface="Arial" charset="0"/>
              </a:rPr>
              <a:t>−</a:t>
            </a:r>
            <a:r>
              <a:rPr lang="en-US" altLang="zh-CN" b="1">
                <a:ea typeface="SimSun" pitchFamily="2" charset="-122"/>
              </a:rPr>
              <a:t>V</a:t>
            </a:r>
            <a:r>
              <a:rPr lang="en-US" altLang="zh-CN" b="1" baseline="-25000">
                <a:ea typeface="SimSun" pitchFamily="2" charset="-122"/>
              </a:rPr>
              <a:t>dc</a:t>
            </a:r>
            <a:r>
              <a:rPr lang="en-US" altLang="zh-CN" sz="1400" b="1">
                <a:latin typeface="Arial Narrow" pitchFamily="34" charset="0"/>
                <a:ea typeface="SimSun" pitchFamily="2" charset="-122"/>
              </a:rPr>
              <a:t>  </a:t>
            </a:r>
            <a:r>
              <a:rPr lang="sr-Latn-CS" altLang="zh-CN" sz="1400" b="1">
                <a:latin typeface="Arial Narrow" pitchFamily="34" charset="0"/>
              </a:rPr>
              <a:t> </a:t>
            </a:r>
            <a:r>
              <a:rPr lang="sr-Latn-CS" altLang="zh-CN" sz="1400" b="1"/>
              <a:t>kada</a:t>
            </a:r>
            <a:r>
              <a:rPr lang="en-US" altLang="zh-CN" sz="1400" b="1">
                <a:ea typeface="SimSun" pitchFamily="2" charset="-122"/>
              </a:rPr>
              <a:t> D3 </a:t>
            </a:r>
            <a:r>
              <a:rPr lang="sr-Latn-CS" altLang="zh-CN" sz="1400" b="1"/>
              <a:t>i</a:t>
            </a:r>
            <a:r>
              <a:rPr lang="en-US" altLang="zh-CN" sz="1400" b="1">
                <a:ea typeface="SimSun" pitchFamily="2" charset="-122"/>
              </a:rPr>
              <a:t> D4 </a:t>
            </a:r>
            <a:r>
              <a:rPr lang="sr-Latn-CS" altLang="zh-CN" sz="1400" b="1"/>
              <a:t>vode</a:t>
            </a:r>
            <a:endParaRPr lang="en-US" altLang="zh-CN" sz="1400" b="1">
              <a:ea typeface="SimSun" pitchFamily="2" charset="-122"/>
            </a:endParaRPr>
          </a:p>
        </p:txBody>
      </p:sp>
      <p:sp>
        <p:nvSpPr>
          <p:cNvPr id="33797"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sz="1400" b="1"/>
              <a:t>kada su</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1 </a:t>
            </a:r>
            <a:r>
              <a:rPr lang="sr-Latn-CS" altLang="zh-CN" sz="1400" b="1"/>
              <a:t>i</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2 </a:t>
            </a:r>
            <a:r>
              <a:rPr lang="sr-Latn-CS" altLang="zh-CN" sz="1400" b="1"/>
              <a:t>uključeni</a:t>
            </a:r>
            <a:endParaRPr lang="en-US" altLang="zh-CN" sz="1400" b="1">
              <a:ea typeface="SimSun" pitchFamily="2" charset="-122"/>
            </a:endParaRPr>
          </a:p>
        </p:txBody>
      </p:sp>
      <p:sp>
        <p:nvSpPr>
          <p:cNvPr id="33798" name="Rectangle 106"/>
          <p:cNvSpPr>
            <a:spLocks noChangeArrowheads="1"/>
          </p:cNvSpPr>
          <p:nvPr/>
        </p:nvSpPr>
        <p:spPr bwMode="auto">
          <a:xfrm>
            <a:off x="647700" y="6019800"/>
            <a:ext cx="3597275" cy="366713"/>
          </a:xfrm>
          <a:prstGeom prst="rect">
            <a:avLst/>
          </a:prstGeom>
          <a:noFill/>
          <a:ln w="9525">
            <a:noFill/>
            <a:miter lim="800000"/>
            <a:headEnd/>
            <a:tailEnd/>
          </a:ln>
        </p:spPr>
        <p:txBody>
          <a:bodyPr wrap="none" anchor="ctr">
            <a:spAutoFit/>
          </a:bodyPr>
          <a:lstStyle/>
          <a:p>
            <a:pPr defTabSz="457200"/>
            <a:r>
              <a:rPr lang="en-US" altLang="zh-CN" b="1">
                <a:latin typeface="Arial Narrow" pitchFamily="34" charset="0"/>
                <a:ea typeface="SimSun" pitchFamily="2" charset="-122"/>
              </a:rPr>
              <a:t>v</a:t>
            </a:r>
            <a:r>
              <a:rPr lang="en-US" altLang="zh-CN" b="1" baseline="-25000">
                <a:latin typeface="Arial Narrow" pitchFamily="34" charset="0"/>
                <a:ea typeface="SimSun" pitchFamily="2" charset="-122"/>
              </a:rPr>
              <a:t>a</a:t>
            </a:r>
            <a:r>
              <a:rPr lang="en-US" altLang="zh-CN" b="1">
                <a:latin typeface="Arial Narrow" pitchFamily="34" charset="0"/>
                <a:ea typeface="SimSun" pitchFamily="2" charset="-122"/>
              </a:rPr>
              <a:t> = 0</a:t>
            </a:r>
            <a:r>
              <a:rPr lang="en-US" altLang="zh-CN" sz="1400" b="1">
                <a:latin typeface="Arial Narrow" pitchFamily="34" charset="0"/>
                <a:ea typeface="SimSun" pitchFamily="2" charset="-122"/>
              </a:rPr>
              <a:t>             </a:t>
            </a:r>
            <a:r>
              <a:rPr lang="sr-Latn-CS" altLang="zh-CN" sz="1400" b="1"/>
              <a:t>kada vode T1 i D3 ili T4 i D2</a:t>
            </a:r>
            <a:endParaRPr lang="en-US" altLang="zh-CN" sz="1400" b="1">
              <a:ea typeface="SimSun" pitchFamily="2" charset="-122"/>
            </a:endParaRPr>
          </a:p>
        </p:txBody>
      </p:sp>
      <p:sp>
        <p:nvSpPr>
          <p:cNvPr id="33799"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3801"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33802"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grpSp>
        <p:nvGrpSpPr>
          <p:cNvPr id="33803" name="Group 122"/>
          <p:cNvGrpSpPr>
            <a:grpSpLocks noChangeAspect="1"/>
          </p:cNvGrpSpPr>
          <p:nvPr/>
        </p:nvGrpSpPr>
        <p:grpSpPr bwMode="auto">
          <a:xfrm>
            <a:off x="2224088" y="1971675"/>
            <a:ext cx="4168775" cy="2843213"/>
            <a:chOff x="3738" y="6778"/>
            <a:chExt cx="4396" cy="2996"/>
          </a:xfrm>
        </p:grpSpPr>
        <p:grpSp>
          <p:nvGrpSpPr>
            <p:cNvPr id="33820" name="Group 123"/>
            <p:cNvGrpSpPr>
              <a:grpSpLocks noChangeAspect="1"/>
            </p:cNvGrpSpPr>
            <p:nvPr/>
          </p:nvGrpSpPr>
          <p:grpSpPr bwMode="auto">
            <a:xfrm>
              <a:off x="3738" y="7002"/>
              <a:ext cx="4270" cy="2445"/>
              <a:chOff x="2520" y="6400"/>
              <a:chExt cx="3794" cy="2173"/>
            </a:xfrm>
          </p:grpSpPr>
          <p:sp>
            <p:nvSpPr>
              <p:cNvPr id="33823" name="Line 124"/>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3824" name="Line 125"/>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3825" name="Line 126"/>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3826" name="Oval 127"/>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27" name="Oval 128"/>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28" name="Line 129"/>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3829" name="Line 130"/>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3830" name="Line 131"/>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3831" name="Line 132"/>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33832" name="Group 133"/>
              <p:cNvGrpSpPr>
                <a:grpSpLocks noChangeAspect="1"/>
              </p:cNvGrpSpPr>
              <p:nvPr/>
            </p:nvGrpSpPr>
            <p:grpSpPr bwMode="auto">
              <a:xfrm rot="5400000">
                <a:off x="3297" y="6834"/>
                <a:ext cx="338" cy="283"/>
                <a:chOff x="3107" y="4983"/>
                <a:chExt cx="536" cy="448"/>
              </a:xfrm>
            </p:grpSpPr>
            <p:sp>
              <p:nvSpPr>
                <p:cNvPr id="33902" name="Line 134"/>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3903" name="Line 135"/>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3904" name="Line 136"/>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3905" name="Line 137"/>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3906" name="Line 138"/>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3833" name="Line 139"/>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3834" name="Line 140"/>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3835" name="Line 141"/>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3836" name="Line 142"/>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3837" name="Line 143"/>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3838" name="Line 144"/>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3839" name="Line 145"/>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33840" name="Group 146"/>
              <p:cNvGrpSpPr>
                <a:grpSpLocks noChangeAspect="1"/>
              </p:cNvGrpSpPr>
              <p:nvPr/>
            </p:nvGrpSpPr>
            <p:grpSpPr bwMode="auto">
              <a:xfrm flipH="1" flipV="1">
                <a:off x="3983" y="8008"/>
                <a:ext cx="161" cy="150"/>
                <a:chOff x="4438" y="4858"/>
                <a:chExt cx="406" cy="378"/>
              </a:xfrm>
            </p:grpSpPr>
            <p:sp>
              <p:nvSpPr>
                <p:cNvPr id="33898" name="Line 147"/>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3899" name="Line 148"/>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3900" name="Line 149"/>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3901" name="Line 150"/>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3841" name="Line 151"/>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33842" name="Group 152"/>
              <p:cNvGrpSpPr>
                <a:grpSpLocks noChangeAspect="1"/>
              </p:cNvGrpSpPr>
              <p:nvPr/>
            </p:nvGrpSpPr>
            <p:grpSpPr bwMode="auto">
              <a:xfrm>
                <a:off x="3987" y="6945"/>
                <a:ext cx="161" cy="153"/>
                <a:chOff x="4290" y="6790"/>
                <a:chExt cx="195" cy="184"/>
              </a:xfrm>
            </p:grpSpPr>
            <p:sp>
              <p:nvSpPr>
                <p:cNvPr id="33894" name="Line 153"/>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3895" name="Line 154"/>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3896" name="Line 155"/>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3897" name="Line 156"/>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3843" name="Line 157"/>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3844" name="Line 158"/>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3845" name="Line 159"/>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3846" name="Oval 160"/>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47" name="Oval 161"/>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3848" name="Group 162"/>
              <p:cNvGrpSpPr>
                <a:grpSpLocks noChangeAspect="1"/>
              </p:cNvGrpSpPr>
              <p:nvPr/>
            </p:nvGrpSpPr>
            <p:grpSpPr bwMode="auto">
              <a:xfrm rot="16200000" flipH="1">
                <a:off x="6004" y="6842"/>
                <a:ext cx="338" cy="283"/>
                <a:chOff x="3107" y="4983"/>
                <a:chExt cx="536" cy="448"/>
              </a:xfrm>
            </p:grpSpPr>
            <p:sp>
              <p:nvSpPr>
                <p:cNvPr id="33889" name="Line 163"/>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3890" name="Line 164"/>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3891" name="Line 165"/>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3892" name="Line 166"/>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3893" name="Line 167"/>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3849" name="Line 168"/>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3850" name="Line 169"/>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3851" name="Line 170"/>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3852" name="Line 171"/>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3853" name="Line 172"/>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3854" name="Line 173"/>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3855" name="Line 174"/>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33856" name="Group 175"/>
              <p:cNvGrpSpPr>
                <a:grpSpLocks noChangeAspect="1"/>
              </p:cNvGrpSpPr>
              <p:nvPr/>
            </p:nvGrpSpPr>
            <p:grpSpPr bwMode="auto">
              <a:xfrm flipV="1">
                <a:off x="5494" y="8016"/>
                <a:ext cx="160" cy="150"/>
                <a:chOff x="4438" y="4858"/>
                <a:chExt cx="406" cy="378"/>
              </a:xfrm>
            </p:grpSpPr>
            <p:sp>
              <p:nvSpPr>
                <p:cNvPr id="33885" name="Line 176"/>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3886" name="Line 177"/>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3887" name="Line 178"/>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3888" name="Line 179"/>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3857" name="Line 180"/>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3858" name="Line 181"/>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3859" name="Line 182"/>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3860" name="Line 183"/>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3861" name="Oval 184"/>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62" name="Oval 185"/>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3863" name="Group 186"/>
              <p:cNvGrpSpPr>
                <a:grpSpLocks noChangeAspect="1"/>
              </p:cNvGrpSpPr>
              <p:nvPr/>
            </p:nvGrpSpPr>
            <p:grpSpPr bwMode="auto">
              <a:xfrm>
                <a:off x="5502" y="6943"/>
                <a:ext cx="162" cy="153"/>
                <a:chOff x="4290" y="6790"/>
                <a:chExt cx="195" cy="184"/>
              </a:xfrm>
            </p:grpSpPr>
            <p:sp>
              <p:nvSpPr>
                <p:cNvPr id="33881" name="Line 187"/>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3882" name="Line 188"/>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3883" name="Line 189"/>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3884" name="Line 190"/>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33864" name="Group 191"/>
              <p:cNvGrpSpPr>
                <a:grpSpLocks noChangeAspect="1"/>
              </p:cNvGrpSpPr>
              <p:nvPr/>
            </p:nvGrpSpPr>
            <p:grpSpPr bwMode="auto">
              <a:xfrm rot="-5400000">
                <a:off x="4573" y="7247"/>
                <a:ext cx="500" cy="521"/>
                <a:chOff x="4983" y="7550"/>
                <a:chExt cx="603" cy="629"/>
              </a:xfrm>
            </p:grpSpPr>
            <p:sp>
              <p:nvSpPr>
                <p:cNvPr id="33878" name="Oval 192"/>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vert="eaVert"/>
                <a:lstStyle/>
                <a:p>
                  <a:pPr defTabSz="457200"/>
                  <a:endParaRPr lang="en-US">
                    <a:ea typeface="ＭＳ Ｐゴシック" pitchFamily="-107" charset="-128"/>
                  </a:endParaRPr>
                </a:p>
              </p:txBody>
            </p:sp>
            <p:sp>
              <p:nvSpPr>
                <p:cNvPr id="33879" name="Rectangle 193"/>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vert="eaVert"/>
                <a:lstStyle/>
                <a:p>
                  <a:pPr defTabSz="457200"/>
                  <a:endParaRPr lang="en-US">
                    <a:ea typeface="ＭＳ Ｐゴシック" pitchFamily="-107" charset="-128"/>
                  </a:endParaRPr>
                </a:p>
              </p:txBody>
            </p:sp>
            <p:sp>
              <p:nvSpPr>
                <p:cNvPr id="33880" name="Rectangle 194"/>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vert="eaVert"/>
                <a:lstStyle/>
                <a:p>
                  <a:pPr defTabSz="457200"/>
                  <a:endParaRPr lang="en-US">
                    <a:ea typeface="ＭＳ Ｐゴシック" pitchFamily="-107" charset="-128"/>
                  </a:endParaRPr>
                </a:p>
              </p:txBody>
            </p:sp>
          </p:grpSp>
          <p:sp>
            <p:nvSpPr>
              <p:cNvPr id="33865" name="Line 195"/>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33866" name="Group 196"/>
              <p:cNvGrpSpPr>
                <a:grpSpLocks noChangeAspect="1"/>
              </p:cNvGrpSpPr>
              <p:nvPr/>
            </p:nvGrpSpPr>
            <p:grpSpPr bwMode="auto">
              <a:xfrm>
                <a:off x="3528" y="7070"/>
                <a:ext cx="56" cy="56"/>
                <a:chOff x="3514" y="7056"/>
                <a:chExt cx="56" cy="56"/>
              </a:xfrm>
            </p:grpSpPr>
            <p:sp>
              <p:nvSpPr>
                <p:cNvPr id="33876" name="Line 197"/>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7" name="Line 198"/>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3867" name="Group 199"/>
              <p:cNvGrpSpPr>
                <a:grpSpLocks noChangeAspect="1"/>
              </p:cNvGrpSpPr>
              <p:nvPr/>
            </p:nvGrpSpPr>
            <p:grpSpPr bwMode="auto">
              <a:xfrm>
                <a:off x="3528" y="8064"/>
                <a:ext cx="56" cy="56"/>
                <a:chOff x="3514" y="7056"/>
                <a:chExt cx="56" cy="56"/>
              </a:xfrm>
            </p:grpSpPr>
            <p:sp>
              <p:nvSpPr>
                <p:cNvPr id="33874" name="Line 200"/>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5" name="Line 201"/>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3868" name="Group 202"/>
              <p:cNvGrpSpPr>
                <a:grpSpLocks noChangeAspect="1"/>
              </p:cNvGrpSpPr>
              <p:nvPr/>
            </p:nvGrpSpPr>
            <p:grpSpPr bwMode="auto">
              <a:xfrm flipH="1">
                <a:off x="6048" y="7084"/>
                <a:ext cx="56" cy="56"/>
                <a:chOff x="3514" y="7056"/>
                <a:chExt cx="56" cy="56"/>
              </a:xfrm>
            </p:grpSpPr>
            <p:sp>
              <p:nvSpPr>
                <p:cNvPr id="33872" name="Line 203"/>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3" name="Line 204"/>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3869" name="Group 205"/>
              <p:cNvGrpSpPr>
                <a:grpSpLocks noChangeAspect="1"/>
              </p:cNvGrpSpPr>
              <p:nvPr/>
            </p:nvGrpSpPr>
            <p:grpSpPr bwMode="auto">
              <a:xfrm flipH="1">
                <a:off x="6048" y="8078"/>
                <a:ext cx="56" cy="56"/>
                <a:chOff x="3514" y="7056"/>
                <a:chExt cx="56" cy="56"/>
              </a:xfrm>
            </p:grpSpPr>
            <p:sp>
              <p:nvSpPr>
                <p:cNvPr id="33870" name="Line 206"/>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1" name="Line 207"/>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3821" name="Rectangle 208"/>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3822" name="Rectangle 209"/>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3804" name="Text Box 212"/>
          <p:cNvSpPr txBox="1">
            <a:spLocks noChangeArrowheads="1"/>
          </p:cNvSpPr>
          <p:nvPr/>
        </p:nvSpPr>
        <p:spPr bwMode="auto">
          <a:xfrm>
            <a:off x="4187825" y="2805113"/>
            <a:ext cx="1065213"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3805" name="Text Box 213"/>
          <p:cNvSpPr txBox="1">
            <a:spLocks noChangeArrowheads="1"/>
          </p:cNvSpPr>
          <p:nvPr/>
        </p:nvSpPr>
        <p:spPr bwMode="auto">
          <a:xfrm>
            <a:off x="3286125" y="2633663"/>
            <a:ext cx="636588"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3806" name="Text Box 214"/>
          <p:cNvSpPr txBox="1">
            <a:spLocks noChangeArrowheads="1"/>
          </p:cNvSpPr>
          <p:nvPr/>
        </p:nvSpPr>
        <p:spPr bwMode="auto">
          <a:xfrm>
            <a:off x="3286125" y="3683000"/>
            <a:ext cx="636588"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4</a:t>
            </a:r>
            <a:endParaRPr lang="en-US" sz="1400" b="1">
              <a:ea typeface="ＭＳ Ｐゴシック" pitchFamily="-107" charset="-128"/>
            </a:endParaRPr>
          </a:p>
        </p:txBody>
      </p:sp>
      <p:sp>
        <p:nvSpPr>
          <p:cNvPr id="33807" name="Text Box 215"/>
          <p:cNvSpPr txBox="1">
            <a:spLocks noChangeArrowheads="1"/>
          </p:cNvSpPr>
          <p:nvPr/>
        </p:nvSpPr>
        <p:spPr bwMode="auto">
          <a:xfrm>
            <a:off x="5634038" y="2647950"/>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3808" name="Text Box 216"/>
          <p:cNvSpPr txBox="1">
            <a:spLocks noChangeArrowheads="1"/>
          </p:cNvSpPr>
          <p:nvPr/>
        </p:nvSpPr>
        <p:spPr bwMode="auto">
          <a:xfrm>
            <a:off x="5634038" y="3721100"/>
            <a:ext cx="636587" cy="373063"/>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2</a:t>
            </a:r>
            <a:endParaRPr lang="en-US" sz="1400" b="1">
              <a:ea typeface="ＭＳ Ｐゴシック" pitchFamily="-107" charset="-128"/>
            </a:endParaRPr>
          </a:p>
        </p:txBody>
      </p:sp>
      <p:sp>
        <p:nvSpPr>
          <p:cNvPr id="33809" name="Text Box 217"/>
          <p:cNvSpPr txBox="1">
            <a:spLocks noChangeArrowheads="1"/>
          </p:cNvSpPr>
          <p:nvPr/>
        </p:nvSpPr>
        <p:spPr bwMode="auto">
          <a:xfrm>
            <a:off x="3814763" y="2538413"/>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3810" name="Text Box 218"/>
          <p:cNvSpPr txBox="1">
            <a:spLocks noChangeArrowheads="1"/>
          </p:cNvSpPr>
          <p:nvPr/>
        </p:nvSpPr>
        <p:spPr bwMode="auto">
          <a:xfrm>
            <a:off x="5170488" y="2487613"/>
            <a:ext cx="636587"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3811" name="Text Box 219"/>
          <p:cNvSpPr txBox="1">
            <a:spLocks noChangeArrowheads="1"/>
          </p:cNvSpPr>
          <p:nvPr/>
        </p:nvSpPr>
        <p:spPr bwMode="auto">
          <a:xfrm>
            <a:off x="5143500" y="3629025"/>
            <a:ext cx="636588" cy="371475"/>
          </a:xfrm>
          <a:prstGeom prst="rect">
            <a:avLst/>
          </a:prstGeom>
          <a:noFill/>
          <a:ln w="9525">
            <a:noFill/>
            <a:miter lim="800000"/>
            <a:headEnd/>
            <a:tailEnd/>
          </a:ln>
        </p:spPr>
        <p:txBody>
          <a:bodyPr/>
          <a:lstStyle/>
          <a:p>
            <a:pPr defTabSz="457200"/>
            <a:r>
              <a:rPr lang="en-US" sz="1400">
                <a:ea typeface="ＭＳ Ｐゴシック" pitchFamily="-107" charset="-128"/>
              </a:rPr>
              <a:t>D2</a:t>
            </a:r>
            <a:endParaRPr lang="en-US" sz="1400" b="1">
              <a:ea typeface="ＭＳ Ｐゴシック" pitchFamily="-107" charset="-128"/>
            </a:endParaRPr>
          </a:p>
        </p:txBody>
      </p:sp>
      <p:sp>
        <p:nvSpPr>
          <p:cNvPr id="33812" name="Text Box 220"/>
          <p:cNvSpPr txBox="1">
            <a:spLocks noChangeArrowheads="1"/>
          </p:cNvSpPr>
          <p:nvPr/>
        </p:nvSpPr>
        <p:spPr bwMode="auto">
          <a:xfrm>
            <a:off x="3802063" y="3616325"/>
            <a:ext cx="636587" cy="371475"/>
          </a:xfrm>
          <a:prstGeom prst="rect">
            <a:avLst/>
          </a:prstGeom>
          <a:noFill/>
          <a:ln w="9525">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33813" name="Text Box 221"/>
          <p:cNvSpPr txBox="1">
            <a:spLocks noChangeArrowheads="1"/>
          </p:cNvSpPr>
          <p:nvPr/>
        </p:nvSpPr>
        <p:spPr bwMode="auto">
          <a:xfrm>
            <a:off x="1755775" y="2538413"/>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72926" name="Freeform 222"/>
          <p:cNvSpPr>
            <a:spLocks/>
          </p:cNvSpPr>
          <p:nvPr/>
        </p:nvSpPr>
        <p:spPr bwMode="auto">
          <a:xfrm>
            <a:off x="3798888" y="2327275"/>
            <a:ext cx="404812" cy="892175"/>
          </a:xfrm>
          <a:custGeom>
            <a:avLst/>
            <a:gdLst>
              <a:gd name="T0" fmla="*/ 2147483647 w 458"/>
              <a:gd name="T1" fmla="*/ 0 h 562"/>
              <a:gd name="T2" fmla="*/ 2147483647 w 458"/>
              <a:gd name="T3" fmla="*/ 2147483647 h 562"/>
              <a:gd name="T4" fmla="*/ 2147483647 w 458"/>
              <a:gd name="T5" fmla="*/ 2147483647 h 562"/>
              <a:gd name="T6" fmla="*/ 2147483647 w 458"/>
              <a:gd name="T7" fmla="*/ 2147483647 h 562"/>
              <a:gd name="T8" fmla="*/ 0 60000 65536"/>
              <a:gd name="T9" fmla="*/ 0 60000 65536"/>
              <a:gd name="T10" fmla="*/ 0 60000 65536"/>
              <a:gd name="T11" fmla="*/ 0 60000 65536"/>
              <a:gd name="T12" fmla="*/ 0 w 458"/>
              <a:gd name="T13" fmla="*/ 0 h 562"/>
              <a:gd name="T14" fmla="*/ 458 w 458"/>
              <a:gd name="T15" fmla="*/ 562 h 562"/>
            </a:gdLst>
            <a:ahLst/>
            <a:cxnLst>
              <a:cxn ang="T8">
                <a:pos x="T0" y="T1"/>
              </a:cxn>
              <a:cxn ang="T9">
                <a:pos x="T2" y="T3"/>
              </a:cxn>
              <a:cxn ang="T10">
                <a:pos x="T4" y="T5"/>
              </a:cxn>
              <a:cxn ang="T11">
                <a:pos x="T6" y="T7"/>
              </a:cxn>
            </a:cxnLst>
            <a:rect l="T12" t="T13" r="T14" b="T15"/>
            <a:pathLst>
              <a:path w="458" h="562">
                <a:moveTo>
                  <a:pt x="12" y="0"/>
                </a:moveTo>
                <a:cubicBezTo>
                  <a:pt x="6" y="174"/>
                  <a:pt x="0" y="348"/>
                  <a:pt x="12" y="438"/>
                </a:cubicBezTo>
                <a:cubicBezTo>
                  <a:pt x="24" y="528"/>
                  <a:pt x="11" y="524"/>
                  <a:pt x="85" y="543"/>
                </a:cubicBezTo>
                <a:cubicBezTo>
                  <a:pt x="159" y="562"/>
                  <a:pt x="396" y="551"/>
                  <a:pt x="458" y="552"/>
                </a:cubicBezTo>
              </a:path>
            </a:pathLst>
          </a:custGeom>
          <a:noFill/>
          <a:ln w="19050">
            <a:solidFill>
              <a:srgbClr val="FF0000"/>
            </a:solidFill>
            <a:round/>
            <a:headEnd type="arrow" w="sm" len="lg"/>
            <a:tailEnd/>
          </a:ln>
        </p:spPr>
        <p:txBody>
          <a:bodyPr/>
          <a:lstStyle/>
          <a:p>
            <a:endParaRPr lang="en-US"/>
          </a:p>
        </p:txBody>
      </p:sp>
      <p:sp>
        <p:nvSpPr>
          <p:cNvPr id="72927" name="Freeform 223"/>
          <p:cNvSpPr>
            <a:spLocks/>
          </p:cNvSpPr>
          <p:nvPr/>
        </p:nvSpPr>
        <p:spPr bwMode="auto">
          <a:xfrm>
            <a:off x="5221288" y="3235325"/>
            <a:ext cx="331787" cy="1163638"/>
          </a:xfrm>
          <a:custGeom>
            <a:avLst/>
            <a:gdLst>
              <a:gd name="T0" fmla="*/ 0 w 444"/>
              <a:gd name="T1" fmla="*/ 2147483647 h 733"/>
              <a:gd name="T2" fmla="*/ 2147483647 w 444"/>
              <a:gd name="T3" fmla="*/ 2147483647 h 733"/>
              <a:gd name="T4" fmla="*/ 2147483647 w 444"/>
              <a:gd name="T5" fmla="*/ 2147483647 h 733"/>
              <a:gd name="T6" fmla="*/ 2147483647 w 444"/>
              <a:gd name="T7" fmla="*/ 2147483647 h 733"/>
              <a:gd name="T8" fmla="*/ 2147483647 w 444"/>
              <a:gd name="T9" fmla="*/ 2147483647 h 733"/>
              <a:gd name="T10" fmla="*/ 0 60000 65536"/>
              <a:gd name="T11" fmla="*/ 0 60000 65536"/>
              <a:gd name="T12" fmla="*/ 0 60000 65536"/>
              <a:gd name="T13" fmla="*/ 0 60000 65536"/>
              <a:gd name="T14" fmla="*/ 0 60000 65536"/>
              <a:gd name="T15" fmla="*/ 0 w 444"/>
              <a:gd name="T16" fmla="*/ 0 h 733"/>
              <a:gd name="T17" fmla="*/ 444 w 444"/>
              <a:gd name="T18" fmla="*/ 733 h 733"/>
            </a:gdLst>
            <a:ahLst/>
            <a:cxnLst>
              <a:cxn ang="T10">
                <a:pos x="T0" y="T1"/>
              </a:cxn>
              <a:cxn ang="T11">
                <a:pos x="T2" y="T3"/>
              </a:cxn>
              <a:cxn ang="T12">
                <a:pos x="T4" y="T5"/>
              </a:cxn>
              <a:cxn ang="T13">
                <a:pos x="T6" y="T7"/>
              </a:cxn>
              <a:cxn ang="T14">
                <a:pos x="T8" y="T9"/>
              </a:cxn>
            </a:cxnLst>
            <a:rect l="T15" t="T16" r="T17" b="T18"/>
            <a:pathLst>
              <a:path w="444" h="733">
                <a:moveTo>
                  <a:pt x="0" y="28"/>
                </a:moveTo>
                <a:cubicBezTo>
                  <a:pt x="115" y="14"/>
                  <a:pt x="230" y="0"/>
                  <a:pt x="300" y="28"/>
                </a:cubicBezTo>
                <a:cubicBezTo>
                  <a:pt x="370" y="56"/>
                  <a:pt x="398" y="97"/>
                  <a:pt x="421" y="198"/>
                </a:cubicBezTo>
                <a:cubicBezTo>
                  <a:pt x="444" y="299"/>
                  <a:pt x="438" y="547"/>
                  <a:pt x="438" y="636"/>
                </a:cubicBezTo>
                <a:cubicBezTo>
                  <a:pt x="438" y="725"/>
                  <a:pt x="424" y="717"/>
                  <a:pt x="421" y="733"/>
                </a:cubicBezTo>
              </a:path>
            </a:pathLst>
          </a:custGeom>
          <a:noFill/>
          <a:ln w="19050">
            <a:solidFill>
              <a:srgbClr val="FF0000"/>
            </a:solidFill>
            <a:round/>
            <a:headEnd type="stealth" w="med" len="lg"/>
            <a:tailEnd/>
          </a:ln>
        </p:spPr>
        <p:txBody>
          <a:bodyPr/>
          <a:lstStyle/>
          <a:p>
            <a:endParaRPr lang="en-US"/>
          </a:p>
        </p:txBody>
      </p:sp>
      <p:sp>
        <p:nvSpPr>
          <p:cNvPr id="33816" name="Freeform 224"/>
          <p:cNvSpPr>
            <a:spLocks/>
          </p:cNvSpPr>
          <p:nvPr/>
        </p:nvSpPr>
        <p:spPr bwMode="auto">
          <a:xfrm flipV="1">
            <a:off x="2813050" y="4298950"/>
            <a:ext cx="2444750" cy="80963"/>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type="arrow" w="sm" len="lg"/>
            <a:tailEnd/>
          </a:ln>
        </p:spPr>
        <p:txBody>
          <a:bodyPr rot="10800000"/>
          <a:lstStyle/>
          <a:p>
            <a:endParaRPr lang="en-US"/>
          </a:p>
        </p:txBody>
      </p:sp>
      <p:sp>
        <p:nvSpPr>
          <p:cNvPr id="72929" name="Freeform 225"/>
          <p:cNvSpPr>
            <a:spLocks/>
          </p:cNvSpPr>
          <p:nvPr/>
        </p:nvSpPr>
        <p:spPr bwMode="auto">
          <a:xfrm>
            <a:off x="2516188" y="2260600"/>
            <a:ext cx="1173162" cy="42863"/>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type="arrow" w="sm" len="lg"/>
            <a:tailEnd type="none" w="lg" len="lg"/>
          </a:ln>
        </p:spPr>
        <p:txBody>
          <a:bodyPr/>
          <a:lstStyle/>
          <a:p>
            <a:endParaRPr lang="en-US"/>
          </a:p>
        </p:txBody>
      </p:sp>
      <p:sp>
        <p:nvSpPr>
          <p:cNvPr id="33818" name="Rectangle 105"/>
          <p:cNvSpPr>
            <a:spLocks noChangeArrowheads="1"/>
          </p:cNvSpPr>
          <p:nvPr/>
        </p:nvSpPr>
        <p:spPr bwMode="auto">
          <a:xfrm>
            <a:off x="4999038" y="5386388"/>
            <a:ext cx="3768725" cy="366712"/>
          </a:xfrm>
          <a:prstGeom prst="rect">
            <a:avLst/>
          </a:prstGeom>
          <a:noFill/>
          <a:ln w="9525">
            <a:noFill/>
            <a:miter lim="800000"/>
            <a:headEnd/>
            <a:tailEnd/>
          </a:ln>
        </p:spPr>
        <p:txBody>
          <a:bodyPr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sz="1400" b="1"/>
              <a:t>kada </a:t>
            </a:r>
            <a:r>
              <a:rPr lang="en-US" altLang="zh-CN" sz="1400" b="1">
                <a:ea typeface="SimSun" pitchFamily="2" charset="-122"/>
              </a:rPr>
              <a:t>D</a:t>
            </a:r>
            <a:r>
              <a:rPr lang="sr-Latn-CS" altLang="zh-CN" sz="1400" b="1"/>
              <a:t>1</a:t>
            </a:r>
            <a:r>
              <a:rPr lang="en-US" altLang="zh-CN" sz="1400" b="1">
                <a:ea typeface="SimSun" pitchFamily="2" charset="-122"/>
              </a:rPr>
              <a:t> </a:t>
            </a:r>
            <a:r>
              <a:rPr lang="sr-Latn-CS" altLang="zh-CN" sz="1400" b="1"/>
              <a:t>i</a:t>
            </a:r>
            <a:r>
              <a:rPr lang="en-US" altLang="zh-CN" sz="1400" b="1">
                <a:ea typeface="SimSun" pitchFamily="2" charset="-122"/>
              </a:rPr>
              <a:t> D</a:t>
            </a:r>
            <a:r>
              <a:rPr lang="sr-Latn-CS" altLang="zh-CN" sz="1400" b="1"/>
              <a:t>2</a:t>
            </a:r>
            <a:r>
              <a:rPr lang="en-US" altLang="zh-CN" sz="1400" b="1">
                <a:ea typeface="SimSun" pitchFamily="2" charset="-122"/>
              </a:rPr>
              <a:t> </a:t>
            </a:r>
            <a:r>
              <a:rPr lang="sr-Latn-CS" altLang="zh-CN" sz="1400" b="1"/>
              <a:t>vode</a:t>
            </a:r>
            <a:endParaRPr lang="en-US" altLang="zh-CN" sz="1400" b="1">
              <a:ea typeface="SimSun" pitchFamily="2" charset="-122"/>
            </a:endParaRPr>
          </a:p>
        </p:txBody>
      </p:sp>
      <p:sp>
        <p:nvSpPr>
          <p:cNvPr id="33819" name="Text Box 111"/>
          <p:cNvSpPr txBox="1">
            <a:spLocks noChangeArrowheads="1"/>
          </p:cNvSpPr>
          <p:nvPr/>
        </p:nvSpPr>
        <p:spPr bwMode="auto">
          <a:xfrm>
            <a:off x="4876800" y="4953000"/>
            <a:ext cx="2038350" cy="366713"/>
          </a:xfrm>
          <a:prstGeom prst="rect">
            <a:avLst/>
          </a:prstGeom>
          <a:noFill/>
          <a:ln w="9525">
            <a:noFill/>
            <a:miter lim="800000"/>
            <a:headEnd/>
            <a:tailEnd/>
          </a:ln>
        </p:spPr>
        <p:txBody>
          <a:bodyPr wrap="none">
            <a:spAutoFit/>
          </a:bodyPr>
          <a:lstStyle/>
          <a:p>
            <a:pPr defTabSz="457200"/>
            <a:r>
              <a:rPr lang="sr-Latn-CS" b="1"/>
              <a:t>Negativna struja:</a:t>
            </a:r>
            <a:endParaRPr lang="en-US" b="1"/>
          </a:p>
        </p:txBody>
      </p:sp>
      <p:sp>
        <p:nvSpPr>
          <p:cNvPr id="115" name="Text Box 105"/>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a:t>
            </a:r>
            <a:r>
              <a:rPr lang="en-US" sz="1400" dirty="0" smtClean="0">
                <a:ea typeface="ＭＳ Ｐゴシック" pitchFamily="-107" charset="-128"/>
              </a:rPr>
              <a:t> </a:t>
            </a:r>
            <a:r>
              <a:rPr lang="en-US" sz="1400" b="1" dirty="0">
                <a:ea typeface="ＭＳ Ｐゴシック" pitchFamily="-107" charset="-128"/>
              </a:rPr>
              <a:t>A</a:t>
            </a:r>
          </a:p>
        </p:txBody>
      </p:sp>
      <p:sp>
        <p:nvSpPr>
          <p:cNvPr id="116" name="Text Box 106"/>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Gagrana</a:t>
            </a:r>
            <a:r>
              <a:rPr lang="en-US" sz="1400" dirty="0" smtClean="0">
                <a:ea typeface="ＭＳ Ｐゴシック" pitchFamily="-107" charset="-128"/>
              </a:rPr>
              <a:t> </a:t>
            </a:r>
            <a:r>
              <a:rPr lang="en-US" sz="1400" b="1" dirty="0">
                <a:ea typeface="ＭＳ Ｐゴシック" pitchFamily="-107" charset="-128"/>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2927"/>
                                        </p:tgtEl>
                                        <p:attrNameLst>
                                          <p:attrName>style.visibility</p:attrName>
                                        </p:attrNameLst>
                                      </p:cBhvr>
                                      <p:to>
                                        <p:strVal val="visible"/>
                                      </p:to>
                                    </p:set>
                                    <p:animEffect transition="in" filter="wipe(down)">
                                      <p:cBhvr>
                                        <p:cTn id="7" dur="500"/>
                                        <p:tgtEl>
                                          <p:spTgt spid="729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926"/>
                                        </p:tgtEl>
                                        <p:attrNameLst>
                                          <p:attrName>style.visibility</p:attrName>
                                        </p:attrNameLst>
                                      </p:cBhvr>
                                      <p:to>
                                        <p:strVal val="visible"/>
                                      </p:to>
                                    </p:set>
                                    <p:animEffect transition="in" filter="wipe(right)">
                                      <p:cBhvr>
                                        <p:cTn id="11" dur="500"/>
                                        <p:tgtEl>
                                          <p:spTgt spid="72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929"/>
                                        </p:tgtEl>
                                        <p:attrNameLst>
                                          <p:attrName>style.visibility</p:attrName>
                                        </p:attrNameLst>
                                      </p:cBhvr>
                                      <p:to>
                                        <p:strVal val="visible"/>
                                      </p:to>
                                    </p:set>
                                    <p:animEffect transition="in" filter="wipe(right)">
                                      <p:cBhvr>
                                        <p:cTn id="15" dur="500"/>
                                        <p:tgtEl>
                                          <p:spTgt spid="72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26" grpId="0" animBg="1"/>
      <p:bldP spid="72927" grpId="0" animBg="1"/>
      <p:bldP spid="729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4"/>
          <p:cNvSpPr>
            <a:spLocks noChangeArrowheads="1"/>
          </p:cNvSpPr>
          <p:nvPr/>
        </p:nvSpPr>
        <p:spPr bwMode="auto">
          <a:xfrm>
            <a:off x="609600" y="5715000"/>
            <a:ext cx="2759075" cy="366713"/>
          </a:xfrm>
          <a:prstGeom prst="rect">
            <a:avLst/>
          </a:prstGeom>
          <a:noFill/>
          <a:ln w="9525">
            <a:noFill/>
            <a:miter lim="800000"/>
            <a:headEnd/>
            <a:tailEnd/>
          </a:ln>
        </p:spPr>
        <p:txBody>
          <a:bodyPr wrap="none"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a:t>
            </a:r>
            <a:r>
              <a:rPr lang="en-US" altLang="zh-CN" b="1">
                <a:ea typeface="SimSun" pitchFamily="2" charset="-122"/>
                <a:cs typeface="Arial" charset="0"/>
              </a:rPr>
              <a:t>−</a:t>
            </a:r>
            <a:r>
              <a:rPr lang="en-US" altLang="zh-CN" b="1">
                <a:ea typeface="SimSun" pitchFamily="2" charset="-122"/>
              </a:rPr>
              <a:t>V</a:t>
            </a:r>
            <a:r>
              <a:rPr lang="en-US" altLang="zh-CN" b="1" baseline="-25000">
                <a:ea typeface="SimSun" pitchFamily="2" charset="-122"/>
              </a:rPr>
              <a:t>dc</a:t>
            </a:r>
            <a:r>
              <a:rPr lang="en-US" altLang="zh-CN" sz="1400" b="1">
                <a:latin typeface="Arial Narrow" pitchFamily="34" charset="0"/>
                <a:ea typeface="SimSun" pitchFamily="2" charset="-122"/>
              </a:rPr>
              <a:t>  </a:t>
            </a:r>
            <a:r>
              <a:rPr lang="sr-Latn-CS" altLang="zh-CN" sz="1400" b="1">
                <a:latin typeface="Arial Narrow" pitchFamily="34" charset="0"/>
              </a:rPr>
              <a:t> </a:t>
            </a:r>
            <a:r>
              <a:rPr lang="sr-Latn-CS" altLang="zh-CN" sz="1400" b="1"/>
              <a:t>kada</a:t>
            </a:r>
            <a:r>
              <a:rPr lang="en-US" altLang="zh-CN" sz="1400" b="1">
                <a:ea typeface="SimSun" pitchFamily="2" charset="-122"/>
              </a:rPr>
              <a:t> D3 </a:t>
            </a:r>
            <a:r>
              <a:rPr lang="sr-Latn-CS" altLang="zh-CN" sz="1400" b="1"/>
              <a:t>i</a:t>
            </a:r>
            <a:r>
              <a:rPr lang="en-US" altLang="zh-CN" sz="1400" b="1">
                <a:ea typeface="SimSun" pitchFamily="2" charset="-122"/>
              </a:rPr>
              <a:t> D4 </a:t>
            </a:r>
            <a:r>
              <a:rPr lang="sr-Latn-CS" altLang="zh-CN" sz="1400" b="1"/>
              <a:t>vode</a:t>
            </a:r>
            <a:endParaRPr lang="en-US" altLang="zh-CN" sz="1400" b="1">
              <a:ea typeface="SimSun" pitchFamily="2" charset="-122"/>
            </a:endParaRPr>
          </a:p>
        </p:txBody>
      </p:sp>
      <p:sp>
        <p:nvSpPr>
          <p:cNvPr id="34820"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sz="1400" b="1"/>
              <a:t>kada su</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1 </a:t>
            </a:r>
            <a:r>
              <a:rPr lang="sr-Latn-CS" altLang="zh-CN" sz="1400" b="1"/>
              <a:t>i</a:t>
            </a:r>
            <a:r>
              <a:rPr lang="en-US" altLang="zh-CN" sz="1400" b="1">
                <a:ea typeface="SimSun" pitchFamily="2" charset="-122"/>
              </a:rPr>
              <a:t> </a:t>
            </a:r>
            <a:r>
              <a:rPr lang="sr-Latn-CS" altLang="zh-CN" sz="1400" b="1">
                <a:ea typeface="SimSun" pitchFamily="2" charset="-122"/>
              </a:rPr>
              <a:t>T</a:t>
            </a:r>
            <a:r>
              <a:rPr lang="en-US" altLang="zh-CN" sz="1400" b="1">
                <a:ea typeface="SimSun" pitchFamily="2" charset="-122"/>
              </a:rPr>
              <a:t>2 </a:t>
            </a:r>
            <a:r>
              <a:rPr lang="sr-Latn-CS" altLang="zh-CN" sz="1400" b="1"/>
              <a:t>uključeni</a:t>
            </a:r>
            <a:endParaRPr lang="en-US" altLang="zh-CN" sz="1400" b="1">
              <a:ea typeface="SimSun" pitchFamily="2" charset="-122"/>
            </a:endParaRPr>
          </a:p>
        </p:txBody>
      </p:sp>
      <p:sp>
        <p:nvSpPr>
          <p:cNvPr id="34821" name="Rectangle 106"/>
          <p:cNvSpPr>
            <a:spLocks noChangeArrowheads="1"/>
          </p:cNvSpPr>
          <p:nvPr/>
        </p:nvSpPr>
        <p:spPr bwMode="auto">
          <a:xfrm>
            <a:off x="647700" y="6019800"/>
            <a:ext cx="3597275" cy="366713"/>
          </a:xfrm>
          <a:prstGeom prst="rect">
            <a:avLst/>
          </a:prstGeom>
          <a:noFill/>
          <a:ln w="9525">
            <a:noFill/>
            <a:miter lim="800000"/>
            <a:headEnd/>
            <a:tailEnd/>
          </a:ln>
        </p:spPr>
        <p:txBody>
          <a:bodyPr wrap="none" anchor="ctr">
            <a:spAutoFit/>
          </a:bodyPr>
          <a:lstStyle/>
          <a:p>
            <a:pPr defTabSz="457200"/>
            <a:r>
              <a:rPr lang="en-US" altLang="zh-CN" b="1">
                <a:latin typeface="Arial Narrow" pitchFamily="34" charset="0"/>
                <a:ea typeface="SimSun" pitchFamily="2" charset="-122"/>
              </a:rPr>
              <a:t>v</a:t>
            </a:r>
            <a:r>
              <a:rPr lang="en-US" altLang="zh-CN" b="1" baseline="-25000">
                <a:latin typeface="Arial Narrow" pitchFamily="34" charset="0"/>
                <a:ea typeface="SimSun" pitchFamily="2" charset="-122"/>
              </a:rPr>
              <a:t>a</a:t>
            </a:r>
            <a:r>
              <a:rPr lang="en-US" altLang="zh-CN" b="1">
                <a:latin typeface="Arial Narrow" pitchFamily="34" charset="0"/>
                <a:ea typeface="SimSun" pitchFamily="2" charset="-122"/>
              </a:rPr>
              <a:t> = 0</a:t>
            </a:r>
            <a:r>
              <a:rPr lang="en-US" altLang="zh-CN" sz="1400" b="1">
                <a:latin typeface="Arial Narrow" pitchFamily="34" charset="0"/>
                <a:ea typeface="SimSun" pitchFamily="2" charset="-122"/>
              </a:rPr>
              <a:t>             </a:t>
            </a:r>
            <a:r>
              <a:rPr lang="sr-Latn-CS" altLang="zh-CN" sz="1400" b="1"/>
              <a:t>kada vode T1 i D3 ili T4 i D2</a:t>
            </a:r>
            <a:endParaRPr lang="en-US" altLang="zh-CN" sz="1400" b="1">
              <a:ea typeface="SimSun" pitchFamily="2" charset="-122"/>
            </a:endParaRPr>
          </a:p>
        </p:txBody>
      </p:sp>
      <p:sp>
        <p:nvSpPr>
          <p:cNvPr id="34822"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4824"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34825" name="TextBox 61"/>
          <p:cNvSpPr txBox="1">
            <a:spLocks noChangeArrowheads="1"/>
          </p:cNvSpPr>
          <p:nvPr/>
        </p:nvSpPr>
        <p:spPr bwMode="auto">
          <a:xfrm>
            <a:off x="2135188" y="195263"/>
            <a:ext cx="5227637" cy="457200"/>
          </a:xfrm>
          <a:prstGeom prst="rect">
            <a:avLst/>
          </a:prstGeom>
          <a:noFill/>
          <a:ln w="9525">
            <a:noFill/>
            <a:miter lim="800000"/>
            <a:headEnd/>
            <a:tailEnd/>
          </a:ln>
        </p:spPr>
        <p:txBody>
          <a:bodyPr wrap="none">
            <a:spAutoFit/>
          </a:bodyPr>
          <a:lstStyle/>
          <a:p>
            <a:pPr defTabSz="457200"/>
            <a:r>
              <a:rPr lang="sr-Latn-CS" sz="2400" b="1"/>
              <a:t>Pogoni motora jednosmerne struje</a:t>
            </a:r>
            <a:endParaRPr lang="en-US" sz="2400" b="1"/>
          </a:p>
        </p:txBody>
      </p:sp>
      <p:sp>
        <p:nvSpPr>
          <p:cNvPr id="34826" name="Rectangle 105"/>
          <p:cNvSpPr>
            <a:spLocks noChangeArrowheads="1"/>
          </p:cNvSpPr>
          <p:nvPr/>
        </p:nvSpPr>
        <p:spPr bwMode="auto">
          <a:xfrm>
            <a:off x="4999038" y="5386388"/>
            <a:ext cx="3768725" cy="366712"/>
          </a:xfrm>
          <a:prstGeom prst="rect">
            <a:avLst/>
          </a:prstGeom>
          <a:noFill/>
          <a:ln w="9525">
            <a:noFill/>
            <a:miter lim="800000"/>
            <a:headEnd/>
            <a:tailEnd/>
          </a:ln>
        </p:spPr>
        <p:txBody>
          <a:bodyPr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sz="1400" b="1"/>
              <a:t>kada </a:t>
            </a:r>
            <a:r>
              <a:rPr lang="en-US" altLang="zh-CN" sz="1400" b="1">
                <a:ea typeface="SimSun" pitchFamily="2" charset="-122"/>
              </a:rPr>
              <a:t>D</a:t>
            </a:r>
            <a:r>
              <a:rPr lang="sr-Latn-CS" altLang="zh-CN" sz="1400" b="1"/>
              <a:t>1</a:t>
            </a:r>
            <a:r>
              <a:rPr lang="en-US" altLang="zh-CN" sz="1400" b="1">
                <a:ea typeface="SimSun" pitchFamily="2" charset="-122"/>
              </a:rPr>
              <a:t> </a:t>
            </a:r>
            <a:r>
              <a:rPr lang="sr-Latn-CS" altLang="zh-CN" sz="1400" b="1"/>
              <a:t>i</a:t>
            </a:r>
            <a:r>
              <a:rPr lang="en-US" altLang="zh-CN" sz="1400" b="1">
                <a:ea typeface="SimSun" pitchFamily="2" charset="-122"/>
              </a:rPr>
              <a:t> D</a:t>
            </a:r>
            <a:r>
              <a:rPr lang="sr-Latn-CS" altLang="zh-CN" sz="1400" b="1"/>
              <a:t>2</a:t>
            </a:r>
            <a:r>
              <a:rPr lang="en-US" altLang="zh-CN" sz="1400" b="1">
                <a:ea typeface="SimSun" pitchFamily="2" charset="-122"/>
              </a:rPr>
              <a:t> </a:t>
            </a:r>
            <a:r>
              <a:rPr lang="sr-Latn-CS" altLang="zh-CN" sz="1400" b="1"/>
              <a:t>vode</a:t>
            </a:r>
            <a:endParaRPr lang="en-US" altLang="zh-CN" sz="1400" b="1">
              <a:ea typeface="SimSun" pitchFamily="2" charset="-122"/>
            </a:endParaRPr>
          </a:p>
        </p:txBody>
      </p:sp>
      <p:sp>
        <p:nvSpPr>
          <p:cNvPr id="34827" name="Text Box 111"/>
          <p:cNvSpPr txBox="1">
            <a:spLocks noChangeArrowheads="1"/>
          </p:cNvSpPr>
          <p:nvPr/>
        </p:nvSpPr>
        <p:spPr bwMode="auto">
          <a:xfrm>
            <a:off x="4876800" y="4953000"/>
            <a:ext cx="2038350" cy="366713"/>
          </a:xfrm>
          <a:prstGeom prst="rect">
            <a:avLst/>
          </a:prstGeom>
          <a:noFill/>
          <a:ln w="9525">
            <a:noFill/>
            <a:miter lim="800000"/>
            <a:headEnd/>
            <a:tailEnd/>
          </a:ln>
        </p:spPr>
        <p:txBody>
          <a:bodyPr wrap="none">
            <a:spAutoFit/>
          </a:bodyPr>
          <a:lstStyle/>
          <a:p>
            <a:pPr defTabSz="457200"/>
            <a:r>
              <a:rPr lang="sr-Latn-CS" b="1"/>
              <a:t>Negativna struja:</a:t>
            </a:r>
            <a:endParaRPr lang="en-US" b="1"/>
          </a:p>
        </p:txBody>
      </p:sp>
      <p:grpSp>
        <p:nvGrpSpPr>
          <p:cNvPr id="34828" name="Group 116"/>
          <p:cNvGrpSpPr>
            <a:grpSpLocks noChangeAspect="1"/>
          </p:cNvGrpSpPr>
          <p:nvPr/>
        </p:nvGrpSpPr>
        <p:grpSpPr bwMode="auto">
          <a:xfrm>
            <a:off x="2219325" y="1981200"/>
            <a:ext cx="4168775" cy="2843213"/>
            <a:chOff x="3738" y="6778"/>
            <a:chExt cx="4396" cy="2996"/>
          </a:xfrm>
        </p:grpSpPr>
        <p:grpSp>
          <p:nvGrpSpPr>
            <p:cNvPr id="34854" name="Group 117"/>
            <p:cNvGrpSpPr>
              <a:grpSpLocks noChangeAspect="1"/>
            </p:cNvGrpSpPr>
            <p:nvPr/>
          </p:nvGrpSpPr>
          <p:grpSpPr bwMode="auto">
            <a:xfrm>
              <a:off x="3738" y="7002"/>
              <a:ext cx="4270" cy="2445"/>
              <a:chOff x="2520" y="6400"/>
              <a:chExt cx="3794" cy="2173"/>
            </a:xfrm>
          </p:grpSpPr>
          <p:sp>
            <p:nvSpPr>
              <p:cNvPr id="34857" name="Line 118"/>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4858" name="Line 119"/>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4859" name="Line 120"/>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4860" name="Oval 121"/>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61" name="Oval 122"/>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62" name="Line 123"/>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4863" name="Line 124"/>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4864" name="Line 125"/>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4865" name="Line 126"/>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34866" name="Group 127"/>
              <p:cNvGrpSpPr>
                <a:grpSpLocks noChangeAspect="1"/>
              </p:cNvGrpSpPr>
              <p:nvPr/>
            </p:nvGrpSpPr>
            <p:grpSpPr bwMode="auto">
              <a:xfrm rot="5400000">
                <a:off x="3297" y="6834"/>
                <a:ext cx="338" cy="283"/>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4867" name="Line 133"/>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4868" name="Line 134"/>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4869" name="Line 135"/>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4870" name="Line 136"/>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4871" name="Line 137"/>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4872" name="Line 138"/>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4873" name="Line 139"/>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34874" name="Group 140"/>
              <p:cNvGrpSpPr>
                <a:grpSpLocks noChangeAspect="1"/>
              </p:cNvGrpSpPr>
              <p:nvPr/>
            </p:nvGrpSpPr>
            <p:grpSpPr bwMode="auto">
              <a:xfrm flipH="1" flipV="1">
                <a:off x="3983" y="8008"/>
                <a:ext cx="161" cy="150"/>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4875" name="Line 145"/>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34876" name="Group 146"/>
              <p:cNvGrpSpPr>
                <a:grpSpLocks noChangeAspect="1"/>
              </p:cNvGrpSpPr>
              <p:nvPr/>
            </p:nvGrpSpPr>
            <p:grpSpPr bwMode="auto">
              <a:xfrm>
                <a:off x="3987" y="6945"/>
                <a:ext cx="161" cy="153"/>
                <a:chOff x="4290" y="6790"/>
                <a:chExt cx="195" cy="184"/>
              </a:xfrm>
            </p:grpSpPr>
            <p:sp>
              <p:nvSpPr>
                <p:cNvPr id="34928" name="Line 147"/>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4929" name="Line 148"/>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4930" name="Line 149"/>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4931" name="Line 150"/>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4877" name="Line 151"/>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4878" name="Line 152"/>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4879" name="Line 153"/>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4880" name="Oval 154"/>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81" name="Oval 155"/>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4882" name="Group 156"/>
              <p:cNvGrpSpPr>
                <a:grpSpLocks noChangeAspect="1"/>
              </p:cNvGrpSpPr>
              <p:nvPr/>
            </p:nvGrpSpPr>
            <p:grpSpPr bwMode="auto">
              <a:xfrm rot="16200000" flipH="1">
                <a:off x="6004" y="6842"/>
                <a:ext cx="338" cy="283"/>
                <a:chOff x="3107" y="4983"/>
                <a:chExt cx="536" cy="448"/>
              </a:xfrm>
            </p:grpSpPr>
            <p:sp>
              <p:nvSpPr>
                <p:cNvPr id="34923" name="Line 157"/>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4924" name="Line 158"/>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4925" name="Line 159"/>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4883" name="Line 162"/>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4884" name="Line 163"/>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4885" name="Line 164"/>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4886" name="Line 165"/>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4887" name="Line 166"/>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4888" name="Line 167"/>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4889" name="Line 168"/>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34890" name="Group 169"/>
              <p:cNvGrpSpPr>
                <a:grpSpLocks noChangeAspect="1"/>
              </p:cNvGrpSpPr>
              <p:nvPr/>
            </p:nvGrpSpPr>
            <p:grpSpPr bwMode="auto">
              <a:xfrm flipV="1">
                <a:off x="5494" y="8016"/>
                <a:ext cx="160" cy="150"/>
                <a:chOff x="4438" y="4858"/>
                <a:chExt cx="406" cy="378"/>
              </a:xfrm>
            </p:grpSpPr>
            <p:sp>
              <p:nvSpPr>
                <p:cNvPr id="34919" name="Line 170"/>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4920" name="Line 171"/>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4921" name="Line 172"/>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4922" name="Line 173"/>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4891" name="Line 174"/>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4892" name="Line 175"/>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4893" name="Line 176"/>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4894" name="Line 177"/>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4895" name="Oval 178"/>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96" name="Oval 179"/>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34897" name="Group 180"/>
              <p:cNvGrpSpPr>
                <a:grpSpLocks noChangeAspect="1"/>
              </p:cNvGrpSpPr>
              <p:nvPr/>
            </p:nvGrpSpPr>
            <p:grpSpPr bwMode="auto">
              <a:xfrm>
                <a:off x="5502" y="6943"/>
                <a:ext cx="162" cy="153"/>
                <a:chOff x="4290" y="6790"/>
                <a:chExt cx="195" cy="184"/>
              </a:xfrm>
            </p:grpSpPr>
            <p:sp>
              <p:nvSpPr>
                <p:cNvPr id="34915" name="Line 181"/>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4916" name="Line 182"/>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4917" name="Line 183"/>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4918" name="Line 184"/>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34898" name="Group 185"/>
              <p:cNvGrpSpPr>
                <a:grpSpLocks noChangeAspect="1"/>
              </p:cNvGrpSpPr>
              <p:nvPr/>
            </p:nvGrpSpPr>
            <p:grpSpPr bwMode="auto">
              <a:xfrm rot="-5400000">
                <a:off x="4573" y="7247"/>
                <a:ext cx="500" cy="521"/>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4899" name="Line 189"/>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34900" name="Group 190"/>
              <p:cNvGrpSpPr>
                <a:grpSpLocks noChangeAspect="1"/>
              </p:cNvGrpSpPr>
              <p:nvPr/>
            </p:nvGrpSpPr>
            <p:grpSpPr bwMode="auto">
              <a:xfrm>
                <a:off x="3528" y="7070"/>
                <a:ext cx="56" cy="56"/>
                <a:chOff x="3514" y="7056"/>
                <a:chExt cx="56" cy="56"/>
              </a:xfrm>
            </p:grpSpPr>
            <p:sp>
              <p:nvSpPr>
                <p:cNvPr id="34910" name="Line 191"/>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4901" name="Group 193"/>
              <p:cNvGrpSpPr>
                <a:grpSpLocks noChangeAspect="1"/>
              </p:cNvGrpSpPr>
              <p:nvPr/>
            </p:nvGrpSpPr>
            <p:grpSpPr bwMode="auto">
              <a:xfrm>
                <a:off x="3528" y="8064"/>
                <a:ext cx="56" cy="56"/>
                <a:chOff x="3514" y="7056"/>
                <a:chExt cx="56" cy="56"/>
              </a:xfrm>
            </p:grpSpPr>
            <p:sp>
              <p:nvSpPr>
                <p:cNvPr id="34908" name="Line 194"/>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4902" name="Group 196"/>
              <p:cNvGrpSpPr>
                <a:grpSpLocks noChangeAspect="1"/>
              </p:cNvGrpSpPr>
              <p:nvPr/>
            </p:nvGrpSpPr>
            <p:grpSpPr bwMode="auto">
              <a:xfrm flipH="1">
                <a:off x="6048" y="7084"/>
                <a:ext cx="56" cy="56"/>
                <a:chOff x="3514" y="7056"/>
                <a:chExt cx="56" cy="56"/>
              </a:xfrm>
            </p:grpSpPr>
            <p:sp>
              <p:nvSpPr>
                <p:cNvPr id="34906" name="Line 197"/>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7" name="Line 198"/>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34903" name="Group 199"/>
              <p:cNvGrpSpPr>
                <a:grpSpLocks noChangeAspect="1"/>
              </p:cNvGrpSpPr>
              <p:nvPr/>
            </p:nvGrpSpPr>
            <p:grpSpPr bwMode="auto">
              <a:xfrm flipH="1">
                <a:off x="6048" y="8078"/>
                <a:ext cx="56" cy="56"/>
                <a:chOff x="3514" y="7056"/>
                <a:chExt cx="56" cy="56"/>
              </a:xfrm>
            </p:grpSpPr>
            <p:sp>
              <p:nvSpPr>
                <p:cNvPr id="34904" name="Line 200"/>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4855" name="Rectangle 202"/>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4856" name="Rectangle 203"/>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4831" name="Text Box 206"/>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4</a:t>
            </a:r>
            <a:endParaRPr lang="en-US" sz="1400" b="1">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2</a:t>
            </a:r>
            <a:endParaRPr lang="en-US" sz="1400" b="1">
              <a:ea typeface="ＭＳ Ｐゴシック" pitchFamily="-107" charset="-128"/>
            </a:endParaRPr>
          </a:p>
        </p:txBody>
      </p:sp>
      <p:sp>
        <p:nvSpPr>
          <p:cNvPr id="34836" name="Text Box 211"/>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4837" name="Text Box 212"/>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4838" name="Text Box 213"/>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a:ea typeface="ＭＳ Ｐゴシック" pitchFamily="-107" charset="-128"/>
              </a:rPr>
              <a:t>D2</a:t>
            </a:r>
            <a:endParaRPr lang="en-US" sz="1400" b="1">
              <a:ea typeface="ＭＳ Ｐゴシック" pitchFamily="-107" charset="-128"/>
            </a:endParaRPr>
          </a:p>
        </p:txBody>
      </p:sp>
      <p:sp>
        <p:nvSpPr>
          <p:cNvPr id="34839" name="Text Box 214"/>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34840" name="Text Box 215"/>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73944" name="Freeform 216"/>
          <p:cNvSpPr>
            <a:spLocks/>
          </p:cNvSpPr>
          <p:nvPr/>
        </p:nvSpPr>
        <p:spPr bwMode="auto">
          <a:xfrm flipV="1">
            <a:off x="2616200" y="2039938"/>
            <a:ext cx="2806700" cy="42862"/>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type="arrow" w="sm" len="lg"/>
            <a:tailEnd/>
          </a:ln>
        </p:spPr>
        <p:txBody>
          <a:bodyPr rot="10800000"/>
          <a:lstStyle/>
          <a:p>
            <a:endParaRPr lang="en-US"/>
          </a:p>
        </p:txBody>
      </p:sp>
      <p:sp>
        <p:nvSpPr>
          <p:cNvPr id="73945" name="Freeform 217"/>
          <p:cNvSpPr>
            <a:spLocks/>
          </p:cNvSpPr>
          <p:nvPr/>
        </p:nvSpPr>
        <p:spPr bwMode="auto">
          <a:xfrm>
            <a:off x="2516188" y="4435475"/>
            <a:ext cx="798512"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type="arrow" w="sm" len="lg"/>
            <a:tailEnd type="none" w="lg" len="lg"/>
          </a:ln>
        </p:spPr>
        <p:txBody>
          <a:bodyPr/>
          <a:lstStyle/>
          <a:p>
            <a:endParaRPr lang="en-US"/>
          </a:p>
        </p:txBody>
      </p:sp>
      <p:sp>
        <p:nvSpPr>
          <p:cNvPr id="73946" name="Freeform 218"/>
          <p:cNvSpPr>
            <a:spLocks/>
          </p:cNvSpPr>
          <p:nvPr/>
        </p:nvSpPr>
        <p:spPr bwMode="auto">
          <a:xfrm>
            <a:off x="3441700" y="3341688"/>
            <a:ext cx="885825" cy="1055687"/>
          </a:xfrm>
          <a:custGeom>
            <a:avLst/>
            <a:gdLst>
              <a:gd name="T0" fmla="*/ 2147483647 w 266"/>
              <a:gd name="T1" fmla="*/ 2147483647 h 665"/>
              <a:gd name="T2" fmla="*/ 2147483647 w 266"/>
              <a:gd name="T3" fmla="*/ 2147483647 h 665"/>
              <a:gd name="T4" fmla="*/ 2147483647 w 266"/>
              <a:gd name="T5" fmla="*/ 0 h 665"/>
              <a:gd name="T6" fmla="*/ 0 60000 65536"/>
              <a:gd name="T7" fmla="*/ 0 60000 65536"/>
              <a:gd name="T8" fmla="*/ 0 60000 65536"/>
              <a:gd name="T9" fmla="*/ 0 w 266"/>
              <a:gd name="T10" fmla="*/ 0 h 665"/>
              <a:gd name="T11" fmla="*/ 266 w 266"/>
              <a:gd name="T12" fmla="*/ 665 h 665"/>
            </a:gdLst>
            <a:ahLst/>
            <a:cxnLst>
              <a:cxn ang="T6">
                <a:pos x="T0" y="T1"/>
              </a:cxn>
              <a:cxn ang="T7">
                <a:pos x="T2" y="T3"/>
              </a:cxn>
              <a:cxn ang="T8">
                <a:pos x="T4" y="T5"/>
              </a:cxn>
            </a:cxnLst>
            <a:rect l="T9" t="T10" r="T11" b="T12"/>
            <a:pathLst>
              <a:path w="266" h="665">
                <a:moveTo>
                  <a:pt x="31" y="665"/>
                </a:moveTo>
                <a:cubicBezTo>
                  <a:pt x="15" y="444"/>
                  <a:pt x="0" y="224"/>
                  <a:pt x="39" y="113"/>
                </a:cubicBezTo>
                <a:cubicBezTo>
                  <a:pt x="78" y="2"/>
                  <a:pt x="172" y="1"/>
                  <a:pt x="266" y="0"/>
                </a:cubicBezTo>
              </a:path>
            </a:pathLst>
          </a:custGeom>
          <a:noFill/>
          <a:ln w="19050">
            <a:solidFill>
              <a:srgbClr val="FF0000"/>
            </a:solidFill>
            <a:round/>
            <a:headEnd type="arrow" w="sm" len="lg"/>
            <a:tailEnd type="none" w="lg" len="lg"/>
          </a:ln>
        </p:spPr>
        <p:txBody>
          <a:bodyPr/>
          <a:lstStyle/>
          <a:p>
            <a:endParaRPr lang="en-US"/>
          </a:p>
        </p:txBody>
      </p:sp>
      <p:sp>
        <p:nvSpPr>
          <p:cNvPr id="73947" name="Freeform 219"/>
          <p:cNvSpPr>
            <a:spLocks/>
          </p:cNvSpPr>
          <p:nvPr/>
        </p:nvSpPr>
        <p:spPr bwMode="auto">
          <a:xfrm>
            <a:off x="5105400" y="2362200"/>
            <a:ext cx="774700" cy="984250"/>
          </a:xfrm>
          <a:custGeom>
            <a:avLst/>
            <a:gdLst>
              <a:gd name="T0" fmla="*/ 0 w 252"/>
              <a:gd name="T1" fmla="*/ 2147483647 h 620"/>
              <a:gd name="T2" fmla="*/ 2147483647 w 252"/>
              <a:gd name="T3" fmla="*/ 2147483647 h 620"/>
              <a:gd name="T4" fmla="*/ 2147483647 w 252"/>
              <a:gd name="T5" fmla="*/ 0 h 620"/>
              <a:gd name="T6" fmla="*/ 0 60000 65536"/>
              <a:gd name="T7" fmla="*/ 0 60000 65536"/>
              <a:gd name="T8" fmla="*/ 0 60000 65536"/>
              <a:gd name="T9" fmla="*/ 0 w 252"/>
              <a:gd name="T10" fmla="*/ 0 h 620"/>
              <a:gd name="T11" fmla="*/ 252 w 252"/>
              <a:gd name="T12" fmla="*/ 620 h 620"/>
            </a:gdLst>
            <a:ahLst/>
            <a:cxnLst>
              <a:cxn ang="T6">
                <a:pos x="T0" y="T1"/>
              </a:cxn>
              <a:cxn ang="T7">
                <a:pos x="T2" y="T3"/>
              </a:cxn>
              <a:cxn ang="T8">
                <a:pos x="T4" y="T5"/>
              </a:cxn>
            </a:cxnLst>
            <a:rect l="T9" t="T10" r="T11" b="T12"/>
            <a:pathLst>
              <a:path w="252" h="620">
                <a:moveTo>
                  <a:pt x="0" y="608"/>
                </a:moveTo>
                <a:cubicBezTo>
                  <a:pt x="85" y="614"/>
                  <a:pt x="170" y="620"/>
                  <a:pt x="211" y="519"/>
                </a:cubicBezTo>
                <a:cubicBezTo>
                  <a:pt x="252" y="418"/>
                  <a:pt x="248" y="209"/>
                  <a:pt x="244" y="0"/>
                </a:cubicBezTo>
              </a:path>
            </a:pathLst>
          </a:custGeom>
          <a:noFill/>
          <a:ln w="19050">
            <a:solidFill>
              <a:srgbClr val="FF0000"/>
            </a:solidFill>
            <a:round/>
            <a:headEnd type="arrow" w="sm" len="lg"/>
            <a:tailEnd/>
          </a:ln>
        </p:spPr>
        <p:txBody>
          <a:bodyPr/>
          <a:lstStyle/>
          <a:p>
            <a:endParaRPr lang="en-US"/>
          </a:p>
        </p:txBody>
      </p:sp>
      <p:grpSp>
        <p:nvGrpSpPr>
          <p:cNvPr id="16" name="Group 226"/>
          <p:cNvGrpSpPr>
            <a:grpSpLocks/>
          </p:cNvGrpSpPr>
          <p:nvPr/>
        </p:nvGrpSpPr>
        <p:grpSpPr bwMode="auto">
          <a:xfrm>
            <a:off x="3352800" y="3352800"/>
            <a:ext cx="2057400" cy="1143000"/>
            <a:chOff x="454" y="1955"/>
            <a:chExt cx="1266" cy="625"/>
          </a:xfrm>
        </p:grpSpPr>
        <p:sp>
          <p:nvSpPr>
            <p:cNvPr id="34852" name="Oval 227"/>
            <p:cNvSpPr>
              <a:spLocks noChangeArrowheads="1"/>
            </p:cNvSpPr>
            <p:nvPr/>
          </p:nvSpPr>
          <p:spPr bwMode="auto">
            <a:xfrm>
              <a:off x="454" y="1955"/>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4853" name="Line 228"/>
            <p:cNvSpPr>
              <a:spLocks noChangeShapeType="1"/>
            </p:cNvSpPr>
            <p:nvPr/>
          </p:nvSpPr>
          <p:spPr bwMode="auto">
            <a:xfrm>
              <a:off x="657" y="2491"/>
              <a:ext cx="106" cy="40"/>
            </a:xfrm>
            <a:prstGeom prst="line">
              <a:avLst/>
            </a:prstGeom>
            <a:noFill/>
            <a:ln w="9525">
              <a:solidFill>
                <a:srgbClr val="FF0000"/>
              </a:solidFill>
              <a:round/>
              <a:headEnd/>
              <a:tailEnd type="triangle" w="lg" len="lg"/>
            </a:ln>
          </p:spPr>
          <p:txBody>
            <a:bodyPr/>
            <a:lstStyle/>
            <a:p>
              <a:endParaRPr lang="en-US"/>
            </a:p>
          </p:txBody>
        </p:sp>
      </p:grpSp>
      <p:grpSp>
        <p:nvGrpSpPr>
          <p:cNvPr id="17" name="Group 229"/>
          <p:cNvGrpSpPr>
            <a:grpSpLocks/>
          </p:cNvGrpSpPr>
          <p:nvPr/>
        </p:nvGrpSpPr>
        <p:grpSpPr bwMode="auto">
          <a:xfrm>
            <a:off x="3886200" y="2209800"/>
            <a:ext cx="2009775" cy="1143000"/>
            <a:chOff x="2361" y="1931"/>
            <a:chExt cx="1266" cy="625"/>
          </a:xfrm>
        </p:grpSpPr>
        <p:sp>
          <p:nvSpPr>
            <p:cNvPr id="34850" name="Oval 230"/>
            <p:cNvSpPr>
              <a:spLocks noChangeArrowheads="1"/>
            </p:cNvSpPr>
            <p:nvPr/>
          </p:nvSpPr>
          <p:spPr bwMode="auto">
            <a:xfrm>
              <a:off x="2361" y="1931"/>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4851" name="Line 231"/>
            <p:cNvSpPr>
              <a:spLocks noChangeShapeType="1"/>
            </p:cNvSpPr>
            <p:nvPr/>
          </p:nvSpPr>
          <p:spPr bwMode="auto">
            <a:xfrm>
              <a:off x="2564" y="2467"/>
              <a:ext cx="106" cy="40"/>
            </a:xfrm>
            <a:prstGeom prst="line">
              <a:avLst/>
            </a:prstGeom>
            <a:noFill/>
            <a:ln w="9525">
              <a:solidFill>
                <a:srgbClr val="FF0000"/>
              </a:solidFill>
              <a:round/>
              <a:headEnd type="triangle" w="lg" len="lg"/>
              <a:tailEnd type="none" w="lg" len="lg"/>
            </a:ln>
          </p:spPr>
          <p:txBody>
            <a:bodyPr/>
            <a:lstStyle/>
            <a:p>
              <a:endParaRPr lang="en-US"/>
            </a:p>
          </p:txBody>
        </p:sp>
      </p:grpSp>
      <p:sp>
        <p:nvSpPr>
          <p:cNvPr id="34847" name="Rectangle 105"/>
          <p:cNvSpPr>
            <a:spLocks noChangeArrowheads="1"/>
          </p:cNvSpPr>
          <p:nvPr/>
        </p:nvSpPr>
        <p:spPr bwMode="auto">
          <a:xfrm>
            <a:off x="5029200" y="5715000"/>
            <a:ext cx="3768725" cy="366713"/>
          </a:xfrm>
          <a:prstGeom prst="rect">
            <a:avLst/>
          </a:prstGeom>
          <a:noFill/>
          <a:ln w="9525">
            <a:noFill/>
            <a:miter lim="800000"/>
            <a:headEnd/>
            <a:tailEnd/>
          </a:ln>
        </p:spPr>
        <p:txBody>
          <a:bodyPr anchor="ctr">
            <a:spAutoFit/>
          </a:bodyPr>
          <a:lstStyle/>
          <a:p>
            <a:pPr defTabSz="457200"/>
            <a:r>
              <a:rPr lang="en-US" altLang="zh-CN" b="1">
                <a:ea typeface="SimSun" pitchFamily="2" charset="-122"/>
              </a:rPr>
              <a:t>v</a:t>
            </a:r>
            <a:r>
              <a:rPr lang="en-US" altLang="zh-CN" b="1" baseline="-25000">
                <a:ea typeface="SimSun" pitchFamily="2" charset="-122"/>
              </a:rPr>
              <a:t>a</a:t>
            </a:r>
            <a:r>
              <a:rPr lang="en-US" altLang="zh-CN" b="1">
                <a:ea typeface="SimSun" pitchFamily="2" charset="-122"/>
              </a:rPr>
              <a:t> = −V</a:t>
            </a:r>
            <a:r>
              <a:rPr lang="en-US" altLang="zh-CN" b="1" baseline="-25000">
                <a:ea typeface="SimSun" pitchFamily="2" charset="-122"/>
              </a:rPr>
              <a:t>dc</a:t>
            </a:r>
            <a:r>
              <a:rPr lang="en-US" altLang="zh-CN" b="1">
                <a:ea typeface="SimSun" pitchFamily="2" charset="-122"/>
              </a:rPr>
              <a:t> </a:t>
            </a:r>
            <a:r>
              <a:rPr lang="sr-Latn-CS" altLang="zh-CN" b="1"/>
              <a:t> </a:t>
            </a:r>
            <a:r>
              <a:rPr lang="sr-Latn-CS" altLang="zh-CN" sz="1400" b="1"/>
              <a:t>kada su T3 i T4 uključeni</a:t>
            </a:r>
            <a:endParaRPr lang="en-US" altLang="zh-CN" sz="1400" b="1">
              <a:ea typeface="SimSun" pitchFamily="2" charset="-122"/>
            </a:endParaRPr>
          </a:p>
        </p:txBody>
      </p:sp>
      <p:sp>
        <p:nvSpPr>
          <p:cNvPr id="2" name="Rectangle 106"/>
          <p:cNvSpPr>
            <a:spLocks noChangeArrowheads="1"/>
          </p:cNvSpPr>
          <p:nvPr/>
        </p:nvSpPr>
        <p:spPr bwMode="auto">
          <a:xfrm>
            <a:off x="5029200" y="6019800"/>
            <a:ext cx="3638550" cy="366713"/>
          </a:xfrm>
          <a:prstGeom prst="rect">
            <a:avLst/>
          </a:prstGeom>
          <a:noFill/>
          <a:ln w="9525">
            <a:noFill/>
            <a:miter lim="800000"/>
            <a:headEnd/>
            <a:tailEnd/>
          </a:ln>
        </p:spPr>
        <p:txBody>
          <a:bodyPr wrap="none" anchor="ctr">
            <a:spAutoFit/>
          </a:bodyPr>
          <a:lstStyle/>
          <a:p>
            <a:pPr defTabSz="457200"/>
            <a:r>
              <a:rPr lang="en-US" altLang="zh-CN" b="1">
                <a:latin typeface="Arial Narrow" pitchFamily="34" charset="0"/>
                <a:ea typeface="SimSun" pitchFamily="2" charset="-122"/>
              </a:rPr>
              <a:t>v</a:t>
            </a:r>
            <a:r>
              <a:rPr lang="en-US" altLang="zh-CN" b="1" baseline="-25000">
                <a:latin typeface="Arial Narrow" pitchFamily="34" charset="0"/>
                <a:ea typeface="SimSun" pitchFamily="2" charset="-122"/>
              </a:rPr>
              <a:t>a</a:t>
            </a:r>
            <a:r>
              <a:rPr lang="en-US" altLang="zh-CN" b="1">
                <a:latin typeface="Arial Narrow" pitchFamily="34" charset="0"/>
                <a:ea typeface="SimSun" pitchFamily="2" charset="-122"/>
              </a:rPr>
              <a:t> = 0</a:t>
            </a:r>
            <a:r>
              <a:rPr lang="en-US" altLang="zh-CN" sz="1400" b="1">
                <a:latin typeface="Arial Narrow" pitchFamily="34" charset="0"/>
                <a:ea typeface="SimSun" pitchFamily="2" charset="-122"/>
              </a:rPr>
              <a:t>            </a:t>
            </a:r>
            <a:r>
              <a:rPr lang="sr-Latn-CS" altLang="zh-CN" sz="1400" b="1">
                <a:latin typeface="Arial Narrow" pitchFamily="34" charset="0"/>
              </a:rPr>
              <a:t> </a:t>
            </a:r>
            <a:r>
              <a:rPr lang="en-US" altLang="zh-CN" sz="1400" b="1">
                <a:latin typeface="Arial Narrow" pitchFamily="34" charset="0"/>
                <a:ea typeface="SimSun" pitchFamily="2" charset="-122"/>
              </a:rPr>
              <a:t> </a:t>
            </a:r>
            <a:r>
              <a:rPr lang="sr-Latn-CS" altLang="zh-CN" sz="1400" b="1"/>
              <a:t>kada vode T3 i D1 ili T4 i D2</a:t>
            </a:r>
            <a:endParaRPr lang="en-US" altLang="zh-CN" sz="1400" b="1">
              <a:ea typeface="SimSun" pitchFamily="2" charset="-122"/>
            </a:endParaRPr>
          </a:p>
        </p:txBody>
      </p:sp>
      <p:sp>
        <p:nvSpPr>
          <p:cNvPr id="112972" name="Rectangle 332"/>
          <p:cNvSpPr>
            <a:spLocks noChangeArrowheads="1"/>
          </p:cNvSpPr>
          <p:nvPr/>
        </p:nvSpPr>
        <p:spPr bwMode="auto">
          <a:xfrm>
            <a:off x="7696200" y="6096000"/>
            <a:ext cx="838200" cy="228600"/>
          </a:xfrm>
          <a:prstGeom prst="rect">
            <a:avLst/>
          </a:prstGeom>
          <a:solidFill>
            <a:schemeClr val="bg1"/>
          </a:solidFill>
          <a:ln w="9525">
            <a:noFill/>
            <a:miter lim="800000"/>
            <a:headEnd/>
            <a:tailEnd/>
          </a:ln>
        </p:spPr>
        <p:txBody>
          <a:bodyPr wrap="none" anchor="ctr"/>
          <a:lstStyle/>
          <a:p>
            <a:endParaRPr lang="en-US"/>
          </a:p>
        </p:txBody>
      </p:sp>
      <p:sp>
        <p:nvSpPr>
          <p:cNvPr id="125" name="Text Box 105"/>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a:t>
            </a:r>
            <a:r>
              <a:rPr lang="en-US" sz="1400" dirty="0" smtClean="0">
                <a:ea typeface="ＭＳ Ｐゴシック" pitchFamily="-107" charset="-128"/>
              </a:rPr>
              <a:t> </a:t>
            </a:r>
            <a:r>
              <a:rPr lang="en-US" sz="1400" b="1" dirty="0">
                <a:ea typeface="ＭＳ Ｐゴシック" pitchFamily="-107" charset="-128"/>
              </a:rPr>
              <a:t>A</a:t>
            </a:r>
          </a:p>
        </p:txBody>
      </p:sp>
      <p:sp>
        <p:nvSpPr>
          <p:cNvPr id="126" name="Text Box 106"/>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Gagrana</a:t>
            </a:r>
            <a:r>
              <a:rPr lang="en-US" sz="1400" dirty="0" smtClean="0">
                <a:ea typeface="ＭＳ Ｐゴシック" pitchFamily="-107" charset="-128"/>
              </a:rPr>
              <a:t> </a:t>
            </a:r>
            <a:r>
              <a:rPr lang="en-US" sz="1400" b="1" dirty="0">
                <a:ea typeface="ＭＳ Ｐゴシック" pitchFamily="-107" charset="-128"/>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944"/>
                                        </p:tgtEl>
                                        <p:attrNameLst>
                                          <p:attrName>style.visibility</p:attrName>
                                        </p:attrNameLst>
                                      </p:cBhvr>
                                      <p:to>
                                        <p:strVal val="visible"/>
                                      </p:to>
                                    </p:set>
                                    <p:animEffect transition="in" filter="wipe(left)">
                                      <p:cBhvr>
                                        <p:cTn id="7" dur="500"/>
                                        <p:tgtEl>
                                          <p:spTgt spid="739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947"/>
                                        </p:tgtEl>
                                        <p:attrNameLst>
                                          <p:attrName>style.visibility</p:attrName>
                                        </p:attrNameLst>
                                      </p:cBhvr>
                                      <p:to>
                                        <p:strVal val="visible"/>
                                      </p:to>
                                    </p:set>
                                    <p:animEffect transition="in" filter="wipe(up)">
                                      <p:cBhvr>
                                        <p:cTn id="11" dur="500"/>
                                        <p:tgtEl>
                                          <p:spTgt spid="7394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3946"/>
                                        </p:tgtEl>
                                        <p:attrNameLst>
                                          <p:attrName>style.visibility</p:attrName>
                                        </p:attrNameLst>
                                      </p:cBhvr>
                                      <p:to>
                                        <p:strVal val="visible"/>
                                      </p:to>
                                    </p:set>
                                    <p:animEffect transition="in" filter="wipe(right)">
                                      <p:cBhvr>
                                        <p:cTn id="15" dur="500"/>
                                        <p:tgtEl>
                                          <p:spTgt spid="7394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3945"/>
                                        </p:tgtEl>
                                        <p:attrNameLst>
                                          <p:attrName>style.visibility</p:attrName>
                                        </p:attrNameLst>
                                      </p:cBhvr>
                                      <p:to>
                                        <p:strVal val="visible"/>
                                      </p:to>
                                    </p:set>
                                    <p:animEffect transition="in" filter="wipe(right)">
                                      <p:cBhvr>
                                        <p:cTn id="19" dur="500"/>
                                        <p:tgtEl>
                                          <p:spTgt spid="739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3945"/>
                                        </p:tgtEl>
                                      </p:cBhvr>
                                    </p:animEffect>
                                    <p:set>
                                      <p:cBhvr>
                                        <p:cTn id="24" dur="1" fill="hold">
                                          <p:stCondLst>
                                            <p:cond delay="499"/>
                                          </p:stCondLst>
                                        </p:cTn>
                                        <p:tgtEl>
                                          <p:spTgt spid="7394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3944"/>
                                        </p:tgtEl>
                                      </p:cBhvr>
                                    </p:animEffect>
                                    <p:set>
                                      <p:cBhvr>
                                        <p:cTn id="27" dur="1" fill="hold">
                                          <p:stCondLst>
                                            <p:cond delay="499"/>
                                          </p:stCondLst>
                                        </p:cTn>
                                        <p:tgtEl>
                                          <p:spTgt spid="7394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3946"/>
                                        </p:tgtEl>
                                      </p:cBhvr>
                                    </p:animEffect>
                                    <p:set>
                                      <p:cBhvr>
                                        <p:cTn id="30" dur="1" fill="hold">
                                          <p:stCondLst>
                                            <p:cond delay="499"/>
                                          </p:stCondLst>
                                        </p:cTn>
                                        <p:tgtEl>
                                          <p:spTgt spid="7394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3947"/>
                                        </p:tgtEl>
                                      </p:cBhvr>
                                    </p:animEffect>
                                    <p:set>
                                      <p:cBhvr>
                                        <p:cTn id="33" dur="1" fill="hold">
                                          <p:stCondLst>
                                            <p:cond delay="499"/>
                                          </p:stCondLst>
                                        </p:cTn>
                                        <p:tgtEl>
                                          <p:spTgt spid="7394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1000"/>
                            </p:stCondLst>
                            <p:childTnLst>
                              <p:par>
                                <p:cTn id="51" presetID="10" presetClass="exit" presetSubtype="0" fill="hold" grpId="0" nodeType="afterEffect">
                                  <p:stCondLst>
                                    <p:cond delay="0"/>
                                  </p:stCondLst>
                                  <p:childTnLst>
                                    <p:animEffect transition="out" filter="fade">
                                      <p:cBhvr>
                                        <p:cTn id="52" dur="2000"/>
                                        <p:tgtEl>
                                          <p:spTgt spid="112972"/>
                                        </p:tgtEl>
                                      </p:cBhvr>
                                    </p:animEffect>
                                    <p:set>
                                      <p:cBhvr>
                                        <p:cTn id="53" dur="1" fill="hold">
                                          <p:stCondLst>
                                            <p:cond delay="1999"/>
                                          </p:stCondLst>
                                        </p:cTn>
                                        <p:tgtEl>
                                          <p:spTgt spid="1129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4" grpId="0" animBg="1"/>
      <p:bldP spid="73944" grpId="1" animBg="1"/>
      <p:bldP spid="73945" grpId="0" animBg="1"/>
      <p:bldP spid="73945" grpId="1" animBg="1"/>
      <p:bldP spid="73946" grpId="0" animBg="1"/>
      <p:bldP spid="73946" grpId="1" animBg="1"/>
      <p:bldP spid="73947" grpId="0" animBg="1"/>
      <p:bldP spid="73947" grpId="1" animBg="1"/>
      <p:bldP spid="2" grpId="0"/>
      <p:bldP spid="11297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4986338" y="3552825"/>
            <a:ext cx="3148012" cy="1824038"/>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solidFill>
                <a:srgbClr val="000000"/>
              </a:solidFill>
              <a:latin typeface="Calibri" pitchFamily="34" charset="0"/>
              <a:ea typeface="ＭＳ Ｐゴシック" pitchFamily="34" charset="-128"/>
            </a:endParaRPr>
          </a:p>
        </p:txBody>
      </p:sp>
      <p:sp>
        <p:nvSpPr>
          <p:cNvPr id="3584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C092C8B-6B60-4AC1-A88F-3C0F64A48D83}" type="slidenum">
              <a:rPr lang="en-US" sz="1400">
                <a:latin typeface="Times New Roman" pitchFamily="18" charset="0"/>
              </a:rPr>
              <a:pPr algn="r"/>
              <a:t>55</a:t>
            </a:fld>
            <a:endParaRPr lang="en-US" sz="1400">
              <a:latin typeface="Times New Roman" pitchFamily="18" charset="0"/>
            </a:endParaRPr>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34" charset="-128"/>
              </a:rPr>
              <a:t>AC-DC-AC</a:t>
            </a:r>
          </a:p>
        </p:txBody>
      </p:sp>
      <p:grpSp>
        <p:nvGrpSpPr>
          <p:cNvPr id="35845" name="Group 87"/>
          <p:cNvGrpSpPr>
            <a:grpSpLocks noChangeAspect="1"/>
          </p:cNvGrpSpPr>
          <p:nvPr/>
        </p:nvGrpSpPr>
        <p:grpSpPr bwMode="auto">
          <a:xfrm>
            <a:off x="3108325" y="2024063"/>
            <a:ext cx="365125" cy="217487"/>
            <a:chOff x="4795957" y="3259968"/>
            <a:chExt cx="3327510" cy="2758710"/>
          </a:xfrm>
        </p:grpSpPr>
        <p:grpSp>
          <p:nvGrpSpPr>
            <p:cNvPr id="35896"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74" name="Freeform 73"/>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nvGrpSpPr>
            <p:cNvPr id="35897"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72" name="Freeform 71"/>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cxnSp>
        <p:nvCxnSpPr>
          <p:cNvPr id="65" name="Straight Connector 64"/>
          <p:cNvCxnSpPr>
            <a:cxnSpLocks noChangeShapeType="1"/>
          </p:cNvCxnSpPr>
          <p:nvPr/>
        </p:nvCxnSpPr>
        <p:spPr bwMode="auto">
          <a:xfrm flipV="1">
            <a:off x="3486150" y="2540000"/>
            <a:ext cx="379413" cy="1270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35847" name="Group 90"/>
          <p:cNvGrpSpPr>
            <a:grpSpLocks noChangeAspect="1"/>
          </p:cNvGrpSpPr>
          <p:nvPr/>
        </p:nvGrpSpPr>
        <p:grpSpPr bwMode="auto">
          <a:xfrm>
            <a:off x="3036888" y="1836738"/>
            <a:ext cx="922337" cy="1016000"/>
            <a:chOff x="2201244" y="3053253"/>
            <a:chExt cx="1433555" cy="1579452"/>
          </a:xfrm>
        </p:grpSpPr>
        <p:sp>
          <p:nvSpPr>
            <p:cNvPr id="67" name="Rectangle 66"/>
            <p:cNvSpPr>
              <a:spLocks noChangeArrowheads="1"/>
            </p:cNvSpPr>
            <p:nvPr/>
          </p:nvSpPr>
          <p:spPr bwMode="auto">
            <a:xfrm>
              <a:off x="2201244" y="3053253"/>
              <a:ext cx="1433555"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8" name="Straight Connector 67"/>
            <p:cNvCxnSpPr>
              <a:cxnSpLocks noChangeShapeType="1"/>
            </p:cNvCxnSpPr>
            <p:nvPr/>
          </p:nvCxnSpPr>
          <p:spPr bwMode="auto">
            <a:xfrm rot="5400000">
              <a:off x="2135698" y="3145940"/>
              <a:ext cx="1579452" cy="1394078"/>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7" name="Straight Connector 46"/>
          <p:cNvCxnSpPr>
            <a:cxnSpLocks noChangeShapeType="1"/>
          </p:cNvCxnSpPr>
          <p:nvPr/>
        </p:nvCxnSpPr>
        <p:spPr bwMode="auto">
          <a:xfrm rot="10800000">
            <a:off x="2392363" y="2000250"/>
            <a:ext cx="655637"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392363" y="2646363"/>
            <a:ext cx="655637"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35850" name="Group 107"/>
          <p:cNvGrpSpPr>
            <a:grpSpLocks noChangeAspect="1"/>
          </p:cNvGrpSpPr>
          <p:nvPr/>
        </p:nvGrpSpPr>
        <p:grpSpPr bwMode="auto">
          <a:xfrm>
            <a:off x="4686300" y="1851025"/>
            <a:ext cx="920750" cy="1016000"/>
            <a:chOff x="2203088" y="3054470"/>
            <a:chExt cx="1431087" cy="1579451"/>
          </a:xfrm>
        </p:grpSpPr>
        <p:sp>
          <p:nvSpPr>
            <p:cNvPr id="62" name="Rectangle 61"/>
            <p:cNvSpPr>
              <a:spLocks noChangeArrowheads="1"/>
            </p:cNvSpPr>
            <p:nvPr/>
          </p:nvSpPr>
          <p:spPr bwMode="auto">
            <a:xfrm>
              <a:off x="2203088" y="3054470"/>
              <a:ext cx="1431087"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3" name="Straight Connector 62"/>
            <p:cNvCxnSpPr>
              <a:cxnSpLocks noChangeShapeType="1"/>
            </p:cNvCxnSpPr>
            <p:nvPr/>
          </p:nvCxnSpPr>
          <p:spPr bwMode="auto">
            <a:xfrm rot="5400000">
              <a:off x="2136309" y="3148391"/>
              <a:ext cx="1579451" cy="1391609"/>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4783138" y="2054225"/>
            <a:ext cx="379412"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3959225" y="1998663"/>
            <a:ext cx="7302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3946525" y="26606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5594350" y="20129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5607050" y="2660650"/>
            <a:ext cx="730250" cy="1588"/>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35856" name="Group 136"/>
          <p:cNvGrpSpPr>
            <a:grpSpLocks/>
          </p:cNvGrpSpPr>
          <p:nvPr/>
        </p:nvGrpSpPr>
        <p:grpSpPr bwMode="auto">
          <a:xfrm>
            <a:off x="4186238" y="1998663"/>
            <a:ext cx="271462" cy="676275"/>
            <a:chOff x="4067539" y="4568620"/>
            <a:chExt cx="623229" cy="1497277"/>
          </a:xfrm>
        </p:grpSpPr>
        <p:cxnSp>
          <p:nvCxnSpPr>
            <p:cNvPr id="57" name="Straight Connector 56"/>
            <p:cNvCxnSpPr>
              <a:cxnSpLocks noChangeAspect="1"/>
            </p:cNvCxnSpPr>
            <p:nvPr/>
          </p:nvCxnSpPr>
          <p:spPr bwMode="auto">
            <a:xfrm rot="5400000">
              <a:off x="4050591"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35888"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701" y="5533639"/>
                <a:ext cx="608651"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6279" y="5698830"/>
                <a:ext cx="608651"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50591"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nvGrpSpPr>
          <p:cNvPr id="35857" name="Group 87"/>
          <p:cNvGrpSpPr>
            <a:grpSpLocks noChangeAspect="1"/>
          </p:cNvGrpSpPr>
          <p:nvPr/>
        </p:nvGrpSpPr>
        <p:grpSpPr bwMode="auto">
          <a:xfrm>
            <a:off x="5108575" y="2497138"/>
            <a:ext cx="365125" cy="217487"/>
            <a:chOff x="4795957" y="3259968"/>
            <a:chExt cx="3327510" cy="2758710"/>
          </a:xfrm>
        </p:grpSpPr>
        <p:grpSp>
          <p:nvGrpSpPr>
            <p:cNvPr id="35881" name="Group 97"/>
            <p:cNvGrpSpPr>
              <a:grpSpLocks/>
            </p:cNvGrpSpPr>
            <p:nvPr/>
          </p:nvGrpSpPr>
          <p:grpSpPr bwMode="auto">
            <a:xfrm>
              <a:off x="4795948" y="3259981"/>
              <a:ext cx="1678231" cy="1409561"/>
              <a:chOff x="4795948" y="3259981"/>
              <a:chExt cx="1678231" cy="1409561"/>
            </a:xfrm>
          </p:grpSpPr>
          <p:sp>
            <p:nvSpPr>
              <p:cNvPr id="41" name="Freeform 40"/>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42" name="Freeform 41"/>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nvGrpSpPr>
            <p:cNvPr id="35882" name="Group 98"/>
            <p:cNvGrpSpPr>
              <a:grpSpLocks/>
            </p:cNvGrpSpPr>
            <p:nvPr/>
          </p:nvGrpSpPr>
          <p:grpSpPr bwMode="auto">
            <a:xfrm flipV="1">
              <a:off x="6474179" y="4649394"/>
              <a:ext cx="1649288" cy="1369284"/>
              <a:chOff x="4798736" y="3258270"/>
              <a:chExt cx="1649288" cy="1400660"/>
            </a:xfrm>
          </p:grpSpPr>
          <p:sp>
            <p:nvSpPr>
              <p:cNvPr id="39" name="Freeform 38"/>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40" name="Freeform 39"/>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pic>
        <p:nvPicPr>
          <p:cNvPr id="2" name="Picture 3"/>
          <p:cNvPicPr>
            <a:picLocks noChangeAspect="1" noChangeArrowheads="1"/>
          </p:cNvPicPr>
          <p:nvPr/>
        </p:nvPicPr>
        <p:blipFill>
          <a:blip r:embed="rId3" cstate="print"/>
          <a:srcRect/>
          <a:stretch>
            <a:fillRect/>
          </a:stretch>
        </p:blipFill>
        <p:spPr bwMode="auto">
          <a:xfrm>
            <a:off x="1447800" y="3757613"/>
            <a:ext cx="6119813" cy="1619250"/>
          </a:xfrm>
          <a:prstGeom prst="rect">
            <a:avLst/>
          </a:prstGeom>
          <a:noFill/>
          <a:ln w="9525">
            <a:noFill/>
            <a:miter lim="800000"/>
            <a:headEnd/>
            <a:tailEnd/>
          </a:ln>
        </p:spPr>
      </p:pic>
      <p:sp>
        <p:nvSpPr>
          <p:cNvPr id="46" name="Oval 45"/>
          <p:cNvSpPr>
            <a:spLocks noChangeArrowheads="1"/>
          </p:cNvSpPr>
          <p:nvPr/>
        </p:nvSpPr>
        <p:spPr bwMode="auto">
          <a:xfrm>
            <a:off x="7391400" y="4283075"/>
            <a:ext cx="608013" cy="59372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56" name="Straight Connector 55"/>
          <p:cNvCxnSpPr>
            <a:cxnSpLocks noChangeShapeType="1"/>
          </p:cNvCxnSpPr>
          <p:nvPr/>
        </p:nvCxnSpPr>
        <p:spPr bwMode="auto">
          <a:xfrm rot="10800000">
            <a:off x="2406650" y="2324100"/>
            <a:ext cx="655638"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8" name="Straight Connector 57"/>
          <p:cNvCxnSpPr>
            <a:cxnSpLocks noChangeShapeType="1"/>
          </p:cNvCxnSpPr>
          <p:nvPr/>
        </p:nvCxnSpPr>
        <p:spPr bwMode="auto">
          <a:xfrm>
            <a:off x="5580063" y="2336800"/>
            <a:ext cx="1176337" cy="269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sp>
        <p:nvSpPr>
          <p:cNvPr id="50" name="Oval 49"/>
          <p:cNvSpPr>
            <a:spLocks noChangeArrowheads="1"/>
          </p:cNvSpPr>
          <p:nvPr/>
        </p:nvSpPr>
        <p:spPr bwMode="auto">
          <a:xfrm>
            <a:off x="6621463" y="2216150"/>
            <a:ext cx="296862" cy="2825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9" name="Straight Connector 68"/>
          <p:cNvCxnSpPr>
            <a:cxnSpLocks noChangeShapeType="1"/>
            <a:endCxn id="50" idx="1"/>
          </p:cNvCxnSpPr>
          <p:nvPr/>
        </p:nvCxnSpPr>
        <p:spPr bwMode="auto">
          <a:xfrm>
            <a:off x="6323013" y="2012950"/>
            <a:ext cx="341312" cy="2444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5" name="Straight Connector 74"/>
          <p:cNvCxnSpPr>
            <a:cxnSpLocks noChangeShapeType="1"/>
            <a:endCxn id="50" idx="3"/>
          </p:cNvCxnSpPr>
          <p:nvPr/>
        </p:nvCxnSpPr>
        <p:spPr bwMode="auto">
          <a:xfrm flipV="1">
            <a:off x="6337300" y="2457450"/>
            <a:ext cx="327025" cy="19050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76" name="Rectangle 75"/>
          <p:cNvSpPr>
            <a:spLocks noChangeArrowheads="1"/>
          </p:cNvSpPr>
          <p:nvPr/>
        </p:nvSpPr>
        <p:spPr bwMode="auto">
          <a:xfrm>
            <a:off x="2824163" y="1620838"/>
            <a:ext cx="1270000" cy="1512887"/>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77" name="Rectangle 76"/>
          <p:cNvSpPr>
            <a:spLocks noChangeArrowheads="1"/>
          </p:cNvSpPr>
          <p:nvPr/>
        </p:nvSpPr>
        <p:spPr bwMode="auto">
          <a:xfrm>
            <a:off x="2419350" y="3579813"/>
            <a:ext cx="1741488" cy="1946275"/>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78" name="Rectangle 77"/>
          <p:cNvSpPr>
            <a:spLocks noChangeArrowheads="1"/>
          </p:cNvSpPr>
          <p:nvPr/>
        </p:nvSpPr>
        <p:spPr bwMode="auto">
          <a:xfrm>
            <a:off x="4572000" y="1557338"/>
            <a:ext cx="2432050" cy="1512887"/>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solidFill>
                <a:srgbClr val="000000"/>
              </a:solidFill>
              <a:latin typeface="Calibri" pitchFamily="34" charset="0"/>
              <a:ea typeface="ＭＳ Ｐゴシック" pitchFamily="34" charset="-128"/>
            </a:endParaRPr>
          </a:p>
        </p:txBody>
      </p:sp>
      <p:sp>
        <p:nvSpPr>
          <p:cNvPr id="80" name="Up Arrow 79"/>
          <p:cNvSpPr>
            <a:spLocks noChangeArrowheads="1"/>
          </p:cNvSpPr>
          <p:nvPr/>
        </p:nvSpPr>
        <p:spPr bwMode="auto">
          <a:xfrm>
            <a:off x="5106988" y="2917825"/>
            <a:ext cx="122237" cy="338138"/>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35869" name="TextBox 80"/>
          <p:cNvSpPr txBox="1">
            <a:spLocks noChangeArrowheads="1"/>
          </p:cNvSpPr>
          <p:nvPr/>
        </p:nvSpPr>
        <p:spPr bwMode="auto">
          <a:xfrm>
            <a:off x="5133975" y="3025775"/>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35870" name="TextBox 61"/>
          <p:cNvSpPr txBox="1">
            <a:spLocks noChangeArrowheads="1"/>
          </p:cNvSpPr>
          <p:nvPr/>
        </p:nvSpPr>
        <p:spPr bwMode="auto">
          <a:xfrm>
            <a:off x="1042988" y="188913"/>
            <a:ext cx="7550150" cy="641350"/>
          </a:xfrm>
          <a:prstGeom prst="rect">
            <a:avLst/>
          </a:prstGeom>
          <a:noFill/>
          <a:ln w="9525">
            <a:noFill/>
            <a:miter lim="800000"/>
            <a:headEnd/>
            <a:tailEnd/>
          </a:ln>
        </p:spPr>
        <p:txBody>
          <a:bodyPr wrap="none">
            <a:spAutoFit/>
          </a:bodyPr>
          <a:lstStyle/>
          <a:p>
            <a:pPr defTabSz="457200"/>
            <a:r>
              <a:rPr lang="sr-Latn-CS" sz="3600" b="1"/>
              <a:t>Pogoni motora naizmenične struje</a:t>
            </a:r>
            <a:endParaRPr lang="en-US" sz="3600" b="1"/>
          </a:p>
        </p:txBody>
      </p:sp>
      <p:sp>
        <p:nvSpPr>
          <p:cNvPr id="171059" name="TextBox 63"/>
          <p:cNvSpPr txBox="1">
            <a:spLocks noChangeArrowheads="1"/>
          </p:cNvSpPr>
          <p:nvPr/>
        </p:nvSpPr>
        <p:spPr bwMode="auto">
          <a:xfrm>
            <a:off x="2286000" y="6019800"/>
            <a:ext cx="2333625" cy="307975"/>
          </a:xfrm>
          <a:prstGeom prst="rect">
            <a:avLst/>
          </a:prstGeom>
          <a:noFill/>
          <a:ln w="9525">
            <a:solidFill>
              <a:schemeClr val="tx1"/>
            </a:solidFill>
            <a:miter lim="800000"/>
            <a:headEnd/>
            <a:tailEnd/>
          </a:ln>
        </p:spPr>
        <p:txBody>
          <a:bodyPr wrap="none">
            <a:spAutoFit/>
          </a:bodyPr>
          <a:lstStyle/>
          <a:p>
            <a:pPr defTabSz="457200"/>
            <a:r>
              <a:rPr lang="sr-Latn-CS" sz="1400"/>
              <a:t>Prenaponska zaštita (PNZ)</a:t>
            </a:r>
            <a:endParaRPr lang="en-US" sz="1400"/>
          </a:p>
        </p:txBody>
      </p:sp>
      <p:sp>
        <p:nvSpPr>
          <p:cNvPr id="171060" name="Line 52"/>
          <p:cNvSpPr>
            <a:spLocks noChangeShapeType="1"/>
          </p:cNvSpPr>
          <p:nvPr/>
        </p:nvSpPr>
        <p:spPr bwMode="auto">
          <a:xfrm flipV="1">
            <a:off x="4267200" y="5029200"/>
            <a:ext cx="381000" cy="990600"/>
          </a:xfrm>
          <a:prstGeom prst="line">
            <a:avLst/>
          </a:prstGeom>
          <a:noFill/>
          <a:ln w="9525">
            <a:solidFill>
              <a:schemeClr val="tx1"/>
            </a:solidFill>
            <a:round/>
            <a:headEnd/>
            <a:tailEnd type="triangle" w="med" len="med"/>
          </a:ln>
        </p:spPr>
        <p:txBody>
          <a:bodyPr/>
          <a:lstStyle/>
          <a:p>
            <a:endParaRPr lang="en-US"/>
          </a:p>
        </p:txBody>
      </p:sp>
      <p:sp>
        <p:nvSpPr>
          <p:cNvPr id="64" name="TextBox 63"/>
          <p:cNvSpPr txBox="1">
            <a:spLocks noChangeArrowheads="1"/>
          </p:cNvSpPr>
          <p:nvPr/>
        </p:nvSpPr>
        <p:spPr bwMode="auto">
          <a:xfrm>
            <a:off x="4284663" y="4221163"/>
            <a:ext cx="314325" cy="307975"/>
          </a:xfrm>
          <a:prstGeom prst="rect">
            <a:avLst/>
          </a:prstGeom>
          <a:noFill/>
          <a:ln w="9525">
            <a:noFill/>
            <a:miter lim="800000"/>
            <a:headEnd/>
            <a:tailEnd/>
          </a:ln>
        </p:spPr>
        <p:txBody>
          <a:bodyPr wrap="none">
            <a:spAutoFit/>
          </a:bodyPr>
          <a:lstStyle/>
          <a:p>
            <a:r>
              <a:rPr lang="sr-Latn-CS" sz="1400" i="1">
                <a:cs typeface="Arial" charset="0"/>
              </a:rPr>
              <a:t>C</a:t>
            </a:r>
            <a:endParaRPr lang="en-US" sz="1400" i="1">
              <a:cs typeface="Arial" charset="0"/>
            </a:endParaRPr>
          </a:p>
        </p:txBody>
      </p:sp>
      <p:sp>
        <p:nvSpPr>
          <p:cNvPr id="66" name="TextBox 65"/>
          <p:cNvSpPr txBox="1">
            <a:spLocks noChangeArrowheads="1"/>
          </p:cNvSpPr>
          <p:nvPr/>
        </p:nvSpPr>
        <p:spPr bwMode="auto">
          <a:xfrm>
            <a:off x="4140200" y="3500438"/>
            <a:ext cx="803275" cy="307975"/>
          </a:xfrm>
          <a:prstGeom prst="rect">
            <a:avLst/>
          </a:prstGeom>
          <a:noFill/>
          <a:ln w="9525">
            <a:noFill/>
            <a:miter lim="800000"/>
            <a:headEnd/>
            <a:tailEnd/>
          </a:ln>
        </p:spPr>
        <p:txBody>
          <a:bodyPr>
            <a:spAutoFit/>
          </a:bodyPr>
          <a:lstStyle/>
          <a:p>
            <a:r>
              <a:rPr lang="sr-Latn-CS" sz="1400" i="1">
                <a:cs typeface="Arial" charset="0"/>
              </a:rPr>
              <a:t>DC Bus</a:t>
            </a:r>
            <a:endParaRPr lang="en-US" sz="1400" i="1">
              <a:cs typeface="Arial" charset="0"/>
            </a:endParaRPr>
          </a:p>
        </p:txBody>
      </p:sp>
      <p:sp>
        <p:nvSpPr>
          <p:cNvPr id="70" name="TextBox 69"/>
          <p:cNvSpPr txBox="1">
            <a:spLocks noChangeArrowheads="1"/>
          </p:cNvSpPr>
          <p:nvPr/>
        </p:nvSpPr>
        <p:spPr bwMode="auto">
          <a:xfrm>
            <a:off x="6300788" y="3284538"/>
            <a:ext cx="1584325" cy="307975"/>
          </a:xfrm>
          <a:prstGeom prst="rect">
            <a:avLst/>
          </a:prstGeom>
          <a:noFill/>
          <a:ln w="9525">
            <a:noFill/>
            <a:miter lim="800000"/>
            <a:headEnd/>
            <a:tailEnd/>
          </a:ln>
        </p:spPr>
        <p:txBody>
          <a:bodyPr>
            <a:spAutoFit/>
          </a:bodyPr>
          <a:lstStyle/>
          <a:p>
            <a:r>
              <a:rPr lang="sr-Latn-CS" sz="1400" i="1">
                <a:cs typeface="Arial" charset="0"/>
              </a:rPr>
              <a:t>Izlazni stepen</a:t>
            </a:r>
            <a:endParaRPr lang="en-US" sz="1400" i="1">
              <a:cs typeface="Arial" charset="0"/>
            </a:endParaRPr>
          </a:p>
        </p:txBody>
      </p:sp>
      <p:sp>
        <p:nvSpPr>
          <p:cNvPr id="81" name="TextBox 80"/>
          <p:cNvSpPr txBox="1">
            <a:spLocks noChangeArrowheads="1"/>
          </p:cNvSpPr>
          <p:nvPr/>
        </p:nvSpPr>
        <p:spPr bwMode="auto">
          <a:xfrm>
            <a:off x="2411413" y="3284538"/>
            <a:ext cx="1584325" cy="307975"/>
          </a:xfrm>
          <a:prstGeom prst="rect">
            <a:avLst/>
          </a:prstGeom>
          <a:noFill/>
          <a:ln w="9525">
            <a:noFill/>
            <a:miter lim="800000"/>
            <a:headEnd/>
            <a:tailEnd/>
          </a:ln>
        </p:spPr>
        <p:txBody>
          <a:bodyPr>
            <a:spAutoFit/>
          </a:bodyPr>
          <a:lstStyle/>
          <a:p>
            <a:r>
              <a:rPr lang="sr-Latn-CS" sz="1400" i="1">
                <a:cs typeface="Arial" charset="0"/>
              </a:rPr>
              <a:t>Ispravljač</a:t>
            </a:r>
            <a:endParaRPr lang="en-US" sz="1400" i="1">
              <a:cs typeface="Arial" charset="0"/>
            </a:endParaRPr>
          </a:p>
        </p:txBody>
      </p:sp>
      <p:sp>
        <p:nvSpPr>
          <p:cNvPr id="82" name="Up Arrow 81"/>
          <p:cNvSpPr>
            <a:spLocks noChangeArrowheads="1"/>
          </p:cNvSpPr>
          <p:nvPr/>
        </p:nvSpPr>
        <p:spPr bwMode="auto">
          <a:xfrm>
            <a:off x="5840413" y="5408613"/>
            <a:ext cx="122237" cy="338137"/>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83" name="TextBox 80"/>
          <p:cNvSpPr txBox="1">
            <a:spLocks noChangeArrowheads="1"/>
          </p:cNvSpPr>
          <p:nvPr/>
        </p:nvSpPr>
        <p:spPr bwMode="auto">
          <a:xfrm>
            <a:off x="5867400" y="5516563"/>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35879" name="TextBox 83"/>
          <p:cNvSpPr txBox="1">
            <a:spLocks noChangeArrowheads="1"/>
          </p:cNvSpPr>
          <p:nvPr/>
        </p:nvSpPr>
        <p:spPr bwMode="auto">
          <a:xfrm>
            <a:off x="3059113" y="1557338"/>
            <a:ext cx="1584325" cy="307975"/>
          </a:xfrm>
          <a:prstGeom prst="rect">
            <a:avLst/>
          </a:prstGeom>
          <a:noFill/>
          <a:ln w="9525">
            <a:noFill/>
            <a:miter lim="800000"/>
            <a:headEnd/>
            <a:tailEnd/>
          </a:ln>
        </p:spPr>
        <p:txBody>
          <a:bodyPr>
            <a:spAutoFit/>
          </a:bodyPr>
          <a:lstStyle/>
          <a:p>
            <a:r>
              <a:rPr lang="sr-Latn-CS" sz="1400" i="1">
                <a:cs typeface="Arial" charset="0"/>
              </a:rPr>
              <a:t>Ispravljač</a:t>
            </a:r>
            <a:endParaRPr lang="en-US" sz="1400" i="1">
              <a:cs typeface="Arial" charset="0"/>
            </a:endParaRPr>
          </a:p>
        </p:txBody>
      </p:sp>
      <p:sp>
        <p:nvSpPr>
          <p:cNvPr id="35880" name="TextBox 84"/>
          <p:cNvSpPr txBox="1">
            <a:spLocks noChangeArrowheads="1"/>
          </p:cNvSpPr>
          <p:nvPr/>
        </p:nvSpPr>
        <p:spPr bwMode="auto">
          <a:xfrm>
            <a:off x="4500563" y="1557338"/>
            <a:ext cx="1584325" cy="307975"/>
          </a:xfrm>
          <a:prstGeom prst="rect">
            <a:avLst/>
          </a:prstGeom>
          <a:noFill/>
          <a:ln w="9525">
            <a:noFill/>
            <a:miter lim="800000"/>
            <a:headEnd/>
            <a:tailEnd/>
          </a:ln>
        </p:spPr>
        <p:txBody>
          <a:bodyPr>
            <a:spAutoFit/>
          </a:bodyPr>
          <a:lstStyle/>
          <a:p>
            <a:r>
              <a:rPr lang="sr-Latn-CS" sz="1400" i="1">
                <a:cs typeface="Arial" charset="0"/>
              </a:rPr>
              <a:t>Izlazni stepen</a:t>
            </a:r>
            <a:endParaRPr lang="en-US" sz="1400" i="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par>
                          <p:cTn id="40" fill="hold">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78"/>
                                        </p:tgtEl>
                                      </p:cBhvr>
                                    </p:animEffect>
                                    <p:set>
                                      <p:cBhvr>
                                        <p:cTn id="54" dur="1" fill="hold">
                                          <p:stCondLst>
                                            <p:cond delay="499"/>
                                          </p:stCondLst>
                                        </p:cTn>
                                        <p:tgtEl>
                                          <p:spTgt spid="7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46" grpId="0" animBg="1"/>
      <p:bldP spid="76" grpId="0" animBg="1"/>
      <p:bldP spid="76" grpId="1" animBg="1"/>
      <p:bldP spid="77" grpId="0" animBg="1"/>
      <p:bldP spid="77" grpId="1" animBg="1"/>
      <p:bldP spid="78" grpId="0" animBg="1"/>
      <p:bldP spid="78" grpId="1" animBg="1"/>
      <p:bldP spid="171059" grpId="0" animBg="1"/>
      <p:bldP spid="171060" grpId="0" animBg="1"/>
      <p:bldP spid="64" grpId="0"/>
      <p:bldP spid="66" grpId="0"/>
      <p:bldP spid="70" grpId="0"/>
      <p:bldP spid="81" grpId="0"/>
      <p:bldP spid="82" grpId="0" animBg="1"/>
      <p:bldP spid="8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56</a:t>
            </a:fld>
            <a:endParaRPr lang="en-US" sz="1400">
              <a:solidFill>
                <a:schemeClr val="tx1"/>
              </a:solidFill>
              <a:latin typeface="Times New Roman" pitchFamily="18" charset="0"/>
            </a:endParaRPr>
          </a:p>
        </p:txBody>
      </p:sp>
      <p:sp>
        <p:nvSpPr>
          <p:cNvPr id="20510" name="TextBox 61"/>
          <p:cNvSpPr txBox="1">
            <a:spLocks noChangeArrowheads="1"/>
          </p:cNvSpPr>
          <p:nvPr/>
        </p:nvSpPr>
        <p:spPr bwMode="auto">
          <a:xfrm>
            <a:off x="2232587" y="76200"/>
            <a:ext cx="487800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3600" b="1" dirty="0" smtClean="0">
                <a:latin typeface="+mj-lt"/>
              </a:rPr>
              <a:t>Pakovanja IGBT (moduli)</a:t>
            </a:r>
            <a:endParaRPr lang="en-US" sz="3600" b="1" dirty="0">
              <a:latin typeface="+mj-lt"/>
            </a:endParaRPr>
          </a:p>
        </p:txBody>
      </p:sp>
      <p:sp>
        <p:nvSpPr>
          <p:cNvPr id="88068" name="AutoShape 4"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2" name="AutoShape 8"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bwMode="auto">
          <a:xfrm>
            <a:off x="428596" y="1285860"/>
            <a:ext cx="8171904" cy="2304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Jedan IGBT sa zamajnom diodom</a:t>
            </a:r>
          </a:p>
          <a:p>
            <a:pPr marL="0" lvl="1" indent="0">
              <a:buFontTx/>
              <a:buNone/>
            </a:pPr>
            <a:r>
              <a:rPr lang="sr-Latn-CS" sz="2400" b="1" dirty="0" smtClean="0"/>
              <a:t>Jedna grana PWM (2 tranzistora + 2 diode)</a:t>
            </a:r>
          </a:p>
          <a:p>
            <a:pPr marL="0" lvl="1" indent="0">
              <a:buFontTx/>
              <a:buNone/>
            </a:pPr>
            <a:r>
              <a:rPr lang="sr-Latn-CS" sz="2400" b="1" dirty="0" smtClean="0"/>
              <a:t>Ceo H-most (4 tranzistora + 4 diode)</a:t>
            </a:r>
          </a:p>
          <a:p>
            <a:pPr marL="0" lvl="1" indent="0">
              <a:buFontTx/>
              <a:buNone/>
            </a:pPr>
            <a:r>
              <a:rPr lang="sr-Latn-CS" sz="2400" b="1" dirty="0" smtClean="0"/>
              <a:t>3 grane PWM (6 tranzistora + 6 dioda)</a:t>
            </a:r>
          </a:p>
          <a:p>
            <a:pPr marL="0" lvl="1" indent="0">
              <a:buNone/>
            </a:pPr>
            <a:r>
              <a:rPr lang="sr-Latn-CS" sz="2400" b="1" dirty="0" smtClean="0"/>
              <a:t>3 grane PWM + PNZ (7 tranzistora + 6 ili 7dioda)</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
        <p:nvSpPr>
          <p:cNvPr id="11" name="Content Placeholder 2"/>
          <p:cNvSpPr txBox="1">
            <a:spLocks/>
          </p:cNvSpPr>
          <p:nvPr/>
        </p:nvSpPr>
        <p:spPr bwMode="auto">
          <a:xfrm>
            <a:off x="428596" y="3714752"/>
            <a:ext cx="8171904" cy="2304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PORED TRANZISPRA I DIODA, po pravilu sadrže:</a:t>
            </a:r>
          </a:p>
          <a:p>
            <a:pPr marL="0" lvl="1" indent="0"/>
            <a:r>
              <a:rPr lang="sr-Latn-CS" sz="2400" b="1" dirty="0" smtClean="0"/>
              <a:t>   Drajvere za tranzistore</a:t>
            </a:r>
          </a:p>
          <a:p>
            <a:pPr marL="0" lvl="1" indent="0"/>
            <a:r>
              <a:rPr lang="sr-Latn-CS" sz="2400" b="1" dirty="0" smtClean="0"/>
              <a:t>   Prekostrujnu zaštitu svakog tranzistora</a:t>
            </a:r>
          </a:p>
          <a:p>
            <a:pPr marL="0" lvl="1" indent="0"/>
            <a:r>
              <a:rPr lang="sr-Latn-CS" sz="2400" b="1" dirty="0" smtClean="0"/>
              <a:t>   Temperaturnu zaštitu (obično pojedinačnu)</a:t>
            </a:r>
          </a:p>
          <a:p>
            <a:pPr marL="0" lvl="1" indent="0"/>
            <a:r>
              <a:rPr lang="sr-Latn-CS" sz="2400" b="1" dirty="0" smtClean="0"/>
              <a:t>   Neki sadrže čak i optičku izolaciju na ulazima</a:t>
            </a:r>
          </a:p>
          <a:p>
            <a:pPr marL="0" lvl="1" indent="0">
              <a:buFontTx/>
              <a:buNone/>
            </a:pPr>
            <a:r>
              <a:rPr lang="sr-Latn-CS" sz="2400" b="1" dirty="0" smtClean="0"/>
              <a:t>	</a:t>
            </a:r>
          </a:p>
          <a:p>
            <a:pPr marL="0" lvl="1" indent="0">
              <a:buFontTx/>
              <a:buNone/>
            </a:pPr>
            <a:r>
              <a:rPr lang="sr-Latn-CS" sz="2400" b="1" dirty="0" smtClean="0"/>
              <a:t>	</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57</a:t>
            </a:fld>
            <a:endParaRPr lang="en-US"/>
          </a:p>
        </p:txBody>
      </p:sp>
      <p:sp>
        <p:nvSpPr>
          <p:cNvPr id="115714" name="AutoShape 2"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 name="Picture 97" descr="44-c.png">
            <a:hlinkClick r:id="rId3" action="ppaction://hlinkfile"/>
          </p:cNvPr>
          <p:cNvPicPr>
            <a:picLocks noChangeAspect="1"/>
          </p:cNvPicPr>
          <p:nvPr/>
        </p:nvPicPr>
        <p:blipFill>
          <a:blip r:embed="rId4"/>
          <a:stretch>
            <a:fillRect/>
          </a:stretch>
        </p:blipFill>
        <p:spPr>
          <a:xfrm>
            <a:off x="214282" y="1500174"/>
            <a:ext cx="8736367" cy="3429024"/>
          </a:xfrm>
          <a:prstGeom prst="rect">
            <a:avLst/>
          </a:prstGeom>
        </p:spPr>
      </p:pic>
      <p:sp>
        <p:nvSpPr>
          <p:cNvPr id="99" name="TextBox 61"/>
          <p:cNvSpPr txBox="1">
            <a:spLocks noChangeArrowheads="1"/>
          </p:cNvSpPr>
          <p:nvPr/>
        </p:nvSpPr>
        <p:spPr bwMode="auto">
          <a:xfrm>
            <a:off x="1857356" y="214290"/>
            <a:ext cx="484299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3600" b="1" dirty="0" smtClean="0"/>
              <a:t>Fudžicu modul (IPM)</a:t>
            </a:r>
            <a:endParaRPr lang="en-US" sz="3600" b="1" dirty="0"/>
          </a:p>
        </p:txBody>
      </p:sp>
      <p:sp>
        <p:nvSpPr>
          <p:cNvPr id="101" name="Right Arrow 100">
            <a:hlinkClick r:id="rId3" action="ppaction://hlinkfile"/>
          </p:cNvPr>
          <p:cNvSpPr/>
          <p:nvPr/>
        </p:nvSpPr>
        <p:spPr bwMode="auto">
          <a:xfrm>
            <a:off x="4127910" y="5490266"/>
            <a:ext cx="357190" cy="214314"/>
          </a:xfrm>
          <a:prstGeom prst="rightArrow">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2" name="TextBox 101"/>
          <p:cNvSpPr txBox="1"/>
          <p:nvPr/>
        </p:nvSpPr>
        <p:spPr>
          <a:xfrm>
            <a:off x="1285852" y="5429264"/>
            <a:ext cx="2928958" cy="307777"/>
          </a:xfrm>
          <a:prstGeom prst="rect">
            <a:avLst/>
          </a:prstGeom>
          <a:noFill/>
        </p:spPr>
        <p:txBody>
          <a:bodyPr wrap="square" rtlCol="0">
            <a:spAutoFit/>
          </a:bodyPr>
          <a:lstStyle/>
          <a:p>
            <a:r>
              <a:rPr lang="sr-Latn-CS" sz="1400" dirty="0" smtClean="0">
                <a:solidFill>
                  <a:schemeClr val="tx1"/>
                </a:solidFill>
                <a:latin typeface="Arial" pitchFamily="34" charset="0"/>
                <a:cs typeface="Arial" pitchFamily="34" charset="0"/>
              </a:rPr>
              <a:t>Veza ka katalogu Fudžicu modula</a:t>
            </a:r>
            <a:endParaRPr lang="en-US"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04CCF4F-1396-4474-BCBE-C594BBE5F1AB}" type="slidenum">
              <a:rPr lang="en-US" sz="1400">
                <a:latin typeface="Times New Roman" pitchFamily="18" charset="0"/>
              </a:rPr>
              <a:pPr algn="r"/>
              <a:t>58</a:t>
            </a:fld>
            <a:endParaRPr lang="en-US" sz="1400">
              <a:latin typeface="Times New Roman" pitchFamily="18" charset="0"/>
            </a:endParaRPr>
          </a:p>
        </p:txBody>
      </p:sp>
      <p:pic>
        <p:nvPicPr>
          <p:cNvPr id="36867" name="Picture 4"/>
          <p:cNvPicPr>
            <a:picLocks noChangeAspect="1" noChangeArrowheads="1"/>
          </p:cNvPicPr>
          <p:nvPr/>
        </p:nvPicPr>
        <p:blipFill>
          <a:blip r:embed="rId3" cstate="print"/>
          <a:srcRect/>
          <a:stretch>
            <a:fillRect/>
          </a:stretch>
        </p:blipFill>
        <p:spPr bwMode="auto">
          <a:xfrm>
            <a:off x="971550" y="1125538"/>
            <a:ext cx="7092950" cy="4037012"/>
          </a:xfrm>
          <a:prstGeom prst="rect">
            <a:avLst/>
          </a:prstGeom>
          <a:noFill/>
          <a:ln w="9525">
            <a:noFill/>
            <a:miter lim="800000"/>
            <a:headEnd/>
            <a:tailEnd/>
          </a:ln>
        </p:spPr>
      </p:pic>
      <p:sp>
        <p:nvSpPr>
          <p:cNvPr id="36868" name="Rectangle 5"/>
          <p:cNvSpPr>
            <a:spLocks noGrp="1" noChangeArrowheads="1"/>
          </p:cNvSpPr>
          <p:nvPr>
            <p:ph type="title" idx="4294967295"/>
          </p:nvPr>
        </p:nvSpPr>
        <p:spPr>
          <a:xfrm>
            <a:off x="539750" y="0"/>
            <a:ext cx="7772400" cy="1143000"/>
          </a:xfrm>
          <a:noFill/>
        </p:spPr>
        <p:txBody>
          <a:bodyPr/>
          <a:lstStyle/>
          <a:p>
            <a:r>
              <a:rPr lang="sr-Latn-CS" smtClean="0"/>
              <a:t>Powerex </a:t>
            </a:r>
            <a:r>
              <a:rPr lang="en-US" smtClean="0"/>
              <a:t>IPM 600V, 100A</a:t>
            </a:r>
          </a:p>
        </p:txBody>
      </p:sp>
      <p:sp>
        <p:nvSpPr>
          <p:cNvPr id="7" name="Rectangle 2"/>
          <p:cNvSpPr txBox="1">
            <a:spLocks noChangeArrowheads="1"/>
          </p:cNvSpPr>
          <p:nvPr/>
        </p:nvSpPr>
        <p:spPr bwMode="auto">
          <a:xfrm>
            <a:off x="684213" y="5229225"/>
            <a:ext cx="77724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3 grane PWM </a:t>
            </a:r>
            <a:r>
              <a:rPr lang="en-US" sz="2800" kern="0" dirty="0">
                <a:latin typeface="+mj-lt"/>
                <a:ea typeface="+mj-ea"/>
                <a:cs typeface="+mj-cs"/>
              </a:rPr>
              <a:t>+</a:t>
            </a:r>
            <a:r>
              <a:rPr lang="sr-Latn-CS" sz="2800" kern="0" dirty="0">
                <a:latin typeface="+mj-lt"/>
                <a:ea typeface="+mj-ea"/>
                <a:cs typeface="+mj-cs"/>
              </a:rPr>
              <a:t> PNZ sa prekostrujnom i temperaturnom zaštitiom</a:t>
            </a: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43FF2C9-C1AC-4E21-8E36-FDCB62282CF4}" type="slidenum">
              <a:rPr lang="en-US" sz="1400">
                <a:latin typeface="Times New Roman" pitchFamily="18" charset="0"/>
              </a:rPr>
              <a:pPr algn="r"/>
              <a:t>59</a:t>
            </a:fld>
            <a:endParaRPr lang="en-US" sz="1400">
              <a:latin typeface="Times New Roman" pitchFamily="18" charset="0"/>
            </a:endParaRPr>
          </a:p>
        </p:txBody>
      </p:sp>
      <p:pic>
        <p:nvPicPr>
          <p:cNvPr id="37891" name="Picture 4"/>
          <p:cNvPicPr>
            <a:picLocks noChangeAspect="1" noChangeArrowheads="1"/>
          </p:cNvPicPr>
          <p:nvPr/>
        </p:nvPicPr>
        <p:blipFill>
          <a:blip r:embed="rId3" cstate="print"/>
          <a:srcRect l="4709" r="1773" b="5124"/>
          <a:stretch>
            <a:fillRect/>
          </a:stretch>
        </p:blipFill>
        <p:spPr bwMode="auto">
          <a:xfrm>
            <a:off x="952500" y="404813"/>
            <a:ext cx="8039100" cy="4700587"/>
          </a:xfrm>
          <a:prstGeom prst="rect">
            <a:avLst/>
          </a:prstGeom>
          <a:noFill/>
          <a:ln w="9525">
            <a:noFill/>
            <a:miter lim="800000"/>
            <a:headEnd/>
            <a:tailEnd/>
          </a:ln>
        </p:spPr>
      </p:pic>
      <p:sp>
        <p:nvSpPr>
          <p:cNvPr id="6" name="Rectangle 2"/>
          <p:cNvSpPr txBox="1">
            <a:spLocks noChangeArrowheads="1"/>
          </p:cNvSpPr>
          <p:nvPr/>
        </p:nvSpPr>
        <p:spPr bwMode="auto">
          <a:xfrm>
            <a:off x="0" y="5300663"/>
            <a:ext cx="91440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BP7B optički izolovni drajveri i izvori napajanja za IPM (za svih 7 tranzistora)</a:t>
            </a:r>
          </a:p>
          <a:p>
            <a:pPr algn="ctr">
              <a:defRPr/>
            </a:pPr>
            <a:r>
              <a:rPr lang="sr-Latn-CS" sz="2800" b="1" kern="0" dirty="0">
                <a:latin typeface="+mj-lt"/>
                <a:ea typeface="+mj-ea"/>
                <a:cs typeface="+mj-cs"/>
              </a:rPr>
              <a:t>Ulazni signali direktno iz </a:t>
            </a:r>
            <a:r>
              <a:rPr lang="sr-Latn-CS" sz="2800" b="1" kern="0" dirty="0">
                <a:latin typeface="+mj-lt"/>
                <a:ea typeface="+mj-ea"/>
                <a:cs typeface="+mj-cs"/>
                <a:sym typeface="Symbol"/>
              </a:rPr>
              <a:t>C ili DSP</a:t>
            </a:r>
            <a:r>
              <a:rPr lang="sr-Latn-CS" sz="2800" b="1" kern="0" dirty="0">
                <a:latin typeface="+mj-lt"/>
                <a:ea typeface="+mj-ea"/>
                <a:cs typeface="+mj-cs"/>
              </a:rPr>
              <a:t> </a:t>
            </a:r>
            <a:endParaRPr lang="en-US" sz="2800" b="1" kern="0" dirty="0">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a:t>
            </a:fld>
            <a:endParaRPr lang="en-US"/>
          </a:p>
        </p:txBody>
      </p:sp>
      <p:sp>
        <p:nvSpPr>
          <p:cNvPr id="269314" name="AutoShape 2" descr="https://upload.wikimedia.org/wikipedia/commons/thumb/d/dd/DC_voltage_profile_of_B6_three-phase_full-wave_rectifier.jpg/1280px-DC_voltage_profile_of_B6_three-phase_full-wave_rectifi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9316" name="AutoShape 4" descr="https://upload.wikimedia.org/wikipedia/commons/thumb/d/dd/DC_voltage_profile_of_B6_three-phase_full-wave_rectifier.jpg/1280px-DC_voltage_profile_of_B6_three-phase_full-wave_rectifi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9317" name="Picture 5"/>
          <p:cNvPicPr>
            <a:picLocks noChangeAspect="1" noChangeArrowheads="1"/>
          </p:cNvPicPr>
          <p:nvPr/>
        </p:nvPicPr>
        <p:blipFill>
          <a:blip r:embed="rId4"/>
          <a:srcRect/>
          <a:stretch>
            <a:fillRect/>
          </a:stretch>
        </p:blipFill>
        <p:spPr bwMode="auto">
          <a:xfrm>
            <a:off x="609600" y="1143000"/>
            <a:ext cx="7631178" cy="487680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6734175" y="1219200"/>
          <a:ext cx="779463" cy="419100"/>
        </p:xfrm>
        <a:graphic>
          <a:graphicData uri="http://schemas.openxmlformats.org/presentationml/2006/ole">
            <p:oleObj spid="_x0000_s100354" name="Equation" r:id="rId5" imgW="494870" imgH="266469" progId="Equation.3">
              <p:embed/>
            </p:oleObj>
          </a:graphicData>
        </a:graphic>
      </p:graphicFrame>
      <p:graphicFrame>
        <p:nvGraphicFramePr>
          <p:cNvPr id="10" name="Object 9"/>
          <p:cNvGraphicFramePr>
            <a:graphicFrameLocks noChangeAspect="1"/>
          </p:cNvGraphicFramePr>
          <p:nvPr/>
        </p:nvGraphicFramePr>
        <p:xfrm>
          <a:off x="7062788" y="2362200"/>
          <a:ext cx="1873250" cy="630238"/>
        </p:xfrm>
        <a:graphic>
          <a:graphicData uri="http://schemas.openxmlformats.org/presentationml/2006/ole">
            <p:oleObj spid="_x0000_s100355" name="Equation" r:id="rId6" imgW="1282700" imgH="431800" progId="Equation.3">
              <p:embed/>
            </p:oleObj>
          </a:graphicData>
        </a:graphic>
      </p:graphicFrame>
      <p:cxnSp>
        <p:nvCxnSpPr>
          <p:cNvPr id="12" name="Straight Arrow Connector 11"/>
          <p:cNvCxnSpPr/>
          <p:nvPr/>
        </p:nvCxnSpPr>
        <p:spPr>
          <a:xfrm rot="10800000" flipV="1">
            <a:off x="5486400" y="1447800"/>
            <a:ext cx="12192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248400" y="2133600"/>
            <a:ext cx="7620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14" name="Text Box 47"/>
          <p:cNvSpPr txBox="1">
            <a:spLocks noChangeArrowheads="1"/>
          </p:cNvSpPr>
          <p:nvPr/>
        </p:nvSpPr>
        <p:spPr bwMode="auto">
          <a:xfrm>
            <a:off x="2819400" y="1295400"/>
            <a:ext cx="1828800" cy="304800"/>
          </a:xfrm>
          <a:prstGeom prst="rect">
            <a:avLst/>
          </a:prstGeom>
          <a:noFill/>
          <a:ln w="9525">
            <a:noFill/>
            <a:miter lim="800000"/>
            <a:headEnd/>
            <a:tailEnd/>
          </a:ln>
        </p:spPr>
        <p:txBody>
          <a:bodyPr wrap="square">
            <a:spAutoFit/>
          </a:bodyPr>
          <a:lstStyle/>
          <a:p>
            <a:pPr defTabSz="457200"/>
            <a:r>
              <a:rPr lang="sr-Latn-CS" sz="1400" dirty="0"/>
              <a:t>Talasnost </a:t>
            </a:r>
            <a:r>
              <a:rPr lang="sr-Latn-CS" sz="1400" dirty="0" smtClean="0"/>
              <a:t>-300 </a:t>
            </a:r>
            <a:r>
              <a:rPr lang="sr-Latn-CS" sz="1400" dirty="0"/>
              <a:t>Hz</a:t>
            </a:r>
            <a:endParaRPr lang="en-US" sz="1400" dirty="0"/>
          </a:p>
        </p:txBody>
      </p:sp>
      <p:sp>
        <p:nvSpPr>
          <p:cNvPr id="16" name="Line 28"/>
          <p:cNvSpPr>
            <a:spLocks noChangeShapeType="1"/>
          </p:cNvSpPr>
          <p:nvPr/>
        </p:nvSpPr>
        <p:spPr bwMode="auto">
          <a:xfrm flipH="1">
            <a:off x="2514600" y="1524000"/>
            <a:ext cx="381000" cy="457200"/>
          </a:xfrm>
          <a:prstGeom prst="line">
            <a:avLst/>
          </a:prstGeom>
          <a:noFill/>
          <a:ln w="9525">
            <a:solidFill>
              <a:schemeClr val="tx1"/>
            </a:solidFill>
            <a:round/>
            <a:headEnd/>
            <a:tailEnd type="triangle" w="med" len="med"/>
          </a:ln>
        </p:spPr>
        <p:txBody>
          <a:bodyPr/>
          <a:lstStyle/>
          <a:p>
            <a:endParaRPr lang="en-US"/>
          </a:p>
        </p:txBody>
      </p:sp>
      <p:cxnSp>
        <p:nvCxnSpPr>
          <p:cNvPr id="17" name="Straight Arrow Connector 16"/>
          <p:cNvCxnSpPr/>
          <p:nvPr/>
        </p:nvCxnSpPr>
        <p:spPr>
          <a:xfrm rot="16200000" flipV="1">
            <a:off x="4838700" y="5067300"/>
            <a:ext cx="12954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5943600"/>
            <a:ext cx="2659702" cy="646331"/>
          </a:xfrm>
          <a:prstGeom prst="rect">
            <a:avLst/>
          </a:prstGeom>
          <a:noFill/>
        </p:spPr>
        <p:txBody>
          <a:bodyPr wrap="none" rtlCol="0">
            <a:spAutoFit/>
          </a:bodyPr>
          <a:lstStyle/>
          <a:p>
            <a:r>
              <a:rPr lang="sr-Latn-CS" b="1" dirty="0" smtClean="0">
                <a:solidFill>
                  <a:srgbClr val="FF0000"/>
                </a:solidFill>
                <a:latin typeface="Arial" pitchFamily="34" charset="0"/>
                <a:cs typeface="Arial" pitchFamily="34" charset="0"/>
              </a:rPr>
              <a:t>Napon mase u odnosu</a:t>
            </a:r>
          </a:p>
          <a:p>
            <a:r>
              <a:rPr lang="sr-Latn-CS" b="1" dirty="0" smtClean="0">
                <a:solidFill>
                  <a:srgbClr val="FF0000"/>
                </a:solidFill>
                <a:latin typeface="Arial" pitchFamily="34" charset="0"/>
                <a:cs typeface="Arial" pitchFamily="34" charset="0"/>
              </a:rPr>
              <a:t>na uzemljenje !</a:t>
            </a:r>
            <a:endParaRPr lang="en-US" b="1" dirty="0">
              <a:solidFill>
                <a:srgbClr val="FF0000"/>
              </a:solidFill>
              <a:latin typeface="Arial" pitchFamily="34" charset="0"/>
              <a:cs typeface="Arial" pitchFamily="34" charset="0"/>
            </a:endParaRPr>
          </a:p>
        </p:txBody>
      </p:sp>
      <p:sp>
        <p:nvSpPr>
          <p:cNvPr id="18"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a:latin typeface="+mj-lt"/>
              </a:rPr>
              <a:t>TROFAZNI ISPRAVLJAČ </a:t>
            </a:r>
            <a:r>
              <a:rPr lang="sr-Latn-CS" sz="3200" b="1" dirty="0" smtClean="0">
                <a:latin typeface="+mj-lt"/>
              </a:rPr>
              <a:t>neupravljani, punotalasni</a:t>
            </a:r>
            <a:endParaRPr lang="en-US" sz="3200" b="1"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2" descr="06082012048_1.jpg"/>
          <p:cNvPicPr>
            <a:picLocks noChangeAspect="1"/>
          </p:cNvPicPr>
          <p:nvPr/>
        </p:nvPicPr>
        <p:blipFill>
          <a:blip r:embed="rId3" cstate="print"/>
          <a:srcRect/>
          <a:stretch>
            <a:fillRect/>
          </a:stretch>
        </p:blipFill>
        <p:spPr bwMode="auto">
          <a:xfrm>
            <a:off x="611188" y="476250"/>
            <a:ext cx="7900987" cy="5926138"/>
          </a:xfrm>
          <a:prstGeom prst="rect">
            <a:avLst/>
          </a:prstGeom>
          <a:noFill/>
          <a:ln w="9525">
            <a:noFill/>
            <a:miter lim="800000"/>
            <a:headEnd/>
            <a:tailEnd/>
          </a:ln>
        </p:spPr>
      </p:pic>
      <p:sp>
        <p:nvSpPr>
          <p:cNvPr id="3891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760D36C-9C0E-4816-9C1D-5ACBF113C264}" type="slidenum">
              <a:rPr lang="en-US" sz="1400">
                <a:latin typeface="Times New Roman" pitchFamily="18" charset="0"/>
              </a:rPr>
              <a:pPr algn="r"/>
              <a:t>60</a:t>
            </a:fld>
            <a:endParaRPr lang="en-US" sz="1400">
              <a:latin typeface="Times New Roman" pitchFamily="18" charset="0"/>
            </a:endParaRPr>
          </a:p>
        </p:txBody>
      </p:sp>
      <p:sp>
        <p:nvSpPr>
          <p:cNvPr id="171059" name="TextBox 63"/>
          <p:cNvSpPr txBox="1">
            <a:spLocks noChangeArrowheads="1"/>
          </p:cNvSpPr>
          <p:nvPr/>
        </p:nvSpPr>
        <p:spPr bwMode="auto">
          <a:xfrm>
            <a:off x="755650" y="4724400"/>
            <a:ext cx="2017713" cy="314325"/>
          </a:xfrm>
          <a:prstGeom prst="rect">
            <a:avLst/>
          </a:prstGeom>
          <a:solidFill>
            <a:schemeClr val="bg1"/>
          </a:solidFill>
          <a:ln w="9525">
            <a:solidFill>
              <a:schemeClr val="tx1"/>
            </a:solidFill>
            <a:miter lim="800000"/>
            <a:headEnd/>
            <a:tailEnd/>
          </a:ln>
        </p:spPr>
        <p:txBody>
          <a:bodyPr wrap="none">
            <a:spAutoFit/>
          </a:bodyPr>
          <a:lstStyle/>
          <a:p>
            <a:pPr defTabSz="457200"/>
            <a:r>
              <a:rPr lang="en-US" sz="1400"/>
              <a:t>Ko</a:t>
            </a:r>
            <a:r>
              <a:rPr lang="sr-Latn-CS" sz="1400"/>
              <a:t>n</a:t>
            </a:r>
            <a:r>
              <a:rPr lang="en-US" sz="1400"/>
              <a:t>denzator DC linka </a:t>
            </a:r>
          </a:p>
        </p:txBody>
      </p:sp>
      <p:sp>
        <p:nvSpPr>
          <p:cNvPr id="171060" name="Line 52"/>
          <p:cNvSpPr>
            <a:spLocks noChangeShapeType="1"/>
          </p:cNvSpPr>
          <p:nvPr/>
        </p:nvSpPr>
        <p:spPr bwMode="auto">
          <a:xfrm flipV="1">
            <a:off x="2627313" y="3716338"/>
            <a:ext cx="381000" cy="990600"/>
          </a:xfrm>
          <a:prstGeom prst="line">
            <a:avLst/>
          </a:prstGeom>
          <a:noFill/>
          <a:ln w="28575">
            <a:solidFill>
              <a:schemeClr val="bg1"/>
            </a:solidFill>
            <a:round/>
            <a:headEnd/>
            <a:tailEnd type="stealth" w="lg" len="lg"/>
          </a:ln>
        </p:spPr>
        <p:txBody>
          <a:bodyPr/>
          <a:lstStyle/>
          <a:p>
            <a:endParaRPr lang="en-US"/>
          </a:p>
        </p:txBody>
      </p:sp>
      <p:sp>
        <p:nvSpPr>
          <p:cNvPr id="2" name="TextBox 63"/>
          <p:cNvSpPr txBox="1">
            <a:spLocks noChangeArrowheads="1"/>
          </p:cNvSpPr>
          <p:nvPr/>
        </p:nvSpPr>
        <p:spPr bwMode="auto">
          <a:xfrm>
            <a:off x="2411413" y="1052513"/>
            <a:ext cx="814387" cy="314325"/>
          </a:xfrm>
          <a:prstGeom prst="rect">
            <a:avLst/>
          </a:prstGeom>
          <a:solidFill>
            <a:schemeClr val="bg1"/>
          </a:solidFill>
          <a:ln w="9525">
            <a:solidFill>
              <a:schemeClr val="tx1"/>
            </a:solidFill>
            <a:miter lim="800000"/>
            <a:headEnd/>
            <a:tailEnd/>
          </a:ln>
        </p:spPr>
        <p:txBody>
          <a:bodyPr wrap="none">
            <a:spAutoFit/>
          </a:bodyPr>
          <a:lstStyle/>
          <a:p>
            <a:pPr defTabSz="457200"/>
            <a:r>
              <a:rPr lang="en-US" sz="1400"/>
              <a:t>Snaber </a:t>
            </a:r>
          </a:p>
        </p:txBody>
      </p:sp>
      <p:sp>
        <p:nvSpPr>
          <p:cNvPr id="3" name="Line 52"/>
          <p:cNvSpPr>
            <a:spLocks noChangeShapeType="1"/>
          </p:cNvSpPr>
          <p:nvPr/>
        </p:nvSpPr>
        <p:spPr bwMode="auto">
          <a:xfrm>
            <a:off x="3203575" y="1341438"/>
            <a:ext cx="647700" cy="431800"/>
          </a:xfrm>
          <a:prstGeom prst="line">
            <a:avLst/>
          </a:prstGeom>
          <a:noFill/>
          <a:ln w="28575">
            <a:solidFill>
              <a:schemeClr val="bg1"/>
            </a:solidFill>
            <a:round/>
            <a:headEnd/>
            <a:tailEnd type="stealth" w="lg" len="lg"/>
          </a:ln>
        </p:spPr>
        <p:txBody>
          <a:bodyPr/>
          <a:lstStyle/>
          <a:p>
            <a:endParaRPr lang="en-US"/>
          </a:p>
        </p:txBody>
      </p:sp>
      <p:sp>
        <p:nvSpPr>
          <p:cNvPr id="4" name="Line 52"/>
          <p:cNvSpPr>
            <a:spLocks noChangeShapeType="1"/>
          </p:cNvSpPr>
          <p:nvPr/>
        </p:nvSpPr>
        <p:spPr bwMode="auto">
          <a:xfrm flipH="1" flipV="1">
            <a:off x="2289175" y="3644900"/>
            <a:ext cx="338138" cy="1079500"/>
          </a:xfrm>
          <a:prstGeom prst="line">
            <a:avLst/>
          </a:prstGeom>
          <a:noFill/>
          <a:ln w="28575">
            <a:solidFill>
              <a:schemeClr val="bg1"/>
            </a:solidFill>
            <a:round/>
            <a:headEnd/>
            <a:tailEnd type="stealth" w="lg" len="lg"/>
          </a:ln>
        </p:spPr>
        <p:txBody>
          <a:bodyPr/>
          <a:lstStyle/>
          <a:p>
            <a:endParaRPr lang="en-US"/>
          </a:p>
        </p:txBody>
      </p:sp>
      <p:sp>
        <p:nvSpPr>
          <p:cNvPr id="5" name="TextBox 63"/>
          <p:cNvSpPr txBox="1">
            <a:spLocks noChangeArrowheads="1"/>
          </p:cNvSpPr>
          <p:nvPr/>
        </p:nvSpPr>
        <p:spPr bwMode="auto">
          <a:xfrm>
            <a:off x="2843213" y="4724400"/>
            <a:ext cx="933450" cy="314325"/>
          </a:xfrm>
          <a:prstGeom prst="rect">
            <a:avLst/>
          </a:prstGeom>
          <a:solidFill>
            <a:schemeClr val="bg1"/>
          </a:solidFill>
          <a:ln w="9525">
            <a:solidFill>
              <a:schemeClr val="tx1"/>
            </a:solidFill>
            <a:miter lim="800000"/>
            <a:headEnd/>
            <a:tailEnd/>
          </a:ln>
        </p:spPr>
        <p:txBody>
          <a:bodyPr wrap="none">
            <a:spAutoFit/>
          </a:bodyPr>
          <a:lstStyle/>
          <a:p>
            <a:pPr defTabSz="457200"/>
            <a:r>
              <a:rPr lang="en-US" sz="1400"/>
              <a:t>Hladnjak </a:t>
            </a:r>
          </a:p>
        </p:txBody>
      </p:sp>
      <p:sp>
        <p:nvSpPr>
          <p:cNvPr id="6" name="Line 52"/>
          <p:cNvSpPr>
            <a:spLocks noChangeShapeType="1"/>
          </p:cNvSpPr>
          <p:nvPr/>
        </p:nvSpPr>
        <p:spPr bwMode="auto">
          <a:xfrm flipV="1">
            <a:off x="3708400" y="4149725"/>
            <a:ext cx="715963" cy="574675"/>
          </a:xfrm>
          <a:prstGeom prst="line">
            <a:avLst/>
          </a:prstGeom>
          <a:noFill/>
          <a:ln w="28575">
            <a:solidFill>
              <a:schemeClr val="bg1"/>
            </a:solidFill>
            <a:round/>
            <a:headEnd/>
            <a:tailEnd type="stealth" w="lg" len="lg"/>
          </a:ln>
        </p:spPr>
        <p:txBody>
          <a:bodyPr/>
          <a:lstStyle/>
          <a:p>
            <a:endParaRPr lang="en-US"/>
          </a:p>
        </p:txBody>
      </p:sp>
      <p:sp>
        <p:nvSpPr>
          <p:cNvPr id="7" name="TextBox 63"/>
          <p:cNvSpPr txBox="1">
            <a:spLocks noChangeArrowheads="1"/>
          </p:cNvSpPr>
          <p:nvPr/>
        </p:nvSpPr>
        <p:spPr bwMode="auto">
          <a:xfrm>
            <a:off x="2916238" y="5516563"/>
            <a:ext cx="1211262" cy="314325"/>
          </a:xfrm>
          <a:prstGeom prst="rect">
            <a:avLst/>
          </a:prstGeom>
          <a:solidFill>
            <a:schemeClr val="bg1"/>
          </a:solidFill>
          <a:ln w="9525">
            <a:solidFill>
              <a:schemeClr val="tx1"/>
            </a:solidFill>
            <a:miter lim="800000"/>
            <a:headEnd/>
            <a:tailEnd/>
          </a:ln>
        </p:spPr>
        <p:txBody>
          <a:bodyPr wrap="none">
            <a:spAutoFit/>
          </a:bodyPr>
          <a:lstStyle/>
          <a:p>
            <a:pPr defTabSz="457200"/>
            <a:r>
              <a:rPr lang="en-US" sz="1400"/>
              <a:t>Kartica DSP </a:t>
            </a:r>
          </a:p>
        </p:txBody>
      </p:sp>
      <p:sp>
        <p:nvSpPr>
          <p:cNvPr id="8" name="Line 52"/>
          <p:cNvSpPr>
            <a:spLocks noChangeShapeType="1"/>
          </p:cNvSpPr>
          <p:nvPr/>
        </p:nvSpPr>
        <p:spPr bwMode="auto">
          <a:xfrm flipV="1">
            <a:off x="4140200" y="4149725"/>
            <a:ext cx="936625" cy="1366838"/>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6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0" descr="06082012049_2.jpg"/>
          <p:cNvPicPr>
            <a:picLocks noChangeAspect="1"/>
          </p:cNvPicPr>
          <p:nvPr/>
        </p:nvPicPr>
        <p:blipFill>
          <a:blip r:embed="rId3" cstate="print"/>
          <a:srcRect/>
          <a:stretch>
            <a:fillRect/>
          </a:stretch>
        </p:blipFill>
        <p:spPr bwMode="auto">
          <a:xfrm>
            <a:off x="684213" y="476250"/>
            <a:ext cx="7899400" cy="5926138"/>
          </a:xfrm>
          <a:prstGeom prst="rect">
            <a:avLst/>
          </a:prstGeom>
          <a:noFill/>
          <a:ln w="9525">
            <a:noFill/>
            <a:miter lim="800000"/>
            <a:headEnd/>
            <a:tailEnd/>
          </a:ln>
        </p:spPr>
      </p:pic>
      <p:sp>
        <p:nvSpPr>
          <p:cNvPr id="39939" name="Slide Number Placeholder 3"/>
          <p:cNvSpPr>
            <a:spLocks noGrp="1"/>
          </p:cNvSpPr>
          <p:nvPr>
            <p:ph type="sldNum" sz="quarter" idx="12"/>
          </p:nvPr>
        </p:nvSpPr>
        <p:spPr>
          <a:noFill/>
        </p:spPr>
        <p:txBody>
          <a:bodyPr/>
          <a:lstStyle/>
          <a:p>
            <a:fld id="{FC0399A1-0CB4-4728-B67A-4CA0D7924653}" type="slidenum">
              <a:rPr lang="en-US" smtClean="0"/>
              <a:pPr/>
              <a:t>61</a:t>
            </a:fld>
            <a:endParaRPr lang="en-US" smtClean="0"/>
          </a:p>
        </p:txBody>
      </p:sp>
      <p:sp>
        <p:nvSpPr>
          <p:cNvPr id="171059" name="TextBox 63"/>
          <p:cNvSpPr txBox="1">
            <a:spLocks noChangeArrowheads="1"/>
          </p:cNvSpPr>
          <p:nvPr/>
        </p:nvSpPr>
        <p:spPr bwMode="auto">
          <a:xfrm>
            <a:off x="3492500" y="2205038"/>
            <a:ext cx="558800" cy="314325"/>
          </a:xfrm>
          <a:prstGeom prst="rect">
            <a:avLst/>
          </a:prstGeom>
          <a:solidFill>
            <a:schemeClr val="bg1"/>
          </a:solidFill>
          <a:ln w="9525">
            <a:solidFill>
              <a:schemeClr val="tx1"/>
            </a:solidFill>
            <a:miter lim="800000"/>
            <a:headEnd/>
            <a:tailEnd/>
          </a:ln>
        </p:spPr>
        <p:txBody>
          <a:bodyPr wrap="none">
            <a:spAutoFit/>
          </a:bodyPr>
          <a:lstStyle/>
          <a:p>
            <a:pPr defTabSz="457200"/>
            <a:r>
              <a:rPr lang="en-US" sz="1400"/>
              <a:t>IPM </a:t>
            </a:r>
          </a:p>
        </p:txBody>
      </p:sp>
      <p:sp>
        <p:nvSpPr>
          <p:cNvPr id="171060" name="Line 52"/>
          <p:cNvSpPr>
            <a:spLocks noChangeShapeType="1"/>
          </p:cNvSpPr>
          <p:nvPr/>
        </p:nvSpPr>
        <p:spPr bwMode="auto">
          <a:xfrm>
            <a:off x="3995738" y="2492375"/>
            <a:ext cx="576262" cy="865188"/>
          </a:xfrm>
          <a:prstGeom prst="line">
            <a:avLst/>
          </a:prstGeom>
          <a:noFill/>
          <a:ln w="28575">
            <a:solidFill>
              <a:schemeClr val="bg1"/>
            </a:solidFill>
            <a:round/>
            <a:headEnd/>
            <a:tailEnd type="stealth" w="lg" len="lg"/>
          </a:ln>
        </p:spPr>
        <p:txBody>
          <a:bodyPr/>
          <a:lstStyle/>
          <a:p>
            <a:endParaRPr lang="en-US"/>
          </a:p>
        </p:txBody>
      </p:sp>
      <p:sp>
        <p:nvSpPr>
          <p:cNvPr id="2" name="TextBox 63"/>
          <p:cNvSpPr txBox="1">
            <a:spLocks noChangeArrowheads="1"/>
          </p:cNvSpPr>
          <p:nvPr/>
        </p:nvSpPr>
        <p:spPr bwMode="auto">
          <a:xfrm>
            <a:off x="4067175" y="1700213"/>
            <a:ext cx="1728788" cy="314325"/>
          </a:xfrm>
          <a:prstGeom prst="rect">
            <a:avLst/>
          </a:prstGeom>
          <a:solidFill>
            <a:schemeClr val="bg1"/>
          </a:solidFill>
          <a:ln w="9525">
            <a:solidFill>
              <a:schemeClr val="tx1"/>
            </a:solidFill>
            <a:miter lim="800000"/>
            <a:headEnd/>
            <a:tailEnd/>
          </a:ln>
        </p:spPr>
        <p:txBody>
          <a:bodyPr>
            <a:spAutoFit/>
          </a:bodyPr>
          <a:lstStyle/>
          <a:p>
            <a:pPr defTabSz="457200"/>
            <a:r>
              <a:rPr lang="en-US" sz="1400"/>
              <a:t>Drajverska kartica</a:t>
            </a:r>
          </a:p>
        </p:txBody>
      </p:sp>
      <p:sp>
        <p:nvSpPr>
          <p:cNvPr id="3" name="Line 52"/>
          <p:cNvSpPr>
            <a:spLocks noChangeShapeType="1"/>
          </p:cNvSpPr>
          <p:nvPr/>
        </p:nvSpPr>
        <p:spPr bwMode="auto">
          <a:xfrm>
            <a:off x="4932363" y="1989138"/>
            <a:ext cx="431800" cy="1295400"/>
          </a:xfrm>
          <a:prstGeom prst="line">
            <a:avLst/>
          </a:prstGeom>
          <a:noFill/>
          <a:ln w="28575">
            <a:solidFill>
              <a:schemeClr val="bg1"/>
            </a:solidFill>
            <a:round/>
            <a:headEnd/>
            <a:tailEnd type="stealth" w="lg" len="lg"/>
          </a:ln>
        </p:spPr>
        <p:txBody>
          <a:bodyPr/>
          <a:lstStyle/>
          <a:p>
            <a:endParaRPr lang="en-US"/>
          </a:p>
        </p:txBody>
      </p:sp>
      <p:sp>
        <p:nvSpPr>
          <p:cNvPr id="4" name="TextBox 63"/>
          <p:cNvSpPr txBox="1">
            <a:spLocks noChangeArrowheads="1"/>
          </p:cNvSpPr>
          <p:nvPr/>
        </p:nvSpPr>
        <p:spPr bwMode="auto">
          <a:xfrm>
            <a:off x="2339975" y="4797425"/>
            <a:ext cx="2243138" cy="314325"/>
          </a:xfrm>
          <a:prstGeom prst="rect">
            <a:avLst/>
          </a:prstGeom>
          <a:solidFill>
            <a:schemeClr val="bg1"/>
          </a:solidFill>
          <a:ln w="9525">
            <a:solidFill>
              <a:schemeClr val="tx1"/>
            </a:solidFill>
            <a:miter lim="800000"/>
            <a:headEnd/>
            <a:tailEnd/>
          </a:ln>
        </p:spPr>
        <p:txBody>
          <a:bodyPr wrap="none">
            <a:spAutoFit/>
          </a:bodyPr>
          <a:lstStyle/>
          <a:p>
            <a:pPr defTabSz="457200"/>
            <a:r>
              <a:rPr lang="en-US" sz="1400"/>
              <a:t>LEMovi za merenje struje </a:t>
            </a:r>
          </a:p>
        </p:txBody>
      </p:sp>
      <p:sp>
        <p:nvSpPr>
          <p:cNvPr id="5" name="Line 52"/>
          <p:cNvSpPr>
            <a:spLocks noChangeShapeType="1"/>
          </p:cNvSpPr>
          <p:nvPr/>
        </p:nvSpPr>
        <p:spPr bwMode="auto">
          <a:xfrm flipV="1">
            <a:off x="4572000" y="4652963"/>
            <a:ext cx="576263" cy="144462"/>
          </a:xfrm>
          <a:prstGeom prst="line">
            <a:avLst/>
          </a:prstGeom>
          <a:noFill/>
          <a:ln w="28575">
            <a:solidFill>
              <a:schemeClr val="bg1"/>
            </a:solidFill>
            <a:round/>
            <a:headEnd/>
            <a:tailEnd type="stealth" w="lg" len="lg"/>
          </a:ln>
        </p:spPr>
        <p:txBody>
          <a:bodyPr/>
          <a:lstStyle/>
          <a:p>
            <a:endParaRPr lang="en-US"/>
          </a:p>
        </p:txBody>
      </p:sp>
      <p:sp>
        <p:nvSpPr>
          <p:cNvPr id="6" name="Line 52"/>
          <p:cNvSpPr>
            <a:spLocks noChangeShapeType="1"/>
          </p:cNvSpPr>
          <p:nvPr/>
        </p:nvSpPr>
        <p:spPr bwMode="auto">
          <a:xfrm flipV="1">
            <a:off x="4572000" y="4797425"/>
            <a:ext cx="1439863" cy="0"/>
          </a:xfrm>
          <a:prstGeom prst="line">
            <a:avLst/>
          </a:prstGeom>
          <a:noFill/>
          <a:ln w="28575">
            <a:solidFill>
              <a:schemeClr val="bg1"/>
            </a:solidFill>
            <a:round/>
            <a:headEnd/>
            <a:tailEnd type="stealth" w="lg" len="lg"/>
          </a:ln>
        </p:spPr>
        <p:txBody>
          <a:bodyPr/>
          <a:lstStyle/>
          <a:p>
            <a:endParaRPr lang="en-US"/>
          </a:p>
        </p:txBody>
      </p:sp>
      <p:sp>
        <p:nvSpPr>
          <p:cNvPr id="11" name="TextBox 63"/>
          <p:cNvSpPr txBox="1">
            <a:spLocks noChangeArrowheads="1"/>
          </p:cNvSpPr>
          <p:nvPr/>
        </p:nvSpPr>
        <p:spPr bwMode="auto">
          <a:xfrm>
            <a:off x="684213" y="1989138"/>
            <a:ext cx="2463800" cy="307975"/>
          </a:xfrm>
          <a:prstGeom prst="rect">
            <a:avLst/>
          </a:prstGeom>
          <a:solidFill>
            <a:schemeClr val="bg1"/>
          </a:solidFill>
          <a:ln w="9525">
            <a:solidFill>
              <a:schemeClr val="tx1"/>
            </a:solidFill>
            <a:miter lim="800000"/>
            <a:headEnd/>
            <a:tailEnd/>
          </a:ln>
        </p:spPr>
        <p:txBody>
          <a:bodyPr wrap="none">
            <a:spAutoFit/>
          </a:bodyPr>
          <a:lstStyle/>
          <a:p>
            <a:pPr defTabSz="457200"/>
            <a:r>
              <a:rPr lang="sr-Latn-CS" sz="1400"/>
              <a:t>Vodovi  napajanja (</a:t>
            </a:r>
            <a:r>
              <a:rPr lang="sr-Latn-CS" sz="1400" i="1"/>
              <a:t>DC bus</a:t>
            </a:r>
            <a:r>
              <a:rPr lang="sr-Latn-CS" sz="1400"/>
              <a:t>) </a:t>
            </a:r>
            <a:r>
              <a:rPr lang="en-US" sz="1400"/>
              <a:t> </a:t>
            </a:r>
          </a:p>
        </p:txBody>
      </p:sp>
      <p:sp>
        <p:nvSpPr>
          <p:cNvPr id="12" name="Line 52"/>
          <p:cNvSpPr>
            <a:spLocks noChangeShapeType="1"/>
          </p:cNvSpPr>
          <p:nvPr/>
        </p:nvSpPr>
        <p:spPr bwMode="auto">
          <a:xfrm>
            <a:off x="2339975" y="2276475"/>
            <a:ext cx="576263" cy="865188"/>
          </a:xfrm>
          <a:prstGeom prst="line">
            <a:avLst/>
          </a:prstGeom>
          <a:noFill/>
          <a:ln w="28575">
            <a:solidFill>
              <a:schemeClr val="bg1"/>
            </a:solidFill>
            <a:round/>
            <a:headEnd/>
            <a:tailEnd type="stealth" w="lg" len="lg"/>
          </a:ln>
        </p:spPr>
        <p:txBody>
          <a:bodyPr/>
          <a:lstStyle/>
          <a:p>
            <a:endParaRPr lang="en-US"/>
          </a:p>
        </p:txBody>
      </p:sp>
      <p:sp>
        <p:nvSpPr>
          <p:cNvPr id="13" name="Line 52"/>
          <p:cNvSpPr>
            <a:spLocks noChangeShapeType="1"/>
          </p:cNvSpPr>
          <p:nvPr/>
        </p:nvSpPr>
        <p:spPr bwMode="auto">
          <a:xfrm>
            <a:off x="1835150" y="2276475"/>
            <a:ext cx="898525" cy="1381125"/>
          </a:xfrm>
          <a:prstGeom prst="line">
            <a:avLst/>
          </a:prstGeom>
          <a:noFill/>
          <a:ln w="28575">
            <a:solidFill>
              <a:schemeClr val="bg1"/>
            </a:solidFill>
            <a:round/>
            <a:headEnd/>
            <a:tailEnd type="stealth" w="lg" len="lg"/>
          </a:ln>
        </p:spPr>
        <p:txBody>
          <a:bodyPr/>
          <a:lstStyle/>
          <a:p>
            <a:endParaRPr lang="en-US"/>
          </a:p>
        </p:txBody>
      </p:sp>
      <p:sp>
        <p:nvSpPr>
          <p:cNvPr id="14" name="TextBox 63"/>
          <p:cNvSpPr txBox="1">
            <a:spLocks noChangeArrowheads="1"/>
          </p:cNvSpPr>
          <p:nvPr/>
        </p:nvSpPr>
        <p:spPr bwMode="auto">
          <a:xfrm>
            <a:off x="6300788" y="1268413"/>
            <a:ext cx="1728787" cy="523875"/>
          </a:xfrm>
          <a:prstGeom prst="rect">
            <a:avLst/>
          </a:prstGeom>
          <a:solidFill>
            <a:schemeClr val="bg1"/>
          </a:solidFill>
          <a:ln w="9525">
            <a:solidFill>
              <a:schemeClr val="tx1"/>
            </a:solidFill>
            <a:miter lim="800000"/>
            <a:headEnd/>
            <a:tailEnd/>
          </a:ln>
        </p:spPr>
        <p:txBody>
          <a:bodyPr>
            <a:spAutoFit/>
          </a:bodyPr>
          <a:lstStyle/>
          <a:p>
            <a:pPr defTabSz="457200"/>
            <a:r>
              <a:rPr lang="sr-Latn-CS" sz="1400"/>
              <a:t>Trofazni ispravljač (modul sa 6 dioda)</a:t>
            </a:r>
            <a:endParaRPr lang="en-US" sz="1400"/>
          </a:p>
        </p:txBody>
      </p:sp>
      <p:sp>
        <p:nvSpPr>
          <p:cNvPr id="15" name="Line 52"/>
          <p:cNvSpPr>
            <a:spLocks noChangeShapeType="1"/>
          </p:cNvSpPr>
          <p:nvPr/>
        </p:nvSpPr>
        <p:spPr bwMode="auto">
          <a:xfrm>
            <a:off x="7019925" y="1773238"/>
            <a:ext cx="0" cy="1727200"/>
          </a:xfrm>
          <a:prstGeom prst="line">
            <a:avLst/>
          </a:prstGeom>
          <a:noFill/>
          <a:ln w="28575">
            <a:solidFill>
              <a:schemeClr val="bg1"/>
            </a:solidFill>
            <a:round/>
            <a:headEnd/>
            <a:tailEnd type="stealth" w="lg" len="lg"/>
          </a:ln>
        </p:spPr>
        <p:txBody>
          <a:bodyPr/>
          <a:lstStyle/>
          <a:p>
            <a:endParaRPr lang="en-US"/>
          </a:p>
        </p:txBody>
      </p:sp>
      <p:sp>
        <p:nvSpPr>
          <p:cNvPr id="16" name="TextBox 63"/>
          <p:cNvSpPr txBox="1">
            <a:spLocks noChangeArrowheads="1"/>
          </p:cNvSpPr>
          <p:nvPr/>
        </p:nvSpPr>
        <p:spPr bwMode="auto">
          <a:xfrm>
            <a:off x="7308850" y="2492375"/>
            <a:ext cx="930275" cy="307975"/>
          </a:xfrm>
          <a:prstGeom prst="rect">
            <a:avLst/>
          </a:prstGeom>
          <a:solidFill>
            <a:schemeClr val="bg1"/>
          </a:solidFill>
          <a:ln w="9525">
            <a:solidFill>
              <a:schemeClr val="tx1"/>
            </a:solidFill>
            <a:miter lim="800000"/>
            <a:headEnd/>
            <a:tailEnd/>
          </a:ln>
        </p:spPr>
        <p:txBody>
          <a:bodyPr wrap="none">
            <a:spAutoFit/>
          </a:bodyPr>
          <a:lstStyle/>
          <a:p>
            <a:pPr defTabSz="457200"/>
            <a:r>
              <a:rPr lang="sr-Latn-CS" sz="1400"/>
              <a:t>Ventilator</a:t>
            </a:r>
            <a:endParaRPr lang="en-US" sz="1400"/>
          </a:p>
        </p:txBody>
      </p:sp>
      <p:sp>
        <p:nvSpPr>
          <p:cNvPr id="17" name="Line 52"/>
          <p:cNvSpPr>
            <a:spLocks noChangeShapeType="1"/>
          </p:cNvSpPr>
          <p:nvPr/>
        </p:nvSpPr>
        <p:spPr bwMode="auto">
          <a:xfrm>
            <a:off x="7596188" y="2781300"/>
            <a:ext cx="288925" cy="792163"/>
          </a:xfrm>
          <a:prstGeom prst="line">
            <a:avLst/>
          </a:prstGeom>
          <a:noFill/>
          <a:ln w="28575">
            <a:solidFill>
              <a:schemeClr val="bg1"/>
            </a:solidFill>
            <a:round/>
            <a:headEnd/>
            <a:tailEnd type="stealth" w="lg" len="lg"/>
          </a:ln>
        </p:spPr>
        <p:txBody>
          <a:bodyPr/>
          <a:lstStyle/>
          <a:p>
            <a:endParaRPr lang="en-US"/>
          </a:p>
        </p:txBody>
      </p:sp>
      <p:sp>
        <p:nvSpPr>
          <p:cNvPr id="18" name="TextBox 63"/>
          <p:cNvSpPr txBox="1">
            <a:spLocks noChangeArrowheads="1"/>
          </p:cNvSpPr>
          <p:nvPr/>
        </p:nvSpPr>
        <p:spPr bwMode="auto">
          <a:xfrm>
            <a:off x="6588125" y="5516563"/>
            <a:ext cx="1728788" cy="739775"/>
          </a:xfrm>
          <a:prstGeom prst="rect">
            <a:avLst/>
          </a:prstGeom>
          <a:solidFill>
            <a:schemeClr val="bg1"/>
          </a:solidFill>
          <a:ln w="9525">
            <a:solidFill>
              <a:schemeClr val="tx1"/>
            </a:solidFill>
            <a:miter lim="800000"/>
            <a:headEnd/>
            <a:tailEnd/>
          </a:ln>
        </p:spPr>
        <p:txBody>
          <a:bodyPr>
            <a:spAutoFit/>
          </a:bodyPr>
          <a:lstStyle/>
          <a:p>
            <a:pPr defTabSz="457200"/>
            <a:r>
              <a:rPr lang="sr-Latn-CS" sz="1400"/>
              <a:t>Šent za merenje napona  i  optička izolacija</a:t>
            </a:r>
            <a:endParaRPr lang="en-US" sz="1400"/>
          </a:p>
        </p:txBody>
      </p:sp>
      <p:sp>
        <p:nvSpPr>
          <p:cNvPr id="19" name="Line 52"/>
          <p:cNvSpPr>
            <a:spLocks noChangeShapeType="1"/>
          </p:cNvSpPr>
          <p:nvPr/>
        </p:nvSpPr>
        <p:spPr bwMode="auto">
          <a:xfrm flipH="1" flipV="1">
            <a:off x="7524750" y="4797425"/>
            <a:ext cx="431800" cy="792163"/>
          </a:xfrm>
          <a:prstGeom prst="line">
            <a:avLst/>
          </a:prstGeom>
          <a:noFill/>
          <a:ln w="28575">
            <a:solidFill>
              <a:schemeClr val="bg1"/>
            </a:solidFill>
            <a:round/>
            <a:headEnd/>
            <a:tailEnd type="stealth" w="lg" len="lg"/>
          </a:ln>
        </p:spPr>
        <p:txBody>
          <a:bodyPr/>
          <a:lstStyle/>
          <a:p>
            <a:endParaRPr lang="en-US"/>
          </a:p>
        </p:txBody>
      </p:sp>
      <p:sp>
        <p:nvSpPr>
          <p:cNvPr id="20" name="Line 52"/>
          <p:cNvSpPr>
            <a:spLocks noChangeShapeType="1"/>
          </p:cNvSpPr>
          <p:nvPr/>
        </p:nvSpPr>
        <p:spPr bwMode="auto">
          <a:xfrm flipH="1" flipV="1">
            <a:off x="6804025" y="5013325"/>
            <a:ext cx="144463" cy="503238"/>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a:xfrm>
            <a:off x="685800" y="2667000"/>
            <a:ext cx="7772400" cy="1143000"/>
          </a:xfrm>
        </p:spPr>
        <p:txBody>
          <a:bodyPr/>
          <a:lstStyle/>
          <a:p>
            <a:r>
              <a:rPr lang="sr-Latn-CS" dirty="0" smtClean="0"/>
              <a:t>Pretvarači za pogone motora sa obrtnim poljem</a:t>
            </a:r>
            <a:endParaRPr lang="en-GB"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A3B3843E-F24F-47FD-B647-AB98767F0890}" type="slidenum">
              <a:rPr lang="en-US" smtClean="0"/>
              <a:pPr/>
              <a:t>63</a:t>
            </a:fld>
            <a:endParaRPr lang="en-US" smtClean="0"/>
          </a:p>
        </p:txBody>
      </p:sp>
      <p:sp>
        <p:nvSpPr>
          <p:cNvPr id="41987" name="Rectangle 2"/>
          <p:cNvSpPr>
            <a:spLocks noGrp="1" noChangeArrowheads="1"/>
          </p:cNvSpPr>
          <p:nvPr>
            <p:ph type="title"/>
          </p:nvPr>
        </p:nvSpPr>
        <p:spPr>
          <a:xfrm>
            <a:off x="755650" y="0"/>
            <a:ext cx="7772400" cy="1143000"/>
          </a:xfrm>
        </p:spPr>
        <p:txBody>
          <a:bodyPr/>
          <a:lstStyle/>
          <a:p>
            <a:r>
              <a:rPr lang="sr-Latn-CS" sz="3600" smtClean="0"/>
              <a:t>Izlazni stepen za pogon AC motora</a:t>
            </a:r>
            <a:endParaRPr lang="en-US" sz="3600" smtClean="0"/>
          </a:p>
        </p:txBody>
      </p:sp>
      <p:pic>
        <p:nvPicPr>
          <p:cNvPr id="41988" name="Picture 4"/>
          <p:cNvPicPr>
            <a:picLocks noChangeAspect="1" noChangeArrowheads="1"/>
          </p:cNvPicPr>
          <p:nvPr/>
        </p:nvPicPr>
        <p:blipFill>
          <a:blip r:embed="rId3" cstate="print"/>
          <a:srcRect t="1396" b="421"/>
          <a:stretch>
            <a:fillRect/>
          </a:stretch>
        </p:blipFill>
        <p:spPr bwMode="auto">
          <a:xfrm>
            <a:off x="1258888" y="981075"/>
            <a:ext cx="6553200" cy="5543550"/>
          </a:xfrm>
          <a:prstGeom prst="rect">
            <a:avLst/>
          </a:prstGeom>
          <a:noFill/>
          <a:ln w="25400">
            <a:noFill/>
            <a:miter lim="800000"/>
            <a:headEnd type="none" w="sm" len="sm"/>
            <a:tailEnd type="none" w="sm" len="sm"/>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70A49AA-6DE6-4100-A6A8-44E61F127A2A}" type="slidenum">
              <a:rPr lang="en-US" smtClean="0"/>
              <a:pPr/>
              <a:t>64</a:t>
            </a:fld>
            <a:endParaRPr lang="en-US" smtClean="0"/>
          </a:p>
        </p:txBody>
      </p:sp>
      <p:pic>
        <p:nvPicPr>
          <p:cNvPr id="43011" name="Picture 5" descr="post-9017-0-70174000-1369907042"/>
          <p:cNvPicPr>
            <a:picLocks noChangeAspect="1" noChangeArrowheads="1"/>
          </p:cNvPicPr>
          <p:nvPr/>
        </p:nvPicPr>
        <p:blipFill>
          <a:blip r:embed="rId3" cstate="print"/>
          <a:srcRect/>
          <a:stretch>
            <a:fillRect/>
          </a:stretch>
        </p:blipFill>
        <p:spPr bwMode="auto">
          <a:xfrm>
            <a:off x="468313" y="1412875"/>
            <a:ext cx="8461375" cy="4243388"/>
          </a:xfrm>
          <a:prstGeom prst="rect">
            <a:avLst/>
          </a:prstGeom>
          <a:noFill/>
          <a:ln w="9525">
            <a:noFill/>
            <a:miter lim="800000"/>
            <a:headEnd/>
            <a:tailEnd/>
          </a:ln>
        </p:spPr>
      </p:pic>
      <p:sp>
        <p:nvSpPr>
          <p:cNvPr id="43012" name="Rectangle 6"/>
          <p:cNvSpPr>
            <a:spLocks noGrp="1" noChangeArrowheads="1"/>
          </p:cNvSpPr>
          <p:nvPr>
            <p:ph type="title"/>
          </p:nvPr>
        </p:nvSpPr>
        <p:spPr>
          <a:xfrm>
            <a:off x="611188" y="0"/>
            <a:ext cx="7772400" cy="1143000"/>
          </a:xfrm>
          <a:noFill/>
        </p:spPr>
        <p:txBody>
          <a:bodyPr/>
          <a:lstStyle/>
          <a:p>
            <a:r>
              <a:rPr lang="sr-Latn-CS" smtClean="0"/>
              <a:t>Prirodna sinusna modulacija</a:t>
            </a:r>
            <a:endParaRPr lang="en-US" smtClean="0"/>
          </a:p>
        </p:txBody>
      </p:sp>
      <p:sp>
        <p:nvSpPr>
          <p:cNvPr id="43013" name="TextBox 4"/>
          <p:cNvSpPr txBox="1">
            <a:spLocks noChangeArrowheads="1"/>
          </p:cNvSpPr>
          <p:nvPr/>
        </p:nvSpPr>
        <p:spPr bwMode="auto">
          <a:xfrm>
            <a:off x="468313" y="4868863"/>
            <a:ext cx="390525" cy="307975"/>
          </a:xfrm>
          <a:prstGeom prst="rect">
            <a:avLst/>
          </a:prstGeom>
          <a:noFill/>
          <a:ln w="9525">
            <a:noFill/>
            <a:miter lim="800000"/>
            <a:headEnd/>
            <a:tailEnd/>
          </a:ln>
        </p:spPr>
        <p:txBody>
          <a:bodyPr wrap="none">
            <a:spAutoFit/>
          </a:bodyPr>
          <a:lstStyle/>
          <a:p>
            <a:r>
              <a:rPr lang="en-US" sz="1400" b="1">
                <a:cs typeface="Arial" charset="0"/>
              </a:rPr>
              <a:t>S</a:t>
            </a:r>
            <a:r>
              <a:rPr lang="en-US" sz="1400" b="1" baseline="-25000">
                <a:cs typeface="Arial" charset="0"/>
              </a:rPr>
              <a:t>A</a:t>
            </a:r>
          </a:p>
        </p:txBody>
      </p:sp>
      <p:sp>
        <p:nvSpPr>
          <p:cNvPr id="43014" name="TextBox 5"/>
          <p:cNvSpPr txBox="1">
            <a:spLocks noChangeArrowheads="1"/>
          </p:cNvSpPr>
          <p:nvPr/>
        </p:nvSpPr>
        <p:spPr bwMode="auto">
          <a:xfrm>
            <a:off x="1416050" y="4089400"/>
            <a:ext cx="1150938" cy="307975"/>
          </a:xfrm>
          <a:prstGeom prst="rect">
            <a:avLst/>
          </a:prstGeom>
          <a:solidFill>
            <a:schemeClr val="bg1"/>
          </a:solidFill>
          <a:ln w="9525">
            <a:noFill/>
            <a:miter lim="800000"/>
            <a:headEnd/>
            <a:tailEnd/>
          </a:ln>
        </p:spPr>
        <p:txBody>
          <a:bodyPr>
            <a:spAutoFit/>
          </a:bodyPr>
          <a:lstStyle/>
          <a:p>
            <a:r>
              <a:rPr lang="en-US" sz="1400" b="1">
                <a:cs typeface="Arial" charset="0"/>
              </a:rPr>
              <a:t>S</a:t>
            </a:r>
            <a:r>
              <a:rPr lang="sr-Latn-CS" sz="1400" b="1" baseline="-25000">
                <a:cs typeface="Arial" charset="0"/>
              </a:rPr>
              <a:t>A</a:t>
            </a:r>
            <a:r>
              <a:rPr lang="en-US" sz="1400" b="1" baseline="-25000">
                <a:cs typeface="Arial" charset="0"/>
              </a:rPr>
              <a:t>t</a:t>
            </a:r>
            <a:r>
              <a:rPr lang="en-US" sz="1400" b="1">
                <a:cs typeface="Arial" charset="0"/>
              </a:rPr>
              <a:t> </a:t>
            </a:r>
            <a:r>
              <a:rPr lang="en-US" sz="1400">
                <a:cs typeface="Arial" charset="0"/>
              </a:rPr>
              <a:t>uklju</a:t>
            </a:r>
            <a:r>
              <a:rPr lang="sr-Latn-CS" sz="1400">
                <a:cs typeface="Arial" charset="0"/>
              </a:rPr>
              <a:t>čen</a:t>
            </a:r>
            <a:endParaRPr lang="en-US" sz="1400" baseline="-25000">
              <a:cs typeface="Arial" charset="0"/>
            </a:endParaRPr>
          </a:p>
        </p:txBody>
      </p:sp>
      <p:cxnSp>
        <p:nvCxnSpPr>
          <p:cNvPr id="43015" name="Straight Arrow Connector 7"/>
          <p:cNvCxnSpPr>
            <a:cxnSpLocks noChangeShapeType="1"/>
          </p:cNvCxnSpPr>
          <p:nvPr/>
        </p:nvCxnSpPr>
        <p:spPr bwMode="auto">
          <a:xfrm flipH="1">
            <a:off x="1258888" y="4286250"/>
            <a:ext cx="227012" cy="150813"/>
          </a:xfrm>
          <a:prstGeom prst="straightConnector1">
            <a:avLst/>
          </a:prstGeom>
          <a:noFill/>
          <a:ln w="25400" algn="ctr">
            <a:solidFill>
              <a:srgbClr val="333399"/>
            </a:solidFill>
            <a:round/>
            <a:headEnd type="none" w="sm" len="sm"/>
            <a:tailEnd type="arrow" w="med" len="med"/>
          </a:ln>
        </p:spPr>
      </p:cxnSp>
      <p:sp>
        <p:nvSpPr>
          <p:cNvPr id="43016" name="Rectangle 10"/>
          <p:cNvSpPr>
            <a:spLocks noChangeArrowheads="1"/>
          </p:cNvSpPr>
          <p:nvPr/>
        </p:nvSpPr>
        <p:spPr bwMode="auto">
          <a:xfrm>
            <a:off x="8748713" y="4292600"/>
            <a:ext cx="144462" cy="215900"/>
          </a:xfrm>
          <a:prstGeom prst="rect">
            <a:avLst/>
          </a:prstGeom>
          <a:solidFill>
            <a:schemeClr val="bg1"/>
          </a:solidFill>
          <a:ln w="25400" algn="ctr">
            <a:noFill/>
            <a:round/>
            <a:headEnd type="none" w="sm" len="sm"/>
            <a:tailEnd type="none" w="sm" len="sm"/>
          </a:ln>
        </p:spPr>
        <p:txBody>
          <a:bodyPr>
            <a:spAutoFit/>
          </a:bodyPr>
          <a:lstStyle/>
          <a:p>
            <a:endParaRPr lang="en-US"/>
          </a:p>
        </p:txBody>
      </p:sp>
      <p:sp>
        <p:nvSpPr>
          <p:cNvPr id="43017" name="Rectangle 11"/>
          <p:cNvSpPr>
            <a:spLocks noChangeArrowheads="1"/>
          </p:cNvSpPr>
          <p:nvPr/>
        </p:nvSpPr>
        <p:spPr bwMode="auto">
          <a:xfrm>
            <a:off x="539750" y="1412875"/>
            <a:ext cx="360363" cy="369888"/>
          </a:xfrm>
          <a:prstGeom prst="rect">
            <a:avLst/>
          </a:prstGeom>
          <a:solidFill>
            <a:schemeClr val="bg1"/>
          </a:solidFill>
          <a:ln w="25400" algn="ctr">
            <a:noFill/>
            <a:round/>
            <a:headEnd type="none" w="sm" len="sm"/>
            <a:tailEnd type="none" w="sm" len="sm"/>
          </a:ln>
        </p:spPr>
        <p:txBody>
          <a:bodyPr>
            <a:spAutoFit/>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6EA06807-CF81-4AE9-A963-1950E564AD6A}" type="slidenum">
              <a:rPr lang="en-US" smtClean="0"/>
              <a:pPr/>
              <a:t>65</a:t>
            </a:fld>
            <a:endParaRPr lang="en-US" smtClean="0"/>
          </a:p>
        </p:txBody>
      </p:sp>
      <p:sp>
        <p:nvSpPr>
          <p:cNvPr id="44035" name="Rectangle 3"/>
          <p:cNvSpPr>
            <a:spLocks noGrp="1" noChangeArrowheads="1"/>
          </p:cNvSpPr>
          <p:nvPr>
            <p:ph type="title"/>
          </p:nvPr>
        </p:nvSpPr>
        <p:spPr>
          <a:xfrm>
            <a:off x="271463" y="-161925"/>
            <a:ext cx="8458200" cy="1143000"/>
          </a:xfrm>
          <a:noFill/>
        </p:spPr>
        <p:txBody>
          <a:bodyPr>
            <a:normAutofit/>
          </a:bodyPr>
          <a:lstStyle/>
          <a:p>
            <a:r>
              <a:rPr lang="sr-Latn-CS" sz="3600" dirty="0" smtClean="0"/>
              <a:t>Prirodna sinusna modulacija </a:t>
            </a:r>
            <a:r>
              <a:rPr lang="sr-Latn-CS" sz="2800" dirty="0" smtClean="0"/>
              <a:t>(sve tri faze)</a:t>
            </a:r>
            <a:endParaRPr lang="en-US" sz="2800" dirty="0" smtClean="0"/>
          </a:p>
        </p:txBody>
      </p:sp>
      <p:pic>
        <p:nvPicPr>
          <p:cNvPr id="44036" name="Picture 4"/>
          <p:cNvPicPr>
            <a:picLocks noChangeAspect="1" noChangeArrowheads="1"/>
          </p:cNvPicPr>
          <p:nvPr/>
        </p:nvPicPr>
        <p:blipFill>
          <a:blip r:embed="rId3" cstate="print"/>
          <a:srcRect/>
          <a:stretch>
            <a:fillRect/>
          </a:stretch>
        </p:blipFill>
        <p:spPr bwMode="auto">
          <a:xfrm>
            <a:off x="1116013" y="981075"/>
            <a:ext cx="6769100" cy="5721350"/>
          </a:xfrm>
          <a:prstGeom prst="rect">
            <a:avLst/>
          </a:prstGeom>
          <a:noFill/>
          <a:ln w="25400">
            <a:noFill/>
            <a:miter lim="800000"/>
            <a:headEnd type="none" w="sm" len="sm"/>
            <a:tailEnd type="none" w="sm" len="sm"/>
          </a:ln>
        </p:spPr>
      </p:pic>
      <p:sp>
        <p:nvSpPr>
          <p:cNvPr id="44037" name="TextBox 4"/>
          <p:cNvSpPr txBox="1">
            <a:spLocks noChangeArrowheads="1"/>
          </p:cNvSpPr>
          <p:nvPr/>
        </p:nvSpPr>
        <p:spPr bwMode="auto">
          <a:xfrm>
            <a:off x="1143000" y="3810000"/>
            <a:ext cx="576262" cy="400050"/>
          </a:xfrm>
          <a:prstGeom prst="rect">
            <a:avLst/>
          </a:prstGeom>
          <a:solidFill>
            <a:schemeClr val="bg1"/>
          </a:solidFill>
          <a:ln w="9525">
            <a:noFill/>
            <a:miter lim="800000"/>
            <a:headEnd/>
            <a:tailEnd/>
          </a:ln>
        </p:spPr>
        <p:txBody>
          <a:bodyPr>
            <a:spAutoFit/>
          </a:bodyPr>
          <a:lstStyle/>
          <a:p>
            <a:r>
              <a:rPr lang="sr-Latn-CS" sz="2000" b="1" dirty="0">
                <a:solidFill>
                  <a:schemeClr val="tx1"/>
                </a:solidFill>
                <a:latin typeface="Times New Roman" pitchFamily="18" charset="0"/>
                <a:cs typeface="Times New Roman" pitchFamily="18" charset="0"/>
              </a:rPr>
              <a:t>u</a:t>
            </a:r>
            <a:r>
              <a:rPr lang="sr-Latn-CS" sz="2000" b="1" baseline="-25000" dirty="0">
                <a:solidFill>
                  <a:schemeClr val="tx1"/>
                </a:solidFill>
                <a:latin typeface="Times New Roman" pitchFamily="18" charset="0"/>
                <a:cs typeface="Times New Roman" pitchFamily="18" charset="0"/>
              </a:rPr>
              <a:t>a</a:t>
            </a:r>
            <a:endParaRPr lang="en-US" sz="2000" b="1" baseline="-25000" dirty="0">
              <a:solidFill>
                <a:schemeClr val="tx1"/>
              </a:solidFill>
              <a:latin typeface="Times New Roman" pitchFamily="18" charset="0"/>
              <a:cs typeface="Times New Roman" pitchFamily="18" charset="0"/>
            </a:endParaRPr>
          </a:p>
        </p:txBody>
      </p:sp>
      <p:sp>
        <p:nvSpPr>
          <p:cNvPr id="44038" name="TextBox 5"/>
          <p:cNvSpPr txBox="1">
            <a:spLocks noChangeArrowheads="1"/>
          </p:cNvSpPr>
          <p:nvPr/>
        </p:nvSpPr>
        <p:spPr bwMode="auto">
          <a:xfrm>
            <a:off x="1219200" y="5486400"/>
            <a:ext cx="617537" cy="400050"/>
          </a:xfrm>
          <a:prstGeom prst="rect">
            <a:avLst/>
          </a:prstGeom>
          <a:solidFill>
            <a:schemeClr val="bg1"/>
          </a:solidFill>
          <a:ln w="9525">
            <a:noFill/>
            <a:miter lim="800000"/>
            <a:headEnd/>
            <a:tailEnd/>
          </a:ln>
        </p:spPr>
        <p:txBody>
          <a:bodyPr>
            <a:spAutoFit/>
          </a:bodyPr>
          <a:lstStyle/>
          <a:p>
            <a:r>
              <a:rPr lang="sr-Latn-CS" sz="2000" b="1" dirty="0">
                <a:solidFill>
                  <a:schemeClr val="tx1"/>
                </a:solidFill>
                <a:latin typeface="Times New Roman" pitchFamily="18" charset="0"/>
                <a:cs typeface="Times New Roman" pitchFamily="18" charset="0"/>
              </a:rPr>
              <a:t>u</a:t>
            </a:r>
            <a:r>
              <a:rPr lang="en-US" sz="2000" b="1" baseline="-25000" dirty="0">
                <a:solidFill>
                  <a:schemeClr val="tx1"/>
                </a:solidFill>
                <a:latin typeface="Times New Roman" pitchFamily="18" charset="0"/>
                <a:cs typeface="Times New Roman" pitchFamily="18" charset="0"/>
              </a:rPr>
              <a:t>AB</a:t>
            </a:r>
          </a:p>
        </p:txBody>
      </p:sp>
      <p:pic>
        <p:nvPicPr>
          <p:cNvPr id="484355" name="Picture 3"/>
          <p:cNvPicPr>
            <a:picLocks noChangeAspect="1" noChangeArrowheads="1"/>
          </p:cNvPicPr>
          <p:nvPr/>
        </p:nvPicPr>
        <p:blipFill>
          <a:blip r:embed="rId4"/>
          <a:srcRect/>
          <a:stretch>
            <a:fillRect/>
          </a:stretch>
        </p:blipFill>
        <p:spPr bwMode="auto">
          <a:xfrm>
            <a:off x="2281900" y="3215350"/>
            <a:ext cx="4705350" cy="1638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D5B31260-8457-4AAD-B93D-7BED30487AF0}" type="slidenum">
              <a:rPr lang="en-US" smtClean="0"/>
              <a:pPr/>
              <a:t>66</a:t>
            </a:fld>
            <a:endParaRPr lang="en-US" smtClean="0"/>
          </a:p>
        </p:txBody>
      </p:sp>
      <p:sp>
        <p:nvSpPr>
          <p:cNvPr id="46083" name="Rectangle 2"/>
          <p:cNvSpPr>
            <a:spLocks noGrp="1" noChangeArrowheads="1"/>
          </p:cNvSpPr>
          <p:nvPr>
            <p:ph type="title"/>
          </p:nvPr>
        </p:nvSpPr>
        <p:spPr>
          <a:xfrm>
            <a:off x="684213" y="0"/>
            <a:ext cx="7772400" cy="1143000"/>
          </a:xfrm>
        </p:spPr>
        <p:txBody>
          <a:bodyPr/>
          <a:lstStyle/>
          <a:p>
            <a:r>
              <a:rPr lang="sr-Latn-CS" dirty="0" smtClean="0"/>
              <a:t>Fazni napon i struja</a:t>
            </a:r>
            <a:endParaRPr lang="en-US" dirty="0" smtClean="0"/>
          </a:p>
        </p:txBody>
      </p:sp>
      <p:grpSp>
        <p:nvGrpSpPr>
          <p:cNvPr id="2" name="Group 25"/>
          <p:cNvGrpSpPr/>
          <p:nvPr/>
        </p:nvGrpSpPr>
        <p:grpSpPr>
          <a:xfrm>
            <a:off x="609600" y="838200"/>
            <a:ext cx="7937500" cy="5638800"/>
            <a:chOff x="825500" y="609600"/>
            <a:chExt cx="7937500" cy="5638800"/>
          </a:xfrm>
        </p:grpSpPr>
        <p:pic>
          <p:nvPicPr>
            <p:cNvPr id="480257" name="Picture 1"/>
            <p:cNvPicPr>
              <a:picLocks noChangeAspect="1" noChangeArrowheads="1"/>
            </p:cNvPicPr>
            <p:nvPr/>
          </p:nvPicPr>
          <p:blipFill>
            <a:blip r:embed="rId3"/>
            <a:srcRect/>
            <a:stretch>
              <a:fillRect/>
            </a:stretch>
          </p:blipFill>
          <p:spPr bwMode="auto">
            <a:xfrm>
              <a:off x="1295400" y="1295400"/>
              <a:ext cx="6615112" cy="4905309"/>
            </a:xfrm>
            <a:prstGeom prst="rect">
              <a:avLst/>
            </a:prstGeom>
            <a:noFill/>
            <a:ln w="9525">
              <a:noFill/>
              <a:miter lim="800000"/>
              <a:headEnd/>
              <a:tailEnd/>
            </a:ln>
            <a:effectLst/>
          </p:spPr>
        </p:pic>
        <p:cxnSp>
          <p:nvCxnSpPr>
            <p:cNvPr id="7" name="Straight Arrow Connector 6"/>
            <p:cNvCxnSpPr/>
            <p:nvPr/>
          </p:nvCxnSpPr>
          <p:spPr>
            <a:xfrm>
              <a:off x="1219200" y="24638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51689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794" y="2361406"/>
              <a:ext cx="2743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29394" y="5104606"/>
              <a:ext cx="2286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1371600"/>
              <a:ext cx="31242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1905000"/>
              <a:ext cx="70866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1600" y="3035300"/>
              <a:ext cx="70866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71600" y="3606800"/>
              <a:ext cx="70866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sp>
          <p:nvSpPr>
            <p:cNvPr id="18" name="TextBox 4"/>
            <p:cNvSpPr txBox="1">
              <a:spLocks noChangeArrowheads="1"/>
            </p:cNvSpPr>
            <p:nvPr/>
          </p:nvSpPr>
          <p:spPr bwMode="auto">
            <a:xfrm>
              <a:off x="914400" y="609600"/>
              <a:ext cx="990600" cy="430887"/>
            </a:xfrm>
            <a:prstGeom prst="rect">
              <a:avLst/>
            </a:prstGeom>
            <a:noFill/>
            <a:ln w="9525">
              <a:noFill/>
              <a:miter lim="800000"/>
              <a:headEnd/>
              <a:tailEnd/>
            </a:ln>
          </p:spPr>
          <p:txBody>
            <a:bodyPr wrap="square">
              <a:spAutoFit/>
            </a:bodyPr>
            <a:lstStyle/>
            <a:p>
              <a:r>
                <a:rPr lang="sr-Latn-CS" sz="2200" b="1" i="1" dirty="0" smtClean="0">
                  <a:latin typeface="Times New Roman" pitchFamily="18" charset="0"/>
                  <a:cs typeface="Times New Roman" pitchFamily="18" charset="0"/>
                </a:rPr>
                <a:t>u</a:t>
              </a:r>
              <a:r>
                <a:rPr lang="sr-Latn-CS" sz="2200" b="1" i="1" baseline="-25000" dirty="0" smtClean="0">
                  <a:latin typeface="Times New Roman" pitchFamily="18" charset="0"/>
                  <a:cs typeface="Times New Roman" pitchFamily="18" charset="0"/>
                </a:rPr>
                <a:t>a</a:t>
              </a:r>
              <a:r>
                <a:rPr lang="sr-Latn-CS" sz="2200" b="1" dirty="0" smtClean="0">
                  <a:latin typeface="Times New Roman" pitchFamily="18" charset="0"/>
                  <a:cs typeface="Times New Roman" pitchFamily="18" charset="0"/>
                </a:rPr>
                <a:t>/</a:t>
              </a:r>
              <a:r>
                <a:rPr lang="sr-Latn-CS" sz="2200" b="1" i="1" dirty="0" smtClean="0">
                  <a:latin typeface="Times New Roman" pitchFamily="18" charset="0"/>
                  <a:cs typeface="Times New Roman" pitchFamily="18" charset="0"/>
                </a:rPr>
                <a:t>U</a:t>
              </a:r>
              <a:r>
                <a:rPr lang="sr-Latn-CS" sz="2200" b="1" i="1" baseline="-25000" dirty="0" smtClean="0">
                  <a:latin typeface="Times New Roman" pitchFamily="18" charset="0"/>
                  <a:cs typeface="Times New Roman" pitchFamily="18" charset="0"/>
                </a:rPr>
                <a:t>dc</a:t>
              </a:r>
              <a:endParaRPr lang="en-US" sz="2200" b="1" i="1" baseline="-25000" dirty="0">
                <a:latin typeface="Times New Roman" pitchFamily="18" charset="0"/>
                <a:cs typeface="Times New Roman" pitchFamily="18" charset="0"/>
              </a:endParaRPr>
            </a:p>
          </p:txBody>
        </p:sp>
        <p:sp>
          <p:nvSpPr>
            <p:cNvPr id="19" name="TextBox 4"/>
            <p:cNvSpPr txBox="1">
              <a:spLocks noChangeArrowheads="1"/>
            </p:cNvSpPr>
            <p:nvPr/>
          </p:nvSpPr>
          <p:spPr bwMode="auto">
            <a:xfrm>
              <a:off x="8186738" y="2438400"/>
              <a:ext cx="576262" cy="400050"/>
            </a:xfrm>
            <a:prstGeom prst="rect">
              <a:avLst/>
            </a:prstGeom>
            <a:noFill/>
            <a:ln w="9525">
              <a:noFill/>
              <a:miter lim="800000"/>
              <a:headEnd/>
              <a:tailEnd/>
            </a:ln>
          </p:spPr>
          <p:txBody>
            <a:bodyPr>
              <a:spAutoFit/>
            </a:bodyPr>
            <a:lstStyle/>
            <a:p>
              <a:r>
                <a:rPr lang="sr-Latn-CS" sz="2000" b="1" i="1" dirty="0" smtClean="0">
                  <a:latin typeface="Times New Roman" pitchFamily="18" charset="0"/>
                  <a:cs typeface="Times New Roman" pitchFamily="18" charset="0"/>
                </a:rPr>
                <a:t>t</a:t>
              </a:r>
              <a:endParaRPr lang="en-US" sz="2000" b="1" i="1" baseline="-25000" dirty="0">
                <a:latin typeface="Times New Roman" pitchFamily="18" charset="0"/>
                <a:cs typeface="Times New Roman" pitchFamily="18" charset="0"/>
              </a:endParaRPr>
            </a:p>
          </p:txBody>
        </p:sp>
        <p:sp>
          <p:nvSpPr>
            <p:cNvPr id="20" name="TextBox 4"/>
            <p:cNvSpPr txBox="1">
              <a:spLocks noChangeArrowheads="1"/>
            </p:cNvSpPr>
            <p:nvPr/>
          </p:nvSpPr>
          <p:spPr bwMode="auto">
            <a:xfrm>
              <a:off x="947738" y="3733800"/>
              <a:ext cx="576262" cy="430887"/>
            </a:xfrm>
            <a:prstGeom prst="rect">
              <a:avLst/>
            </a:prstGeom>
            <a:noFill/>
            <a:ln w="9525">
              <a:noFill/>
              <a:miter lim="800000"/>
              <a:headEnd/>
              <a:tailEnd/>
            </a:ln>
          </p:spPr>
          <p:txBody>
            <a:bodyPr>
              <a:spAutoFit/>
            </a:bodyPr>
            <a:lstStyle/>
            <a:p>
              <a:r>
                <a:rPr lang="sr-Latn-CS" sz="2200" b="1" i="1" dirty="0" smtClean="0">
                  <a:latin typeface="Times New Roman" pitchFamily="18" charset="0"/>
                  <a:cs typeface="Times New Roman" pitchFamily="18" charset="0"/>
                </a:rPr>
                <a:t>I</a:t>
              </a:r>
              <a:r>
                <a:rPr lang="sr-Latn-CS" sz="2200" b="1" i="1" baseline="-25000" dirty="0" smtClean="0">
                  <a:latin typeface="Times New Roman" pitchFamily="18" charset="0"/>
                  <a:cs typeface="Times New Roman" pitchFamily="18" charset="0"/>
                </a:rPr>
                <a:t>a</a:t>
              </a:r>
              <a:endParaRPr lang="en-US" sz="2200" b="1" i="1" baseline="-25000" dirty="0">
                <a:latin typeface="Times New Roman" pitchFamily="18" charset="0"/>
                <a:cs typeface="Times New Roman" pitchFamily="18" charset="0"/>
              </a:endParaRPr>
            </a:p>
          </p:txBody>
        </p:sp>
        <p:sp>
          <p:nvSpPr>
            <p:cNvPr id="21" name="TextBox 4"/>
            <p:cNvSpPr txBox="1">
              <a:spLocks noChangeArrowheads="1"/>
            </p:cNvSpPr>
            <p:nvPr/>
          </p:nvSpPr>
          <p:spPr bwMode="auto">
            <a:xfrm>
              <a:off x="8077200" y="5181600"/>
              <a:ext cx="576262" cy="400050"/>
            </a:xfrm>
            <a:prstGeom prst="rect">
              <a:avLst/>
            </a:prstGeom>
            <a:noFill/>
            <a:ln w="9525">
              <a:noFill/>
              <a:miter lim="800000"/>
              <a:headEnd/>
              <a:tailEnd/>
            </a:ln>
          </p:spPr>
          <p:txBody>
            <a:bodyPr>
              <a:spAutoFit/>
            </a:bodyPr>
            <a:lstStyle/>
            <a:p>
              <a:r>
                <a:rPr lang="sr-Latn-CS" sz="2000" b="1" i="1" dirty="0" smtClean="0">
                  <a:latin typeface="Times New Roman" pitchFamily="18" charset="0"/>
                  <a:cs typeface="Times New Roman" pitchFamily="18" charset="0"/>
                </a:rPr>
                <a:t>t</a:t>
              </a:r>
              <a:endParaRPr lang="en-US" sz="2000" b="1" i="1" baseline="-25000" dirty="0">
                <a:latin typeface="Times New Roman" pitchFamily="18" charset="0"/>
                <a:cs typeface="Times New Roman" pitchFamily="18" charset="0"/>
              </a:endParaRPr>
            </a:p>
          </p:txBody>
        </p:sp>
        <p:sp>
          <p:nvSpPr>
            <p:cNvPr id="22" name="TextBox 4"/>
            <p:cNvSpPr txBox="1">
              <a:spLocks noChangeArrowheads="1"/>
            </p:cNvSpPr>
            <p:nvPr/>
          </p:nvSpPr>
          <p:spPr bwMode="auto">
            <a:xfrm>
              <a:off x="889000" y="1181100"/>
              <a:ext cx="576262" cy="369332"/>
            </a:xfrm>
            <a:prstGeom prst="rect">
              <a:avLst/>
            </a:prstGeom>
            <a:noFill/>
            <a:ln w="9525">
              <a:noFill/>
              <a:miter lim="800000"/>
              <a:headEnd/>
              <a:tailEnd/>
            </a:ln>
          </p:spPr>
          <p:txBody>
            <a:bodyPr>
              <a:spAutoFit/>
            </a:bodyPr>
            <a:lstStyle/>
            <a:p>
              <a:r>
                <a:rPr lang="sr-Latn-CS" dirty="0" smtClean="0">
                  <a:latin typeface="Arial" pitchFamily="34" charset="0"/>
                  <a:cs typeface="Arial" pitchFamily="34" charset="0"/>
                </a:rPr>
                <a:t>2/3</a:t>
              </a:r>
              <a:endParaRPr lang="en-US" dirty="0">
                <a:latin typeface="Arial" pitchFamily="34" charset="0"/>
                <a:cs typeface="Arial" pitchFamily="34" charset="0"/>
              </a:endParaRPr>
            </a:p>
          </p:txBody>
        </p:sp>
        <p:sp>
          <p:nvSpPr>
            <p:cNvPr id="23" name="TextBox 4"/>
            <p:cNvSpPr txBox="1">
              <a:spLocks noChangeArrowheads="1"/>
            </p:cNvSpPr>
            <p:nvPr/>
          </p:nvSpPr>
          <p:spPr bwMode="auto">
            <a:xfrm>
              <a:off x="914400" y="1727200"/>
              <a:ext cx="576262" cy="369332"/>
            </a:xfrm>
            <a:prstGeom prst="rect">
              <a:avLst/>
            </a:prstGeom>
            <a:noFill/>
            <a:ln w="9525">
              <a:noFill/>
              <a:miter lim="800000"/>
              <a:headEnd/>
              <a:tailEnd/>
            </a:ln>
          </p:spPr>
          <p:txBody>
            <a:bodyPr>
              <a:spAutoFit/>
            </a:bodyPr>
            <a:lstStyle/>
            <a:p>
              <a:r>
                <a:rPr lang="sr-Latn-C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24" name="TextBox 4"/>
            <p:cNvSpPr txBox="1">
              <a:spLocks noChangeArrowheads="1"/>
            </p:cNvSpPr>
            <p:nvPr/>
          </p:nvSpPr>
          <p:spPr bwMode="auto">
            <a:xfrm>
              <a:off x="825500" y="2832100"/>
              <a:ext cx="762000" cy="369332"/>
            </a:xfrm>
            <a:prstGeom prst="rect">
              <a:avLst/>
            </a:prstGeom>
            <a:noFill/>
            <a:ln w="9525">
              <a:noFill/>
              <a:miter lim="800000"/>
              <a:headEnd/>
              <a:tailEnd/>
            </a:ln>
          </p:spPr>
          <p:txBody>
            <a:bodyPr wrap="square">
              <a:spAutoFit/>
            </a:bodyPr>
            <a:lstStyle/>
            <a:p>
              <a:r>
                <a:rPr lang="sr-Latn-C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25" name="TextBox 4"/>
            <p:cNvSpPr txBox="1">
              <a:spLocks noChangeArrowheads="1"/>
            </p:cNvSpPr>
            <p:nvPr/>
          </p:nvSpPr>
          <p:spPr bwMode="auto">
            <a:xfrm>
              <a:off x="825500" y="3415268"/>
              <a:ext cx="762000" cy="369332"/>
            </a:xfrm>
            <a:prstGeom prst="rect">
              <a:avLst/>
            </a:prstGeom>
            <a:noFill/>
            <a:ln w="9525">
              <a:noFill/>
              <a:miter lim="800000"/>
              <a:headEnd/>
              <a:tailEnd/>
            </a:ln>
          </p:spPr>
          <p:txBody>
            <a:bodyPr wrap="square">
              <a:spAutoFit/>
            </a:bodyPr>
            <a:lstStyle/>
            <a:p>
              <a:r>
                <a:rPr lang="sr-Latn-CS" dirty="0" smtClean="0">
                  <a:latin typeface="Arial" pitchFamily="34" charset="0"/>
                  <a:cs typeface="Arial" pitchFamily="34" charset="0"/>
                </a:rPr>
                <a:t>-2/3</a:t>
              </a:r>
              <a:endParaRPr lang="en-US"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23" name="Picture 7"/>
          <p:cNvPicPr>
            <a:picLocks noChangeAspect="1" noChangeArrowheads="1"/>
          </p:cNvPicPr>
          <p:nvPr/>
        </p:nvPicPr>
        <p:blipFill>
          <a:blip r:embed="rId3"/>
          <a:srcRect/>
          <a:stretch>
            <a:fillRect/>
          </a:stretch>
        </p:blipFill>
        <p:spPr bwMode="auto">
          <a:xfrm>
            <a:off x="7368540" y="4560570"/>
            <a:ext cx="925830" cy="438150"/>
          </a:xfrm>
          <a:prstGeom prst="rect">
            <a:avLst/>
          </a:prstGeom>
          <a:noFill/>
          <a:ln w="9525">
            <a:noFill/>
            <a:miter lim="800000"/>
            <a:headEnd/>
            <a:tailEnd/>
          </a:ln>
          <a:effectLst/>
        </p:spPr>
      </p:pic>
      <p:pic>
        <p:nvPicPr>
          <p:cNvPr id="470021" name="Picture 5"/>
          <p:cNvPicPr>
            <a:picLocks noChangeAspect="1" noChangeArrowheads="1"/>
          </p:cNvPicPr>
          <p:nvPr/>
        </p:nvPicPr>
        <p:blipFill>
          <a:blip r:embed="rId4"/>
          <a:srcRect/>
          <a:stretch>
            <a:fillRect/>
          </a:stretch>
        </p:blipFill>
        <p:spPr bwMode="auto">
          <a:xfrm>
            <a:off x="1905000" y="3629025"/>
            <a:ext cx="5562600" cy="1323975"/>
          </a:xfrm>
          <a:prstGeom prst="rect">
            <a:avLst/>
          </a:prstGeom>
          <a:noFill/>
          <a:ln w="9525">
            <a:noFill/>
            <a:miter lim="800000"/>
            <a:headEnd/>
            <a:tailEnd/>
          </a:ln>
          <a:effectLst/>
        </p:spPr>
      </p:pic>
      <p:sp>
        <p:nvSpPr>
          <p:cNvPr id="45058" name="Slide Number Placeholder 4"/>
          <p:cNvSpPr>
            <a:spLocks noGrp="1"/>
          </p:cNvSpPr>
          <p:nvPr>
            <p:ph type="sldNum" sz="quarter" idx="12"/>
          </p:nvPr>
        </p:nvSpPr>
        <p:spPr>
          <a:noFill/>
        </p:spPr>
        <p:txBody>
          <a:bodyPr/>
          <a:lstStyle/>
          <a:p>
            <a:fld id="{BBCABF1F-6AF6-4467-893E-875644D605B3}" type="slidenum">
              <a:rPr lang="en-US" smtClean="0"/>
              <a:pPr/>
              <a:t>67</a:t>
            </a:fld>
            <a:endParaRPr lang="en-US" dirty="0" smtClean="0"/>
          </a:p>
        </p:txBody>
      </p:sp>
      <p:grpSp>
        <p:nvGrpSpPr>
          <p:cNvPr id="2" name="Group 3"/>
          <p:cNvGrpSpPr>
            <a:grpSpLocks/>
          </p:cNvGrpSpPr>
          <p:nvPr/>
        </p:nvGrpSpPr>
        <p:grpSpPr bwMode="auto">
          <a:xfrm>
            <a:off x="894841" y="1143000"/>
            <a:ext cx="7409444" cy="4918900"/>
            <a:chOff x="910" y="1104"/>
            <a:chExt cx="3504" cy="2249"/>
          </a:xfrm>
        </p:grpSpPr>
        <p:sp>
          <p:nvSpPr>
            <p:cNvPr id="45061" name="Rectangle 4"/>
            <p:cNvSpPr>
              <a:spLocks noChangeArrowheads="1"/>
            </p:cNvSpPr>
            <p:nvPr/>
          </p:nvSpPr>
          <p:spPr bwMode="auto">
            <a:xfrm>
              <a:off x="1385" y="1104"/>
              <a:ext cx="3023" cy="2249"/>
            </a:xfrm>
            <a:prstGeom prst="rect">
              <a:avLst/>
            </a:prstGeom>
            <a:noFill/>
            <a:ln w="12700">
              <a:solidFill>
                <a:srgbClr val="CBCBCB"/>
              </a:solidFill>
              <a:miter lim="800000"/>
              <a:headEnd/>
              <a:tailEnd/>
            </a:ln>
          </p:spPr>
          <p:txBody>
            <a:bodyPr wrap="none" anchor="ctr"/>
            <a:lstStyle/>
            <a:p>
              <a:endParaRPr lang="en-US"/>
            </a:p>
          </p:txBody>
        </p:sp>
        <p:sp>
          <p:nvSpPr>
            <p:cNvPr id="45062" name="Line 5"/>
            <p:cNvSpPr>
              <a:spLocks noChangeShapeType="1"/>
            </p:cNvSpPr>
            <p:nvPr/>
          </p:nvSpPr>
          <p:spPr bwMode="auto">
            <a:xfrm>
              <a:off x="1991" y="1104"/>
              <a:ext cx="0" cy="2249"/>
            </a:xfrm>
            <a:prstGeom prst="line">
              <a:avLst/>
            </a:prstGeom>
            <a:noFill/>
            <a:ln w="12700">
              <a:solidFill>
                <a:srgbClr val="CBCBCB"/>
              </a:solidFill>
              <a:round/>
              <a:headEnd/>
              <a:tailEnd/>
            </a:ln>
          </p:spPr>
          <p:txBody>
            <a:bodyPr wrap="none" anchor="ctr"/>
            <a:lstStyle/>
            <a:p>
              <a:endParaRPr lang="en-US"/>
            </a:p>
          </p:txBody>
        </p:sp>
        <p:sp>
          <p:nvSpPr>
            <p:cNvPr id="45063" name="Line 6"/>
            <p:cNvSpPr>
              <a:spLocks noChangeShapeType="1"/>
            </p:cNvSpPr>
            <p:nvPr/>
          </p:nvSpPr>
          <p:spPr bwMode="auto">
            <a:xfrm>
              <a:off x="1686" y="1104"/>
              <a:ext cx="0" cy="2249"/>
            </a:xfrm>
            <a:prstGeom prst="line">
              <a:avLst/>
            </a:prstGeom>
            <a:noFill/>
            <a:ln w="12700">
              <a:solidFill>
                <a:srgbClr val="CBCBCB"/>
              </a:solidFill>
              <a:round/>
              <a:headEnd/>
              <a:tailEnd/>
            </a:ln>
          </p:spPr>
          <p:txBody>
            <a:bodyPr wrap="none" anchor="ctr"/>
            <a:lstStyle/>
            <a:p>
              <a:endParaRPr lang="en-US"/>
            </a:p>
          </p:txBody>
        </p:sp>
        <p:sp>
          <p:nvSpPr>
            <p:cNvPr id="45064" name="Line 7"/>
            <p:cNvSpPr>
              <a:spLocks noChangeShapeType="1"/>
            </p:cNvSpPr>
            <p:nvPr/>
          </p:nvSpPr>
          <p:spPr bwMode="auto">
            <a:xfrm>
              <a:off x="3192" y="1104"/>
              <a:ext cx="0" cy="2249"/>
            </a:xfrm>
            <a:prstGeom prst="line">
              <a:avLst/>
            </a:prstGeom>
            <a:noFill/>
            <a:ln w="12700">
              <a:solidFill>
                <a:srgbClr val="CBCBCB"/>
              </a:solidFill>
              <a:round/>
              <a:headEnd/>
              <a:tailEnd/>
            </a:ln>
          </p:spPr>
          <p:txBody>
            <a:bodyPr wrap="none" anchor="ctr"/>
            <a:lstStyle/>
            <a:p>
              <a:endParaRPr lang="en-US"/>
            </a:p>
          </p:txBody>
        </p:sp>
        <p:sp>
          <p:nvSpPr>
            <p:cNvPr id="45065" name="Line 8"/>
            <p:cNvSpPr>
              <a:spLocks noChangeShapeType="1"/>
            </p:cNvSpPr>
            <p:nvPr/>
          </p:nvSpPr>
          <p:spPr bwMode="auto">
            <a:xfrm>
              <a:off x="3487" y="1104"/>
              <a:ext cx="0" cy="2249"/>
            </a:xfrm>
            <a:prstGeom prst="line">
              <a:avLst/>
            </a:prstGeom>
            <a:noFill/>
            <a:ln w="12700">
              <a:solidFill>
                <a:srgbClr val="CBCBCB"/>
              </a:solidFill>
              <a:round/>
              <a:headEnd/>
              <a:tailEnd/>
            </a:ln>
          </p:spPr>
          <p:txBody>
            <a:bodyPr wrap="none" anchor="ctr"/>
            <a:lstStyle/>
            <a:p>
              <a:endParaRPr lang="en-US"/>
            </a:p>
          </p:txBody>
        </p:sp>
        <p:sp>
          <p:nvSpPr>
            <p:cNvPr id="45066" name="Line 9"/>
            <p:cNvSpPr>
              <a:spLocks noChangeShapeType="1"/>
            </p:cNvSpPr>
            <p:nvPr/>
          </p:nvSpPr>
          <p:spPr bwMode="auto">
            <a:xfrm>
              <a:off x="1391" y="1381"/>
              <a:ext cx="3023" cy="0"/>
            </a:xfrm>
            <a:prstGeom prst="line">
              <a:avLst/>
            </a:prstGeom>
            <a:noFill/>
            <a:ln w="12700">
              <a:solidFill>
                <a:srgbClr val="CBCBCB"/>
              </a:solidFill>
              <a:round/>
              <a:headEnd/>
              <a:tailEnd/>
            </a:ln>
          </p:spPr>
          <p:txBody>
            <a:bodyPr wrap="none" anchor="ctr"/>
            <a:lstStyle/>
            <a:p>
              <a:endParaRPr lang="en-US"/>
            </a:p>
          </p:txBody>
        </p:sp>
        <p:sp>
          <p:nvSpPr>
            <p:cNvPr id="45067" name="Line 10"/>
            <p:cNvSpPr>
              <a:spLocks noChangeShapeType="1"/>
            </p:cNvSpPr>
            <p:nvPr/>
          </p:nvSpPr>
          <p:spPr bwMode="auto">
            <a:xfrm>
              <a:off x="1391" y="1667"/>
              <a:ext cx="3023" cy="0"/>
            </a:xfrm>
            <a:prstGeom prst="line">
              <a:avLst/>
            </a:prstGeom>
            <a:noFill/>
            <a:ln w="12700">
              <a:solidFill>
                <a:srgbClr val="CBCBCB"/>
              </a:solidFill>
              <a:round/>
              <a:headEnd/>
              <a:tailEnd/>
            </a:ln>
          </p:spPr>
          <p:txBody>
            <a:bodyPr wrap="none" anchor="ctr"/>
            <a:lstStyle/>
            <a:p>
              <a:endParaRPr lang="en-US"/>
            </a:p>
          </p:txBody>
        </p:sp>
        <p:sp>
          <p:nvSpPr>
            <p:cNvPr id="45068" name="Line 11"/>
            <p:cNvSpPr>
              <a:spLocks noChangeShapeType="1"/>
            </p:cNvSpPr>
            <p:nvPr/>
          </p:nvSpPr>
          <p:spPr bwMode="auto">
            <a:xfrm>
              <a:off x="1391" y="1944"/>
              <a:ext cx="3023" cy="0"/>
            </a:xfrm>
            <a:prstGeom prst="line">
              <a:avLst/>
            </a:prstGeom>
            <a:noFill/>
            <a:ln w="12700">
              <a:solidFill>
                <a:srgbClr val="CBCBCB"/>
              </a:solidFill>
              <a:round/>
              <a:headEnd/>
              <a:tailEnd/>
            </a:ln>
          </p:spPr>
          <p:txBody>
            <a:bodyPr wrap="none" anchor="ctr"/>
            <a:lstStyle/>
            <a:p>
              <a:endParaRPr lang="en-US"/>
            </a:p>
          </p:txBody>
        </p:sp>
        <p:sp>
          <p:nvSpPr>
            <p:cNvPr id="45069" name="Line 12"/>
            <p:cNvSpPr>
              <a:spLocks noChangeShapeType="1"/>
            </p:cNvSpPr>
            <p:nvPr/>
          </p:nvSpPr>
          <p:spPr bwMode="auto">
            <a:xfrm>
              <a:off x="1391" y="2790"/>
              <a:ext cx="3023" cy="0"/>
            </a:xfrm>
            <a:prstGeom prst="line">
              <a:avLst/>
            </a:prstGeom>
            <a:noFill/>
            <a:ln w="12700">
              <a:solidFill>
                <a:srgbClr val="CBCBCB"/>
              </a:solidFill>
              <a:round/>
              <a:headEnd/>
              <a:tailEnd/>
            </a:ln>
          </p:spPr>
          <p:txBody>
            <a:bodyPr wrap="none" anchor="ctr"/>
            <a:lstStyle/>
            <a:p>
              <a:endParaRPr lang="en-US"/>
            </a:p>
          </p:txBody>
        </p:sp>
        <p:sp>
          <p:nvSpPr>
            <p:cNvPr id="45070" name="Line 13"/>
            <p:cNvSpPr>
              <a:spLocks noChangeShapeType="1"/>
            </p:cNvSpPr>
            <p:nvPr/>
          </p:nvSpPr>
          <p:spPr bwMode="auto">
            <a:xfrm>
              <a:off x="1391" y="3071"/>
              <a:ext cx="3023" cy="0"/>
            </a:xfrm>
            <a:prstGeom prst="line">
              <a:avLst/>
            </a:prstGeom>
            <a:noFill/>
            <a:ln w="12700">
              <a:solidFill>
                <a:srgbClr val="CBCBCB"/>
              </a:solidFill>
              <a:round/>
              <a:headEnd/>
              <a:tailEnd/>
            </a:ln>
          </p:spPr>
          <p:txBody>
            <a:bodyPr wrap="none" anchor="ctr"/>
            <a:lstStyle/>
            <a:p>
              <a:endParaRPr lang="en-US"/>
            </a:p>
          </p:txBody>
        </p:sp>
        <p:sp>
          <p:nvSpPr>
            <p:cNvPr id="45071" name="Line 14"/>
            <p:cNvSpPr>
              <a:spLocks noChangeShapeType="1"/>
            </p:cNvSpPr>
            <p:nvPr/>
          </p:nvSpPr>
          <p:spPr bwMode="auto">
            <a:xfrm>
              <a:off x="1189" y="1893"/>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5073" name="Line 16"/>
            <p:cNvSpPr>
              <a:spLocks noChangeShapeType="1"/>
            </p:cNvSpPr>
            <p:nvPr/>
          </p:nvSpPr>
          <p:spPr bwMode="auto">
            <a:xfrm>
              <a:off x="1197" y="2513"/>
              <a:ext cx="155" cy="0"/>
            </a:xfrm>
            <a:prstGeom prst="line">
              <a:avLst/>
            </a:prstGeom>
            <a:noFill/>
            <a:ln w="12700">
              <a:solidFill>
                <a:schemeClr val="bg2"/>
              </a:solidFill>
              <a:round/>
              <a:headEnd/>
              <a:tailEnd type="triangle" w="med" len="med"/>
            </a:ln>
          </p:spPr>
          <p:txBody>
            <a:bodyPr wrap="none" anchor="ctr"/>
            <a:lstStyle/>
            <a:p>
              <a:endParaRPr lang="en-US"/>
            </a:p>
          </p:txBody>
        </p:sp>
        <p:sp>
          <p:nvSpPr>
            <p:cNvPr id="45074" name="Rectangle 17"/>
            <p:cNvSpPr>
              <a:spLocks noChangeArrowheads="1"/>
            </p:cNvSpPr>
            <p:nvPr/>
          </p:nvSpPr>
          <p:spPr bwMode="auto">
            <a:xfrm>
              <a:off x="1016" y="2421"/>
              <a:ext cx="139" cy="152"/>
            </a:xfrm>
            <a:prstGeom prst="rect">
              <a:avLst/>
            </a:prstGeom>
            <a:noFill/>
            <a:ln w="12700">
              <a:noFill/>
              <a:miter lim="800000"/>
              <a:headEnd/>
              <a:tailEnd/>
            </a:ln>
          </p:spPr>
          <p:txBody>
            <a:bodyPr wrap="none" lIns="90488" tIns="44450" rIns="90488" bIns="44450">
              <a:spAutoFit/>
            </a:bodyPr>
            <a:lstStyle/>
            <a:p>
              <a:r>
                <a:rPr lang="en-US" sz="1600" b="1">
                  <a:solidFill>
                    <a:schemeClr val="bg2"/>
                  </a:solidFill>
                </a:rPr>
                <a:t>3</a:t>
              </a:r>
            </a:p>
          </p:txBody>
        </p:sp>
        <p:sp>
          <p:nvSpPr>
            <p:cNvPr id="45075" name="Line 18"/>
            <p:cNvSpPr>
              <a:spLocks noChangeShapeType="1"/>
            </p:cNvSpPr>
            <p:nvPr/>
          </p:nvSpPr>
          <p:spPr bwMode="auto">
            <a:xfrm>
              <a:off x="3786" y="1104"/>
              <a:ext cx="0" cy="2249"/>
            </a:xfrm>
            <a:prstGeom prst="line">
              <a:avLst/>
            </a:prstGeom>
            <a:noFill/>
            <a:ln w="12700">
              <a:solidFill>
                <a:srgbClr val="CBCBCB"/>
              </a:solidFill>
              <a:round/>
              <a:headEnd/>
              <a:tailEnd/>
            </a:ln>
          </p:spPr>
          <p:txBody>
            <a:bodyPr wrap="none" anchor="ctr"/>
            <a:lstStyle/>
            <a:p>
              <a:endParaRPr lang="en-US"/>
            </a:p>
          </p:txBody>
        </p:sp>
        <p:sp>
          <p:nvSpPr>
            <p:cNvPr id="45076" name="Line 19"/>
            <p:cNvSpPr>
              <a:spLocks noChangeShapeType="1"/>
            </p:cNvSpPr>
            <p:nvPr/>
          </p:nvSpPr>
          <p:spPr bwMode="auto">
            <a:xfrm>
              <a:off x="4085" y="1104"/>
              <a:ext cx="0" cy="2249"/>
            </a:xfrm>
            <a:prstGeom prst="line">
              <a:avLst/>
            </a:prstGeom>
            <a:noFill/>
            <a:ln w="12700">
              <a:solidFill>
                <a:srgbClr val="CBCBCB"/>
              </a:solidFill>
              <a:round/>
              <a:headEnd/>
              <a:tailEnd/>
            </a:ln>
          </p:spPr>
          <p:txBody>
            <a:bodyPr wrap="none" anchor="ctr"/>
            <a:lstStyle/>
            <a:p>
              <a:endParaRPr lang="en-US"/>
            </a:p>
          </p:txBody>
        </p:sp>
        <p:sp>
          <p:nvSpPr>
            <p:cNvPr id="45077" name="Line 20"/>
            <p:cNvSpPr>
              <a:spLocks noChangeShapeType="1"/>
            </p:cNvSpPr>
            <p:nvPr/>
          </p:nvSpPr>
          <p:spPr bwMode="auto">
            <a:xfrm>
              <a:off x="2884" y="1104"/>
              <a:ext cx="0" cy="2249"/>
            </a:xfrm>
            <a:prstGeom prst="line">
              <a:avLst/>
            </a:prstGeom>
            <a:noFill/>
            <a:ln w="12700">
              <a:solidFill>
                <a:srgbClr val="CBCBCB"/>
              </a:solidFill>
              <a:round/>
              <a:headEnd/>
              <a:tailEnd/>
            </a:ln>
          </p:spPr>
          <p:txBody>
            <a:bodyPr wrap="none" anchor="ctr"/>
            <a:lstStyle/>
            <a:p>
              <a:endParaRPr lang="en-US"/>
            </a:p>
          </p:txBody>
        </p:sp>
        <p:sp>
          <p:nvSpPr>
            <p:cNvPr id="45078" name="Line 21"/>
            <p:cNvSpPr>
              <a:spLocks noChangeShapeType="1"/>
            </p:cNvSpPr>
            <p:nvPr/>
          </p:nvSpPr>
          <p:spPr bwMode="auto">
            <a:xfrm>
              <a:off x="2579" y="1104"/>
              <a:ext cx="0" cy="2249"/>
            </a:xfrm>
            <a:prstGeom prst="line">
              <a:avLst/>
            </a:prstGeom>
            <a:noFill/>
            <a:ln w="12700">
              <a:solidFill>
                <a:srgbClr val="CBCBCB"/>
              </a:solidFill>
              <a:round/>
              <a:headEnd/>
              <a:tailEnd/>
            </a:ln>
          </p:spPr>
          <p:txBody>
            <a:bodyPr wrap="none" anchor="ctr"/>
            <a:lstStyle/>
            <a:p>
              <a:endParaRPr lang="en-US"/>
            </a:p>
          </p:txBody>
        </p:sp>
        <p:sp>
          <p:nvSpPr>
            <p:cNvPr id="45079" name="Line 22"/>
            <p:cNvSpPr>
              <a:spLocks noChangeShapeType="1"/>
            </p:cNvSpPr>
            <p:nvPr/>
          </p:nvSpPr>
          <p:spPr bwMode="auto">
            <a:xfrm>
              <a:off x="2274" y="1104"/>
              <a:ext cx="0" cy="2249"/>
            </a:xfrm>
            <a:prstGeom prst="line">
              <a:avLst/>
            </a:prstGeom>
            <a:noFill/>
            <a:ln w="12700">
              <a:solidFill>
                <a:srgbClr val="CBCBCB"/>
              </a:solidFill>
              <a:round/>
              <a:headEnd/>
              <a:tailEnd/>
            </a:ln>
          </p:spPr>
          <p:txBody>
            <a:bodyPr wrap="none" anchor="ctr"/>
            <a:lstStyle/>
            <a:p>
              <a:endParaRPr lang="en-US"/>
            </a:p>
          </p:txBody>
        </p:sp>
        <p:sp>
          <p:nvSpPr>
            <p:cNvPr id="45080" name="Line 23"/>
            <p:cNvSpPr>
              <a:spLocks noChangeShapeType="1"/>
            </p:cNvSpPr>
            <p:nvPr/>
          </p:nvSpPr>
          <p:spPr bwMode="auto">
            <a:xfrm>
              <a:off x="1391" y="2225"/>
              <a:ext cx="3023" cy="0"/>
            </a:xfrm>
            <a:prstGeom prst="line">
              <a:avLst/>
            </a:prstGeom>
            <a:noFill/>
            <a:ln w="12700">
              <a:solidFill>
                <a:srgbClr val="CBCBCB"/>
              </a:solidFill>
              <a:round/>
              <a:headEnd/>
              <a:tailEnd/>
            </a:ln>
          </p:spPr>
          <p:txBody>
            <a:bodyPr wrap="none" anchor="ctr"/>
            <a:lstStyle/>
            <a:p>
              <a:endParaRPr lang="en-US"/>
            </a:p>
          </p:txBody>
        </p:sp>
        <p:sp>
          <p:nvSpPr>
            <p:cNvPr id="45081" name="Line 24"/>
            <p:cNvSpPr>
              <a:spLocks noChangeShapeType="1"/>
            </p:cNvSpPr>
            <p:nvPr/>
          </p:nvSpPr>
          <p:spPr bwMode="auto">
            <a:xfrm>
              <a:off x="1391" y="2506"/>
              <a:ext cx="3023" cy="0"/>
            </a:xfrm>
            <a:prstGeom prst="line">
              <a:avLst/>
            </a:prstGeom>
            <a:noFill/>
            <a:ln w="12700">
              <a:solidFill>
                <a:srgbClr val="CBCBCB"/>
              </a:solidFill>
              <a:round/>
              <a:headEnd/>
              <a:tailEnd/>
            </a:ln>
          </p:spPr>
          <p:txBody>
            <a:bodyPr wrap="none" anchor="ctr"/>
            <a:lstStyle/>
            <a:p>
              <a:endParaRPr lang="en-US"/>
            </a:p>
          </p:txBody>
        </p:sp>
        <p:grpSp>
          <p:nvGrpSpPr>
            <p:cNvPr id="3" name="Group 25"/>
            <p:cNvGrpSpPr>
              <a:grpSpLocks/>
            </p:cNvGrpSpPr>
            <p:nvPr/>
          </p:nvGrpSpPr>
          <p:grpSpPr bwMode="auto">
            <a:xfrm>
              <a:off x="1395" y="1502"/>
              <a:ext cx="3006" cy="797"/>
              <a:chOff x="1298" y="1392"/>
              <a:chExt cx="3077" cy="869"/>
            </a:xfrm>
          </p:grpSpPr>
          <p:sp>
            <p:nvSpPr>
              <p:cNvPr id="45093" name="Freeform 26"/>
              <p:cNvSpPr>
                <a:spLocks/>
              </p:cNvSpPr>
              <p:nvPr/>
            </p:nvSpPr>
            <p:spPr bwMode="auto">
              <a:xfrm>
                <a:off x="1298" y="1400"/>
                <a:ext cx="1521" cy="859"/>
              </a:xfrm>
              <a:custGeom>
                <a:avLst/>
                <a:gdLst>
                  <a:gd name="T0" fmla="*/ 6 w 1521"/>
                  <a:gd name="T1" fmla="*/ 424 h 859"/>
                  <a:gd name="T2" fmla="*/ 28 w 1521"/>
                  <a:gd name="T3" fmla="*/ 852 h 859"/>
                  <a:gd name="T4" fmla="*/ 68 w 1521"/>
                  <a:gd name="T5" fmla="*/ 838 h 859"/>
                  <a:gd name="T6" fmla="*/ 96 w 1521"/>
                  <a:gd name="T7" fmla="*/ 826 h 859"/>
                  <a:gd name="T8" fmla="*/ 124 w 1521"/>
                  <a:gd name="T9" fmla="*/ 820 h 859"/>
                  <a:gd name="T10" fmla="*/ 154 w 1521"/>
                  <a:gd name="T11" fmla="*/ 828 h 859"/>
                  <a:gd name="T12" fmla="*/ 172 w 1521"/>
                  <a:gd name="T13" fmla="*/ 438 h 859"/>
                  <a:gd name="T14" fmla="*/ 188 w 1521"/>
                  <a:gd name="T15" fmla="*/ 846 h 859"/>
                  <a:gd name="T16" fmla="*/ 210 w 1521"/>
                  <a:gd name="T17" fmla="*/ 854 h 859"/>
                  <a:gd name="T18" fmla="*/ 240 w 1521"/>
                  <a:gd name="T19" fmla="*/ 834 h 859"/>
                  <a:gd name="T20" fmla="*/ 276 w 1521"/>
                  <a:gd name="T21" fmla="*/ 830 h 859"/>
                  <a:gd name="T22" fmla="*/ 292 w 1521"/>
                  <a:gd name="T23" fmla="*/ 828 h 859"/>
                  <a:gd name="T24" fmla="*/ 362 w 1521"/>
                  <a:gd name="T25" fmla="*/ 784 h 859"/>
                  <a:gd name="T26" fmla="*/ 380 w 1521"/>
                  <a:gd name="T27" fmla="*/ 842 h 859"/>
                  <a:gd name="T28" fmla="*/ 404 w 1521"/>
                  <a:gd name="T29" fmla="*/ 826 h 859"/>
                  <a:gd name="T30" fmla="*/ 436 w 1521"/>
                  <a:gd name="T31" fmla="*/ 836 h 859"/>
                  <a:gd name="T32" fmla="*/ 444 w 1521"/>
                  <a:gd name="T33" fmla="*/ 824 h 859"/>
                  <a:gd name="T34" fmla="*/ 468 w 1521"/>
                  <a:gd name="T35" fmla="*/ 824 h 859"/>
                  <a:gd name="T36" fmla="*/ 494 w 1521"/>
                  <a:gd name="T37" fmla="*/ 842 h 859"/>
                  <a:gd name="T38" fmla="*/ 518 w 1521"/>
                  <a:gd name="T39" fmla="*/ 446 h 859"/>
                  <a:gd name="T40" fmla="*/ 544 w 1521"/>
                  <a:gd name="T41" fmla="*/ 848 h 859"/>
                  <a:gd name="T42" fmla="*/ 560 w 1521"/>
                  <a:gd name="T43" fmla="*/ 816 h 859"/>
                  <a:gd name="T44" fmla="*/ 608 w 1521"/>
                  <a:gd name="T45" fmla="*/ 440 h 859"/>
                  <a:gd name="T46" fmla="*/ 624 w 1521"/>
                  <a:gd name="T47" fmla="*/ 838 h 859"/>
                  <a:gd name="T48" fmla="*/ 654 w 1521"/>
                  <a:gd name="T49" fmla="*/ 822 h 859"/>
                  <a:gd name="T50" fmla="*/ 684 w 1521"/>
                  <a:gd name="T51" fmla="*/ 436 h 859"/>
                  <a:gd name="T52" fmla="*/ 728 w 1521"/>
                  <a:gd name="T53" fmla="*/ 428 h 859"/>
                  <a:gd name="T54" fmla="*/ 748 w 1521"/>
                  <a:gd name="T55" fmla="*/ 412 h 859"/>
                  <a:gd name="T56" fmla="*/ 770 w 1521"/>
                  <a:gd name="T57" fmla="*/ 830 h 859"/>
                  <a:gd name="T58" fmla="*/ 802 w 1521"/>
                  <a:gd name="T59" fmla="*/ 436 h 859"/>
                  <a:gd name="T60" fmla="*/ 842 w 1521"/>
                  <a:gd name="T61" fmla="*/ 406 h 859"/>
                  <a:gd name="T62" fmla="*/ 868 w 1521"/>
                  <a:gd name="T63" fmla="*/ 430 h 859"/>
                  <a:gd name="T64" fmla="*/ 892 w 1521"/>
                  <a:gd name="T65" fmla="*/ 412 h 859"/>
                  <a:gd name="T66" fmla="*/ 922 w 1521"/>
                  <a:gd name="T67" fmla="*/ 428 h 859"/>
                  <a:gd name="T68" fmla="*/ 952 w 1521"/>
                  <a:gd name="T69" fmla="*/ 422 h 859"/>
                  <a:gd name="T70" fmla="*/ 986 w 1521"/>
                  <a:gd name="T71" fmla="*/ 416 h 859"/>
                  <a:gd name="T72" fmla="*/ 1016 w 1521"/>
                  <a:gd name="T73" fmla="*/ 6 h 859"/>
                  <a:gd name="T74" fmla="*/ 1046 w 1521"/>
                  <a:gd name="T75" fmla="*/ 410 h 859"/>
                  <a:gd name="T76" fmla="*/ 1078 w 1521"/>
                  <a:gd name="T77" fmla="*/ 26 h 859"/>
                  <a:gd name="T78" fmla="*/ 1110 w 1521"/>
                  <a:gd name="T79" fmla="*/ 428 h 859"/>
                  <a:gd name="T80" fmla="*/ 1134 w 1521"/>
                  <a:gd name="T81" fmla="*/ 422 h 859"/>
                  <a:gd name="T82" fmla="*/ 1152 w 1521"/>
                  <a:gd name="T83" fmla="*/ 2 h 859"/>
                  <a:gd name="T84" fmla="*/ 1182 w 1521"/>
                  <a:gd name="T85" fmla="*/ 30 h 859"/>
                  <a:gd name="T86" fmla="*/ 1200 w 1521"/>
                  <a:gd name="T87" fmla="*/ 418 h 859"/>
                  <a:gd name="T88" fmla="*/ 1232 w 1521"/>
                  <a:gd name="T89" fmla="*/ 16 h 859"/>
                  <a:gd name="T90" fmla="*/ 1256 w 1521"/>
                  <a:gd name="T91" fmla="*/ 4 h 859"/>
                  <a:gd name="T92" fmla="*/ 1288 w 1521"/>
                  <a:gd name="T93" fmla="*/ 420 h 859"/>
                  <a:gd name="T94" fmla="*/ 1312 w 1521"/>
                  <a:gd name="T95" fmla="*/ 6 h 859"/>
                  <a:gd name="T96" fmla="*/ 1354 w 1521"/>
                  <a:gd name="T97" fmla="*/ 442 h 859"/>
                  <a:gd name="T98" fmla="*/ 1364 w 1521"/>
                  <a:gd name="T99" fmla="*/ 24 h 859"/>
                  <a:gd name="T100" fmla="*/ 1380 w 1521"/>
                  <a:gd name="T101" fmla="*/ 18 h 859"/>
                  <a:gd name="T102" fmla="*/ 1396 w 1521"/>
                  <a:gd name="T103" fmla="*/ 428 h 859"/>
                  <a:gd name="T104" fmla="*/ 1426 w 1521"/>
                  <a:gd name="T105" fmla="*/ 18 h 859"/>
                  <a:gd name="T106" fmla="*/ 1444 w 1521"/>
                  <a:gd name="T107" fmla="*/ 32 h 859"/>
                  <a:gd name="T108" fmla="*/ 1464 w 1521"/>
                  <a:gd name="T109" fmla="*/ 2 h 859"/>
                  <a:gd name="T110" fmla="*/ 1494 w 1521"/>
                  <a:gd name="T111" fmla="*/ 10 h 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1"/>
                  <a:gd name="T169" fmla="*/ 0 h 859"/>
                  <a:gd name="T170" fmla="*/ 1521 w 1521"/>
                  <a:gd name="T171" fmla="*/ 859 h 8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1" h="859">
                    <a:moveTo>
                      <a:pt x="0" y="828"/>
                    </a:moveTo>
                    <a:lnTo>
                      <a:pt x="0" y="814"/>
                    </a:lnTo>
                    <a:lnTo>
                      <a:pt x="6" y="424"/>
                    </a:lnTo>
                    <a:lnTo>
                      <a:pt x="14" y="432"/>
                    </a:lnTo>
                    <a:lnTo>
                      <a:pt x="20" y="418"/>
                    </a:lnTo>
                    <a:lnTo>
                      <a:pt x="28" y="852"/>
                    </a:lnTo>
                    <a:lnTo>
                      <a:pt x="42" y="828"/>
                    </a:lnTo>
                    <a:lnTo>
                      <a:pt x="52" y="840"/>
                    </a:lnTo>
                    <a:lnTo>
                      <a:pt x="68" y="838"/>
                    </a:lnTo>
                    <a:lnTo>
                      <a:pt x="76" y="824"/>
                    </a:lnTo>
                    <a:lnTo>
                      <a:pt x="90" y="418"/>
                    </a:lnTo>
                    <a:lnTo>
                      <a:pt x="96" y="826"/>
                    </a:lnTo>
                    <a:lnTo>
                      <a:pt x="108" y="830"/>
                    </a:lnTo>
                    <a:lnTo>
                      <a:pt x="116" y="844"/>
                    </a:lnTo>
                    <a:lnTo>
                      <a:pt x="124" y="820"/>
                    </a:lnTo>
                    <a:lnTo>
                      <a:pt x="136" y="824"/>
                    </a:lnTo>
                    <a:lnTo>
                      <a:pt x="142" y="844"/>
                    </a:lnTo>
                    <a:lnTo>
                      <a:pt x="154" y="828"/>
                    </a:lnTo>
                    <a:lnTo>
                      <a:pt x="162" y="826"/>
                    </a:lnTo>
                    <a:lnTo>
                      <a:pt x="170" y="428"/>
                    </a:lnTo>
                    <a:lnTo>
                      <a:pt x="172" y="438"/>
                    </a:lnTo>
                    <a:lnTo>
                      <a:pt x="170" y="832"/>
                    </a:lnTo>
                    <a:lnTo>
                      <a:pt x="186" y="832"/>
                    </a:lnTo>
                    <a:lnTo>
                      <a:pt x="188" y="846"/>
                    </a:lnTo>
                    <a:lnTo>
                      <a:pt x="190" y="838"/>
                    </a:lnTo>
                    <a:lnTo>
                      <a:pt x="204" y="794"/>
                    </a:lnTo>
                    <a:lnTo>
                      <a:pt x="210" y="854"/>
                    </a:lnTo>
                    <a:lnTo>
                      <a:pt x="230" y="826"/>
                    </a:lnTo>
                    <a:lnTo>
                      <a:pt x="240" y="826"/>
                    </a:lnTo>
                    <a:lnTo>
                      <a:pt x="240" y="834"/>
                    </a:lnTo>
                    <a:lnTo>
                      <a:pt x="248" y="848"/>
                    </a:lnTo>
                    <a:lnTo>
                      <a:pt x="258" y="830"/>
                    </a:lnTo>
                    <a:lnTo>
                      <a:pt x="276" y="830"/>
                    </a:lnTo>
                    <a:lnTo>
                      <a:pt x="286" y="814"/>
                    </a:lnTo>
                    <a:lnTo>
                      <a:pt x="286" y="820"/>
                    </a:lnTo>
                    <a:lnTo>
                      <a:pt x="292" y="828"/>
                    </a:lnTo>
                    <a:lnTo>
                      <a:pt x="336" y="828"/>
                    </a:lnTo>
                    <a:lnTo>
                      <a:pt x="342" y="844"/>
                    </a:lnTo>
                    <a:lnTo>
                      <a:pt x="362" y="784"/>
                    </a:lnTo>
                    <a:lnTo>
                      <a:pt x="364" y="848"/>
                    </a:lnTo>
                    <a:lnTo>
                      <a:pt x="372" y="830"/>
                    </a:lnTo>
                    <a:lnTo>
                      <a:pt x="380" y="842"/>
                    </a:lnTo>
                    <a:lnTo>
                      <a:pt x="380" y="830"/>
                    </a:lnTo>
                    <a:lnTo>
                      <a:pt x="390" y="844"/>
                    </a:lnTo>
                    <a:lnTo>
                      <a:pt x="404" y="826"/>
                    </a:lnTo>
                    <a:lnTo>
                      <a:pt x="412" y="844"/>
                    </a:lnTo>
                    <a:lnTo>
                      <a:pt x="420" y="834"/>
                    </a:lnTo>
                    <a:lnTo>
                      <a:pt x="436" y="836"/>
                    </a:lnTo>
                    <a:lnTo>
                      <a:pt x="440" y="440"/>
                    </a:lnTo>
                    <a:lnTo>
                      <a:pt x="438" y="480"/>
                    </a:lnTo>
                    <a:lnTo>
                      <a:pt x="444" y="824"/>
                    </a:lnTo>
                    <a:lnTo>
                      <a:pt x="452" y="816"/>
                    </a:lnTo>
                    <a:lnTo>
                      <a:pt x="454" y="828"/>
                    </a:lnTo>
                    <a:lnTo>
                      <a:pt x="468" y="824"/>
                    </a:lnTo>
                    <a:lnTo>
                      <a:pt x="474" y="426"/>
                    </a:lnTo>
                    <a:lnTo>
                      <a:pt x="486" y="858"/>
                    </a:lnTo>
                    <a:lnTo>
                      <a:pt x="494" y="842"/>
                    </a:lnTo>
                    <a:lnTo>
                      <a:pt x="508" y="838"/>
                    </a:lnTo>
                    <a:lnTo>
                      <a:pt x="508" y="430"/>
                    </a:lnTo>
                    <a:lnTo>
                      <a:pt x="518" y="446"/>
                    </a:lnTo>
                    <a:lnTo>
                      <a:pt x="526" y="832"/>
                    </a:lnTo>
                    <a:lnTo>
                      <a:pt x="534" y="832"/>
                    </a:lnTo>
                    <a:lnTo>
                      <a:pt x="544" y="848"/>
                    </a:lnTo>
                    <a:lnTo>
                      <a:pt x="552" y="824"/>
                    </a:lnTo>
                    <a:lnTo>
                      <a:pt x="560" y="826"/>
                    </a:lnTo>
                    <a:lnTo>
                      <a:pt x="560" y="816"/>
                    </a:lnTo>
                    <a:lnTo>
                      <a:pt x="574" y="828"/>
                    </a:lnTo>
                    <a:lnTo>
                      <a:pt x="582" y="416"/>
                    </a:lnTo>
                    <a:lnTo>
                      <a:pt x="608" y="440"/>
                    </a:lnTo>
                    <a:lnTo>
                      <a:pt x="600" y="830"/>
                    </a:lnTo>
                    <a:lnTo>
                      <a:pt x="614" y="828"/>
                    </a:lnTo>
                    <a:lnTo>
                      <a:pt x="624" y="838"/>
                    </a:lnTo>
                    <a:lnTo>
                      <a:pt x="642" y="828"/>
                    </a:lnTo>
                    <a:lnTo>
                      <a:pt x="648" y="840"/>
                    </a:lnTo>
                    <a:lnTo>
                      <a:pt x="654" y="822"/>
                    </a:lnTo>
                    <a:lnTo>
                      <a:pt x="660" y="426"/>
                    </a:lnTo>
                    <a:lnTo>
                      <a:pt x="672" y="406"/>
                    </a:lnTo>
                    <a:lnTo>
                      <a:pt x="684" y="436"/>
                    </a:lnTo>
                    <a:lnTo>
                      <a:pt x="696" y="830"/>
                    </a:lnTo>
                    <a:lnTo>
                      <a:pt x="720" y="828"/>
                    </a:lnTo>
                    <a:lnTo>
                      <a:pt x="728" y="428"/>
                    </a:lnTo>
                    <a:lnTo>
                      <a:pt x="730" y="420"/>
                    </a:lnTo>
                    <a:lnTo>
                      <a:pt x="744" y="440"/>
                    </a:lnTo>
                    <a:lnTo>
                      <a:pt x="748" y="412"/>
                    </a:lnTo>
                    <a:lnTo>
                      <a:pt x="756" y="424"/>
                    </a:lnTo>
                    <a:lnTo>
                      <a:pt x="762" y="416"/>
                    </a:lnTo>
                    <a:lnTo>
                      <a:pt x="770" y="830"/>
                    </a:lnTo>
                    <a:lnTo>
                      <a:pt x="778" y="814"/>
                    </a:lnTo>
                    <a:lnTo>
                      <a:pt x="792" y="836"/>
                    </a:lnTo>
                    <a:lnTo>
                      <a:pt x="802" y="436"/>
                    </a:lnTo>
                    <a:lnTo>
                      <a:pt x="816" y="410"/>
                    </a:lnTo>
                    <a:lnTo>
                      <a:pt x="834" y="442"/>
                    </a:lnTo>
                    <a:lnTo>
                      <a:pt x="842" y="406"/>
                    </a:lnTo>
                    <a:lnTo>
                      <a:pt x="850" y="434"/>
                    </a:lnTo>
                    <a:lnTo>
                      <a:pt x="852" y="836"/>
                    </a:lnTo>
                    <a:lnTo>
                      <a:pt x="868" y="430"/>
                    </a:lnTo>
                    <a:lnTo>
                      <a:pt x="876" y="420"/>
                    </a:lnTo>
                    <a:lnTo>
                      <a:pt x="880" y="434"/>
                    </a:lnTo>
                    <a:lnTo>
                      <a:pt x="892" y="412"/>
                    </a:lnTo>
                    <a:lnTo>
                      <a:pt x="904" y="428"/>
                    </a:lnTo>
                    <a:lnTo>
                      <a:pt x="912" y="412"/>
                    </a:lnTo>
                    <a:lnTo>
                      <a:pt x="922" y="428"/>
                    </a:lnTo>
                    <a:lnTo>
                      <a:pt x="940" y="424"/>
                    </a:lnTo>
                    <a:lnTo>
                      <a:pt x="944" y="412"/>
                    </a:lnTo>
                    <a:lnTo>
                      <a:pt x="952" y="422"/>
                    </a:lnTo>
                    <a:lnTo>
                      <a:pt x="970" y="424"/>
                    </a:lnTo>
                    <a:lnTo>
                      <a:pt x="978" y="444"/>
                    </a:lnTo>
                    <a:lnTo>
                      <a:pt x="986" y="416"/>
                    </a:lnTo>
                    <a:lnTo>
                      <a:pt x="1000" y="436"/>
                    </a:lnTo>
                    <a:lnTo>
                      <a:pt x="1002" y="24"/>
                    </a:lnTo>
                    <a:lnTo>
                      <a:pt x="1016" y="6"/>
                    </a:lnTo>
                    <a:lnTo>
                      <a:pt x="1022" y="406"/>
                    </a:lnTo>
                    <a:lnTo>
                      <a:pt x="1034" y="428"/>
                    </a:lnTo>
                    <a:lnTo>
                      <a:pt x="1046" y="410"/>
                    </a:lnTo>
                    <a:lnTo>
                      <a:pt x="1056" y="426"/>
                    </a:lnTo>
                    <a:lnTo>
                      <a:pt x="1074" y="426"/>
                    </a:lnTo>
                    <a:lnTo>
                      <a:pt x="1078" y="26"/>
                    </a:lnTo>
                    <a:lnTo>
                      <a:pt x="1090" y="424"/>
                    </a:lnTo>
                    <a:lnTo>
                      <a:pt x="1098" y="18"/>
                    </a:lnTo>
                    <a:lnTo>
                      <a:pt x="1110" y="428"/>
                    </a:lnTo>
                    <a:lnTo>
                      <a:pt x="1122" y="434"/>
                    </a:lnTo>
                    <a:lnTo>
                      <a:pt x="1128" y="416"/>
                    </a:lnTo>
                    <a:lnTo>
                      <a:pt x="1134" y="422"/>
                    </a:lnTo>
                    <a:lnTo>
                      <a:pt x="1144" y="402"/>
                    </a:lnTo>
                    <a:lnTo>
                      <a:pt x="1142" y="14"/>
                    </a:lnTo>
                    <a:lnTo>
                      <a:pt x="1152" y="2"/>
                    </a:lnTo>
                    <a:lnTo>
                      <a:pt x="1166" y="30"/>
                    </a:lnTo>
                    <a:lnTo>
                      <a:pt x="1176" y="6"/>
                    </a:lnTo>
                    <a:lnTo>
                      <a:pt x="1182" y="30"/>
                    </a:lnTo>
                    <a:lnTo>
                      <a:pt x="1190" y="426"/>
                    </a:lnTo>
                    <a:lnTo>
                      <a:pt x="1198" y="412"/>
                    </a:lnTo>
                    <a:lnTo>
                      <a:pt x="1200" y="418"/>
                    </a:lnTo>
                    <a:lnTo>
                      <a:pt x="1208" y="426"/>
                    </a:lnTo>
                    <a:lnTo>
                      <a:pt x="1222" y="16"/>
                    </a:lnTo>
                    <a:lnTo>
                      <a:pt x="1232" y="16"/>
                    </a:lnTo>
                    <a:lnTo>
                      <a:pt x="1244" y="402"/>
                    </a:lnTo>
                    <a:lnTo>
                      <a:pt x="1248" y="22"/>
                    </a:lnTo>
                    <a:lnTo>
                      <a:pt x="1256" y="4"/>
                    </a:lnTo>
                    <a:lnTo>
                      <a:pt x="1268" y="28"/>
                    </a:lnTo>
                    <a:lnTo>
                      <a:pt x="1274" y="432"/>
                    </a:lnTo>
                    <a:lnTo>
                      <a:pt x="1288" y="420"/>
                    </a:lnTo>
                    <a:lnTo>
                      <a:pt x="1294" y="6"/>
                    </a:lnTo>
                    <a:lnTo>
                      <a:pt x="1308" y="20"/>
                    </a:lnTo>
                    <a:lnTo>
                      <a:pt x="1312" y="6"/>
                    </a:lnTo>
                    <a:lnTo>
                      <a:pt x="1322" y="20"/>
                    </a:lnTo>
                    <a:lnTo>
                      <a:pt x="1352" y="22"/>
                    </a:lnTo>
                    <a:lnTo>
                      <a:pt x="1354" y="442"/>
                    </a:lnTo>
                    <a:lnTo>
                      <a:pt x="1368" y="426"/>
                    </a:lnTo>
                    <a:lnTo>
                      <a:pt x="1368" y="420"/>
                    </a:lnTo>
                    <a:lnTo>
                      <a:pt x="1364" y="24"/>
                    </a:lnTo>
                    <a:lnTo>
                      <a:pt x="1376" y="12"/>
                    </a:lnTo>
                    <a:lnTo>
                      <a:pt x="1376" y="0"/>
                    </a:lnTo>
                    <a:lnTo>
                      <a:pt x="1380" y="18"/>
                    </a:lnTo>
                    <a:lnTo>
                      <a:pt x="1390" y="4"/>
                    </a:lnTo>
                    <a:lnTo>
                      <a:pt x="1396" y="434"/>
                    </a:lnTo>
                    <a:lnTo>
                      <a:pt x="1396" y="428"/>
                    </a:lnTo>
                    <a:lnTo>
                      <a:pt x="1408" y="26"/>
                    </a:lnTo>
                    <a:lnTo>
                      <a:pt x="1416" y="14"/>
                    </a:lnTo>
                    <a:lnTo>
                      <a:pt x="1426" y="18"/>
                    </a:lnTo>
                    <a:lnTo>
                      <a:pt x="1436" y="428"/>
                    </a:lnTo>
                    <a:lnTo>
                      <a:pt x="1436" y="418"/>
                    </a:lnTo>
                    <a:lnTo>
                      <a:pt x="1444" y="32"/>
                    </a:lnTo>
                    <a:lnTo>
                      <a:pt x="1454" y="16"/>
                    </a:lnTo>
                    <a:lnTo>
                      <a:pt x="1464" y="14"/>
                    </a:lnTo>
                    <a:lnTo>
                      <a:pt x="1464" y="2"/>
                    </a:lnTo>
                    <a:lnTo>
                      <a:pt x="1476" y="12"/>
                    </a:lnTo>
                    <a:lnTo>
                      <a:pt x="1484" y="22"/>
                    </a:lnTo>
                    <a:lnTo>
                      <a:pt x="1494" y="10"/>
                    </a:lnTo>
                    <a:lnTo>
                      <a:pt x="1502" y="22"/>
                    </a:lnTo>
                    <a:lnTo>
                      <a:pt x="1520" y="30"/>
                    </a:lnTo>
                  </a:path>
                </a:pathLst>
              </a:custGeom>
              <a:noFill/>
              <a:ln w="25400" cap="rnd" cmpd="sng">
                <a:solidFill>
                  <a:schemeClr val="accent1"/>
                </a:solidFill>
                <a:prstDash val="solid"/>
                <a:round/>
                <a:headEnd type="none" w="med" len="med"/>
                <a:tailEnd type="none" w="med" len="med"/>
              </a:ln>
            </p:spPr>
            <p:txBody>
              <a:bodyPr/>
              <a:lstStyle/>
              <a:p>
                <a:endParaRPr lang="en-US"/>
              </a:p>
            </p:txBody>
          </p:sp>
          <p:sp>
            <p:nvSpPr>
              <p:cNvPr id="45094" name="Freeform 27"/>
              <p:cNvSpPr>
                <a:spLocks/>
              </p:cNvSpPr>
              <p:nvPr/>
            </p:nvSpPr>
            <p:spPr bwMode="auto">
              <a:xfrm>
                <a:off x="2820" y="1392"/>
                <a:ext cx="1555" cy="869"/>
              </a:xfrm>
              <a:custGeom>
                <a:avLst/>
                <a:gdLst>
                  <a:gd name="T0" fmla="*/ 16 w 1555"/>
                  <a:gd name="T1" fmla="*/ 14 h 869"/>
                  <a:gd name="T2" fmla="*/ 34 w 1555"/>
                  <a:gd name="T3" fmla="*/ 26 h 869"/>
                  <a:gd name="T4" fmla="*/ 58 w 1555"/>
                  <a:gd name="T5" fmla="*/ 28 h 869"/>
                  <a:gd name="T6" fmla="*/ 80 w 1555"/>
                  <a:gd name="T7" fmla="*/ 12 h 869"/>
                  <a:gd name="T8" fmla="*/ 182 w 1555"/>
                  <a:gd name="T9" fmla="*/ 432 h 869"/>
                  <a:gd name="T10" fmla="*/ 200 w 1555"/>
                  <a:gd name="T11" fmla="*/ 14 h 869"/>
                  <a:gd name="T12" fmla="*/ 216 w 1555"/>
                  <a:gd name="T13" fmla="*/ 26 h 869"/>
                  <a:gd name="T14" fmla="*/ 244 w 1555"/>
                  <a:gd name="T15" fmla="*/ 38 h 869"/>
                  <a:gd name="T16" fmla="*/ 326 w 1555"/>
                  <a:gd name="T17" fmla="*/ 24 h 869"/>
                  <a:gd name="T18" fmla="*/ 338 w 1555"/>
                  <a:gd name="T19" fmla="*/ 422 h 869"/>
                  <a:gd name="T20" fmla="*/ 350 w 1555"/>
                  <a:gd name="T21" fmla="*/ 28 h 869"/>
                  <a:gd name="T22" fmla="*/ 392 w 1555"/>
                  <a:gd name="T23" fmla="*/ 26 h 869"/>
                  <a:gd name="T24" fmla="*/ 414 w 1555"/>
                  <a:gd name="T25" fmla="*/ 420 h 869"/>
                  <a:gd name="T26" fmla="*/ 432 w 1555"/>
                  <a:gd name="T27" fmla="*/ 38 h 869"/>
                  <a:gd name="T28" fmla="*/ 446 w 1555"/>
                  <a:gd name="T29" fmla="*/ 40 h 869"/>
                  <a:gd name="T30" fmla="*/ 468 w 1555"/>
                  <a:gd name="T31" fmla="*/ 20 h 869"/>
                  <a:gd name="T32" fmla="*/ 498 w 1555"/>
                  <a:gd name="T33" fmla="*/ 440 h 869"/>
                  <a:gd name="T34" fmla="*/ 514 w 1555"/>
                  <a:gd name="T35" fmla="*/ 34 h 869"/>
                  <a:gd name="T36" fmla="*/ 538 w 1555"/>
                  <a:gd name="T37" fmla="*/ 26 h 869"/>
                  <a:gd name="T38" fmla="*/ 560 w 1555"/>
                  <a:gd name="T39" fmla="*/ 408 h 869"/>
                  <a:gd name="T40" fmla="*/ 590 w 1555"/>
                  <a:gd name="T41" fmla="*/ 436 h 869"/>
                  <a:gd name="T42" fmla="*/ 606 w 1555"/>
                  <a:gd name="T43" fmla="*/ 444 h 869"/>
                  <a:gd name="T44" fmla="*/ 636 w 1555"/>
                  <a:gd name="T45" fmla="*/ 418 h 869"/>
                  <a:gd name="T46" fmla="*/ 670 w 1555"/>
                  <a:gd name="T47" fmla="*/ 436 h 869"/>
                  <a:gd name="T48" fmla="*/ 692 w 1555"/>
                  <a:gd name="T49" fmla="*/ 432 h 869"/>
                  <a:gd name="T50" fmla="*/ 722 w 1555"/>
                  <a:gd name="T51" fmla="*/ 438 h 869"/>
                  <a:gd name="T52" fmla="*/ 750 w 1555"/>
                  <a:gd name="T53" fmla="*/ 432 h 869"/>
                  <a:gd name="T54" fmla="*/ 788 w 1555"/>
                  <a:gd name="T55" fmla="*/ 440 h 869"/>
                  <a:gd name="T56" fmla="*/ 818 w 1555"/>
                  <a:gd name="T57" fmla="*/ 436 h 869"/>
                  <a:gd name="T58" fmla="*/ 842 w 1555"/>
                  <a:gd name="T59" fmla="*/ 844 h 869"/>
                  <a:gd name="T60" fmla="*/ 872 w 1555"/>
                  <a:gd name="T61" fmla="*/ 430 h 869"/>
                  <a:gd name="T62" fmla="*/ 896 w 1555"/>
                  <a:gd name="T63" fmla="*/ 432 h 869"/>
                  <a:gd name="T64" fmla="*/ 916 w 1555"/>
                  <a:gd name="T65" fmla="*/ 848 h 869"/>
                  <a:gd name="T66" fmla="*/ 928 w 1555"/>
                  <a:gd name="T67" fmla="*/ 858 h 869"/>
                  <a:gd name="T68" fmla="*/ 972 w 1555"/>
                  <a:gd name="T69" fmla="*/ 414 h 869"/>
                  <a:gd name="T70" fmla="*/ 1004 w 1555"/>
                  <a:gd name="T71" fmla="*/ 848 h 869"/>
                  <a:gd name="T72" fmla="*/ 1020 w 1555"/>
                  <a:gd name="T73" fmla="*/ 426 h 869"/>
                  <a:gd name="T74" fmla="*/ 1042 w 1555"/>
                  <a:gd name="T75" fmla="*/ 850 h 869"/>
                  <a:gd name="T76" fmla="*/ 1068 w 1555"/>
                  <a:gd name="T77" fmla="*/ 840 h 869"/>
                  <a:gd name="T78" fmla="*/ 1092 w 1555"/>
                  <a:gd name="T79" fmla="*/ 844 h 869"/>
                  <a:gd name="T80" fmla="*/ 1108 w 1555"/>
                  <a:gd name="T81" fmla="*/ 850 h 869"/>
                  <a:gd name="T82" fmla="*/ 1132 w 1555"/>
                  <a:gd name="T83" fmla="*/ 822 h 869"/>
                  <a:gd name="T84" fmla="*/ 1164 w 1555"/>
                  <a:gd name="T85" fmla="*/ 838 h 869"/>
                  <a:gd name="T86" fmla="*/ 1192 w 1555"/>
                  <a:gd name="T87" fmla="*/ 836 h 869"/>
                  <a:gd name="T88" fmla="*/ 1240 w 1555"/>
                  <a:gd name="T89" fmla="*/ 840 h 869"/>
                  <a:gd name="T90" fmla="*/ 1282 w 1555"/>
                  <a:gd name="T91" fmla="*/ 836 h 869"/>
                  <a:gd name="T92" fmla="*/ 1314 w 1555"/>
                  <a:gd name="T93" fmla="*/ 820 h 869"/>
                  <a:gd name="T94" fmla="*/ 1344 w 1555"/>
                  <a:gd name="T95" fmla="*/ 850 h 869"/>
                  <a:gd name="T96" fmla="*/ 1376 w 1555"/>
                  <a:gd name="T97" fmla="*/ 838 h 869"/>
                  <a:gd name="T98" fmla="*/ 1420 w 1555"/>
                  <a:gd name="T99" fmla="*/ 436 h 869"/>
                  <a:gd name="T100" fmla="*/ 1430 w 1555"/>
                  <a:gd name="T101" fmla="*/ 840 h 869"/>
                  <a:gd name="T102" fmla="*/ 1474 w 1555"/>
                  <a:gd name="T103" fmla="*/ 838 h 869"/>
                  <a:gd name="T104" fmla="*/ 1490 w 1555"/>
                  <a:gd name="T105" fmla="*/ 846 h 869"/>
                  <a:gd name="T106" fmla="*/ 1524 w 1555"/>
                  <a:gd name="T107" fmla="*/ 820 h 869"/>
                  <a:gd name="T108" fmla="*/ 1554 w 1555"/>
                  <a:gd name="T109" fmla="*/ 850 h 8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5"/>
                  <a:gd name="T166" fmla="*/ 0 h 869"/>
                  <a:gd name="T167" fmla="*/ 1555 w 1555"/>
                  <a:gd name="T168" fmla="*/ 869 h 8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5" h="869">
                    <a:moveTo>
                      <a:pt x="0" y="40"/>
                    </a:moveTo>
                    <a:lnTo>
                      <a:pt x="4" y="28"/>
                    </a:lnTo>
                    <a:lnTo>
                      <a:pt x="16" y="14"/>
                    </a:lnTo>
                    <a:lnTo>
                      <a:pt x="26" y="18"/>
                    </a:lnTo>
                    <a:lnTo>
                      <a:pt x="26" y="428"/>
                    </a:lnTo>
                    <a:lnTo>
                      <a:pt x="34" y="26"/>
                    </a:lnTo>
                    <a:lnTo>
                      <a:pt x="46" y="6"/>
                    </a:lnTo>
                    <a:lnTo>
                      <a:pt x="48" y="24"/>
                    </a:lnTo>
                    <a:lnTo>
                      <a:pt x="58" y="28"/>
                    </a:lnTo>
                    <a:lnTo>
                      <a:pt x="66" y="424"/>
                    </a:lnTo>
                    <a:lnTo>
                      <a:pt x="72" y="30"/>
                    </a:lnTo>
                    <a:lnTo>
                      <a:pt x="80" y="12"/>
                    </a:lnTo>
                    <a:lnTo>
                      <a:pt x="90" y="28"/>
                    </a:lnTo>
                    <a:lnTo>
                      <a:pt x="176" y="26"/>
                    </a:lnTo>
                    <a:lnTo>
                      <a:pt x="182" y="432"/>
                    </a:lnTo>
                    <a:lnTo>
                      <a:pt x="192" y="26"/>
                    </a:lnTo>
                    <a:lnTo>
                      <a:pt x="200" y="26"/>
                    </a:lnTo>
                    <a:lnTo>
                      <a:pt x="200" y="14"/>
                    </a:lnTo>
                    <a:lnTo>
                      <a:pt x="200" y="22"/>
                    </a:lnTo>
                    <a:lnTo>
                      <a:pt x="210" y="32"/>
                    </a:lnTo>
                    <a:lnTo>
                      <a:pt x="216" y="26"/>
                    </a:lnTo>
                    <a:lnTo>
                      <a:pt x="224" y="38"/>
                    </a:lnTo>
                    <a:lnTo>
                      <a:pt x="232" y="22"/>
                    </a:lnTo>
                    <a:lnTo>
                      <a:pt x="244" y="38"/>
                    </a:lnTo>
                    <a:lnTo>
                      <a:pt x="258" y="428"/>
                    </a:lnTo>
                    <a:lnTo>
                      <a:pt x="274" y="26"/>
                    </a:lnTo>
                    <a:lnTo>
                      <a:pt x="326" y="24"/>
                    </a:lnTo>
                    <a:lnTo>
                      <a:pt x="328" y="12"/>
                    </a:lnTo>
                    <a:lnTo>
                      <a:pt x="330" y="434"/>
                    </a:lnTo>
                    <a:lnTo>
                      <a:pt x="338" y="422"/>
                    </a:lnTo>
                    <a:lnTo>
                      <a:pt x="344" y="428"/>
                    </a:lnTo>
                    <a:lnTo>
                      <a:pt x="344" y="414"/>
                    </a:lnTo>
                    <a:lnTo>
                      <a:pt x="350" y="28"/>
                    </a:lnTo>
                    <a:lnTo>
                      <a:pt x="356" y="18"/>
                    </a:lnTo>
                    <a:lnTo>
                      <a:pt x="362" y="20"/>
                    </a:lnTo>
                    <a:lnTo>
                      <a:pt x="392" y="26"/>
                    </a:lnTo>
                    <a:lnTo>
                      <a:pt x="394" y="0"/>
                    </a:lnTo>
                    <a:lnTo>
                      <a:pt x="404" y="444"/>
                    </a:lnTo>
                    <a:lnTo>
                      <a:pt x="414" y="420"/>
                    </a:lnTo>
                    <a:lnTo>
                      <a:pt x="422" y="442"/>
                    </a:lnTo>
                    <a:lnTo>
                      <a:pt x="426" y="38"/>
                    </a:lnTo>
                    <a:lnTo>
                      <a:pt x="432" y="38"/>
                    </a:lnTo>
                    <a:lnTo>
                      <a:pt x="436" y="22"/>
                    </a:lnTo>
                    <a:lnTo>
                      <a:pt x="444" y="14"/>
                    </a:lnTo>
                    <a:lnTo>
                      <a:pt x="446" y="40"/>
                    </a:lnTo>
                    <a:lnTo>
                      <a:pt x="456" y="24"/>
                    </a:lnTo>
                    <a:lnTo>
                      <a:pt x="468" y="12"/>
                    </a:lnTo>
                    <a:lnTo>
                      <a:pt x="468" y="20"/>
                    </a:lnTo>
                    <a:lnTo>
                      <a:pt x="474" y="442"/>
                    </a:lnTo>
                    <a:lnTo>
                      <a:pt x="490" y="430"/>
                    </a:lnTo>
                    <a:lnTo>
                      <a:pt x="498" y="440"/>
                    </a:lnTo>
                    <a:lnTo>
                      <a:pt x="514" y="416"/>
                    </a:lnTo>
                    <a:lnTo>
                      <a:pt x="514" y="408"/>
                    </a:lnTo>
                    <a:lnTo>
                      <a:pt x="514" y="34"/>
                    </a:lnTo>
                    <a:lnTo>
                      <a:pt x="532" y="32"/>
                    </a:lnTo>
                    <a:lnTo>
                      <a:pt x="536" y="20"/>
                    </a:lnTo>
                    <a:lnTo>
                      <a:pt x="538" y="26"/>
                    </a:lnTo>
                    <a:lnTo>
                      <a:pt x="540" y="410"/>
                    </a:lnTo>
                    <a:lnTo>
                      <a:pt x="540" y="416"/>
                    </a:lnTo>
                    <a:lnTo>
                      <a:pt x="560" y="408"/>
                    </a:lnTo>
                    <a:lnTo>
                      <a:pt x="570" y="440"/>
                    </a:lnTo>
                    <a:lnTo>
                      <a:pt x="582" y="414"/>
                    </a:lnTo>
                    <a:lnTo>
                      <a:pt x="590" y="436"/>
                    </a:lnTo>
                    <a:lnTo>
                      <a:pt x="590" y="406"/>
                    </a:lnTo>
                    <a:lnTo>
                      <a:pt x="596" y="10"/>
                    </a:lnTo>
                    <a:lnTo>
                      <a:pt x="606" y="444"/>
                    </a:lnTo>
                    <a:lnTo>
                      <a:pt x="612" y="426"/>
                    </a:lnTo>
                    <a:lnTo>
                      <a:pt x="626" y="434"/>
                    </a:lnTo>
                    <a:lnTo>
                      <a:pt x="636" y="418"/>
                    </a:lnTo>
                    <a:lnTo>
                      <a:pt x="644" y="436"/>
                    </a:lnTo>
                    <a:lnTo>
                      <a:pt x="658" y="426"/>
                    </a:lnTo>
                    <a:lnTo>
                      <a:pt x="670" y="436"/>
                    </a:lnTo>
                    <a:lnTo>
                      <a:pt x="678" y="432"/>
                    </a:lnTo>
                    <a:lnTo>
                      <a:pt x="686" y="858"/>
                    </a:lnTo>
                    <a:lnTo>
                      <a:pt x="692" y="432"/>
                    </a:lnTo>
                    <a:lnTo>
                      <a:pt x="700" y="440"/>
                    </a:lnTo>
                    <a:lnTo>
                      <a:pt x="714" y="418"/>
                    </a:lnTo>
                    <a:lnTo>
                      <a:pt x="722" y="438"/>
                    </a:lnTo>
                    <a:lnTo>
                      <a:pt x="728" y="424"/>
                    </a:lnTo>
                    <a:lnTo>
                      <a:pt x="740" y="450"/>
                    </a:lnTo>
                    <a:lnTo>
                      <a:pt x="750" y="432"/>
                    </a:lnTo>
                    <a:lnTo>
                      <a:pt x="758" y="850"/>
                    </a:lnTo>
                    <a:lnTo>
                      <a:pt x="776" y="424"/>
                    </a:lnTo>
                    <a:lnTo>
                      <a:pt x="788" y="440"/>
                    </a:lnTo>
                    <a:lnTo>
                      <a:pt x="798" y="428"/>
                    </a:lnTo>
                    <a:lnTo>
                      <a:pt x="808" y="446"/>
                    </a:lnTo>
                    <a:lnTo>
                      <a:pt x="818" y="436"/>
                    </a:lnTo>
                    <a:lnTo>
                      <a:pt x="824" y="840"/>
                    </a:lnTo>
                    <a:lnTo>
                      <a:pt x="838" y="402"/>
                    </a:lnTo>
                    <a:lnTo>
                      <a:pt x="842" y="844"/>
                    </a:lnTo>
                    <a:lnTo>
                      <a:pt x="856" y="446"/>
                    </a:lnTo>
                    <a:lnTo>
                      <a:pt x="866" y="430"/>
                    </a:lnTo>
                    <a:lnTo>
                      <a:pt x="872" y="430"/>
                    </a:lnTo>
                    <a:lnTo>
                      <a:pt x="880" y="444"/>
                    </a:lnTo>
                    <a:lnTo>
                      <a:pt x="894" y="450"/>
                    </a:lnTo>
                    <a:lnTo>
                      <a:pt x="896" y="432"/>
                    </a:lnTo>
                    <a:lnTo>
                      <a:pt x="896" y="868"/>
                    </a:lnTo>
                    <a:lnTo>
                      <a:pt x="912" y="840"/>
                    </a:lnTo>
                    <a:lnTo>
                      <a:pt x="916" y="848"/>
                    </a:lnTo>
                    <a:lnTo>
                      <a:pt x="922" y="834"/>
                    </a:lnTo>
                    <a:lnTo>
                      <a:pt x="924" y="864"/>
                    </a:lnTo>
                    <a:lnTo>
                      <a:pt x="928" y="858"/>
                    </a:lnTo>
                    <a:lnTo>
                      <a:pt x="936" y="438"/>
                    </a:lnTo>
                    <a:lnTo>
                      <a:pt x="960" y="430"/>
                    </a:lnTo>
                    <a:lnTo>
                      <a:pt x="972" y="414"/>
                    </a:lnTo>
                    <a:lnTo>
                      <a:pt x="972" y="850"/>
                    </a:lnTo>
                    <a:lnTo>
                      <a:pt x="986" y="834"/>
                    </a:lnTo>
                    <a:lnTo>
                      <a:pt x="1004" y="848"/>
                    </a:lnTo>
                    <a:lnTo>
                      <a:pt x="1018" y="438"/>
                    </a:lnTo>
                    <a:lnTo>
                      <a:pt x="1018" y="432"/>
                    </a:lnTo>
                    <a:lnTo>
                      <a:pt x="1020" y="426"/>
                    </a:lnTo>
                    <a:lnTo>
                      <a:pt x="1024" y="416"/>
                    </a:lnTo>
                    <a:lnTo>
                      <a:pt x="1034" y="842"/>
                    </a:lnTo>
                    <a:lnTo>
                      <a:pt x="1042" y="850"/>
                    </a:lnTo>
                    <a:lnTo>
                      <a:pt x="1046" y="834"/>
                    </a:lnTo>
                    <a:lnTo>
                      <a:pt x="1046" y="856"/>
                    </a:lnTo>
                    <a:lnTo>
                      <a:pt x="1068" y="840"/>
                    </a:lnTo>
                    <a:lnTo>
                      <a:pt x="1080" y="852"/>
                    </a:lnTo>
                    <a:lnTo>
                      <a:pt x="1084" y="830"/>
                    </a:lnTo>
                    <a:lnTo>
                      <a:pt x="1092" y="844"/>
                    </a:lnTo>
                    <a:lnTo>
                      <a:pt x="1092" y="836"/>
                    </a:lnTo>
                    <a:lnTo>
                      <a:pt x="1102" y="424"/>
                    </a:lnTo>
                    <a:lnTo>
                      <a:pt x="1108" y="850"/>
                    </a:lnTo>
                    <a:lnTo>
                      <a:pt x="1118" y="838"/>
                    </a:lnTo>
                    <a:lnTo>
                      <a:pt x="1134" y="836"/>
                    </a:lnTo>
                    <a:lnTo>
                      <a:pt x="1132" y="822"/>
                    </a:lnTo>
                    <a:lnTo>
                      <a:pt x="1138" y="420"/>
                    </a:lnTo>
                    <a:lnTo>
                      <a:pt x="1150" y="852"/>
                    </a:lnTo>
                    <a:lnTo>
                      <a:pt x="1164" y="838"/>
                    </a:lnTo>
                    <a:lnTo>
                      <a:pt x="1170" y="826"/>
                    </a:lnTo>
                    <a:lnTo>
                      <a:pt x="1174" y="846"/>
                    </a:lnTo>
                    <a:lnTo>
                      <a:pt x="1192" y="836"/>
                    </a:lnTo>
                    <a:lnTo>
                      <a:pt x="1214" y="846"/>
                    </a:lnTo>
                    <a:lnTo>
                      <a:pt x="1234" y="836"/>
                    </a:lnTo>
                    <a:lnTo>
                      <a:pt x="1240" y="840"/>
                    </a:lnTo>
                    <a:lnTo>
                      <a:pt x="1258" y="430"/>
                    </a:lnTo>
                    <a:lnTo>
                      <a:pt x="1266" y="840"/>
                    </a:lnTo>
                    <a:lnTo>
                      <a:pt x="1282" y="836"/>
                    </a:lnTo>
                    <a:lnTo>
                      <a:pt x="1286" y="848"/>
                    </a:lnTo>
                    <a:lnTo>
                      <a:pt x="1292" y="862"/>
                    </a:lnTo>
                    <a:lnTo>
                      <a:pt x="1314" y="820"/>
                    </a:lnTo>
                    <a:lnTo>
                      <a:pt x="1328" y="838"/>
                    </a:lnTo>
                    <a:lnTo>
                      <a:pt x="1342" y="838"/>
                    </a:lnTo>
                    <a:lnTo>
                      <a:pt x="1344" y="850"/>
                    </a:lnTo>
                    <a:lnTo>
                      <a:pt x="1356" y="834"/>
                    </a:lnTo>
                    <a:lnTo>
                      <a:pt x="1360" y="846"/>
                    </a:lnTo>
                    <a:lnTo>
                      <a:pt x="1376" y="838"/>
                    </a:lnTo>
                    <a:lnTo>
                      <a:pt x="1394" y="844"/>
                    </a:lnTo>
                    <a:lnTo>
                      <a:pt x="1406" y="828"/>
                    </a:lnTo>
                    <a:lnTo>
                      <a:pt x="1420" y="436"/>
                    </a:lnTo>
                    <a:lnTo>
                      <a:pt x="1418" y="466"/>
                    </a:lnTo>
                    <a:lnTo>
                      <a:pt x="1422" y="836"/>
                    </a:lnTo>
                    <a:lnTo>
                      <a:pt x="1430" y="840"/>
                    </a:lnTo>
                    <a:lnTo>
                      <a:pt x="1432" y="848"/>
                    </a:lnTo>
                    <a:lnTo>
                      <a:pt x="1446" y="838"/>
                    </a:lnTo>
                    <a:lnTo>
                      <a:pt x="1474" y="838"/>
                    </a:lnTo>
                    <a:lnTo>
                      <a:pt x="1484" y="820"/>
                    </a:lnTo>
                    <a:lnTo>
                      <a:pt x="1486" y="830"/>
                    </a:lnTo>
                    <a:lnTo>
                      <a:pt x="1490" y="846"/>
                    </a:lnTo>
                    <a:lnTo>
                      <a:pt x="1498" y="840"/>
                    </a:lnTo>
                    <a:lnTo>
                      <a:pt x="1508" y="854"/>
                    </a:lnTo>
                    <a:lnTo>
                      <a:pt x="1524" y="820"/>
                    </a:lnTo>
                    <a:lnTo>
                      <a:pt x="1526" y="426"/>
                    </a:lnTo>
                    <a:lnTo>
                      <a:pt x="1538" y="848"/>
                    </a:lnTo>
                    <a:lnTo>
                      <a:pt x="1554" y="850"/>
                    </a:lnTo>
                  </a:path>
                </a:pathLst>
              </a:custGeom>
              <a:noFill/>
              <a:ln w="25400" cap="rnd" cmpd="sng">
                <a:solidFill>
                  <a:schemeClr val="accent1"/>
                </a:solidFill>
                <a:prstDash val="solid"/>
                <a:round/>
                <a:headEnd type="none" w="med" len="med"/>
                <a:tailEnd type="none" w="med" len="med"/>
              </a:ln>
            </p:spPr>
            <p:txBody>
              <a:bodyPr/>
              <a:lstStyle/>
              <a:p>
                <a:endParaRPr lang="en-US"/>
              </a:p>
            </p:txBody>
          </p:sp>
        </p:grpSp>
        <p:sp>
          <p:nvSpPr>
            <p:cNvPr id="134175" name="Rectangle 31"/>
            <p:cNvSpPr>
              <a:spLocks noChangeArrowheads="1"/>
            </p:cNvSpPr>
            <p:nvPr/>
          </p:nvSpPr>
          <p:spPr bwMode="auto">
            <a:xfrm>
              <a:off x="910" y="1450"/>
              <a:ext cx="331" cy="154"/>
            </a:xfrm>
            <a:prstGeom prst="rect">
              <a:avLst/>
            </a:prstGeom>
            <a:noFill/>
            <a:ln w="12700">
              <a:noFill/>
              <a:miter lim="800000"/>
              <a:headEnd/>
              <a:tailEnd/>
            </a:ln>
            <a:effectLst/>
          </p:spPr>
          <p:txBody>
            <a:bodyPr wrap="none" lIns="90488" tIns="44450" rIns="90488" bIns="44450">
              <a:spAutoFit/>
            </a:bodyPr>
            <a:lstStyle/>
            <a:p>
              <a:pPr>
                <a:defRPr/>
              </a:pPr>
              <a:r>
                <a:rPr lang="en-US" sz="1600" b="1" dirty="0">
                  <a:effectLst>
                    <a:outerShdw blurRad="38100" dist="38100" dir="2700000" algn="tl">
                      <a:srgbClr val="FFFFFF"/>
                    </a:outerShdw>
                  </a:effectLst>
                </a:rPr>
                <a:t>+ </a:t>
              </a: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dc</a:t>
              </a:r>
              <a:endParaRPr lang="en-US" sz="1600" b="1" dirty="0">
                <a:effectLst>
                  <a:outerShdw blurRad="38100" dist="38100" dir="2700000" algn="tl">
                    <a:srgbClr val="FFFFFF"/>
                  </a:outerShdw>
                </a:effectLst>
              </a:endParaRPr>
            </a:p>
          </p:txBody>
        </p:sp>
        <p:sp>
          <p:nvSpPr>
            <p:cNvPr id="134176" name="Rectangle 32"/>
            <p:cNvSpPr>
              <a:spLocks noChangeArrowheads="1"/>
            </p:cNvSpPr>
            <p:nvPr/>
          </p:nvSpPr>
          <p:spPr bwMode="auto">
            <a:xfrm>
              <a:off x="922" y="2213"/>
              <a:ext cx="331" cy="154"/>
            </a:xfrm>
            <a:prstGeom prst="rect">
              <a:avLst/>
            </a:prstGeom>
            <a:noFill/>
            <a:ln w="12700">
              <a:noFill/>
              <a:miter lim="800000"/>
              <a:headEnd/>
              <a:tailEnd/>
            </a:ln>
            <a:effectLst/>
          </p:spPr>
          <p:txBody>
            <a:bodyPr wrap="none" lIns="90488" tIns="44450" rIns="90488" bIns="44450">
              <a:spAutoFit/>
            </a:bodyPr>
            <a:lstStyle/>
            <a:p>
              <a:pPr>
                <a:defRPr/>
              </a:pPr>
              <a:r>
                <a:rPr lang="en-US" sz="1600" b="1" dirty="0">
                  <a:effectLst>
                    <a:outerShdw blurRad="38100" dist="38100" dir="2700000" algn="tl">
                      <a:srgbClr val="FFFFFF"/>
                    </a:outerShdw>
                  </a:effectLst>
                </a:rPr>
                <a:t>- </a:t>
              </a: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dc</a:t>
              </a:r>
              <a:endParaRPr lang="en-US" sz="1600" b="1" baseline="-25000" dirty="0" smtClean="0">
                <a:effectLst>
                  <a:outerShdw blurRad="38100" dist="38100" dir="2700000" algn="tl">
                    <a:srgbClr val="FFFFFF"/>
                  </a:outerShdw>
                </a:effectLst>
              </a:endParaRPr>
            </a:p>
          </p:txBody>
        </p:sp>
        <p:sp>
          <p:nvSpPr>
            <p:cNvPr id="134177" name="Rectangle 33"/>
            <p:cNvSpPr>
              <a:spLocks noChangeArrowheads="1"/>
            </p:cNvSpPr>
            <p:nvPr/>
          </p:nvSpPr>
          <p:spPr bwMode="auto">
            <a:xfrm>
              <a:off x="3409" y="1144"/>
              <a:ext cx="926" cy="266"/>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AB</a:t>
              </a:r>
              <a:endParaRPr lang="en-US" sz="1600" b="1" baseline="-25000" dirty="0">
                <a:effectLst>
                  <a:outerShdw blurRad="38100" dist="38100" dir="2700000" algn="tl">
                    <a:srgbClr val="FFFFFF"/>
                  </a:outerShdw>
                </a:effectLst>
              </a:endParaRPr>
            </a:p>
            <a:p>
              <a:pPr>
                <a:defRPr/>
              </a:pPr>
              <a:r>
                <a:rPr lang="en-US" sz="1600" b="1" dirty="0" smtClean="0">
                  <a:effectLst>
                    <a:outerShdw blurRad="38100" dist="38100" dir="2700000" algn="tl">
                      <a:srgbClr val="FFFFFF"/>
                    </a:outerShdw>
                  </a:effectLst>
                </a:rPr>
                <a:t>500</a:t>
              </a:r>
              <a:r>
                <a:rPr lang="sr-Latn-CS" sz="1600" b="1" dirty="0" smtClean="0">
                  <a:effectLst>
                    <a:outerShdw blurRad="38100" dist="38100" dir="2700000" algn="tl">
                      <a:srgbClr val="FFFFFF"/>
                    </a:outerShdw>
                  </a:effectLst>
                </a:rPr>
                <a:t> </a:t>
              </a:r>
              <a:r>
                <a:rPr lang="en-US" sz="1600" b="1" dirty="0" smtClean="0">
                  <a:effectLst>
                    <a:outerShdw blurRad="38100" dist="38100" dir="2700000" algn="tl">
                      <a:srgbClr val="FFFFFF"/>
                    </a:outerShdw>
                  </a:effectLst>
                </a:rPr>
                <a:t>V</a:t>
              </a:r>
              <a:r>
                <a:rPr lang="sr-Latn-CS" sz="1600" b="1" dirty="0" smtClean="0">
                  <a:effectLst>
                    <a:outerShdw blurRad="38100" dist="38100" dir="2700000" algn="tl">
                      <a:srgbClr val="FFFFFF"/>
                    </a:outerShdw>
                  </a:effectLst>
                </a:rPr>
                <a:t> po podeoku</a:t>
              </a:r>
              <a:endParaRPr lang="en-US" sz="1600" b="1" dirty="0">
                <a:effectLst>
                  <a:outerShdw blurRad="38100" dist="38100" dir="2700000" algn="tl">
                    <a:srgbClr val="FFFFFF"/>
                  </a:outerShdw>
                </a:effectLst>
              </a:endParaRPr>
            </a:p>
          </p:txBody>
        </p:sp>
        <p:sp>
          <p:nvSpPr>
            <p:cNvPr id="134178" name="Rectangle 34"/>
            <p:cNvSpPr>
              <a:spLocks noChangeArrowheads="1"/>
            </p:cNvSpPr>
            <p:nvPr/>
          </p:nvSpPr>
          <p:spPr bwMode="auto">
            <a:xfrm>
              <a:off x="2064" y="2776"/>
              <a:ext cx="707" cy="266"/>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Fazna struja</a:t>
              </a:r>
              <a:endParaRPr lang="en-US" sz="1600" b="1" dirty="0">
                <a:effectLst>
                  <a:outerShdw blurRad="38100" dist="38100" dir="2700000" algn="tl">
                    <a:srgbClr val="FFFFFF"/>
                  </a:outerShdw>
                </a:effectLst>
              </a:endParaRPr>
            </a:p>
            <a:p>
              <a:pPr>
                <a:defRPr/>
              </a:pPr>
              <a:r>
                <a:rPr lang="en-US" sz="1600" b="1" dirty="0" smtClean="0">
                  <a:effectLst>
                    <a:outerShdw blurRad="38100" dist="38100" dir="2700000" algn="tl">
                      <a:srgbClr val="FFFFFF"/>
                    </a:outerShdw>
                  </a:effectLst>
                </a:rPr>
                <a:t>10A </a:t>
              </a:r>
              <a:r>
                <a:rPr lang="sr-Latn-CS" sz="1600" b="1" dirty="0" smtClean="0">
                  <a:effectLst>
                    <a:outerShdw blurRad="38100" dist="38100" dir="2700000" algn="tl">
                      <a:srgbClr val="FFFFFF"/>
                    </a:outerShdw>
                  </a:effectLst>
                </a:rPr>
                <a:t>po pod.</a:t>
              </a:r>
              <a:endParaRPr lang="en-US" sz="1600" b="1" dirty="0">
                <a:effectLst>
                  <a:outerShdw blurRad="38100" dist="38100" dir="2700000" algn="tl">
                    <a:srgbClr val="FFFFFF"/>
                  </a:outerShdw>
                </a:effectLst>
              </a:endParaRPr>
            </a:p>
          </p:txBody>
        </p:sp>
        <p:sp>
          <p:nvSpPr>
            <p:cNvPr id="39" name="Line 14"/>
            <p:cNvSpPr>
              <a:spLocks noChangeShapeType="1"/>
            </p:cNvSpPr>
            <p:nvPr/>
          </p:nvSpPr>
          <p:spPr bwMode="auto">
            <a:xfrm>
              <a:off x="1208" y="2289"/>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0" name="Line 14"/>
            <p:cNvSpPr>
              <a:spLocks noChangeShapeType="1"/>
            </p:cNvSpPr>
            <p:nvPr/>
          </p:nvSpPr>
          <p:spPr bwMode="auto">
            <a:xfrm>
              <a:off x="1208" y="1523"/>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1" name="Rectangle 31"/>
            <p:cNvSpPr>
              <a:spLocks noChangeArrowheads="1"/>
            </p:cNvSpPr>
            <p:nvPr/>
          </p:nvSpPr>
          <p:spPr bwMode="auto">
            <a:xfrm>
              <a:off x="1053" y="1818"/>
              <a:ext cx="146" cy="154"/>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0</a:t>
              </a:r>
              <a:endParaRPr lang="en-US" sz="1600" b="1" dirty="0">
                <a:effectLst>
                  <a:outerShdw blurRad="38100" dist="38100" dir="2700000" algn="tl">
                    <a:srgbClr val="FFFFFF"/>
                  </a:outerShdw>
                </a:effectLst>
              </a:endParaRPr>
            </a:p>
          </p:txBody>
        </p:sp>
      </p:grpSp>
      <p:sp>
        <p:nvSpPr>
          <p:cNvPr id="45060" name="Rectangle 40"/>
          <p:cNvSpPr>
            <a:spLocks noGrp="1" noChangeArrowheads="1"/>
          </p:cNvSpPr>
          <p:nvPr>
            <p:ph type="title"/>
          </p:nvPr>
        </p:nvSpPr>
        <p:spPr>
          <a:xfrm>
            <a:off x="684213" y="0"/>
            <a:ext cx="7772400" cy="1143000"/>
          </a:xfrm>
          <a:noFill/>
        </p:spPr>
        <p:txBody>
          <a:bodyPr/>
          <a:lstStyle/>
          <a:p>
            <a:r>
              <a:rPr lang="sr-Latn-CS" dirty="0" smtClean="0"/>
              <a:t>Međufazni napon i struja</a:t>
            </a: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A48A2030-9C66-4E1B-BF19-E0F7BF4593FB}" type="slidenum">
              <a:rPr lang="en-US" smtClean="0"/>
              <a:pPr/>
              <a:t>68</a:t>
            </a:fld>
            <a:endParaRPr lang="en-US" smtClean="0"/>
          </a:p>
        </p:txBody>
      </p:sp>
      <p:sp>
        <p:nvSpPr>
          <p:cNvPr id="47107" name="Rectangle 37"/>
          <p:cNvSpPr>
            <a:spLocks noGrp="1" noChangeArrowheads="1"/>
          </p:cNvSpPr>
          <p:nvPr>
            <p:ph type="title"/>
          </p:nvPr>
        </p:nvSpPr>
        <p:spPr>
          <a:xfrm>
            <a:off x="611188" y="0"/>
            <a:ext cx="7772400" cy="1143000"/>
          </a:xfrm>
        </p:spPr>
        <p:txBody>
          <a:bodyPr/>
          <a:lstStyle/>
          <a:p>
            <a:r>
              <a:rPr lang="sr-Latn-CS" sz="3600" smtClean="0"/>
              <a:t>Oblici struja u trofaznom sistemu</a:t>
            </a:r>
            <a:endParaRPr lang="en-US" sz="3600" smtClean="0"/>
          </a:p>
        </p:txBody>
      </p:sp>
      <p:pic>
        <p:nvPicPr>
          <p:cNvPr id="47108" name="Picture 54"/>
          <p:cNvPicPr>
            <a:picLocks noChangeAspect="1" noChangeArrowheads="1"/>
          </p:cNvPicPr>
          <p:nvPr/>
        </p:nvPicPr>
        <p:blipFill>
          <a:blip r:embed="rId3" cstate="print"/>
          <a:srcRect b="8487"/>
          <a:stretch>
            <a:fillRect/>
          </a:stretch>
        </p:blipFill>
        <p:spPr bwMode="auto">
          <a:xfrm>
            <a:off x="1116013" y="1844675"/>
            <a:ext cx="7200900"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F88FBE6-53E8-4C1B-878E-D4A28B5D0501}" type="slidenum">
              <a:rPr lang="en-US" smtClean="0"/>
              <a:pPr/>
              <a:t>69</a:t>
            </a:fld>
            <a:endParaRPr lang="en-US" smtClean="0"/>
          </a:p>
        </p:txBody>
      </p:sp>
      <p:sp>
        <p:nvSpPr>
          <p:cNvPr id="48131" name="Rectangle 2"/>
          <p:cNvSpPr>
            <a:spLocks noGrp="1" noChangeArrowheads="1"/>
          </p:cNvSpPr>
          <p:nvPr>
            <p:ph type="ctrTitle"/>
          </p:nvPr>
        </p:nvSpPr>
        <p:spPr>
          <a:xfrm>
            <a:off x="685800" y="2667000"/>
            <a:ext cx="7772400" cy="1143000"/>
          </a:xfrm>
        </p:spPr>
        <p:txBody>
          <a:bodyPr/>
          <a:lstStyle/>
          <a:p>
            <a:r>
              <a:rPr lang="sr-Latn-CS" smtClean="0"/>
              <a:t>Analiza pomoću prostornih vektora</a:t>
            </a: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FFA19274-C43A-4261-AEB7-1053B37E421E}" type="slidenum">
              <a:rPr lang="en-US" smtClean="0"/>
              <a:pPr/>
              <a:t>7</a:t>
            </a:fld>
            <a:endParaRPr lang="en-US" smtClean="0"/>
          </a:p>
        </p:txBody>
      </p:sp>
      <p:pic>
        <p:nvPicPr>
          <p:cNvPr id="14339" name="Picture 2" descr="MVC-001F"/>
          <p:cNvPicPr>
            <a:picLocks noChangeAspect="1" noChangeArrowheads="1"/>
          </p:cNvPicPr>
          <p:nvPr/>
        </p:nvPicPr>
        <p:blipFill>
          <a:blip r:embed="rId3" cstate="print"/>
          <a:srcRect/>
          <a:stretch>
            <a:fillRect/>
          </a:stretch>
        </p:blipFill>
        <p:spPr bwMode="auto">
          <a:xfrm>
            <a:off x="1371600" y="685800"/>
            <a:ext cx="6019800" cy="4514850"/>
          </a:xfrm>
          <a:prstGeom prst="rect">
            <a:avLst/>
          </a:prstGeom>
          <a:noFill/>
          <a:ln w="9525">
            <a:noFill/>
            <a:miter lim="800000"/>
            <a:headEnd/>
            <a:tailEnd/>
          </a:ln>
        </p:spPr>
      </p:pic>
      <p:sp>
        <p:nvSpPr>
          <p:cNvPr id="14340" name="Text Box 3"/>
          <p:cNvSpPr txBox="1">
            <a:spLocks noChangeArrowheads="1"/>
          </p:cNvSpPr>
          <p:nvPr/>
        </p:nvSpPr>
        <p:spPr bwMode="auto">
          <a:xfrm>
            <a:off x="990600" y="5183188"/>
            <a:ext cx="6913563" cy="396875"/>
          </a:xfrm>
          <a:prstGeom prst="rect">
            <a:avLst/>
          </a:prstGeom>
          <a:noFill/>
          <a:ln w="9525">
            <a:noFill/>
            <a:miter lim="800000"/>
            <a:headEnd/>
            <a:tailEnd/>
          </a:ln>
        </p:spPr>
        <p:txBody>
          <a:bodyPr wrap="none">
            <a:spAutoFit/>
          </a:bodyPr>
          <a:lstStyle/>
          <a:p>
            <a:r>
              <a:rPr lang="sr-Latn-CS" sz="2000" b="1">
                <a:solidFill>
                  <a:srgbClr val="0000CC"/>
                </a:solidFill>
                <a:cs typeface="Times New Roman" pitchFamily="18" charset="0"/>
              </a:rPr>
              <a:t>Dioda </a:t>
            </a:r>
            <a:r>
              <a:rPr lang="en-US" sz="2000" b="1">
                <a:solidFill>
                  <a:srgbClr val="0000CC"/>
                </a:solidFill>
                <a:cs typeface="Times New Roman" pitchFamily="18" charset="0"/>
              </a:rPr>
              <a:t>4500V/800A </a:t>
            </a:r>
            <a:r>
              <a:rPr lang="sr-Latn-CS" sz="2000" b="1">
                <a:solidFill>
                  <a:srgbClr val="0000CC"/>
                </a:solidFill>
                <a:cs typeface="Times New Roman" pitchFamily="18" charset="0"/>
              </a:rPr>
              <a:t>(</a:t>
            </a:r>
            <a:r>
              <a:rPr lang="en-US" sz="2000" b="1">
                <a:solidFill>
                  <a:srgbClr val="0000CC"/>
                </a:solidFill>
                <a:cs typeface="Times New Roman" pitchFamily="18" charset="0"/>
              </a:rPr>
              <a:t>pack</a:t>
            </a:r>
            <a:r>
              <a:rPr lang="sr-Latn-CS" sz="2000" b="1">
                <a:solidFill>
                  <a:srgbClr val="0000CC"/>
                </a:solidFill>
                <a:cs typeface="Times New Roman" pitchFamily="18" charset="0"/>
              </a:rPr>
              <a:t>)</a:t>
            </a:r>
            <a:r>
              <a:rPr lang="en-US" sz="2000" b="1">
                <a:solidFill>
                  <a:srgbClr val="0000CC"/>
                </a:solidFill>
                <a:cs typeface="Times New Roman" pitchFamily="18" charset="0"/>
              </a:rPr>
              <a:t> </a:t>
            </a:r>
            <a:r>
              <a:rPr lang="sr-Latn-CS" sz="2000" b="1">
                <a:solidFill>
                  <a:srgbClr val="0000CC"/>
                </a:solidFill>
                <a:cs typeface="Times New Roman" pitchFamily="18" charset="0"/>
              </a:rPr>
              <a:t>i</a:t>
            </a:r>
            <a:r>
              <a:rPr lang="en-US" sz="2000" b="1">
                <a:solidFill>
                  <a:srgbClr val="0000CC"/>
                </a:solidFill>
                <a:cs typeface="Times New Roman" pitchFamily="18" charset="0"/>
              </a:rPr>
              <a:t> </a:t>
            </a:r>
            <a:r>
              <a:rPr lang="sr-Latn-CS" sz="2000" b="1">
                <a:solidFill>
                  <a:srgbClr val="0000CC"/>
                </a:solidFill>
                <a:cs typeface="Times New Roman" pitchFamily="18" charset="0"/>
              </a:rPr>
              <a:t>modul (4 diode)</a:t>
            </a:r>
            <a:r>
              <a:rPr lang="en-US" sz="2000" b="1">
                <a:solidFill>
                  <a:srgbClr val="0000CC"/>
                </a:solidFill>
              </a:rPr>
              <a:t> </a:t>
            </a:r>
            <a:r>
              <a:rPr lang="en-US" sz="2000" b="1">
                <a:solidFill>
                  <a:srgbClr val="0000CC"/>
                </a:solidFill>
                <a:cs typeface="Times New Roman" pitchFamily="18" charset="0"/>
              </a:rPr>
              <a:t>1700V/1200A</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3DE01432-07F9-4F5A-963E-20AF172D375A}" type="slidenum">
              <a:rPr lang="en-US" smtClean="0"/>
              <a:pPr/>
              <a:t>70</a:t>
            </a:fld>
            <a:endParaRPr lang="en-US" smtClean="0"/>
          </a:p>
        </p:txBody>
      </p:sp>
      <p:pic>
        <p:nvPicPr>
          <p:cNvPr id="49155" name="Picture 4"/>
          <p:cNvPicPr>
            <a:picLocks noChangeAspect="1" noChangeArrowheads="1"/>
          </p:cNvPicPr>
          <p:nvPr/>
        </p:nvPicPr>
        <p:blipFill>
          <a:blip r:embed="rId3" cstate="print"/>
          <a:srcRect b="4231"/>
          <a:stretch>
            <a:fillRect/>
          </a:stretch>
        </p:blipFill>
        <p:spPr bwMode="auto">
          <a:xfrm>
            <a:off x="1258888" y="1125538"/>
            <a:ext cx="6696075" cy="5472112"/>
          </a:xfrm>
          <a:prstGeom prst="rect">
            <a:avLst/>
          </a:prstGeom>
          <a:noFill/>
          <a:ln w="9525">
            <a:noFill/>
            <a:miter lim="800000"/>
            <a:headEnd/>
            <a:tailEnd/>
          </a:ln>
        </p:spPr>
      </p:pic>
      <p:sp>
        <p:nvSpPr>
          <p:cNvPr id="49156" name="Rectangle 37"/>
          <p:cNvSpPr>
            <a:spLocks noGrp="1" noChangeArrowheads="1"/>
          </p:cNvSpPr>
          <p:nvPr>
            <p:ph type="title"/>
          </p:nvPr>
        </p:nvSpPr>
        <p:spPr>
          <a:xfrm>
            <a:off x="0" y="0"/>
            <a:ext cx="9144000" cy="1143000"/>
          </a:xfrm>
        </p:spPr>
        <p:txBody>
          <a:bodyPr/>
          <a:lstStyle/>
          <a:p>
            <a:r>
              <a:rPr lang="sr-Latn-CS" sz="3600" smtClean="0"/>
              <a:t>Definicija prostornog vektora struje</a:t>
            </a:r>
            <a:endParaRPr lang="en-US" sz="3600" smtClean="0"/>
          </a:p>
        </p:txBody>
      </p:sp>
      <p:pic>
        <p:nvPicPr>
          <p:cNvPr id="5" name="Picture 54"/>
          <p:cNvPicPr>
            <a:picLocks noChangeAspect="1" noChangeArrowheads="1"/>
          </p:cNvPicPr>
          <p:nvPr/>
        </p:nvPicPr>
        <p:blipFill>
          <a:blip r:embed="rId4" cstate="print"/>
          <a:srcRect b="8487"/>
          <a:stretch>
            <a:fillRect/>
          </a:stretch>
        </p:blipFill>
        <p:spPr bwMode="auto">
          <a:xfrm>
            <a:off x="107950" y="3284538"/>
            <a:ext cx="2987675"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07EB9DDA-4540-47BC-BC85-13FE93F1B8F9}" type="slidenum">
              <a:rPr lang="en-US" smtClean="0"/>
              <a:pPr/>
              <a:t>71</a:t>
            </a:fld>
            <a:endParaRPr lang="en-US" smtClean="0"/>
          </a:p>
        </p:txBody>
      </p:sp>
      <p:sp>
        <p:nvSpPr>
          <p:cNvPr id="50179" name="Rectangle 4"/>
          <p:cNvSpPr>
            <a:spLocks noGrp="1" noChangeArrowheads="1"/>
          </p:cNvSpPr>
          <p:nvPr>
            <p:ph type="title"/>
          </p:nvPr>
        </p:nvSpPr>
        <p:spPr>
          <a:xfrm>
            <a:off x="684213" y="0"/>
            <a:ext cx="7772400" cy="1143000"/>
          </a:xfrm>
          <a:noFill/>
        </p:spPr>
        <p:txBody>
          <a:bodyPr/>
          <a:lstStyle/>
          <a:p>
            <a:r>
              <a:rPr lang="sr-Latn-CS" smtClean="0"/>
              <a:t>Prostorno-vektroska PWM</a:t>
            </a:r>
            <a:endParaRPr lang="en-US" smtClean="0"/>
          </a:p>
        </p:txBody>
      </p:sp>
      <p:pic>
        <p:nvPicPr>
          <p:cNvPr id="50180" name="Picture 5"/>
          <p:cNvPicPr>
            <a:picLocks noChangeAspect="1" noChangeArrowheads="1"/>
          </p:cNvPicPr>
          <p:nvPr/>
        </p:nvPicPr>
        <p:blipFill>
          <a:blip r:embed="rId3" cstate="print"/>
          <a:srcRect b="5453"/>
          <a:stretch>
            <a:fillRect/>
          </a:stretch>
        </p:blipFill>
        <p:spPr bwMode="auto">
          <a:xfrm>
            <a:off x="1042988" y="1052513"/>
            <a:ext cx="6911975" cy="5091112"/>
          </a:xfrm>
          <a:prstGeom prst="rect">
            <a:avLst/>
          </a:prstGeom>
          <a:noFill/>
          <a:ln w="25400">
            <a:noFill/>
            <a:miter lim="800000"/>
            <a:headEnd type="none" w="sm" len="sm"/>
            <a:tailEnd type="none" w="sm" len="sm"/>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0A267771-7863-45E6-A811-DFF7C2A247D4}" type="slidenum">
              <a:rPr lang="en-US" smtClean="0"/>
              <a:pPr/>
              <a:t>72</a:t>
            </a:fld>
            <a:endParaRPr lang="en-US" smtClean="0"/>
          </a:p>
        </p:txBody>
      </p:sp>
      <p:sp>
        <p:nvSpPr>
          <p:cNvPr id="51203" name="Rectangle 2"/>
          <p:cNvSpPr>
            <a:spLocks noGrp="1" noChangeArrowheads="1"/>
          </p:cNvSpPr>
          <p:nvPr>
            <p:ph type="title"/>
          </p:nvPr>
        </p:nvSpPr>
        <p:spPr>
          <a:xfrm>
            <a:off x="755650" y="0"/>
            <a:ext cx="7772400" cy="1143000"/>
          </a:xfrm>
        </p:spPr>
        <p:txBody>
          <a:bodyPr/>
          <a:lstStyle/>
          <a:p>
            <a:r>
              <a:rPr lang="sr-Latn-CS" dirty="0" smtClean="0"/>
              <a:t>Klarkina transformacija</a:t>
            </a:r>
            <a:endParaRPr lang="en-US" dirty="0" smtClean="0"/>
          </a:p>
        </p:txBody>
      </p:sp>
      <p:pic>
        <p:nvPicPr>
          <p:cNvPr id="51204" name="Picture 4"/>
          <p:cNvPicPr>
            <a:picLocks noChangeAspect="1" noChangeArrowheads="1"/>
          </p:cNvPicPr>
          <p:nvPr/>
        </p:nvPicPr>
        <p:blipFill>
          <a:blip r:embed="rId3" cstate="print"/>
          <a:srcRect/>
          <a:stretch>
            <a:fillRect/>
          </a:stretch>
        </p:blipFill>
        <p:spPr bwMode="auto">
          <a:xfrm>
            <a:off x="900113" y="1989138"/>
            <a:ext cx="3627437" cy="3671887"/>
          </a:xfrm>
          <a:prstGeom prst="rect">
            <a:avLst/>
          </a:prstGeom>
          <a:noFill/>
          <a:ln w="9525">
            <a:noFill/>
            <a:miter lim="800000"/>
            <a:headEnd/>
            <a:tailEnd/>
          </a:ln>
        </p:spPr>
      </p:pic>
      <p:pic>
        <p:nvPicPr>
          <p:cNvPr id="51205" name="Picture 6"/>
          <p:cNvPicPr>
            <a:picLocks noChangeAspect="1" noChangeArrowheads="1"/>
          </p:cNvPicPr>
          <p:nvPr/>
        </p:nvPicPr>
        <p:blipFill>
          <a:blip r:embed="rId4" cstate="print"/>
          <a:srcRect/>
          <a:stretch>
            <a:fillRect/>
          </a:stretch>
        </p:blipFill>
        <p:spPr bwMode="auto">
          <a:xfrm>
            <a:off x="5292725" y="1989138"/>
            <a:ext cx="3024188" cy="1612900"/>
          </a:xfrm>
          <a:prstGeom prst="rect">
            <a:avLst/>
          </a:prstGeom>
          <a:noFill/>
          <a:ln w="9525">
            <a:noFill/>
            <a:miter lim="800000"/>
            <a:headEnd/>
            <a:tailEnd/>
          </a:ln>
        </p:spPr>
      </p:pic>
      <p:pic>
        <p:nvPicPr>
          <p:cNvPr id="51206" name="Picture 7"/>
          <p:cNvPicPr>
            <a:picLocks noChangeAspect="1" noChangeArrowheads="1"/>
          </p:cNvPicPr>
          <p:nvPr/>
        </p:nvPicPr>
        <p:blipFill>
          <a:blip r:embed="rId5" cstate="print"/>
          <a:srcRect/>
          <a:stretch>
            <a:fillRect/>
          </a:stretch>
        </p:blipFill>
        <p:spPr bwMode="auto">
          <a:xfrm>
            <a:off x="5253038" y="3573463"/>
            <a:ext cx="3063875" cy="1595437"/>
          </a:xfrm>
          <a:prstGeom prst="rect">
            <a:avLst/>
          </a:prstGeom>
          <a:noFill/>
          <a:ln w="9525">
            <a:noFill/>
            <a:miter lim="800000"/>
            <a:headEnd/>
            <a:tailEnd/>
          </a:ln>
        </p:spPr>
      </p:pic>
      <p:sp>
        <p:nvSpPr>
          <p:cNvPr id="9" name="Rectangle 2"/>
          <p:cNvSpPr txBox="1">
            <a:spLocks noChangeArrowheads="1"/>
          </p:cNvSpPr>
          <p:nvPr/>
        </p:nvSpPr>
        <p:spPr bwMode="auto">
          <a:xfrm>
            <a:off x="900113" y="620713"/>
            <a:ext cx="7772400" cy="1143000"/>
          </a:xfrm>
          <a:prstGeom prst="rect">
            <a:avLst/>
          </a:prstGeom>
          <a:noFill/>
          <a:ln w="9525">
            <a:noFill/>
            <a:miter lim="800000"/>
            <a:headEnd/>
            <a:tailEnd/>
          </a:ln>
          <a:effectLst/>
        </p:spPr>
        <p:txBody>
          <a:bodyPr anchor="ctr"/>
          <a:lstStyle/>
          <a:p>
            <a:pPr algn="ctr">
              <a:defRPr/>
            </a:pPr>
            <a:r>
              <a:rPr lang="en-US" sz="3200" kern="0" dirty="0">
                <a:latin typeface="+mj-lt"/>
                <a:ea typeface="+mj-ea"/>
                <a:cs typeface="+mj-cs"/>
              </a:rPr>
              <a:t>(k</a:t>
            </a:r>
            <a:r>
              <a:rPr lang="sr-Latn-CS" sz="3200" kern="0" dirty="0">
                <a:latin typeface="+mj-lt"/>
                <a:ea typeface="+mj-ea"/>
                <a:cs typeface="+mj-cs"/>
              </a:rPr>
              <a:t>oeficijent transformacije </a:t>
            </a:r>
            <a:r>
              <a:rPr lang="sr-Latn-CS" sz="3200" i="1" kern="0" dirty="0">
                <a:latin typeface="+mj-lt"/>
                <a:ea typeface="+mj-ea"/>
                <a:cs typeface="+mj-cs"/>
              </a:rPr>
              <a:t>k</a:t>
            </a:r>
            <a:r>
              <a:rPr lang="en-US" sz="3200" i="1" kern="0" baseline="-25000" dirty="0">
                <a:latin typeface="+mj-lt"/>
                <a:ea typeface="+mj-ea"/>
                <a:cs typeface="+mj-cs"/>
              </a:rPr>
              <a:t>k</a:t>
            </a:r>
            <a:r>
              <a:rPr lang="sr-Latn-CS" sz="3200" kern="0" dirty="0">
                <a:latin typeface="+mj-lt"/>
                <a:ea typeface="+mj-ea"/>
                <a:cs typeface="+mj-cs"/>
              </a:rPr>
              <a:t>=2</a:t>
            </a:r>
            <a:r>
              <a:rPr lang="en-US" sz="3200" kern="0" dirty="0">
                <a:latin typeface="+mj-lt"/>
                <a:ea typeface="+mj-ea"/>
                <a:cs typeface="+mj-cs"/>
              </a:rPr>
              <a:t>/3)</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9EAA218B-F1C0-4E56-A9E2-554D85EC9BC6}" type="slidenum">
              <a:rPr lang="en-US" smtClean="0"/>
              <a:pPr/>
              <a:t>73</a:t>
            </a:fld>
            <a:endParaRPr lang="en-US" smtClean="0"/>
          </a:p>
        </p:txBody>
      </p:sp>
      <p:pic>
        <p:nvPicPr>
          <p:cNvPr id="52227" name="Picture 5" descr="File:Clarke transform2.png"/>
          <p:cNvPicPr>
            <a:picLocks noChangeAspect="1" noChangeArrowheads="1"/>
          </p:cNvPicPr>
          <p:nvPr/>
        </p:nvPicPr>
        <p:blipFill>
          <a:blip r:embed="rId3" cstate="print"/>
          <a:srcRect/>
          <a:stretch>
            <a:fillRect/>
          </a:stretch>
        </p:blipFill>
        <p:spPr bwMode="auto">
          <a:xfrm>
            <a:off x="1258888" y="333375"/>
            <a:ext cx="5400675" cy="3271838"/>
          </a:xfrm>
          <a:prstGeom prst="rect">
            <a:avLst/>
          </a:prstGeom>
          <a:noFill/>
          <a:ln w="9525">
            <a:noFill/>
            <a:miter lim="800000"/>
            <a:headEnd/>
            <a:tailEnd/>
          </a:ln>
        </p:spPr>
      </p:pic>
      <p:pic>
        <p:nvPicPr>
          <p:cNvPr id="147463" name="Picture 7" descr="File:Clarke transform3.png"/>
          <p:cNvPicPr>
            <a:picLocks noChangeAspect="1" noChangeArrowheads="1"/>
          </p:cNvPicPr>
          <p:nvPr/>
        </p:nvPicPr>
        <p:blipFill>
          <a:blip r:embed="rId4" cstate="print"/>
          <a:srcRect/>
          <a:stretch>
            <a:fillRect/>
          </a:stretch>
        </p:blipFill>
        <p:spPr bwMode="auto">
          <a:xfrm>
            <a:off x="1258888" y="3213100"/>
            <a:ext cx="5400675" cy="338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 name="Slide Number Placeholder 6"/>
          <p:cNvSpPr>
            <a:spLocks noGrp="1"/>
          </p:cNvSpPr>
          <p:nvPr>
            <p:ph type="sldNum" sz="quarter" idx="12"/>
          </p:nvPr>
        </p:nvSpPr>
        <p:spPr>
          <a:noFill/>
        </p:spPr>
        <p:txBody>
          <a:bodyPr/>
          <a:lstStyle/>
          <a:p>
            <a:fld id="{C2B24DD3-9B31-468A-A6F3-92F63A540DC9}" type="slidenum">
              <a:rPr lang="en-US" smtClean="0"/>
              <a:pPr/>
              <a:t>74</a:t>
            </a:fld>
            <a:endParaRPr lang="en-US" smtClean="0"/>
          </a:p>
        </p:txBody>
      </p:sp>
      <p:sp>
        <p:nvSpPr>
          <p:cNvPr id="8203" name="Rectangle 2"/>
          <p:cNvSpPr>
            <a:spLocks noGrp="1" noChangeArrowheads="1"/>
          </p:cNvSpPr>
          <p:nvPr>
            <p:ph type="title"/>
          </p:nvPr>
        </p:nvSpPr>
        <p:spPr>
          <a:xfrm>
            <a:off x="611188" y="0"/>
            <a:ext cx="7772400" cy="1143000"/>
          </a:xfrm>
        </p:spPr>
        <p:txBody>
          <a:bodyPr/>
          <a:lstStyle/>
          <a:p>
            <a:r>
              <a:rPr lang="en-US" sz="3200" smtClean="0"/>
              <a:t>Vektori u stacionarnom sistemu</a:t>
            </a:r>
          </a:p>
        </p:txBody>
      </p:sp>
      <p:sp>
        <p:nvSpPr>
          <p:cNvPr id="137224" name="Line 8"/>
          <p:cNvSpPr>
            <a:spLocks noChangeAspect="1" noChangeShapeType="1"/>
          </p:cNvSpPr>
          <p:nvPr/>
        </p:nvSpPr>
        <p:spPr bwMode="auto">
          <a:xfrm flipH="1">
            <a:off x="4995863" y="4052888"/>
            <a:ext cx="1117600" cy="0"/>
          </a:xfrm>
          <a:prstGeom prst="line">
            <a:avLst/>
          </a:prstGeom>
          <a:noFill/>
          <a:ln w="9525">
            <a:solidFill>
              <a:schemeClr val="tx1"/>
            </a:solidFill>
            <a:prstDash val="dash"/>
            <a:round/>
            <a:headEnd/>
            <a:tailEnd/>
          </a:ln>
        </p:spPr>
        <p:txBody>
          <a:bodyPr/>
          <a:lstStyle/>
          <a:p>
            <a:endParaRPr lang="en-US"/>
          </a:p>
        </p:txBody>
      </p:sp>
      <p:grpSp>
        <p:nvGrpSpPr>
          <p:cNvPr id="8205" name="Group 9"/>
          <p:cNvGrpSpPr>
            <a:grpSpLocks/>
          </p:cNvGrpSpPr>
          <p:nvPr/>
        </p:nvGrpSpPr>
        <p:grpSpPr bwMode="auto">
          <a:xfrm>
            <a:off x="4929188" y="2882900"/>
            <a:ext cx="309562" cy="2925763"/>
            <a:chOff x="3105" y="1816"/>
            <a:chExt cx="195" cy="1843"/>
          </a:xfrm>
        </p:grpSpPr>
        <p:sp>
          <p:nvSpPr>
            <p:cNvPr id="8229" name="Line 10"/>
            <p:cNvSpPr>
              <a:spLocks noChangeShapeType="1"/>
            </p:cNvSpPr>
            <p:nvPr/>
          </p:nvSpPr>
          <p:spPr bwMode="auto">
            <a:xfrm flipV="1">
              <a:off x="3152" y="2009"/>
              <a:ext cx="0" cy="1650"/>
            </a:xfrm>
            <a:prstGeom prst="line">
              <a:avLst/>
            </a:prstGeom>
            <a:noFill/>
            <a:ln w="9525">
              <a:solidFill>
                <a:schemeClr val="tx1"/>
              </a:solidFill>
              <a:round/>
              <a:headEnd/>
              <a:tailEnd type="triangle" w="med" len="med"/>
            </a:ln>
          </p:spPr>
          <p:txBody>
            <a:bodyPr/>
            <a:lstStyle/>
            <a:p>
              <a:endParaRPr lang="en-US"/>
            </a:p>
          </p:txBody>
        </p:sp>
        <p:sp>
          <p:nvSpPr>
            <p:cNvPr id="8230" name="Text Box 11"/>
            <p:cNvSpPr txBox="1">
              <a:spLocks noChangeArrowheads="1"/>
            </p:cNvSpPr>
            <p:nvPr/>
          </p:nvSpPr>
          <p:spPr bwMode="auto">
            <a:xfrm>
              <a:off x="3105" y="1816"/>
              <a:ext cx="195" cy="231"/>
            </a:xfrm>
            <a:prstGeom prst="rect">
              <a:avLst/>
            </a:prstGeom>
            <a:noFill/>
            <a:ln w="9525">
              <a:noFill/>
              <a:miter lim="800000"/>
              <a:headEnd/>
              <a:tailEnd/>
            </a:ln>
          </p:spPr>
          <p:txBody>
            <a:bodyPr wrap="none">
              <a:spAutoFit/>
            </a:bodyPr>
            <a:lstStyle/>
            <a:p>
              <a:r>
                <a:rPr lang="en-US">
                  <a:sym typeface="Symbol" pitchFamily="18" charset="2"/>
                </a:rPr>
                <a:t></a:t>
              </a:r>
            </a:p>
          </p:txBody>
        </p:sp>
      </p:grpSp>
      <p:grpSp>
        <p:nvGrpSpPr>
          <p:cNvPr id="3" name="Group 12"/>
          <p:cNvGrpSpPr>
            <a:grpSpLocks/>
          </p:cNvGrpSpPr>
          <p:nvPr/>
        </p:nvGrpSpPr>
        <p:grpSpPr bwMode="auto">
          <a:xfrm>
            <a:off x="5003800" y="5805488"/>
            <a:ext cx="3052763" cy="374650"/>
            <a:chOff x="3152" y="3659"/>
            <a:chExt cx="1923" cy="236"/>
          </a:xfrm>
        </p:grpSpPr>
        <p:sp>
          <p:nvSpPr>
            <p:cNvPr id="8227" name="Line 13"/>
            <p:cNvSpPr>
              <a:spLocks noChangeShapeType="1"/>
            </p:cNvSpPr>
            <p:nvPr/>
          </p:nvSpPr>
          <p:spPr bwMode="auto">
            <a:xfrm>
              <a:off x="3152" y="3659"/>
              <a:ext cx="1822" cy="0"/>
            </a:xfrm>
            <a:prstGeom prst="line">
              <a:avLst/>
            </a:prstGeom>
            <a:noFill/>
            <a:ln w="9525">
              <a:solidFill>
                <a:schemeClr val="tx1"/>
              </a:solidFill>
              <a:round/>
              <a:headEnd/>
              <a:tailEnd type="triangle" w="med" len="med"/>
            </a:ln>
          </p:spPr>
          <p:txBody>
            <a:bodyPr/>
            <a:lstStyle/>
            <a:p>
              <a:endParaRPr lang="en-US"/>
            </a:p>
          </p:txBody>
        </p:sp>
        <p:sp>
          <p:nvSpPr>
            <p:cNvPr id="8228" name="Text Box 14"/>
            <p:cNvSpPr txBox="1">
              <a:spLocks noChangeArrowheads="1"/>
            </p:cNvSpPr>
            <p:nvPr/>
          </p:nvSpPr>
          <p:spPr bwMode="auto">
            <a:xfrm>
              <a:off x="4868" y="3664"/>
              <a:ext cx="207" cy="231"/>
            </a:xfrm>
            <a:prstGeom prst="rect">
              <a:avLst/>
            </a:prstGeom>
            <a:noFill/>
            <a:ln w="9525">
              <a:noFill/>
              <a:miter lim="800000"/>
              <a:headEnd/>
              <a:tailEnd/>
            </a:ln>
          </p:spPr>
          <p:txBody>
            <a:bodyPr wrap="none">
              <a:spAutoFit/>
            </a:bodyPr>
            <a:lstStyle/>
            <a:p>
              <a:r>
                <a:rPr lang="en-US">
                  <a:sym typeface="Symbol" pitchFamily="18" charset="2"/>
                </a:rPr>
                <a:t></a:t>
              </a:r>
            </a:p>
          </p:txBody>
        </p:sp>
      </p:grpSp>
      <p:sp>
        <p:nvSpPr>
          <p:cNvPr id="137231" name="Line 15"/>
          <p:cNvSpPr>
            <a:spLocks noChangeAspect="1" noChangeShapeType="1"/>
          </p:cNvSpPr>
          <p:nvPr/>
        </p:nvSpPr>
        <p:spPr bwMode="auto">
          <a:xfrm>
            <a:off x="6142038" y="4040188"/>
            <a:ext cx="0" cy="1787525"/>
          </a:xfrm>
          <a:prstGeom prst="line">
            <a:avLst/>
          </a:prstGeom>
          <a:noFill/>
          <a:ln w="9525">
            <a:solidFill>
              <a:schemeClr val="tx1"/>
            </a:solidFill>
            <a:prstDash val="dash"/>
            <a:round/>
            <a:headEnd/>
            <a:tailEnd/>
          </a:ln>
        </p:spPr>
        <p:txBody>
          <a:bodyPr/>
          <a:lstStyle/>
          <a:p>
            <a:endParaRPr lang="en-US"/>
          </a:p>
        </p:txBody>
      </p:sp>
      <p:sp>
        <p:nvSpPr>
          <p:cNvPr id="137232" name="Line 16"/>
          <p:cNvSpPr>
            <a:spLocks noChangeAspect="1" noChangeShapeType="1"/>
          </p:cNvSpPr>
          <p:nvPr/>
        </p:nvSpPr>
        <p:spPr bwMode="auto">
          <a:xfrm>
            <a:off x="6892925" y="4818063"/>
            <a:ext cx="0" cy="1022350"/>
          </a:xfrm>
          <a:prstGeom prst="line">
            <a:avLst/>
          </a:prstGeom>
          <a:noFill/>
          <a:ln w="9525">
            <a:solidFill>
              <a:schemeClr val="tx1"/>
            </a:solidFill>
            <a:prstDash val="dash"/>
            <a:round/>
            <a:headEnd/>
            <a:tailEnd/>
          </a:ln>
        </p:spPr>
        <p:txBody>
          <a:bodyPr/>
          <a:lstStyle/>
          <a:p>
            <a:endParaRPr lang="en-US"/>
          </a:p>
        </p:txBody>
      </p:sp>
      <p:sp>
        <p:nvSpPr>
          <p:cNvPr id="137233" name="Line 17"/>
          <p:cNvSpPr>
            <a:spLocks noChangeAspect="1" noChangeShapeType="1"/>
          </p:cNvSpPr>
          <p:nvPr/>
        </p:nvSpPr>
        <p:spPr bwMode="auto">
          <a:xfrm flipH="1">
            <a:off x="4954588" y="4816475"/>
            <a:ext cx="1924050" cy="0"/>
          </a:xfrm>
          <a:prstGeom prst="line">
            <a:avLst/>
          </a:prstGeom>
          <a:noFill/>
          <a:ln w="9525">
            <a:solidFill>
              <a:schemeClr val="tx1"/>
            </a:solidFill>
            <a:prstDash val="dash"/>
            <a:round/>
            <a:headEnd/>
            <a:tailEnd/>
          </a:ln>
        </p:spPr>
        <p:txBody>
          <a:bodyPr/>
          <a:lstStyle/>
          <a:p>
            <a:endParaRPr lang="en-US"/>
          </a:p>
        </p:txBody>
      </p:sp>
      <p:grpSp>
        <p:nvGrpSpPr>
          <p:cNvPr id="4" name="Group 18"/>
          <p:cNvGrpSpPr>
            <a:grpSpLocks/>
          </p:cNvGrpSpPr>
          <p:nvPr/>
        </p:nvGrpSpPr>
        <p:grpSpPr bwMode="auto">
          <a:xfrm>
            <a:off x="5003800" y="3730625"/>
            <a:ext cx="1338263" cy="2090738"/>
            <a:chOff x="3152" y="2350"/>
            <a:chExt cx="843" cy="1317"/>
          </a:xfrm>
        </p:grpSpPr>
        <p:sp>
          <p:nvSpPr>
            <p:cNvPr id="8226" name="Line 19"/>
            <p:cNvSpPr>
              <a:spLocks noChangeShapeType="1"/>
            </p:cNvSpPr>
            <p:nvPr/>
          </p:nvSpPr>
          <p:spPr bwMode="auto">
            <a:xfrm flipV="1">
              <a:off x="3152" y="2550"/>
              <a:ext cx="713" cy="1117"/>
            </a:xfrm>
            <a:prstGeom prst="line">
              <a:avLst/>
            </a:prstGeom>
            <a:noFill/>
            <a:ln w="28575">
              <a:solidFill>
                <a:srgbClr val="FF0000"/>
              </a:solidFill>
              <a:round/>
              <a:headEnd/>
              <a:tailEnd type="triangle" w="lg" len="lg"/>
            </a:ln>
          </p:spPr>
          <p:txBody>
            <a:bodyPr/>
            <a:lstStyle/>
            <a:p>
              <a:endParaRPr lang="en-US"/>
            </a:p>
          </p:txBody>
        </p:sp>
        <p:graphicFrame>
          <p:nvGraphicFramePr>
            <p:cNvPr id="8201" name="Object 9"/>
            <p:cNvGraphicFramePr>
              <a:graphicFrameLocks noChangeAspect="1"/>
            </p:cNvGraphicFramePr>
            <p:nvPr/>
          </p:nvGraphicFramePr>
          <p:xfrm>
            <a:off x="3816" y="2350"/>
            <a:ext cx="179" cy="298"/>
          </p:xfrm>
          <a:graphic>
            <a:graphicData uri="http://schemas.openxmlformats.org/presentationml/2006/ole">
              <p:oleObj spid="_x0000_s8201" name="Equation" r:id="rId4" imgW="139680" imgH="241200" progId="Equation.3">
                <p:embed/>
              </p:oleObj>
            </a:graphicData>
          </a:graphic>
        </p:graphicFrame>
      </p:grpSp>
      <p:grpSp>
        <p:nvGrpSpPr>
          <p:cNvPr id="5" name="Group 21"/>
          <p:cNvGrpSpPr>
            <a:grpSpLocks/>
          </p:cNvGrpSpPr>
          <p:nvPr/>
        </p:nvGrpSpPr>
        <p:grpSpPr bwMode="auto">
          <a:xfrm>
            <a:off x="5018088" y="4465638"/>
            <a:ext cx="2217737" cy="1327150"/>
            <a:chOff x="3161" y="2813"/>
            <a:chExt cx="1397" cy="836"/>
          </a:xfrm>
        </p:grpSpPr>
        <p:sp>
          <p:nvSpPr>
            <p:cNvPr id="8225" name="Line 22"/>
            <p:cNvSpPr>
              <a:spLocks noChangeShapeType="1"/>
            </p:cNvSpPr>
            <p:nvPr/>
          </p:nvSpPr>
          <p:spPr bwMode="auto">
            <a:xfrm flipV="1">
              <a:off x="3161" y="3030"/>
              <a:ext cx="1195" cy="619"/>
            </a:xfrm>
            <a:prstGeom prst="line">
              <a:avLst/>
            </a:prstGeom>
            <a:noFill/>
            <a:ln w="28575">
              <a:solidFill>
                <a:srgbClr val="FF0000"/>
              </a:solidFill>
              <a:round/>
              <a:headEnd/>
              <a:tailEnd type="triangle" w="lg" len="lg"/>
            </a:ln>
          </p:spPr>
          <p:txBody>
            <a:bodyPr/>
            <a:lstStyle/>
            <a:p>
              <a:endParaRPr lang="en-US"/>
            </a:p>
          </p:txBody>
        </p:sp>
        <p:graphicFrame>
          <p:nvGraphicFramePr>
            <p:cNvPr id="8200" name="Object 8"/>
            <p:cNvGraphicFramePr>
              <a:graphicFrameLocks noChangeAspect="1"/>
            </p:cNvGraphicFramePr>
            <p:nvPr/>
          </p:nvGraphicFramePr>
          <p:xfrm>
            <a:off x="4344" y="2813"/>
            <a:ext cx="214" cy="242"/>
          </p:xfrm>
          <a:graphic>
            <a:graphicData uri="http://schemas.openxmlformats.org/presentationml/2006/ole">
              <p:oleObj spid="_x0000_s8200" name="Equation" r:id="rId5" imgW="203040" imgH="228600" progId="Equation.3">
                <p:embed/>
              </p:oleObj>
            </a:graphicData>
          </a:graphic>
        </p:graphicFrame>
      </p:grpSp>
      <p:grpSp>
        <p:nvGrpSpPr>
          <p:cNvPr id="6" name="Group 24"/>
          <p:cNvGrpSpPr>
            <a:grpSpLocks/>
          </p:cNvGrpSpPr>
          <p:nvPr/>
        </p:nvGrpSpPr>
        <p:grpSpPr bwMode="auto">
          <a:xfrm>
            <a:off x="4505325" y="3944938"/>
            <a:ext cx="430213" cy="1882775"/>
            <a:chOff x="2166" y="2476"/>
            <a:chExt cx="271" cy="1186"/>
          </a:xfrm>
        </p:grpSpPr>
        <p:sp>
          <p:nvSpPr>
            <p:cNvPr id="8224" name="Line 25"/>
            <p:cNvSpPr>
              <a:spLocks noChangeShapeType="1"/>
            </p:cNvSpPr>
            <p:nvPr/>
          </p:nvSpPr>
          <p:spPr bwMode="auto">
            <a:xfrm flipV="1">
              <a:off x="2437" y="2553"/>
              <a:ext cx="0" cy="1109"/>
            </a:xfrm>
            <a:prstGeom prst="line">
              <a:avLst/>
            </a:prstGeom>
            <a:noFill/>
            <a:ln w="9525">
              <a:solidFill>
                <a:schemeClr val="tx1"/>
              </a:solidFill>
              <a:round/>
              <a:headEnd/>
              <a:tailEnd type="triangle" w="med" len="med"/>
            </a:ln>
          </p:spPr>
          <p:txBody>
            <a:bodyPr/>
            <a:lstStyle/>
            <a:p>
              <a:endParaRPr lang="en-US"/>
            </a:p>
          </p:txBody>
        </p:sp>
        <p:graphicFrame>
          <p:nvGraphicFramePr>
            <p:cNvPr id="8199" name="Object 7"/>
            <p:cNvGraphicFramePr>
              <a:graphicFrameLocks noChangeAspect="1"/>
            </p:cNvGraphicFramePr>
            <p:nvPr/>
          </p:nvGraphicFramePr>
          <p:xfrm>
            <a:off x="2166" y="2476"/>
            <a:ext cx="246" cy="314"/>
          </p:xfrm>
          <a:graphic>
            <a:graphicData uri="http://schemas.openxmlformats.org/presentationml/2006/ole">
              <p:oleObj spid="_x0000_s8199" name="Equation" r:id="rId6" imgW="228600" imgH="291960" progId="">
                <p:embed/>
              </p:oleObj>
            </a:graphicData>
          </a:graphic>
        </p:graphicFrame>
      </p:grpSp>
      <p:grpSp>
        <p:nvGrpSpPr>
          <p:cNvPr id="7" name="Group 27"/>
          <p:cNvGrpSpPr>
            <a:grpSpLocks/>
          </p:cNvGrpSpPr>
          <p:nvPr/>
        </p:nvGrpSpPr>
        <p:grpSpPr bwMode="auto">
          <a:xfrm>
            <a:off x="4527550" y="4664075"/>
            <a:ext cx="477838" cy="1162050"/>
            <a:chOff x="2439" y="2938"/>
            <a:chExt cx="301" cy="732"/>
          </a:xfrm>
        </p:grpSpPr>
        <p:sp>
          <p:nvSpPr>
            <p:cNvPr id="8223" name="Line 28"/>
            <p:cNvSpPr>
              <a:spLocks noChangeAspect="1" noChangeShapeType="1"/>
            </p:cNvSpPr>
            <p:nvPr/>
          </p:nvSpPr>
          <p:spPr bwMode="auto">
            <a:xfrm flipV="1">
              <a:off x="2716" y="3025"/>
              <a:ext cx="0" cy="645"/>
            </a:xfrm>
            <a:prstGeom prst="line">
              <a:avLst/>
            </a:prstGeom>
            <a:noFill/>
            <a:ln w="9525">
              <a:solidFill>
                <a:schemeClr val="tx1"/>
              </a:solidFill>
              <a:round/>
              <a:headEnd/>
              <a:tailEnd type="triangle" w="med" len="med"/>
            </a:ln>
          </p:spPr>
          <p:txBody>
            <a:bodyPr/>
            <a:lstStyle/>
            <a:p>
              <a:endParaRPr lang="en-US"/>
            </a:p>
          </p:txBody>
        </p:sp>
        <p:graphicFrame>
          <p:nvGraphicFramePr>
            <p:cNvPr id="8198" name="Object 6"/>
            <p:cNvGraphicFramePr>
              <a:graphicFrameLocks noChangeAspect="1"/>
            </p:cNvGraphicFramePr>
            <p:nvPr/>
          </p:nvGraphicFramePr>
          <p:xfrm>
            <a:off x="2439" y="2938"/>
            <a:ext cx="301" cy="286"/>
          </p:xfrm>
          <a:graphic>
            <a:graphicData uri="http://schemas.openxmlformats.org/presentationml/2006/ole">
              <p:oleObj spid="_x0000_s8198" name="Equation" r:id="rId7" imgW="279360" imgH="266400" progId="">
                <p:embed/>
              </p:oleObj>
            </a:graphicData>
          </a:graphic>
        </p:graphicFrame>
      </p:grpSp>
      <p:grpSp>
        <p:nvGrpSpPr>
          <p:cNvPr id="8" name="Group 30"/>
          <p:cNvGrpSpPr>
            <a:grpSpLocks/>
          </p:cNvGrpSpPr>
          <p:nvPr/>
        </p:nvGrpSpPr>
        <p:grpSpPr bwMode="auto">
          <a:xfrm>
            <a:off x="5008563" y="5783263"/>
            <a:ext cx="1182687" cy="476250"/>
            <a:chOff x="3155" y="3661"/>
            <a:chExt cx="745" cy="300"/>
          </a:xfrm>
        </p:grpSpPr>
        <p:graphicFrame>
          <p:nvGraphicFramePr>
            <p:cNvPr id="8197" name="Object 5"/>
            <p:cNvGraphicFramePr>
              <a:graphicFrameLocks noChangeAspect="1"/>
            </p:cNvGraphicFramePr>
            <p:nvPr/>
          </p:nvGraphicFramePr>
          <p:xfrm>
            <a:off x="3667" y="3661"/>
            <a:ext cx="233" cy="300"/>
          </p:xfrm>
          <a:graphic>
            <a:graphicData uri="http://schemas.openxmlformats.org/presentationml/2006/ole">
              <p:oleObj spid="_x0000_s8197" name="Equation" r:id="rId8" imgW="215640" imgH="279360" progId="">
                <p:embed/>
              </p:oleObj>
            </a:graphicData>
          </a:graphic>
        </p:graphicFrame>
        <p:sp>
          <p:nvSpPr>
            <p:cNvPr id="8222" name="Line 32"/>
            <p:cNvSpPr>
              <a:spLocks noChangeAspect="1" noChangeShapeType="1"/>
            </p:cNvSpPr>
            <p:nvPr/>
          </p:nvSpPr>
          <p:spPr bwMode="auto">
            <a:xfrm>
              <a:off x="3155" y="3696"/>
              <a:ext cx="714" cy="0"/>
            </a:xfrm>
            <a:prstGeom prst="line">
              <a:avLst/>
            </a:prstGeom>
            <a:noFill/>
            <a:ln w="9525">
              <a:solidFill>
                <a:schemeClr val="tx1"/>
              </a:solidFill>
              <a:round/>
              <a:headEnd/>
              <a:tailEnd type="triangle" w="med" len="med"/>
            </a:ln>
          </p:spPr>
          <p:txBody>
            <a:bodyPr/>
            <a:lstStyle/>
            <a:p>
              <a:endParaRPr lang="en-US"/>
            </a:p>
          </p:txBody>
        </p:sp>
      </p:grpSp>
      <p:grpSp>
        <p:nvGrpSpPr>
          <p:cNvPr id="9" name="Group 33"/>
          <p:cNvGrpSpPr>
            <a:grpSpLocks/>
          </p:cNvGrpSpPr>
          <p:nvPr/>
        </p:nvGrpSpPr>
        <p:grpSpPr bwMode="auto">
          <a:xfrm>
            <a:off x="5021263" y="5864225"/>
            <a:ext cx="1893887" cy="430213"/>
            <a:chOff x="3851" y="1804"/>
            <a:chExt cx="1193" cy="271"/>
          </a:xfrm>
        </p:grpSpPr>
        <p:graphicFrame>
          <p:nvGraphicFramePr>
            <p:cNvPr id="8196" name="Object 4"/>
            <p:cNvGraphicFramePr>
              <a:graphicFrameLocks noChangeAspect="1"/>
            </p:cNvGraphicFramePr>
            <p:nvPr/>
          </p:nvGraphicFramePr>
          <p:xfrm>
            <a:off x="4742" y="1816"/>
            <a:ext cx="302" cy="259"/>
          </p:xfrm>
          <a:graphic>
            <a:graphicData uri="http://schemas.openxmlformats.org/presentationml/2006/ole">
              <p:oleObj spid="_x0000_s8196" name="Equation" r:id="rId9" imgW="279360" imgH="241200" progId="">
                <p:embed/>
              </p:oleObj>
            </a:graphicData>
          </a:graphic>
        </p:graphicFrame>
        <p:sp>
          <p:nvSpPr>
            <p:cNvPr id="8221" name="Line 35"/>
            <p:cNvSpPr>
              <a:spLocks noChangeAspect="1" noChangeShapeType="1"/>
            </p:cNvSpPr>
            <p:nvPr/>
          </p:nvSpPr>
          <p:spPr bwMode="auto">
            <a:xfrm>
              <a:off x="3851" y="1804"/>
              <a:ext cx="1178" cy="0"/>
            </a:xfrm>
            <a:prstGeom prst="line">
              <a:avLst/>
            </a:prstGeom>
            <a:noFill/>
            <a:ln w="9525">
              <a:solidFill>
                <a:schemeClr val="tx1"/>
              </a:solidFill>
              <a:round/>
              <a:headEnd/>
              <a:tailEnd type="triangle" w="med" len="med"/>
            </a:ln>
          </p:spPr>
          <p:txBody>
            <a:bodyPr/>
            <a:lstStyle/>
            <a:p>
              <a:endParaRPr lang="en-US"/>
            </a:p>
          </p:txBody>
        </p:sp>
      </p:grpSp>
      <p:grpSp>
        <p:nvGrpSpPr>
          <p:cNvPr id="10" name="Group 40"/>
          <p:cNvGrpSpPr>
            <a:grpSpLocks/>
          </p:cNvGrpSpPr>
          <p:nvPr/>
        </p:nvGrpSpPr>
        <p:grpSpPr bwMode="auto">
          <a:xfrm>
            <a:off x="684213" y="4292600"/>
            <a:ext cx="3455987" cy="690563"/>
            <a:chOff x="748" y="1162"/>
            <a:chExt cx="2177" cy="435"/>
          </a:xfrm>
        </p:grpSpPr>
        <p:graphicFrame>
          <p:nvGraphicFramePr>
            <p:cNvPr id="8195" name="Object 3"/>
            <p:cNvGraphicFramePr>
              <a:graphicFrameLocks noChangeAspect="1"/>
            </p:cNvGraphicFramePr>
            <p:nvPr/>
          </p:nvGraphicFramePr>
          <p:xfrm>
            <a:off x="748" y="1162"/>
            <a:ext cx="384" cy="435"/>
          </p:xfrm>
          <a:graphic>
            <a:graphicData uri="http://schemas.openxmlformats.org/presentationml/2006/ole">
              <p:oleObj spid="_x0000_s8195" name="Equation" r:id="rId10" imgW="215640" imgH="241200" progId="">
                <p:embed/>
              </p:oleObj>
            </a:graphicData>
          </a:graphic>
        </p:graphicFrame>
        <p:sp>
          <p:nvSpPr>
            <p:cNvPr id="8220" name="Text Box 36"/>
            <p:cNvSpPr txBox="1">
              <a:spLocks noChangeArrowheads="1"/>
            </p:cNvSpPr>
            <p:nvPr/>
          </p:nvSpPr>
          <p:spPr bwMode="auto">
            <a:xfrm>
              <a:off x="1111" y="1298"/>
              <a:ext cx="1814" cy="250"/>
            </a:xfrm>
            <a:prstGeom prst="rect">
              <a:avLst/>
            </a:prstGeom>
            <a:noFill/>
            <a:ln w="9525">
              <a:noFill/>
              <a:miter lim="800000"/>
              <a:headEnd/>
              <a:tailEnd/>
            </a:ln>
          </p:spPr>
          <p:txBody>
            <a:bodyPr>
              <a:spAutoFit/>
            </a:bodyPr>
            <a:lstStyle/>
            <a:p>
              <a:r>
                <a:rPr lang="en-US" sz="2000"/>
                <a:t>Vektor fluksa rotora</a:t>
              </a:r>
            </a:p>
          </p:txBody>
        </p:sp>
      </p:grpSp>
      <p:grpSp>
        <p:nvGrpSpPr>
          <p:cNvPr id="11" name="Group 41"/>
          <p:cNvGrpSpPr>
            <a:grpSpLocks/>
          </p:cNvGrpSpPr>
          <p:nvPr/>
        </p:nvGrpSpPr>
        <p:grpSpPr bwMode="auto">
          <a:xfrm>
            <a:off x="684213" y="1557338"/>
            <a:ext cx="3060700" cy="692150"/>
            <a:chOff x="816" y="1842"/>
            <a:chExt cx="1928" cy="436"/>
          </a:xfrm>
        </p:grpSpPr>
        <p:graphicFrame>
          <p:nvGraphicFramePr>
            <p:cNvPr id="8194" name="Object 2"/>
            <p:cNvGraphicFramePr>
              <a:graphicFrameLocks noChangeAspect="1"/>
            </p:cNvGraphicFramePr>
            <p:nvPr/>
          </p:nvGraphicFramePr>
          <p:xfrm>
            <a:off x="816" y="1842"/>
            <a:ext cx="248" cy="436"/>
          </p:xfrm>
          <a:graphic>
            <a:graphicData uri="http://schemas.openxmlformats.org/presentationml/2006/ole">
              <p:oleObj spid="_x0000_s8194" name="Equation" r:id="rId11" imgW="139680" imgH="241200" progId="">
                <p:embed/>
              </p:oleObj>
            </a:graphicData>
          </a:graphic>
        </p:graphicFrame>
        <p:sp>
          <p:nvSpPr>
            <p:cNvPr id="8219" name="Text Box 39"/>
            <p:cNvSpPr txBox="1">
              <a:spLocks noChangeArrowheads="1"/>
            </p:cNvSpPr>
            <p:nvPr/>
          </p:nvSpPr>
          <p:spPr bwMode="auto">
            <a:xfrm>
              <a:off x="1111" y="1979"/>
              <a:ext cx="1633" cy="250"/>
            </a:xfrm>
            <a:prstGeom prst="rect">
              <a:avLst/>
            </a:prstGeom>
            <a:noFill/>
            <a:ln w="9525">
              <a:noFill/>
              <a:miter lim="800000"/>
              <a:headEnd/>
              <a:tailEnd/>
            </a:ln>
          </p:spPr>
          <p:txBody>
            <a:bodyPr>
              <a:spAutoFit/>
            </a:bodyPr>
            <a:lstStyle/>
            <a:p>
              <a:r>
                <a:rPr lang="en-US" sz="2000"/>
                <a:t>Vektor struje statora</a:t>
              </a:r>
            </a:p>
          </p:txBody>
        </p:sp>
      </p:grpSp>
      <p:sp>
        <p:nvSpPr>
          <p:cNvPr id="137260" name="Text Box 44"/>
          <p:cNvSpPr txBox="1">
            <a:spLocks noChangeArrowheads="1"/>
          </p:cNvSpPr>
          <p:nvPr/>
        </p:nvSpPr>
        <p:spPr bwMode="auto">
          <a:xfrm>
            <a:off x="684213" y="2420938"/>
            <a:ext cx="3095625" cy="1311275"/>
          </a:xfrm>
          <a:prstGeom prst="rect">
            <a:avLst/>
          </a:prstGeom>
          <a:noFill/>
          <a:ln w="9525">
            <a:noFill/>
            <a:miter lim="800000"/>
            <a:headEnd/>
            <a:tailEnd/>
          </a:ln>
        </p:spPr>
        <p:txBody>
          <a:bodyPr>
            <a:spAutoFit/>
          </a:bodyPr>
          <a:lstStyle/>
          <a:p>
            <a:r>
              <a:rPr lang="en-US" sz="2000"/>
              <a:t>Komponente </a:t>
            </a:r>
            <a:r>
              <a:rPr lang="en-US" sz="2000" b="1" i="1">
                <a:latin typeface="Times New Roman" pitchFamily="18" charset="0"/>
              </a:rPr>
              <a:t>i</a:t>
            </a:r>
            <a:r>
              <a:rPr lang="en-US" sz="2000" b="1" i="1" baseline="-25000">
                <a:latin typeface="Times New Roman" pitchFamily="18" charset="0"/>
              </a:rPr>
              <a:t>s</a:t>
            </a:r>
            <a:r>
              <a:rPr lang="en-US" sz="2000" b="1" i="1" baseline="-25000">
                <a:latin typeface="Times New Roman" pitchFamily="18" charset="0"/>
                <a:sym typeface="Symbol" pitchFamily="18" charset="2"/>
              </a:rPr>
              <a:t></a:t>
            </a:r>
            <a:r>
              <a:rPr lang="en-US" sz="2000">
                <a:sym typeface="Symbol" pitchFamily="18" charset="2"/>
              </a:rPr>
              <a:t> i  </a:t>
            </a:r>
            <a:r>
              <a:rPr lang="en-US" sz="2000" b="1" i="1">
                <a:latin typeface="Times New Roman" pitchFamily="18" charset="0"/>
              </a:rPr>
              <a:t>i</a:t>
            </a:r>
            <a:r>
              <a:rPr lang="en-US" sz="2000" b="1" i="1" baseline="-25000">
                <a:latin typeface="Times New Roman" pitchFamily="18" charset="0"/>
              </a:rPr>
              <a:t>s</a:t>
            </a:r>
            <a:r>
              <a:rPr lang="en-US" sz="2000" b="1" i="1" baseline="-25000">
                <a:latin typeface="Times New Roman" pitchFamily="18" charset="0"/>
                <a:sym typeface="Symbol" pitchFamily="18" charset="2"/>
              </a:rPr>
              <a:t></a:t>
            </a:r>
            <a:r>
              <a:rPr lang="en-US" sz="2000">
                <a:sym typeface="Symbol" pitchFamily="18" charset="2"/>
              </a:rPr>
              <a:t> su sinusnog oblika kada vektor struje rotira konstantnom brzinom</a:t>
            </a:r>
            <a:r>
              <a:rPr lang="en-US" sz="20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37224"/>
                                        </p:tgtEl>
                                        <p:attrNameLst>
                                          <p:attrName>style.visibility</p:attrName>
                                        </p:attrNameLst>
                                      </p:cBhvr>
                                      <p:to>
                                        <p:strVal val="visible"/>
                                      </p:to>
                                    </p:set>
                                    <p:animEffect transition="in" filter="wipe(right)">
                                      <p:cBhvr>
                                        <p:cTn id="19" dur="500"/>
                                        <p:tgtEl>
                                          <p:spTgt spid="137224"/>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37231"/>
                                        </p:tgtEl>
                                        <p:attrNameLst>
                                          <p:attrName>style.visibility</p:attrName>
                                        </p:attrNameLst>
                                      </p:cBhvr>
                                      <p:to>
                                        <p:strVal val="visible"/>
                                      </p:to>
                                    </p:set>
                                    <p:animEffect transition="in" filter="wipe(up)">
                                      <p:cBhvr>
                                        <p:cTn id="27" dur="500"/>
                                        <p:tgtEl>
                                          <p:spTgt spid="137231"/>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372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7233"/>
                                        </p:tgtEl>
                                        <p:attrNameLst>
                                          <p:attrName>style.visibility</p:attrName>
                                        </p:attrNameLst>
                                      </p:cBhvr>
                                      <p:to>
                                        <p:strVal val="visible"/>
                                      </p:to>
                                    </p:set>
                                    <p:animEffect transition="in" filter="wipe(right)">
                                      <p:cBhvr>
                                        <p:cTn id="47" dur="500"/>
                                        <p:tgtEl>
                                          <p:spTgt spid="137233"/>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37232"/>
                                        </p:tgtEl>
                                        <p:attrNameLst>
                                          <p:attrName>style.visibility</p:attrName>
                                        </p:attrNameLst>
                                      </p:cBhvr>
                                      <p:to>
                                        <p:strVal val="visible"/>
                                      </p:to>
                                    </p:set>
                                    <p:animEffect transition="in" filter="wipe(up)">
                                      <p:cBhvr>
                                        <p:cTn id="55" dur="500"/>
                                        <p:tgtEl>
                                          <p:spTgt spid="137232"/>
                                        </p:tgtEl>
                                      </p:cBhvr>
                                    </p:animEffect>
                                  </p:childTnLst>
                                </p:cTn>
                              </p:par>
                            </p:childTnLst>
                          </p:cTn>
                        </p:par>
                        <p:par>
                          <p:cTn id="56" fill="hold">
                            <p:stCondLst>
                              <p:cond delay="15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nimBg="1"/>
      <p:bldP spid="137231" grpId="0" animBg="1"/>
      <p:bldP spid="137232" grpId="0" animBg="1"/>
      <p:bldP spid="137233" grpId="0" animBg="1"/>
      <p:bldP spid="137260"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Slide Number Placeholder 7"/>
          <p:cNvSpPr>
            <a:spLocks noGrp="1"/>
          </p:cNvSpPr>
          <p:nvPr>
            <p:ph type="sldNum" sz="quarter" idx="12"/>
          </p:nvPr>
        </p:nvSpPr>
        <p:spPr>
          <a:noFill/>
        </p:spPr>
        <p:txBody>
          <a:bodyPr/>
          <a:lstStyle/>
          <a:p>
            <a:fld id="{1082541E-D6A2-464E-A42F-34583076CFD8}" type="slidenum">
              <a:rPr lang="en-US" smtClean="0"/>
              <a:pPr/>
              <a:t>75</a:t>
            </a:fld>
            <a:endParaRPr lang="en-US" smtClean="0"/>
          </a:p>
        </p:txBody>
      </p:sp>
      <p:sp>
        <p:nvSpPr>
          <p:cNvPr id="9224" name="Rectangle 2"/>
          <p:cNvSpPr>
            <a:spLocks noGrp="1" noChangeArrowheads="1"/>
          </p:cNvSpPr>
          <p:nvPr>
            <p:ph type="title"/>
          </p:nvPr>
        </p:nvSpPr>
        <p:spPr>
          <a:xfrm>
            <a:off x="684213" y="0"/>
            <a:ext cx="7772400" cy="1143000"/>
          </a:xfrm>
        </p:spPr>
        <p:txBody>
          <a:bodyPr/>
          <a:lstStyle/>
          <a:p>
            <a:r>
              <a:rPr lang="en-US" sz="3200" smtClean="0"/>
              <a:t>Vektori u rotacionom sistemu</a:t>
            </a:r>
          </a:p>
        </p:txBody>
      </p:sp>
      <p:graphicFrame>
        <p:nvGraphicFramePr>
          <p:cNvPr id="9218" name="Object 2"/>
          <p:cNvGraphicFramePr>
            <a:graphicFrameLocks noChangeAspect="1"/>
          </p:cNvGraphicFramePr>
          <p:nvPr>
            <p:ph sz="quarter" idx="2"/>
          </p:nvPr>
        </p:nvGraphicFramePr>
        <p:xfrm>
          <a:off x="6059488" y="3724275"/>
          <a:ext cx="282575" cy="468313"/>
        </p:xfrm>
        <a:graphic>
          <a:graphicData uri="http://schemas.openxmlformats.org/presentationml/2006/ole">
            <p:oleObj spid="_x0000_s9218" name="Equation" r:id="rId4" imgW="139680" imgH="241200" progId="Equation.3">
              <p:embed/>
            </p:oleObj>
          </a:graphicData>
        </a:graphic>
      </p:graphicFrame>
      <p:sp>
        <p:nvSpPr>
          <p:cNvPr id="9225" name="Line 9"/>
          <p:cNvSpPr>
            <a:spLocks noChangeShapeType="1"/>
          </p:cNvSpPr>
          <p:nvPr/>
        </p:nvSpPr>
        <p:spPr bwMode="auto">
          <a:xfrm flipV="1">
            <a:off x="5003800" y="3189288"/>
            <a:ext cx="0" cy="2619375"/>
          </a:xfrm>
          <a:prstGeom prst="line">
            <a:avLst/>
          </a:prstGeom>
          <a:noFill/>
          <a:ln w="9525">
            <a:solidFill>
              <a:schemeClr val="tx1"/>
            </a:solidFill>
            <a:round/>
            <a:headEnd/>
            <a:tailEnd type="triangle" w="med" len="med"/>
          </a:ln>
        </p:spPr>
        <p:txBody>
          <a:bodyPr/>
          <a:lstStyle/>
          <a:p>
            <a:endParaRPr lang="en-US"/>
          </a:p>
        </p:txBody>
      </p:sp>
      <p:sp>
        <p:nvSpPr>
          <p:cNvPr id="9226" name="Text Box 10"/>
          <p:cNvSpPr txBox="1">
            <a:spLocks noChangeArrowheads="1"/>
          </p:cNvSpPr>
          <p:nvPr/>
        </p:nvSpPr>
        <p:spPr bwMode="auto">
          <a:xfrm>
            <a:off x="4929188" y="2882900"/>
            <a:ext cx="309562" cy="366713"/>
          </a:xfrm>
          <a:prstGeom prst="rect">
            <a:avLst/>
          </a:prstGeom>
          <a:noFill/>
          <a:ln w="9525">
            <a:noFill/>
            <a:miter lim="800000"/>
            <a:headEnd/>
            <a:tailEnd/>
          </a:ln>
        </p:spPr>
        <p:txBody>
          <a:bodyPr wrap="none">
            <a:spAutoFit/>
          </a:bodyPr>
          <a:lstStyle/>
          <a:p>
            <a:r>
              <a:rPr lang="en-US">
                <a:sym typeface="Symbol" pitchFamily="18" charset="2"/>
              </a:rPr>
              <a:t></a:t>
            </a:r>
          </a:p>
        </p:txBody>
      </p:sp>
      <p:grpSp>
        <p:nvGrpSpPr>
          <p:cNvPr id="9227" name="Group 11"/>
          <p:cNvGrpSpPr>
            <a:grpSpLocks/>
          </p:cNvGrpSpPr>
          <p:nvPr/>
        </p:nvGrpSpPr>
        <p:grpSpPr bwMode="auto">
          <a:xfrm>
            <a:off x="5003800" y="5808663"/>
            <a:ext cx="3052763" cy="374650"/>
            <a:chOff x="3152" y="3659"/>
            <a:chExt cx="1923" cy="236"/>
          </a:xfrm>
        </p:grpSpPr>
        <p:sp>
          <p:nvSpPr>
            <p:cNvPr id="9249" name="Line 12"/>
            <p:cNvSpPr>
              <a:spLocks noChangeShapeType="1"/>
            </p:cNvSpPr>
            <p:nvPr/>
          </p:nvSpPr>
          <p:spPr bwMode="auto">
            <a:xfrm>
              <a:off x="3152" y="3659"/>
              <a:ext cx="1822" cy="0"/>
            </a:xfrm>
            <a:prstGeom prst="line">
              <a:avLst/>
            </a:prstGeom>
            <a:noFill/>
            <a:ln w="9525">
              <a:solidFill>
                <a:schemeClr val="tx1"/>
              </a:solidFill>
              <a:round/>
              <a:headEnd/>
              <a:tailEnd type="triangle" w="med" len="med"/>
            </a:ln>
          </p:spPr>
          <p:txBody>
            <a:bodyPr/>
            <a:lstStyle/>
            <a:p>
              <a:endParaRPr lang="en-US"/>
            </a:p>
          </p:txBody>
        </p:sp>
        <p:sp>
          <p:nvSpPr>
            <p:cNvPr id="9250" name="Text Box 13"/>
            <p:cNvSpPr txBox="1">
              <a:spLocks noChangeArrowheads="1"/>
            </p:cNvSpPr>
            <p:nvPr/>
          </p:nvSpPr>
          <p:spPr bwMode="auto">
            <a:xfrm>
              <a:off x="4868" y="3664"/>
              <a:ext cx="207" cy="231"/>
            </a:xfrm>
            <a:prstGeom prst="rect">
              <a:avLst/>
            </a:prstGeom>
            <a:noFill/>
            <a:ln w="9525">
              <a:noFill/>
              <a:miter lim="800000"/>
              <a:headEnd/>
              <a:tailEnd/>
            </a:ln>
          </p:spPr>
          <p:txBody>
            <a:bodyPr wrap="none">
              <a:spAutoFit/>
            </a:bodyPr>
            <a:lstStyle/>
            <a:p>
              <a:r>
                <a:rPr lang="en-US">
                  <a:sym typeface="Symbol" pitchFamily="18" charset="2"/>
                </a:rPr>
                <a:t></a:t>
              </a:r>
            </a:p>
          </p:txBody>
        </p:sp>
      </p:grpSp>
      <p:sp>
        <p:nvSpPr>
          <p:cNvPr id="9228" name="Line 14"/>
          <p:cNvSpPr>
            <a:spLocks noChangeShapeType="1"/>
          </p:cNvSpPr>
          <p:nvPr/>
        </p:nvSpPr>
        <p:spPr bwMode="auto">
          <a:xfrm flipV="1">
            <a:off x="5003800" y="4048125"/>
            <a:ext cx="1131888" cy="1773238"/>
          </a:xfrm>
          <a:prstGeom prst="line">
            <a:avLst/>
          </a:prstGeom>
          <a:noFill/>
          <a:ln w="28575">
            <a:solidFill>
              <a:srgbClr val="FF0000"/>
            </a:solidFill>
            <a:round/>
            <a:headEnd/>
            <a:tailEnd type="triangle" w="lg" len="lg"/>
          </a:ln>
        </p:spPr>
        <p:txBody>
          <a:bodyPr/>
          <a:lstStyle/>
          <a:p>
            <a:endParaRPr lang="en-US"/>
          </a:p>
        </p:txBody>
      </p:sp>
      <p:grpSp>
        <p:nvGrpSpPr>
          <p:cNvPr id="9229" name="Group 15"/>
          <p:cNvGrpSpPr>
            <a:grpSpLocks/>
          </p:cNvGrpSpPr>
          <p:nvPr/>
        </p:nvGrpSpPr>
        <p:grpSpPr bwMode="auto">
          <a:xfrm>
            <a:off x="5018088" y="4465638"/>
            <a:ext cx="2217737" cy="1327150"/>
            <a:chOff x="3161" y="2813"/>
            <a:chExt cx="1397" cy="836"/>
          </a:xfrm>
        </p:grpSpPr>
        <p:sp>
          <p:nvSpPr>
            <p:cNvPr id="9248" name="Line 16"/>
            <p:cNvSpPr>
              <a:spLocks noChangeShapeType="1"/>
            </p:cNvSpPr>
            <p:nvPr/>
          </p:nvSpPr>
          <p:spPr bwMode="auto">
            <a:xfrm flipV="1">
              <a:off x="3161" y="3030"/>
              <a:ext cx="1195" cy="619"/>
            </a:xfrm>
            <a:prstGeom prst="line">
              <a:avLst/>
            </a:prstGeom>
            <a:noFill/>
            <a:ln w="28575">
              <a:solidFill>
                <a:srgbClr val="FF0000"/>
              </a:solidFill>
              <a:round/>
              <a:headEnd/>
              <a:tailEnd type="triangle" w="lg" len="lg"/>
            </a:ln>
          </p:spPr>
          <p:txBody>
            <a:bodyPr/>
            <a:lstStyle/>
            <a:p>
              <a:endParaRPr lang="en-US"/>
            </a:p>
          </p:txBody>
        </p:sp>
        <p:graphicFrame>
          <p:nvGraphicFramePr>
            <p:cNvPr id="9222" name="Object 6"/>
            <p:cNvGraphicFramePr>
              <a:graphicFrameLocks noChangeAspect="1"/>
            </p:cNvGraphicFramePr>
            <p:nvPr/>
          </p:nvGraphicFramePr>
          <p:xfrm>
            <a:off x="4344" y="2813"/>
            <a:ext cx="214" cy="242"/>
          </p:xfrm>
          <a:graphic>
            <a:graphicData uri="http://schemas.openxmlformats.org/presentationml/2006/ole">
              <p:oleObj spid="_x0000_s9222" name="Equation" r:id="rId5" imgW="203040" imgH="228600" progId="Equation.3">
                <p:embed/>
              </p:oleObj>
            </a:graphicData>
          </a:graphic>
        </p:graphicFrame>
      </p:grpSp>
      <p:grpSp>
        <p:nvGrpSpPr>
          <p:cNvPr id="4" name="Group 18"/>
          <p:cNvGrpSpPr>
            <a:grpSpLocks/>
          </p:cNvGrpSpPr>
          <p:nvPr/>
        </p:nvGrpSpPr>
        <p:grpSpPr bwMode="auto">
          <a:xfrm>
            <a:off x="4860925" y="4318000"/>
            <a:ext cx="3019425" cy="814388"/>
            <a:chOff x="3062" y="2720"/>
            <a:chExt cx="1902" cy="513"/>
          </a:xfrm>
        </p:grpSpPr>
        <p:sp>
          <p:nvSpPr>
            <p:cNvPr id="9246" name="Line 19"/>
            <p:cNvSpPr>
              <a:spLocks noChangeShapeType="1"/>
            </p:cNvSpPr>
            <p:nvPr/>
          </p:nvSpPr>
          <p:spPr bwMode="auto">
            <a:xfrm rot="-1619988">
              <a:off x="3062" y="3233"/>
              <a:ext cx="1822" cy="0"/>
            </a:xfrm>
            <a:prstGeom prst="line">
              <a:avLst/>
            </a:prstGeom>
            <a:noFill/>
            <a:ln w="9525">
              <a:solidFill>
                <a:schemeClr val="tx1"/>
              </a:solidFill>
              <a:round/>
              <a:headEnd/>
              <a:tailEnd type="triangle" w="med" len="med"/>
            </a:ln>
          </p:spPr>
          <p:txBody>
            <a:bodyPr/>
            <a:lstStyle/>
            <a:p>
              <a:endParaRPr lang="en-US"/>
            </a:p>
          </p:txBody>
        </p:sp>
        <p:sp>
          <p:nvSpPr>
            <p:cNvPr id="9247" name="Text Box 20"/>
            <p:cNvSpPr txBox="1">
              <a:spLocks noChangeArrowheads="1"/>
            </p:cNvSpPr>
            <p:nvPr/>
          </p:nvSpPr>
          <p:spPr bwMode="auto">
            <a:xfrm>
              <a:off x="4768" y="2720"/>
              <a:ext cx="196" cy="231"/>
            </a:xfrm>
            <a:prstGeom prst="rect">
              <a:avLst/>
            </a:prstGeom>
            <a:noFill/>
            <a:ln w="9525">
              <a:noFill/>
              <a:miter lim="800000"/>
              <a:headEnd/>
              <a:tailEnd/>
            </a:ln>
          </p:spPr>
          <p:txBody>
            <a:bodyPr wrap="none">
              <a:spAutoFit/>
            </a:bodyPr>
            <a:lstStyle/>
            <a:p>
              <a:r>
                <a:rPr lang="en-US"/>
                <a:t>d</a:t>
              </a:r>
              <a:endParaRPr lang="en-US">
                <a:sym typeface="Symbol" pitchFamily="18" charset="2"/>
              </a:endParaRPr>
            </a:p>
          </p:txBody>
        </p:sp>
      </p:grpSp>
      <p:grpSp>
        <p:nvGrpSpPr>
          <p:cNvPr id="5" name="Group 21"/>
          <p:cNvGrpSpPr>
            <a:grpSpLocks/>
          </p:cNvGrpSpPr>
          <p:nvPr/>
        </p:nvGrpSpPr>
        <p:grpSpPr bwMode="auto">
          <a:xfrm>
            <a:off x="3311525" y="3311525"/>
            <a:ext cx="1112838" cy="2619375"/>
            <a:chOff x="2086" y="2086"/>
            <a:chExt cx="701" cy="1650"/>
          </a:xfrm>
        </p:grpSpPr>
        <p:sp>
          <p:nvSpPr>
            <p:cNvPr id="9244" name="Line 22"/>
            <p:cNvSpPr>
              <a:spLocks noChangeShapeType="1"/>
            </p:cNvSpPr>
            <p:nvPr/>
          </p:nvSpPr>
          <p:spPr bwMode="auto">
            <a:xfrm rot="19980012" flipV="1">
              <a:off x="2787" y="2086"/>
              <a:ext cx="0" cy="1650"/>
            </a:xfrm>
            <a:prstGeom prst="line">
              <a:avLst/>
            </a:prstGeom>
            <a:noFill/>
            <a:ln w="9525">
              <a:solidFill>
                <a:schemeClr val="tx1"/>
              </a:solidFill>
              <a:round/>
              <a:headEnd/>
              <a:tailEnd type="triangle" w="med" len="med"/>
            </a:ln>
          </p:spPr>
          <p:txBody>
            <a:bodyPr/>
            <a:lstStyle/>
            <a:p>
              <a:endParaRPr lang="en-US"/>
            </a:p>
          </p:txBody>
        </p:sp>
        <p:sp>
          <p:nvSpPr>
            <p:cNvPr id="9245" name="Text Box 23"/>
            <p:cNvSpPr txBox="1">
              <a:spLocks noChangeArrowheads="1"/>
            </p:cNvSpPr>
            <p:nvPr/>
          </p:nvSpPr>
          <p:spPr bwMode="auto">
            <a:xfrm>
              <a:off x="2086" y="2101"/>
              <a:ext cx="316" cy="231"/>
            </a:xfrm>
            <a:prstGeom prst="rect">
              <a:avLst/>
            </a:prstGeom>
            <a:noFill/>
            <a:ln w="9525">
              <a:noFill/>
              <a:miter lim="800000"/>
              <a:headEnd/>
              <a:tailEnd/>
            </a:ln>
          </p:spPr>
          <p:txBody>
            <a:bodyPr wrap="none">
              <a:spAutoFit/>
            </a:bodyPr>
            <a:lstStyle/>
            <a:p>
              <a:r>
                <a:rPr lang="en-US"/>
                <a:t>   q</a:t>
              </a:r>
              <a:endParaRPr lang="en-US">
                <a:sym typeface="Symbol" pitchFamily="18" charset="2"/>
              </a:endParaRPr>
            </a:p>
          </p:txBody>
        </p:sp>
      </p:grpSp>
      <p:sp>
        <p:nvSpPr>
          <p:cNvPr id="139288" name="Line 24"/>
          <p:cNvSpPr>
            <a:spLocks noChangeAspect="1" noChangeShapeType="1"/>
          </p:cNvSpPr>
          <p:nvPr/>
        </p:nvSpPr>
        <p:spPr bwMode="auto">
          <a:xfrm flipH="1">
            <a:off x="4556125" y="4024313"/>
            <a:ext cx="1543050" cy="801687"/>
          </a:xfrm>
          <a:prstGeom prst="line">
            <a:avLst/>
          </a:prstGeom>
          <a:noFill/>
          <a:ln w="9525">
            <a:solidFill>
              <a:schemeClr val="tx1"/>
            </a:solidFill>
            <a:prstDash val="dash"/>
            <a:round/>
            <a:headEnd/>
            <a:tailEnd/>
          </a:ln>
        </p:spPr>
        <p:txBody>
          <a:bodyPr/>
          <a:lstStyle/>
          <a:p>
            <a:endParaRPr lang="en-US"/>
          </a:p>
        </p:txBody>
      </p:sp>
      <p:sp>
        <p:nvSpPr>
          <p:cNvPr id="139289" name="Line 25"/>
          <p:cNvSpPr>
            <a:spLocks noChangeShapeType="1"/>
          </p:cNvSpPr>
          <p:nvPr/>
        </p:nvSpPr>
        <p:spPr bwMode="auto">
          <a:xfrm>
            <a:off x="6115050" y="4054475"/>
            <a:ext cx="504825" cy="968375"/>
          </a:xfrm>
          <a:prstGeom prst="line">
            <a:avLst/>
          </a:prstGeom>
          <a:noFill/>
          <a:ln w="9525">
            <a:solidFill>
              <a:schemeClr val="tx1"/>
            </a:solidFill>
            <a:prstDash val="dash"/>
            <a:round/>
            <a:headEnd/>
            <a:tailEnd/>
          </a:ln>
        </p:spPr>
        <p:txBody>
          <a:bodyPr/>
          <a:lstStyle/>
          <a:p>
            <a:endParaRPr lang="en-US"/>
          </a:p>
        </p:txBody>
      </p:sp>
      <p:grpSp>
        <p:nvGrpSpPr>
          <p:cNvPr id="6" name="Group 26"/>
          <p:cNvGrpSpPr>
            <a:grpSpLocks/>
          </p:cNvGrpSpPr>
          <p:nvPr/>
        </p:nvGrpSpPr>
        <p:grpSpPr bwMode="auto">
          <a:xfrm>
            <a:off x="5038725" y="4979988"/>
            <a:ext cx="1765300" cy="833437"/>
            <a:chOff x="3156" y="3299"/>
            <a:chExt cx="1112" cy="525"/>
          </a:xfrm>
        </p:grpSpPr>
        <p:sp>
          <p:nvSpPr>
            <p:cNvPr id="9243" name="Line 27"/>
            <p:cNvSpPr>
              <a:spLocks noChangeShapeType="1"/>
            </p:cNvSpPr>
            <p:nvPr/>
          </p:nvSpPr>
          <p:spPr bwMode="auto">
            <a:xfrm flipV="1">
              <a:off x="3156" y="3299"/>
              <a:ext cx="1014" cy="525"/>
            </a:xfrm>
            <a:prstGeom prst="line">
              <a:avLst/>
            </a:prstGeom>
            <a:noFill/>
            <a:ln w="9525">
              <a:solidFill>
                <a:schemeClr val="tx1"/>
              </a:solidFill>
              <a:round/>
              <a:headEnd/>
              <a:tailEnd type="triangle" w="med" len="med"/>
            </a:ln>
          </p:spPr>
          <p:txBody>
            <a:bodyPr/>
            <a:lstStyle/>
            <a:p>
              <a:endParaRPr lang="en-US"/>
            </a:p>
          </p:txBody>
        </p:sp>
        <p:graphicFrame>
          <p:nvGraphicFramePr>
            <p:cNvPr id="9221" name="Object 5"/>
            <p:cNvGraphicFramePr>
              <a:graphicFrameLocks noChangeAspect="1"/>
            </p:cNvGraphicFramePr>
            <p:nvPr/>
          </p:nvGraphicFramePr>
          <p:xfrm>
            <a:off x="4048" y="3350"/>
            <a:ext cx="220" cy="306"/>
          </p:xfrm>
          <a:graphic>
            <a:graphicData uri="http://schemas.openxmlformats.org/presentationml/2006/ole">
              <p:oleObj spid="_x0000_s9221" name="Equation" r:id="rId6" imgW="190440" imgH="266400" progId="">
                <p:embed/>
              </p:oleObj>
            </a:graphicData>
          </a:graphic>
        </p:graphicFrame>
      </p:grpSp>
      <p:grpSp>
        <p:nvGrpSpPr>
          <p:cNvPr id="7" name="Group 29"/>
          <p:cNvGrpSpPr>
            <a:grpSpLocks/>
          </p:cNvGrpSpPr>
          <p:nvPr/>
        </p:nvGrpSpPr>
        <p:grpSpPr bwMode="auto">
          <a:xfrm>
            <a:off x="4257675" y="4884738"/>
            <a:ext cx="738188" cy="914400"/>
            <a:chOff x="2664" y="3086"/>
            <a:chExt cx="465" cy="576"/>
          </a:xfrm>
        </p:grpSpPr>
        <p:sp>
          <p:nvSpPr>
            <p:cNvPr id="9242" name="Line 30"/>
            <p:cNvSpPr>
              <a:spLocks noChangeShapeType="1"/>
            </p:cNvSpPr>
            <p:nvPr/>
          </p:nvSpPr>
          <p:spPr bwMode="auto">
            <a:xfrm flipH="1" flipV="1">
              <a:off x="2837" y="3086"/>
              <a:ext cx="292" cy="576"/>
            </a:xfrm>
            <a:prstGeom prst="line">
              <a:avLst/>
            </a:prstGeom>
            <a:noFill/>
            <a:ln w="9525">
              <a:solidFill>
                <a:schemeClr val="tx1"/>
              </a:solidFill>
              <a:round/>
              <a:headEnd/>
              <a:tailEnd type="triangle" w="med" len="med"/>
            </a:ln>
          </p:spPr>
          <p:txBody>
            <a:bodyPr/>
            <a:lstStyle/>
            <a:p>
              <a:endParaRPr lang="en-US"/>
            </a:p>
          </p:txBody>
        </p:sp>
        <p:graphicFrame>
          <p:nvGraphicFramePr>
            <p:cNvPr id="9220" name="Object 4"/>
            <p:cNvGraphicFramePr>
              <a:graphicFrameLocks noChangeAspect="1"/>
            </p:cNvGraphicFramePr>
            <p:nvPr/>
          </p:nvGraphicFramePr>
          <p:xfrm>
            <a:off x="2664" y="3112"/>
            <a:ext cx="220" cy="336"/>
          </p:xfrm>
          <a:graphic>
            <a:graphicData uri="http://schemas.openxmlformats.org/presentationml/2006/ole">
              <p:oleObj spid="_x0000_s9220" name="Equation" r:id="rId7" imgW="190440" imgH="291960" progId="">
                <p:embed/>
              </p:oleObj>
            </a:graphicData>
          </a:graphic>
        </p:graphicFrame>
      </p:grpSp>
      <p:sp>
        <p:nvSpPr>
          <p:cNvPr id="139297" name="Text Box 33"/>
          <p:cNvSpPr txBox="1">
            <a:spLocks noChangeArrowheads="1"/>
          </p:cNvSpPr>
          <p:nvPr/>
        </p:nvSpPr>
        <p:spPr bwMode="auto">
          <a:xfrm>
            <a:off x="539750" y="1484313"/>
            <a:ext cx="7321550" cy="366712"/>
          </a:xfrm>
          <a:prstGeom prst="rect">
            <a:avLst/>
          </a:prstGeom>
          <a:noFill/>
          <a:ln w="9525">
            <a:noFill/>
            <a:miter lim="800000"/>
            <a:headEnd/>
            <a:tailEnd/>
          </a:ln>
        </p:spPr>
        <p:txBody>
          <a:bodyPr wrap="none">
            <a:spAutoFit/>
          </a:bodyPr>
          <a:lstStyle/>
          <a:p>
            <a:r>
              <a:rPr lang="en-US"/>
              <a:t>Ako defini</a:t>
            </a:r>
            <a:r>
              <a:rPr lang="sr-Latn-CS"/>
              <a:t>š</a:t>
            </a:r>
            <a:r>
              <a:rPr lang="en-US"/>
              <a:t>emo koordinatni sistem koji rotira zajedno sa fluksom rotora</a:t>
            </a:r>
          </a:p>
        </p:txBody>
      </p:sp>
      <p:sp>
        <p:nvSpPr>
          <p:cNvPr id="139301" name="Text Box 37"/>
          <p:cNvSpPr txBox="1">
            <a:spLocks noChangeArrowheads="1"/>
          </p:cNvSpPr>
          <p:nvPr/>
        </p:nvSpPr>
        <p:spPr bwMode="auto">
          <a:xfrm>
            <a:off x="539750" y="1844675"/>
            <a:ext cx="3825875" cy="457200"/>
          </a:xfrm>
          <a:prstGeom prst="rect">
            <a:avLst/>
          </a:prstGeom>
          <a:noFill/>
          <a:ln w="9525">
            <a:noFill/>
            <a:miter lim="800000"/>
            <a:headEnd/>
            <a:tailEnd/>
          </a:ln>
        </p:spPr>
        <p:txBody>
          <a:bodyPr wrap="none">
            <a:spAutoFit/>
          </a:bodyPr>
          <a:lstStyle/>
          <a:p>
            <a:r>
              <a:rPr lang="sr-Latn-CS"/>
              <a:t>q - komponenta fluksa je 0   </a:t>
            </a:r>
            <a:r>
              <a:rPr lang="sr-Latn-CS" sz="2400" i="1">
                <a:sym typeface="Symbol" pitchFamily="18" charset="2"/>
              </a:rPr>
              <a:t></a:t>
            </a:r>
            <a:r>
              <a:rPr lang="sr-Latn-CS" sz="2400" baseline="-25000">
                <a:sym typeface="Symbol" pitchFamily="18" charset="2"/>
              </a:rPr>
              <a:t>rq </a:t>
            </a:r>
            <a:r>
              <a:rPr lang="sr-Latn-CS">
                <a:sym typeface="Symbol" pitchFamily="18" charset="2"/>
              </a:rPr>
              <a:t>= 0</a:t>
            </a:r>
          </a:p>
        </p:txBody>
      </p:sp>
      <p:grpSp>
        <p:nvGrpSpPr>
          <p:cNvPr id="8" name="Group 35"/>
          <p:cNvGrpSpPr>
            <a:grpSpLocks/>
          </p:cNvGrpSpPr>
          <p:nvPr/>
        </p:nvGrpSpPr>
        <p:grpSpPr bwMode="auto">
          <a:xfrm>
            <a:off x="539750" y="2276475"/>
            <a:ext cx="7197725" cy="636588"/>
            <a:chOff x="539750" y="2276475"/>
            <a:chExt cx="7197725" cy="636588"/>
          </a:xfrm>
        </p:grpSpPr>
        <p:graphicFrame>
          <p:nvGraphicFramePr>
            <p:cNvPr id="9219" name="Object 3"/>
            <p:cNvGraphicFramePr>
              <a:graphicFrameLocks noChangeAspect="1"/>
            </p:cNvGraphicFramePr>
            <p:nvPr/>
          </p:nvGraphicFramePr>
          <p:xfrm>
            <a:off x="7235825" y="2276475"/>
            <a:ext cx="501650" cy="636588"/>
          </p:xfrm>
          <a:graphic>
            <a:graphicData uri="http://schemas.openxmlformats.org/presentationml/2006/ole">
              <p:oleObj spid="_x0000_s9219" name="Equation" r:id="rId8" imgW="190440" imgH="241200" progId="">
                <p:embed/>
              </p:oleObj>
            </a:graphicData>
          </a:graphic>
        </p:graphicFrame>
        <p:sp>
          <p:nvSpPr>
            <p:cNvPr id="9241" name="Text Box 38"/>
            <p:cNvSpPr txBox="1">
              <a:spLocks noChangeArrowheads="1"/>
            </p:cNvSpPr>
            <p:nvPr/>
          </p:nvSpPr>
          <p:spPr bwMode="auto">
            <a:xfrm>
              <a:off x="539750" y="2276475"/>
              <a:ext cx="6823075" cy="457200"/>
            </a:xfrm>
            <a:prstGeom prst="rect">
              <a:avLst/>
            </a:prstGeom>
            <a:noFill/>
            <a:ln w="9525">
              <a:noFill/>
              <a:miter lim="800000"/>
              <a:headEnd/>
              <a:tailEnd/>
            </a:ln>
          </p:spPr>
          <p:txBody>
            <a:bodyPr wrap="none">
              <a:spAutoFit/>
            </a:bodyPr>
            <a:lstStyle/>
            <a:p>
              <a:r>
                <a:rPr lang="sr-Latn-CS"/>
                <a:t>d - komponenta fluksa je jednaka amplitudi vektora fluksa   </a:t>
              </a:r>
              <a:r>
                <a:rPr lang="sr-Latn-CS" sz="2400" i="1">
                  <a:sym typeface="Symbol" pitchFamily="18" charset="2"/>
                </a:rPr>
                <a:t></a:t>
              </a:r>
              <a:r>
                <a:rPr lang="sr-Latn-CS" sz="2400" baseline="-25000">
                  <a:sym typeface="Symbol" pitchFamily="18" charset="2"/>
                </a:rPr>
                <a:t>rd </a:t>
              </a:r>
              <a:r>
                <a:rPr lang="sr-Latn-CS">
                  <a:sym typeface="Symbol" pitchFamily="18" charset="2"/>
                </a:rPr>
                <a:t>= </a:t>
              </a:r>
            </a:p>
          </p:txBody>
        </p:sp>
      </p:grpSp>
      <p:sp>
        <p:nvSpPr>
          <p:cNvPr id="139304" name="Text Box 40"/>
          <p:cNvSpPr txBox="1">
            <a:spLocks noChangeArrowheads="1"/>
          </p:cNvSpPr>
          <p:nvPr/>
        </p:nvSpPr>
        <p:spPr bwMode="auto">
          <a:xfrm>
            <a:off x="323850" y="3716338"/>
            <a:ext cx="3168650" cy="1006475"/>
          </a:xfrm>
          <a:prstGeom prst="rect">
            <a:avLst/>
          </a:prstGeom>
          <a:noFill/>
          <a:ln w="9525">
            <a:noFill/>
            <a:miter lim="800000"/>
            <a:headEnd/>
            <a:tailEnd/>
          </a:ln>
        </p:spPr>
        <p:txBody>
          <a:bodyPr>
            <a:spAutoFit/>
          </a:bodyPr>
          <a:lstStyle/>
          <a:p>
            <a:r>
              <a:rPr lang="sr-Latn-CS" b="1"/>
              <a:t>q</a:t>
            </a:r>
            <a:r>
              <a:rPr lang="sr-Latn-CS"/>
              <a:t> - komponenta struje  </a:t>
            </a:r>
            <a:r>
              <a:rPr lang="sr-Latn-CS" sz="2400" b="1" i="1">
                <a:latin typeface="Times New Roman" pitchFamily="18" charset="0"/>
                <a:sym typeface="Symbol" pitchFamily="18" charset="2"/>
              </a:rPr>
              <a:t>i</a:t>
            </a:r>
            <a:r>
              <a:rPr lang="sr-Latn-CS" sz="2400" b="1" i="1" baseline="-25000">
                <a:latin typeface="Times New Roman" pitchFamily="18" charset="0"/>
                <a:sym typeface="Symbol" pitchFamily="18" charset="2"/>
              </a:rPr>
              <a:t>sq</a:t>
            </a:r>
            <a:r>
              <a:rPr lang="sr-Latn-CS" sz="2400" baseline="-25000">
                <a:sym typeface="Symbol" pitchFamily="18" charset="2"/>
              </a:rPr>
              <a:t> </a:t>
            </a:r>
            <a:r>
              <a:rPr lang="sr-Latn-CS">
                <a:sym typeface="Symbol" pitchFamily="18" charset="2"/>
              </a:rPr>
              <a:t> ima konstantnu vrednost sve vreme!</a:t>
            </a:r>
          </a:p>
        </p:txBody>
      </p:sp>
      <p:sp>
        <p:nvSpPr>
          <p:cNvPr id="139305" name="Text Box 41"/>
          <p:cNvSpPr txBox="1">
            <a:spLocks noChangeArrowheads="1"/>
          </p:cNvSpPr>
          <p:nvPr/>
        </p:nvSpPr>
        <p:spPr bwMode="auto">
          <a:xfrm>
            <a:off x="395288" y="5084763"/>
            <a:ext cx="3168650" cy="1006475"/>
          </a:xfrm>
          <a:prstGeom prst="rect">
            <a:avLst/>
          </a:prstGeom>
          <a:noFill/>
          <a:ln w="9525">
            <a:noFill/>
            <a:miter lim="800000"/>
            <a:headEnd/>
            <a:tailEnd/>
          </a:ln>
        </p:spPr>
        <p:txBody>
          <a:bodyPr>
            <a:spAutoFit/>
          </a:bodyPr>
          <a:lstStyle/>
          <a:p>
            <a:r>
              <a:rPr lang="sr-Latn-CS" b="1"/>
              <a:t>d</a:t>
            </a:r>
            <a:r>
              <a:rPr lang="sr-Latn-CS"/>
              <a:t> - komponenta struje  </a:t>
            </a:r>
            <a:r>
              <a:rPr lang="sr-Latn-CS" sz="2400" b="1" i="1">
                <a:latin typeface="Times New Roman" pitchFamily="18" charset="0"/>
                <a:sym typeface="Symbol" pitchFamily="18" charset="2"/>
              </a:rPr>
              <a:t>i</a:t>
            </a:r>
            <a:r>
              <a:rPr lang="sr-Latn-CS" sz="2400" b="1" i="1" baseline="-25000">
                <a:latin typeface="Times New Roman" pitchFamily="18" charset="0"/>
                <a:sym typeface="Symbol" pitchFamily="18" charset="2"/>
              </a:rPr>
              <a:t>sd</a:t>
            </a:r>
            <a:r>
              <a:rPr lang="sr-Latn-CS" sz="2400" baseline="-25000">
                <a:sym typeface="Symbol" pitchFamily="18" charset="2"/>
              </a:rPr>
              <a:t> </a:t>
            </a:r>
            <a:r>
              <a:rPr lang="sr-Latn-CS">
                <a:sym typeface="Symbol" pitchFamily="18" charset="2"/>
              </a:rPr>
              <a:t> ima konstantnu vrednost sve vreme!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97"/>
                                        </p:tgtEl>
                                        <p:attrNameLst>
                                          <p:attrName>style.visibility</p:attrName>
                                        </p:attrNameLst>
                                      </p:cBhvr>
                                      <p:to>
                                        <p:strVal val="visible"/>
                                      </p:to>
                                    </p:set>
                                    <p:animEffect transition="in" filter="wipe(left)">
                                      <p:cBhvr>
                                        <p:cTn id="7" dur="500"/>
                                        <p:tgtEl>
                                          <p:spTgt spid="13929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9301"/>
                                        </p:tgtEl>
                                        <p:attrNameLst>
                                          <p:attrName>style.visibility</p:attrName>
                                        </p:attrNameLst>
                                      </p:cBhvr>
                                      <p:to>
                                        <p:strVal val="visible"/>
                                      </p:to>
                                    </p:set>
                                    <p:animEffect transition="in" filter="wipe(left)">
                                      <p:cBhvr>
                                        <p:cTn id="20" dur="500"/>
                                        <p:tgtEl>
                                          <p:spTgt spid="1393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9288"/>
                                        </p:tgtEl>
                                        <p:attrNameLst>
                                          <p:attrName>style.visibility</p:attrName>
                                        </p:attrNameLst>
                                      </p:cBhvr>
                                      <p:to>
                                        <p:strVal val="visible"/>
                                      </p:to>
                                    </p:set>
                                    <p:animEffect transition="in" filter="wipe(up)">
                                      <p:cBhvr>
                                        <p:cTn id="29" dur="500"/>
                                        <p:tgtEl>
                                          <p:spTgt spid="139288"/>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9304"/>
                                        </p:tgtEl>
                                        <p:attrNameLst>
                                          <p:attrName>style.visibility</p:attrName>
                                        </p:attrNameLst>
                                      </p:cBhvr>
                                      <p:to>
                                        <p:strVal val="visible"/>
                                      </p:to>
                                    </p:set>
                                    <p:animEffect transition="in" filter="wipe(left)">
                                      <p:cBhvr>
                                        <p:cTn id="37" dur="500"/>
                                        <p:tgtEl>
                                          <p:spTgt spid="139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9289"/>
                                        </p:tgtEl>
                                        <p:attrNameLst>
                                          <p:attrName>style.visibility</p:attrName>
                                        </p:attrNameLst>
                                      </p:cBhvr>
                                      <p:to>
                                        <p:strVal val="visible"/>
                                      </p:to>
                                    </p:set>
                                    <p:animEffect transition="in" filter="wipe(up)">
                                      <p:cBhvr>
                                        <p:cTn id="42" dur="500"/>
                                        <p:tgtEl>
                                          <p:spTgt spid="13928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9305"/>
                                        </p:tgtEl>
                                        <p:attrNameLst>
                                          <p:attrName>style.visibility</p:attrName>
                                        </p:attrNameLst>
                                      </p:cBhvr>
                                      <p:to>
                                        <p:strVal val="visible"/>
                                      </p:to>
                                    </p:set>
                                    <p:animEffect transition="in" filter="wipe(left)">
                                      <p:cBhvr>
                                        <p:cTn id="50" dur="500"/>
                                        <p:tgtEl>
                                          <p:spTgt spid="139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8" grpId="0" animBg="1"/>
      <p:bldP spid="139289" grpId="0" animBg="1"/>
      <p:bldP spid="139297" grpId="0"/>
      <p:bldP spid="139301" grpId="0"/>
      <p:bldP spid="139304" grpId="0"/>
      <p:bldP spid="13930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 name="Picture 7"/>
          <p:cNvPicPr>
            <a:picLocks noChangeAspect="1" noChangeArrowheads="1"/>
          </p:cNvPicPr>
          <p:nvPr/>
        </p:nvPicPr>
        <p:blipFill>
          <a:blip r:embed="rId4" cstate="print"/>
          <a:srcRect/>
          <a:stretch>
            <a:fillRect/>
          </a:stretch>
        </p:blipFill>
        <p:spPr bwMode="auto">
          <a:xfrm rot="-600000">
            <a:off x="3089275" y="3198813"/>
            <a:ext cx="4633913" cy="2616200"/>
          </a:xfrm>
          <a:prstGeom prst="rect">
            <a:avLst/>
          </a:prstGeom>
          <a:noFill/>
          <a:ln w="25400">
            <a:noFill/>
            <a:miter lim="800000"/>
            <a:headEnd type="none" w="sm" len="sm"/>
            <a:tailEnd type="none" w="sm" len="sm"/>
          </a:ln>
        </p:spPr>
      </p:pic>
      <p:pic>
        <p:nvPicPr>
          <p:cNvPr id="39" name="Picture 7"/>
          <p:cNvPicPr>
            <a:picLocks noChangeAspect="1" noChangeArrowheads="1"/>
          </p:cNvPicPr>
          <p:nvPr/>
        </p:nvPicPr>
        <p:blipFill>
          <a:blip r:embed="rId4" cstate="print"/>
          <a:srcRect/>
          <a:stretch>
            <a:fillRect/>
          </a:stretch>
        </p:blipFill>
        <p:spPr bwMode="auto">
          <a:xfrm rot="-1800000">
            <a:off x="2592388" y="3116263"/>
            <a:ext cx="4629150" cy="2627312"/>
          </a:xfrm>
          <a:prstGeom prst="rect">
            <a:avLst/>
          </a:prstGeom>
          <a:noFill/>
          <a:ln w="25400">
            <a:noFill/>
            <a:miter lim="800000"/>
            <a:headEnd type="none" w="sm" len="sm"/>
            <a:tailEnd type="none" w="sm" len="sm"/>
          </a:ln>
        </p:spPr>
      </p:pic>
      <p:pic>
        <p:nvPicPr>
          <p:cNvPr id="173063" name="Picture 7"/>
          <p:cNvPicPr>
            <a:picLocks noChangeAspect="1" noChangeArrowheads="1"/>
          </p:cNvPicPr>
          <p:nvPr/>
        </p:nvPicPr>
        <p:blipFill>
          <a:blip r:embed="rId4" cstate="print"/>
          <a:srcRect/>
          <a:stretch>
            <a:fillRect/>
          </a:stretch>
        </p:blipFill>
        <p:spPr bwMode="auto">
          <a:xfrm>
            <a:off x="3276600" y="3284538"/>
            <a:ext cx="4633913" cy="2616200"/>
          </a:xfrm>
          <a:prstGeom prst="rect">
            <a:avLst/>
          </a:prstGeom>
          <a:noFill/>
          <a:ln w="25400">
            <a:noFill/>
            <a:miter lim="800000"/>
            <a:headEnd type="none" w="sm" len="sm"/>
            <a:tailEnd type="none" w="sm" len="sm"/>
          </a:ln>
        </p:spPr>
      </p:pic>
      <p:pic>
        <p:nvPicPr>
          <p:cNvPr id="38" name="Picture 7"/>
          <p:cNvPicPr>
            <a:picLocks noChangeAspect="1" noChangeArrowheads="1"/>
          </p:cNvPicPr>
          <p:nvPr/>
        </p:nvPicPr>
        <p:blipFill>
          <a:blip r:embed="rId4" cstate="print"/>
          <a:srcRect/>
          <a:stretch>
            <a:fillRect/>
          </a:stretch>
        </p:blipFill>
        <p:spPr bwMode="auto">
          <a:xfrm rot="-1200000">
            <a:off x="2862263" y="3130550"/>
            <a:ext cx="4657725" cy="2616200"/>
          </a:xfrm>
          <a:prstGeom prst="rect">
            <a:avLst/>
          </a:prstGeom>
          <a:noFill/>
          <a:ln w="25400">
            <a:noFill/>
            <a:miter lim="800000"/>
            <a:headEnd type="none" w="sm" len="sm"/>
            <a:tailEnd type="none" w="sm" len="sm"/>
          </a:ln>
        </p:spPr>
      </p:pic>
      <p:sp>
        <p:nvSpPr>
          <p:cNvPr id="10247" name="Slide Number Placeholder 7"/>
          <p:cNvSpPr>
            <a:spLocks noGrp="1"/>
          </p:cNvSpPr>
          <p:nvPr>
            <p:ph type="sldNum" sz="quarter" idx="12"/>
          </p:nvPr>
        </p:nvSpPr>
        <p:spPr>
          <a:noFill/>
        </p:spPr>
        <p:txBody>
          <a:bodyPr/>
          <a:lstStyle/>
          <a:p>
            <a:fld id="{79E974F6-3754-46D0-91DD-F23C85E323D3}" type="slidenum">
              <a:rPr lang="en-US" smtClean="0"/>
              <a:pPr/>
              <a:t>76</a:t>
            </a:fld>
            <a:endParaRPr lang="en-US" smtClean="0"/>
          </a:p>
        </p:txBody>
      </p:sp>
      <p:sp>
        <p:nvSpPr>
          <p:cNvPr id="10248" name="Rectangle 2"/>
          <p:cNvSpPr>
            <a:spLocks noGrp="1" noChangeArrowheads="1"/>
          </p:cNvSpPr>
          <p:nvPr>
            <p:ph type="title"/>
          </p:nvPr>
        </p:nvSpPr>
        <p:spPr>
          <a:xfrm>
            <a:off x="684213" y="0"/>
            <a:ext cx="7772400" cy="1143000"/>
          </a:xfrm>
        </p:spPr>
        <p:txBody>
          <a:bodyPr/>
          <a:lstStyle/>
          <a:p>
            <a:r>
              <a:rPr lang="en-US" sz="3200" smtClean="0"/>
              <a:t>Vektori u rotacionom sistemu</a:t>
            </a:r>
          </a:p>
        </p:txBody>
      </p:sp>
      <p:sp>
        <p:nvSpPr>
          <p:cNvPr id="10249" name="Line 9"/>
          <p:cNvSpPr>
            <a:spLocks noChangeShapeType="1"/>
          </p:cNvSpPr>
          <p:nvPr/>
        </p:nvSpPr>
        <p:spPr bwMode="auto">
          <a:xfrm flipV="1">
            <a:off x="5003800" y="3189288"/>
            <a:ext cx="0" cy="2619375"/>
          </a:xfrm>
          <a:prstGeom prst="line">
            <a:avLst/>
          </a:prstGeom>
          <a:noFill/>
          <a:ln w="9525">
            <a:solidFill>
              <a:schemeClr val="tx1"/>
            </a:solidFill>
            <a:round/>
            <a:headEnd/>
            <a:tailEnd type="triangle" w="med" len="med"/>
          </a:ln>
        </p:spPr>
        <p:txBody>
          <a:bodyPr/>
          <a:lstStyle/>
          <a:p>
            <a:endParaRPr lang="en-US"/>
          </a:p>
        </p:txBody>
      </p:sp>
      <p:sp>
        <p:nvSpPr>
          <p:cNvPr id="10250" name="Text Box 10"/>
          <p:cNvSpPr txBox="1">
            <a:spLocks noChangeArrowheads="1"/>
          </p:cNvSpPr>
          <p:nvPr/>
        </p:nvSpPr>
        <p:spPr bwMode="auto">
          <a:xfrm>
            <a:off x="4929188" y="2882900"/>
            <a:ext cx="309562" cy="366713"/>
          </a:xfrm>
          <a:prstGeom prst="rect">
            <a:avLst/>
          </a:prstGeom>
          <a:noFill/>
          <a:ln w="9525">
            <a:noFill/>
            <a:miter lim="800000"/>
            <a:headEnd/>
            <a:tailEnd/>
          </a:ln>
        </p:spPr>
        <p:txBody>
          <a:bodyPr wrap="none">
            <a:spAutoFit/>
          </a:bodyPr>
          <a:lstStyle/>
          <a:p>
            <a:r>
              <a:rPr lang="en-US">
                <a:sym typeface="Symbol" pitchFamily="18" charset="2"/>
              </a:rPr>
              <a:t></a:t>
            </a:r>
          </a:p>
        </p:txBody>
      </p:sp>
      <p:grpSp>
        <p:nvGrpSpPr>
          <p:cNvPr id="10251" name="Group 11"/>
          <p:cNvGrpSpPr>
            <a:grpSpLocks/>
          </p:cNvGrpSpPr>
          <p:nvPr/>
        </p:nvGrpSpPr>
        <p:grpSpPr bwMode="auto">
          <a:xfrm>
            <a:off x="5003800" y="5808663"/>
            <a:ext cx="3052763" cy="374650"/>
            <a:chOff x="3152" y="3659"/>
            <a:chExt cx="1923" cy="236"/>
          </a:xfrm>
        </p:grpSpPr>
        <p:sp>
          <p:nvSpPr>
            <p:cNvPr id="10254" name="Line 12"/>
            <p:cNvSpPr>
              <a:spLocks noChangeShapeType="1"/>
            </p:cNvSpPr>
            <p:nvPr/>
          </p:nvSpPr>
          <p:spPr bwMode="auto">
            <a:xfrm>
              <a:off x="3152" y="3659"/>
              <a:ext cx="1822" cy="0"/>
            </a:xfrm>
            <a:prstGeom prst="line">
              <a:avLst/>
            </a:prstGeom>
            <a:noFill/>
            <a:ln w="9525">
              <a:solidFill>
                <a:schemeClr val="tx1"/>
              </a:solidFill>
              <a:round/>
              <a:headEnd/>
              <a:tailEnd type="triangle" w="med" len="med"/>
            </a:ln>
          </p:spPr>
          <p:txBody>
            <a:bodyPr/>
            <a:lstStyle/>
            <a:p>
              <a:endParaRPr lang="en-US"/>
            </a:p>
          </p:txBody>
        </p:sp>
        <p:sp>
          <p:nvSpPr>
            <p:cNvPr id="10255" name="Text Box 13"/>
            <p:cNvSpPr txBox="1">
              <a:spLocks noChangeArrowheads="1"/>
            </p:cNvSpPr>
            <p:nvPr/>
          </p:nvSpPr>
          <p:spPr bwMode="auto">
            <a:xfrm>
              <a:off x="4868" y="3664"/>
              <a:ext cx="207" cy="231"/>
            </a:xfrm>
            <a:prstGeom prst="rect">
              <a:avLst/>
            </a:prstGeom>
            <a:noFill/>
            <a:ln w="9525">
              <a:noFill/>
              <a:miter lim="800000"/>
              <a:headEnd/>
              <a:tailEnd/>
            </a:ln>
          </p:spPr>
          <p:txBody>
            <a:bodyPr wrap="none">
              <a:spAutoFit/>
            </a:bodyPr>
            <a:lstStyle/>
            <a:p>
              <a:r>
                <a:rPr lang="en-US">
                  <a:sym typeface="Symbol" pitchFamily="18" charset="2"/>
                </a:rPr>
                <a:t></a:t>
              </a:r>
            </a:p>
          </p:txBody>
        </p:sp>
      </p:grpSp>
      <p:sp>
        <p:nvSpPr>
          <p:cNvPr id="10252" name="Text Box 33"/>
          <p:cNvSpPr txBox="1">
            <a:spLocks noChangeArrowheads="1"/>
          </p:cNvSpPr>
          <p:nvPr/>
        </p:nvSpPr>
        <p:spPr bwMode="auto">
          <a:xfrm>
            <a:off x="539750" y="1484313"/>
            <a:ext cx="8056563" cy="461962"/>
          </a:xfrm>
          <a:prstGeom prst="rect">
            <a:avLst/>
          </a:prstGeom>
          <a:noFill/>
          <a:ln w="9525">
            <a:noFill/>
            <a:miter lim="800000"/>
            <a:headEnd/>
            <a:tailEnd/>
          </a:ln>
        </p:spPr>
        <p:txBody>
          <a:bodyPr wrap="none">
            <a:spAutoFit/>
          </a:bodyPr>
          <a:lstStyle/>
          <a:p>
            <a:r>
              <a:rPr lang="en-US"/>
              <a:t>Ako vektori  fluksa rotora       i struje </a:t>
            </a:r>
            <a:r>
              <a:rPr lang="en-US" sz="2400" b="1">
                <a:latin typeface="Times New Roman" pitchFamily="18" charset="0"/>
                <a:cs typeface="Times New Roman" pitchFamily="18" charset="0"/>
              </a:rPr>
              <a:t>i</a:t>
            </a:r>
            <a:r>
              <a:rPr lang="en-US" sz="2400" b="1" baseline="-25000">
                <a:latin typeface="Times New Roman" pitchFamily="18" charset="0"/>
                <a:cs typeface="Times New Roman" pitchFamily="18" charset="0"/>
              </a:rPr>
              <a:t>s</a:t>
            </a:r>
            <a:r>
              <a:rPr lang="en-US" sz="2400" baseline="-25000">
                <a:latin typeface="Times New Roman" pitchFamily="18" charset="0"/>
                <a:cs typeface="Times New Roman" pitchFamily="18" charset="0"/>
              </a:rPr>
              <a:t> </a:t>
            </a:r>
            <a:r>
              <a:rPr lang="en-US"/>
              <a:t>rotiraju konstantnom brzinom rotacije</a:t>
            </a:r>
            <a:endParaRPr lang="en-US" baseline="-25000">
              <a:latin typeface="Times New Roman" pitchFamily="18" charset="0"/>
              <a:cs typeface="Times New Roman" pitchFamily="18" charset="0"/>
            </a:endParaRPr>
          </a:p>
        </p:txBody>
      </p:sp>
      <p:sp>
        <p:nvSpPr>
          <p:cNvPr id="10253" name="Text Box 37"/>
          <p:cNvSpPr txBox="1">
            <a:spLocks noChangeArrowheads="1"/>
          </p:cNvSpPr>
          <p:nvPr/>
        </p:nvSpPr>
        <p:spPr bwMode="auto">
          <a:xfrm>
            <a:off x="539750" y="1844675"/>
            <a:ext cx="5119688" cy="830263"/>
          </a:xfrm>
          <a:prstGeom prst="rect">
            <a:avLst/>
          </a:prstGeom>
          <a:noFill/>
          <a:ln w="9525">
            <a:noFill/>
            <a:miter lim="800000"/>
            <a:headEnd/>
            <a:tailEnd/>
          </a:ln>
        </p:spPr>
        <p:txBody>
          <a:bodyPr wrap="none">
            <a:spAutoFit/>
          </a:bodyPr>
          <a:lstStyle/>
          <a:p>
            <a:r>
              <a:rPr lang="sr-Latn-CS"/>
              <a:t>d - komponenta </a:t>
            </a:r>
            <a:r>
              <a:rPr lang="en-US"/>
              <a:t>struje </a:t>
            </a:r>
            <a:r>
              <a:rPr lang="en-US" sz="2400" b="1" i="1">
                <a:latin typeface="Times New Roman" pitchFamily="18" charset="0"/>
                <a:cs typeface="Times New Roman" pitchFamily="18" charset="0"/>
              </a:rPr>
              <a:t>i</a:t>
            </a:r>
            <a:r>
              <a:rPr lang="en-US" sz="2400" b="1" i="1" baseline="-25000">
                <a:latin typeface="Times New Roman" pitchFamily="18" charset="0"/>
                <a:cs typeface="Times New Roman" pitchFamily="18" charset="0"/>
              </a:rPr>
              <a:t>s</a:t>
            </a:r>
            <a:r>
              <a:rPr lang="sr-Latn-CS" sz="2400" b="1" i="1" baseline="-25000">
                <a:latin typeface="Times New Roman" pitchFamily="18" charset="0"/>
                <a:cs typeface="Times New Roman" pitchFamily="18" charset="0"/>
              </a:rPr>
              <a:t>d</a:t>
            </a:r>
            <a:r>
              <a:rPr lang="en-US"/>
              <a:t> je konstantna veli</a:t>
            </a:r>
            <a:r>
              <a:rPr lang="sr-Latn-CS"/>
              <a:t>čina</a:t>
            </a:r>
          </a:p>
          <a:p>
            <a:r>
              <a:rPr lang="sr-Latn-CS"/>
              <a:t>q - komponenta </a:t>
            </a:r>
            <a:r>
              <a:rPr lang="en-US"/>
              <a:t>struje </a:t>
            </a:r>
            <a:r>
              <a:rPr lang="en-US" sz="2400" b="1" i="1">
                <a:latin typeface="Times New Roman" pitchFamily="18" charset="0"/>
                <a:cs typeface="Times New Roman" pitchFamily="18" charset="0"/>
              </a:rPr>
              <a:t>i</a:t>
            </a:r>
            <a:r>
              <a:rPr lang="en-US" sz="2400" b="1" i="1" baseline="-25000">
                <a:latin typeface="Times New Roman" pitchFamily="18" charset="0"/>
                <a:cs typeface="Times New Roman" pitchFamily="18" charset="0"/>
              </a:rPr>
              <a:t>s</a:t>
            </a:r>
            <a:r>
              <a:rPr lang="sr-Latn-CS" sz="2400" b="1" i="1" baseline="-25000">
                <a:latin typeface="Times New Roman" pitchFamily="18" charset="0"/>
                <a:cs typeface="Times New Roman" pitchFamily="18" charset="0"/>
              </a:rPr>
              <a:t>q</a:t>
            </a:r>
            <a:r>
              <a:rPr lang="en-US" baseline="-25000"/>
              <a:t> </a:t>
            </a:r>
            <a:r>
              <a:rPr lang="en-US"/>
              <a:t>je konstantna veli</a:t>
            </a:r>
            <a:r>
              <a:rPr lang="sr-Latn-CS"/>
              <a:t>čina</a:t>
            </a:r>
          </a:p>
        </p:txBody>
      </p:sp>
      <p:graphicFrame>
        <p:nvGraphicFramePr>
          <p:cNvPr id="10242" name="Object 8"/>
          <p:cNvGraphicFramePr>
            <a:graphicFrameLocks noChangeAspect="1"/>
          </p:cNvGraphicFramePr>
          <p:nvPr/>
        </p:nvGraphicFramePr>
        <p:xfrm>
          <a:off x="3132138" y="1412875"/>
          <a:ext cx="434975" cy="601663"/>
        </p:xfrm>
        <a:graphic>
          <a:graphicData uri="http://schemas.openxmlformats.org/presentationml/2006/ole">
            <p:oleObj spid="_x0000_s10242" name="Equation" r:id="rId5" imgW="164880" imgH="2286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17306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57C13F31-B26C-4A26-BA29-EBA0DBC67A22}" type="slidenum">
              <a:rPr lang="en-US" smtClean="0"/>
              <a:pPr/>
              <a:t>77</a:t>
            </a:fld>
            <a:endParaRPr lang="en-US" smtClean="0"/>
          </a:p>
        </p:txBody>
      </p:sp>
      <p:sp>
        <p:nvSpPr>
          <p:cNvPr id="53251" name="Rectangle 2"/>
          <p:cNvSpPr>
            <a:spLocks noGrp="1" noChangeArrowheads="1"/>
          </p:cNvSpPr>
          <p:nvPr>
            <p:ph type="title"/>
          </p:nvPr>
        </p:nvSpPr>
        <p:spPr/>
        <p:txBody>
          <a:bodyPr/>
          <a:lstStyle/>
          <a:p>
            <a:r>
              <a:rPr lang="sr-Latn-CS" smtClean="0"/>
              <a:t>Parkova transformacija</a:t>
            </a:r>
            <a:endParaRPr lang="en-US" smtClean="0"/>
          </a:p>
        </p:txBody>
      </p:sp>
      <p:pic>
        <p:nvPicPr>
          <p:cNvPr id="53252" name="Picture 6"/>
          <p:cNvPicPr>
            <a:picLocks noChangeAspect="1" noChangeArrowheads="1"/>
          </p:cNvPicPr>
          <p:nvPr/>
        </p:nvPicPr>
        <p:blipFill>
          <a:blip r:embed="rId3" cstate="print"/>
          <a:srcRect/>
          <a:stretch>
            <a:fillRect/>
          </a:stretch>
        </p:blipFill>
        <p:spPr bwMode="auto">
          <a:xfrm>
            <a:off x="539750" y="1557338"/>
            <a:ext cx="6553200" cy="4611687"/>
          </a:xfrm>
          <a:prstGeom prst="rect">
            <a:avLst/>
          </a:prstGeom>
          <a:noFill/>
          <a:ln w="9525">
            <a:noFill/>
            <a:miter lim="800000"/>
            <a:headEnd/>
            <a:tailEnd/>
          </a:ln>
        </p:spPr>
      </p:pic>
      <p:pic>
        <p:nvPicPr>
          <p:cNvPr id="146439" name="Picture 7"/>
          <p:cNvPicPr>
            <a:picLocks noChangeAspect="1" noChangeArrowheads="1"/>
          </p:cNvPicPr>
          <p:nvPr/>
        </p:nvPicPr>
        <p:blipFill>
          <a:blip r:embed="rId4" cstate="print"/>
          <a:srcRect/>
          <a:stretch>
            <a:fillRect/>
          </a:stretch>
        </p:blipFill>
        <p:spPr bwMode="auto">
          <a:xfrm>
            <a:off x="3492500" y="1989138"/>
            <a:ext cx="5400675" cy="154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B07B9B8F-1560-4495-8ACE-93A4F3A1FA4F}" type="slidenum">
              <a:rPr lang="en-US" smtClean="0"/>
              <a:pPr/>
              <a:t>78</a:t>
            </a:fld>
            <a:endParaRPr lang="en-US" smtClean="0"/>
          </a:p>
        </p:txBody>
      </p:sp>
      <p:sp>
        <p:nvSpPr>
          <p:cNvPr id="54275" name="Rectangle 2"/>
          <p:cNvSpPr>
            <a:spLocks noGrp="1" noChangeArrowheads="1"/>
          </p:cNvSpPr>
          <p:nvPr>
            <p:ph type="title"/>
          </p:nvPr>
        </p:nvSpPr>
        <p:spPr>
          <a:xfrm>
            <a:off x="611188" y="0"/>
            <a:ext cx="8064500" cy="1143000"/>
          </a:xfrm>
        </p:spPr>
        <p:txBody>
          <a:bodyPr/>
          <a:lstStyle/>
          <a:p>
            <a:r>
              <a:rPr lang="sr-Latn-CS" sz="3600" smtClean="0"/>
              <a:t>Transformacije u vektorskom uprav.</a:t>
            </a:r>
            <a:endParaRPr lang="en-US" sz="3600" smtClean="0"/>
          </a:p>
        </p:txBody>
      </p:sp>
      <p:pic>
        <p:nvPicPr>
          <p:cNvPr id="54276" name="Picture 4"/>
          <p:cNvPicPr>
            <a:picLocks noChangeAspect="1" noChangeArrowheads="1"/>
          </p:cNvPicPr>
          <p:nvPr/>
        </p:nvPicPr>
        <p:blipFill>
          <a:blip r:embed="rId3" cstate="print"/>
          <a:srcRect/>
          <a:stretch>
            <a:fillRect/>
          </a:stretch>
        </p:blipFill>
        <p:spPr bwMode="auto">
          <a:xfrm>
            <a:off x="395288" y="1738313"/>
            <a:ext cx="8497887"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26C8E149-AD33-4E56-9615-1DBA0B3CBDEF}" type="slidenum">
              <a:rPr lang="en-US" smtClean="0"/>
              <a:pPr/>
              <a:t>79</a:t>
            </a:fld>
            <a:endParaRPr lang="en-US" smtClean="0"/>
          </a:p>
        </p:txBody>
      </p:sp>
      <p:sp>
        <p:nvSpPr>
          <p:cNvPr id="55299" name="Rectangle 2"/>
          <p:cNvSpPr>
            <a:spLocks noGrp="1" noChangeArrowheads="1"/>
          </p:cNvSpPr>
          <p:nvPr>
            <p:ph type="title"/>
          </p:nvPr>
        </p:nvSpPr>
        <p:spPr>
          <a:xfrm>
            <a:off x="684213" y="0"/>
            <a:ext cx="7772400" cy="1143000"/>
          </a:xfrm>
        </p:spPr>
        <p:txBody>
          <a:bodyPr/>
          <a:lstStyle/>
          <a:p>
            <a:r>
              <a:rPr lang="sr-Latn-CS" smtClean="0"/>
              <a:t>Vektorsko upravljanje</a:t>
            </a:r>
            <a:endParaRPr lang="en-US" smtClean="0"/>
          </a:p>
        </p:txBody>
      </p:sp>
      <p:pic>
        <p:nvPicPr>
          <p:cNvPr id="55300" name="Picture 5"/>
          <p:cNvPicPr>
            <a:picLocks noChangeAspect="1" noChangeArrowheads="1"/>
          </p:cNvPicPr>
          <p:nvPr/>
        </p:nvPicPr>
        <p:blipFill>
          <a:blip r:embed="rId3" cstate="print"/>
          <a:srcRect/>
          <a:stretch>
            <a:fillRect/>
          </a:stretch>
        </p:blipFill>
        <p:spPr bwMode="auto">
          <a:xfrm>
            <a:off x="323850" y="1052513"/>
            <a:ext cx="8628063" cy="550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p:cNvGrpSpPr>
            <a:grpSpLocks/>
          </p:cNvGrpSpPr>
          <p:nvPr/>
        </p:nvGrpSpPr>
        <p:grpSpPr bwMode="auto">
          <a:xfrm>
            <a:off x="457200" y="2895600"/>
            <a:ext cx="2189163" cy="3321050"/>
            <a:chOff x="393" y="981"/>
            <a:chExt cx="1379" cy="1932"/>
          </a:xfrm>
        </p:grpSpPr>
        <p:grpSp>
          <p:nvGrpSpPr>
            <p:cNvPr id="15443" name="Group 5"/>
            <p:cNvGrpSpPr>
              <a:grpSpLocks/>
            </p:cNvGrpSpPr>
            <p:nvPr/>
          </p:nvGrpSpPr>
          <p:grpSpPr bwMode="auto">
            <a:xfrm rot="5400000">
              <a:off x="1116" y="1728"/>
              <a:ext cx="150" cy="126"/>
              <a:chOff x="3252" y="1062"/>
              <a:chExt cx="150" cy="126"/>
            </a:xfrm>
          </p:grpSpPr>
          <p:sp>
            <p:nvSpPr>
              <p:cNvPr id="15460"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15461"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15444" name="Line 8"/>
            <p:cNvSpPr>
              <a:spLocks noChangeShapeType="1"/>
            </p:cNvSpPr>
            <p:nvPr/>
          </p:nvSpPr>
          <p:spPr bwMode="auto">
            <a:xfrm flipH="1" flipV="1">
              <a:off x="1188" y="1242"/>
              <a:ext cx="0" cy="468"/>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45" name="Line 9"/>
            <p:cNvSpPr>
              <a:spLocks noChangeShapeType="1"/>
            </p:cNvSpPr>
            <p:nvPr/>
          </p:nvSpPr>
          <p:spPr bwMode="auto">
            <a:xfrm flipH="1" flipV="1">
              <a:off x="1188" y="1848"/>
              <a:ext cx="0" cy="468"/>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46" name="Oval 10"/>
            <p:cNvSpPr>
              <a:spLocks noChangeArrowheads="1"/>
            </p:cNvSpPr>
            <p:nvPr/>
          </p:nvSpPr>
          <p:spPr bwMode="auto">
            <a:xfrm>
              <a:off x="1158"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47"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5448"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5449"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a:t>
              </a:r>
            </a:p>
            <a:p>
              <a:pPr eaLnBrk="0" hangingPunct="0"/>
              <a:r>
                <a:rPr lang="en-US" sz="1600" i="1">
                  <a:latin typeface="Times New Roman" pitchFamily="18" charset="0"/>
                </a:rPr>
                <a:t>V</a:t>
              </a:r>
              <a:r>
                <a:rPr lang="en-US" sz="1400" i="1" baseline="-25000">
                  <a:latin typeface="Times New Roman" pitchFamily="18" charset="0"/>
                </a:rPr>
                <a:t>ak</a:t>
              </a:r>
              <a:endParaRPr lang="en-US" sz="1600" i="1">
                <a:latin typeface="Times New Roman" pitchFamily="18" charset="0"/>
              </a:endParaRPr>
            </a:p>
            <a:p>
              <a:pPr eaLnBrk="0" hangingPunct="0"/>
              <a:r>
                <a:rPr lang="en-US" sz="1600" i="1">
                  <a:latin typeface="Times New Roman" pitchFamily="18" charset="0"/>
                </a:rPr>
                <a:t>_</a:t>
              </a:r>
            </a:p>
          </p:txBody>
        </p:sp>
        <p:sp>
          <p:nvSpPr>
            <p:cNvPr id="15450"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5451"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5452" name="Oval 16"/>
            <p:cNvSpPr>
              <a:spLocks noChangeArrowheads="1"/>
            </p:cNvSpPr>
            <p:nvPr/>
          </p:nvSpPr>
          <p:spPr bwMode="auto">
            <a:xfrm>
              <a:off x="1164" y="2298"/>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53" name="Text Box 17"/>
            <p:cNvSpPr txBox="1">
              <a:spLocks noChangeArrowheads="1"/>
            </p:cNvSpPr>
            <p:nvPr/>
          </p:nvSpPr>
          <p:spPr bwMode="auto">
            <a:xfrm>
              <a:off x="516" y="2682"/>
              <a:ext cx="1218" cy="231"/>
            </a:xfrm>
            <a:prstGeom prst="rect">
              <a:avLst/>
            </a:prstGeom>
            <a:noFill/>
            <a:ln w="9525">
              <a:noFill/>
              <a:miter lim="800000"/>
              <a:headEnd/>
              <a:tailEnd/>
            </a:ln>
          </p:spPr>
          <p:txBody>
            <a:bodyPr wrap="none" lIns="90000" tIns="46800" rIns="90000" bIns="46800">
              <a:spAutoFit/>
            </a:bodyPr>
            <a:lstStyle/>
            <a:p>
              <a:pPr eaLnBrk="0" hangingPunct="0"/>
              <a:r>
                <a:rPr lang="en-US" sz="2000" b="1">
                  <a:latin typeface="Times New Roman" pitchFamily="18" charset="0"/>
                </a:rPr>
                <a:t>Tiristor: Simbol</a:t>
              </a:r>
            </a:p>
          </p:txBody>
        </p:sp>
        <p:sp>
          <p:nvSpPr>
            <p:cNvPr id="15454" name="Line 18"/>
            <p:cNvSpPr>
              <a:spLocks noChangeShapeType="1"/>
            </p:cNvSpPr>
            <p:nvPr/>
          </p:nvSpPr>
          <p:spPr bwMode="auto">
            <a:xfrm flipH="1">
              <a:off x="858" y="2004"/>
              <a:ext cx="228"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55" name="Oval 19"/>
            <p:cNvSpPr>
              <a:spLocks noChangeArrowheads="1"/>
            </p:cNvSpPr>
            <p:nvPr/>
          </p:nvSpPr>
          <p:spPr bwMode="auto">
            <a:xfrm>
              <a:off x="798" y="1974"/>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56"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15457"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15458"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15459"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15363" name="Group 24"/>
          <p:cNvGrpSpPr>
            <a:grpSpLocks/>
          </p:cNvGrpSpPr>
          <p:nvPr/>
        </p:nvGrpSpPr>
        <p:grpSpPr bwMode="auto">
          <a:xfrm>
            <a:off x="3124200" y="2514600"/>
            <a:ext cx="2433638" cy="1990725"/>
            <a:chOff x="304" y="785"/>
            <a:chExt cx="1533" cy="1254"/>
          </a:xfrm>
        </p:grpSpPr>
        <p:sp>
          <p:nvSpPr>
            <p:cNvPr id="15417" name="Oval 25"/>
            <p:cNvSpPr>
              <a:spLocks noChangeArrowheads="1"/>
            </p:cNvSpPr>
            <p:nvPr/>
          </p:nvSpPr>
          <p:spPr bwMode="auto">
            <a:xfrm>
              <a:off x="499" y="1470"/>
              <a:ext cx="240" cy="280"/>
            </a:xfrm>
            <a:prstGeom prst="ellipse">
              <a:avLst/>
            </a:prstGeom>
            <a:noFill/>
            <a:ln w="19050">
              <a:solidFill>
                <a:schemeClr val="tx1"/>
              </a:solidFill>
              <a:round/>
              <a:headEnd/>
              <a:tailEnd/>
            </a:ln>
          </p:spPr>
          <p:txBody>
            <a:bodyPr lIns="90000" tIns="46800" rIns="90000" bIns="46800" anchor="ctr">
              <a:spAutoFit/>
            </a:bodyPr>
            <a:lstStyle/>
            <a:p>
              <a:endParaRPr lang="en-US"/>
            </a:p>
          </p:txBody>
        </p:sp>
        <p:sp>
          <p:nvSpPr>
            <p:cNvPr id="15418" name="Line 26"/>
            <p:cNvSpPr>
              <a:spLocks noChangeShapeType="1"/>
            </p:cNvSpPr>
            <p:nvPr/>
          </p:nvSpPr>
          <p:spPr bwMode="auto">
            <a:xfrm>
              <a:off x="1165" y="1210"/>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15419" name="Line 27"/>
            <p:cNvSpPr>
              <a:spLocks noChangeShapeType="1"/>
            </p:cNvSpPr>
            <p:nvPr/>
          </p:nvSpPr>
          <p:spPr bwMode="auto">
            <a:xfrm>
              <a:off x="1303" y="1139"/>
              <a:ext cx="0" cy="136"/>
            </a:xfrm>
            <a:prstGeom prst="line">
              <a:avLst/>
            </a:prstGeom>
            <a:noFill/>
            <a:ln w="28575">
              <a:solidFill>
                <a:schemeClr val="tx1"/>
              </a:solidFill>
              <a:round/>
              <a:headEnd/>
              <a:tailEnd/>
            </a:ln>
          </p:spPr>
          <p:txBody>
            <a:bodyPr lIns="90000" tIns="46800" rIns="90000" bIns="46800" anchor="ctr">
              <a:spAutoFit/>
            </a:bodyPr>
            <a:lstStyle/>
            <a:p>
              <a:endParaRPr lang="en-US"/>
            </a:p>
          </p:txBody>
        </p:sp>
        <p:sp>
          <p:nvSpPr>
            <p:cNvPr id="15420" name="Line 28"/>
            <p:cNvSpPr>
              <a:spLocks noChangeShapeType="1"/>
            </p:cNvSpPr>
            <p:nvPr/>
          </p:nvSpPr>
          <p:spPr bwMode="auto">
            <a:xfrm flipH="1">
              <a:off x="613" y="1204"/>
              <a:ext cx="534"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1" name="Line 29"/>
            <p:cNvSpPr>
              <a:spLocks noChangeShapeType="1"/>
            </p:cNvSpPr>
            <p:nvPr/>
          </p:nvSpPr>
          <p:spPr bwMode="auto">
            <a:xfrm flipH="1">
              <a:off x="613" y="1204"/>
              <a:ext cx="0" cy="26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22" name="Line 30"/>
            <p:cNvSpPr>
              <a:spLocks noChangeShapeType="1"/>
            </p:cNvSpPr>
            <p:nvPr/>
          </p:nvSpPr>
          <p:spPr bwMode="auto">
            <a:xfrm>
              <a:off x="607" y="1756"/>
              <a:ext cx="0" cy="28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3" name="Line 31"/>
            <p:cNvSpPr>
              <a:spLocks noChangeShapeType="1"/>
            </p:cNvSpPr>
            <p:nvPr/>
          </p:nvSpPr>
          <p:spPr bwMode="auto">
            <a:xfrm>
              <a:off x="607" y="2036"/>
              <a:ext cx="1194"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4" name="Line 32"/>
            <p:cNvSpPr>
              <a:spLocks noChangeShapeType="1"/>
            </p:cNvSpPr>
            <p:nvPr/>
          </p:nvSpPr>
          <p:spPr bwMode="auto">
            <a:xfrm>
              <a:off x="1315" y="1210"/>
              <a:ext cx="480"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grpSp>
          <p:nvGrpSpPr>
            <p:cNvPr id="15425" name="Group 33"/>
            <p:cNvGrpSpPr>
              <a:grpSpLocks/>
            </p:cNvGrpSpPr>
            <p:nvPr/>
          </p:nvGrpSpPr>
          <p:grpSpPr bwMode="auto">
            <a:xfrm>
              <a:off x="1699" y="1497"/>
              <a:ext cx="126" cy="104"/>
              <a:chOff x="3456" y="1428"/>
              <a:chExt cx="126" cy="96"/>
            </a:xfrm>
          </p:grpSpPr>
          <p:sp>
            <p:nvSpPr>
              <p:cNvPr id="15441" name="Line 34"/>
              <p:cNvSpPr>
                <a:spLocks noChangeShapeType="1"/>
              </p:cNvSpPr>
              <p:nvPr/>
            </p:nvSpPr>
            <p:spPr bwMode="auto">
              <a:xfrm>
                <a:off x="3456" y="1428"/>
                <a:ext cx="120" cy="48"/>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42" name="Line 35"/>
              <p:cNvSpPr>
                <a:spLocks noChangeShapeType="1"/>
              </p:cNvSpPr>
              <p:nvPr/>
            </p:nvSpPr>
            <p:spPr bwMode="auto">
              <a:xfrm flipH="1">
                <a:off x="3456" y="1476"/>
                <a:ext cx="126" cy="48"/>
              </a:xfrm>
              <a:prstGeom prst="line">
                <a:avLst/>
              </a:prstGeom>
              <a:noFill/>
              <a:ln w="19050">
                <a:solidFill>
                  <a:schemeClr val="tx1"/>
                </a:solidFill>
                <a:round/>
                <a:headEnd/>
                <a:tailEnd/>
              </a:ln>
            </p:spPr>
            <p:txBody>
              <a:bodyPr lIns="90000" tIns="46800" rIns="90000" bIns="46800" anchor="ctr">
                <a:spAutoFit/>
              </a:bodyPr>
              <a:lstStyle/>
              <a:p>
                <a:endParaRPr lang="en-US"/>
              </a:p>
            </p:txBody>
          </p:sp>
        </p:grpSp>
        <p:sp>
          <p:nvSpPr>
            <p:cNvPr id="15426" name="Line 36"/>
            <p:cNvSpPr>
              <a:spLocks noChangeShapeType="1"/>
            </p:cNvSpPr>
            <p:nvPr/>
          </p:nvSpPr>
          <p:spPr bwMode="auto">
            <a:xfrm flipH="1">
              <a:off x="1693" y="1464"/>
              <a:ext cx="96" cy="33"/>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27" name="Line 37"/>
            <p:cNvSpPr>
              <a:spLocks noChangeShapeType="1"/>
            </p:cNvSpPr>
            <p:nvPr/>
          </p:nvSpPr>
          <p:spPr bwMode="auto">
            <a:xfrm>
              <a:off x="1723" y="1705"/>
              <a:ext cx="78" cy="32"/>
            </a:xfrm>
            <a:prstGeom prst="line">
              <a:avLst/>
            </a:prstGeom>
            <a:noFill/>
            <a:ln w="19050">
              <a:solidFill>
                <a:schemeClr val="tx1"/>
              </a:solidFill>
              <a:round/>
              <a:headEnd/>
              <a:tailEnd/>
            </a:ln>
          </p:spPr>
          <p:txBody>
            <a:bodyPr lIns="90000" tIns="46800" rIns="90000" bIns="46800" anchor="ctr">
              <a:spAutoFit/>
            </a:bodyPr>
            <a:lstStyle/>
            <a:p>
              <a:endParaRPr lang="en-US"/>
            </a:p>
          </p:txBody>
        </p:sp>
        <p:grpSp>
          <p:nvGrpSpPr>
            <p:cNvPr id="15428" name="Group 38"/>
            <p:cNvGrpSpPr>
              <a:grpSpLocks/>
            </p:cNvGrpSpPr>
            <p:nvPr/>
          </p:nvGrpSpPr>
          <p:grpSpPr bwMode="auto">
            <a:xfrm>
              <a:off x="1711" y="1601"/>
              <a:ext cx="126" cy="104"/>
              <a:chOff x="3456" y="1428"/>
              <a:chExt cx="126" cy="96"/>
            </a:xfrm>
          </p:grpSpPr>
          <p:sp>
            <p:nvSpPr>
              <p:cNvPr id="15439" name="Line 39"/>
              <p:cNvSpPr>
                <a:spLocks noChangeShapeType="1"/>
              </p:cNvSpPr>
              <p:nvPr/>
            </p:nvSpPr>
            <p:spPr bwMode="auto">
              <a:xfrm>
                <a:off x="3456" y="1428"/>
                <a:ext cx="120" cy="48"/>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40" name="Line 40"/>
              <p:cNvSpPr>
                <a:spLocks noChangeShapeType="1"/>
              </p:cNvSpPr>
              <p:nvPr/>
            </p:nvSpPr>
            <p:spPr bwMode="auto">
              <a:xfrm flipH="1">
                <a:off x="3456" y="1476"/>
                <a:ext cx="126" cy="48"/>
              </a:xfrm>
              <a:prstGeom prst="line">
                <a:avLst/>
              </a:prstGeom>
              <a:noFill/>
              <a:ln w="19050">
                <a:solidFill>
                  <a:schemeClr val="tx1"/>
                </a:solidFill>
                <a:round/>
                <a:headEnd/>
                <a:tailEnd/>
              </a:ln>
            </p:spPr>
            <p:txBody>
              <a:bodyPr lIns="90000" tIns="46800" rIns="90000" bIns="46800" anchor="ctr">
                <a:spAutoFit/>
              </a:bodyPr>
              <a:lstStyle/>
              <a:p>
                <a:endParaRPr lang="en-US"/>
              </a:p>
            </p:txBody>
          </p:sp>
        </p:grpSp>
        <p:sp>
          <p:nvSpPr>
            <p:cNvPr id="15429" name="Line 41"/>
            <p:cNvSpPr>
              <a:spLocks noChangeShapeType="1"/>
            </p:cNvSpPr>
            <p:nvPr/>
          </p:nvSpPr>
          <p:spPr bwMode="auto">
            <a:xfrm>
              <a:off x="1795" y="1737"/>
              <a:ext cx="0" cy="302"/>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30" name="Text Box 42"/>
            <p:cNvSpPr txBox="1">
              <a:spLocks noChangeArrowheads="1"/>
            </p:cNvSpPr>
            <p:nvPr/>
          </p:nvSpPr>
          <p:spPr bwMode="auto">
            <a:xfrm>
              <a:off x="304" y="1343"/>
              <a:ext cx="190" cy="460"/>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a:t>
              </a:r>
            </a:p>
            <a:p>
              <a:pPr eaLnBrk="0" hangingPunct="0"/>
              <a:r>
                <a:rPr lang="en-US" sz="1400" i="1">
                  <a:latin typeface="Times New Roman" pitchFamily="18" charset="0"/>
                </a:rPr>
                <a:t>v</a:t>
              </a:r>
              <a:r>
                <a:rPr lang="en-US" sz="1200" i="1" baseline="-25000">
                  <a:latin typeface="Times New Roman" pitchFamily="18" charset="0"/>
                </a:rPr>
                <a:t>s</a:t>
              </a:r>
              <a:endParaRPr lang="en-US" sz="1400" i="1">
                <a:latin typeface="Times New Roman" pitchFamily="18" charset="0"/>
              </a:endParaRPr>
            </a:p>
            <a:p>
              <a:pPr eaLnBrk="0" hangingPunct="0"/>
              <a:r>
                <a:rPr lang="en-US" sz="1400" i="1">
                  <a:latin typeface="Times New Roman" pitchFamily="18" charset="0"/>
                </a:rPr>
                <a:t>_</a:t>
              </a:r>
            </a:p>
          </p:txBody>
        </p:sp>
        <p:sp>
          <p:nvSpPr>
            <p:cNvPr id="15431" name="Line 43"/>
            <p:cNvSpPr>
              <a:spLocks noChangeShapeType="1"/>
            </p:cNvSpPr>
            <p:nvPr/>
          </p:nvSpPr>
          <p:spPr bwMode="auto">
            <a:xfrm>
              <a:off x="1789" y="1210"/>
              <a:ext cx="0" cy="254"/>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32" name="Freeform 44"/>
            <p:cNvSpPr>
              <a:spLocks/>
            </p:cNvSpPr>
            <p:nvPr/>
          </p:nvSpPr>
          <p:spPr bwMode="auto">
            <a:xfrm>
              <a:off x="559" y="1525"/>
              <a:ext cx="84" cy="166"/>
            </a:xfrm>
            <a:custGeom>
              <a:avLst/>
              <a:gdLst>
                <a:gd name="T0" fmla="*/ 0 w 84"/>
                <a:gd name="T1" fmla="*/ 82 h 154"/>
                <a:gd name="T2" fmla="*/ 24 w 84"/>
                <a:gd name="T3" fmla="*/ 10 h 154"/>
                <a:gd name="T4" fmla="*/ 60 w 84"/>
                <a:gd name="T5" fmla="*/ 142 h 154"/>
                <a:gd name="T6" fmla="*/ 84 w 84"/>
                <a:gd name="T7" fmla="*/ 82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cap="flat" cmpd="sng">
              <a:solidFill>
                <a:schemeClr val="tx1"/>
              </a:solidFill>
              <a:prstDash val="solid"/>
              <a:round/>
              <a:headEnd/>
              <a:tailEnd/>
            </a:ln>
          </p:spPr>
          <p:txBody>
            <a:bodyPr wrap="none" lIns="90000" tIns="46800" rIns="90000" bIns="46800" anchor="ctr">
              <a:spAutoFit/>
            </a:bodyPr>
            <a:lstStyle/>
            <a:p>
              <a:endParaRPr lang="en-US"/>
            </a:p>
          </p:txBody>
        </p:sp>
        <p:sp>
          <p:nvSpPr>
            <p:cNvPr id="15433" name="Line 45"/>
            <p:cNvSpPr>
              <a:spLocks noChangeShapeType="1"/>
            </p:cNvSpPr>
            <p:nvPr/>
          </p:nvSpPr>
          <p:spPr bwMode="auto">
            <a:xfrm flipV="1">
              <a:off x="1308" y="1020"/>
              <a:ext cx="150" cy="156"/>
            </a:xfrm>
            <a:prstGeom prst="line">
              <a:avLst/>
            </a:prstGeom>
            <a:noFill/>
            <a:ln w="19050">
              <a:solidFill>
                <a:schemeClr val="tx1"/>
              </a:solidFill>
              <a:round/>
              <a:headEnd/>
              <a:tailEnd/>
            </a:ln>
          </p:spPr>
          <p:txBody>
            <a:bodyPr wrap="none" anchor="ctr"/>
            <a:lstStyle/>
            <a:p>
              <a:endParaRPr lang="en-US"/>
            </a:p>
          </p:txBody>
        </p:sp>
        <p:sp>
          <p:nvSpPr>
            <p:cNvPr id="15434" name="Oval 46"/>
            <p:cNvSpPr>
              <a:spLocks noChangeArrowheads="1"/>
            </p:cNvSpPr>
            <p:nvPr/>
          </p:nvSpPr>
          <p:spPr bwMode="auto">
            <a:xfrm>
              <a:off x="1440" y="984"/>
              <a:ext cx="47"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15435" name="Text Box 47"/>
            <p:cNvSpPr txBox="1">
              <a:spLocks noChangeArrowheads="1"/>
            </p:cNvSpPr>
            <p:nvPr/>
          </p:nvSpPr>
          <p:spPr bwMode="auto">
            <a:xfrm>
              <a:off x="1300" y="785"/>
              <a:ext cx="177" cy="192"/>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i</a:t>
              </a:r>
              <a:r>
                <a:rPr lang="en-US" sz="1200" i="1" baseline="-25000">
                  <a:latin typeface="Times New Roman" pitchFamily="18" charset="0"/>
                </a:rPr>
                <a:t>g</a:t>
              </a:r>
              <a:endParaRPr lang="en-US" sz="1400" i="1">
                <a:latin typeface="Times New Roman" pitchFamily="18" charset="0"/>
              </a:endParaRPr>
            </a:p>
          </p:txBody>
        </p:sp>
        <p:sp>
          <p:nvSpPr>
            <p:cNvPr id="15436" name="Text Box 48"/>
            <p:cNvSpPr txBox="1">
              <a:spLocks noChangeArrowheads="1"/>
            </p:cNvSpPr>
            <p:nvPr/>
          </p:nvSpPr>
          <p:spPr bwMode="auto">
            <a:xfrm>
              <a:off x="886" y="959"/>
              <a:ext cx="177" cy="192"/>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i</a:t>
              </a:r>
              <a:r>
                <a:rPr lang="en-US" sz="1200" i="1" baseline="-25000">
                  <a:latin typeface="Times New Roman" pitchFamily="18" charset="0"/>
                </a:rPr>
                <a:t>a</a:t>
              </a:r>
              <a:endParaRPr lang="en-US" sz="1400" i="1">
                <a:latin typeface="Times New Roman" pitchFamily="18" charset="0"/>
              </a:endParaRPr>
            </a:p>
          </p:txBody>
        </p:sp>
        <p:sp>
          <p:nvSpPr>
            <p:cNvPr id="15437" name="Line 49"/>
            <p:cNvSpPr>
              <a:spLocks noChangeShapeType="1"/>
            </p:cNvSpPr>
            <p:nvPr/>
          </p:nvSpPr>
          <p:spPr bwMode="auto">
            <a:xfrm>
              <a:off x="900" y="1152"/>
              <a:ext cx="174" cy="0"/>
            </a:xfrm>
            <a:prstGeom prst="line">
              <a:avLst/>
            </a:prstGeom>
            <a:noFill/>
            <a:ln w="9525">
              <a:solidFill>
                <a:schemeClr val="tx1"/>
              </a:solidFill>
              <a:round/>
              <a:headEnd/>
              <a:tailEnd type="triangle" w="med" len="med"/>
            </a:ln>
          </p:spPr>
          <p:txBody>
            <a:bodyPr wrap="none" anchor="ctr"/>
            <a:lstStyle/>
            <a:p>
              <a:endParaRPr lang="en-US"/>
            </a:p>
          </p:txBody>
        </p:sp>
        <p:sp>
          <p:nvSpPr>
            <p:cNvPr id="15438" name="Line 50"/>
            <p:cNvSpPr>
              <a:spLocks noChangeShapeType="1"/>
            </p:cNvSpPr>
            <p:nvPr/>
          </p:nvSpPr>
          <p:spPr bwMode="auto">
            <a:xfrm flipH="1">
              <a:off x="1314" y="930"/>
              <a:ext cx="132" cy="156"/>
            </a:xfrm>
            <a:prstGeom prst="line">
              <a:avLst/>
            </a:prstGeom>
            <a:noFill/>
            <a:ln w="9525">
              <a:solidFill>
                <a:schemeClr val="tx1"/>
              </a:solidFill>
              <a:round/>
              <a:headEnd/>
              <a:tailEnd type="triangle" w="med" len="med"/>
            </a:ln>
          </p:spPr>
          <p:txBody>
            <a:bodyPr wrap="none" anchor="ctr"/>
            <a:lstStyle/>
            <a:p>
              <a:endParaRPr lang="en-US"/>
            </a:p>
          </p:txBody>
        </p:sp>
      </p:grpSp>
      <p:grpSp>
        <p:nvGrpSpPr>
          <p:cNvPr id="15364" name="Group 51"/>
          <p:cNvGrpSpPr>
            <a:grpSpLocks/>
          </p:cNvGrpSpPr>
          <p:nvPr/>
        </p:nvGrpSpPr>
        <p:grpSpPr bwMode="auto">
          <a:xfrm>
            <a:off x="5791200" y="1752600"/>
            <a:ext cx="3025775" cy="4086225"/>
            <a:chOff x="2126" y="763"/>
            <a:chExt cx="1906" cy="2574"/>
          </a:xfrm>
        </p:grpSpPr>
        <p:sp>
          <p:nvSpPr>
            <p:cNvPr id="15373" name="Freeform 52"/>
            <p:cNvSpPr>
              <a:spLocks/>
            </p:cNvSpPr>
            <p:nvPr/>
          </p:nvSpPr>
          <p:spPr bwMode="auto">
            <a:xfrm>
              <a:off x="2340" y="913"/>
              <a:ext cx="687" cy="372"/>
            </a:xfrm>
            <a:custGeom>
              <a:avLst/>
              <a:gdLst>
                <a:gd name="T0" fmla="*/ 0 w 687"/>
                <a:gd name="T1" fmla="*/ 344 h 344"/>
                <a:gd name="T2" fmla="*/ 43 w 687"/>
                <a:gd name="T3" fmla="*/ 279 h 344"/>
                <a:gd name="T4" fmla="*/ 86 w 687"/>
                <a:gd name="T5" fmla="*/ 218 h 344"/>
                <a:gd name="T6" fmla="*/ 107 w 687"/>
                <a:gd name="T7" fmla="*/ 188 h 344"/>
                <a:gd name="T8" fmla="*/ 129 w 687"/>
                <a:gd name="T9" fmla="*/ 159 h 344"/>
                <a:gd name="T10" fmla="*/ 150 w 687"/>
                <a:gd name="T11" fmla="*/ 133 h 344"/>
                <a:gd name="T12" fmla="*/ 172 w 687"/>
                <a:gd name="T13" fmla="*/ 108 h 344"/>
                <a:gd name="T14" fmla="*/ 193 w 687"/>
                <a:gd name="T15" fmla="*/ 85 h 344"/>
                <a:gd name="T16" fmla="*/ 215 w 687"/>
                <a:gd name="T17" fmla="*/ 63 h 344"/>
                <a:gd name="T18" fmla="*/ 236 w 687"/>
                <a:gd name="T19" fmla="*/ 45 h 344"/>
                <a:gd name="T20" fmla="*/ 258 w 687"/>
                <a:gd name="T21" fmla="*/ 30 h 344"/>
                <a:gd name="T22" fmla="*/ 279 w 687"/>
                <a:gd name="T23" fmla="*/ 17 h 344"/>
                <a:gd name="T24" fmla="*/ 301 w 687"/>
                <a:gd name="T25" fmla="*/ 8 h 344"/>
                <a:gd name="T26" fmla="*/ 322 w 687"/>
                <a:gd name="T27" fmla="*/ 2 h 344"/>
                <a:gd name="T28" fmla="*/ 344 w 687"/>
                <a:gd name="T29" fmla="*/ 0 h 344"/>
                <a:gd name="T30" fmla="*/ 355 w 687"/>
                <a:gd name="T31" fmla="*/ 1 h 344"/>
                <a:gd name="T32" fmla="*/ 365 w 687"/>
                <a:gd name="T33" fmla="*/ 3 h 344"/>
                <a:gd name="T34" fmla="*/ 377 w 687"/>
                <a:gd name="T35" fmla="*/ 7 h 344"/>
                <a:gd name="T36" fmla="*/ 389 w 687"/>
                <a:gd name="T37" fmla="*/ 12 h 344"/>
                <a:gd name="T38" fmla="*/ 401 w 687"/>
                <a:gd name="T39" fmla="*/ 19 h 344"/>
                <a:gd name="T40" fmla="*/ 413 w 687"/>
                <a:gd name="T41" fmla="*/ 26 h 344"/>
                <a:gd name="T42" fmla="*/ 438 w 687"/>
                <a:gd name="T43" fmla="*/ 46 h 344"/>
                <a:gd name="T44" fmla="*/ 463 w 687"/>
                <a:gd name="T45" fmla="*/ 69 h 344"/>
                <a:gd name="T46" fmla="*/ 488 w 687"/>
                <a:gd name="T47" fmla="*/ 94 h 344"/>
                <a:gd name="T48" fmla="*/ 512 w 687"/>
                <a:gd name="T49" fmla="*/ 121 h 344"/>
                <a:gd name="T50" fmla="*/ 537 w 687"/>
                <a:gd name="T51" fmla="*/ 150 h 344"/>
                <a:gd name="T52" fmla="*/ 561 w 687"/>
                <a:gd name="T53" fmla="*/ 180 h 344"/>
                <a:gd name="T54" fmla="*/ 584 w 687"/>
                <a:gd name="T55" fmla="*/ 210 h 344"/>
                <a:gd name="T56" fmla="*/ 605 w 687"/>
                <a:gd name="T57" fmla="*/ 238 h 344"/>
                <a:gd name="T58" fmla="*/ 626 w 687"/>
                <a:gd name="T59" fmla="*/ 266 h 344"/>
                <a:gd name="T60" fmla="*/ 644 w 687"/>
                <a:gd name="T61" fmla="*/ 291 h 344"/>
                <a:gd name="T62" fmla="*/ 661 w 687"/>
                <a:gd name="T63" fmla="*/ 313 h 344"/>
                <a:gd name="T64" fmla="*/ 668 w 687"/>
                <a:gd name="T65" fmla="*/ 322 h 344"/>
                <a:gd name="T66" fmla="*/ 676 w 687"/>
                <a:gd name="T67" fmla="*/ 330 h 344"/>
                <a:gd name="T68" fmla="*/ 682 w 687"/>
                <a:gd name="T69" fmla="*/ 338 h 344"/>
                <a:gd name="T70" fmla="*/ 687 w 687"/>
                <a:gd name="T71" fmla="*/ 344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7"/>
                <a:gd name="T109" fmla="*/ 0 h 344"/>
                <a:gd name="T110" fmla="*/ 687 w 687"/>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7" h="344">
                  <a:moveTo>
                    <a:pt x="0" y="344"/>
                  </a:moveTo>
                  <a:lnTo>
                    <a:pt x="43" y="279"/>
                  </a:lnTo>
                  <a:lnTo>
                    <a:pt x="86" y="218"/>
                  </a:lnTo>
                  <a:lnTo>
                    <a:pt x="107" y="188"/>
                  </a:lnTo>
                  <a:lnTo>
                    <a:pt x="129" y="159"/>
                  </a:lnTo>
                  <a:lnTo>
                    <a:pt x="150" y="133"/>
                  </a:lnTo>
                  <a:lnTo>
                    <a:pt x="172" y="108"/>
                  </a:lnTo>
                  <a:lnTo>
                    <a:pt x="193" y="85"/>
                  </a:lnTo>
                  <a:lnTo>
                    <a:pt x="215" y="63"/>
                  </a:lnTo>
                  <a:lnTo>
                    <a:pt x="236" y="45"/>
                  </a:lnTo>
                  <a:lnTo>
                    <a:pt x="258" y="30"/>
                  </a:lnTo>
                  <a:lnTo>
                    <a:pt x="279" y="17"/>
                  </a:lnTo>
                  <a:lnTo>
                    <a:pt x="301" y="8"/>
                  </a:lnTo>
                  <a:lnTo>
                    <a:pt x="322" y="2"/>
                  </a:lnTo>
                  <a:lnTo>
                    <a:pt x="344" y="0"/>
                  </a:lnTo>
                  <a:lnTo>
                    <a:pt x="355" y="1"/>
                  </a:lnTo>
                  <a:lnTo>
                    <a:pt x="365" y="3"/>
                  </a:lnTo>
                  <a:lnTo>
                    <a:pt x="377" y="7"/>
                  </a:lnTo>
                  <a:lnTo>
                    <a:pt x="389" y="12"/>
                  </a:lnTo>
                  <a:lnTo>
                    <a:pt x="401" y="19"/>
                  </a:lnTo>
                  <a:lnTo>
                    <a:pt x="413" y="26"/>
                  </a:lnTo>
                  <a:lnTo>
                    <a:pt x="438" y="46"/>
                  </a:lnTo>
                  <a:lnTo>
                    <a:pt x="463" y="69"/>
                  </a:lnTo>
                  <a:lnTo>
                    <a:pt x="488" y="94"/>
                  </a:lnTo>
                  <a:lnTo>
                    <a:pt x="512" y="121"/>
                  </a:lnTo>
                  <a:lnTo>
                    <a:pt x="537" y="150"/>
                  </a:lnTo>
                  <a:lnTo>
                    <a:pt x="561" y="180"/>
                  </a:lnTo>
                  <a:lnTo>
                    <a:pt x="584" y="210"/>
                  </a:lnTo>
                  <a:lnTo>
                    <a:pt x="605" y="238"/>
                  </a:lnTo>
                  <a:lnTo>
                    <a:pt x="626" y="266"/>
                  </a:lnTo>
                  <a:lnTo>
                    <a:pt x="644" y="291"/>
                  </a:lnTo>
                  <a:lnTo>
                    <a:pt x="661" y="313"/>
                  </a:lnTo>
                  <a:lnTo>
                    <a:pt x="668" y="322"/>
                  </a:lnTo>
                  <a:lnTo>
                    <a:pt x="676" y="330"/>
                  </a:lnTo>
                  <a:lnTo>
                    <a:pt x="682" y="338"/>
                  </a:lnTo>
                  <a:lnTo>
                    <a:pt x="687" y="344"/>
                  </a:lnTo>
                </a:path>
              </a:pathLst>
            </a:custGeom>
            <a:noFill/>
            <a:ln w="28575" cmpd="sng">
              <a:solidFill>
                <a:srgbClr val="000000"/>
              </a:solidFill>
              <a:prstDash val="solid"/>
              <a:round/>
              <a:headEnd/>
              <a:tailEnd/>
            </a:ln>
          </p:spPr>
          <p:txBody>
            <a:bodyPr/>
            <a:lstStyle/>
            <a:p>
              <a:endParaRPr lang="en-US"/>
            </a:p>
          </p:txBody>
        </p:sp>
        <p:sp>
          <p:nvSpPr>
            <p:cNvPr id="15374" name="Rectangle 53"/>
            <p:cNvSpPr>
              <a:spLocks noChangeArrowheads="1"/>
            </p:cNvSpPr>
            <p:nvPr/>
          </p:nvSpPr>
          <p:spPr bwMode="auto">
            <a:xfrm>
              <a:off x="3792" y="2187"/>
              <a:ext cx="207" cy="151"/>
            </a:xfrm>
            <a:prstGeom prst="rect">
              <a:avLst/>
            </a:prstGeom>
            <a:noFill/>
            <a:ln w="9525">
              <a:noFill/>
              <a:miter lim="800000"/>
              <a:headEnd/>
              <a:tailEnd/>
            </a:ln>
          </p:spPr>
          <p:txBody>
            <a:bodyPr/>
            <a:lstStyle/>
            <a:p>
              <a:endParaRPr lang="en-US"/>
            </a:p>
          </p:txBody>
        </p:sp>
        <p:grpSp>
          <p:nvGrpSpPr>
            <p:cNvPr id="15375" name="Group 54"/>
            <p:cNvGrpSpPr>
              <a:grpSpLocks/>
            </p:cNvGrpSpPr>
            <p:nvPr/>
          </p:nvGrpSpPr>
          <p:grpSpPr bwMode="auto">
            <a:xfrm>
              <a:off x="3792" y="2186"/>
              <a:ext cx="92" cy="127"/>
              <a:chOff x="3861" y="1540"/>
              <a:chExt cx="92" cy="117"/>
            </a:xfrm>
          </p:grpSpPr>
          <p:sp>
            <p:nvSpPr>
              <p:cNvPr id="15415" name="Rectangle 55"/>
              <p:cNvSpPr>
                <a:spLocks noChangeArrowheads="1"/>
              </p:cNvSpPr>
              <p:nvPr/>
            </p:nvSpPr>
            <p:spPr bwMode="auto">
              <a:xfrm>
                <a:off x="3861" y="1540"/>
                <a:ext cx="66"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16" name="Rectangle 56"/>
              <p:cNvSpPr>
                <a:spLocks noChangeArrowheads="1"/>
              </p:cNvSpPr>
              <p:nvPr/>
            </p:nvSpPr>
            <p:spPr bwMode="auto">
              <a:xfrm>
                <a:off x="3926" y="1551"/>
                <a:ext cx="27"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sp>
          <p:nvSpPr>
            <p:cNvPr id="15376" name="Rectangle 57"/>
            <p:cNvSpPr>
              <a:spLocks noChangeArrowheads="1"/>
            </p:cNvSpPr>
            <p:nvPr/>
          </p:nvSpPr>
          <p:spPr bwMode="auto">
            <a:xfrm>
              <a:off x="3104" y="2336"/>
              <a:ext cx="139" cy="151"/>
            </a:xfrm>
            <a:prstGeom prst="rect">
              <a:avLst/>
            </a:prstGeom>
            <a:noFill/>
            <a:ln w="9525">
              <a:noFill/>
              <a:miter lim="800000"/>
              <a:headEnd/>
              <a:tailEnd/>
            </a:ln>
          </p:spPr>
          <p:txBody>
            <a:bodyPr/>
            <a:lstStyle/>
            <a:p>
              <a:endParaRPr lang="en-US"/>
            </a:p>
          </p:txBody>
        </p:sp>
        <p:sp>
          <p:nvSpPr>
            <p:cNvPr id="15377" name="Rectangle 58"/>
            <p:cNvSpPr>
              <a:spLocks noChangeArrowheads="1"/>
            </p:cNvSpPr>
            <p:nvPr/>
          </p:nvSpPr>
          <p:spPr bwMode="auto">
            <a:xfrm>
              <a:off x="2416" y="1666"/>
              <a:ext cx="139" cy="150"/>
            </a:xfrm>
            <a:prstGeom prst="rect">
              <a:avLst/>
            </a:prstGeom>
            <a:noFill/>
            <a:ln w="9525">
              <a:noFill/>
              <a:miter lim="800000"/>
              <a:headEnd/>
              <a:tailEnd/>
            </a:ln>
          </p:spPr>
          <p:txBody>
            <a:bodyPr/>
            <a:lstStyle/>
            <a:p>
              <a:endParaRPr lang="en-US"/>
            </a:p>
          </p:txBody>
        </p:sp>
        <p:sp>
          <p:nvSpPr>
            <p:cNvPr id="15378" name="Rectangle 59"/>
            <p:cNvSpPr>
              <a:spLocks noChangeArrowheads="1"/>
            </p:cNvSpPr>
            <p:nvPr/>
          </p:nvSpPr>
          <p:spPr bwMode="auto">
            <a:xfrm>
              <a:off x="2164" y="1648"/>
              <a:ext cx="82" cy="134"/>
            </a:xfrm>
            <a:prstGeom prst="rect">
              <a:avLst/>
            </a:prstGeom>
            <a:noFill/>
            <a:ln w="9525">
              <a:noFill/>
              <a:miter lim="800000"/>
              <a:headEnd/>
              <a:tailEnd/>
            </a:ln>
          </p:spPr>
          <p:txBody>
            <a:bodyPr wrap="none" lIns="0" tIns="0" rIns="0" bIns="0">
              <a:spAutoFit/>
            </a:bodyPr>
            <a:lstStyle/>
            <a:p>
              <a:pPr eaLnBrk="0" hangingPunct="0"/>
              <a:r>
                <a:rPr lang="en-US" sz="1400" i="1">
                  <a:latin typeface="Times New Roman" pitchFamily="18" charset="0"/>
                </a:rPr>
                <a:t>v</a:t>
              </a:r>
              <a:r>
                <a:rPr lang="en-US" sz="1200" i="1" baseline="-25000">
                  <a:latin typeface="Times New Roman" pitchFamily="18" charset="0"/>
                </a:rPr>
                <a:t>o</a:t>
              </a:r>
            </a:p>
          </p:txBody>
        </p:sp>
        <p:sp>
          <p:nvSpPr>
            <p:cNvPr id="15379" name="Rectangle 60"/>
            <p:cNvSpPr>
              <a:spLocks noChangeArrowheads="1"/>
            </p:cNvSpPr>
            <p:nvPr/>
          </p:nvSpPr>
          <p:spPr bwMode="auto">
            <a:xfrm>
              <a:off x="2898" y="1591"/>
              <a:ext cx="139" cy="151"/>
            </a:xfrm>
            <a:prstGeom prst="rect">
              <a:avLst/>
            </a:prstGeom>
            <a:noFill/>
            <a:ln w="9525">
              <a:noFill/>
              <a:miter lim="800000"/>
              <a:headEnd/>
              <a:tailEnd/>
            </a:ln>
          </p:spPr>
          <p:txBody>
            <a:bodyPr/>
            <a:lstStyle/>
            <a:p>
              <a:endParaRPr lang="en-US"/>
            </a:p>
          </p:txBody>
        </p:sp>
        <p:sp>
          <p:nvSpPr>
            <p:cNvPr id="15380" name="Rectangle 61"/>
            <p:cNvSpPr>
              <a:spLocks noChangeArrowheads="1"/>
            </p:cNvSpPr>
            <p:nvPr/>
          </p:nvSpPr>
          <p:spPr bwMode="auto">
            <a:xfrm>
              <a:off x="2485" y="2113"/>
              <a:ext cx="139" cy="150"/>
            </a:xfrm>
            <a:prstGeom prst="rect">
              <a:avLst/>
            </a:prstGeom>
            <a:noFill/>
            <a:ln w="9525">
              <a:noFill/>
              <a:miter lim="800000"/>
              <a:headEnd/>
              <a:tailEnd/>
            </a:ln>
          </p:spPr>
          <p:txBody>
            <a:bodyPr/>
            <a:lstStyle/>
            <a:p>
              <a:endParaRPr lang="en-US"/>
            </a:p>
          </p:txBody>
        </p:sp>
        <p:sp>
          <p:nvSpPr>
            <p:cNvPr id="15381" name="Line 62"/>
            <p:cNvSpPr>
              <a:spLocks noChangeShapeType="1"/>
            </p:cNvSpPr>
            <p:nvPr/>
          </p:nvSpPr>
          <p:spPr bwMode="auto">
            <a:xfrm>
              <a:off x="2226" y="2113"/>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82" name="Line 63"/>
            <p:cNvSpPr>
              <a:spLocks noChangeShapeType="1"/>
            </p:cNvSpPr>
            <p:nvPr/>
          </p:nvSpPr>
          <p:spPr bwMode="auto">
            <a:xfrm flipV="1">
              <a:off x="2340" y="1632"/>
              <a:ext cx="0" cy="839"/>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83" name="Line 64"/>
            <p:cNvSpPr>
              <a:spLocks noChangeShapeType="1"/>
            </p:cNvSpPr>
            <p:nvPr/>
          </p:nvSpPr>
          <p:spPr bwMode="auto">
            <a:xfrm>
              <a:off x="2552" y="1915"/>
              <a:ext cx="0" cy="958"/>
            </a:xfrm>
            <a:prstGeom prst="line">
              <a:avLst/>
            </a:prstGeom>
            <a:noFill/>
            <a:ln w="12700" cap="rnd">
              <a:solidFill>
                <a:schemeClr val="tx1"/>
              </a:solidFill>
              <a:prstDash val="sysDot"/>
              <a:round/>
              <a:headEnd/>
              <a:tailEnd/>
            </a:ln>
          </p:spPr>
          <p:txBody>
            <a:bodyPr wrap="none" lIns="90000" tIns="46800" rIns="90000" bIns="46800" anchor="ctr">
              <a:spAutoFit/>
            </a:bodyPr>
            <a:lstStyle/>
            <a:p>
              <a:endParaRPr lang="en-US"/>
            </a:p>
          </p:txBody>
        </p:sp>
        <p:sp>
          <p:nvSpPr>
            <p:cNvPr id="15384" name="Rectangle 65"/>
            <p:cNvSpPr>
              <a:spLocks noChangeArrowheads="1"/>
            </p:cNvSpPr>
            <p:nvPr/>
          </p:nvSpPr>
          <p:spPr bwMode="auto">
            <a:xfrm>
              <a:off x="2485" y="3150"/>
              <a:ext cx="139" cy="150"/>
            </a:xfrm>
            <a:prstGeom prst="rect">
              <a:avLst/>
            </a:prstGeom>
            <a:noFill/>
            <a:ln w="9525">
              <a:noFill/>
              <a:miter lim="800000"/>
              <a:headEnd/>
              <a:tailEnd/>
            </a:ln>
          </p:spPr>
          <p:txBody>
            <a:bodyPr/>
            <a:lstStyle/>
            <a:p>
              <a:endParaRPr lang="en-US"/>
            </a:p>
          </p:txBody>
        </p:sp>
        <p:sp>
          <p:nvSpPr>
            <p:cNvPr id="15385" name="Rectangle 66"/>
            <p:cNvSpPr>
              <a:spLocks noChangeArrowheads="1"/>
            </p:cNvSpPr>
            <p:nvPr/>
          </p:nvSpPr>
          <p:spPr bwMode="auto">
            <a:xfrm>
              <a:off x="2541" y="3107"/>
              <a:ext cx="1" cy="230"/>
            </a:xfrm>
            <a:prstGeom prst="rect">
              <a:avLst/>
            </a:prstGeom>
            <a:noFill/>
            <a:ln w="9525">
              <a:noFill/>
              <a:miter lim="800000"/>
              <a:headEnd/>
              <a:tailEnd/>
            </a:ln>
          </p:spPr>
          <p:txBody>
            <a:bodyPr wrap="none" lIns="0" tIns="0" rIns="0" bIns="0">
              <a:spAutoFit/>
            </a:bodyPr>
            <a:lstStyle/>
            <a:p>
              <a:pPr eaLnBrk="0" hangingPunct="0"/>
              <a:endParaRPr lang="en-US" sz="2400">
                <a:latin typeface="Times New Roman" pitchFamily="18" charset="0"/>
              </a:endParaRPr>
            </a:p>
          </p:txBody>
        </p:sp>
        <p:sp>
          <p:nvSpPr>
            <p:cNvPr id="15386" name="Rectangle 67"/>
            <p:cNvSpPr>
              <a:spLocks noChangeArrowheads="1"/>
            </p:cNvSpPr>
            <p:nvPr/>
          </p:nvSpPr>
          <p:spPr bwMode="auto">
            <a:xfrm>
              <a:off x="2128" y="2640"/>
              <a:ext cx="159" cy="151"/>
            </a:xfrm>
            <a:prstGeom prst="rect">
              <a:avLst/>
            </a:prstGeom>
            <a:noFill/>
            <a:ln w="9525">
              <a:noFill/>
              <a:miter lim="800000"/>
              <a:headEnd/>
              <a:tailEnd/>
            </a:ln>
          </p:spPr>
          <p:txBody>
            <a:bodyPr/>
            <a:lstStyle/>
            <a:p>
              <a:endParaRPr lang="en-US"/>
            </a:p>
          </p:txBody>
        </p:sp>
        <p:sp>
          <p:nvSpPr>
            <p:cNvPr id="15387" name="Rectangle 68"/>
            <p:cNvSpPr>
              <a:spLocks noChangeArrowheads="1"/>
            </p:cNvSpPr>
            <p:nvPr/>
          </p:nvSpPr>
          <p:spPr bwMode="auto">
            <a:xfrm>
              <a:off x="2126" y="2643"/>
              <a:ext cx="27" cy="115"/>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i</a:t>
              </a:r>
              <a:endParaRPr lang="en-US" sz="2400">
                <a:latin typeface="Times New Roman" pitchFamily="18" charset="0"/>
              </a:endParaRPr>
            </a:p>
          </p:txBody>
        </p:sp>
        <p:sp>
          <p:nvSpPr>
            <p:cNvPr id="15388" name="Rectangle 69"/>
            <p:cNvSpPr>
              <a:spLocks noChangeArrowheads="1"/>
            </p:cNvSpPr>
            <p:nvPr/>
          </p:nvSpPr>
          <p:spPr bwMode="auto">
            <a:xfrm>
              <a:off x="2154" y="2695"/>
              <a:ext cx="47" cy="76"/>
            </a:xfrm>
            <a:prstGeom prst="rect">
              <a:avLst/>
            </a:prstGeom>
            <a:noFill/>
            <a:ln w="9525">
              <a:noFill/>
              <a:miter lim="800000"/>
              <a:headEnd/>
              <a:tailEnd/>
            </a:ln>
          </p:spPr>
          <p:txBody>
            <a:bodyPr lIns="0" tIns="0" rIns="0" bIns="0">
              <a:spAutoFit/>
            </a:bodyPr>
            <a:lstStyle/>
            <a:p>
              <a:pPr eaLnBrk="0" hangingPunct="0"/>
              <a:r>
                <a:rPr lang="en-US" sz="800" i="1">
                  <a:solidFill>
                    <a:srgbClr val="000000"/>
                  </a:solidFill>
                  <a:latin typeface="Times New Roman" pitchFamily="18" charset="0"/>
                </a:rPr>
                <a:t>g</a:t>
              </a:r>
              <a:endParaRPr lang="en-US" sz="2400">
                <a:latin typeface="Times New Roman" pitchFamily="18" charset="0"/>
              </a:endParaRPr>
            </a:p>
          </p:txBody>
        </p:sp>
        <p:sp>
          <p:nvSpPr>
            <p:cNvPr id="15389" name="Line 70"/>
            <p:cNvSpPr>
              <a:spLocks noChangeShapeType="1"/>
            </p:cNvSpPr>
            <p:nvPr/>
          </p:nvSpPr>
          <p:spPr bwMode="auto">
            <a:xfrm>
              <a:off x="2334" y="3063"/>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90" name="Line 71"/>
            <p:cNvSpPr>
              <a:spLocks noChangeShapeType="1"/>
            </p:cNvSpPr>
            <p:nvPr/>
          </p:nvSpPr>
          <p:spPr bwMode="auto">
            <a:xfrm flipV="1">
              <a:off x="2336" y="2452"/>
              <a:ext cx="4" cy="617"/>
            </a:xfrm>
            <a:prstGeom prst="line">
              <a:avLst/>
            </a:prstGeom>
            <a:noFill/>
            <a:ln w="12700">
              <a:solidFill>
                <a:schemeClr val="tx1"/>
              </a:solidFill>
              <a:round/>
              <a:headEnd/>
              <a:tailEnd type="triangle" w="med" len="med"/>
            </a:ln>
          </p:spPr>
          <p:txBody>
            <a:bodyPr lIns="90000" tIns="46800" rIns="90000" bIns="46800" anchor="ctr">
              <a:spAutoFit/>
            </a:bodyPr>
            <a:lstStyle/>
            <a:p>
              <a:endParaRPr lang="en-US"/>
            </a:p>
          </p:txBody>
        </p:sp>
        <p:grpSp>
          <p:nvGrpSpPr>
            <p:cNvPr id="15391" name="Group 72"/>
            <p:cNvGrpSpPr>
              <a:grpSpLocks/>
            </p:cNvGrpSpPr>
            <p:nvPr/>
          </p:nvGrpSpPr>
          <p:grpSpPr bwMode="auto">
            <a:xfrm>
              <a:off x="2558" y="2805"/>
              <a:ext cx="38" cy="260"/>
              <a:chOff x="2676" y="2110"/>
              <a:chExt cx="38" cy="240"/>
            </a:xfrm>
          </p:grpSpPr>
          <p:sp>
            <p:nvSpPr>
              <p:cNvPr id="15412" name="Line 73"/>
              <p:cNvSpPr>
                <a:spLocks noChangeShapeType="1"/>
              </p:cNvSpPr>
              <p:nvPr/>
            </p:nvSpPr>
            <p:spPr bwMode="auto">
              <a:xfrm flipV="1">
                <a:off x="2676" y="2110"/>
                <a:ext cx="0" cy="234"/>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sp>
            <p:nvSpPr>
              <p:cNvPr id="15413" name="Line 74"/>
              <p:cNvSpPr>
                <a:spLocks noChangeShapeType="1"/>
              </p:cNvSpPr>
              <p:nvPr/>
            </p:nvSpPr>
            <p:spPr bwMode="auto">
              <a:xfrm>
                <a:off x="2678" y="2112"/>
                <a:ext cx="36" cy="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sp>
            <p:nvSpPr>
              <p:cNvPr id="15414" name="Line 75"/>
              <p:cNvSpPr>
                <a:spLocks noChangeShapeType="1"/>
              </p:cNvSpPr>
              <p:nvPr/>
            </p:nvSpPr>
            <p:spPr bwMode="auto">
              <a:xfrm flipV="1">
                <a:off x="2708" y="2116"/>
                <a:ext cx="0" cy="234"/>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15392" name="Group 76"/>
            <p:cNvGrpSpPr>
              <a:grpSpLocks/>
            </p:cNvGrpSpPr>
            <p:nvPr/>
          </p:nvGrpSpPr>
          <p:grpSpPr bwMode="auto">
            <a:xfrm>
              <a:off x="3846" y="3123"/>
              <a:ext cx="92" cy="128"/>
              <a:chOff x="3861" y="1540"/>
              <a:chExt cx="92" cy="119"/>
            </a:xfrm>
          </p:grpSpPr>
          <p:sp>
            <p:nvSpPr>
              <p:cNvPr id="15410" name="Rectangle 77"/>
              <p:cNvSpPr>
                <a:spLocks noChangeArrowheads="1"/>
              </p:cNvSpPr>
              <p:nvPr/>
            </p:nvSpPr>
            <p:spPr bwMode="auto">
              <a:xfrm>
                <a:off x="3861" y="1540"/>
                <a:ext cx="66" cy="107"/>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11" name="Rectangle 78"/>
              <p:cNvSpPr>
                <a:spLocks noChangeArrowheads="1"/>
              </p:cNvSpPr>
              <p:nvPr/>
            </p:nvSpPr>
            <p:spPr bwMode="auto">
              <a:xfrm>
                <a:off x="3926" y="1552"/>
                <a:ext cx="27" cy="107"/>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sp>
          <p:nvSpPr>
            <p:cNvPr id="15393" name="Rectangle 79"/>
            <p:cNvSpPr>
              <a:spLocks noChangeArrowheads="1"/>
            </p:cNvSpPr>
            <p:nvPr/>
          </p:nvSpPr>
          <p:spPr bwMode="auto">
            <a:xfrm>
              <a:off x="3792" y="1359"/>
              <a:ext cx="207" cy="151"/>
            </a:xfrm>
            <a:prstGeom prst="rect">
              <a:avLst/>
            </a:prstGeom>
            <a:noFill/>
            <a:ln w="9525">
              <a:noFill/>
              <a:miter lim="800000"/>
              <a:headEnd/>
              <a:tailEnd/>
            </a:ln>
          </p:spPr>
          <p:txBody>
            <a:bodyPr/>
            <a:lstStyle/>
            <a:p>
              <a:endParaRPr lang="en-US"/>
            </a:p>
          </p:txBody>
        </p:sp>
        <p:grpSp>
          <p:nvGrpSpPr>
            <p:cNvPr id="15394" name="Group 80"/>
            <p:cNvGrpSpPr>
              <a:grpSpLocks/>
            </p:cNvGrpSpPr>
            <p:nvPr/>
          </p:nvGrpSpPr>
          <p:grpSpPr bwMode="auto">
            <a:xfrm>
              <a:off x="3792" y="1358"/>
              <a:ext cx="92" cy="127"/>
              <a:chOff x="3861" y="1540"/>
              <a:chExt cx="92" cy="117"/>
            </a:xfrm>
          </p:grpSpPr>
          <p:sp>
            <p:nvSpPr>
              <p:cNvPr id="15408" name="Rectangle 81"/>
              <p:cNvSpPr>
                <a:spLocks noChangeArrowheads="1"/>
              </p:cNvSpPr>
              <p:nvPr/>
            </p:nvSpPr>
            <p:spPr bwMode="auto">
              <a:xfrm>
                <a:off x="3861" y="1540"/>
                <a:ext cx="66"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09" name="Rectangle 82"/>
              <p:cNvSpPr>
                <a:spLocks noChangeArrowheads="1"/>
              </p:cNvSpPr>
              <p:nvPr/>
            </p:nvSpPr>
            <p:spPr bwMode="auto">
              <a:xfrm>
                <a:off x="3926" y="1551"/>
                <a:ext cx="27"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grpSp>
          <p:nvGrpSpPr>
            <p:cNvPr id="15395" name="Group 83"/>
            <p:cNvGrpSpPr>
              <a:grpSpLocks/>
            </p:cNvGrpSpPr>
            <p:nvPr/>
          </p:nvGrpSpPr>
          <p:grpSpPr bwMode="auto">
            <a:xfrm>
              <a:off x="2180" y="928"/>
              <a:ext cx="103" cy="129"/>
              <a:chOff x="2180" y="928"/>
              <a:chExt cx="103" cy="129"/>
            </a:xfrm>
          </p:grpSpPr>
          <p:sp>
            <p:nvSpPr>
              <p:cNvPr id="15406" name="Rectangle 84"/>
              <p:cNvSpPr>
                <a:spLocks noChangeArrowheads="1"/>
              </p:cNvSpPr>
              <p:nvPr/>
            </p:nvSpPr>
            <p:spPr bwMode="auto">
              <a:xfrm>
                <a:off x="2180" y="928"/>
                <a:ext cx="103" cy="115"/>
              </a:xfrm>
              <a:prstGeom prst="rect">
                <a:avLst/>
              </a:prstGeom>
              <a:noFill/>
              <a:ln w="9525">
                <a:noFill/>
                <a:miter lim="800000"/>
                <a:headEnd/>
                <a:tailEnd/>
              </a:ln>
            </p:spPr>
            <p:txBody>
              <a:bodyPr lIns="0" tIns="0" rIns="0" bIns="0">
                <a:spAutoFit/>
              </a:bodyPr>
              <a:lstStyle/>
              <a:p>
                <a:pPr eaLnBrk="0" hangingPunct="0"/>
                <a:r>
                  <a:rPr lang="en-US" sz="1200" i="1">
                    <a:solidFill>
                      <a:srgbClr val="000000"/>
                    </a:solidFill>
                    <a:latin typeface="Times New Roman" pitchFamily="18" charset="0"/>
                  </a:rPr>
                  <a:t>v</a:t>
                </a:r>
                <a:endParaRPr lang="en-US" sz="2400">
                  <a:latin typeface="Times New Roman" pitchFamily="18" charset="0"/>
                </a:endParaRPr>
              </a:p>
            </p:txBody>
          </p:sp>
          <p:sp>
            <p:nvSpPr>
              <p:cNvPr id="15407" name="Rectangle 85"/>
              <p:cNvSpPr>
                <a:spLocks noChangeArrowheads="1"/>
              </p:cNvSpPr>
              <p:nvPr/>
            </p:nvSpPr>
            <p:spPr bwMode="auto">
              <a:xfrm>
                <a:off x="2235" y="980"/>
                <a:ext cx="25" cy="77"/>
              </a:xfrm>
              <a:prstGeom prst="rect">
                <a:avLst/>
              </a:prstGeom>
              <a:noFill/>
              <a:ln w="9525">
                <a:noFill/>
                <a:miter lim="800000"/>
                <a:headEnd/>
                <a:tailEnd/>
              </a:ln>
            </p:spPr>
            <p:txBody>
              <a:bodyPr wrap="none" lIns="0" tIns="0" rIns="0" bIns="0">
                <a:spAutoFit/>
              </a:bodyPr>
              <a:lstStyle/>
              <a:p>
                <a:pPr eaLnBrk="0" hangingPunct="0"/>
                <a:r>
                  <a:rPr lang="en-US" sz="800" i="1">
                    <a:solidFill>
                      <a:srgbClr val="000000"/>
                    </a:solidFill>
                    <a:latin typeface="Times New Roman" pitchFamily="18" charset="0"/>
                  </a:rPr>
                  <a:t>s</a:t>
                </a:r>
                <a:endParaRPr lang="en-US" sz="2400">
                  <a:latin typeface="Times New Roman" pitchFamily="18" charset="0"/>
                </a:endParaRPr>
              </a:p>
            </p:txBody>
          </p:sp>
        </p:grpSp>
        <p:sp>
          <p:nvSpPr>
            <p:cNvPr id="15396" name="Rectangle 86"/>
            <p:cNvSpPr>
              <a:spLocks noChangeArrowheads="1"/>
            </p:cNvSpPr>
            <p:nvPr/>
          </p:nvSpPr>
          <p:spPr bwMode="auto">
            <a:xfrm>
              <a:off x="2416" y="838"/>
              <a:ext cx="139" cy="150"/>
            </a:xfrm>
            <a:prstGeom prst="rect">
              <a:avLst/>
            </a:prstGeom>
            <a:noFill/>
            <a:ln w="9525">
              <a:noFill/>
              <a:miter lim="800000"/>
              <a:headEnd/>
              <a:tailEnd/>
            </a:ln>
          </p:spPr>
          <p:txBody>
            <a:bodyPr/>
            <a:lstStyle/>
            <a:p>
              <a:endParaRPr lang="en-US"/>
            </a:p>
          </p:txBody>
        </p:sp>
        <p:sp>
          <p:nvSpPr>
            <p:cNvPr id="15397" name="Rectangle 87"/>
            <p:cNvSpPr>
              <a:spLocks noChangeArrowheads="1"/>
            </p:cNvSpPr>
            <p:nvPr/>
          </p:nvSpPr>
          <p:spPr bwMode="auto">
            <a:xfrm>
              <a:off x="2898" y="763"/>
              <a:ext cx="139" cy="151"/>
            </a:xfrm>
            <a:prstGeom prst="rect">
              <a:avLst/>
            </a:prstGeom>
            <a:noFill/>
            <a:ln w="9525">
              <a:noFill/>
              <a:miter lim="800000"/>
              <a:headEnd/>
              <a:tailEnd/>
            </a:ln>
          </p:spPr>
          <p:txBody>
            <a:bodyPr/>
            <a:lstStyle/>
            <a:p>
              <a:endParaRPr lang="en-US"/>
            </a:p>
          </p:txBody>
        </p:sp>
        <p:sp>
          <p:nvSpPr>
            <p:cNvPr id="15398" name="Rectangle 88"/>
            <p:cNvSpPr>
              <a:spLocks noChangeArrowheads="1"/>
            </p:cNvSpPr>
            <p:nvPr/>
          </p:nvSpPr>
          <p:spPr bwMode="auto">
            <a:xfrm>
              <a:off x="2485" y="1285"/>
              <a:ext cx="139" cy="150"/>
            </a:xfrm>
            <a:prstGeom prst="rect">
              <a:avLst/>
            </a:prstGeom>
            <a:noFill/>
            <a:ln w="9525">
              <a:noFill/>
              <a:miter lim="800000"/>
              <a:headEnd/>
              <a:tailEnd/>
            </a:ln>
          </p:spPr>
          <p:txBody>
            <a:bodyPr/>
            <a:lstStyle/>
            <a:p>
              <a:endParaRPr lang="en-US"/>
            </a:p>
          </p:txBody>
        </p:sp>
        <p:sp>
          <p:nvSpPr>
            <p:cNvPr id="15399" name="Line 89"/>
            <p:cNvSpPr>
              <a:spLocks noChangeShapeType="1"/>
            </p:cNvSpPr>
            <p:nvPr/>
          </p:nvSpPr>
          <p:spPr bwMode="auto">
            <a:xfrm>
              <a:off x="2226" y="1285"/>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400" name="Line 90"/>
            <p:cNvSpPr>
              <a:spLocks noChangeShapeType="1"/>
            </p:cNvSpPr>
            <p:nvPr/>
          </p:nvSpPr>
          <p:spPr bwMode="auto">
            <a:xfrm flipV="1">
              <a:off x="2340" y="804"/>
              <a:ext cx="0" cy="839"/>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401" name="Freeform 91"/>
            <p:cNvSpPr>
              <a:spLocks/>
            </p:cNvSpPr>
            <p:nvPr/>
          </p:nvSpPr>
          <p:spPr bwMode="auto">
            <a:xfrm flipV="1">
              <a:off x="3032" y="1285"/>
              <a:ext cx="687" cy="372"/>
            </a:xfrm>
            <a:custGeom>
              <a:avLst/>
              <a:gdLst>
                <a:gd name="T0" fmla="*/ 0 w 687"/>
                <a:gd name="T1" fmla="*/ 344 h 344"/>
                <a:gd name="T2" fmla="*/ 43 w 687"/>
                <a:gd name="T3" fmla="*/ 279 h 344"/>
                <a:gd name="T4" fmla="*/ 86 w 687"/>
                <a:gd name="T5" fmla="*/ 218 h 344"/>
                <a:gd name="T6" fmla="*/ 107 w 687"/>
                <a:gd name="T7" fmla="*/ 188 h 344"/>
                <a:gd name="T8" fmla="*/ 129 w 687"/>
                <a:gd name="T9" fmla="*/ 159 h 344"/>
                <a:gd name="T10" fmla="*/ 150 w 687"/>
                <a:gd name="T11" fmla="*/ 133 h 344"/>
                <a:gd name="T12" fmla="*/ 172 w 687"/>
                <a:gd name="T13" fmla="*/ 108 h 344"/>
                <a:gd name="T14" fmla="*/ 193 w 687"/>
                <a:gd name="T15" fmla="*/ 85 h 344"/>
                <a:gd name="T16" fmla="*/ 215 w 687"/>
                <a:gd name="T17" fmla="*/ 63 h 344"/>
                <a:gd name="T18" fmla="*/ 236 w 687"/>
                <a:gd name="T19" fmla="*/ 45 h 344"/>
                <a:gd name="T20" fmla="*/ 258 w 687"/>
                <a:gd name="T21" fmla="*/ 30 h 344"/>
                <a:gd name="T22" fmla="*/ 279 w 687"/>
                <a:gd name="T23" fmla="*/ 17 h 344"/>
                <a:gd name="T24" fmla="*/ 301 w 687"/>
                <a:gd name="T25" fmla="*/ 8 h 344"/>
                <a:gd name="T26" fmla="*/ 322 w 687"/>
                <a:gd name="T27" fmla="*/ 2 h 344"/>
                <a:gd name="T28" fmla="*/ 344 w 687"/>
                <a:gd name="T29" fmla="*/ 0 h 344"/>
                <a:gd name="T30" fmla="*/ 355 w 687"/>
                <a:gd name="T31" fmla="*/ 1 h 344"/>
                <a:gd name="T32" fmla="*/ 365 w 687"/>
                <a:gd name="T33" fmla="*/ 3 h 344"/>
                <a:gd name="T34" fmla="*/ 377 w 687"/>
                <a:gd name="T35" fmla="*/ 7 h 344"/>
                <a:gd name="T36" fmla="*/ 389 w 687"/>
                <a:gd name="T37" fmla="*/ 12 h 344"/>
                <a:gd name="T38" fmla="*/ 401 w 687"/>
                <a:gd name="T39" fmla="*/ 19 h 344"/>
                <a:gd name="T40" fmla="*/ 413 w 687"/>
                <a:gd name="T41" fmla="*/ 26 h 344"/>
                <a:gd name="T42" fmla="*/ 438 w 687"/>
                <a:gd name="T43" fmla="*/ 46 h 344"/>
                <a:gd name="T44" fmla="*/ 463 w 687"/>
                <a:gd name="T45" fmla="*/ 69 h 344"/>
                <a:gd name="T46" fmla="*/ 488 w 687"/>
                <a:gd name="T47" fmla="*/ 94 h 344"/>
                <a:gd name="T48" fmla="*/ 512 w 687"/>
                <a:gd name="T49" fmla="*/ 121 h 344"/>
                <a:gd name="T50" fmla="*/ 537 w 687"/>
                <a:gd name="T51" fmla="*/ 150 h 344"/>
                <a:gd name="T52" fmla="*/ 561 w 687"/>
                <a:gd name="T53" fmla="*/ 180 h 344"/>
                <a:gd name="T54" fmla="*/ 584 w 687"/>
                <a:gd name="T55" fmla="*/ 210 h 344"/>
                <a:gd name="T56" fmla="*/ 605 w 687"/>
                <a:gd name="T57" fmla="*/ 238 h 344"/>
                <a:gd name="T58" fmla="*/ 626 w 687"/>
                <a:gd name="T59" fmla="*/ 266 h 344"/>
                <a:gd name="T60" fmla="*/ 644 w 687"/>
                <a:gd name="T61" fmla="*/ 291 h 344"/>
                <a:gd name="T62" fmla="*/ 661 w 687"/>
                <a:gd name="T63" fmla="*/ 313 h 344"/>
                <a:gd name="T64" fmla="*/ 668 w 687"/>
                <a:gd name="T65" fmla="*/ 322 h 344"/>
                <a:gd name="T66" fmla="*/ 676 w 687"/>
                <a:gd name="T67" fmla="*/ 330 h 344"/>
                <a:gd name="T68" fmla="*/ 682 w 687"/>
                <a:gd name="T69" fmla="*/ 338 h 344"/>
                <a:gd name="T70" fmla="*/ 687 w 687"/>
                <a:gd name="T71" fmla="*/ 344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7"/>
                <a:gd name="T109" fmla="*/ 0 h 344"/>
                <a:gd name="T110" fmla="*/ 687 w 687"/>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7" h="344">
                  <a:moveTo>
                    <a:pt x="0" y="344"/>
                  </a:moveTo>
                  <a:lnTo>
                    <a:pt x="43" y="279"/>
                  </a:lnTo>
                  <a:lnTo>
                    <a:pt x="86" y="218"/>
                  </a:lnTo>
                  <a:lnTo>
                    <a:pt x="107" y="188"/>
                  </a:lnTo>
                  <a:lnTo>
                    <a:pt x="129" y="159"/>
                  </a:lnTo>
                  <a:lnTo>
                    <a:pt x="150" y="133"/>
                  </a:lnTo>
                  <a:lnTo>
                    <a:pt x="172" y="108"/>
                  </a:lnTo>
                  <a:lnTo>
                    <a:pt x="193" y="85"/>
                  </a:lnTo>
                  <a:lnTo>
                    <a:pt x="215" y="63"/>
                  </a:lnTo>
                  <a:lnTo>
                    <a:pt x="236" y="45"/>
                  </a:lnTo>
                  <a:lnTo>
                    <a:pt x="258" y="30"/>
                  </a:lnTo>
                  <a:lnTo>
                    <a:pt x="279" y="17"/>
                  </a:lnTo>
                  <a:lnTo>
                    <a:pt x="301" y="8"/>
                  </a:lnTo>
                  <a:lnTo>
                    <a:pt x="322" y="2"/>
                  </a:lnTo>
                  <a:lnTo>
                    <a:pt x="344" y="0"/>
                  </a:lnTo>
                  <a:lnTo>
                    <a:pt x="355" y="1"/>
                  </a:lnTo>
                  <a:lnTo>
                    <a:pt x="365" y="3"/>
                  </a:lnTo>
                  <a:lnTo>
                    <a:pt x="377" y="7"/>
                  </a:lnTo>
                  <a:lnTo>
                    <a:pt x="389" y="12"/>
                  </a:lnTo>
                  <a:lnTo>
                    <a:pt x="401" y="19"/>
                  </a:lnTo>
                  <a:lnTo>
                    <a:pt x="413" y="26"/>
                  </a:lnTo>
                  <a:lnTo>
                    <a:pt x="438" y="46"/>
                  </a:lnTo>
                  <a:lnTo>
                    <a:pt x="463" y="69"/>
                  </a:lnTo>
                  <a:lnTo>
                    <a:pt x="488" y="94"/>
                  </a:lnTo>
                  <a:lnTo>
                    <a:pt x="512" y="121"/>
                  </a:lnTo>
                  <a:lnTo>
                    <a:pt x="537" y="150"/>
                  </a:lnTo>
                  <a:lnTo>
                    <a:pt x="561" y="180"/>
                  </a:lnTo>
                  <a:lnTo>
                    <a:pt x="584" y="210"/>
                  </a:lnTo>
                  <a:lnTo>
                    <a:pt x="605" y="238"/>
                  </a:lnTo>
                  <a:lnTo>
                    <a:pt x="626" y="266"/>
                  </a:lnTo>
                  <a:lnTo>
                    <a:pt x="644" y="291"/>
                  </a:lnTo>
                  <a:lnTo>
                    <a:pt x="661" y="313"/>
                  </a:lnTo>
                  <a:lnTo>
                    <a:pt x="668" y="322"/>
                  </a:lnTo>
                  <a:lnTo>
                    <a:pt x="676" y="330"/>
                  </a:lnTo>
                  <a:lnTo>
                    <a:pt x="682" y="338"/>
                  </a:lnTo>
                  <a:lnTo>
                    <a:pt x="687" y="344"/>
                  </a:lnTo>
                </a:path>
              </a:pathLst>
            </a:custGeom>
            <a:noFill/>
            <a:ln w="28575" cmpd="sng">
              <a:solidFill>
                <a:srgbClr val="000000"/>
              </a:solidFill>
              <a:prstDash val="solid"/>
              <a:round/>
              <a:headEnd/>
              <a:tailEnd/>
            </a:ln>
          </p:spPr>
          <p:txBody>
            <a:bodyPr/>
            <a:lstStyle/>
            <a:p>
              <a:endParaRPr lang="en-US"/>
            </a:p>
          </p:txBody>
        </p:sp>
        <p:sp>
          <p:nvSpPr>
            <p:cNvPr id="15402" name="Line 92"/>
            <p:cNvSpPr>
              <a:spLocks noChangeShapeType="1"/>
            </p:cNvSpPr>
            <p:nvPr/>
          </p:nvSpPr>
          <p:spPr bwMode="auto">
            <a:xfrm>
              <a:off x="2546" y="1799"/>
              <a:ext cx="1" cy="298"/>
            </a:xfrm>
            <a:prstGeom prst="line">
              <a:avLst/>
            </a:prstGeom>
            <a:noFill/>
            <a:ln w="28575">
              <a:solidFill>
                <a:srgbClr val="000000"/>
              </a:solidFill>
              <a:round/>
              <a:headEnd/>
              <a:tailEnd/>
            </a:ln>
          </p:spPr>
          <p:txBody>
            <a:bodyPr/>
            <a:lstStyle/>
            <a:p>
              <a:endParaRPr lang="en-US"/>
            </a:p>
          </p:txBody>
        </p:sp>
        <p:sp>
          <p:nvSpPr>
            <p:cNvPr id="15403" name="Freeform 93"/>
            <p:cNvSpPr>
              <a:spLocks/>
            </p:cNvSpPr>
            <p:nvPr/>
          </p:nvSpPr>
          <p:spPr bwMode="auto">
            <a:xfrm>
              <a:off x="2540" y="1724"/>
              <a:ext cx="492" cy="384"/>
            </a:xfrm>
            <a:custGeom>
              <a:avLst/>
              <a:gdLst>
                <a:gd name="T0" fmla="*/ 0 w 492"/>
                <a:gd name="T1" fmla="*/ 80 h 384"/>
                <a:gd name="T2" fmla="*/ 88 w 492"/>
                <a:gd name="T3" fmla="*/ 12 h 384"/>
                <a:gd name="T4" fmla="*/ 160 w 492"/>
                <a:gd name="T5" fmla="*/ 8 h 384"/>
                <a:gd name="T6" fmla="*/ 240 w 492"/>
                <a:gd name="T7" fmla="*/ 60 h 384"/>
                <a:gd name="T8" fmla="*/ 332 w 492"/>
                <a:gd name="T9" fmla="*/ 168 h 384"/>
                <a:gd name="T10" fmla="*/ 492 w 492"/>
                <a:gd name="T11" fmla="*/ 384 h 384"/>
                <a:gd name="T12" fmla="*/ 0 60000 65536"/>
                <a:gd name="T13" fmla="*/ 0 60000 65536"/>
                <a:gd name="T14" fmla="*/ 0 60000 65536"/>
                <a:gd name="T15" fmla="*/ 0 60000 65536"/>
                <a:gd name="T16" fmla="*/ 0 60000 65536"/>
                <a:gd name="T17" fmla="*/ 0 60000 65536"/>
                <a:gd name="T18" fmla="*/ 0 w 492"/>
                <a:gd name="T19" fmla="*/ 0 h 384"/>
                <a:gd name="T20" fmla="*/ 492 w 492"/>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492" h="384">
                  <a:moveTo>
                    <a:pt x="0" y="80"/>
                  </a:moveTo>
                  <a:cubicBezTo>
                    <a:pt x="30" y="52"/>
                    <a:pt x="61" y="24"/>
                    <a:pt x="88" y="12"/>
                  </a:cubicBezTo>
                  <a:cubicBezTo>
                    <a:pt x="115" y="0"/>
                    <a:pt x="135" y="0"/>
                    <a:pt x="160" y="8"/>
                  </a:cubicBezTo>
                  <a:cubicBezTo>
                    <a:pt x="185" y="16"/>
                    <a:pt x="211" y="33"/>
                    <a:pt x="240" y="60"/>
                  </a:cubicBezTo>
                  <a:cubicBezTo>
                    <a:pt x="269" y="87"/>
                    <a:pt x="290" y="114"/>
                    <a:pt x="332" y="168"/>
                  </a:cubicBezTo>
                  <a:cubicBezTo>
                    <a:pt x="374" y="222"/>
                    <a:pt x="457" y="345"/>
                    <a:pt x="492" y="384"/>
                  </a:cubicBezTo>
                </a:path>
              </a:pathLst>
            </a:custGeom>
            <a:noFill/>
            <a:ln w="28575" cap="flat" cmpd="sng">
              <a:solidFill>
                <a:schemeClr val="tx1"/>
              </a:solidFill>
              <a:prstDash val="solid"/>
              <a:round/>
              <a:headEnd/>
              <a:tailEnd/>
            </a:ln>
          </p:spPr>
          <p:txBody>
            <a:bodyPr/>
            <a:lstStyle/>
            <a:p>
              <a:endParaRPr lang="en-US"/>
            </a:p>
          </p:txBody>
        </p:sp>
        <p:sp>
          <p:nvSpPr>
            <p:cNvPr id="15404" name="Line 94"/>
            <p:cNvSpPr>
              <a:spLocks noChangeShapeType="1"/>
            </p:cNvSpPr>
            <p:nvPr/>
          </p:nvSpPr>
          <p:spPr bwMode="auto">
            <a:xfrm>
              <a:off x="2336" y="2108"/>
              <a:ext cx="216" cy="0"/>
            </a:xfrm>
            <a:prstGeom prst="line">
              <a:avLst/>
            </a:prstGeom>
            <a:noFill/>
            <a:ln w="28575">
              <a:solidFill>
                <a:schemeClr val="tx1"/>
              </a:solidFill>
              <a:round/>
              <a:headEnd/>
              <a:tailEnd/>
            </a:ln>
          </p:spPr>
          <p:txBody>
            <a:bodyPr/>
            <a:lstStyle/>
            <a:p>
              <a:endParaRPr lang="en-US"/>
            </a:p>
          </p:txBody>
        </p:sp>
        <p:sp>
          <p:nvSpPr>
            <p:cNvPr id="15405" name="Line 95"/>
            <p:cNvSpPr>
              <a:spLocks noChangeShapeType="1"/>
            </p:cNvSpPr>
            <p:nvPr/>
          </p:nvSpPr>
          <p:spPr bwMode="auto">
            <a:xfrm>
              <a:off x="3028" y="2112"/>
              <a:ext cx="672" cy="0"/>
            </a:xfrm>
            <a:prstGeom prst="line">
              <a:avLst/>
            </a:prstGeom>
            <a:noFill/>
            <a:ln w="28575">
              <a:solidFill>
                <a:schemeClr val="tx1"/>
              </a:solidFill>
              <a:round/>
              <a:headEnd/>
              <a:tailEnd/>
            </a:ln>
          </p:spPr>
          <p:txBody>
            <a:bodyPr/>
            <a:lstStyle/>
            <a:p>
              <a:endParaRPr lang="en-US"/>
            </a:p>
          </p:txBody>
        </p:sp>
      </p:grpSp>
      <p:sp>
        <p:nvSpPr>
          <p:cNvPr id="15365" name="TextBox 4"/>
          <p:cNvSpPr txBox="1">
            <a:spLocks noChangeArrowheads="1"/>
          </p:cNvSpPr>
          <p:nvPr/>
        </p:nvSpPr>
        <p:spPr bwMode="auto">
          <a:xfrm>
            <a:off x="0" y="0"/>
            <a:ext cx="8991600" cy="519113"/>
          </a:xfrm>
          <a:prstGeom prst="rect">
            <a:avLst/>
          </a:prstGeom>
          <a:noFill/>
          <a:ln w="9525">
            <a:noFill/>
            <a:miter lim="800000"/>
            <a:headEnd/>
            <a:tailEnd/>
          </a:ln>
        </p:spPr>
        <p:txBody>
          <a:bodyPr>
            <a:spAutoFit/>
          </a:bodyPr>
          <a:lstStyle/>
          <a:p>
            <a:r>
              <a:rPr lang="sr-Latn-CS" sz="2800" b="1"/>
              <a:t>TIRISTOR (SCR)</a:t>
            </a:r>
            <a:endParaRPr lang="en-US" sz="2800" b="1">
              <a:solidFill>
                <a:srgbClr val="C00000"/>
              </a:solidFill>
            </a:endParaRPr>
          </a:p>
        </p:txBody>
      </p:sp>
      <p:pic>
        <p:nvPicPr>
          <p:cNvPr id="15366" name="Picture 97"/>
          <p:cNvPicPr>
            <a:picLocks noChangeAspect="1" noChangeArrowheads="1"/>
          </p:cNvPicPr>
          <p:nvPr/>
        </p:nvPicPr>
        <p:blipFill>
          <a:blip r:embed="rId3" cstate="print"/>
          <a:srcRect/>
          <a:stretch>
            <a:fillRect/>
          </a:stretch>
        </p:blipFill>
        <p:spPr bwMode="auto">
          <a:xfrm>
            <a:off x="304800" y="762000"/>
            <a:ext cx="2838450" cy="1714500"/>
          </a:xfrm>
          <a:prstGeom prst="rect">
            <a:avLst/>
          </a:prstGeom>
          <a:noFill/>
          <a:ln w="9525">
            <a:noFill/>
            <a:miter lim="800000"/>
            <a:headEnd/>
            <a:tailEnd/>
          </a:ln>
        </p:spPr>
      </p:pic>
      <p:sp>
        <p:nvSpPr>
          <p:cNvPr id="15367" name="Text Box 98"/>
          <p:cNvSpPr txBox="1">
            <a:spLocks noChangeArrowheads="1"/>
          </p:cNvSpPr>
          <p:nvPr/>
        </p:nvSpPr>
        <p:spPr bwMode="auto">
          <a:xfrm>
            <a:off x="7467600" y="1676400"/>
            <a:ext cx="1676400" cy="457200"/>
          </a:xfrm>
          <a:prstGeom prst="rect">
            <a:avLst/>
          </a:prstGeom>
          <a:noFill/>
          <a:ln w="9525">
            <a:noFill/>
            <a:miter lim="800000"/>
            <a:headEnd/>
            <a:tailEnd/>
          </a:ln>
        </p:spPr>
        <p:txBody>
          <a:bodyPr>
            <a:spAutoFit/>
          </a:bodyPr>
          <a:lstStyle/>
          <a:p>
            <a:pPr>
              <a:spcBef>
                <a:spcPct val="50000"/>
              </a:spcBef>
            </a:pPr>
            <a:r>
              <a:rPr lang="sr-Latn-CS" sz="1200"/>
              <a:t>Isključuje se kad struja padne na 0</a:t>
            </a:r>
            <a:endParaRPr lang="en-US" sz="1200"/>
          </a:p>
        </p:txBody>
      </p:sp>
      <p:sp>
        <p:nvSpPr>
          <p:cNvPr id="15368" name="Line 99"/>
          <p:cNvSpPr>
            <a:spLocks noChangeShapeType="1"/>
          </p:cNvSpPr>
          <p:nvPr/>
        </p:nvSpPr>
        <p:spPr bwMode="auto">
          <a:xfrm flipH="1">
            <a:off x="7267575" y="2133600"/>
            <a:ext cx="276225" cy="400050"/>
          </a:xfrm>
          <a:prstGeom prst="line">
            <a:avLst/>
          </a:prstGeom>
          <a:noFill/>
          <a:ln w="9525">
            <a:solidFill>
              <a:schemeClr val="tx1"/>
            </a:solidFill>
            <a:round/>
            <a:headEnd/>
            <a:tailEnd type="triangle" w="med" len="med"/>
          </a:ln>
        </p:spPr>
        <p:txBody>
          <a:bodyPr/>
          <a:lstStyle/>
          <a:p>
            <a:endParaRPr lang="en-US"/>
          </a:p>
        </p:txBody>
      </p:sp>
      <p:sp>
        <p:nvSpPr>
          <p:cNvPr id="15369" name="Line 100"/>
          <p:cNvSpPr>
            <a:spLocks noChangeShapeType="1"/>
          </p:cNvSpPr>
          <p:nvPr/>
        </p:nvSpPr>
        <p:spPr bwMode="auto">
          <a:xfrm flipH="1">
            <a:off x="7239000" y="2133600"/>
            <a:ext cx="304800" cy="1733550"/>
          </a:xfrm>
          <a:prstGeom prst="line">
            <a:avLst/>
          </a:prstGeom>
          <a:noFill/>
          <a:ln w="9525">
            <a:solidFill>
              <a:schemeClr val="tx1"/>
            </a:solidFill>
            <a:round/>
            <a:headEnd/>
            <a:tailEnd type="triangle" w="med" len="med"/>
          </a:ln>
        </p:spPr>
        <p:txBody>
          <a:bodyPr/>
          <a:lstStyle/>
          <a:p>
            <a:endParaRPr lang="en-US"/>
          </a:p>
        </p:txBody>
      </p:sp>
      <p:sp>
        <p:nvSpPr>
          <p:cNvPr id="15370" name="Text Box 101"/>
          <p:cNvSpPr txBox="1">
            <a:spLocks noChangeArrowheads="1"/>
          </p:cNvSpPr>
          <p:nvPr/>
        </p:nvSpPr>
        <p:spPr bwMode="auto">
          <a:xfrm>
            <a:off x="7315200" y="4648200"/>
            <a:ext cx="1676400" cy="457200"/>
          </a:xfrm>
          <a:prstGeom prst="rect">
            <a:avLst/>
          </a:prstGeom>
          <a:noFill/>
          <a:ln w="9525">
            <a:noFill/>
            <a:miter lim="800000"/>
            <a:headEnd/>
            <a:tailEnd/>
          </a:ln>
        </p:spPr>
        <p:txBody>
          <a:bodyPr>
            <a:spAutoFit/>
          </a:bodyPr>
          <a:lstStyle/>
          <a:p>
            <a:pPr>
              <a:spcBef>
                <a:spcPct val="50000"/>
              </a:spcBef>
            </a:pPr>
            <a:r>
              <a:rPr lang="sr-Latn-CS" sz="1200"/>
              <a:t>Uključuje se impulsom na G</a:t>
            </a:r>
            <a:endParaRPr lang="en-US" sz="1200"/>
          </a:p>
        </p:txBody>
      </p:sp>
      <p:sp>
        <p:nvSpPr>
          <p:cNvPr id="15371" name="Line 102"/>
          <p:cNvSpPr>
            <a:spLocks noChangeShapeType="1"/>
          </p:cNvSpPr>
          <p:nvPr/>
        </p:nvSpPr>
        <p:spPr bwMode="auto">
          <a:xfrm flipH="1" flipV="1">
            <a:off x="6534150" y="3933825"/>
            <a:ext cx="781050" cy="790575"/>
          </a:xfrm>
          <a:prstGeom prst="line">
            <a:avLst/>
          </a:prstGeom>
          <a:noFill/>
          <a:ln w="9525">
            <a:solidFill>
              <a:schemeClr val="tx1"/>
            </a:solidFill>
            <a:round/>
            <a:headEnd/>
            <a:tailEnd type="triangle" w="med" len="med"/>
          </a:ln>
        </p:spPr>
        <p:txBody>
          <a:bodyPr/>
          <a:lstStyle/>
          <a:p>
            <a:endParaRPr lang="en-US"/>
          </a:p>
        </p:txBody>
      </p:sp>
      <p:sp>
        <p:nvSpPr>
          <p:cNvPr id="15372" name="Line 103"/>
          <p:cNvSpPr>
            <a:spLocks noChangeShapeType="1"/>
          </p:cNvSpPr>
          <p:nvPr/>
        </p:nvSpPr>
        <p:spPr bwMode="auto">
          <a:xfrm flipH="1">
            <a:off x="6553200" y="4724400"/>
            <a:ext cx="7620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31F6409A-AFD9-459C-8298-E15CD1B86B86}" type="slidenum">
              <a:rPr lang="en-US" smtClean="0"/>
              <a:pPr/>
              <a:t>80</a:t>
            </a:fld>
            <a:endParaRPr lang="en-US" smtClean="0"/>
          </a:p>
        </p:txBody>
      </p:sp>
      <p:sp>
        <p:nvSpPr>
          <p:cNvPr id="56323" name="Rectangle 2"/>
          <p:cNvSpPr>
            <a:spLocks noGrp="1" noChangeArrowheads="1"/>
          </p:cNvSpPr>
          <p:nvPr>
            <p:ph type="title"/>
          </p:nvPr>
        </p:nvSpPr>
        <p:spPr>
          <a:xfrm>
            <a:off x="684213" y="0"/>
            <a:ext cx="7772400" cy="1143000"/>
          </a:xfrm>
        </p:spPr>
        <p:txBody>
          <a:bodyPr/>
          <a:lstStyle/>
          <a:p>
            <a:r>
              <a:rPr lang="sr-Latn-CS" smtClean="0"/>
              <a:t>Vektorsko upravljanje</a:t>
            </a:r>
            <a:endParaRPr lang="en-US" smtClean="0"/>
          </a:p>
        </p:txBody>
      </p:sp>
      <p:pic>
        <p:nvPicPr>
          <p:cNvPr id="56324" name="Picture 4"/>
          <p:cNvPicPr>
            <a:picLocks noChangeAspect="1" noChangeArrowheads="1"/>
          </p:cNvPicPr>
          <p:nvPr/>
        </p:nvPicPr>
        <p:blipFill>
          <a:blip r:embed="rId3" cstate="print"/>
          <a:srcRect/>
          <a:stretch>
            <a:fillRect/>
          </a:stretch>
        </p:blipFill>
        <p:spPr bwMode="auto">
          <a:xfrm>
            <a:off x="107950" y="1412875"/>
            <a:ext cx="8869363" cy="3994150"/>
          </a:xfrm>
          <a:prstGeom prst="rect">
            <a:avLst/>
          </a:prstGeom>
          <a:noFill/>
          <a:ln w="25400">
            <a:noFill/>
            <a:miter lim="800000"/>
            <a:headEnd type="none" w="sm" len="sm"/>
            <a:tailEnd type="none" w="sm" len="sm"/>
          </a:ln>
        </p:spPr>
      </p:pic>
      <p:sp>
        <p:nvSpPr>
          <p:cNvPr id="56325" name="TextBox 4"/>
          <p:cNvSpPr txBox="1">
            <a:spLocks noChangeArrowheads="1"/>
          </p:cNvSpPr>
          <p:nvPr/>
        </p:nvSpPr>
        <p:spPr bwMode="auto">
          <a:xfrm>
            <a:off x="6705600" y="3019425"/>
            <a:ext cx="338138" cy="461963"/>
          </a:xfrm>
          <a:prstGeom prst="rect">
            <a:avLst/>
          </a:prstGeom>
          <a:noFill/>
          <a:ln w="9525">
            <a:noFill/>
            <a:miter lim="800000"/>
            <a:headEnd/>
            <a:tailEnd/>
          </a:ln>
        </p:spPr>
        <p:txBody>
          <a:bodyPr wrap="none">
            <a:spAutoFit/>
          </a:bodyPr>
          <a:lstStyle/>
          <a:p>
            <a:r>
              <a:rPr lang="sr-Latn-CS" sz="2400" i="1">
                <a:latin typeface="Times New Roman" pitchFamily="18" charset="0"/>
                <a:cs typeface="Times New Roman" pitchFamily="18" charset="0"/>
              </a:rPr>
              <a:t>p</a:t>
            </a:r>
            <a:endParaRPr lang="en-US" sz="2400" i="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226DA0E4-240F-4534-A3CA-5EDB2BE14E33}" type="slidenum">
              <a:rPr lang="en-US" smtClean="0"/>
              <a:pPr/>
              <a:t>81</a:t>
            </a:fld>
            <a:endParaRPr lang="en-US" smtClean="0"/>
          </a:p>
        </p:txBody>
      </p:sp>
      <p:sp>
        <p:nvSpPr>
          <p:cNvPr id="57347" name="Rectangle 2"/>
          <p:cNvSpPr>
            <a:spLocks noGrp="1" noChangeArrowheads="1"/>
          </p:cNvSpPr>
          <p:nvPr>
            <p:ph type="title"/>
          </p:nvPr>
        </p:nvSpPr>
        <p:spPr>
          <a:xfrm>
            <a:off x="684213" y="0"/>
            <a:ext cx="7772400" cy="1143000"/>
          </a:xfrm>
        </p:spPr>
        <p:txBody>
          <a:bodyPr/>
          <a:lstStyle/>
          <a:p>
            <a:r>
              <a:rPr lang="sr-Latn-CS" sz="3600" smtClean="0"/>
              <a:t>Direktna kontrola momenta DTC</a:t>
            </a:r>
            <a:endParaRPr lang="en-US" sz="3600" smtClean="0"/>
          </a:p>
        </p:txBody>
      </p:sp>
      <p:pic>
        <p:nvPicPr>
          <p:cNvPr id="57348" name="Picture 4"/>
          <p:cNvPicPr>
            <a:picLocks noChangeAspect="1" noChangeArrowheads="1"/>
          </p:cNvPicPr>
          <p:nvPr/>
        </p:nvPicPr>
        <p:blipFill>
          <a:blip r:embed="rId3" cstate="print"/>
          <a:srcRect/>
          <a:stretch>
            <a:fillRect/>
          </a:stretch>
        </p:blipFill>
        <p:spPr bwMode="auto">
          <a:xfrm>
            <a:off x="900113" y="1196975"/>
            <a:ext cx="7269162" cy="5011738"/>
          </a:xfrm>
          <a:prstGeom prst="rect">
            <a:avLst/>
          </a:prstGeom>
          <a:noFill/>
          <a:ln w="25400">
            <a:noFill/>
            <a:miter lim="800000"/>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a:t>
            </a:fld>
            <a:endParaRPr lang="en-US"/>
          </a:p>
        </p:txBody>
      </p:sp>
      <p:sp>
        <p:nvSpPr>
          <p:cNvPr id="306178" name="AutoShape 2" descr="https://upload.wikimedia.org/wikipedia/commons/thumb/0/07/Regulated_rectifier.gif/220px-Regulated_rectifier.gif"/>
          <p:cNvSpPr>
            <a:spLocks noChangeAspect="1" noChangeArrowheads="1"/>
          </p:cNvSpPr>
          <p:nvPr/>
        </p:nvSpPr>
        <p:spPr bwMode="auto">
          <a:xfrm>
            <a:off x="155575" y="-639763"/>
            <a:ext cx="20955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Regulated_rectifier.gif"/>
          <p:cNvPicPr>
            <a:picLocks noChangeAspect="1"/>
          </p:cNvPicPr>
          <p:nvPr/>
        </p:nvPicPr>
        <p:blipFill>
          <a:blip r:embed="rId3"/>
          <a:stretch>
            <a:fillRect/>
          </a:stretch>
        </p:blipFill>
        <p:spPr>
          <a:xfrm>
            <a:off x="1752600" y="1143000"/>
            <a:ext cx="6090872" cy="3886200"/>
          </a:xfrm>
          <a:prstGeom prst="rect">
            <a:avLst/>
          </a:prstGeom>
        </p:spPr>
      </p:pic>
      <p:sp>
        <p:nvSpPr>
          <p:cNvPr id="7"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Animacija promrne trnutka uključenja</a:t>
            </a:r>
            <a:endParaRPr lang="en-US" sz="3200" b="1" dirty="0">
              <a:solidFill>
                <a:srgbClr val="C00000"/>
              </a:solidFill>
              <a:latin typeface="+mj-lt"/>
            </a:endParaRPr>
          </a:p>
        </p:txBody>
      </p:sp>
      <p:sp>
        <p:nvSpPr>
          <p:cNvPr id="8" name="TextBox 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eaLnBrk="1" hangingPunct="1">
          <a:defRPr sz="2400" b="1" dirty="0" smtClean="0">
            <a:solidFill>
              <a:srgbClr val="0066CC"/>
            </a:solidFill>
            <a:latin typeface="Arial"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eaLnBrk="1" hangingPunct="1">
          <a:defRPr sz="2400" b="1" dirty="0" smtClean="0">
            <a:solidFill>
              <a:srgbClr val="0066CC"/>
            </a:solidFill>
            <a:latin typeface="Arial"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TotalTime>
  <Words>16262</Words>
  <Application>Microsoft Office PowerPoint</Application>
  <PresentationFormat>On-screen Show (4:3)</PresentationFormat>
  <Paragraphs>1497</Paragraphs>
  <Slides>81</Slides>
  <Notes>69</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81</vt:i4>
      </vt:variant>
    </vt:vector>
  </HeadingPairs>
  <TitlesOfParts>
    <vt:vector size="88" baseType="lpstr">
      <vt:lpstr>Default Design</vt:lpstr>
      <vt:lpstr>Office Theme</vt:lpstr>
      <vt:lpstr>1_Office Theme</vt:lpstr>
      <vt:lpstr>Worksheet</vt:lpstr>
      <vt:lpstr>Equation</vt:lpstr>
      <vt:lpstr>Document</vt:lpstr>
      <vt:lpstr>Visio</vt:lpstr>
      <vt:lpstr>Komponente energetske elektronike 2018/19.</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IGBT- prekidačke karakteristike</vt:lpstr>
      <vt:lpstr>IGBT- isključenje, snaber</vt:lpstr>
      <vt:lpstr>Slide 24</vt:lpstr>
      <vt:lpstr>Impulsno-širinska modulacija - PWM</vt:lpstr>
      <vt:lpstr>Impulsno-širinska modulacija - PWM</vt:lpstr>
      <vt:lpstr>Impulsno-širinska modulacija - PWM</vt:lpstr>
      <vt:lpstr>Kola za uključenje i isključenje (drajveri)</vt:lpstr>
      <vt:lpstr>Kola za uključenje i isključenje (drajveri)</vt:lpstr>
      <vt:lpstr>Drajveri - galvansko odvajanje</vt:lpstr>
      <vt:lpstr>Drajveri - galvansko odvajanje</vt:lpstr>
      <vt:lpstr>Slide 32</vt:lpstr>
      <vt:lpstr>Slide 33</vt:lpstr>
      <vt:lpstr>Izbor učestanosti PWM-a</vt:lpstr>
      <vt:lpstr>Slide 35</vt:lpstr>
      <vt:lpstr>Mrtvo vreme</vt:lpstr>
      <vt:lpstr>Mrtvo vreme</vt:lpstr>
      <vt:lpstr>Slide 38</vt:lpstr>
      <vt:lpstr>Slide 39</vt:lpstr>
      <vt:lpstr>Slide 40</vt:lpstr>
      <vt:lpstr>Slide 41</vt:lpstr>
      <vt:lpstr>Slide 42</vt:lpstr>
      <vt:lpstr>Pretvarači</vt:lpstr>
      <vt:lpstr>Osnove konfiguracije čopera</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Powerex IPM 600V, 100A</vt:lpstr>
      <vt:lpstr>Slide 59</vt:lpstr>
      <vt:lpstr>Slide 60</vt:lpstr>
      <vt:lpstr>Slide 61</vt:lpstr>
      <vt:lpstr>Pretvarači za pogone motora sa obrtnim poljem</vt:lpstr>
      <vt:lpstr>Izlazni stepen za pogon AC motora</vt:lpstr>
      <vt:lpstr>Prirodna sinusna modulacija</vt:lpstr>
      <vt:lpstr>Prirodna sinusna modulacija (sve tri faze)</vt:lpstr>
      <vt:lpstr>Fazni napon i struja</vt:lpstr>
      <vt:lpstr>Međufazni napon i struja</vt:lpstr>
      <vt:lpstr>Oblici struja u trofaznom sistemu</vt:lpstr>
      <vt:lpstr>Analiza pomoću prostornih vektora</vt:lpstr>
      <vt:lpstr>Definicija prostornog vektora struje</vt:lpstr>
      <vt:lpstr>Prostorno-vektroska PWM</vt:lpstr>
      <vt:lpstr>Klarkina transformacija</vt:lpstr>
      <vt:lpstr>Slide 73</vt:lpstr>
      <vt:lpstr>Vektori u stacionarnom sistemu</vt:lpstr>
      <vt:lpstr>Vektori u rotacionom sistemu</vt:lpstr>
      <vt:lpstr>Vektori u rotacionom sistemu</vt:lpstr>
      <vt:lpstr>Parkova transformacija</vt:lpstr>
      <vt:lpstr>Transformacije u vektorskom uprav.</vt:lpstr>
      <vt:lpstr>Vektorsko upravljanje</vt:lpstr>
      <vt:lpstr>Vektorsko upravljanje</vt:lpstr>
      <vt:lpstr>Direktna kontrola momenta DTC</vt:lpstr>
    </vt:vector>
  </TitlesOfParts>
  <Company>vets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m_milan</dc:creator>
  <cp:lastModifiedBy>m_milan</cp:lastModifiedBy>
  <cp:revision>106</cp:revision>
  <dcterms:created xsi:type="dcterms:W3CDTF">2011-03-30T07:23:51Z</dcterms:created>
  <dcterms:modified xsi:type="dcterms:W3CDTF">2019-04-03T09:56:47Z</dcterms:modified>
</cp:coreProperties>
</file>