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22" r:id="rId14"/>
    <p:sldId id="323" r:id="rId15"/>
    <p:sldId id="325" r:id="rId16"/>
    <p:sldId id="326" r:id="rId17"/>
    <p:sldId id="327" r:id="rId18"/>
    <p:sldId id="329" r:id="rId19"/>
  </p:sldIdLst>
  <p:sldSz cx="9144000" cy="6858000" type="screen4x3"/>
  <p:notesSz cx="6797675" cy="992663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36D902C-44AC-4907-A6D6-7E5FBAB81173}" type="datetimeFigureOut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542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noProof="0" smtClean="0"/>
              <a:t>Click to edit Master text styles</a:t>
            </a:r>
          </a:p>
          <a:p>
            <a:pPr lvl="1"/>
            <a:r>
              <a:rPr lang="sr-Latn-CS" noProof="0" smtClean="0"/>
              <a:t>Second level</a:t>
            </a:r>
          </a:p>
          <a:p>
            <a:pPr lvl="2"/>
            <a:r>
              <a:rPr lang="sr-Latn-CS" noProof="0" smtClean="0"/>
              <a:t>Third level</a:t>
            </a:r>
          </a:p>
          <a:p>
            <a:pPr lvl="3"/>
            <a:r>
              <a:rPr lang="sr-Latn-CS" noProof="0" smtClean="0"/>
              <a:t>Fourth level</a:t>
            </a:r>
          </a:p>
          <a:p>
            <a:pPr lvl="4"/>
            <a:r>
              <a:rPr lang="sr-Latn-C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B9630C4-E473-4C66-898F-F5001793FA3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22F3B-C00B-498C-82F5-0BA0BB080044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F1C47-644F-41A8-9C36-975AFA3A747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D9356-E735-4987-969B-AFA58CB5A1B0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DF456-90FA-4B9B-8429-FE1D5F21D3E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B0A2-03CC-4067-B7A8-040E8DC381AF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747B9-AF64-491F-83C8-02A52938204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E1B1-5982-439B-8EEB-AA6C32419CB8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EFF13-F623-4CC9-B835-89DFF0E5BD0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E3F47-5628-438A-ACEF-CB17B9599D11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D60F7-0748-4302-9A1D-41BAA8B7C13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3FFEF-A15D-442F-B144-2B6B4D49FE82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27AE5-5A86-472A-BF44-D71850E63A9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3D5F-9E36-406A-801A-D1CB822FCAC6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DBCFE-B9BA-427B-8AD6-D60A65683BD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B8E8-9DE3-4D8D-9CE7-70E50B28E78A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438D8-FB82-4AA2-A68B-0AA56AB9B51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886F7-63B4-480D-8647-6A4EA1EB628C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A8C6C-D456-4820-BC88-7914A5598B0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4B4B5-5F9F-4725-B76E-01A69E62E25C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55133-913C-4E95-84DA-25C027916AE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0316B-C0D6-4828-8419-7F864A75493D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4DDC-AD45-4203-B52A-0838FE1A0EA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574DF-DA71-4DF9-9460-DC871707169F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D1455-D28B-4503-953C-26DCC04C7DB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E37FD-CA3F-48B7-9A61-36F3962FFB22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75578-8CCD-44EC-8E10-2FF0D93185E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34B46D41-013B-4085-A917-CE9ACED0A106}" type="datetime1">
              <a:rPr lang="sr-Latn-CS"/>
              <a:pPr>
                <a:defRPr/>
              </a:pPr>
              <a:t>25.4.2019.</a:t>
            </a:fld>
            <a:endParaRPr lang="sr-Latn-C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B811C4-EB3F-4124-9DA9-CA9CAD09BB8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.x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9A19A6-1EFD-45BE-B4D8-4DAF8487359C}" type="slidenum">
              <a:rPr lang="sr-Latn-CS" smtClean="0"/>
              <a:pPr/>
              <a:t>1</a:t>
            </a:fld>
            <a:endParaRPr lang="sr-Latn-CS" smtClean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Paralelna rezonancija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Baterija kondenzatora i reaktansa sistema, posmatrana otočno sa mesta priključka baterije kondenzatora, formiraju jedno oscilatorno kolo</a:t>
            </a:r>
          </a:p>
          <a:p>
            <a:r>
              <a:rPr lang="en-US" sz="2000" smtClean="0"/>
              <a:t> Ukoliko se frekvencija neke harmonijske komponente napona na mestu priključka baterije kondenzatora poklopi sa sopstvenom učestanošću kola dolazi do rezonancije što izaziva prenapone u sistemu i velika harmonijska izobličenja struje kondenzatora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BC1CF-40D1-44EA-B820-9DA111F9E6BB}" type="slidenum">
              <a:rPr lang="sr-Latn-CS" smtClean="0"/>
              <a:pPr/>
              <a:t>10</a:t>
            </a:fld>
            <a:endParaRPr lang="sr-Latn-CS" smtClean="0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Tranzijenti struja i napona pri isključenju kondenzatorske</a:t>
            </a:r>
            <a:r>
              <a:rPr lang="en-US" smtClean="0"/>
              <a:t> baterije</a:t>
            </a:r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smtClean="0"/>
              <a:t> U trenutku prolaska struje kroz nulu struja se prekida a na kontaktu 2 ostaće napon jednak </a:t>
            </a:r>
            <a:r>
              <a:rPr lang="en-US" sz="2000" smtClean="0"/>
              <a:t>temenoj vrednosti mrežnog napona</a:t>
            </a:r>
          </a:p>
          <a:p>
            <a:r>
              <a:rPr lang="en-US" sz="2000" smtClean="0"/>
              <a:t> Kontakt 1 će imati napon jednak trenutnoj vrednosti napona mreže</a:t>
            </a:r>
          </a:p>
          <a:p>
            <a:r>
              <a:rPr lang="en-US" sz="2000" smtClean="0"/>
              <a:t> Kada napon mreže postane negativan može doći do proboja u dielektriku između kontakata prekidača što ce uzrokovati proticanje struje</a:t>
            </a:r>
          </a:p>
          <a:p>
            <a:r>
              <a:rPr lang="en-US" sz="2000" smtClean="0"/>
              <a:t> Frekvencija te struje jednaka je sopstvenoj frekvenciji kola i gasi se kod prvog prolaska kroz nulu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640A37-10D7-4E85-ACB2-C67DBD515429}" type="slidenum">
              <a:rPr lang="sr-Latn-CS" smtClean="0"/>
              <a:pPr/>
              <a:t>11</a:t>
            </a:fld>
            <a:endParaRPr lang="sr-Latn-CS" smtClean="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Tranzijenti struja i napona pri isključenju kondenzatorske</a:t>
            </a:r>
            <a:r>
              <a:rPr lang="en-US" smtClean="0"/>
              <a:t> baterije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 U tom momentu kondenzator je nabijen na </a:t>
            </a:r>
            <a:r>
              <a:rPr lang="pl-PL" sz="2000" smtClean="0"/>
              <a:t>gotovo dvostruku vrednost temenog napona mreže</a:t>
            </a:r>
          </a:p>
          <a:p>
            <a:r>
              <a:rPr lang="pl-PL" sz="2000" smtClean="0"/>
              <a:t> Na tom naponu ostaje kontakt 2, dok napon </a:t>
            </a:r>
            <a:r>
              <a:rPr lang="en-US" sz="2000" smtClean="0"/>
              <a:t>kontakta 1 sledi napon mreže, može se pojaviti jedan ili više ponovnih preskoka pri čemu napon na </a:t>
            </a:r>
            <a:r>
              <a:rPr lang="it-IT" sz="2000" smtClean="0"/>
              <a:t>kondenzatoru može </a:t>
            </a:r>
            <a:r>
              <a:rPr lang="en-US" sz="2000" smtClean="0"/>
              <a:t>dostići</a:t>
            </a:r>
            <a:r>
              <a:rPr lang="it-IT" sz="2000" smtClean="0"/>
              <a:t> vrednosti Un, 3Un, 5Un, 7Un, </a:t>
            </a:r>
            <a:endParaRPr lang="en-US" sz="2000" smtClean="0"/>
          </a:p>
          <a:p>
            <a:r>
              <a:rPr lang="en-US" sz="2000" smtClean="0"/>
              <a:t>N</a:t>
            </a:r>
            <a:r>
              <a:rPr lang="it-IT" sz="2000" smtClean="0"/>
              <a:t>apon na kontaktima sklopnog aparata</a:t>
            </a:r>
            <a:r>
              <a:rPr lang="en-US" sz="2000" smtClean="0"/>
              <a:t> dobija </a:t>
            </a:r>
            <a:r>
              <a:rPr lang="it-IT" sz="2000" smtClean="0"/>
              <a:t>vrednosti 2Un, 4Un, 6Un, nakon 1, 2, 3, .. ponovna preskoka</a:t>
            </a:r>
            <a:endParaRPr lang="en-US" sz="2000" smtClean="0"/>
          </a:p>
          <a:p>
            <a:r>
              <a:rPr lang="en-US" sz="2000" smtClean="0"/>
              <a:t>Gore navedene pojave tipične su za SN i VN mreže pri isključenju kondenzatorske baterije</a:t>
            </a:r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7C029-99EB-473C-B5E3-C1218D65E406}" type="slidenum">
              <a:rPr lang="sr-Latn-CS" smtClean="0"/>
              <a:pPr/>
              <a:t>12</a:t>
            </a:fld>
            <a:endParaRPr lang="sr-Latn-CS" smtClean="0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Tranzijenti struja i napona pri isključenju kondenzatorske</a:t>
            </a:r>
            <a:r>
              <a:rPr lang="en-US" smtClean="0"/>
              <a:t> baterije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smtClean="0"/>
              <a:t> Da bi se spre</a:t>
            </a:r>
            <a:r>
              <a:rPr lang="en-US" sz="2000" smtClean="0"/>
              <a:t>č</a:t>
            </a:r>
            <a:r>
              <a:rPr lang="it-IT" sz="2000" smtClean="0"/>
              <a:t>ilo</a:t>
            </a:r>
            <a:r>
              <a:rPr lang="en-US" sz="2000" smtClean="0"/>
              <a:t> višestruko ponovno uključenje kondenzatora usled proboja di</a:t>
            </a:r>
            <a:r>
              <a:rPr lang="sr-Latn-CS" sz="2000" smtClean="0"/>
              <a:t>e</a:t>
            </a:r>
            <a:r>
              <a:rPr lang="en-US" sz="2000" smtClean="0"/>
              <a:t>lektrika u rasklopnom uređaju moraju se koristiti sklopni aparati sa ekstremno velikom brzinom obnavljanja dielektrične čvrstoće međukontaktnog razmaka da ne bi došlo do pojave ponovnih preskoka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79388" y="115888"/>
          <a:ext cx="5738812" cy="6569075"/>
        </p:xfrm>
        <a:graphic>
          <a:graphicData uri="http://schemas.openxmlformats.org/presentationml/2006/ole">
            <p:oleObj spid="_x0000_s4098" name="Bitmap Image" r:id="rId4" imgW="5738357" imgH="6569009" progId="Paint.Picture">
              <p:embed/>
            </p:oleObj>
          </a:graphicData>
        </a:graphic>
      </p:graphicFrame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280150" y="272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011863" y="2565400"/>
            <a:ext cx="29527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sr-Cyrl-CS" sz="1400"/>
              <a:t>Sprezanjem trofaznih transformatora </a:t>
            </a:r>
            <a:endParaRPr lang="sr-Latn-CS" sz="1400"/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sr-Cyrl-CS" sz="1400"/>
              <a:t>u spregu trougao ili neuzemljenu </a:t>
            </a:r>
            <a:endParaRPr lang="sr-Latn-CS" sz="1400"/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sr-Cyrl-CS" sz="1400"/>
              <a:t>zv</a:t>
            </a:r>
            <a:r>
              <a:rPr lang="en-US" sz="1400"/>
              <a:t>ez</a:t>
            </a:r>
            <a:r>
              <a:rPr lang="sr-Cyrl-CS" sz="1400"/>
              <a:t>du </a:t>
            </a:r>
            <a:r>
              <a:rPr lang="sr-Latn-CS" sz="1400"/>
              <a:t> </a:t>
            </a:r>
            <a:r>
              <a:rPr lang="sr-Cyrl-CS" sz="1400"/>
              <a:t>sprečava se prodor </a:t>
            </a:r>
            <a:endParaRPr lang="sr-Latn-CS" sz="1400"/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sr-Cyrl-CS" sz="1400"/>
              <a:t>harmonika trostrukih umnožaka </a:t>
            </a:r>
            <a:endParaRPr lang="sr-Latn-CS" sz="1400"/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sr-Cyrl-CS" sz="1400"/>
              <a:t>osnovne učestanosti</a:t>
            </a:r>
            <a:r>
              <a:rPr lang="sr-Latn-CS" sz="1400"/>
              <a:t>!!!</a:t>
            </a:r>
            <a:endParaRPr lang="en-US" sz="1400"/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6011863" y="2420938"/>
            <a:ext cx="2808287" cy="18002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2627313" y="5013325"/>
            <a:ext cx="576262" cy="5048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2627313" y="5157788"/>
            <a:ext cx="0" cy="142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135688" y="4940300"/>
            <a:ext cx="2667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sz="1400"/>
              <a:t>U ovom slučaju se harmonici </a:t>
            </a:r>
          </a:p>
          <a:p>
            <a:r>
              <a:rPr lang="sr-Latn-CS" sz="1400"/>
              <a:t>deljivi sa tri, zatvaraju u trouglu </a:t>
            </a:r>
          </a:p>
          <a:p>
            <a:r>
              <a:rPr lang="sr-Latn-CS" sz="1400"/>
              <a:t>tako da ih nema u linijskim </a:t>
            </a:r>
          </a:p>
          <a:p>
            <a:r>
              <a:rPr lang="sr-Latn-CS" sz="1400"/>
              <a:t>provodnicima 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135688" y="690563"/>
            <a:ext cx="17319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sz="1400"/>
              <a:t>Uticaj harmonika </a:t>
            </a:r>
          </a:p>
          <a:p>
            <a:r>
              <a:rPr lang="sr-Latn-CS" sz="1400"/>
              <a:t>deljivih sa tri je i na </a:t>
            </a:r>
          </a:p>
          <a:p>
            <a:r>
              <a:rPr lang="sr-Latn-CS" sz="1400"/>
              <a:t>primarnoj i na </a:t>
            </a:r>
          </a:p>
          <a:p>
            <a:r>
              <a:rPr lang="sr-Latn-CS" sz="1400"/>
              <a:t>sekundarnoj strani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15888"/>
            <a:ext cx="7543800" cy="858837"/>
          </a:xfrm>
        </p:spPr>
        <p:txBody>
          <a:bodyPr/>
          <a:lstStyle/>
          <a:p>
            <a:pPr eaLnBrk="1" hangingPunct="1"/>
            <a:r>
              <a:rPr lang="sr-Latn-CS" sz="2800" smtClean="0"/>
              <a:t>KONDENZATORSKE BATERIJE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95288" y="1125538"/>
            <a:ext cx="7416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sr-Latn-CS" sz="2000"/>
              <a:t>-Suve baterije sa dielektrikom Meal Propilenom (MKP)</a:t>
            </a:r>
          </a:p>
          <a:p>
            <a:pPr eaLnBrk="0" hangingPunct="0"/>
            <a:r>
              <a:rPr lang="sr-Latn-CS" sz="2000"/>
              <a:t>-Dimenzionišu se za kompenzaciju industrijske mreže na niskom naponu 0,4kV i srednjim naponima </a:t>
            </a:r>
          </a:p>
          <a:p>
            <a:pPr eaLnBrk="0" hangingPunct="0"/>
            <a:r>
              <a:rPr lang="sr-Latn-CS" sz="2000"/>
              <a:t>(6kV, 10kV, 35kV)</a:t>
            </a:r>
          </a:p>
          <a:p>
            <a:pPr eaLnBrk="0" hangingPunct="0"/>
            <a:r>
              <a:rPr lang="sr-Latn-CS" sz="2000"/>
              <a:t>-Baterije su modularne pa su jednostavne za montažu</a:t>
            </a:r>
          </a:p>
          <a:p>
            <a:pPr eaLnBrk="0" hangingPunct="0"/>
            <a:r>
              <a:rPr lang="sr-Latn-CS" sz="2000"/>
              <a:t>-Konstruktivno su izrađene od takvog materijala, da su zaštićene od mogućeg prskanja</a:t>
            </a:r>
          </a:p>
          <a:p>
            <a:pPr eaLnBrk="0" hangingPunct="0"/>
            <a:r>
              <a:rPr lang="sr-Latn-CS" sz="2000"/>
              <a:t>-Formiraju se pakovanjem </a:t>
            </a:r>
            <a:br>
              <a:rPr lang="sr-Latn-CS" sz="2000"/>
            </a:br>
            <a:r>
              <a:rPr lang="sr-Latn-CS" sz="2000"/>
              <a:t>više kondenzatora  (kondenzatorskih jedinica)</a:t>
            </a:r>
          </a:p>
        </p:txBody>
      </p:sp>
      <p:pic>
        <p:nvPicPr>
          <p:cNvPr id="19460" name="Picture 8" descr="thumb2_HY_111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795963" y="3429000"/>
            <a:ext cx="3213100" cy="2855913"/>
          </a:xfrm>
        </p:spPr>
      </p:pic>
      <p:pic>
        <p:nvPicPr>
          <p:cNvPr id="19461" name="Picture 14" descr="sema_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508500"/>
            <a:ext cx="5472112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/>
          </p:cNvSpPr>
          <p:nvPr/>
        </p:nvSpPr>
        <p:spPr bwMode="auto">
          <a:xfrm>
            <a:off x="395288" y="333375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Cyrl-CS" sz="2100"/>
              <a:t>Osnovne karakteristike kondenzatorskih jedinica koje se koriste u kondenzatorskim baterijama za </a:t>
            </a:r>
            <a:r>
              <a:rPr lang="sr-Cyrl-CS" sz="2100" b="1" u="sng"/>
              <a:t>srednjenaponske industrijske mreže</a:t>
            </a:r>
            <a:r>
              <a:rPr lang="sr-Cyrl-CS" sz="2100"/>
              <a:t> su:</a:t>
            </a:r>
            <a:endParaRPr lang="en-U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CS" sz="2100"/>
              <a:t>nominalni napon </a:t>
            </a:r>
            <a:r>
              <a:rPr lang="sr-Latn-CS" sz="2100" i="1"/>
              <a:t>U</a:t>
            </a:r>
            <a:r>
              <a:rPr lang="sr-Latn-CS" sz="2100" i="1" baseline="-25000"/>
              <a:t>n</a:t>
            </a:r>
            <a:r>
              <a:rPr lang="sr-Latn-CS" sz="2100"/>
              <a:t>: 3,6 kV </a:t>
            </a:r>
            <a:r>
              <a:rPr lang="sr-Cyrl-CS" sz="2100"/>
              <a:t>и</a:t>
            </a:r>
            <a:r>
              <a:rPr lang="sr-Latn-CS" sz="2100"/>
              <a:t> 6 kV,</a:t>
            </a:r>
            <a:endParaRPr lang="en-U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CS" sz="2100"/>
              <a:t>maksimalni trajno dozvoljeni napon: 1,1 </a:t>
            </a:r>
            <a:r>
              <a:rPr lang="sr-Latn-CS" sz="2100" i="1"/>
              <a:t>U</a:t>
            </a:r>
            <a:r>
              <a:rPr lang="sr-Latn-CS" sz="2100" i="1" baseline="-25000"/>
              <a:t>n</a:t>
            </a:r>
            <a:r>
              <a:rPr lang="sr-Latn-CS" sz="2100"/>
              <a:t>,</a:t>
            </a:r>
            <a:endParaRPr lang="en-U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CS" sz="2100"/>
              <a:t>privremeno dozvoljeno povećavanje napona: 1,15 </a:t>
            </a:r>
            <a:r>
              <a:rPr lang="sr-Latn-CS" sz="2100" i="1"/>
              <a:t>U</a:t>
            </a:r>
            <a:r>
              <a:rPr lang="sr-Latn-CS" sz="2100" i="1" baseline="-25000"/>
              <a:t>n</a:t>
            </a:r>
            <a:r>
              <a:rPr lang="sr-Latn-CS" sz="2100"/>
              <a:t> za vreme od </a:t>
            </a:r>
            <a:r>
              <a:rPr lang="bs-Cyrl-BA" sz="2100"/>
              <a:t>6</a:t>
            </a:r>
            <a:r>
              <a:rPr lang="sr-Latn-BA" sz="2100"/>
              <a:t>h </a:t>
            </a:r>
            <a:r>
              <a:rPr lang="sr-Cyrl-CS" sz="2100"/>
              <a:t>tokom perioda</a:t>
            </a:r>
            <a:r>
              <a:rPr lang="sr-Latn-CS" sz="2100"/>
              <a:t> o</a:t>
            </a:r>
            <a:r>
              <a:rPr lang="sr-Cyrl-CS" sz="2100"/>
              <a:t>d</a:t>
            </a:r>
            <a:r>
              <a:rPr lang="sr-Latn-CS" sz="2100"/>
              <a:t> 24 h,</a:t>
            </a:r>
            <a:endParaRPr lang="en-U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CS" sz="2100"/>
              <a:t>nominalna snaga Q</a:t>
            </a:r>
            <a:r>
              <a:rPr lang="sr-Latn-CS" sz="2100" baseline="-25000"/>
              <a:t>n</a:t>
            </a:r>
            <a:r>
              <a:rPr lang="sr-Latn-CS" sz="2100"/>
              <a:t>: 50</a:t>
            </a:r>
            <a:r>
              <a:rPr lang="sr-Cyrl-CS" sz="2100"/>
              <a:t>;</a:t>
            </a:r>
            <a:r>
              <a:rPr lang="sr-Latn-CS" sz="2100"/>
              <a:t> 66,6</a:t>
            </a:r>
            <a:r>
              <a:rPr lang="sr-Cyrl-CS" sz="2100"/>
              <a:t>;</a:t>
            </a:r>
            <a:r>
              <a:rPr lang="sr-Latn-CS" sz="2100"/>
              <a:t> 75</a:t>
            </a:r>
            <a:r>
              <a:rPr lang="sr-Cyrl-CS" sz="2100"/>
              <a:t>;</a:t>
            </a:r>
            <a:r>
              <a:rPr lang="sr-Latn-CS" sz="2100"/>
              <a:t> 100</a:t>
            </a:r>
            <a:r>
              <a:rPr lang="sr-Cyrl-CS" sz="2100"/>
              <a:t>;</a:t>
            </a:r>
            <a:r>
              <a:rPr lang="sr-Latn-CS" sz="2100"/>
              <a:t> 125</a:t>
            </a:r>
            <a:r>
              <a:rPr lang="sr-Cyrl-CS" sz="2100"/>
              <a:t>;</a:t>
            </a:r>
            <a:r>
              <a:rPr lang="sr-Latn-CS" sz="2100"/>
              <a:t> 150 kVAr,</a:t>
            </a:r>
            <a:endParaRPr lang="en-U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Cyrl-CS" sz="2100"/>
              <a:t>dozvoljena tolerancija za snagu jedinice</a:t>
            </a:r>
            <a:r>
              <a:rPr lang="sr-Latn-CS" sz="2100"/>
              <a:t>:  ±5 % </a:t>
            </a:r>
            <a:r>
              <a:rPr lang="sr-Cyrl-CS" sz="2100"/>
              <a:t>u odnosu na deklarisanu snagu</a:t>
            </a:r>
            <a:r>
              <a:rPr lang="sr-Latn-CS" sz="2100"/>
              <a:t>,</a:t>
            </a:r>
            <a:endParaRPr lang="en-U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US" sz="2100"/>
          </a:p>
        </p:txBody>
      </p:sp>
      <p:sp>
        <p:nvSpPr>
          <p:cNvPr id="21507" name="Content Placeholder 2"/>
          <p:cNvSpPr>
            <a:spLocks/>
          </p:cNvSpPr>
          <p:nvPr/>
        </p:nvSpPr>
        <p:spPr bwMode="auto">
          <a:xfrm>
            <a:off x="323850" y="3933825"/>
            <a:ext cx="73136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sr-Latn-C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CS" sz="2100"/>
              <a:t>nominalna učestanost: 50 Hz,</a:t>
            </a:r>
            <a:endParaRPr lang="en-U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Latn-CS" sz="2100"/>
              <a:t>temperaturni opseg: </a:t>
            </a:r>
            <a:r>
              <a:rPr lang="sr-Cyrl-CS" sz="2100"/>
              <a:t>од</a:t>
            </a:r>
            <a:r>
              <a:rPr lang="sr-Latn-CS" sz="2100"/>
              <a:t> -40 °C </a:t>
            </a:r>
            <a:r>
              <a:rPr lang="sr-Cyrl-CS" sz="2100"/>
              <a:t>до</a:t>
            </a:r>
            <a:r>
              <a:rPr lang="sr-Latn-CS" sz="2100"/>
              <a:t> +40 °C,</a:t>
            </a:r>
            <a:endParaRPr lang="en-U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Cyrl-CS" sz="2100"/>
              <a:t>uređaj za pražnjenje</a:t>
            </a:r>
            <a:r>
              <a:rPr lang="sr-Latn-CS" sz="2100"/>
              <a:t>: </a:t>
            </a:r>
            <a:r>
              <a:rPr lang="sr-Cyrl-CS" sz="2100"/>
              <a:t>smanjuje napon jedinice </a:t>
            </a:r>
            <a:r>
              <a:rPr lang="bs-Cyrl-BA" sz="2100"/>
              <a:t>nakon</a:t>
            </a:r>
            <a:r>
              <a:rPr lang="sr-Cyrl-CS" sz="2100"/>
              <a:t> isključenja na</a:t>
            </a:r>
            <a:r>
              <a:rPr lang="sr-Latn-CS" sz="2100"/>
              <a:t> 50 V </a:t>
            </a:r>
            <a:r>
              <a:rPr lang="sr-Cyrl-CS" sz="2100"/>
              <a:t>za vreme od najviše</a:t>
            </a:r>
            <a:r>
              <a:rPr lang="sr-Latn-CS" sz="2100"/>
              <a:t> 5 min</a:t>
            </a:r>
            <a:r>
              <a:rPr lang="sr-Cyrl-CS" sz="2100"/>
              <a:t>,</a:t>
            </a:r>
            <a:endParaRPr lang="en-US" sz="2100"/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sr-Cyrl-CS" sz="2100"/>
              <a:t>trajno dozvoljeno strujno opterećenje</a:t>
            </a:r>
            <a:r>
              <a:rPr lang="sr-Latn-CS" sz="2100"/>
              <a:t>: 1,3 </a:t>
            </a:r>
            <a:r>
              <a:rPr lang="sr-Latn-CS" sz="2100" i="1"/>
              <a:t>I</a:t>
            </a:r>
            <a:r>
              <a:rPr lang="sr-Latn-CS" sz="2100" i="1" baseline="-25000"/>
              <a:t>n</a:t>
            </a:r>
            <a:r>
              <a:rPr lang="sr-Latn-CS" sz="2100"/>
              <a:t>,</a:t>
            </a:r>
            <a:endParaRPr lang="en-US" sz="21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25538"/>
            <a:ext cx="33750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581525"/>
            <a:ext cx="19129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5157788"/>
            <a:ext cx="1671637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3924300" y="333375"/>
            <a:ext cx="396081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/>
              <a:t>-nazivni napon kondenzatorske baterije: 415 V, trofazni 50 Hz</a:t>
            </a:r>
          </a:p>
          <a:p>
            <a:endParaRPr lang="sr-Latn-CS"/>
          </a:p>
          <a:p>
            <a:r>
              <a:rPr lang="sr-Latn-CS"/>
              <a:t>-visokokvalitetan sistem zaštite ugrađen je u svaku faznu bateriju</a:t>
            </a:r>
          </a:p>
        </p:txBody>
      </p: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3924300" y="1844675"/>
            <a:ext cx="4572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1400" i="1"/>
              <a:t>(zaštita od visokih struja kvara izvedena je visokoučinskim osiguračima, zaštita od niskih struja kvara izvedena je kombinacijom visokoučinskih osigurača sa detekcijom nadpritiska) </a:t>
            </a:r>
          </a:p>
        </p:txBody>
      </p:sp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3924300" y="2924175"/>
            <a:ext cx="4356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/>
              <a:t>-tolerancija kapaciteta: od -5 % do +10 %</a:t>
            </a:r>
            <a:endParaRPr lang="sr-Latn-CS"/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3924300" y="34290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/>
              <a:t>-nivo izolacije:</a:t>
            </a:r>
          </a:p>
          <a:p>
            <a:r>
              <a:rPr lang="sr-Latn-CS"/>
              <a:t>izdržljivost 50 Hz 1 minut: 4 kV</a:t>
            </a:r>
          </a:p>
          <a:p>
            <a:r>
              <a:rPr lang="sr-Latn-CS"/>
              <a:t>impulsna izdržljivost 1.2/50 µs: 15 kV</a:t>
            </a:r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3851275" y="4437063"/>
            <a:ext cx="51133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/>
              <a:t>-naponsko testiranje: 2.15 Un (nazivni napon) za 10 s </a:t>
            </a:r>
          </a:p>
          <a:p>
            <a:r>
              <a:rPr lang="sr-Latn-CS"/>
              <a:t>-maksimalno dozvoljena preopterećenja u normalnom radu (IEC 60831 1/2):</a:t>
            </a:r>
          </a:p>
          <a:p>
            <a:r>
              <a:rPr lang="sr-Latn-CS" sz="1400" i="1"/>
              <a:t>strujno: 30 % trajno</a:t>
            </a:r>
          </a:p>
          <a:p>
            <a:r>
              <a:rPr lang="sr-Latn-CS" sz="1400" i="1"/>
              <a:t>naponsko: 10 % (do 8 sati za 24 sata)</a:t>
            </a:r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755650" y="6092825"/>
            <a:ext cx="806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/>
              <a:t>sa ugrađenim otpornicima za pražnjenje: preostali napon je manji od 50 V nakon 1 min </a:t>
            </a:r>
            <a:endParaRPr lang="sr-Latn-CS"/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323850" y="260350"/>
            <a:ext cx="332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TIPOVI KONDENZATORSKIH</a:t>
            </a:r>
          </a:p>
          <a:p>
            <a:r>
              <a:rPr lang="en-US" b="1">
                <a:solidFill>
                  <a:srgbClr val="000099"/>
                </a:solidFill>
              </a:rPr>
              <a:t>BATERIJA</a:t>
            </a:r>
            <a:endParaRPr lang="sr-Latn-CS" b="1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5329237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5805488"/>
            <a:ext cx="667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15962"/>
          </a:xfrm>
        </p:spPr>
        <p:txBody>
          <a:bodyPr anchor="t"/>
          <a:lstStyle/>
          <a:p>
            <a:pPr eaLnBrk="1" hangingPunct="1"/>
            <a:r>
              <a:rPr lang="sr-Latn-CS" sz="2800" smtClean="0"/>
              <a:t>KONDENZATORSKI KONTAKTORI</a:t>
            </a:r>
            <a:endParaRPr lang="en-US" sz="2800" smtClean="0"/>
          </a:p>
        </p:txBody>
      </p:sp>
      <p:pic>
        <p:nvPicPr>
          <p:cNvPr id="25603" name="Picture 4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981075"/>
            <a:ext cx="3954462" cy="5545138"/>
          </a:xfrm>
          <a:noFill/>
        </p:spPr>
      </p:pic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4427538" y="1844675"/>
            <a:ext cx="42481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sr-Latn-CS"/>
              <a:t>Kondenzatorski kontaktori uključuju i isključuju kondenzatorske baterije koje imaju male induktivnosti  i male gubitke</a:t>
            </a:r>
          </a:p>
          <a:p>
            <a:pPr algn="just"/>
            <a:r>
              <a:rPr lang="sr-Latn-CS"/>
              <a:t> </a:t>
            </a:r>
          </a:p>
          <a:p>
            <a:pPr algn="just">
              <a:buFontTx/>
              <a:buChar char="•"/>
            </a:pPr>
            <a:r>
              <a:rPr lang="sr-Latn-CS"/>
              <a:t>PRIGUŠNI OTPORI se uključuju neposredno pre uključenja kondenzatorskih baterija, da bi </a:t>
            </a:r>
          </a:p>
          <a:p>
            <a:pPr algn="just"/>
            <a:r>
              <a:rPr lang="sr-Latn-CS"/>
              <a:t>se smanjile struje uključenja ispod </a:t>
            </a:r>
            <a:r>
              <a:rPr lang="sr-Latn-CS" b="1"/>
              <a:t>70</a:t>
            </a:r>
            <a:r>
              <a:rPr lang="en-US" b="1"/>
              <a:t>·</a:t>
            </a:r>
            <a:r>
              <a:rPr lang="sr-Latn-CS" b="1"/>
              <a:t>I</a:t>
            </a:r>
            <a:r>
              <a:rPr lang="sr-Latn-CS" sz="1400" b="1"/>
              <a:t>n</a:t>
            </a:r>
            <a:r>
              <a:rPr lang="sr-Latn-CS"/>
              <a:t>.</a:t>
            </a:r>
          </a:p>
          <a:p>
            <a:pPr algn="just"/>
            <a:endParaRPr lang="sr-Latn-CS"/>
          </a:p>
          <a:p>
            <a:pPr algn="just">
              <a:buFontTx/>
              <a:buChar char="•"/>
            </a:pPr>
            <a:r>
              <a:rPr lang="sr-Latn-CS"/>
              <a:t>OSIGURAČI za kondezatorske baterije su vrednosti </a:t>
            </a:r>
            <a:r>
              <a:rPr lang="sr-Latn-CS" b="1"/>
              <a:t>1.6</a:t>
            </a:r>
            <a:r>
              <a:rPr lang="sr-Latn-CS" b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Latn-CS" b="1"/>
              <a:t>I</a:t>
            </a:r>
            <a:r>
              <a:rPr lang="sr-Latn-CS" sz="1600" b="1"/>
              <a:t>n</a:t>
            </a:r>
            <a:r>
              <a:rPr lang="sr-Latn-CS" b="1"/>
              <a:t>....2.5</a:t>
            </a:r>
            <a:r>
              <a:rPr lang="sr-Latn-CS" b="1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sr-Latn-CS" b="1"/>
              <a:t>I</a:t>
            </a:r>
            <a:r>
              <a:rPr lang="sr-Latn-CS" sz="1400" b="1"/>
              <a:t>n</a:t>
            </a:r>
            <a:endParaRPr lang="en-US" sz="1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BD712E-5CFA-478B-83EA-BDE2E18A6045}" type="slidenum">
              <a:rPr lang="sr-Latn-CS" smtClean="0"/>
              <a:pPr/>
              <a:t>2</a:t>
            </a:fld>
            <a:endParaRPr lang="sr-Latn-CS" smtClean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smtClean="0"/>
              <a:t>Deo distributivnog sistema u kojem se može pojaviti paralelna rezonancija</a:t>
            </a:r>
          </a:p>
        </p:txBody>
      </p:sp>
      <p:pic>
        <p:nvPicPr>
          <p:cNvPr id="1126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9538" y="1951038"/>
            <a:ext cx="7296150" cy="386715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484C96-09FE-4053-83BC-6D064DD57CBC}" type="slidenum">
              <a:rPr lang="sr-Latn-CS" smtClean="0"/>
              <a:pPr/>
              <a:t>3</a:t>
            </a:fld>
            <a:endParaRPr lang="sr-Latn-CS" smtClean="0"/>
          </a:p>
        </p:txBody>
      </p:sp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1403350" y="333375"/>
            <a:ext cx="7313613" cy="1143000"/>
          </a:xfrm>
        </p:spPr>
        <p:txBody>
          <a:bodyPr/>
          <a:lstStyle/>
          <a:p>
            <a:pPr algn="ctr"/>
            <a:r>
              <a:rPr lang="en-US" smtClean="0"/>
              <a:t>Paralelna rezonancija</a:t>
            </a:r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>
          <a:xfrm>
            <a:off x="1143000" y="1827213"/>
            <a:ext cx="7786688" cy="4387850"/>
          </a:xfrm>
        </p:spPr>
        <p:txBody>
          <a:bodyPr/>
          <a:lstStyle/>
          <a:p>
            <a:r>
              <a:rPr lang="en-US" sz="1800" smtClean="0"/>
              <a:t>Frekvencija fp na kojoj dolazi do pojave rezonancije naziva se frekvencija paralelne rezonancije</a:t>
            </a:r>
          </a:p>
          <a:p>
            <a:endParaRPr lang="en-US" sz="1800" smtClean="0"/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1800" smtClean="0"/>
              <a:t>R- ekvivalentna otpornost sistema u tački priključenja baterije kondenzatora</a:t>
            </a:r>
          </a:p>
          <a:p>
            <a:r>
              <a:rPr lang="en-US" sz="1800" smtClean="0"/>
              <a:t>L-ekvivalentna induktivnost sistema u tački priključenja baterije kondenzatora</a:t>
            </a:r>
          </a:p>
          <a:p>
            <a:r>
              <a:rPr lang="en-US" sz="1800" smtClean="0"/>
              <a:t>C-kapacitet kondenzatora</a:t>
            </a:r>
            <a:endParaRPr lang="sr-Latn-CS" sz="180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79613" y="2492375"/>
          <a:ext cx="4897437" cy="1095375"/>
        </p:xfrm>
        <a:graphic>
          <a:graphicData uri="http://schemas.openxmlformats.org/presentationml/2006/ole">
            <p:oleObj spid="_x0000_s1026" name="Equation" r:id="rId3" imgW="1815840" imgH="4060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7BABEA-D415-4BCA-A6E8-9AEA27B8FA3E}" type="slidenum">
              <a:rPr lang="sr-Latn-CS" smtClean="0"/>
              <a:pPr/>
              <a:t>4</a:t>
            </a:fld>
            <a:endParaRPr lang="sr-Latn-CS" smtClean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Serijska rezonancija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Do serijske rezonancije dolazi kada kondenzator za korekciju faktora snage formira serijsku vezu sa ekvivalentnom impedansom transformatora i izvorom viših harmonika struje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3286125"/>
            <a:ext cx="52673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E7BF32-EF4C-4AF0-B7B4-060E79C7CE87}" type="slidenum">
              <a:rPr lang="sr-Latn-CS" smtClean="0"/>
              <a:pPr/>
              <a:t>5</a:t>
            </a:fld>
            <a:endParaRPr lang="sr-Latn-CS" smtClean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Serijska rezonancija</a:t>
            </a:r>
          </a:p>
        </p:txBody>
      </p:sp>
      <p:sp>
        <p:nvSpPr>
          <p:cNvPr id="20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Pri serijskoj rezonanciji, ekvivalentna impedansa redne veze reaktanse transformatora i </a:t>
            </a:r>
            <a:r>
              <a:rPr lang="pl-PL" sz="2000" smtClean="0"/>
              <a:t>kondenzatorske baterije je veoma mala (teorijski jednaka nuli) i jedino je ograničena njenom </a:t>
            </a:r>
            <a:r>
              <a:rPr lang="en-US" sz="2000" smtClean="0"/>
              <a:t>otpornošću</a:t>
            </a:r>
          </a:p>
          <a:p>
            <a:r>
              <a:rPr lang="en-US" sz="2000" smtClean="0"/>
              <a:t> Zbog toga će se harmonijske struje koje odgovaraju rezonantnoj frekvenciji zatvarati u ovom kolu</a:t>
            </a:r>
          </a:p>
          <a:p>
            <a:r>
              <a:rPr lang="en-US" sz="2000" smtClean="0"/>
              <a:t> Napon na kondenzatoru se uvećava i izobličava:</a:t>
            </a:r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Vh - pad napona uzrokovan harmonijskom strujom Ih</a:t>
            </a:r>
          </a:p>
          <a:p>
            <a:r>
              <a:rPr lang="en-US" sz="2000" smtClean="0"/>
              <a:t>Vk - napon na kondenzatorskoj bateriji</a:t>
            </a:r>
          </a:p>
          <a:p>
            <a:endParaRPr lang="en-US" sz="200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43188" y="4500563"/>
          <a:ext cx="3543300" cy="857250"/>
        </p:xfrm>
        <a:graphic>
          <a:graphicData uri="http://schemas.openxmlformats.org/presentationml/2006/ole">
            <p:oleObj spid="_x0000_s2050" name="Equation" r:id="rId3" imgW="157464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D7FAFA-97E4-4952-8FC3-620A14F3C6C4}" type="slidenum">
              <a:rPr lang="sr-Latn-CS" smtClean="0"/>
              <a:pPr/>
              <a:t>6</a:t>
            </a:fld>
            <a:endParaRPr lang="sr-Latn-CS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58125" cy="1143000"/>
          </a:xfrm>
        </p:spPr>
        <p:txBody>
          <a:bodyPr/>
          <a:lstStyle/>
          <a:p>
            <a:pPr algn="ctr"/>
            <a:r>
              <a:rPr lang="it-IT" sz="2800" smtClean="0"/>
              <a:t>Tranzijenti struja i napona pri uključenju kondenzatorske</a:t>
            </a:r>
            <a:r>
              <a:rPr lang="en-US" sz="2800" smtClean="0"/>
              <a:t> baterije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Priključenje kondenzatorske baterije na napon uključenjem sklopnog aparata uzrokuje tranzijentnu struju</a:t>
            </a:r>
          </a:p>
          <a:p>
            <a:r>
              <a:rPr lang="en-US" sz="2000" smtClean="0"/>
              <a:t> Tranzijentna struja može imati vrlo visoku amplitudu (reda veličine struje kratkog spoja), veliku strminu talasa i biti vrlo velike frekvencije, što sve izaziva znatna naprezanja sklopnih </a:t>
            </a:r>
            <a:r>
              <a:rPr lang="pl-PL" sz="2000" smtClean="0"/>
              <a:t>aparata i kondenzatora i pojavu prenapona u namotima strujnih transformatora i sekundarnim </a:t>
            </a:r>
            <a:r>
              <a:rPr lang="en-US" sz="2000" smtClean="0"/>
              <a:t>krugovima zaštite</a:t>
            </a:r>
          </a:p>
          <a:p>
            <a:r>
              <a:rPr lang="en-US" sz="2000" smtClean="0"/>
              <a:t> Termičko delovanje tranzijentnih struja nije naročito opasno jer se ona brzo prigušuju zbog relativno male vremenske konstante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D45F8C-14C3-451D-B244-B8F8CE1D42B4}" type="slidenum">
              <a:rPr lang="sr-Latn-CS" smtClean="0"/>
              <a:pPr/>
              <a:t>7</a:t>
            </a:fld>
            <a:endParaRPr lang="sr-Latn-CS" smtClean="0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Tranzijenti struja i napona pri uključenju kondenzatorske</a:t>
            </a:r>
            <a:r>
              <a:rPr lang="en-US" smtClean="0"/>
              <a:t> baterije</a:t>
            </a:r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Udarna struja kondenzatorske baterije (maksimalna trenutna vrednost struje kroz kondenzatorsku bateriju) definisana je IEC standardom, koji preporučuje da odnos udarne vednost struje (Iud,max) i nazivne struje (I</a:t>
            </a:r>
            <a:r>
              <a:rPr lang="en-US" sz="1800" baseline="-25000" smtClean="0"/>
              <a:t>n</a:t>
            </a:r>
            <a:r>
              <a:rPr lang="en-US" sz="1800" smtClean="0"/>
              <a:t>) baterije ne sme da bude veća od 100</a:t>
            </a:r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14750" y="3357563"/>
          <a:ext cx="1500188" cy="865187"/>
        </p:xfrm>
        <a:graphic>
          <a:graphicData uri="http://schemas.openxmlformats.org/presentationml/2006/ole">
            <p:oleObj spid="_x0000_s3074" name="Equation" r:id="rId3" imgW="66024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A4F8F-8400-4951-85A4-F59983819889}" type="slidenum">
              <a:rPr lang="sr-Latn-CS" smtClean="0"/>
              <a:pPr/>
              <a:t>8</a:t>
            </a:fld>
            <a:endParaRPr lang="sr-Latn-CS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smtClean="0"/>
              <a:t>Tranzijenti struja i napona pri isključenju kondenzatorske</a:t>
            </a:r>
            <a:r>
              <a:rPr lang="en-US" sz="3200" smtClean="0"/>
              <a:t> baterije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Prilikom isključenja kondenzatorskih baterija može doći do velikih prenapona zbog brzog porasta povratnog napona na kontaktima prekidača koji ne prati porast dielektrične čvrstoće međukontaktnog razmaka u rasklopnom uređaju</a:t>
            </a:r>
          </a:p>
          <a:p>
            <a:r>
              <a:rPr lang="en-US" sz="2000" smtClean="0"/>
              <a:t> Posmatra se isključenje kondenzatora prema slici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83B24-B805-42A1-83E2-693114B122FC}" type="slidenum">
              <a:rPr lang="sr-Latn-CS" smtClean="0"/>
              <a:pPr/>
              <a:t>9</a:t>
            </a:fld>
            <a:endParaRPr lang="sr-Latn-CS" smtClean="0"/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Prenaponi prilikom isključenja kondenzatora</a:t>
            </a:r>
          </a:p>
        </p:txBody>
      </p:sp>
      <p:pic>
        <p:nvPicPr>
          <p:cNvPr id="1536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1571625"/>
            <a:ext cx="7521575" cy="4500563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clipse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3890</TotalTime>
  <Words>1033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Verdana</vt:lpstr>
      <vt:lpstr>Arial</vt:lpstr>
      <vt:lpstr>Wingdings</vt:lpstr>
      <vt:lpstr>Calibri</vt:lpstr>
      <vt:lpstr>Times New Roman</vt:lpstr>
      <vt:lpstr>Eclipse</vt:lpstr>
      <vt:lpstr>Microsoft Equation 3.0</vt:lpstr>
      <vt:lpstr>Bitmap Image</vt:lpstr>
      <vt:lpstr>Paralelna rezonancija</vt:lpstr>
      <vt:lpstr>Deo distributivnog sistema u kojem se može pojaviti paralelna rezonancija</vt:lpstr>
      <vt:lpstr>Paralelna rezonancija</vt:lpstr>
      <vt:lpstr>Serijska rezonancija</vt:lpstr>
      <vt:lpstr>Serijska rezonancija</vt:lpstr>
      <vt:lpstr>Tranzijenti struja i napona pri uključenju kondenzatorske baterije</vt:lpstr>
      <vt:lpstr>Tranzijenti struja i napona pri uključenju kondenzatorske baterije</vt:lpstr>
      <vt:lpstr>Tranzijenti struja i napona pri isključenju kondenzatorske baterije</vt:lpstr>
      <vt:lpstr>Prenaponi prilikom isključenja kondenzatora</vt:lpstr>
      <vt:lpstr>Tranzijenti struja i napona pri isključenju kondenzatorske baterije</vt:lpstr>
      <vt:lpstr>Tranzijenti struja i napona pri isključenju kondenzatorske baterije</vt:lpstr>
      <vt:lpstr>Tranzijenti struja i napona pri isključenju kondenzatorske baterije</vt:lpstr>
      <vt:lpstr>Slide 13</vt:lpstr>
      <vt:lpstr>KONDENZATORSKE BATERIJE</vt:lpstr>
      <vt:lpstr>Slide 15</vt:lpstr>
      <vt:lpstr>Slide 16</vt:lpstr>
      <vt:lpstr>Slide 17</vt:lpstr>
      <vt:lpstr>KONDENZATORSKI KONTAKTORI</vt:lpstr>
    </vt:vector>
  </TitlesOfParts>
  <Company>Viser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kompenzacije reaktivne energije na kvalitet električne energije</dc:title>
  <dc:creator>Aleksandra</dc:creator>
  <cp:lastModifiedBy>Aleksandra Grujic</cp:lastModifiedBy>
  <cp:revision>216</cp:revision>
  <dcterms:created xsi:type="dcterms:W3CDTF">2012-11-09T10:34:59Z</dcterms:created>
  <dcterms:modified xsi:type="dcterms:W3CDTF">2019-04-25T13:32:01Z</dcterms:modified>
</cp:coreProperties>
</file>