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8" r:id="rId4"/>
    <p:sldId id="259" r:id="rId5"/>
    <p:sldId id="260" r:id="rId6"/>
    <p:sldId id="261" r:id="rId7"/>
    <p:sldId id="262" r:id="rId8"/>
    <p:sldId id="263" r:id="rId9"/>
    <p:sldId id="264" r:id="rId10"/>
    <p:sldId id="266" r:id="rId11"/>
    <p:sldId id="267" r:id="rId12"/>
    <p:sldId id="268" r:id="rId13"/>
    <p:sldId id="269" r:id="rId14"/>
    <p:sldId id="270" r:id="rId15"/>
    <p:sldId id="271" r:id="rId16"/>
    <p:sldId id="272" r:id="rId17"/>
    <p:sldId id="273" r:id="rId18"/>
    <p:sldId id="274" r:id="rId19"/>
    <p:sldId id="275" r:id="rId20"/>
  </p:sldIdLst>
  <p:sldSz cx="9144000" cy="6858000" type="screen4x3"/>
  <p:notesSz cx="6858000" cy="9144000"/>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34" autoAdjust="0"/>
    <p:restoredTop sz="94660"/>
  </p:normalViewPr>
  <p:slideViewPr>
    <p:cSldViewPr>
      <p:cViewPr varScale="1">
        <p:scale>
          <a:sx n="53" d="100"/>
          <a:sy n="53" d="100"/>
        </p:scale>
        <p:origin x="-1410"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00AD597-9802-49E3-91F5-4C0C58878A98}" type="doc">
      <dgm:prSet loTypeId="urn:microsoft.com/office/officeart/2005/8/layout/lProcess3" loCatId="process" qsTypeId="urn:microsoft.com/office/officeart/2005/8/quickstyle/simple1" qsCatId="simple" csTypeId="urn:microsoft.com/office/officeart/2005/8/colors/accent1_2" csCatId="accent1"/>
      <dgm:spPr/>
      <dgm:t>
        <a:bodyPr/>
        <a:lstStyle/>
        <a:p>
          <a:endParaRPr lang="sr-Latn-RS"/>
        </a:p>
      </dgm:t>
    </dgm:pt>
    <dgm:pt modelId="{A4CA5886-CCCC-45AF-9F21-A49B79AF248C}">
      <dgm:prSet/>
      <dgm:spPr/>
      <dgm:t>
        <a:bodyPr/>
        <a:lstStyle/>
        <a:p>
          <a:pPr rtl="0"/>
          <a:r>
            <a:rPr lang="sr-Latn-RS" smtClean="0"/>
            <a:t>THANK YOU!</a:t>
          </a:r>
          <a:endParaRPr lang="sr-Latn-RS"/>
        </a:p>
      </dgm:t>
    </dgm:pt>
    <dgm:pt modelId="{5929D1EE-B23C-4E0E-A056-0AEE54C84B17}" type="parTrans" cxnId="{C2DF315F-1BD6-4AE6-ABFE-B7AFF77B7C1E}">
      <dgm:prSet/>
      <dgm:spPr/>
      <dgm:t>
        <a:bodyPr/>
        <a:lstStyle/>
        <a:p>
          <a:endParaRPr lang="sr-Latn-RS"/>
        </a:p>
      </dgm:t>
    </dgm:pt>
    <dgm:pt modelId="{684441BE-F717-4AB3-BED5-89A80726F24C}" type="sibTrans" cxnId="{C2DF315F-1BD6-4AE6-ABFE-B7AFF77B7C1E}">
      <dgm:prSet/>
      <dgm:spPr/>
      <dgm:t>
        <a:bodyPr/>
        <a:lstStyle/>
        <a:p>
          <a:endParaRPr lang="sr-Latn-RS"/>
        </a:p>
      </dgm:t>
    </dgm:pt>
    <dgm:pt modelId="{AAF3AD20-AFF2-44FD-B007-824203AE9399}" type="pres">
      <dgm:prSet presAssocID="{000AD597-9802-49E3-91F5-4C0C58878A98}" presName="Name0" presStyleCnt="0">
        <dgm:presLayoutVars>
          <dgm:chPref val="3"/>
          <dgm:dir/>
          <dgm:animLvl val="lvl"/>
          <dgm:resizeHandles/>
        </dgm:presLayoutVars>
      </dgm:prSet>
      <dgm:spPr/>
    </dgm:pt>
    <dgm:pt modelId="{B3E07284-6DEA-427F-91CE-A648E5D393B7}" type="pres">
      <dgm:prSet presAssocID="{A4CA5886-CCCC-45AF-9F21-A49B79AF248C}" presName="horFlow" presStyleCnt="0"/>
      <dgm:spPr/>
    </dgm:pt>
    <dgm:pt modelId="{F1FBB3F5-799D-4826-928A-0F8E63F325D0}" type="pres">
      <dgm:prSet presAssocID="{A4CA5886-CCCC-45AF-9F21-A49B79AF248C}" presName="bigChev" presStyleLbl="node1" presStyleIdx="0" presStyleCnt="1"/>
      <dgm:spPr/>
    </dgm:pt>
  </dgm:ptLst>
  <dgm:cxnLst>
    <dgm:cxn modelId="{C2DF315F-1BD6-4AE6-ABFE-B7AFF77B7C1E}" srcId="{000AD597-9802-49E3-91F5-4C0C58878A98}" destId="{A4CA5886-CCCC-45AF-9F21-A49B79AF248C}" srcOrd="0" destOrd="0" parTransId="{5929D1EE-B23C-4E0E-A056-0AEE54C84B17}" sibTransId="{684441BE-F717-4AB3-BED5-89A80726F24C}"/>
    <dgm:cxn modelId="{265916B6-0457-4EF6-A3A2-B4575504C555}" type="presOf" srcId="{A4CA5886-CCCC-45AF-9F21-A49B79AF248C}" destId="{F1FBB3F5-799D-4826-928A-0F8E63F325D0}" srcOrd="0" destOrd="0" presId="urn:microsoft.com/office/officeart/2005/8/layout/lProcess3"/>
    <dgm:cxn modelId="{58E3C098-D7F7-470C-BD55-9F0F0AFE393A}" type="presOf" srcId="{000AD597-9802-49E3-91F5-4C0C58878A98}" destId="{AAF3AD20-AFF2-44FD-B007-824203AE9399}" srcOrd="0" destOrd="0" presId="urn:microsoft.com/office/officeart/2005/8/layout/lProcess3"/>
    <dgm:cxn modelId="{3EC83C99-A2A3-436D-B83A-204E8A4A44F3}" type="presParOf" srcId="{AAF3AD20-AFF2-44FD-B007-824203AE9399}" destId="{B3E07284-6DEA-427F-91CE-A648E5D393B7}" srcOrd="0" destOrd="0" presId="urn:microsoft.com/office/officeart/2005/8/layout/lProcess3"/>
    <dgm:cxn modelId="{B6443727-F681-4195-994F-D701D8A8ECE0}" type="presParOf" srcId="{B3E07284-6DEA-427F-91CE-A648E5D393B7}" destId="{F1FBB3F5-799D-4826-928A-0F8E63F325D0}" srcOrd="0" destOrd="0" presId="urn:microsoft.com/office/officeart/2005/8/layout/l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FBB3F5-799D-4826-928A-0F8E63F325D0}">
      <dsp:nvSpPr>
        <dsp:cNvPr id="0" name=""/>
        <dsp:cNvSpPr/>
      </dsp:nvSpPr>
      <dsp:spPr>
        <a:xfrm>
          <a:off x="0" y="398780"/>
          <a:ext cx="6777037" cy="2710814"/>
        </a:xfrm>
        <a:prstGeom prst="chevron">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0" tIns="41275" rIns="0" bIns="41275" numCol="1" spcCol="1270" anchor="ctr" anchorCtr="0">
          <a:noAutofit/>
        </a:bodyPr>
        <a:lstStyle/>
        <a:p>
          <a:pPr lvl="0" algn="ctr" defTabSz="2889250" rtl="0">
            <a:lnSpc>
              <a:spcPct val="90000"/>
            </a:lnSpc>
            <a:spcBef>
              <a:spcPct val="0"/>
            </a:spcBef>
            <a:spcAft>
              <a:spcPct val="35000"/>
            </a:spcAft>
          </a:pPr>
          <a:r>
            <a:rPr lang="sr-Latn-RS" sz="6500" kern="1200" smtClean="0"/>
            <a:t>THANK YOU!</a:t>
          </a:r>
          <a:endParaRPr lang="sr-Latn-RS" sz="6500" kern="1200"/>
        </a:p>
      </dsp:txBody>
      <dsp:txXfrm>
        <a:off x="1355407" y="398780"/>
        <a:ext cx="4066223" cy="2710814"/>
      </dsp:txXfrm>
    </dsp:sp>
  </dsp:spTree>
</dsp:drawing>
</file>

<file path=ppt/diagrams/layout1.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3"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3"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1"/>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738744" y="1516829"/>
            <a:ext cx="2133600" cy="750981"/>
          </a:xfrm>
        </p:spPr>
        <p:txBody>
          <a:bodyPr anchor="b"/>
          <a:lstStyle>
            <a:lvl1pPr algn="l">
              <a:defRPr sz="2400"/>
            </a:lvl1pPr>
          </a:lstStyle>
          <a:p>
            <a:fld id="{42D69302-2DA2-450A-849B-7D5DBB72C43A}" type="datetimeFigureOut">
              <a:rPr lang="sr-Latn-RS" smtClean="0"/>
              <a:t>20.3.2013</a:t>
            </a:fld>
            <a:endParaRPr lang="sr-Latn-RS"/>
          </a:p>
        </p:txBody>
      </p:sp>
      <p:sp>
        <p:nvSpPr>
          <p:cNvPr id="50" name="Rectangle 49"/>
          <p:cNvSpPr/>
          <p:nvPr/>
        </p:nvSpPr>
        <p:spPr>
          <a:xfrm>
            <a:off x="4650889" y="6088285"/>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7"/>
            <a:ext cx="2831592" cy="365125"/>
          </a:xfrm>
        </p:spPr>
        <p:txBody>
          <a:bodyPr>
            <a:normAutofit/>
          </a:bodyPr>
          <a:lstStyle>
            <a:lvl1pPr>
              <a:defRPr>
                <a:solidFill>
                  <a:schemeClr val="accent1"/>
                </a:solidFill>
              </a:defRPr>
            </a:lvl1pPr>
          </a:lstStyle>
          <a:p>
            <a:endParaRPr lang="sr-Latn-RS"/>
          </a:p>
        </p:txBody>
      </p:sp>
      <p:sp>
        <p:nvSpPr>
          <p:cNvPr id="6" name="Slide Number Placeholder 5"/>
          <p:cNvSpPr>
            <a:spLocks noGrp="1"/>
          </p:cNvSpPr>
          <p:nvPr>
            <p:ph type="sldNum" sz="quarter" idx="12"/>
          </p:nvPr>
        </p:nvSpPr>
        <p:spPr>
          <a:xfrm>
            <a:off x="4649096" y="5719967"/>
            <a:ext cx="643667" cy="365125"/>
          </a:xfrm>
        </p:spPr>
        <p:txBody>
          <a:bodyPr/>
          <a:lstStyle>
            <a:lvl1pPr>
              <a:defRPr>
                <a:solidFill>
                  <a:schemeClr val="accent1"/>
                </a:solidFill>
              </a:defRPr>
            </a:lvl1pPr>
          </a:lstStyle>
          <a:p>
            <a:fld id="{1BE86A6B-0632-424D-A3B6-BEFC5C796C84}" type="slidenum">
              <a:rPr lang="sr-Latn-RS" smtClean="0"/>
              <a:t>‹#›</a:t>
            </a:fld>
            <a:endParaRPr lang="sr-Latn-RS"/>
          </a:p>
        </p:txBody>
      </p:sp>
      <p:sp>
        <p:nvSpPr>
          <p:cNvPr id="89" name="Rectangle 88"/>
          <p:cNvSpPr/>
          <p:nvPr/>
        </p:nvSpPr>
        <p:spPr>
          <a:xfrm>
            <a:off x="4650889" y="6088285"/>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2D69302-2DA2-450A-849B-7D5DBB72C43A}" type="datetimeFigureOut">
              <a:rPr lang="sr-Latn-RS" smtClean="0"/>
              <a:t>20.3.2013</a:t>
            </a:fld>
            <a:endParaRPr lang="sr-Latn-RS"/>
          </a:p>
        </p:txBody>
      </p:sp>
      <p:sp>
        <p:nvSpPr>
          <p:cNvPr id="5" name="Footer Placeholder 4"/>
          <p:cNvSpPr>
            <a:spLocks noGrp="1"/>
          </p:cNvSpPr>
          <p:nvPr>
            <p:ph type="ftr" sz="quarter" idx="11"/>
          </p:nvPr>
        </p:nvSpPr>
        <p:spPr/>
        <p:txBody>
          <a:bodyPr/>
          <a:lstStyle/>
          <a:p>
            <a:endParaRPr lang="sr-Latn-RS"/>
          </a:p>
        </p:txBody>
      </p:sp>
      <p:sp>
        <p:nvSpPr>
          <p:cNvPr id="6" name="Slide Number Placeholder 5"/>
          <p:cNvSpPr>
            <a:spLocks noGrp="1"/>
          </p:cNvSpPr>
          <p:nvPr>
            <p:ph type="sldNum" sz="quarter" idx="12"/>
          </p:nvPr>
        </p:nvSpPr>
        <p:spPr/>
        <p:txBody>
          <a:bodyPr/>
          <a:lstStyle/>
          <a:p>
            <a:fld id="{1BE86A6B-0632-424D-A3B6-BEFC5C796C84}" type="slidenum">
              <a:rPr lang="sr-Latn-RS" smtClean="0"/>
              <a:t>‹#›</a:t>
            </a:fld>
            <a:endParaRPr lang="sr-Latn-R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2D69302-2DA2-450A-849B-7D5DBB72C43A}" type="datetimeFigureOut">
              <a:rPr lang="sr-Latn-RS" smtClean="0"/>
              <a:t>20.3.2013</a:t>
            </a:fld>
            <a:endParaRPr lang="sr-Latn-RS"/>
          </a:p>
        </p:txBody>
      </p:sp>
      <p:sp>
        <p:nvSpPr>
          <p:cNvPr id="5" name="Footer Placeholder 4"/>
          <p:cNvSpPr>
            <a:spLocks noGrp="1"/>
          </p:cNvSpPr>
          <p:nvPr>
            <p:ph type="ftr" sz="quarter" idx="11"/>
          </p:nvPr>
        </p:nvSpPr>
        <p:spPr/>
        <p:txBody>
          <a:bodyPr/>
          <a:lstStyle/>
          <a:p>
            <a:endParaRPr lang="sr-Latn-RS"/>
          </a:p>
        </p:txBody>
      </p:sp>
      <p:sp>
        <p:nvSpPr>
          <p:cNvPr id="6" name="Slide Number Placeholder 5"/>
          <p:cNvSpPr>
            <a:spLocks noGrp="1"/>
          </p:cNvSpPr>
          <p:nvPr>
            <p:ph type="sldNum" sz="quarter" idx="12"/>
          </p:nvPr>
        </p:nvSpPr>
        <p:spPr/>
        <p:txBody>
          <a:bodyPr/>
          <a:lstStyle/>
          <a:p>
            <a:fld id="{1BE86A6B-0632-424D-A3B6-BEFC5C796C84}" type="slidenum">
              <a:rPr lang="sr-Latn-RS" smtClean="0"/>
              <a:t>‹#›</a:t>
            </a:fld>
            <a:endParaRPr lang="sr-Latn-R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2D69302-2DA2-450A-849B-7D5DBB72C43A}" type="datetimeFigureOut">
              <a:rPr lang="sr-Latn-RS" smtClean="0"/>
              <a:t>20.3.2013</a:t>
            </a:fld>
            <a:endParaRPr lang="sr-Latn-RS"/>
          </a:p>
        </p:txBody>
      </p:sp>
      <p:sp>
        <p:nvSpPr>
          <p:cNvPr id="5" name="Footer Placeholder 4"/>
          <p:cNvSpPr>
            <a:spLocks noGrp="1"/>
          </p:cNvSpPr>
          <p:nvPr>
            <p:ph type="ftr" sz="quarter" idx="11"/>
          </p:nvPr>
        </p:nvSpPr>
        <p:spPr/>
        <p:txBody>
          <a:bodyPr/>
          <a:lstStyle/>
          <a:p>
            <a:endParaRPr lang="sr-Latn-RS"/>
          </a:p>
        </p:txBody>
      </p:sp>
      <p:sp>
        <p:nvSpPr>
          <p:cNvPr id="6" name="Slide Number Placeholder 5"/>
          <p:cNvSpPr>
            <a:spLocks noGrp="1"/>
          </p:cNvSpPr>
          <p:nvPr>
            <p:ph type="sldNum" sz="quarter" idx="12"/>
          </p:nvPr>
        </p:nvSpPr>
        <p:spPr/>
        <p:txBody>
          <a:bodyPr/>
          <a:lstStyle/>
          <a:p>
            <a:fld id="{1BE86A6B-0632-424D-A3B6-BEFC5C796C84}" type="slidenum">
              <a:rPr lang="sr-Latn-RS" smtClean="0"/>
              <a:t>‹#›</a:t>
            </a:fld>
            <a:endParaRPr lang="sr-Latn-R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6" y="2900830"/>
            <a:ext cx="6637468"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1"/>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2D69302-2DA2-450A-849B-7D5DBB72C43A}" type="datetimeFigureOut">
              <a:rPr lang="sr-Latn-RS" smtClean="0"/>
              <a:t>20.3.2013</a:t>
            </a:fld>
            <a:endParaRPr lang="sr-Latn-RS"/>
          </a:p>
        </p:txBody>
      </p:sp>
      <p:sp>
        <p:nvSpPr>
          <p:cNvPr id="5" name="Footer Placeholder 4"/>
          <p:cNvSpPr>
            <a:spLocks noGrp="1"/>
          </p:cNvSpPr>
          <p:nvPr>
            <p:ph type="ftr" sz="quarter" idx="11"/>
          </p:nvPr>
        </p:nvSpPr>
        <p:spPr/>
        <p:txBody>
          <a:bodyPr/>
          <a:lstStyle/>
          <a:p>
            <a:endParaRPr lang="sr-Latn-RS"/>
          </a:p>
        </p:txBody>
      </p:sp>
      <p:sp>
        <p:nvSpPr>
          <p:cNvPr id="6" name="Slide Number Placeholder 5"/>
          <p:cNvSpPr>
            <a:spLocks noGrp="1"/>
          </p:cNvSpPr>
          <p:nvPr>
            <p:ph type="sldNum" sz="quarter" idx="12"/>
          </p:nvPr>
        </p:nvSpPr>
        <p:spPr/>
        <p:txBody>
          <a:bodyPr/>
          <a:lstStyle/>
          <a:p>
            <a:fld id="{1BE86A6B-0632-424D-A3B6-BEFC5C796C84}" type="slidenum">
              <a:rPr lang="sr-Latn-RS" smtClean="0"/>
              <a:t>‹#›</a:t>
            </a:fld>
            <a:endParaRPr lang="sr-Latn-R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42D69302-2DA2-450A-849B-7D5DBB72C43A}" type="datetimeFigureOut">
              <a:rPr lang="sr-Latn-RS" smtClean="0"/>
              <a:t>20.3.2013</a:t>
            </a:fld>
            <a:endParaRPr lang="sr-Latn-RS"/>
          </a:p>
        </p:txBody>
      </p:sp>
      <p:sp>
        <p:nvSpPr>
          <p:cNvPr id="6" name="Footer Placeholder 5"/>
          <p:cNvSpPr>
            <a:spLocks noGrp="1"/>
          </p:cNvSpPr>
          <p:nvPr>
            <p:ph type="ftr" sz="quarter" idx="11"/>
          </p:nvPr>
        </p:nvSpPr>
        <p:spPr/>
        <p:txBody>
          <a:bodyPr/>
          <a:lstStyle/>
          <a:p>
            <a:endParaRPr lang="sr-Latn-RS"/>
          </a:p>
        </p:txBody>
      </p:sp>
      <p:sp>
        <p:nvSpPr>
          <p:cNvPr id="7" name="Slide Number Placeholder 6"/>
          <p:cNvSpPr>
            <a:spLocks noGrp="1"/>
          </p:cNvSpPr>
          <p:nvPr>
            <p:ph type="sldNum" sz="quarter" idx="12"/>
          </p:nvPr>
        </p:nvSpPr>
        <p:spPr/>
        <p:txBody>
          <a:bodyPr/>
          <a:lstStyle/>
          <a:p>
            <a:fld id="{1BE86A6B-0632-424D-A3B6-BEFC5C796C84}" type="slidenum">
              <a:rPr lang="sr-Latn-RS" smtClean="0"/>
              <a:t>‹#›</a:t>
            </a:fld>
            <a:endParaRPr lang="sr-Latn-RS"/>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5"/>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8"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5"/>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2D69302-2DA2-450A-849B-7D5DBB72C43A}" type="datetimeFigureOut">
              <a:rPr lang="sr-Latn-RS" smtClean="0"/>
              <a:t>20.3.2013</a:t>
            </a:fld>
            <a:endParaRPr lang="sr-Latn-RS"/>
          </a:p>
        </p:txBody>
      </p:sp>
      <p:sp>
        <p:nvSpPr>
          <p:cNvPr id="8" name="Footer Placeholder 7"/>
          <p:cNvSpPr>
            <a:spLocks noGrp="1"/>
          </p:cNvSpPr>
          <p:nvPr>
            <p:ph type="ftr" sz="quarter" idx="11"/>
          </p:nvPr>
        </p:nvSpPr>
        <p:spPr/>
        <p:txBody>
          <a:bodyPr/>
          <a:lstStyle/>
          <a:p>
            <a:endParaRPr lang="sr-Latn-RS"/>
          </a:p>
        </p:txBody>
      </p:sp>
      <p:sp>
        <p:nvSpPr>
          <p:cNvPr id="9" name="Slide Number Placeholder 8"/>
          <p:cNvSpPr>
            <a:spLocks noGrp="1"/>
          </p:cNvSpPr>
          <p:nvPr>
            <p:ph type="sldNum" sz="quarter" idx="12"/>
          </p:nvPr>
        </p:nvSpPr>
        <p:spPr/>
        <p:txBody>
          <a:bodyPr/>
          <a:lstStyle/>
          <a:p>
            <a:fld id="{1BE86A6B-0632-424D-A3B6-BEFC5C796C84}" type="slidenum">
              <a:rPr lang="sr-Latn-RS" smtClean="0"/>
              <a:t>‹#›</a:t>
            </a:fld>
            <a:endParaRPr lang="sr-Latn-R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2D69302-2DA2-450A-849B-7D5DBB72C43A}" type="datetimeFigureOut">
              <a:rPr lang="sr-Latn-RS" smtClean="0"/>
              <a:t>20.3.2013</a:t>
            </a:fld>
            <a:endParaRPr lang="sr-Latn-RS"/>
          </a:p>
        </p:txBody>
      </p:sp>
      <p:sp>
        <p:nvSpPr>
          <p:cNvPr id="4" name="Footer Placeholder 3"/>
          <p:cNvSpPr>
            <a:spLocks noGrp="1"/>
          </p:cNvSpPr>
          <p:nvPr>
            <p:ph type="ftr" sz="quarter" idx="11"/>
          </p:nvPr>
        </p:nvSpPr>
        <p:spPr/>
        <p:txBody>
          <a:bodyPr/>
          <a:lstStyle/>
          <a:p>
            <a:endParaRPr lang="sr-Latn-RS"/>
          </a:p>
        </p:txBody>
      </p:sp>
      <p:sp>
        <p:nvSpPr>
          <p:cNvPr id="5" name="Slide Number Placeholder 4"/>
          <p:cNvSpPr>
            <a:spLocks noGrp="1"/>
          </p:cNvSpPr>
          <p:nvPr>
            <p:ph type="sldNum" sz="quarter" idx="12"/>
          </p:nvPr>
        </p:nvSpPr>
        <p:spPr/>
        <p:txBody>
          <a:bodyPr/>
          <a:lstStyle/>
          <a:p>
            <a:fld id="{1BE86A6B-0632-424D-A3B6-BEFC5C796C84}" type="slidenum">
              <a:rPr lang="sr-Latn-RS" smtClean="0"/>
              <a:t>‹#›</a:t>
            </a:fld>
            <a:endParaRPr lang="sr-Latn-R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2D69302-2DA2-450A-849B-7D5DBB72C43A}" type="datetimeFigureOut">
              <a:rPr lang="sr-Latn-RS" smtClean="0"/>
              <a:t>20.3.2013</a:t>
            </a:fld>
            <a:endParaRPr lang="sr-Latn-RS"/>
          </a:p>
        </p:txBody>
      </p:sp>
      <p:sp>
        <p:nvSpPr>
          <p:cNvPr id="3" name="Footer Placeholder 2"/>
          <p:cNvSpPr>
            <a:spLocks noGrp="1"/>
          </p:cNvSpPr>
          <p:nvPr>
            <p:ph type="ftr" sz="quarter" idx="11"/>
          </p:nvPr>
        </p:nvSpPr>
        <p:spPr/>
        <p:txBody>
          <a:bodyPr/>
          <a:lstStyle/>
          <a:p>
            <a:endParaRPr lang="sr-Latn-RS"/>
          </a:p>
        </p:txBody>
      </p:sp>
      <p:sp>
        <p:nvSpPr>
          <p:cNvPr id="4" name="Slide Number Placeholder 3"/>
          <p:cNvSpPr>
            <a:spLocks noGrp="1"/>
          </p:cNvSpPr>
          <p:nvPr>
            <p:ph type="sldNum" sz="quarter" idx="12"/>
          </p:nvPr>
        </p:nvSpPr>
        <p:spPr/>
        <p:txBody>
          <a:bodyPr/>
          <a:lstStyle/>
          <a:p>
            <a:fld id="{1BE86A6B-0632-424D-A3B6-BEFC5C796C84}" type="slidenum">
              <a:rPr lang="sr-Latn-RS" smtClean="0"/>
              <a:t>‹#›</a:t>
            </a:fld>
            <a:endParaRPr lang="sr-Latn-R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3"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3"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42D69302-2DA2-450A-849B-7D5DBB72C43A}" type="datetimeFigureOut">
              <a:rPr lang="sr-Latn-RS" smtClean="0"/>
              <a:t>20.3.2013</a:t>
            </a:fld>
            <a:endParaRPr lang="sr-Latn-RS"/>
          </a:p>
        </p:txBody>
      </p:sp>
      <p:sp>
        <p:nvSpPr>
          <p:cNvPr id="7" name="Slide Number Placeholder 6"/>
          <p:cNvSpPr>
            <a:spLocks noGrp="1"/>
          </p:cNvSpPr>
          <p:nvPr>
            <p:ph type="sldNum" sz="quarter" idx="12"/>
          </p:nvPr>
        </p:nvSpPr>
        <p:spPr/>
        <p:txBody>
          <a:bodyPr/>
          <a:lstStyle/>
          <a:p>
            <a:fld id="{1BE86A6B-0632-424D-A3B6-BEFC5C796C84}" type="slidenum">
              <a:rPr lang="sr-Latn-RS" smtClean="0"/>
              <a:t>‹#›</a:t>
            </a:fld>
            <a:endParaRPr lang="sr-Latn-RS"/>
          </a:p>
        </p:txBody>
      </p:sp>
      <p:sp>
        <p:nvSpPr>
          <p:cNvPr id="58" name="Rectangle 57"/>
          <p:cNvSpPr/>
          <p:nvPr/>
        </p:nvSpPr>
        <p:spPr>
          <a:xfrm>
            <a:off x="905573"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5"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4650889" y="6088285"/>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6"/>
            <a:ext cx="3493664" cy="365125"/>
          </a:xfrm>
        </p:spPr>
        <p:txBody>
          <a:bodyPr>
            <a:normAutofit/>
          </a:bodyPr>
          <a:lstStyle/>
          <a:p>
            <a:endParaRPr lang="sr-Latn-RS"/>
          </a:p>
        </p:txBody>
      </p:sp>
      <p:sp>
        <p:nvSpPr>
          <p:cNvPr id="2" name="Title 1"/>
          <p:cNvSpPr>
            <a:spLocks noGrp="1"/>
          </p:cNvSpPr>
          <p:nvPr>
            <p:ph type="title"/>
          </p:nvPr>
        </p:nvSpPr>
        <p:spPr>
          <a:xfrm>
            <a:off x="4739834" y="2657435"/>
            <a:ext cx="3304572"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3"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3"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3"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5"/>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10"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734631" y="4133089"/>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D69302-2DA2-450A-849B-7D5DBB72C43A}" type="datetimeFigureOut">
              <a:rPr lang="sr-Latn-RS" smtClean="0"/>
              <a:t>20.3.2013</a:t>
            </a:fld>
            <a:endParaRPr lang="sr-Latn-RS"/>
          </a:p>
        </p:txBody>
      </p:sp>
      <p:sp>
        <p:nvSpPr>
          <p:cNvPr id="6" name="Footer Placeholder 5"/>
          <p:cNvSpPr>
            <a:spLocks noGrp="1"/>
          </p:cNvSpPr>
          <p:nvPr>
            <p:ph type="ftr" sz="quarter" idx="11"/>
          </p:nvPr>
        </p:nvSpPr>
        <p:spPr>
          <a:xfrm>
            <a:off x="4641448" y="5724836"/>
            <a:ext cx="3493664" cy="365125"/>
          </a:xfrm>
        </p:spPr>
        <p:txBody>
          <a:bodyPr>
            <a:normAutofit/>
          </a:bodyPr>
          <a:lstStyle/>
          <a:p>
            <a:endParaRPr lang="sr-Latn-RS"/>
          </a:p>
        </p:txBody>
      </p:sp>
      <p:sp>
        <p:nvSpPr>
          <p:cNvPr id="7" name="Slide Number Placeholder 6"/>
          <p:cNvSpPr>
            <a:spLocks noGrp="1"/>
          </p:cNvSpPr>
          <p:nvPr>
            <p:ph type="sldNum" sz="quarter" idx="12"/>
          </p:nvPr>
        </p:nvSpPr>
        <p:spPr/>
        <p:txBody>
          <a:bodyPr/>
          <a:lstStyle/>
          <a:p>
            <a:fld id="{1BE86A6B-0632-424D-A3B6-BEFC5C796C84}" type="slidenum">
              <a:rPr lang="sr-Latn-RS" smtClean="0"/>
              <a:t>‹#›</a:t>
            </a:fld>
            <a:endParaRPr lang="sr-Latn-R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799"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8"/>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3"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1" y="1027664"/>
            <a:ext cx="7024744"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997388" y="224493"/>
            <a:ext cx="2133600" cy="365125"/>
          </a:xfrm>
          <a:prstGeom prst="rect">
            <a:avLst/>
          </a:prstGeom>
        </p:spPr>
        <p:txBody>
          <a:bodyPr vert="horz" lIns="91440" tIns="45720" rIns="91440" bIns="45720" rtlCol="0" anchor="ctr"/>
          <a:lstStyle>
            <a:lvl1pPr algn="r">
              <a:defRPr sz="1200">
                <a:solidFill>
                  <a:srgbClr val="FEFEFE"/>
                </a:solidFill>
              </a:defRPr>
            </a:lvl1pPr>
          </a:lstStyle>
          <a:p>
            <a:fld id="{42D69302-2DA2-450A-849B-7D5DBB72C43A}" type="datetimeFigureOut">
              <a:rPr lang="sr-Latn-RS" smtClean="0"/>
              <a:t>20.3.2013</a:t>
            </a:fld>
            <a:endParaRPr lang="sr-Latn-RS"/>
          </a:p>
        </p:txBody>
      </p:sp>
      <p:sp>
        <p:nvSpPr>
          <p:cNvPr id="5" name="Footer Placeholder 4"/>
          <p:cNvSpPr>
            <a:spLocks noGrp="1"/>
          </p:cNvSpPr>
          <p:nvPr>
            <p:ph type="ftr" sz="quarter" idx="3"/>
          </p:nvPr>
        </p:nvSpPr>
        <p:spPr>
          <a:xfrm>
            <a:off x="4641448" y="5852161"/>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sr-Latn-RS"/>
          </a:p>
        </p:txBody>
      </p:sp>
      <p:sp>
        <p:nvSpPr>
          <p:cNvPr id="6" name="Slide Number Placeholder 5"/>
          <p:cNvSpPr>
            <a:spLocks noGrp="1"/>
          </p:cNvSpPr>
          <p:nvPr>
            <p:ph type="sldNum" sz="quarter" idx="4"/>
          </p:nvPr>
        </p:nvSpPr>
        <p:spPr>
          <a:xfrm>
            <a:off x="4649097" y="224492"/>
            <a:ext cx="1332156" cy="365125"/>
          </a:xfrm>
          <a:prstGeom prst="rect">
            <a:avLst/>
          </a:prstGeom>
        </p:spPr>
        <p:txBody>
          <a:bodyPr vert="horz" lIns="91440" tIns="45720" rIns="91440" bIns="45720" rtlCol="0" anchor="ctr"/>
          <a:lstStyle>
            <a:lvl1pPr algn="l">
              <a:defRPr sz="1200">
                <a:solidFill>
                  <a:srgbClr val="FEFEFE"/>
                </a:solidFill>
              </a:defRPr>
            </a:lvl1pPr>
          </a:lstStyle>
          <a:p>
            <a:fld id="{1BE86A6B-0632-424D-A3B6-BEFC5C796C84}" type="slidenum">
              <a:rPr lang="sr-Latn-RS" smtClean="0"/>
              <a:t>‹#›</a:t>
            </a:fld>
            <a:endParaRPr lang="sr-Latn-R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PRESENTATION ON PREPARATION OF CURRICULUM VITAE</a:t>
            </a:r>
            <a:endParaRPr lang="sr-Latn-RS" dirty="0"/>
          </a:p>
        </p:txBody>
      </p:sp>
      <p:sp>
        <p:nvSpPr>
          <p:cNvPr id="3" name="Subtitle 2"/>
          <p:cNvSpPr>
            <a:spLocks noGrp="1"/>
          </p:cNvSpPr>
          <p:nvPr>
            <p:ph type="subTitle" idx="1"/>
          </p:nvPr>
        </p:nvSpPr>
        <p:spPr/>
        <p:txBody>
          <a:bodyPr>
            <a:normAutofit/>
          </a:bodyPr>
          <a:lstStyle/>
          <a:p>
            <a:r>
              <a:rPr lang="en-US" b="1" dirty="0"/>
              <a:t>School of Electrical Engineering and Computer Science Applied Studies</a:t>
            </a:r>
            <a:endParaRPr lang="sr-Latn-RS" dirty="0"/>
          </a:p>
          <a:p>
            <a:r>
              <a:rPr lang="sr-Latn-RS" dirty="0" smtClean="0"/>
              <a:t>Belgrade, 2013</a:t>
            </a:r>
            <a:endParaRPr lang="sr-Latn-RS" dirty="0"/>
          </a:p>
        </p:txBody>
      </p:sp>
    </p:spTree>
    <p:extLst>
      <p:ext uri="{BB962C8B-B14F-4D97-AF65-F5344CB8AC3E}">
        <p14:creationId xmlns:p14="http://schemas.microsoft.com/office/powerpoint/2010/main" val="1163060183"/>
      </p:ext>
    </p:extLst>
  </p:cSld>
  <p:clrMapOvr>
    <a:masterClrMapping/>
  </p:clrMapOvr>
  <p:transition spd="slow">
    <p:wip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noChangeArrowheads="1"/>
          </p:cNvSpPr>
          <p:nvPr>
            <p:ph type="title"/>
          </p:nvPr>
        </p:nvSpPr>
        <p:spPr bwMode="auto">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1" compatLnSpc="1">
            <a:prstTxWarp prst="textNoShape">
              <a:avLst/>
            </a:prstTxWarp>
          </a:bodyPr>
          <a:lstStyle>
            <a:lvl1pPr algn="ctr"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a:lstStyle>
          <a:p>
            <a:r>
              <a:rPr lang="en-US" sz="4000"/>
              <a:t>Interests and Hobbies</a:t>
            </a:r>
          </a:p>
        </p:txBody>
      </p:sp>
      <p:sp>
        <p:nvSpPr>
          <p:cNvPr id="3" name="Content Placeholder 2"/>
          <p:cNvSpPr>
            <a:spLocks noGrp="1"/>
          </p:cNvSpPr>
          <p:nvPr>
            <p:ph idx="1"/>
          </p:nvPr>
        </p:nvSpPr>
        <p:spPr>
          <a:xfrm>
            <a:off x="971600" y="2276873"/>
            <a:ext cx="6777317" cy="3508977"/>
          </a:xfrm>
        </p:spPr>
        <p:txBody>
          <a:bodyPr>
            <a:normAutofit lnSpcReduction="10000"/>
          </a:bodyPr>
          <a:lstStyle/>
          <a:p>
            <a:pPr>
              <a:lnSpc>
                <a:spcPct val="80000"/>
              </a:lnSpc>
            </a:pPr>
            <a:r>
              <a:rPr lang="en-US" dirty="0"/>
              <a:t>Any evidence of </a:t>
            </a:r>
            <a:r>
              <a:rPr lang="en-US" b="1" dirty="0" smtClean="0"/>
              <a:t>leader</a:t>
            </a:r>
            <a:r>
              <a:rPr lang="sr-Latn-RS" b="1" dirty="0" smtClean="0"/>
              <a:t>ship </a:t>
            </a:r>
            <a:r>
              <a:rPr lang="en-US" dirty="0"/>
              <a:t> is important to mention: </a:t>
            </a:r>
            <a:r>
              <a:rPr lang="en-US" dirty="0" smtClean="0"/>
              <a:t>course </a:t>
            </a:r>
            <a:r>
              <a:rPr lang="en-US" dirty="0"/>
              <a:t>representative, chair of a student </a:t>
            </a:r>
            <a:r>
              <a:rPr lang="en-US" dirty="0" smtClean="0"/>
              <a:t>society</a:t>
            </a:r>
            <a:r>
              <a:rPr lang="sr-Latn-RS" dirty="0" smtClean="0"/>
              <a:t>...</a:t>
            </a:r>
          </a:p>
          <a:p>
            <a:pPr>
              <a:lnSpc>
                <a:spcPct val="80000"/>
              </a:lnSpc>
            </a:pPr>
            <a:r>
              <a:rPr lang="en-US" dirty="0" smtClean="0"/>
              <a:t>If </a:t>
            </a:r>
            <a:r>
              <a:rPr lang="en-US" dirty="0"/>
              <a:t>you have a limited experiences, this is a valuable tool for demonstrating your abilities to an employer</a:t>
            </a:r>
            <a:r>
              <a:rPr lang="en-US" dirty="0" smtClean="0"/>
              <a:t>.</a:t>
            </a:r>
            <a:endParaRPr lang="sr-Latn-RS" dirty="0" smtClean="0"/>
          </a:p>
          <a:p>
            <a:pPr marL="68580" indent="0">
              <a:lnSpc>
                <a:spcPct val="80000"/>
              </a:lnSpc>
              <a:buNone/>
            </a:pPr>
            <a:endParaRPr lang="en-US" dirty="0"/>
          </a:p>
          <a:p>
            <a:pPr>
              <a:lnSpc>
                <a:spcPct val="80000"/>
              </a:lnSpc>
            </a:pPr>
            <a:r>
              <a:rPr lang="en-US" dirty="0"/>
              <a:t>Try to relate the </a:t>
            </a:r>
            <a:r>
              <a:rPr lang="en-US" dirty="0" err="1" smtClean="0"/>
              <a:t>skil</a:t>
            </a:r>
            <a:r>
              <a:rPr lang="sr-Latn-RS" dirty="0" smtClean="0"/>
              <a:t>ls </a:t>
            </a:r>
            <a:r>
              <a:rPr lang="en-US" dirty="0" smtClean="0"/>
              <a:t>to </a:t>
            </a:r>
            <a:r>
              <a:rPr lang="en-US" dirty="0"/>
              <a:t>the job. </a:t>
            </a:r>
            <a:endParaRPr lang="en-US" dirty="0"/>
          </a:p>
          <a:p>
            <a:pPr>
              <a:lnSpc>
                <a:spcPct val="80000"/>
              </a:lnSpc>
            </a:pPr>
            <a:r>
              <a:rPr lang="en-US" b="1" dirty="0"/>
              <a:t>Hobbies that are a little out of the ordinary</a:t>
            </a:r>
            <a:r>
              <a:rPr lang="en-US" dirty="0"/>
              <a:t> can help you to stand out from the crowd: </a:t>
            </a:r>
            <a:r>
              <a:rPr lang="en-US" dirty="0" smtClean="0"/>
              <a:t>skydiving</a:t>
            </a:r>
            <a:r>
              <a:rPr lang="sr-Latn-RS" dirty="0" smtClean="0"/>
              <a:t>,</a:t>
            </a:r>
            <a:r>
              <a:rPr lang="en-US" dirty="0" smtClean="0"/>
              <a:t> mountaineering</a:t>
            </a:r>
            <a:r>
              <a:rPr lang="sr-Latn-RS" dirty="0" smtClean="0"/>
              <a:t>, diving...</a:t>
            </a:r>
            <a:endParaRPr lang="en-US" dirty="0"/>
          </a:p>
        </p:txBody>
      </p:sp>
    </p:spTree>
    <p:extLst>
      <p:ext uri="{BB962C8B-B14F-4D97-AF65-F5344CB8AC3E}">
        <p14:creationId xmlns:p14="http://schemas.microsoft.com/office/powerpoint/2010/main" val="2658495424"/>
      </p:ext>
    </p:extLst>
  </p:cSld>
  <p:clrMapOvr>
    <a:masterClrMapping/>
  </p:clrMapOvr>
  <p:transition spd="slow">
    <p:push di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noChangeArrowheads="1"/>
          </p:cNvSpPr>
          <p:nvPr>
            <p:ph type="title"/>
          </p:nvPr>
        </p:nvSpPr>
        <p:spPr bwMode="auto">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1" compatLnSpc="1">
            <a:prstTxWarp prst="textNoShape">
              <a:avLst/>
            </a:prstTxWarp>
          </a:bodyPr>
          <a:lstStyle>
            <a:lvl1pPr algn="ctr"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a:lstStyle>
          <a:p>
            <a:r>
              <a:rPr lang="en-US"/>
              <a:t>References</a:t>
            </a:r>
          </a:p>
        </p:txBody>
      </p:sp>
      <p:sp>
        <p:nvSpPr>
          <p:cNvPr id="3" name="Content Placeholder 2"/>
          <p:cNvSpPr>
            <a:spLocks noGrp="1"/>
          </p:cNvSpPr>
          <p:nvPr>
            <p:ph idx="1"/>
          </p:nvPr>
        </p:nvSpPr>
        <p:spPr/>
        <p:txBody>
          <a:bodyPr>
            <a:normAutofit lnSpcReduction="10000"/>
          </a:bodyPr>
          <a:lstStyle/>
          <a:p>
            <a:r>
              <a:rPr lang="en-US" dirty="0"/>
              <a:t>This is the final part of the C.V</a:t>
            </a:r>
            <a:r>
              <a:rPr lang="en-US" dirty="0" smtClean="0"/>
              <a:t>.</a:t>
            </a:r>
            <a:endParaRPr lang="sr-Latn-RS" dirty="0" smtClean="0"/>
          </a:p>
          <a:p>
            <a:r>
              <a:rPr lang="en-US" dirty="0" smtClean="0"/>
              <a:t>Normally </a:t>
            </a:r>
            <a:r>
              <a:rPr lang="en-US" b="1" dirty="0"/>
              <a:t>two referees </a:t>
            </a:r>
            <a:r>
              <a:rPr lang="en-US" dirty="0"/>
              <a:t>are sufficient: one academic (perhaps your tutor or a project supervisor) and one from an employer (perhaps your last part-time or summer job).</a:t>
            </a:r>
            <a:endParaRPr lang="en-US" dirty="0"/>
          </a:p>
          <a:p>
            <a:r>
              <a:rPr lang="sr-Latn-RS" dirty="0"/>
              <a:t>I</a:t>
            </a:r>
            <a:r>
              <a:rPr lang="en-US" dirty="0" smtClean="0"/>
              <a:t>t's </a:t>
            </a:r>
            <a:r>
              <a:rPr lang="en-US" dirty="0"/>
              <a:t>fine to omit this section completely if you are running short of space or to say "References are available on request."</a:t>
            </a:r>
            <a:endParaRPr lang="sr-Latn-RS" dirty="0"/>
          </a:p>
        </p:txBody>
      </p:sp>
    </p:spTree>
    <p:extLst>
      <p:ext uri="{BB962C8B-B14F-4D97-AF65-F5344CB8AC3E}">
        <p14:creationId xmlns:p14="http://schemas.microsoft.com/office/powerpoint/2010/main" val="2215747988"/>
      </p:ext>
    </p:extLst>
  </p:cSld>
  <p:clrMapOvr>
    <a:masterClrMapping/>
  </p:clrMapOvr>
  <p:transition spd="slow">
    <p:push dir="u"/>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pPr algn="ctr"/>
            <a:r>
              <a:rPr lang="sr-Latn-RS" b="1" dirty="0" smtClean="0"/>
              <a:t>DO’S</a:t>
            </a:r>
            <a:endParaRPr lang="sr-Latn-RS" b="1" dirty="0"/>
          </a:p>
        </p:txBody>
      </p:sp>
      <p:sp>
        <p:nvSpPr>
          <p:cNvPr id="3" name="Content Placeholder 2"/>
          <p:cNvSpPr>
            <a:spLocks noGrp="1"/>
          </p:cNvSpPr>
          <p:nvPr>
            <p:ph idx="1"/>
          </p:nvPr>
        </p:nvSpPr>
        <p:spPr/>
        <p:txBody>
          <a:bodyPr>
            <a:normAutofit/>
          </a:bodyPr>
          <a:lstStyle/>
          <a:p>
            <a:pPr>
              <a:lnSpc>
                <a:spcPct val="90000"/>
              </a:lnSpc>
            </a:pPr>
            <a:r>
              <a:rPr lang="en-US" dirty="0"/>
              <a:t>Be brief  -  a two page resume is </a:t>
            </a:r>
            <a:r>
              <a:rPr lang="en-US" dirty="0" smtClean="0"/>
              <a:t>ideal</a:t>
            </a:r>
            <a:endParaRPr lang="sr-Latn-RS" dirty="0" smtClean="0"/>
          </a:p>
          <a:p>
            <a:pPr>
              <a:lnSpc>
                <a:spcPct val="90000"/>
              </a:lnSpc>
            </a:pPr>
            <a:endParaRPr lang="en-US" dirty="0"/>
          </a:p>
          <a:p>
            <a:pPr>
              <a:lnSpc>
                <a:spcPct val="90000"/>
              </a:lnSpc>
            </a:pPr>
            <a:r>
              <a:rPr lang="en-US" dirty="0"/>
              <a:t>Prepare CVs for individual </a:t>
            </a:r>
            <a:r>
              <a:rPr lang="en-US" dirty="0" smtClean="0"/>
              <a:t>companies</a:t>
            </a:r>
            <a:endParaRPr lang="sr-Latn-RS" dirty="0" smtClean="0"/>
          </a:p>
          <a:p>
            <a:pPr>
              <a:lnSpc>
                <a:spcPct val="90000"/>
              </a:lnSpc>
            </a:pPr>
            <a:endParaRPr lang="en-US" dirty="0"/>
          </a:p>
          <a:p>
            <a:pPr>
              <a:lnSpc>
                <a:spcPct val="90000"/>
              </a:lnSpc>
            </a:pPr>
            <a:r>
              <a:rPr lang="en-US" dirty="0"/>
              <a:t>Your CV should be carefully and clearly laid out </a:t>
            </a:r>
            <a:endParaRPr lang="sr-Latn-RS" dirty="0" smtClean="0"/>
          </a:p>
          <a:p>
            <a:pPr>
              <a:lnSpc>
                <a:spcPct val="90000"/>
              </a:lnSpc>
            </a:pPr>
            <a:r>
              <a:rPr lang="sr-Latn-RS" dirty="0"/>
              <a:t>C</a:t>
            </a:r>
            <a:r>
              <a:rPr lang="en-US" dirty="0" err="1" smtClean="0"/>
              <a:t>reate</a:t>
            </a:r>
            <a:r>
              <a:rPr lang="en-US" dirty="0" smtClean="0"/>
              <a:t> </a:t>
            </a:r>
            <a:r>
              <a:rPr lang="en-US" dirty="0"/>
              <a:t>strong impact. </a:t>
            </a:r>
            <a:r>
              <a:rPr lang="en-US" dirty="0" err="1"/>
              <a:t>eg</a:t>
            </a:r>
            <a:r>
              <a:rPr lang="en-US" dirty="0"/>
              <a:t>. motivated, monitored, created, analyzed, coordinated etc.  </a:t>
            </a:r>
          </a:p>
          <a:p>
            <a:endParaRPr lang="sr-Latn-RS" dirty="0"/>
          </a:p>
        </p:txBody>
      </p:sp>
      <p:sp>
        <p:nvSpPr>
          <p:cNvPr id="7" name="4-Point Star 6"/>
          <p:cNvSpPr/>
          <p:nvPr/>
        </p:nvSpPr>
        <p:spPr>
          <a:xfrm>
            <a:off x="6059016" y="1304456"/>
            <a:ext cx="914400" cy="914400"/>
          </a:xfrm>
          <a:prstGeom prst="star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r-Latn-RS"/>
          </a:p>
        </p:txBody>
      </p:sp>
      <p:sp>
        <p:nvSpPr>
          <p:cNvPr id="8" name="5-Point Star 7"/>
          <p:cNvSpPr/>
          <p:nvPr/>
        </p:nvSpPr>
        <p:spPr>
          <a:xfrm>
            <a:off x="2123728" y="1761657"/>
            <a:ext cx="72008" cy="45719"/>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r-Latn-RS"/>
          </a:p>
        </p:txBody>
      </p:sp>
      <p:sp>
        <p:nvSpPr>
          <p:cNvPr id="9" name="4-Point Star 8"/>
          <p:cNvSpPr/>
          <p:nvPr/>
        </p:nvSpPr>
        <p:spPr>
          <a:xfrm>
            <a:off x="2195736" y="1304456"/>
            <a:ext cx="648072" cy="1092975"/>
          </a:xfrm>
          <a:prstGeom prst="star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r-Latn-RS"/>
          </a:p>
        </p:txBody>
      </p:sp>
    </p:spTree>
    <p:extLst>
      <p:ext uri="{BB962C8B-B14F-4D97-AF65-F5344CB8AC3E}">
        <p14:creationId xmlns:p14="http://schemas.microsoft.com/office/powerpoint/2010/main" val="347872854"/>
      </p:ext>
    </p:extLst>
  </p:cSld>
  <p:clrMapOvr>
    <a:masterClrMapping/>
  </p:clrMapOvr>
  <p:transition spd="slow">
    <p:push dir="u"/>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noChangeArrowheads="1"/>
          </p:cNvSpPr>
          <p:nvPr>
            <p:ph type="title"/>
          </p:nvPr>
        </p:nvSpPr>
        <p:spPr bwMode="auto">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1" compatLnSpc="1">
            <a:prstTxWarp prst="textNoShape">
              <a:avLst/>
            </a:prstTxWarp>
          </a:bodyPr>
          <a:lstStyle>
            <a:lvl1pPr algn="ctr"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a:lstStyle>
          <a:p>
            <a:r>
              <a:rPr lang="en-US" i="1" dirty="0">
                <a:solidFill>
                  <a:srgbClr val="FF0000"/>
                </a:solidFill>
              </a:rPr>
              <a:t>DONT’S</a:t>
            </a:r>
          </a:p>
        </p:txBody>
      </p:sp>
      <p:sp>
        <p:nvSpPr>
          <p:cNvPr id="3" name="Content Placeholder 2"/>
          <p:cNvSpPr>
            <a:spLocks noGrp="1"/>
          </p:cNvSpPr>
          <p:nvPr>
            <p:ph idx="1"/>
          </p:nvPr>
        </p:nvSpPr>
        <p:spPr/>
        <p:txBody>
          <a:bodyPr>
            <a:normAutofit fontScale="85000" lnSpcReduction="10000"/>
          </a:bodyPr>
          <a:lstStyle/>
          <a:p>
            <a:pPr marL="609600" indent="-609600">
              <a:lnSpc>
                <a:spcPct val="90000"/>
              </a:lnSpc>
              <a:buFontTx/>
              <a:buAutoNum type="arabicPeriod"/>
            </a:pPr>
            <a:r>
              <a:rPr lang="en-US" b="1" dirty="0"/>
              <a:t>Avoid folding your CV</a:t>
            </a:r>
          </a:p>
          <a:p>
            <a:pPr marL="609600" indent="-609600">
              <a:lnSpc>
                <a:spcPct val="90000"/>
              </a:lnSpc>
              <a:buFontTx/>
              <a:buAutoNum type="arabicPeriod"/>
            </a:pPr>
            <a:r>
              <a:rPr lang="en-US" b="1" dirty="0"/>
              <a:t>Don’t include irrelevant information – previous </a:t>
            </a:r>
            <a:r>
              <a:rPr lang="sr-Latn-RS" b="1" dirty="0" smtClean="0"/>
              <a:t>s</a:t>
            </a:r>
            <a:r>
              <a:rPr lang="en-US" b="1" dirty="0" smtClean="0"/>
              <a:t>alary,</a:t>
            </a:r>
            <a:r>
              <a:rPr lang="sr-Latn-RS" b="1" dirty="0" smtClean="0"/>
              <a:t> </a:t>
            </a:r>
            <a:r>
              <a:rPr lang="en-US" b="1" dirty="0" err="1" smtClean="0"/>
              <a:t>unproo</a:t>
            </a:r>
            <a:r>
              <a:rPr lang="sr-Latn-RS" b="1" dirty="0"/>
              <a:t>f</a:t>
            </a:r>
            <a:r>
              <a:rPr lang="en-US" b="1" dirty="0" err="1" smtClean="0"/>
              <a:t>ed</a:t>
            </a:r>
            <a:r>
              <a:rPr lang="en-US" b="1" dirty="0" smtClean="0"/>
              <a:t> </a:t>
            </a:r>
            <a:r>
              <a:rPr lang="en-US" b="1" dirty="0"/>
              <a:t>awards, prizes and publications etc.</a:t>
            </a:r>
          </a:p>
          <a:p>
            <a:pPr marL="609600" indent="-609600">
              <a:lnSpc>
                <a:spcPct val="90000"/>
              </a:lnSpc>
              <a:buFontTx/>
              <a:buAutoNum type="arabicPeriod"/>
            </a:pPr>
            <a:r>
              <a:rPr lang="en-US" b="1" dirty="0"/>
              <a:t>Say what you did, not what you think</a:t>
            </a:r>
          </a:p>
          <a:p>
            <a:pPr marL="609600" indent="-609600">
              <a:lnSpc>
                <a:spcPct val="90000"/>
              </a:lnSpc>
              <a:buFontTx/>
              <a:buAutoNum type="arabicPeriod"/>
            </a:pPr>
            <a:r>
              <a:rPr lang="en-US" b="1" dirty="0"/>
              <a:t>Personal information – marital status, religion, health, native place etc.</a:t>
            </a:r>
          </a:p>
          <a:p>
            <a:pPr marL="609600" indent="-609600">
              <a:lnSpc>
                <a:spcPct val="90000"/>
              </a:lnSpc>
              <a:buFontTx/>
              <a:buAutoNum type="arabicPeriod"/>
            </a:pPr>
            <a:r>
              <a:rPr lang="en-US" b="1" dirty="0"/>
              <a:t>Avoid unusual font size, stylish letters, graphics, underlining and unusual spacing etc.</a:t>
            </a:r>
          </a:p>
          <a:p>
            <a:pPr marL="609600" indent="-609600">
              <a:lnSpc>
                <a:spcPct val="90000"/>
              </a:lnSpc>
              <a:buFontTx/>
              <a:buAutoNum type="arabicPeriod"/>
            </a:pPr>
            <a:r>
              <a:rPr lang="en-US" b="1" dirty="0"/>
              <a:t>Avoid repeating information</a:t>
            </a:r>
          </a:p>
          <a:p>
            <a:pPr marL="609600" indent="-609600">
              <a:lnSpc>
                <a:spcPct val="90000"/>
              </a:lnSpc>
              <a:buFontTx/>
              <a:buAutoNum type="arabicPeriod"/>
            </a:pPr>
            <a:r>
              <a:rPr lang="en-US" b="1" dirty="0"/>
              <a:t>Avoid personal pronouns (I, my, me)</a:t>
            </a:r>
          </a:p>
          <a:p>
            <a:pPr marL="609600" indent="-609600">
              <a:lnSpc>
                <a:spcPct val="90000"/>
              </a:lnSpc>
              <a:buFontTx/>
              <a:buAutoNum type="arabicPeriod"/>
            </a:pPr>
            <a:r>
              <a:rPr lang="en-US" b="1" dirty="0"/>
              <a:t>Don’t outsource, do it yourself.</a:t>
            </a:r>
          </a:p>
          <a:p>
            <a:pPr marL="609600" indent="-609600">
              <a:lnSpc>
                <a:spcPct val="90000"/>
              </a:lnSpc>
            </a:pPr>
            <a:endParaRPr lang="en-US" dirty="0"/>
          </a:p>
          <a:p>
            <a:endParaRPr lang="sr-Latn-RS" dirty="0"/>
          </a:p>
        </p:txBody>
      </p:sp>
    </p:spTree>
    <p:extLst>
      <p:ext uri="{BB962C8B-B14F-4D97-AF65-F5344CB8AC3E}">
        <p14:creationId xmlns:p14="http://schemas.microsoft.com/office/powerpoint/2010/main" val="3936773957"/>
      </p:ext>
    </p:extLst>
  </p:cSld>
  <p:clrMapOvr>
    <a:masterClrMapping/>
  </p:clrMapOvr>
  <p:transition spd="slow">
    <p:push dir="u"/>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L="609600" indent="-609600" algn="ctr">
              <a:lnSpc>
                <a:spcPct val="90000"/>
              </a:lnSpc>
            </a:pPr>
            <a:r>
              <a:rPr lang="en-US" dirty="0"/>
              <a:t/>
            </a:r>
            <a:br>
              <a:rPr lang="en-US" dirty="0"/>
            </a:br>
            <a:r>
              <a:rPr lang="en-US" i="1" dirty="0"/>
              <a:t>CV Writing Tips </a:t>
            </a:r>
            <a:r>
              <a:rPr lang="en-US" dirty="0"/>
              <a:t/>
            </a:r>
            <a:br>
              <a:rPr lang="en-US" dirty="0"/>
            </a:br>
            <a:endParaRPr lang="sr-Latn-RS" dirty="0"/>
          </a:p>
        </p:txBody>
      </p:sp>
      <p:sp>
        <p:nvSpPr>
          <p:cNvPr id="3" name="Content Placeholder 2"/>
          <p:cNvSpPr>
            <a:spLocks noGrp="1"/>
          </p:cNvSpPr>
          <p:nvPr>
            <p:ph idx="1"/>
          </p:nvPr>
        </p:nvSpPr>
        <p:spPr/>
        <p:txBody>
          <a:bodyPr>
            <a:normAutofit lnSpcReduction="10000"/>
          </a:bodyPr>
          <a:lstStyle/>
          <a:p>
            <a:pPr>
              <a:lnSpc>
                <a:spcPct val="90000"/>
              </a:lnSpc>
            </a:pPr>
            <a:r>
              <a:rPr lang="en-US" dirty="0"/>
              <a:t>Focus on the job you </a:t>
            </a:r>
            <a:r>
              <a:rPr lang="en-US" dirty="0" smtClean="0"/>
              <a:t>want</a:t>
            </a:r>
            <a:endParaRPr lang="sr-Latn-RS" dirty="0" smtClean="0"/>
          </a:p>
          <a:p>
            <a:pPr>
              <a:lnSpc>
                <a:spcPct val="90000"/>
              </a:lnSpc>
            </a:pPr>
            <a:endParaRPr lang="en-US" dirty="0"/>
          </a:p>
          <a:p>
            <a:pPr>
              <a:lnSpc>
                <a:spcPct val="90000"/>
              </a:lnSpc>
            </a:pPr>
            <a:r>
              <a:rPr lang="en-US" dirty="0"/>
              <a:t>Emphasis on achievement and </a:t>
            </a:r>
            <a:r>
              <a:rPr lang="en-US" dirty="0" smtClean="0"/>
              <a:t>results</a:t>
            </a:r>
            <a:endParaRPr lang="sr-Latn-RS" dirty="0" smtClean="0"/>
          </a:p>
          <a:p>
            <a:pPr>
              <a:lnSpc>
                <a:spcPct val="90000"/>
              </a:lnSpc>
            </a:pPr>
            <a:endParaRPr lang="en-US" dirty="0"/>
          </a:p>
          <a:p>
            <a:pPr>
              <a:lnSpc>
                <a:spcPct val="90000"/>
              </a:lnSpc>
            </a:pPr>
            <a:r>
              <a:rPr lang="en-US" dirty="0"/>
              <a:t>Easy to read design and </a:t>
            </a:r>
            <a:r>
              <a:rPr lang="en-US" dirty="0" smtClean="0"/>
              <a:t>language</a:t>
            </a:r>
            <a:endParaRPr lang="sr-Latn-RS" dirty="0" smtClean="0"/>
          </a:p>
          <a:p>
            <a:pPr>
              <a:lnSpc>
                <a:spcPct val="90000"/>
              </a:lnSpc>
            </a:pPr>
            <a:endParaRPr lang="en-US" dirty="0"/>
          </a:p>
          <a:p>
            <a:pPr>
              <a:lnSpc>
                <a:spcPct val="90000"/>
              </a:lnSpc>
            </a:pPr>
            <a:r>
              <a:rPr lang="en-US" dirty="0"/>
              <a:t>Spelling mistakes are </a:t>
            </a:r>
            <a:r>
              <a:rPr lang="en-US" dirty="0" smtClean="0"/>
              <a:t>unforgivable</a:t>
            </a:r>
            <a:endParaRPr lang="sr-Latn-RS" dirty="0" smtClean="0"/>
          </a:p>
          <a:p>
            <a:pPr>
              <a:lnSpc>
                <a:spcPct val="90000"/>
              </a:lnSpc>
            </a:pPr>
            <a:endParaRPr lang="en-US" dirty="0"/>
          </a:p>
          <a:p>
            <a:pPr>
              <a:lnSpc>
                <a:spcPct val="90000"/>
              </a:lnSpc>
            </a:pPr>
            <a:r>
              <a:rPr lang="en-US" dirty="0"/>
              <a:t>Education or employment </a:t>
            </a:r>
            <a:r>
              <a:rPr lang="en-US" dirty="0" smtClean="0"/>
              <a:t>first</a:t>
            </a:r>
            <a:endParaRPr lang="sr-Latn-RS" dirty="0" smtClean="0"/>
          </a:p>
          <a:p>
            <a:pPr>
              <a:lnSpc>
                <a:spcPct val="90000"/>
              </a:lnSpc>
            </a:pPr>
            <a:endParaRPr lang="en-US" dirty="0"/>
          </a:p>
        </p:txBody>
      </p:sp>
    </p:spTree>
    <p:extLst>
      <p:ext uri="{BB962C8B-B14F-4D97-AF65-F5344CB8AC3E}">
        <p14:creationId xmlns:p14="http://schemas.microsoft.com/office/powerpoint/2010/main" val="3134400697"/>
      </p:ext>
    </p:extLst>
  </p:cSld>
  <p:clrMapOvr>
    <a:masterClrMapping/>
  </p:clrMapOvr>
  <p:transition spd="slow">
    <p:push dir="u"/>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noChangeArrowheads="1"/>
          </p:cNvSpPr>
          <p:nvPr>
            <p:ph type="title"/>
          </p:nvPr>
        </p:nvSpPr>
        <p:spPr bwMode="auto">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1" compatLnSpc="1">
            <a:prstTxWarp prst="textNoShape">
              <a:avLst/>
            </a:prstTxWarp>
          </a:bodyPr>
          <a:lstStyle>
            <a:lvl1pPr algn="ctr"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a:lstStyle>
          <a:p>
            <a:r>
              <a:rPr lang="en-US" b="1" i="1"/>
              <a:t>Covering Letter</a:t>
            </a:r>
          </a:p>
        </p:txBody>
      </p:sp>
      <p:sp>
        <p:nvSpPr>
          <p:cNvPr id="3" name="Content Placeholder 2"/>
          <p:cNvSpPr>
            <a:spLocks noGrp="1"/>
          </p:cNvSpPr>
          <p:nvPr>
            <p:ph idx="1"/>
          </p:nvPr>
        </p:nvSpPr>
        <p:spPr/>
        <p:txBody>
          <a:bodyPr>
            <a:normAutofit fontScale="92500" lnSpcReduction="10000"/>
          </a:bodyPr>
          <a:lstStyle/>
          <a:p>
            <a:pPr marL="609600" indent="-609600">
              <a:lnSpc>
                <a:spcPct val="90000"/>
              </a:lnSpc>
              <a:buFontTx/>
              <a:buNone/>
            </a:pPr>
            <a:r>
              <a:rPr lang="en-US" dirty="0"/>
              <a:t>The cover letter reflects your communication skills and to some extent your personality</a:t>
            </a:r>
          </a:p>
          <a:p>
            <a:pPr marL="609600" indent="-609600">
              <a:lnSpc>
                <a:spcPct val="90000"/>
              </a:lnSpc>
              <a:buFontTx/>
              <a:buNone/>
            </a:pPr>
            <a:r>
              <a:rPr lang="en-US" dirty="0"/>
              <a:t>1. Name and address - Left side top</a:t>
            </a:r>
          </a:p>
          <a:p>
            <a:pPr marL="609600" indent="-609600">
              <a:lnSpc>
                <a:spcPct val="90000"/>
              </a:lnSpc>
              <a:buFontTx/>
              <a:buNone/>
            </a:pPr>
            <a:r>
              <a:rPr lang="en-US" dirty="0"/>
              <a:t>	Date and Place	</a:t>
            </a:r>
            <a:endParaRPr lang="sr-Latn-RS" dirty="0" smtClean="0"/>
          </a:p>
          <a:p>
            <a:pPr marL="609600" indent="-609600">
              <a:lnSpc>
                <a:spcPct val="90000"/>
              </a:lnSpc>
              <a:buFontTx/>
              <a:buNone/>
            </a:pPr>
            <a:r>
              <a:rPr lang="en-US" dirty="0" smtClean="0"/>
              <a:t>2</a:t>
            </a:r>
            <a:r>
              <a:rPr lang="en-US" dirty="0"/>
              <a:t>.   Head the Letter 	- Subject and Reference</a:t>
            </a:r>
          </a:p>
          <a:p>
            <a:pPr marL="609600" indent="-609600">
              <a:lnSpc>
                <a:spcPct val="90000"/>
              </a:lnSpc>
              <a:buFontTx/>
              <a:buNone/>
            </a:pPr>
            <a:r>
              <a:rPr lang="en-US" dirty="0"/>
              <a:t>3. The middle paragraph – Brief description of your education and experiences</a:t>
            </a:r>
          </a:p>
          <a:p>
            <a:pPr marL="609600" indent="-609600">
              <a:lnSpc>
                <a:spcPct val="90000"/>
              </a:lnSpc>
              <a:buFontTx/>
              <a:buNone/>
            </a:pPr>
            <a:r>
              <a:rPr lang="en-US" dirty="0"/>
              <a:t>4. Closing </a:t>
            </a:r>
            <a:r>
              <a:rPr lang="en-US" dirty="0" smtClean="0"/>
              <a:t>- </a:t>
            </a:r>
            <a:r>
              <a:rPr lang="en-US" dirty="0"/>
              <a:t>The closing in which you propose step for further action. Don’t end with hit the mark, use sentence with gentle and polite </a:t>
            </a:r>
            <a:r>
              <a:rPr lang="en-US" dirty="0" smtClean="0"/>
              <a:t>manner</a:t>
            </a:r>
            <a:r>
              <a:rPr lang="sr-Latn-RS" dirty="0" smtClean="0"/>
              <a:t>.</a:t>
            </a:r>
            <a:r>
              <a:rPr lang="en-US" dirty="0"/>
              <a:t>	.</a:t>
            </a:r>
          </a:p>
          <a:p>
            <a:endParaRPr lang="sr-Latn-RS" dirty="0"/>
          </a:p>
        </p:txBody>
      </p:sp>
    </p:spTree>
    <p:extLst>
      <p:ext uri="{BB962C8B-B14F-4D97-AF65-F5344CB8AC3E}">
        <p14:creationId xmlns:p14="http://schemas.microsoft.com/office/powerpoint/2010/main" val="2748286397"/>
      </p:ext>
    </p:extLst>
  </p:cSld>
  <p:clrMapOvr>
    <a:masterClrMapping/>
  </p:clrMapOvr>
  <p:transition spd="slow">
    <p:push dir="u"/>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sr-Latn-RS" dirty="0" smtClean="0"/>
              <a:t>MODEL COVERING LETTER</a:t>
            </a:r>
            <a:endParaRPr lang="sr-Latn-RS" dirty="0"/>
          </a:p>
        </p:txBody>
      </p:sp>
      <p:sp>
        <p:nvSpPr>
          <p:cNvPr id="3" name="Content Placeholder 2"/>
          <p:cNvSpPr>
            <a:spLocks noGrp="1"/>
          </p:cNvSpPr>
          <p:nvPr>
            <p:ph idx="1"/>
          </p:nvPr>
        </p:nvSpPr>
        <p:spPr/>
        <p:txBody>
          <a:bodyPr>
            <a:normAutofit/>
          </a:bodyPr>
          <a:lstStyle/>
          <a:p>
            <a:r>
              <a:rPr lang="sr-Latn-RS" dirty="0" smtClean="0"/>
              <a:t>Petar Pan </a:t>
            </a:r>
            <a:r>
              <a:rPr lang="en-US" dirty="0" smtClean="0"/>
              <a:t>5th </a:t>
            </a:r>
            <a:r>
              <a:rPr lang="en-US" dirty="0"/>
              <a:t>Street</a:t>
            </a:r>
            <a:br>
              <a:rPr lang="en-US" dirty="0"/>
            </a:br>
            <a:r>
              <a:rPr lang="en-US" dirty="0"/>
              <a:t>Easton, PA 65228</a:t>
            </a:r>
          </a:p>
          <a:p>
            <a:r>
              <a:rPr lang="en-US" dirty="0" smtClean="0"/>
              <a:t>Ma</a:t>
            </a:r>
            <a:r>
              <a:rPr lang="sr-Latn-RS" dirty="0" smtClean="0"/>
              <a:t>rch</a:t>
            </a:r>
            <a:r>
              <a:rPr lang="en-US" dirty="0" smtClean="0"/>
              <a:t> </a:t>
            </a:r>
            <a:r>
              <a:rPr lang="en-US" dirty="0"/>
              <a:t>21, </a:t>
            </a:r>
            <a:r>
              <a:rPr lang="en-US" dirty="0" smtClean="0"/>
              <a:t>201</a:t>
            </a:r>
            <a:r>
              <a:rPr lang="sr-Latn-RS" dirty="0" smtClean="0"/>
              <a:t>3</a:t>
            </a:r>
            <a:endParaRPr lang="en-US" dirty="0"/>
          </a:p>
          <a:p>
            <a:r>
              <a:rPr lang="en-US" dirty="0"/>
              <a:t>Mr. John Brown</a:t>
            </a:r>
            <a:br>
              <a:rPr lang="en-US" dirty="0"/>
            </a:br>
            <a:r>
              <a:rPr lang="en-US" dirty="0"/>
              <a:t>Manager (Human Resources)</a:t>
            </a:r>
            <a:br>
              <a:rPr lang="en-US" dirty="0"/>
            </a:br>
            <a:r>
              <a:rPr lang="en-US" dirty="0"/>
              <a:t>Victaulic</a:t>
            </a:r>
            <a:br>
              <a:rPr lang="en-US" dirty="0"/>
            </a:br>
            <a:r>
              <a:rPr lang="en-US" dirty="0"/>
              <a:t>54 Some Street</a:t>
            </a:r>
            <a:br>
              <a:rPr lang="en-US" dirty="0"/>
            </a:br>
            <a:r>
              <a:rPr lang="en-US" dirty="0"/>
              <a:t>Easton, PA 32654</a:t>
            </a:r>
          </a:p>
          <a:p>
            <a:endParaRPr lang="en-US" dirty="0"/>
          </a:p>
          <a:p>
            <a:endParaRPr lang="sr-Latn-RS" dirty="0"/>
          </a:p>
        </p:txBody>
      </p:sp>
    </p:spTree>
    <p:extLst>
      <p:ext uri="{BB962C8B-B14F-4D97-AF65-F5344CB8AC3E}">
        <p14:creationId xmlns:p14="http://schemas.microsoft.com/office/powerpoint/2010/main" val="110136466"/>
      </p:ext>
    </p:extLst>
  </p:cSld>
  <p:clrMapOvr>
    <a:masterClrMapping/>
  </p:clrMapOvr>
  <p:transition spd="slow">
    <p:push dir="u"/>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sr-Latn-RS" dirty="0" smtClean="0"/>
              <a:t>MODEL COVERING LETTER</a:t>
            </a:r>
            <a:endParaRPr lang="sr-Latn-RS" dirty="0"/>
          </a:p>
        </p:txBody>
      </p:sp>
      <p:sp>
        <p:nvSpPr>
          <p:cNvPr id="3" name="Content Placeholder 2"/>
          <p:cNvSpPr>
            <a:spLocks noGrp="1"/>
          </p:cNvSpPr>
          <p:nvPr>
            <p:ph idx="1"/>
          </p:nvPr>
        </p:nvSpPr>
        <p:spPr/>
        <p:txBody>
          <a:bodyPr>
            <a:normAutofit fontScale="70000" lnSpcReduction="20000"/>
          </a:bodyPr>
          <a:lstStyle/>
          <a:p>
            <a:r>
              <a:rPr lang="en-US" b="1" dirty="0"/>
              <a:t>Dear Mr. Brown:</a:t>
            </a:r>
          </a:p>
          <a:p>
            <a:r>
              <a:rPr lang="en-US" b="1" dirty="0"/>
              <a:t>I am writing in response to your recent advertisement of IT Support Technician </a:t>
            </a:r>
            <a:r>
              <a:rPr lang="en-US" b="1" dirty="0" smtClean="0"/>
              <a:t>a</a:t>
            </a:r>
            <a:r>
              <a:rPr lang="sr-Latn-RS" b="1" dirty="0" smtClean="0"/>
              <a:t>t </a:t>
            </a:r>
            <a:r>
              <a:rPr lang="en-US" b="1" dirty="0" smtClean="0"/>
              <a:t>Victaulic</a:t>
            </a:r>
            <a:r>
              <a:rPr lang="en-US" b="1" dirty="0"/>
              <a:t>.  My IT trainings, certifications, and experience makes me an exceptional candidate for this position. I have the right skills and capabilities to contribute considerably to the Victaulic’s IT division.</a:t>
            </a:r>
          </a:p>
          <a:p>
            <a:r>
              <a:rPr lang="en-US" b="1" dirty="0"/>
              <a:t>During my six years of experience in desktop support field, I have acquired demonstrated ability in all aspects of troubleshooting, installations, and configuration for a variety of desktops, laptops, hardware, and software. I’m highly skilled in  delivering very complex technical information. In addition, I am task oriented, get pleasure from accepting challenges, and persistently keep pace with the most recent advancements in the IT field</a:t>
            </a:r>
            <a:r>
              <a:rPr lang="en-US" b="1" dirty="0" smtClean="0"/>
              <a:t>.</a:t>
            </a:r>
            <a:endParaRPr lang="en-US" b="1" dirty="0"/>
          </a:p>
        </p:txBody>
      </p:sp>
    </p:spTree>
    <p:extLst>
      <p:ext uri="{BB962C8B-B14F-4D97-AF65-F5344CB8AC3E}">
        <p14:creationId xmlns:p14="http://schemas.microsoft.com/office/powerpoint/2010/main" val="2673057474"/>
      </p:ext>
    </p:extLst>
  </p:cSld>
  <p:clrMapOvr>
    <a:masterClrMapping/>
  </p:clrMapOvr>
  <p:transition spd="slow">
    <p:push dir="u"/>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sr-Latn-RS" dirty="0" smtClean="0"/>
              <a:t>MODEL COVERING LETTER</a:t>
            </a:r>
            <a:endParaRPr lang="sr-Latn-RS" dirty="0"/>
          </a:p>
        </p:txBody>
      </p:sp>
      <p:sp>
        <p:nvSpPr>
          <p:cNvPr id="3" name="Content Placeholder 2"/>
          <p:cNvSpPr>
            <a:spLocks noGrp="1"/>
          </p:cNvSpPr>
          <p:nvPr>
            <p:ph idx="1"/>
          </p:nvPr>
        </p:nvSpPr>
        <p:spPr/>
        <p:txBody>
          <a:bodyPr>
            <a:normAutofit fontScale="85000" lnSpcReduction="20000"/>
          </a:bodyPr>
          <a:lstStyle/>
          <a:p>
            <a:r>
              <a:rPr lang="en-US" dirty="0"/>
              <a:t>As you are looking for an IT expert who has outstanding people and problem solving skills, having ability to provide best support to your IT Help Desk, I can be your right choice. I am positive it would be equally beneficial for us to meet and talk about the goals of your organization and how my technological and computer abilities can assist you attain those goals. I will call your office after one week to see if there is any possibility of a meeting. During the meantime, I can be reached at (090) 099-9088 or via email at [Email Address].</a:t>
            </a:r>
          </a:p>
          <a:p>
            <a:r>
              <a:rPr lang="en-US" dirty="0"/>
              <a:t>Thank you for your time and consideration</a:t>
            </a:r>
            <a:r>
              <a:rPr lang="en-US" dirty="0" smtClean="0"/>
              <a:t>.</a:t>
            </a:r>
            <a:endParaRPr lang="sr-Latn-RS" dirty="0" smtClean="0"/>
          </a:p>
          <a:p>
            <a:r>
              <a:rPr lang="sr-Latn-RS" dirty="0" smtClean="0"/>
              <a:t>Sincearly,</a:t>
            </a:r>
          </a:p>
          <a:p>
            <a:endParaRPr lang="en-US" dirty="0"/>
          </a:p>
          <a:p>
            <a:endParaRPr lang="sr-Latn-RS" dirty="0"/>
          </a:p>
          <a:p>
            <a:endParaRPr lang="sr-Latn-RS" dirty="0"/>
          </a:p>
        </p:txBody>
      </p:sp>
    </p:spTree>
    <p:extLst>
      <p:ext uri="{BB962C8B-B14F-4D97-AF65-F5344CB8AC3E}">
        <p14:creationId xmlns:p14="http://schemas.microsoft.com/office/powerpoint/2010/main" val="4152091459"/>
      </p:ext>
    </p:extLst>
  </p:cSld>
  <p:clrMapOvr>
    <a:masterClrMapping/>
  </p:clrMapOvr>
  <p:transition spd="slow">
    <p:push dir="u"/>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sr-Latn-RS" dirty="0" smtClean="0"/>
              <a:t>THE END</a:t>
            </a:r>
            <a:endParaRPr lang="sr-Latn-R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811121965"/>
              </p:ext>
            </p:extLst>
          </p:nvPr>
        </p:nvGraphicFramePr>
        <p:xfrm>
          <a:off x="1042988" y="2324101"/>
          <a:ext cx="6777037" cy="35083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07644472"/>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Components of a good C.V.</a:t>
            </a:r>
            <a:endParaRPr lang="sr-Latn-RS" dirty="0"/>
          </a:p>
        </p:txBody>
      </p:sp>
      <p:sp>
        <p:nvSpPr>
          <p:cNvPr id="3" name="Content Placeholder 2"/>
          <p:cNvSpPr>
            <a:spLocks noGrp="1"/>
          </p:cNvSpPr>
          <p:nvPr>
            <p:ph idx="1"/>
          </p:nvPr>
        </p:nvSpPr>
        <p:spPr/>
        <p:txBody>
          <a:bodyPr/>
          <a:lstStyle/>
          <a:p>
            <a:r>
              <a:rPr lang="en-US" b="1" dirty="0"/>
              <a:t>Style – the layout, formatting and headings you use</a:t>
            </a:r>
          </a:p>
          <a:p>
            <a:r>
              <a:rPr lang="en-US" b="1" dirty="0"/>
              <a:t>Content – </a:t>
            </a:r>
            <a:r>
              <a:rPr lang="en-US" b="1" dirty="0"/>
              <a:t>It conveys your personal details in the way that presents you in the best possible light.</a:t>
            </a:r>
            <a:endParaRPr lang="en-US" b="1" dirty="0"/>
          </a:p>
          <a:p>
            <a:r>
              <a:rPr lang="en-US" b="1" dirty="0"/>
              <a:t>Positives</a:t>
            </a:r>
          </a:p>
          <a:p>
            <a:r>
              <a:rPr lang="en-US" b="1" dirty="0"/>
              <a:t>Points of agreement – Point out how and why you meet their requirements.</a:t>
            </a:r>
          </a:p>
          <a:p>
            <a:pPr marL="68580" indent="0">
              <a:buNone/>
            </a:pPr>
            <a:endParaRPr lang="sr-Latn-RS" b="1" dirty="0"/>
          </a:p>
        </p:txBody>
      </p:sp>
    </p:spTree>
    <p:extLst>
      <p:ext uri="{BB962C8B-B14F-4D97-AF65-F5344CB8AC3E}">
        <p14:creationId xmlns:p14="http://schemas.microsoft.com/office/powerpoint/2010/main" val="218358019"/>
      </p:ext>
    </p:extLst>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noChangeArrowheads="1"/>
          </p:cNvSpPr>
          <p:nvPr>
            <p:ph type="title"/>
          </p:nvPr>
        </p:nvSpPr>
        <p:spPr bwMode="auto">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1" compatLnSpc="1">
            <a:prstTxWarp prst="textNoShape">
              <a:avLst/>
            </a:prstTxWarp>
          </a:bodyPr>
          <a:lstStyle>
            <a:lvl1pPr algn="ctr"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a:lstStyle>
          <a:p>
            <a:r>
              <a:rPr lang="en-US" sz="3600" b="1"/>
              <a:t>CURRICULUM VITAE</a:t>
            </a:r>
          </a:p>
        </p:txBody>
      </p:sp>
      <p:sp>
        <p:nvSpPr>
          <p:cNvPr id="3" name="Content Placeholder 2"/>
          <p:cNvSpPr>
            <a:spLocks noGrp="1"/>
          </p:cNvSpPr>
          <p:nvPr>
            <p:ph idx="1"/>
          </p:nvPr>
        </p:nvSpPr>
        <p:spPr/>
        <p:txBody>
          <a:bodyPr>
            <a:normAutofit/>
          </a:bodyPr>
          <a:lstStyle/>
          <a:p>
            <a:pPr>
              <a:lnSpc>
                <a:spcPct val="90000"/>
              </a:lnSpc>
            </a:pPr>
            <a:r>
              <a:rPr lang="en-US" b="1" dirty="0"/>
              <a:t>Personal Details – </a:t>
            </a:r>
            <a:r>
              <a:rPr lang="en-US" b="1" dirty="0" smtClean="0"/>
              <a:t>Name</a:t>
            </a:r>
            <a:r>
              <a:rPr lang="sr-Latn-RS" b="1" dirty="0" smtClean="0"/>
              <a:t>, a</a:t>
            </a:r>
            <a:r>
              <a:rPr lang="en-US" b="1" dirty="0" err="1" smtClean="0"/>
              <a:t>ddress</a:t>
            </a:r>
            <a:r>
              <a:rPr lang="en-US" b="1" dirty="0"/>
              <a:t>, </a:t>
            </a:r>
            <a:r>
              <a:rPr lang="sr-Latn-RS" b="1" dirty="0" smtClean="0"/>
              <a:t>date of birth, phone </a:t>
            </a:r>
            <a:r>
              <a:rPr lang="sr-Latn-RS" b="1" dirty="0"/>
              <a:t>number</a:t>
            </a:r>
            <a:r>
              <a:rPr lang="en-US" b="1" dirty="0"/>
              <a:t>, email</a:t>
            </a:r>
            <a:r>
              <a:rPr lang="sr-Latn-RS" b="1" dirty="0"/>
              <a:t>, </a:t>
            </a:r>
            <a:r>
              <a:rPr lang="en-US" b="1" dirty="0"/>
              <a:t>web page</a:t>
            </a:r>
          </a:p>
          <a:p>
            <a:pPr>
              <a:lnSpc>
                <a:spcPct val="90000"/>
              </a:lnSpc>
            </a:pPr>
            <a:endParaRPr lang="sr-Latn-RS" b="1" dirty="0" smtClean="0"/>
          </a:p>
          <a:p>
            <a:pPr>
              <a:lnSpc>
                <a:spcPct val="90000"/>
              </a:lnSpc>
            </a:pPr>
            <a:r>
              <a:rPr lang="en-US" b="1" dirty="0" smtClean="0"/>
              <a:t>Summary</a:t>
            </a:r>
            <a:r>
              <a:rPr lang="sr-Latn-RS" b="1" dirty="0" smtClean="0"/>
              <a:t> </a:t>
            </a:r>
            <a:r>
              <a:rPr lang="en-US" b="1" dirty="0" smtClean="0"/>
              <a:t>–</a:t>
            </a:r>
            <a:r>
              <a:rPr lang="sr-Latn-RS" b="1" dirty="0" smtClean="0"/>
              <a:t> </a:t>
            </a:r>
            <a:r>
              <a:rPr lang="en-US" b="1" dirty="0" smtClean="0"/>
              <a:t>details of education, experiences</a:t>
            </a:r>
            <a:r>
              <a:rPr lang="sr-Latn-RS" b="1" dirty="0" smtClean="0"/>
              <a:t>, awards </a:t>
            </a:r>
            <a:r>
              <a:rPr lang="en-US" b="1" dirty="0" smtClean="0"/>
              <a:t> and achievement</a:t>
            </a:r>
          </a:p>
          <a:p>
            <a:pPr>
              <a:lnSpc>
                <a:spcPct val="90000"/>
              </a:lnSpc>
            </a:pPr>
            <a:r>
              <a:rPr lang="en-US" b="1" dirty="0" smtClean="0"/>
              <a:t>Look at the job(s) you apply</a:t>
            </a:r>
            <a:endParaRPr lang="sr-Latn-RS" b="1" dirty="0" smtClean="0"/>
          </a:p>
          <a:p>
            <a:pPr>
              <a:lnSpc>
                <a:spcPct val="90000"/>
              </a:lnSpc>
            </a:pPr>
            <a:endParaRPr lang="en-US" b="1" dirty="0" smtClean="0"/>
          </a:p>
          <a:p>
            <a:pPr>
              <a:lnSpc>
                <a:spcPct val="90000"/>
              </a:lnSpc>
            </a:pPr>
            <a:r>
              <a:rPr lang="en-US" b="1" dirty="0" smtClean="0"/>
              <a:t>Use font size 12, Times New Roman style</a:t>
            </a:r>
          </a:p>
          <a:p>
            <a:pPr>
              <a:lnSpc>
                <a:spcPct val="90000"/>
              </a:lnSpc>
            </a:pPr>
            <a:r>
              <a:rPr lang="en-US" b="1" dirty="0" smtClean="0"/>
              <a:t>Typed in A4 size paper</a:t>
            </a:r>
            <a:r>
              <a:rPr lang="sr-Latn-RS" b="1" dirty="0" smtClean="0"/>
              <a:t>.</a:t>
            </a:r>
            <a:endParaRPr lang="en-US" b="1" dirty="0"/>
          </a:p>
        </p:txBody>
      </p:sp>
    </p:spTree>
    <p:extLst>
      <p:ext uri="{BB962C8B-B14F-4D97-AF65-F5344CB8AC3E}">
        <p14:creationId xmlns:p14="http://schemas.microsoft.com/office/powerpoint/2010/main" val="1015426996"/>
      </p:ext>
    </p:extLst>
  </p:cSld>
  <p:clrMapOvr>
    <a:masterClrMapping/>
  </p:clrMapOvr>
  <p:transition spd="slow">
    <p:push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noChangeArrowheads="1"/>
          </p:cNvSpPr>
          <p:nvPr>
            <p:ph type="title"/>
          </p:nvPr>
        </p:nvSpPr>
        <p:spPr bwMode="auto">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1" compatLnSpc="1">
            <a:prstTxWarp prst="textNoShape">
              <a:avLst/>
            </a:prstTxWarp>
            <a:normAutofit/>
          </a:bodyPr>
          <a:lstStyle>
            <a:lvl1pPr algn="ctr"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a:lstStyle>
          <a:p>
            <a:r>
              <a:rPr lang="en-US" sz="5400" i="1"/>
              <a:t>Importance of CV</a:t>
            </a:r>
          </a:p>
        </p:txBody>
      </p:sp>
      <p:sp>
        <p:nvSpPr>
          <p:cNvPr id="3" name="Content Placeholder 2"/>
          <p:cNvSpPr>
            <a:spLocks noGrp="1"/>
          </p:cNvSpPr>
          <p:nvPr>
            <p:ph idx="1"/>
          </p:nvPr>
        </p:nvSpPr>
        <p:spPr/>
        <p:txBody>
          <a:bodyPr>
            <a:normAutofit lnSpcReduction="10000"/>
          </a:bodyPr>
          <a:lstStyle/>
          <a:p>
            <a:pPr marL="68580" indent="0">
              <a:buNone/>
            </a:pPr>
            <a:endParaRPr lang="sr-Latn-RS" dirty="0" smtClean="0"/>
          </a:p>
          <a:p>
            <a:r>
              <a:rPr lang="sr-Latn-RS" b="1" dirty="0"/>
              <a:t>A</a:t>
            </a:r>
            <a:r>
              <a:rPr lang="en-US" b="1" dirty="0" smtClean="0"/>
              <a:t>n </a:t>
            </a:r>
            <a:r>
              <a:rPr lang="en-US" b="1" dirty="0"/>
              <a:t>outline of a person's educational and professional history</a:t>
            </a:r>
            <a:endParaRPr lang="en-US" b="1" dirty="0"/>
          </a:p>
          <a:p>
            <a:r>
              <a:rPr lang="en-US" b="1" dirty="0"/>
              <a:t>CVs are mostly used to screen candidates for </a:t>
            </a:r>
            <a:r>
              <a:rPr lang="en-US" b="1" dirty="0" smtClean="0"/>
              <a:t>interview</a:t>
            </a:r>
            <a:r>
              <a:rPr lang="sr-Latn-RS" b="1" dirty="0" smtClean="0"/>
              <a:t>.</a:t>
            </a:r>
          </a:p>
          <a:p>
            <a:endParaRPr lang="en-US" b="1" dirty="0"/>
          </a:p>
          <a:p>
            <a:r>
              <a:rPr lang="en-US" b="1" dirty="0"/>
              <a:t>CVs are the first introducer to the interviewer </a:t>
            </a:r>
            <a:r>
              <a:rPr lang="sr-Latn-RS" b="1" dirty="0" smtClean="0"/>
              <a:t>so make it</a:t>
            </a:r>
            <a:r>
              <a:rPr lang="en-US" b="1" dirty="0"/>
              <a:t> short and to the </a:t>
            </a:r>
            <a:r>
              <a:rPr lang="en-US" b="1" dirty="0" smtClean="0"/>
              <a:t>point</a:t>
            </a:r>
            <a:r>
              <a:rPr lang="sr-Latn-RS" b="1" dirty="0" smtClean="0"/>
              <a:t>.</a:t>
            </a:r>
            <a:endParaRPr lang="sr-Latn-RS" b="1" dirty="0"/>
          </a:p>
        </p:txBody>
      </p:sp>
    </p:spTree>
    <p:extLst>
      <p:ext uri="{BB962C8B-B14F-4D97-AF65-F5344CB8AC3E}">
        <p14:creationId xmlns:p14="http://schemas.microsoft.com/office/powerpoint/2010/main" val="1816933615"/>
      </p:ext>
    </p:extLst>
  </p:cSld>
  <p:clrMapOvr>
    <a:masterClrMapping/>
  </p:clrMapOvr>
  <p:transition spd="slow">
    <p:push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Types of CV</a:t>
            </a:r>
            <a:endParaRPr lang="sr-Latn-RS" dirty="0"/>
          </a:p>
        </p:txBody>
      </p:sp>
      <p:sp>
        <p:nvSpPr>
          <p:cNvPr id="3" name="Content Placeholder 2"/>
          <p:cNvSpPr>
            <a:spLocks noGrp="1"/>
          </p:cNvSpPr>
          <p:nvPr>
            <p:ph idx="1"/>
          </p:nvPr>
        </p:nvSpPr>
        <p:spPr/>
        <p:txBody>
          <a:bodyPr>
            <a:normAutofit fontScale="77500" lnSpcReduction="20000"/>
          </a:bodyPr>
          <a:lstStyle/>
          <a:p>
            <a:pPr marL="609600" indent="-609600">
              <a:lnSpc>
                <a:spcPct val="90000"/>
              </a:lnSpc>
              <a:buFontTx/>
              <a:buAutoNum type="arabicPeriod"/>
            </a:pPr>
            <a:r>
              <a:rPr lang="en-US" sz="2800" b="1" i="1" dirty="0"/>
              <a:t>Chronological CV</a:t>
            </a:r>
            <a:r>
              <a:rPr lang="en-US" sz="2800" dirty="0"/>
              <a:t> – Education and Training is given importance. The latest qualification comes first – reverse order</a:t>
            </a:r>
          </a:p>
          <a:p>
            <a:pPr marL="609600" indent="-609600">
              <a:lnSpc>
                <a:spcPct val="90000"/>
              </a:lnSpc>
              <a:buFontTx/>
              <a:buAutoNum type="arabicPeriod"/>
            </a:pPr>
            <a:r>
              <a:rPr lang="en-US" sz="2800" b="1" i="1" dirty="0"/>
              <a:t>Functional / Skill based CV</a:t>
            </a:r>
            <a:r>
              <a:rPr lang="en-US" sz="2800" dirty="0"/>
              <a:t>- CVs are created with concentrate on skills and responsibilities or experiences. Usually meant for experienced persons</a:t>
            </a:r>
          </a:p>
          <a:p>
            <a:pPr marL="609600" indent="-609600">
              <a:lnSpc>
                <a:spcPct val="90000"/>
              </a:lnSpc>
              <a:buFontTx/>
              <a:buAutoNum type="arabicPeriod"/>
            </a:pPr>
            <a:r>
              <a:rPr lang="en-US" sz="2800" b="1" i="1" dirty="0"/>
              <a:t>Speculative CV</a:t>
            </a:r>
            <a:r>
              <a:rPr lang="en-US" sz="2800" dirty="0"/>
              <a:t>  - sent not based on any advertisement</a:t>
            </a:r>
          </a:p>
          <a:p>
            <a:pPr marL="1477963" lvl="1" indent="-533400">
              <a:lnSpc>
                <a:spcPct val="90000"/>
              </a:lnSpc>
              <a:buFontTx/>
              <a:buChar char="-"/>
            </a:pPr>
            <a:r>
              <a:rPr lang="en-US" sz="2400" b="1" dirty="0"/>
              <a:t>match your skills, experiences, </a:t>
            </a:r>
            <a:r>
              <a:rPr lang="sr-Latn-RS" sz="2400" b="1" dirty="0" smtClean="0"/>
              <a:t>achievements and </a:t>
            </a:r>
            <a:r>
              <a:rPr lang="en-US" sz="2400" b="1" dirty="0" smtClean="0"/>
              <a:t>education </a:t>
            </a:r>
            <a:r>
              <a:rPr lang="en-US" sz="2400" b="1" dirty="0"/>
              <a:t>with the skills of the job requires</a:t>
            </a:r>
          </a:p>
          <a:p>
            <a:pPr marL="1477963" lvl="1" indent="-533400">
              <a:lnSpc>
                <a:spcPct val="90000"/>
              </a:lnSpc>
              <a:buFontTx/>
              <a:buChar char="-"/>
            </a:pPr>
            <a:r>
              <a:rPr lang="en-US" sz="2400" b="1" dirty="0"/>
              <a:t>Sent to right person if possible by </a:t>
            </a:r>
            <a:r>
              <a:rPr lang="en-US" sz="2400" b="1" dirty="0" smtClean="0"/>
              <a:t>name</a:t>
            </a:r>
            <a:r>
              <a:rPr lang="sr-Latn-RS" sz="2400" b="1" dirty="0" smtClean="0"/>
              <a:t>.</a:t>
            </a:r>
            <a:endParaRPr lang="en-US" sz="2400" b="1" dirty="0"/>
          </a:p>
          <a:p>
            <a:pPr marL="1477963" lvl="1" indent="-533400">
              <a:lnSpc>
                <a:spcPct val="90000"/>
              </a:lnSpc>
              <a:buFontTx/>
              <a:buChar char="-"/>
            </a:pPr>
            <a:endParaRPr lang="en-US" sz="2400" b="1" dirty="0"/>
          </a:p>
        </p:txBody>
      </p:sp>
    </p:spTree>
    <p:extLst>
      <p:ext uri="{BB962C8B-B14F-4D97-AF65-F5344CB8AC3E}">
        <p14:creationId xmlns:p14="http://schemas.microsoft.com/office/powerpoint/2010/main" val="2697367112"/>
      </p:ext>
    </p:extLst>
  </p:cSld>
  <p:clrMapOvr>
    <a:masterClrMapping/>
  </p:clrMapOvr>
  <p:transition spd="slow">
    <p:push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noChangeArrowheads="1"/>
          </p:cNvSpPr>
          <p:nvPr>
            <p:ph type="title"/>
          </p:nvPr>
        </p:nvSpPr>
        <p:spPr bwMode="auto">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1" compatLnSpc="1">
            <a:prstTxWarp prst="textNoShape">
              <a:avLst/>
            </a:prstTxWarp>
          </a:bodyPr>
          <a:lstStyle>
            <a:lvl1pPr algn="ctr"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a:lstStyle>
          <a:p>
            <a:r>
              <a:rPr lang="en-US" i="1"/>
              <a:t>Order of Contents in CV</a:t>
            </a:r>
          </a:p>
        </p:txBody>
      </p:sp>
      <p:sp>
        <p:nvSpPr>
          <p:cNvPr id="3" name="Content Placeholder 2"/>
          <p:cNvSpPr>
            <a:spLocks noGrp="1"/>
          </p:cNvSpPr>
          <p:nvPr>
            <p:ph idx="1"/>
          </p:nvPr>
        </p:nvSpPr>
        <p:spPr/>
        <p:txBody>
          <a:bodyPr>
            <a:normAutofit fontScale="92500"/>
          </a:bodyPr>
          <a:lstStyle/>
          <a:p>
            <a:pPr>
              <a:lnSpc>
                <a:spcPct val="90000"/>
              </a:lnSpc>
            </a:pPr>
            <a:r>
              <a:rPr lang="en-US" dirty="0" smtClean="0"/>
              <a:t>Name</a:t>
            </a:r>
            <a:r>
              <a:rPr lang="sr-Latn-RS" dirty="0" smtClean="0"/>
              <a:t>,</a:t>
            </a:r>
            <a:r>
              <a:rPr lang="en-US" dirty="0" smtClean="0"/>
              <a:t> address</a:t>
            </a:r>
            <a:r>
              <a:rPr lang="sr-Latn-RS" dirty="0" smtClean="0"/>
              <a:t>, date of birth</a:t>
            </a:r>
            <a:endParaRPr lang="en-US" dirty="0"/>
          </a:p>
          <a:p>
            <a:pPr>
              <a:lnSpc>
                <a:spcPct val="90000"/>
              </a:lnSpc>
            </a:pPr>
            <a:r>
              <a:rPr lang="en-US" dirty="0"/>
              <a:t>Contact Details</a:t>
            </a:r>
          </a:p>
          <a:p>
            <a:pPr>
              <a:lnSpc>
                <a:spcPct val="90000"/>
              </a:lnSpc>
            </a:pPr>
            <a:r>
              <a:rPr lang="en-US" dirty="0"/>
              <a:t>Career Objectives</a:t>
            </a:r>
          </a:p>
          <a:p>
            <a:pPr>
              <a:lnSpc>
                <a:spcPct val="90000"/>
              </a:lnSpc>
            </a:pPr>
            <a:r>
              <a:rPr lang="en-US" dirty="0"/>
              <a:t>Educational Qualification</a:t>
            </a:r>
          </a:p>
          <a:p>
            <a:pPr>
              <a:lnSpc>
                <a:spcPct val="90000"/>
              </a:lnSpc>
            </a:pPr>
            <a:r>
              <a:rPr lang="en-US" dirty="0"/>
              <a:t>Awards (if </a:t>
            </a:r>
            <a:r>
              <a:rPr lang="en-US" dirty="0" smtClean="0"/>
              <a:t>any</a:t>
            </a:r>
            <a:r>
              <a:rPr lang="en-US" dirty="0"/>
              <a:t>)</a:t>
            </a:r>
          </a:p>
          <a:p>
            <a:pPr>
              <a:lnSpc>
                <a:spcPct val="90000"/>
              </a:lnSpc>
            </a:pPr>
            <a:r>
              <a:rPr lang="en-US" dirty="0"/>
              <a:t>Skillsets and personal attributes</a:t>
            </a:r>
          </a:p>
          <a:p>
            <a:pPr>
              <a:lnSpc>
                <a:spcPct val="90000"/>
              </a:lnSpc>
            </a:pPr>
            <a:r>
              <a:rPr lang="en-US" dirty="0"/>
              <a:t>Experiences / employment history</a:t>
            </a:r>
          </a:p>
          <a:p>
            <a:pPr>
              <a:lnSpc>
                <a:spcPct val="90000"/>
              </a:lnSpc>
            </a:pPr>
            <a:r>
              <a:rPr lang="en-US" dirty="0" smtClean="0"/>
              <a:t>Extracurricular </a:t>
            </a:r>
            <a:r>
              <a:rPr lang="en-US" dirty="0"/>
              <a:t>activities, interests and hobbies</a:t>
            </a:r>
          </a:p>
          <a:p>
            <a:pPr>
              <a:lnSpc>
                <a:spcPct val="90000"/>
              </a:lnSpc>
            </a:pPr>
            <a:r>
              <a:rPr lang="en-US" dirty="0"/>
              <a:t>References</a:t>
            </a:r>
            <a:endParaRPr lang="en-US" dirty="0"/>
          </a:p>
        </p:txBody>
      </p:sp>
    </p:spTree>
    <p:extLst>
      <p:ext uri="{BB962C8B-B14F-4D97-AF65-F5344CB8AC3E}">
        <p14:creationId xmlns:p14="http://schemas.microsoft.com/office/powerpoint/2010/main" val="307423210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noChangeArrowheads="1"/>
          </p:cNvSpPr>
          <p:nvPr>
            <p:ph type="title"/>
          </p:nvPr>
        </p:nvSpPr>
        <p:spPr bwMode="auto">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1" compatLnSpc="1">
            <a:prstTxWarp prst="textNoShape">
              <a:avLst/>
            </a:prstTxWarp>
          </a:bodyPr>
          <a:lstStyle>
            <a:lvl1pPr algn="ctr"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a:lstStyle>
          <a:p>
            <a:r>
              <a:rPr lang="en-US"/>
              <a:t>Career Objectives</a:t>
            </a:r>
          </a:p>
        </p:txBody>
      </p:sp>
      <p:sp>
        <p:nvSpPr>
          <p:cNvPr id="3" name="Content Placeholder 2"/>
          <p:cNvSpPr>
            <a:spLocks noGrp="1"/>
          </p:cNvSpPr>
          <p:nvPr>
            <p:ph idx="1"/>
          </p:nvPr>
        </p:nvSpPr>
        <p:spPr/>
        <p:txBody>
          <a:bodyPr/>
          <a:lstStyle/>
          <a:p>
            <a:r>
              <a:rPr lang="en-US" dirty="0"/>
              <a:t>Your career objective tells the employer what you are really looking for in a position.</a:t>
            </a:r>
          </a:p>
          <a:p>
            <a:endParaRPr lang="en-US" dirty="0"/>
          </a:p>
          <a:p>
            <a:endParaRPr lang="en-US" dirty="0"/>
          </a:p>
          <a:p>
            <a:pPr marL="68580" indent="0">
              <a:buNone/>
            </a:pPr>
            <a:r>
              <a:rPr lang="sr-Latn-RS" dirty="0" smtClean="0"/>
              <a:t>Example </a:t>
            </a:r>
            <a:r>
              <a:rPr lang="sr-Latn-RS" dirty="0"/>
              <a:t>f</a:t>
            </a:r>
            <a:r>
              <a:rPr lang="en-US" dirty="0" smtClean="0"/>
              <a:t>or </a:t>
            </a:r>
            <a:r>
              <a:rPr lang="en-US" dirty="0"/>
              <a:t>team work job: I want to work in a team where we can take on new and exciting challenges.</a:t>
            </a:r>
          </a:p>
          <a:p>
            <a:endParaRPr lang="sr-Latn-RS" dirty="0"/>
          </a:p>
        </p:txBody>
      </p:sp>
    </p:spTree>
    <p:extLst>
      <p:ext uri="{BB962C8B-B14F-4D97-AF65-F5344CB8AC3E}">
        <p14:creationId xmlns:p14="http://schemas.microsoft.com/office/powerpoint/2010/main" val="1903109589"/>
      </p:ext>
    </p:extLst>
  </p:cSld>
  <p:clrMapOvr>
    <a:masterClrMapping/>
  </p:clrMapOvr>
  <p:transition spd="slow">
    <p:push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noChangeArrowheads="1"/>
          </p:cNvSpPr>
          <p:nvPr>
            <p:ph type="title"/>
          </p:nvPr>
        </p:nvSpPr>
        <p:spPr bwMode="auto">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1" compatLnSpc="1">
            <a:prstTxWarp prst="textNoShape">
              <a:avLst/>
            </a:prstTxWarp>
            <a:normAutofit fontScale="90000"/>
          </a:bodyPr>
          <a:lstStyle>
            <a:lvl1pPr algn="ctr"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a:lstStyle>
          <a:p>
            <a:r>
              <a:rPr lang="en-US"/>
              <a:t>Educational Qualifications</a:t>
            </a:r>
          </a:p>
        </p:txBody>
      </p:sp>
      <p:sp>
        <p:nvSpPr>
          <p:cNvPr id="3" name="Content Placeholder 2"/>
          <p:cNvSpPr>
            <a:spLocks noGrp="1"/>
          </p:cNvSpPr>
          <p:nvPr>
            <p:ph idx="1"/>
          </p:nvPr>
        </p:nvSpPr>
        <p:spPr/>
        <p:txBody>
          <a:bodyPr/>
          <a:lstStyle/>
          <a:p>
            <a:endParaRPr lang="sr-Latn-RS" dirty="0" smtClean="0"/>
          </a:p>
          <a:p>
            <a:r>
              <a:rPr lang="en-US" dirty="0" smtClean="0"/>
              <a:t>Should </a:t>
            </a:r>
            <a:r>
              <a:rPr lang="en-US" dirty="0"/>
              <a:t>be written in a reverse chronological </a:t>
            </a:r>
            <a:r>
              <a:rPr lang="en-US" dirty="0" smtClean="0"/>
              <a:t>order</a:t>
            </a:r>
            <a:endParaRPr lang="sr-Latn-RS" dirty="0" smtClean="0"/>
          </a:p>
          <a:p>
            <a:endParaRPr lang="en-US" dirty="0" smtClean="0"/>
          </a:p>
          <a:p>
            <a:r>
              <a:rPr lang="sr-Latn-RS" dirty="0" smtClean="0"/>
              <a:t>Your degree subject and university. </a:t>
            </a:r>
          </a:p>
          <a:p>
            <a:r>
              <a:rPr lang="sr-Latn-RS" dirty="0"/>
              <a:t>P</a:t>
            </a:r>
            <a:r>
              <a:rPr lang="en-US" dirty="0" err="1" smtClean="0"/>
              <a:t>lus</a:t>
            </a:r>
            <a:r>
              <a:rPr lang="en-US" dirty="0" smtClean="0"/>
              <a:t> </a:t>
            </a:r>
            <a:r>
              <a:rPr lang="en-US" dirty="0"/>
              <a:t>A levels and GCSEs or equivalents.</a:t>
            </a:r>
            <a:endParaRPr lang="en-US" dirty="0"/>
          </a:p>
          <a:p>
            <a:r>
              <a:rPr lang="sr-Latn-RS" dirty="0"/>
              <a:t>Mention grades unless poor! </a:t>
            </a:r>
            <a:r>
              <a:rPr lang="sr-Latn-RS" dirty="0" smtClean="0">
                <a:sym typeface="Wingdings" pitchFamily="2" charset="2"/>
              </a:rPr>
              <a:t></a:t>
            </a:r>
            <a:endParaRPr lang="sr-Latn-RS" dirty="0"/>
          </a:p>
          <a:p>
            <a:endParaRPr lang="sr-Latn-RS" dirty="0"/>
          </a:p>
        </p:txBody>
      </p:sp>
    </p:spTree>
    <p:extLst>
      <p:ext uri="{BB962C8B-B14F-4D97-AF65-F5344CB8AC3E}">
        <p14:creationId xmlns:p14="http://schemas.microsoft.com/office/powerpoint/2010/main" val="2987347296"/>
      </p:ext>
    </p:extLst>
  </p:cSld>
  <p:clrMapOvr>
    <a:masterClrMapping/>
  </p:clrMapOvr>
  <p:transition spd="slow">
    <p:wip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Skillsets</a:t>
            </a:r>
            <a:endParaRPr lang="sr-Latn-RS" dirty="0"/>
          </a:p>
        </p:txBody>
      </p:sp>
      <p:sp>
        <p:nvSpPr>
          <p:cNvPr id="3" name="Content Placeholder 2"/>
          <p:cNvSpPr>
            <a:spLocks noGrp="1"/>
          </p:cNvSpPr>
          <p:nvPr>
            <p:ph idx="1"/>
          </p:nvPr>
        </p:nvSpPr>
        <p:spPr/>
        <p:txBody>
          <a:bodyPr>
            <a:normAutofit fontScale="92500" lnSpcReduction="10000"/>
          </a:bodyPr>
          <a:lstStyle/>
          <a:p>
            <a:pPr>
              <a:lnSpc>
                <a:spcPct val="80000"/>
              </a:lnSpc>
            </a:pPr>
            <a:r>
              <a:rPr lang="en-US" dirty="0"/>
              <a:t>Use </a:t>
            </a:r>
            <a:r>
              <a:rPr lang="sr-Latn-RS" b="1" dirty="0" smtClean="0"/>
              <a:t>action words </a:t>
            </a:r>
            <a:r>
              <a:rPr lang="en-US" dirty="0" smtClean="0"/>
              <a:t>such as</a:t>
            </a:r>
            <a:r>
              <a:rPr lang="sr-Latn-RS" dirty="0" smtClean="0"/>
              <a:t>:</a:t>
            </a:r>
            <a:r>
              <a:rPr lang="en-US" dirty="0" smtClean="0"/>
              <a:t> </a:t>
            </a:r>
            <a:r>
              <a:rPr lang="en-US" dirty="0"/>
              <a:t>developed, planned and </a:t>
            </a:r>
            <a:r>
              <a:rPr lang="en-US" dirty="0" err="1"/>
              <a:t>organised</a:t>
            </a:r>
            <a:r>
              <a:rPr lang="en-US" dirty="0"/>
              <a:t>.</a:t>
            </a:r>
            <a:endParaRPr lang="en-US" dirty="0"/>
          </a:p>
          <a:p>
            <a:pPr>
              <a:lnSpc>
                <a:spcPct val="80000"/>
              </a:lnSpc>
            </a:pPr>
            <a:endParaRPr lang="sr-Latn-RS" dirty="0" smtClean="0"/>
          </a:p>
          <a:p>
            <a:pPr>
              <a:lnSpc>
                <a:spcPct val="80000"/>
              </a:lnSpc>
            </a:pPr>
            <a:r>
              <a:rPr lang="sr-Latn-RS" dirty="0" smtClean="0"/>
              <a:t>Example: </a:t>
            </a:r>
            <a:r>
              <a:rPr lang="sr-Latn-RS" b="1" dirty="0" smtClean="0"/>
              <a:t>Typing </a:t>
            </a:r>
            <a:r>
              <a:rPr lang="en-US" b="1" dirty="0" smtClean="0"/>
              <a:t>skill </a:t>
            </a:r>
            <a:r>
              <a:rPr lang="en-US" b="1" dirty="0"/>
              <a:t>– </a:t>
            </a:r>
            <a:r>
              <a:rPr lang="en-US" dirty="0"/>
              <a:t>with </a:t>
            </a:r>
            <a:r>
              <a:rPr lang="en-US" dirty="0" smtClean="0"/>
              <a:t>wpm</a:t>
            </a:r>
            <a:endParaRPr lang="sr-Latn-RS" dirty="0" smtClean="0"/>
          </a:p>
          <a:p>
            <a:pPr marL="68580" indent="0">
              <a:lnSpc>
                <a:spcPct val="80000"/>
              </a:lnSpc>
              <a:buNone/>
            </a:pPr>
            <a:endParaRPr lang="en-US" dirty="0"/>
          </a:p>
          <a:p>
            <a:pPr fontAlgn="base"/>
            <a:r>
              <a:rPr lang="en-US" b="1" dirty="0"/>
              <a:t>Communication skill</a:t>
            </a:r>
            <a:r>
              <a:rPr lang="en-US" dirty="0"/>
              <a:t> </a:t>
            </a:r>
            <a:r>
              <a:rPr lang="en-US" dirty="0" smtClean="0"/>
              <a:t>–</a:t>
            </a:r>
            <a:r>
              <a:rPr lang="en-US" dirty="0"/>
              <a:t>Being able to communicate effectively can enhance your life </a:t>
            </a:r>
            <a:r>
              <a:rPr lang="sr-Latn-RS" dirty="0" smtClean="0"/>
              <a:t>on </a:t>
            </a:r>
            <a:r>
              <a:rPr lang="en-US" dirty="0" smtClean="0"/>
              <a:t>professional </a:t>
            </a:r>
            <a:r>
              <a:rPr lang="en-US" dirty="0"/>
              <a:t>levels.</a:t>
            </a:r>
            <a:br>
              <a:rPr lang="en-US" dirty="0"/>
            </a:br>
            <a:r>
              <a:rPr lang="en-US" dirty="0"/>
              <a:t/>
            </a:r>
            <a:br>
              <a:rPr lang="en-US" dirty="0"/>
            </a:br>
            <a:r>
              <a:rPr lang="en-US" b="1" dirty="0" smtClean="0"/>
              <a:t>Computer Skills</a:t>
            </a:r>
            <a:r>
              <a:rPr lang="sr-Latn-RS" b="1" dirty="0" smtClean="0"/>
              <a:t> </a:t>
            </a:r>
            <a:r>
              <a:rPr lang="sr-Latn-RS" dirty="0" smtClean="0"/>
              <a:t>– Computer languages, software packages ...</a:t>
            </a:r>
            <a:endParaRPr lang="sr-Latn-RS" dirty="0"/>
          </a:p>
        </p:txBody>
      </p:sp>
    </p:spTree>
    <p:extLst>
      <p:ext uri="{BB962C8B-B14F-4D97-AF65-F5344CB8AC3E}">
        <p14:creationId xmlns:p14="http://schemas.microsoft.com/office/powerpoint/2010/main" val="3064131979"/>
      </p:ext>
    </p:extLst>
  </p:cSld>
  <p:clrMapOvr>
    <a:masterClrMapping/>
  </p:clrMapOvr>
  <p:transition spd="slow">
    <p:push dir="u"/>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371</TotalTime>
  <Words>713</Words>
  <Application>Microsoft Office PowerPoint</Application>
  <PresentationFormat>On-screen Show (4:3)</PresentationFormat>
  <Paragraphs>114</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Austin</vt:lpstr>
      <vt:lpstr>PRESENTATION ON PREPARATION OF CURRICULUM VITAE</vt:lpstr>
      <vt:lpstr>Components of a good C.V.</vt:lpstr>
      <vt:lpstr>CURRICULUM VITAE</vt:lpstr>
      <vt:lpstr>Importance of CV</vt:lpstr>
      <vt:lpstr>Types of CV</vt:lpstr>
      <vt:lpstr>Order of Contents in CV</vt:lpstr>
      <vt:lpstr>Career Objectives</vt:lpstr>
      <vt:lpstr>Educational Qualifications</vt:lpstr>
      <vt:lpstr>Skillsets</vt:lpstr>
      <vt:lpstr>Interests and Hobbies</vt:lpstr>
      <vt:lpstr>References</vt:lpstr>
      <vt:lpstr>DO’S</vt:lpstr>
      <vt:lpstr>DONT’S</vt:lpstr>
      <vt:lpstr> CV Writing Tips  </vt:lpstr>
      <vt:lpstr>Covering Letter</vt:lpstr>
      <vt:lpstr>MODEL COVERING LETTER</vt:lpstr>
      <vt:lpstr>MODEL COVERING LETTER</vt:lpstr>
      <vt:lpstr>MODEL COVERING LETTER</vt:lpstr>
      <vt:lpstr>THE END</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ON PREPARATION OF CURRICULUM VITAE</dc:title>
  <dc:creator>Slavica</dc:creator>
  <cp:lastModifiedBy>Slavica</cp:lastModifiedBy>
  <cp:revision>21</cp:revision>
  <dcterms:created xsi:type="dcterms:W3CDTF">2013-03-20T07:02:18Z</dcterms:created>
  <dcterms:modified xsi:type="dcterms:W3CDTF">2013-03-20T13:13:39Z</dcterms:modified>
</cp:coreProperties>
</file>