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9" r:id="rId2"/>
    <p:sldId id="256" r:id="rId3"/>
    <p:sldId id="257" r:id="rId4"/>
    <p:sldId id="263" r:id="rId5"/>
    <p:sldId id="265" r:id="rId6"/>
    <p:sldId id="258" r:id="rId7"/>
    <p:sldId id="262" r:id="rId8"/>
    <p:sldId id="264" r:id="rId9"/>
    <p:sldId id="266" r:id="rId10"/>
    <p:sldId id="267" r:id="rId11"/>
    <p:sldId id="260" r:id="rId12"/>
    <p:sldId id="268" r:id="rId13"/>
    <p:sldId id="269" r:id="rId14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09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r-Latn-CS"/>
              <a:t>Click to edit Master subtitle style</a:t>
            </a:r>
          </a:p>
        </p:txBody>
      </p:sp>
      <p:sp>
        <p:nvSpPr>
          <p:cNvPr id="4097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sr-Latn-C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1AE76345-4847-4B04-BF06-E89E5E70183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283F4-22A9-4723-935E-99285D1F4E7E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5E1A9-1A8C-4821-8525-647D3459B7F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13E1E-DF24-4374-8601-BE5AAE9B73B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59A12-AA11-41CF-91B9-A50DDE43558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00169-2D7F-426A-9E7B-B06261BCD60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0F36D-D445-4B49-AB84-72E56056C5B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23D04-A0FE-46F6-952A-159CCC5412A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0F3E9-0162-4FA5-99DD-44365D12DC2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72113-57DB-4631-B8DB-F12B146FD60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6AD34-CD9D-4B5F-BEC7-FA4263C0A39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3994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94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3994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94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C5A0172-C46A-4DD3-8E26-6ACACC4AB1A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untitled"/>
          <p:cNvPicPr>
            <a:picLocks noChangeAspect="1" noChangeArrowheads="1"/>
          </p:cNvPicPr>
          <p:nvPr/>
        </p:nvPicPr>
        <p:blipFill>
          <a:blip r:embed="rId2">
            <a:lum bright="62000"/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r-Cyrl-CS" smtClean="0"/>
              <a:t>Мнемо:  ТВН</a:t>
            </a:r>
          </a:p>
          <a:p>
            <a:pPr eaLnBrk="1" hangingPunct="1"/>
            <a:r>
              <a:rPr lang="sr-Cyrl-CS" smtClean="0"/>
              <a:t>Шифра: 121107</a:t>
            </a:r>
          </a:p>
          <a:p>
            <a:pPr eaLnBrk="1" hangingPunct="1"/>
            <a:r>
              <a:rPr lang="sr-Cyrl-CS" smtClean="0"/>
              <a:t>Фонд часова: 3+1+1</a:t>
            </a:r>
          </a:p>
          <a:p>
            <a:pPr eaLnBrk="1" hangingPunct="1"/>
            <a:r>
              <a:rPr lang="sr-Cyrl-CS" smtClean="0"/>
              <a:t>ЕСПБ: 6 </a:t>
            </a:r>
            <a:endParaRPr lang="sr-Latn-C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z="2000" smtClean="0"/>
              <a:t>Одре</a:t>
            </a:r>
            <a:r>
              <a:rPr lang="sr-Cyrl-CS" sz="2000" smtClean="0"/>
              <a:t>ђивање</a:t>
            </a:r>
            <a:r>
              <a:rPr lang="en-US" sz="2000" smtClean="0"/>
              <a:t> пренапоне који настају услед атмосферског пражњења у надземни вод </a:t>
            </a:r>
            <a:r>
              <a:rPr lang="sr-Cyrl-CS" sz="2000" smtClean="0"/>
              <a:t>са заштитним ужетом </a:t>
            </a:r>
            <a:r>
              <a:rPr lang="en-US" sz="2000" smtClean="0"/>
              <a:t>називног напона 400 kV</a:t>
            </a:r>
            <a:r>
              <a:rPr lang="sr-Latn-CS" sz="2000" smtClean="0"/>
              <a:t> </a:t>
            </a:r>
            <a:endParaRPr lang="sr-Cyrl-CS" sz="2000" smtClean="0"/>
          </a:p>
          <a:p>
            <a:pPr lvl="1" eaLnBrk="1" hangingPunct="1"/>
            <a:r>
              <a:rPr lang="en-US" sz="2000" smtClean="0"/>
              <a:t>Одре</a:t>
            </a:r>
            <a:r>
              <a:rPr lang="sr-Cyrl-CS" sz="2000" smtClean="0"/>
              <a:t>ђивање</a:t>
            </a:r>
            <a:r>
              <a:rPr lang="en-US" sz="2000" smtClean="0"/>
              <a:t> пренапон</a:t>
            </a:r>
            <a:r>
              <a:rPr lang="sr-Latn-CS" sz="2000" smtClean="0"/>
              <a:t>a</a:t>
            </a:r>
            <a:r>
              <a:rPr lang="en-US" sz="2000" smtClean="0"/>
              <a:t> који настају услед атмосферског пражњења у надземни вод </a:t>
            </a:r>
            <a:r>
              <a:rPr lang="sr-Cyrl-CS" sz="2000" smtClean="0"/>
              <a:t>без заштитног ужета </a:t>
            </a:r>
            <a:r>
              <a:rPr lang="en-US" sz="2000" smtClean="0"/>
              <a:t>називног напона 400 kV</a:t>
            </a:r>
            <a:r>
              <a:rPr lang="sr-Latn-CS" sz="2000" smtClean="0"/>
              <a:t> </a:t>
            </a:r>
          </a:p>
          <a:p>
            <a:pPr lvl="1" eaLnBrk="1" hangingPunct="1"/>
            <a:endParaRPr lang="sr-Latn-CS" sz="2000" smtClean="0"/>
          </a:p>
          <a:p>
            <a:pPr eaLnBrk="1" hangingPunct="1"/>
            <a:endParaRPr lang="sr-Latn-CS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267200"/>
            <a:ext cx="46482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Cyrl-CS" b="1" dirty="0" smtClean="0"/>
              <a:t>Полагање испита се састоји из </a:t>
            </a:r>
            <a:r>
              <a:rPr lang="en-US" b="1" dirty="0" smtClean="0"/>
              <a:t>2</a:t>
            </a:r>
            <a:r>
              <a:rPr lang="sr-Cyrl-CS" b="1" dirty="0" smtClean="0"/>
              <a:t> колоквијума:</a:t>
            </a:r>
            <a:endParaRPr lang="en-US" b="1" dirty="0" smtClean="0"/>
          </a:p>
          <a:p>
            <a:pPr lvl="1" eaLnBrk="1" hangingPunct="1"/>
            <a:r>
              <a:rPr lang="sr-Latn-CS" b="1" dirty="0" smtClean="0"/>
              <a:t>I </a:t>
            </a:r>
            <a:r>
              <a:rPr lang="sr-Cyrl-CS" b="1" dirty="0" smtClean="0"/>
              <a:t>колоквијум: задаци </a:t>
            </a:r>
            <a:r>
              <a:rPr lang="sr-Cyrl-CS" b="1" dirty="0" smtClean="0"/>
              <a:t>2</a:t>
            </a:r>
            <a:r>
              <a:rPr lang="sr-Latn-CS" b="1" dirty="0" smtClean="0"/>
              <a:t>0</a:t>
            </a:r>
            <a:r>
              <a:rPr lang="sr-Cyrl-CS" b="1" dirty="0" smtClean="0"/>
              <a:t> </a:t>
            </a:r>
            <a:r>
              <a:rPr lang="sr-Cyrl-CS" b="1" dirty="0" smtClean="0"/>
              <a:t>поена, </a:t>
            </a:r>
            <a:r>
              <a:rPr lang="en-US" b="1" dirty="0" err="1" smtClean="0"/>
              <a:t>moodl</a:t>
            </a:r>
            <a:r>
              <a:rPr lang="en-US" b="1" dirty="0" smtClean="0"/>
              <a:t>-e</a:t>
            </a:r>
            <a:r>
              <a:rPr lang="sr-Cyrl-CS" b="1" dirty="0" smtClean="0"/>
              <a:t> тестирање 20 поена</a:t>
            </a:r>
            <a:r>
              <a:rPr lang="en-US" b="1" dirty="0" smtClean="0"/>
              <a:t>, </a:t>
            </a:r>
            <a:r>
              <a:rPr lang="sr-Cyrl-RS" b="1" dirty="0" smtClean="0"/>
              <a:t>8</a:t>
            </a:r>
            <a:r>
              <a:rPr lang="en-US" b="1" dirty="0" smtClean="0"/>
              <a:t>.4.201</a:t>
            </a:r>
            <a:r>
              <a:rPr lang="sr-Cyrl-RS" b="1" dirty="0" smtClean="0"/>
              <a:t>9</a:t>
            </a:r>
            <a:endParaRPr lang="sr-Cyrl-CS" b="1" dirty="0" smtClean="0"/>
          </a:p>
          <a:p>
            <a:pPr lvl="1" eaLnBrk="1" hangingPunct="1"/>
            <a:r>
              <a:rPr lang="sr-Latn-CS" b="1" dirty="0" smtClean="0"/>
              <a:t>II</a:t>
            </a:r>
            <a:r>
              <a:rPr lang="sr-Cyrl-CS" b="1" dirty="0" smtClean="0"/>
              <a:t> колоквијум задаци </a:t>
            </a:r>
            <a:r>
              <a:rPr lang="sr-Cyrl-CS" b="1" dirty="0" smtClean="0"/>
              <a:t>2</a:t>
            </a:r>
            <a:r>
              <a:rPr lang="sr-Latn-CS" b="1" dirty="0" smtClean="0"/>
              <a:t>0</a:t>
            </a:r>
            <a:r>
              <a:rPr lang="sr-Cyrl-CS" b="1" dirty="0" smtClean="0"/>
              <a:t> </a:t>
            </a:r>
            <a:r>
              <a:rPr lang="sr-Cyrl-CS" b="1" dirty="0" smtClean="0"/>
              <a:t>поена, </a:t>
            </a:r>
            <a:r>
              <a:rPr lang="en-US" b="1" dirty="0" err="1" smtClean="0"/>
              <a:t>moodl</a:t>
            </a:r>
            <a:r>
              <a:rPr lang="en-US" b="1" dirty="0" smtClean="0"/>
              <a:t>-e</a:t>
            </a:r>
            <a:r>
              <a:rPr lang="sr-Cyrl-CS" b="1" dirty="0" smtClean="0"/>
              <a:t> тестирање 20 поена</a:t>
            </a:r>
            <a:r>
              <a:rPr lang="en-US" b="1" dirty="0" smtClean="0"/>
              <a:t>, </a:t>
            </a:r>
            <a:r>
              <a:rPr lang="en-US" b="1" dirty="0" smtClean="0"/>
              <a:t>2</a:t>
            </a:r>
            <a:r>
              <a:rPr lang="sr-Cyrl-RS" b="1" dirty="0" smtClean="0"/>
              <a:t>0</a:t>
            </a:r>
            <a:r>
              <a:rPr lang="en-US" b="1" dirty="0" smtClean="0"/>
              <a:t>.5.201</a:t>
            </a:r>
            <a:r>
              <a:rPr lang="sr-Cyrl-RS" b="1" dirty="0" smtClean="0"/>
              <a:t>9</a:t>
            </a:r>
          </a:p>
          <a:p>
            <a:pPr lvl="1" eaLnBrk="1" hangingPunct="1"/>
            <a:r>
              <a:rPr lang="sr-Cyrl-RS" b="1" smtClean="0"/>
              <a:t>Поправни први или други колоквијум 27.5.2019</a:t>
            </a:r>
            <a:endParaRPr lang="sr-Latn-RS" b="1" dirty="0" smtClean="0"/>
          </a:p>
          <a:p>
            <a:pPr lvl="1" eaLnBrk="1" hangingPunct="1"/>
            <a:r>
              <a:rPr lang="sr-Cyrl-RS" b="1" dirty="0" smtClean="0"/>
              <a:t>Активност на настави и присуство на настави 10 поена</a:t>
            </a:r>
            <a:endParaRPr lang="sr-Cyrl-CS" b="1" dirty="0" smtClean="0"/>
          </a:p>
          <a:p>
            <a:pPr lvl="1" eaLnBrk="1" hangingPunct="1"/>
            <a:r>
              <a:rPr lang="sr-Cyrl-CS" b="1" dirty="0" smtClean="0"/>
              <a:t>Лабораторијске вежбе </a:t>
            </a:r>
            <a:r>
              <a:rPr lang="sr-Latn-CS" b="1" dirty="0" smtClean="0"/>
              <a:t>1</a:t>
            </a:r>
            <a:r>
              <a:rPr lang="sr-Cyrl-CS" b="1" dirty="0" smtClean="0"/>
              <a:t>0 поена</a:t>
            </a:r>
          </a:p>
          <a:p>
            <a:pPr eaLnBrk="1" hangingPunct="1">
              <a:buFont typeface="Wingdings" pitchFamily="2" charset="2"/>
              <a:buNone/>
            </a:pP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Професор: </a:t>
            </a:r>
            <a:r>
              <a:rPr lang="en-US" smtClean="0"/>
              <a:t>Д</a:t>
            </a:r>
            <a:r>
              <a:rPr lang="sr-Cyrl-CS" smtClean="0"/>
              <a:t>р Александра Грујић, </a:t>
            </a:r>
            <a:r>
              <a:rPr lang="sr-Cyrl-CS" sz="2000" smtClean="0"/>
              <a:t>канц.</a:t>
            </a:r>
            <a:r>
              <a:rPr lang="sr-Latn-CS" sz="2000" smtClean="0"/>
              <a:t> </a:t>
            </a:r>
            <a:r>
              <a:rPr lang="sr-Cyrl-CS" sz="2000" smtClean="0"/>
              <a:t>601</a:t>
            </a:r>
          </a:p>
          <a:p>
            <a:pPr eaLnBrk="1" hangingPunct="1"/>
            <a:r>
              <a:rPr lang="sr-Cyrl-CS" smtClean="0"/>
              <a:t>Сарадни</a:t>
            </a:r>
            <a:r>
              <a:rPr lang="en-US" smtClean="0"/>
              <a:t>ци</a:t>
            </a:r>
            <a:r>
              <a:rPr lang="sr-Cyrl-CS" smtClean="0"/>
              <a:t>: Милан Јовић, Ђорђе Павловић  </a:t>
            </a:r>
            <a:r>
              <a:rPr lang="sr-Cyrl-CS" sz="2000" smtClean="0"/>
              <a:t>канц.</a:t>
            </a:r>
            <a:r>
              <a:rPr lang="sr-Latn-CS" sz="2000" smtClean="0"/>
              <a:t> </a:t>
            </a:r>
            <a:r>
              <a:rPr lang="sr-Cyrl-CS" sz="2000" smtClean="0"/>
              <a:t>606</a:t>
            </a:r>
          </a:p>
          <a:p>
            <a:pPr lvl="4" eaLnBrk="1" hangingPunct="1"/>
            <a:endParaRPr lang="sr-Cyrl-CS" smtClean="0"/>
          </a:p>
          <a:p>
            <a:pPr eaLnBrk="1" hangingPunct="1">
              <a:buFont typeface="Wingdings" pitchFamily="2" charset="2"/>
              <a:buNone/>
            </a:pPr>
            <a:endParaRPr lang="sr-Latn-C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Cyrl-CS" smtClean="0"/>
          </a:p>
          <a:p>
            <a:pPr eaLnBrk="1" hangingPunct="1"/>
            <a:endParaRPr lang="sr-Cyrl-CS" smtClean="0"/>
          </a:p>
          <a:p>
            <a:pPr eaLnBrk="1" hangingPunct="1"/>
            <a:endParaRPr lang="sr-Cyrl-CS" smtClean="0"/>
          </a:p>
          <a:p>
            <a:pPr algn="ctr" eaLnBrk="1" hangingPunct="1"/>
            <a:r>
              <a:rPr lang="sr-Cyrl-CS" smtClean="0"/>
              <a:t>ХВАЛА НА ПАЖЊИ</a:t>
            </a:r>
            <a:endParaRPr lang="sr-Latn-C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untitled"/>
          <p:cNvPicPr>
            <a:picLocks noChangeAspect="1" noChangeArrowheads="1"/>
          </p:cNvPicPr>
          <p:nvPr/>
        </p:nvPicPr>
        <p:blipFill>
          <a:blip r:embed="rId2">
            <a:lum bright="62000"/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927350"/>
            <a:ext cx="7696200" cy="1822450"/>
          </a:xfrm>
        </p:spPr>
        <p:txBody>
          <a:bodyPr/>
          <a:lstStyle/>
          <a:p>
            <a:pPr eaLnBrk="1" hangingPunct="1"/>
            <a:r>
              <a:rPr lang="ru-RU" smtClean="0"/>
              <a:t>Циљ наставе је упознавање студената са </a:t>
            </a:r>
            <a:r>
              <a:rPr lang="sr-Cyrl-CS" smtClean="0"/>
              <a:t>изолацијом електроенергетског система, њеним испитивањем, пренапонима који се на њој појављују и заштитом од пренапона</a:t>
            </a:r>
            <a:endParaRPr lang="sr-Latn-C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untitled"/>
          <p:cNvPicPr>
            <a:picLocks noChangeAspect="1" noChangeArrowheads="1"/>
          </p:cNvPicPr>
          <p:nvPr/>
        </p:nvPicPr>
        <p:blipFill>
          <a:blip r:embed="rId2">
            <a:lum bright="62000"/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Студенти ће бити оспособљени да припремају програме испитивања и да учествују у испитивањима при одржавању опреме у погону</a:t>
            </a:r>
            <a:endParaRPr lang="sr-Latn-C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Предмет проучава настанак атмосферских, склопних и привремених пренапона</a:t>
            </a:r>
            <a:endParaRPr lang="sr-Latn-CS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505200"/>
            <a:ext cx="41148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3810000" cy="3724275"/>
          </a:xfrm>
        </p:spPr>
        <p:txBody>
          <a:bodyPr/>
          <a:lstStyle/>
          <a:p>
            <a:pPr eaLnBrk="1" hangingPunct="1"/>
            <a:r>
              <a:rPr lang="sr-Cyrl-CS" sz="2400" smtClean="0"/>
              <a:t>Предмат се бави и заштитом од атмосферских пражњења која обухвата: заштитну ужад, искришта, одводнике пренапона и громобранске шиљке</a:t>
            </a:r>
            <a:endParaRPr lang="sr-Latn-CS" sz="240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286000"/>
            <a:ext cx="37004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z="3200" smtClean="0"/>
              <a:t>Техника високог напона, Садржај предмета</a:t>
            </a:r>
            <a:endParaRPr lang="sr-Latn-CS" sz="32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z="2000" b="1" smtClean="0"/>
              <a:t>Садржај предмета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i="1" smtClean="0"/>
              <a:t>Теоријска настава: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1. Увод; Врсте изолације.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2. Опште карактеристике изолације.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3. Спољашња изолација; Унутрашња изолација.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4. Настанак атмосферских пражњења.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5. Врсте пренапона; Атмосферски пренапони.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6. Утицај атмосферских пренапона на надземне водове.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7. Склопни пренапони; Квазистационарни пренапони.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8. Заштита од пренапона;Укључење или искључење са брзим поновним укључењем. Искључење малих индуктивних и капацитивних струја.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z="3200" smtClean="0"/>
              <a:t>Техника високог напона, Садржај предмета</a:t>
            </a:r>
            <a:endParaRPr lang="sr-Latn-CS" sz="32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z="2000" smtClean="0"/>
              <a:t>9. Громобранске заштите.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10. Атмосферски пренапони у намотајима трансформатора.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11. Одводници пренапона; Кондензатори.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12. Координација изолације; Степени изолације.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13. Испитивање изолације.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14. Опрема и уређаји за испитивање изолације електроенергетских система.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15. Струјни и напонски генератори; Делитељи напона.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i="1" smtClean="0"/>
              <a:t>Практична настава: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Практична настава прати програм предавања.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r-Latn-C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r-Latn-C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Cyrl-CS" sz="2000" smtClean="0"/>
              <a:t>Лабораторијске вежбе</a:t>
            </a:r>
          </a:p>
          <a:p>
            <a:pPr eaLnBrk="1" hangingPunct="1"/>
            <a:r>
              <a:rPr lang="sr-Cyrl-CS" sz="2000" smtClean="0"/>
              <a:t>Одвијају се у једној од рачунарских лабораторија Високе школе електротехнике и рачунарства</a:t>
            </a:r>
          </a:p>
          <a:p>
            <a:pPr eaLnBrk="1" hangingPunct="1"/>
            <a:r>
              <a:rPr lang="sr-Latn-CS" sz="2000" smtClean="0"/>
              <a:t>Програм за </a:t>
            </a:r>
            <a:r>
              <a:rPr lang="sr-Latn-CS" sz="2000" b="1" smtClean="0"/>
              <a:t>прорачун атмосферских пренапона</a:t>
            </a:r>
            <a:r>
              <a:rPr lang="sr-Latn-CS" sz="2000" smtClean="0"/>
              <a:t> је специјализован програм за брзе електромагнетске транзијентне симулације примењене у прорачуну атмосферских пренапона</a:t>
            </a:r>
            <a:r>
              <a:rPr lang="sr-Cyrl-CS" sz="2000" smtClean="0"/>
              <a:t> аутора проф. Др Милана С. Савића редовног професора Електротехничког факултета у Београду</a:t>
            </a:r>
          </a:p>
          <a:p>
            <a:pPr eaLnBrk="1" hangingPunct="1"/>
            <a:endParaRPr lang="sr-Latn-C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Помоћу програма се обрађују 4 лабораторијске вежбе:</a:t>
            </a:r>
          </a:p>
          <a:p>
            <a:pPr lvl="1" eaLnBrk="1" hangingPunct="1"/>
            <a:r>
              <a:rPr lang="en-US" smtClean="0"/>
              <a:t>Одре</a:t>
            </a:r>
            <a:r>
              <a:rPr lang="sr-Cyrl-CS" smtClean="0"/>
              <a:t>ђивање</a:t>
            </a:r>
            <a:r>
              <a:rPr lang="en-US" smtClean="0"/>
              <a:t> пренапон</a:t>
            </a:r>
            <a:r>
              <a:rPr lang="sr-Cyrl-CS" smtClean="0"/>
              <a:t>а</a:t>
            </a:r>
            <a:r>
              <a:rPr lang="en-US" smtClean="0"/>
              <a:t> који настају услед атмосферског пражњења у надземни вод</a:t>
            </a:r>
            <a:r>
              <a:rPr lang="sr-Latn-CS" smtClean="0"/>
              <a:t> са</a:t>
            </a:r>
            <a:r>
              <a:rPr lang="sr-Cyrl-CS" smtClean="0"/>
              <a:t> заштитним ужетом</a:t>
            </a:r>
            <a:r>
              <a:rPr lang="en-US" smtClean="0"/>
              <a:t> називног напона 10 к</a:t>
            </a:r>
            <a:r>
              <a:rPr lang="sr-Latn-CS" smtClean="0"/>
              <a:t>V</a:t>
            </a:r>
            <a:endParaRPr lang="sr-Cyrl-CS" smtClean="0"/>
          </a:p>
          <a:p>
            <a:pPr lvl="1" eaLnBrk="1" hangingPunct="1"/>
            <a:r>
              <a:rPr lang="en-US" smtClean="0"/>
              <a:t>Одре</a:t>
            </a:r>
            <a:r>
              <a:rPr lang="sr-Cyrl-CS" smtClean="0"/>
              <a:t>ђивање</a:t>
            </a:r>
            <a:r>
              <a:rPr lang="en-US" smtClean="0"/>
              <a:t> пренапон</a:t>
            </a:r>
            <a:r>
              <a:rPr lang="sr-Cyrl-CS" smtClean="0"/>
              <a:t>а</a:t>
            </a:r>
            <a:r>
              <a:rPr lang="en-US" smtClean="0"/>
              <a:t> који настају услед атмосферског пражњења у надземни вод</a:t>
            </a:r>
            <a:r>
              <a:rPr lang="sr-Latn-CS" smtClean="0"/>
              <a:t> </a:t>
            </a:r>
            <a:r>
              <a:rPr lang="sr-Cyrl-CS" smtClean="0"/>
              <a:t>без заштитног ужета</a:t>
            </a:r>
            <a:r>
              <a:rPr lang="en-US" smtClean="0"/>
              <a:t> називног напона 10 к</a:t>
            </a:r>
            <a:r>
              <a:rPr lang="sr-Latn-CS" smtClean="0"/>
              <a:t>V</a:t>
            </a:r>
          </a:p>
          <a:p>
            <a:pPr eaLnBrk="1" hangingPunct="1"/>
            <a:endParaRPr lang="sr-Latn-C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r-Latn-C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r-Latn-C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483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Wingdings</vt:lpstr>
      <vt:lpstr>Calibri</vt:lpstr>
      <vt:lpstr>Times New Roman</vt:lpstr>
      <vt:lpstr>Capsules</vt:lpstr>
      <vt:lpstr>Техника високог напона</vt:lpstr>
      <vt:lpstr>Техника високог напона</vt:lpstr>
      <vt:lpstr>Техника високог напона</vt:lpstr>
      <vt:lpstr>Техника високог напона</vt:lpstr>
      <vt:lpstr>Техника високог напона</vt:lpstr>
      <vt:lpstr>Техника високог напона, Садржај предмета</vt:lpstr>
      <vt:lpstr>Техника високог напона, Садржај предмета</vt:lpstr>
      <vt:lpstr>Техника високог напона</vt:lpstr>
      <vt:lpstr>Техника високог напона</vt:lpstr>
      <vt:lpstr>Техника високог напона</vt:lpstr>
      <vt:lpstr>Техника високог напона</vt:lpstr>
      <vt:lpstr>Техника високог напона</vt:lpstr>
      <vt:lpstr>Техника високог напона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Дистрибуција и тржиште електричне енергије</dc:title>
  <dc:creator>aleksandrag</dc:creator>
  <cp:lastModifiedBy>Aleksandra Grujic</cp:lastModifiedBy>
  <cp:revision>34</cp:revision>
  <dcterms:created xsi:type="dcterms:W3CDTF">2008-12-24T13:30:26Z</dcterms:created>
  <dcterms:modified xsi:type="dcterms:W3CDTF">2019-02-25T10:09:27Z</dcterms:modified>
</cp:coreProperties>
</file>