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42"/>
  </p:notesMasterIdLst>
  <p:sldIdLst>
    <p:sldId id="256" r:id="rId2"/>
    <p:sldId id="320" r:id="rId3"/>
    <p:sldId id="321" r:id="rId4"/>
    <p:sldId id="299" r:id="rId5"/>
    <p:sldId id="300" r:id="rId6"/>
    <p:sldId id="301" r:id="rId7"/>
    <p:sldId id="302" r:id="rId8"/>
    <p:sldId id="303" r:id="rId9"/>
    <p:sldId id="304" r:id="rId10"/>
    <p:sldId id="305" r:id="rId11"/>
    <p:sldId id="306" r:id="rId12"/>
    <p:sldId id="307" r:id="rId13"/>
    <p:sldId id="308" r:id="rId14"/>
    <p:sldId id="309" r:id="rId15"/>
    <p:sldId id="310" r:id="rId16"/>
    <p:sldId id="311" r:id="rId17"/>
    <p:sldId id="312" r:id="rId18"/>
    <p:sldId id="313" r:id="rId19"/>
    <p:sldId id="314" r:id="rId20"/>
    <p:sldId id="315" r:id="rId21"/>
    <p:sldId id="316" r:id="rId22"/>
    <p:sldId id="317" r:id="rId23"/>
    <p:sldId id="318" r:id="rId24"/>
    <p:sldId id="319" r:id="rId25"/>
    <p:sldId id="322" r:id="rId26"/>
    <p:sldId id="323" r:id="rId27"/>
    <p:sldId id="324" r:id="rId28"/>
    <p:sldId id="325" r:id="rId29"/>
    <p:sldId id="326" r:id="rId30"/>
    <p:sldId id="327" r:id="rId31"/>
    <p:sldId id="328" r:id="rId32"/>
    <p:sldId id="329" r:id="rId33"/>
    <p:sldId id="330" r:id="rId34"/>
    <p:sldId id="331" r:id="rId35"/>
    <p:sldId id="332" r:id="rId36"/>
    <p:sldId id="333" r:id="rId37"/>
    <p:sldId id="334" r:id="rId38"/>
    <p:sldId id="335" r:id="rId39"/>
    <p:sldId id="336" r:id="rId40"/>
    <p:sldId id="337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D1637B-F989-4B20-8856-300171981F63}" type="datetimeFigureOut">
              <a:rPr lang="en-US" smtClean="0"/>
              <a:pPr/>
              <a:t>3/29/2019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4A62AA-3990-44E8-9116-238BE6B5866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FDF7785-1C53-47EA-82A3-0AB36ECB3157}" type="datetime1">
              <a:rPr lang="en-US" smtClean="0"/>
              <a:pPr/>
              <a:t>3/29/2019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4DE6093D-D270-429A-AD95-E90055998A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B372E8-929A-4611-A748-916EA8F1985F}" type="datetime1">
              <a:rPr lang="en-US" smtClean="0"/>
              <a:pPr/>
              <a:t>3/29/2019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E6093D-D270-429A-AD95-E90055998A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97327D8B-E751-4E75-90A6-507A74F164A5}" type="datetime1">
              <a:rPr lang="en-US" smtClean="0"/>
              <a:pPr/>
              <a:t>3/29/2019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DE6093D-D270-429A-AD95-E90055998A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CB8252-74D9-46C8-9352-72E11ED3C258}" type="datetime1">
              <a:rPr lang="en-US" smtClean="0"/>
              <a:pPr/>
              <a:t>3/29/2019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E6093D-D270-429A-AD95-E90055998A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5FD89E3-D8C8-445B-AD98-093B54E2DC82}" type="datetime1">
              <a:rPr lang="en-US" smtClean="0"/>
              <a:pPr/>
              <a:t>3/29/2019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4DE6093D-D270-429A-AD95-E90055998A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98A5A43-2A66-4E8C-B724-E049C26BA7F1}" type="datetime1">
              <a:rPr lang="en-US" smtClean="0"/>
              <a:pPr/>
              <a:t>3/29/2019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E6093D-D270-429A-AD95-E90055998A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E11079-1ECF-4ED1-BC7C-F1D5B12D81B9}" type="datetime1">
              <a:rPr lang="en-US" smtClean="0"/>
              <a:pPr/>
              <a:t>3/29/2019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E6093D-D270-429A-AD95-E90055998A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8D8A29-81F5-4CC8-82B2-0A3E14A94D4A}" type="datetime1">
              <a:rPr lang="en-US" smtClean="0"/>
              <a:pPr/>
              <a:t>3/29/2019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E6093D-D270-429A-AD95-E90055998A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E65A377-1409-4CAD-95DF-393E0C5B5BAB}" type="datetime1">
              <a:rPr lang="en-US" smtClean="0"/>
              <a:pPr/>
              <a:t>3/29/2019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E6093D-D270-429A-AD95-E90055998A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7ACFEC-A7B5-4B9A-89D3-64B05C239E7E}" type="datetime1">
              <a:rPr lang="en-US" smtClean="0"/>
              <a:pPr/>
              <a:t>3/29/2019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E6093D-D270-429A-AD95-E90055998A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BB9D67-132D-44A4-B8C7-45730E8D95DF}" type="datetime1">
              <a:rPr lang="en-US" smtClean="0"/>
              <a:pPr/>
              <a:t>3/29/2019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E6093D-D270-429A-AD95-E90055998AE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DA8895B8-F8BA-41FC-8E17-B6023843FE8F}" type="datetime1">
              <a:rPr lang="en-US" smtClean="0"/>
              <a:pPr/>
              <a:t>3/29/2019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4DE6093D-D270-429A-AD95-E90055998AE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0" dirty="0" smtClean="0"/>
              <a:t>SPALIONICA OTPADA INCINER I8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r-Cyrl-RS" smtClean="0"/>
              <a:t>Александра Грујић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6093D-D270-429A-AD95-E90055998AE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0" dirty="0" smtClean="0"/>
              <a:t>SPALIONICA OTPADA INCINER I8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err="1" smtClean="0"/>
              <a:t>Spalionica</a:t>
            </a:r>
            <a:r>
              <a:rPr lang="en-US" dirty="0" smtClean="0"/>
              <a:t> INCINER8 i8-10s (u </a:t>
            </a:r>
            <a:r>
              <a:rPr lang="en-US" dirty="0" err="1" smtClean="0"/>
              <a:t>daljem</a:t>
            </a:r>
            <a:r>
              <a:rPr lang="en-US" dirty="0" smtClean="0"/>
              <a:t> </a:t>
            </a:r>
            <a:r>
              <a:rPr lang="en-US" dirty="0" err="1" smtClean="0"/>
              <a:t>tekstu</a:t>
            </a:r>
            <a:r>
              <a:rPr lang="en-US" dirty="0" smtClean="0"/>
              <a:t> </a:t>
            </a:r>
            <a:r>
              <a:rPr lang="en-US" dirty="0" err="1" smtClean="0"/>
              <a:t>spalionica</a:t>
            </a:r>
            <a:r>
              <a:rPr lang="en-US" dirty="0" smtClean="0"/>
              <a:t>, </a:t>
            </a:r>
            <a:r>
              <a:rPr lang="en-US" dirty="0" err="1" smtClean="0"/>
              <a:t>slika</a:t>
            </a:r>
            <a:r>
              <a:rPr lang="en-US" dirty="0" smtClean="0"/>
              <a:t> 1a) je </a:t>
            </a:r>
            <a:r>
              <a:rPr lang="en-US" dirty="0" err="1" smtClean="0"/>
              <a:t>pogodna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insineraciju</a:t>
            </a:r>
            <a:r>
              <a:rPr lang="en-US" dirty="0" smtClean="0"/>
              <a:t> </a:t>
            </a:r>
            <a:r>
              <a:rPr lang="en-US" dirty="0" err="1" smtClean="0"/>
              <a:t>različitih</a:t>
            </a:r>
            <a:r>
              <a:rPr lang="en-US" dirty="0" smtClean="0"/>
              <a:t> </a:t>
            </a:r>
            <a:r>
              <a:rPr lang="en-US" dirty="0" err="1" smtClean="0"/>
              <a:t>vrsta</a:t>
            </a:r>
            <a:r>
              <a:rPr lang="en-US" dirty="0" smtClean="0"/>
              <a:t> </a:t>
            </a:r>
            <a:r>
              <a:rPr lang="en-US" dirty="0" err="1" smtClean="0"/>
              <a:t>otpada</a:t>
            </a:r>
            <a:r>
              <a:rPr lang="en-US" dirty="0" smtClean="0"/>
              <a:t>:</a:t>
            </a:r>
            <a:endParaRPr lang="sr-Latn-RS" dirty="0" smtClean="0"/>
          </a:p>
          <a:p>
            <a:r>
              <a:rPr lang="en-US" dirty="0" smtClean="0"/>
              <a:t> </a:t>
            </a:r>
            <a:r>
              <a:rPr lang="en-US" dirty="0" err="1" smtClean="0"/>
              <a:t>medicinskog</a:t>
            </a:r>
            <a:r>
              <a:rPr lang="en-US" dirty="0" smtClean="0"/>
              <a:t>, </a:t>
            </a:r>
            <a:r>
              <a:rPr lang="en-US" dirty="0" err="1" smtClean="0"/>
              <a:t>industrijskog</a:t>
            </a:r>
            <a:r>
              <a:rPr lang="en-US" dirty="0" smtClean="0"/>
              <a:t>, </a:t>
            </a:r>
            <a:r>
              <a:rPr lang="en-US" dirty="0" err="1" smtClean="0"/>
              <a:t>kamp</a:t>
            </a:r>
            <a:r>
              <a:rPr lang="en-US" dirty="0" smtClean="0"/>
              <a:t> </a:t>
            </a:r>
            <a:r>
              <a:rPr lang="en-US" dirty="0" err="1" smtClean="0"/>
              <a:t>otpada</a:t>
            </a:r>
            <a:r>
              <a:rPr lang="en-US" dirty="0" smtClean="0"/>
              <a:t>, </a:t>
            </a:r>
            <a:r>
              <a:rPr lang="en-US" dirty="0" err="1" smtClean="0"/>
              <a:t>kao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otpada</a:t>
            </a:r>
            <a:r>
              <a:rPr lang="en-US" dirty="0" smtClean="0"/>
              <a:t> </a:t>
            </a:r>
            <a:r>
              <a:rPr lang="en-US" dirty="0" err="1" smtClean="0"/>
              <a:t>životinjskog</a:t>
            </a:r>
            <a:r>
              <a:rPr lang="en-US" dirty="0" smtClean="0"/>
              <a:t> </a:t>
            </a:r>
            <a:r>
              <a:rPr lang="en-US" dirty="0" err="1" smtClean="0"/>
              <a:t>porekla</a:t>
            </a:r>
            <a:endParaRPr lang="sr-Latn-RS" dirty="0" smtClean="0"/>
          </a:p>
          <a:p>
            <a:r>
              <a:rPr lang="en-US" dirty="0" smtClean="0"/>
              <a:t> Kao </a:t>
            </a:r>
            <a:r>
              <a:rPr lang="en-US" dirty="0" err="1" smtClean="0"/>
              <a:t>gorivo</a:t>
            </a:r>
            <a:r>
              <a:rPr lang="en-US" dirty="0" smtClean="0"/>
              <a:t> </a:t>
            </a:r>
            <a:r>
              <a:rPr lang="en-US" dirty="0" err="1" smtClean="0"/>
              <a:t>koristi</a:t>
            </a:r>
            <a:r>
              <a:rPr lang="en-US" dirty="0" smtClean="0"/>
              <a:t> </a:t>
            </a:r>
            <a:r>
              <a:rPr lang="en-US" dirty="0" err="1" smtClean="0"/>
              <a:t>dizel</a:t>
            </a:r>
            <a:r>
              <a:rPr lang="en-US" dirty="0" smtClean="0"/>
              <a:t> (</a:t>
            </a:r>
            <a:r>
              <a:rPr lang="en-US" dirty="0" err="1" smtClean="0"/>
              <a:t>po</a:t>
            </a:r>
            <a:r>
              <a:rPr lang="en-US" dirty="0" smtClean="0"/>
              <a:t> </a:t>
            </a:r>
            <a:r>
              <a:rPr lang="en-US" dirty="0" err="1" smtClean="0"/>
              <a:t>potrebi</a:t>
            </a:r>
            <a:r>
              <a:rPr lang="en-US" dirty="0" smtClean="0"/>
              <a:t> </a:t>
            </a:r>
            <a:r>
              <a:rPr lang="en-US" dirty="0" err="1" smtClean="0"/>
              <a:t>može</a:t>
            </a:r>
            <a:r>
              <a:rPr lang="en-US" dirty="0" smtClean="0"/>
              <a:t> </a:t>
            </a:r>
            <a:r>
              <a:rPr lang="en-US" dirty="0" err="1" smtClean="0"/>
              <a:t>raditi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zemni</a:t>
            </a:r>
            <a:r>
              <a:rPr lang="en-US" dirty="0" smtClean="0"/>
              <a:t> gas), a </a:t>
            </a:r>
            <a:r>
              <a:rPr lang="en-US" dirty="0" err="1" smtClean="0"/>
              <a:t>radna</a:t>
            </a:r>
            <a:r>
              <a:rPr lang="en-US" dirty="0" smtClean="0"/>
              <a:t> </a:t>
            </a:r>
            <a:r>
              <a:rPr lang="en-US" dirty="0" err="1" smtClean="0"/>
              <a:t>temperatura</a:t>
            </a:r>
            <a:r>
              <a:rPr lang="en-US" dirty="0" smtClean="0"/>
              <a:t> </a:t>
            </a:r>
            <a:r>
              <a:rPr lang="en-US" dirty="0" err="1" smtClean="0"/>
              <a:t>može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varira</a:t>
            </a:r>
            <a:r>
              <a:rPr lang="en-US" dirty="0" smtClean="0"/>
              <a:t> u </a:t>
            </a:r>
            <a:r>
              <a:rPr lang="en-US" dirty="0" err="1" smtClean="0"/>
              <a:t>opsegu</a:t>
            </a:r>
            <a:r>
              <a:rPr lang="en-US" dirty="0" smtClean="0"/>
              <a:t> </a:t>
            </a:r>
            <a:r>
              <a:rPr lang="en-US" dirty="0" err="1" smtClean="0"/>
              <a:t>od</a:t>
            </a:r>
            <a:r>
              <a:rPr lang="en-US" dirty="0" smtClean="0"/>
              <a:t> 950-1320</a:t>
            </a:r>
            <a:r>
              <a:rPr lang="en-US" baseline="30000" dirty="0" smtClean="0"/>
              <a:t>o</a:t>
            </a:r>
            <a:r>
              <a:rPr lang="en-US" dirty="0" smtClean="0"/>
              <a:t>C, </a:t>
            </a:r>
            <a:r>
              <a:rPr lang="en-US" dirty="0" err="1" smtClean="0"/>
              <a:t>zavisno</a:t>
            </a:r>
            <a:r>
              <a:rPr lang="en-US" dirty="0" smtClean="0"/>
              <a:t> </a:t>
            </a:r>
            <a:r>
              <a:rPr lang="en-US" dirty="0" err="1" smtClean="0"/>
              <a:t>od</a:t>
            </a:r>
            <a:r>
              <a:rPr lang="en-US" dirty="0" smtClean="0"/>
              <a:t> </a:t>
            </a:r>
            <a:r>
              <a:rPr lang="en-US" dirty="0" err="1" smtClean="0"/>
              <a:t>vrste</a:t>
            </a:r>
            <a:r>
              <a:rPr lang="en-US" dirty="0" smtClean="0"/>
              <a:t> </a:t>
            </a:r>
            <a:r>
              <a:rPr lang="en-US" dirty="0" err="1" smtClean="0"/>
              <a:t>otpada</a:t>
            </a:r>
            <a:r>
              <a:rPr lang="en-US" dirty="0" smtClean="0"/>
              <a:t> </a:t>
            </a:r>
            <a:r>
              <a:rPr lang="en-US" dirty="0" err="1" smtClean="0"/>
              <a:t>koji</a:t>
            </a:r>
            <a:r>
              <a:rPr lang="en-US" dirty="0" smtClean="0"/>
              <a:t> se </a:t>
            </a:r>
            <a:r>
              <a:rPr lang="en-US" dirty="0" err="1" smtClean="0"/>
              <a:t>tretira</a:t>
            </a:r>
            <a:endParaRPr lang="sr-Latn-RS" dirty="0" smtClean="0"/>
          </a:p>
          <a:p>
            <a:r>
              <a:rPr lang="en-US" dirty="0" smtClean="0"/>
              <a:t> </a:t>
            </a:r>
            <a:r>
              <a:rPr lang="en-US" dirty="0" err="1" smtClean="0"/>
              <a:t>Princip</a:t>
            </a:r>
            <a:r>
              <a:rPr lang="en-US" dirty="0" smtClean="0"/>
              <a:t> </a:t>
            </a:r>
            <a:r>
              <a:rPr lang="en-US" dirty="0" err="1" smtClean="0"/>
              <a:t>rada</a:t>
            </a:r>
            <a:r>
              <a:rPr lang="en-US" dirty="0" smtClean="0"/>
              <a:t> se </a:t>
            </a:r>
            <a:r>
              <a:rPr lang="en-US" dirty="0" err="1" smtClean="0"/>
              <a:t>zasniva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modularnom</a:t>
            </a:r>
            <a:r>
              <a:rPr lang="en-US" dirty="0" smtClean="0"/>
              <a:t> </a:t>
            </a:r>
            <a:r>
              <a:rPr lang="en-US" dirty="0" err="1" smtClean="0"/>
              <a:t>dvostepenom</a:t>
            </a:r>
            <a:r>
              <a:rPr lang="en-US" dirty="0" smtClean="0"/>
              <a:t> </a:t>
            </a:r>
            <a:r>
              <a:rPr lang="en-US" dirty="0" err="1" smtClean="0"/>
              <a:t>sagorevanju</a:t>
            </a:r>
            <a:r>
              <a:rPr lang="en-US" dirty="0" smtClean="0"/>
              <a:t>, </a:t>
            </a:r>
            <a:r>
              <a:rPr lang="en-US" dirty="0" err="1" smtClean="0"/>
              <a:t>pri</a:t>
            </a:r>
            <a:r>
              <a:rPr lang="en-US" dirty="0" smtClean="0"/>
              <a:t> </a:t>
            </a:r>
            <a:r>
              <a:rPr lang="en-US" dirty="0" err="1" smtClean="0"/>
              <a:t>čemu</a:t>
            </a:r>
            <a:r>
              <a:rPr lang="en-US" dirty="0" smtClean="0"/>
              <a:t> se </a:t>
            </a:r>
            <a:r>
              <a:rPr lang="en-US" dirty="0" err="1" smtClean="0"/>
              <a:t>znatno</a:t>
            </a:r>
            <a:r>
              <a:rPr lang="en-US" dirty="0" smtClean="0"/>
              <a:t> </a:t>
            </a:r>
            <a:r>
              <a:rPr lang="en-US" dirty="0" err="1" smtClean="0"/>
              <a:t>smanjuje</a:t>
            </a:r>
            <a:r>
              <a:rPr lang="en-US" dirty="0" smtClean="0"/>
              <a:t> </a:t>
            </a:r>
            <a:r>
              <a:rPr lang="en-US" dirty="0" err="1" smtClean="0"/>
              <a:t>emisija</a:t>
            </a:r>
            <a:r>
              <a:rPr lang="en-US" dirty="0" smtClean="0"/>
              <a:t> </a:t>
            </a:r>
            <a:r>
              <a:rPr lang="en-US" dirty="0" err="1" smtClean="0"/>
              <a:t>štetnih</a:t>
            </a:r>
            <a:r>
              <a:rPr lang="en-US" dirty="0" smtClean="0"/>
              <a:t> </a:t>
            </a:r>
            <a:r>
              <a:rPr lang="en-US" dirty="0" err="1" smtClean="0"/>
              <a:t>gasova</a:t>
            </a:r>
            <a:r>
              <a:rPr lang="en-US" dirty="0" smtClean="0"/>
              <a:t> u </a:t>
            </a:r>
            <a:r>
              <a:rPr lang="en-US" dirty="0" err="1" smtClean="0"/>
              <a:t>atmosferu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6093D-D270-429A-AD95-E90055998AEC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0" dirty="0" smtClean="0"/>
              <a:t>SPALIONICA OTPADA INCINER I8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 smtClean="0"/>
              <a:t>Razlozi</a:t>
            </a:r>
            <a:r>
              <a:rPr lang="en-US" dirty="0" smtClean="0"/>
              <a:t> </a:t>
            </a:r>
            <a:r>
              <a:rPr lang="en-US" dirty="0" err="1" smtClean="0"/>
              <a:t>zbog</a:t>
            </a:r>
            <a:r>
              <a:rPr lang="en-US" dirty="0" smtClean="0"/>
              <a:t> </a:t>
            </a:r>
            <a:r>
              <a:rPr lang="en-US" dirty="0" err="1" smtClean="0"/>
              <a:t>kojih</a:t>
            </a:r>
            <a:r>
              <a:rPr lang="en-US" dirty="0" smtClean="0"/>
              <a:t> je ova </a:t>
            </a:r>
            <a:r>
              <a:rPr lang="en-US" dirty="0" err="1" smtClean="0"/>
              <a:t>spalionica</a:t>
            </a:r>
            <a:r>
              <a:rPr lang="en-US" dirty="0" smtClean="0"/>
              <a:t> </a:t>
            </a:r>
            <a:r>
              <a:rPr lang="en-US" dirty="0" err="1" smtClean="0"/>
              <a:t>pogodna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korišćenje</a:t>
            </a:r>
            <a:r>
              <a:rPr lang="en-US" dirty="0" smtClean="0"/>
              <a:t> </a:t>
            </a:r>
            <a:r>
              <a:rPr lang="en-US" dirty="0" err="1" smtClean="0"/>
              <a:t>kao</a:t>
            </a:r>
            <a:r>
              <a:rPr lang="en-US" dirty="0" smtClean="0"/>
              <a:t> </a:t>
            </a:r>
            <a:r>
              <a:rPr lang="en-US" dirty="0" err="1" smtClean="0"/>
              <a:t>učilo</a:t>
            </a:r>
            <a:r>
              <a:rPr lang="en-US" dirty="0" smtClean="0"/>
              <a:t> u </a:t>
            </a:r>
            <a:r>
              <a:rPr lang="en-US" dirty="0" err="1" smtClean="0"/>
              <a:t>trening</a:t>
            </a:r>
            <a:r>
              <a:rPr lang="en-US" dirty="0" smtClean="0"/>
              <a:t> </a:t>
            </a:r>
            <a:r>
              <a:rPr lang="en-US" dirty="0" err="1" smtClean="0"/>
              <a:t>centru</a:t>
            </a:r>
            <a:r>
              <a:rPr lang="en-US" dirty="0" smtClean="0"/>
              <a:t>:</a:t>
            </a:r>
          </a:p>
          <a:p>
            <a:r>
              <a:rPr lang="en-US" dirty="0" smtClean="0"/>
              <a:t> </a:t>
            </a:r>
          </a:p>
          <a:p>
            <a:r>
              <a:rPr lang="en-US" dirty="0" smtClean="0"/>
              <a:t>-	</a:t>
            </a:r>
            <a:r>
              <a:rPr lang="en-US" dirty="0" err="1" smtClean="0"/>
              <a:t>Automatizovana</a:t>
            </a:r>
            <a:r>
              <a:rPr lang="en-US" dirty="0" smtClean="0"/>
              <a:t> </a:t>
            </a:r>
            <a:r>
              <a:rPr lang="en-US" dirty="0" err="1" smtClean="0"/>
              <a:t>kontrola</a:t>
            </a:r>
            <a:r>
              <a:rPr lang="en-US" dirty="0" smtClean="0"/>
              <a:t> </a:t>
            </a:r>
            <a:r>
              <a:rPr lang="en-US" dirty="0" err="1" smtClean="0"/>
              <a:t>sagorevanja</a:t>
            </a:r>
            <a:r>
              <a:rPr lang="en-US" dirty="0" smtClean="0"/>
              <a:t> </a:t>
            </a:r>
            <a:r>
              <a:rPr lang="en-US" dirty="0" err="1" smtClean="0"/>
              <a:t>pomoću</a:t>
            </a:r>
            <a:r>
              <a:rPr lang="en-US" dirty="0" smtClean="0"/>
              <a:t> </a:t>
            </a:r>
            <a:r>
              <a:rPr lang="en-US" dirty="0" err="1" smtClean="0"/>
              <a:t>kontrolne</a:t>
            </a:r>
            <a:r>
              <a:rPr lang="en-US" dirty="0" smtClean="0"/>
              <a:t> table;</a:t>
            </a:r>
          </a:p>
          <a:p>
            <a:r>
              <a:rPr lang="en-US" dirty="0" smtClean="0"/>
              <a:t>-	</a:t>
            </a:r>
            <a:r>
              <a:rPr lang="en-US" dirty="0" err="1" smtClean="0"/>
              <a:t>Mogućnost</a:t>
            </a:r>
            <a:r>
              <a:rPr lang="en-US" dirty="0" smtClean="0"/>
              <a:t> </a:t>
            </a:r>
            <a:r>
              <a:rPr lang="en-US" dirty="0" err="1" smtClean="0"/>
              <a:t>praćenja</a:t>
            </a:r>
            <a:r>
              <a:rPr lang="en-US" dirty="0" smtClean="0"/>
              <a:t> temperature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trajanja</a:t>
            </a:r>
            <a:r>
              <a:rPr lang="en-US" dirty="0" smtClean="0"/>
              <a:t> </a:t>
            </a:r>
            <a:r>
              <a:rPr lang="en-US" dirty="0" err="1" smtClean="0"/>
              <a:t>sagorevanja</a:t>
            </a:r>
            <a:r>
              <a:rPr lang="en-US" dirty="0" smtClean="0"/>
              <a:t>;</a:t>
            </a:r>
          </a:p>
          <a:p>
            <a:r>
              <a:rPr lang="en-US" dirty="0" smtClean="0"/>
              <a:t>-	</a:t>
            </a:r>
            <a:r>
              <a:rPr lang="en-US" dirty="0" err="1" smtClean="0"/>
              <a:t>Mogućnost</a:t>
            </a:r>
            <a:r>
              <a:rPr lang="en-US" dirty="0" smtClean="0"/>
              <a:t> </a:t>
            </a:r>
            <a:r>
              <a:rPr lang="en-US" dirty="0" err="1" smtClean="0"/>
              <a:t>odvođenja</a:t>
            </a:r>
            <a:r>
              <a:rPr lang="en-US" dirty="0" smtClean="0"/>
              <a:t> </a:t>
            </a:r>
            <a:r>
              <a:rPr lang="en-US" dirty="0" err="1" smtClean="0"/>
              <a:t>toplote</a:t>
            </a:r>
            <a:r>
              <a:rPr lang="en-US" dirty="0" smtClean="0"/>
              <a:t> (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grejanje</a:t>
            </a:r>
            <a:r>
              <a:rPr lang="en-US" dirty="0" smtClean="0"/>
              <a:t> </a:t>
            </a:r>
            <a:r>
              <a:rPr lang="en-US" dirty="0" err="1" smtClean="0"/>
              <a:t>ili</a:t>
            </a:r>
            <a:r>
              <a:rPr lang="en-US" dirty="0" smtClean="0"/>
              <a:t> </a:t>
            </a:r>
            <a:r>
              <a:rPr lang="en-US" dirty="0" err="1" smtClean="0"/>
              <a:t>pretvaranje</a:t>
            </a:r>
            <a:r>
              <a:rPr lang="en-US" dirty="0" smtClean="0"/>
              <a:t> u </a:t>
            </a:r>
            <a:r>
              <a:rPr lang="en-US" dirty="0" err="1" smtClean="0"/>
              <a:t>električnu</a:t>
            </a:r>
            <a:r>
              <a:rPr lang="en-US" dirty="0" smtClean="0"/>
              <a:t> </a:t>
            </a:r>
            <a:r>
              <a:rPr lang="en-US" dirty="0" err="1" smtClean="0"/>
              <a:t>energiju</a:t>
            </a:r>
            <a:r>
              <a:rPr lang="en-US" dirty="0" smtClean="0"/>
              <a:t>)</a:t>
            </a:r>
          </a:p>
          <a:p>
            <a:r>
              <a:rPr lang="en-US" dirty="0" smtClean="0"/>
              <a:t>-	Mala </a:t>
            </a:r>
            <a:r>
              <a:rPr lang="en-US" dirty="0" err="1" smtClean="0"/>
              <a:t>emisija</a:t>
            </a:r>
            <a:r>
              <a:rPr lang="en-US" dirty="0" smtClean="0"/>
              <a:t> </a:t>
            </a:r>
            <a:r>
              <a:rPr lang="en-US" dirty="0" err="1" smtClean="0"/>
              <a:t>štetnih</a:t>
            </a:r>
            <a:r>
              <a:rPr lang="en-US" dirty="0" smtClean="0"/>
              <a:t> </a:t>
            </a:r>
            <a:r>
              <a:rPr lang="en-US" dirty="0" err="1" smtClean="0"/>
              <a:t>gasova</a:t>
            </a:r>
            <a:r>
              <a:rPr lang="en-US" dirty="0" smtClean="0"/>
              <a:t> u </a:t>
            </a:r>
            <a:r>
              <a:rPr lang="en-US" dirty="0" err="1" smtClean="0"/>
              <a:t>atmosferu</a:t>
            </a:r>
            <a:r>
              <a:rPr lang="en-US" dirty="0" smtClean="0"/>
              <a:t> </a:t>
            </a:r>
            <a:r>
              <a:rPr lang="en-US" dirty="0" err="1" smtClean="0"/>
              <a:t>kao</a:t>
            </a:r>
            <a:r>
              <a:rPr lang="en-US" dirty="0" smtClean="0"/>
              <a:t> </a:t>
            </a:r>
            <a:r>
              <a:rPr lang="en-US" dirty="0" err="1" smtClean="0"/>
              <a:t>posledica</a:t>
            </a:r>
            <a:r>
              <a:rPr lang="en-US" dirty="0" smtClean="0"/>
              <a:t> </a:t>
            </a:r>
            <a:r>
              <a:rPr lang="en-US" dirty="0" err="1" smtClean="0"/>
              <a:t>dvostrukog</a:t>
            </a:r>
            <a:r>
              <a:rPr lang="en-US" dirty="0" smtClean="0"/>
              <a:t> (</a:t>
            </a:r>
            <a:r>
              <a:rPr lang="en-US" dirty="0" err="1" smtClean="0"/>
              <a:t>modularnog</a:t>
            </a:r>
            <a:r>
              <a:rPr lang="en-US" dirty="0" smtClean="0"/>
              <a:t>) </a:t>
            </a:r>
            <a:r>
              <a:rPr lang="en-US" dirty="0" err="1" smtClean="0"/>
              <a:t>sagorevanja</a:t>
            </a:r>
            <a:r>
              <a:rPr lang="en-US" dirty="0" smtClean="0"/>
              <a:t> </a:t>
            </a:r>
            <a:r>
              <a:rPr lang="en-US" dirty="0" err="1" smtClean="0"/>
              <a:t>pri</a:t>
            </a:r>
            <a:r>
              <a:rPr lang="en-US" dirty="0" smtClean="0"/>
              <a:t> 1300 °C (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izlazu</a:t>
            </a:r>
            <a:r>
              <a:rPr lang="en-US" dirty="0" smtClean="0"/>
              <a:t>);</a:t>
            </a:r>
          </a:p>
          <a:p>
            <a:r>
              <a:rPr lang="en-US" dirty="0" smtClean="0"/>
              <a:t>-	</a:t>
            </a:r>
            <a:r>
              <a:rPr lang="en-US" dirty="0" err="1" smtClean="0"/>
              <a:t>Niski</a:t>
            </a:r>
            <a:r>
              <a:rPr lang="en-US" dirty="0" smtClean="0"/>
              <a:t> </a:t>
            </a:r>
            <a:r>
              <a:rPr lang="en-US" dirty="0" err="1" smtClean="0"/>
              <a:t>troškovi</a:t>
            </a:r>
            <a:r>
              <a:rPr lang="en-US" dirty="0" smtClean="0"/>
              <a:t> </a:t>
            </a:r>
            <a:r>
              <a:rPr lang="en-US" dirty="0" err="1" smtClean="0"/>
              <a:t>održavanja</a:t>
            </a:r>
            <a:r>
              <a:rPr lang="en-US" dirty="0" smtClean="0"/>
              <a:t>; </a:t>
            </a:r>
          </a:p>
          <a:p>
            <a:r>
              <a:rPr lang="en-US" dirty="0" smtClean="0"/>
              <a:t>-	</a:t>
            </a:r>
            <a:r>
              <a:rPr lang="en-US" dirty="0" err="1" smtClean="0"/>
              <a:t>Kompaktne</a:t>
            </a:r>
            <a:r>
              <a:rPr lang="en-US" dirty="0" smtClean="0"/>
              <a:t> </a:t>
            </a:r>
            <a:r>
              <a:rPr lang="en-US" dirty="0" err="1" smtClean="0"/>
              <a:t>dimenzije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lako</a:t>
            </a:r>
            <a:r>
              <a:rPr lang="en-US" dirty="0" smtClean="0"/>
              <a:t> </a:t>
            </a:r>
            <a:r>
              <a:rPr lang="en-US" dirty="0" err="1" smtClean="0"/>
              <a:t>postavljanje</a:t>
            </a:r>
            <a:r>
              <a:rPr lang="en-US" dirty="0" smtClean="0"/>
              <a:t>;</a:t>
            </a:r>
          </a:p>
          <a:p>
            <a:r>
              <a:rPr lang="en-US" dirty="0" smtClean="0"/>
              <a:t>-	Mala </a:t>
            </a:r>
            <a:r>
              <a:rPr lang="en-US" dirty="0" err="1" smtClean="0"/>
              <a:t>potrošnja</a:t>
            </a:r>
            <a:r>
              <a:rPr lang="en-US" dirty="0" smtClean="0"/>
              <a:t> </a:t>
            </a:r>
            <a:r>
              <a:rPr lang="en-US" dirty="0" err="1" smtClean="0"/>
              <a:t>goriva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6093D-D270-429A-AD95-E90055998AEC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0" dirty="0" smtClean="0"/>
              <a:t>SPALIONICA OTPADA INCINER I8</a:t>
            </a:r>
            <a:r>
              <a:rPr lang="sr-Latn-RS" b="0" dirty="0" smtClean="0"/>
              <a:t> </a:t>
            </a:r>
            <a:r>
              <a:rPr lang="en-US" dirty="0" err="1" smtClean="0"/>
              <a:t>Osnovni</a:t>
            </a:r>
            <a:r>
              <a:rPr lang="en-US" dirty="0" smtClean="0"/>
              <a:t> </a:t>
            </a:r>
            <a:r>
              <a:rPr lang="en-US" dirty="0" err="1" smtClean="0"/>
              <a:t>delovi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endParaRPr lang="en-US" dirty="0" smtClean="0"/>
          </a:p>
          <a:p>
            <a:r>
              <a:rPr lang="en-US" dirty="0" err="1" smtClean="0"/>
              <a:t>Osnovni</a:t>
            </a:r>
            <a:r>
              <a:rPr lang="en-US" dirty="0" smtClean="0"/>
              <a:t> </a:t>
            </a:r>
            <a:r>
              <a:rPr lang="en-US" dirty="0" err="1" smtClean="0"/>
              <a:t>delovi</a:t>
            </a:r>
            <a:r>
              <a:rPr lang="en-US" dirty="0" smtClean="0"/>
              <a:t> </a:t>
            </a:r>
            <a:r>
              <a:rPr lang="en-US" dirty="0" err="1" smtClean="0"/>
              <a:t>spalionice</a:t>
            </a:r>
            <a:r>
              <a:rPr lang="en-US" dirty="0" smtClean="0"/>
              <a:t> INCINER8 i8-10s </a:t>
            </a:r>
            <a:r>
              <a:rPr lang="en-US" dirty="0" err="1" smtClean="0"/>
              <a:t>su</a:t>
            </a:r>
            <a:r>
              <a:rPr lang="en-US" dirty="0" smtClean="0"/>
              <a:t>: </a:t>
            </a:r>
            <a:r>
              <a:rPr lang="en-US" dirty="0" err="1" smtClean="0"/>
              <a:t>primarna</a:t>
            </a:r>
            <a:r>
              <a:rPr lang="en-US" dirty="0" smtClean="0"/>
              <a:t> </a:t>
            </a:r>
            <a:r>
              <a:rPr lang="en-US" dirty="0" err="1" smtClean="0"/>
              <a:t>komora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sagorevanje</a:t>
            </a:r>
            <a:r>
              <a:rPr lang="en-US" dirty="0" smtClean="0"/>
              <a:t>, </a:t>
            </a:r>
            <a:r>
              <a:rPr lang="en-US" dirty="0" err="1" smtClean="0"/>
              <a:t>sekundarna</a:t>
            </a:r>
            <a:r>
              <a:rPr lang="en-US" dirty="0" smtClean="0"/>
              <a:t> </a:t>
            </a:r>
            <a:r>
              <a:rPr lang="en-US" dirty="0" err="1" smtClean="0"/>
              <a:t>komora</a:t>
            </a:r>
            <a:r>
              <a:rPr lang="en-US" dirty="0" smtClean="0"/>
              <a:t> (</a:t>
            </a:r>
            <a:r>
              <a:rPr lang="en-US" dirty="0" err="1" smtClean="0"/>
              <a:t>komora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dopunsko</a:t>
            </a:r>
            <a:r>
              <a:rPr lang="en-US" dirty="0" smtClean="0"/>
              <a:t> </a:t>
            </a:r>
            <a:r>
              <a:rPr lang="en-US" dirty="0" err="1" smtClean="0"/>
              <a:t>sagorevanje</a:t>
            </a:r>
            <a:r>
              <a:rPr lang="en-US" dirty="0" smtClean="0"/>
              <a:t>), </a:t>
            </a:r>
            <a:r>
              <a:rPr lang="en-US" dirty="0" err="1" smtClean="0"/>
              <a:t>gorionici</a:t>
            </a:r>
            <a:r>
              <a:rPr lang="en-US" dirty="0" smtClean="0"/>
              <a:t> u </a:t>
            </a:r>
            <a:r>
              <a:rPr lang="en-US" dirty="0" err="1" smtClean="0"/>
              <a:t>primarnoj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sekundarnoj</a:t>
            </a:r>
            <a:r>
              <a:rPr lang="en-US" dirty="0" smtClean="0"/>
              <a:t> </a:t>
            </a:r>
            <a:r>
              <a:rPr lang="en-US" dirty="0" err="1" smtClean="0"/>
              <a:t>komori</a:t>
            </a:r>
            <a:r>
              <a:rPr lang="en-US" dirty="0" smtClean="0"/>
              <a:t>, </a:t>
            </a:r>
            <a:r>
              <a:rPr lang="en-US" dirty="0" err="1" smtClean="0"/>
              <a:t>dimnjak</a:t>
            </a:r>
            <a:r>
              <a:rPr lang="en-US" dirty="0" smtClean="0"/>
              <a:t>, </a:t>
            </a:r>
            <a:r>
              <a:rPr lang="en-US" dirty="0" err="1" smtClean="0"/>
              <a:t>kontrolna</a:t>
            </a:r>
            <a:r>
              <a:rPr lang="en-US" dirty="0" smtClean="0"/>
              <a:t> </a:t>
            </a:r>
            <a:r>
              <a:rPr lang="en-US" dirty="0" err="1" smtClean="0"/>
              <a:t>tabla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rezervoar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gorivo</a:t>
            </a:r>
            <a:r>
              <a:rPr lang="en-US" dirty="0" smtClean="0"/>
              <a:t> (</a:t>
            </a:r>
            <a:r>
              <a:rPr lang="en-US" dirty="0" err="1" smtClean="0"/>
              <a:t>slika</a:t>
            </a:r>
            <a:r>
              <a:rPr lang="en-US" dirty="0" smtClean="0"/>
              <a:t> 1b). </a:t>
            </a:r>
          </a:p>
          <a:p>
            <a:r>
              <a:rPr lang="en-US" dirty="0" err="1" smtClean="0"/>
              <a:t>Primarna</a:t>
            </a:r>
            <a:r>
              <a:rPr lang="en-US" dirty="0" smtClean="0"/>
              <a:t> </a:t>
            </a:r>
            <a:r>
              <a:rPr lang="en-US" dirty="0" err="1" smtClean="0"/>
              <a:t>komora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sagorevanje</a:t>
            </a:r>
            <a:r>
              <a:rPr lang="en-US" dirty="0" smtClean="0"/>
              <a:t> je </a:t>
            </a:r>
            <a:r>
              <a:rPr lang="en-US" dirty="0" err="1" smtClean="0"/>
              <a:t>monolitno</a:t>
            </a:r>
            <a:r>
              <a:rPr lang="en-US" dirty="0" smtClean="0"/>
              <a:t> </a:t>
            </a:r>
            <a:r>
              <a:rPr lang="en-US" dirty="0" err="1" smtClean="0"/>
              <a:t>izlivena</a:t>
            </a:r>
            <a:r>
              <a:rPr lang="en-US" dirty="0" smtClean="0"/>
              <a:t> </a:t>
            </a:r>
            <a:r>
              <a:rPr lang="en-US" dirty="0" err="1" smtClean="0"/>
              <a:t>od</a:t>
            </a:r>
            <a:r>
              <a:rPr lang="en-US" dirty="0" smtClean="0"/>
              <a:t> </a:t>
            </a:r>
            <a:r>
              <a:rPr lang="en-US" dirty="0" err="1" smtClean="0"/>
              <a:t>vatrostalnog</a:t>
            </a:r>
            <a:r>
              <a:rPr lang="en-US" dirty="0" smtClean="0"/>
              <a:t> </a:t>
            </a:r>
            <a:r>
              <a:rPr lang="en-US" dirty="0" err="1" smtClean="0"/>
              <a:t>čelika</a:t>
            </a:r>
            <a:r>
              <a:rPr lang="en-US" dirty="0" smtClean="0"/>
              <a:t> </a:t>
            </a:r>
            <a:r>
              <a:rPr lang="en-US" dirty="0" err="1" smtClean="0"/>
              <a:t>visokog</a:t>
            </a:r>
            <a:r>
              <a:rPr lang="en-US" dirty="0" smtClean="0"/>
              <a:t> </a:t>
            </a:r>
            <a:r>
              <a:rPr lang="en-US" dirty="0" err="1" smtClean="0"/>
              <a:t>kvaliteta</a:t>
            </a:r>
            <a:endParaRPr lang="sr-Latn-RS" dirty="0" smtClean="0"/>
          </a:p>
          <a:p>
            <a:r>
              <a:rPr lang="en-US" dirty="0" smtClean="0"/>
              <a:t> </a:t>
            </a:r>
            <a:r>
              <a:rPr lang="en-US" dirty="0" err="1" smtClean="0"/>
              <a:t>Projektovana</a:t>
            </a:r>
            <a:r>
              <a:rPr lang="en-US" dirty="0" smtClean="0"/>
              <a:t> je </a:t>
            </a:r>
            <a:r>
              <a:rPr lang="en-US" dirty="0" err="1" smtClean="0"/>
              <a:t>tako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topao</a:t>
            </a:r>
            <a:r>
              <a:rPr lang="en-US" dirty="0" smtClean="0"/>
              <a:t> fluid </a:t>
            </a:r>
            <a:r>
              <a:rPr lang="en-US" dirty="0" err="1" smtClean="0"/>
              <a:t>neometano</a:t>
            </a:r>
            <a:r>
              <a:rPr lang="en-US" dirty="0" smtClean="0"/>
              <a:t> </a:t>
            </a:r>
            <a:r>
              <a:rPr lang="en-US" dirty="0" err="1" smtClean="0"/>
              <a:t>cirkuliše</a:t>
            </a:r>
            <a:r>
              <a:rPr lang="en-US" dirty="0" smtClean="0"/>
              <a:t> </a:t>
            </a:r>
            <a:r>
              <a:rPr lang="en-US" dirty="0" err="1" smtClean="0"/>
              <a:t>po</a:t>
            </a:r>
            <a:r>
              <a:rPr lang="en-US" dirty="0" smtClean="0"/>
              <a:t> </a:t>
            </a:r>
            <a:r>
              <a:rPr lang="en-US" dirty="0" err="1" smtClean="0"/>
              <a:t>celoj</a:t>
            </a:r>
            <a:r>
              <a:rPr lang="en-US" dirty="0" smtClean="0"/>
              <a:t> </a:t>
            </a:r>
            <a:r>
              <a:rPr lang="en-US" dirty="0" err="1" smtClean="0"/>
              <a:t>njenoj</a:t>
            </a:r>
            <a:r>
              <a:rPr lang="en-US" dirty="0" smtClean="0"/>
              <a:t> </a:t>
            </a:r>
            <a:r>
              <a:rPr lang="en-US" dirty="0" err="1" smtClean="0"/>
              <a:t>zapremini</a:t>
            </a:r>
            <a:r>
              <a:rPr lang="en-US" dirty="0" smtClean="0"/>
              <a:t>, </a:t>
            </a:r>
            <a:r>
              <a:rPr lang="en-US" dirty="0" err="1" smtClean="0"/>
              <a:t>bez</a:t>
            </a:r>
            <a:r>
              <a:rPr lang="en-US" dirty="0" smtClean="0"/>
              <a:t> "</a:t>
            </a:r>
            <a:r>
              <a:rPr lang="en-US" dirty="0" err="1" smtClean="0"/>
              <a:t>hladnih</a:t>
            </a:r>
            <a:r>
              <a:rPr lang="en-US" dirty="0" smtClean="0"/>
              <a:t> </a:t>
            </a:r>
            <a:r>
              <a:rPr lang="en-US" dirty="0" err="1" smtClean="0"/>
              <a:t>tačaka</a:t>
            </a:r>
            <a:r>
              <a:rPr lang="en-US" dirty="0" smtClean="0"/>
              <a:t>“</a:t>
            </a:r>
            <a:endParaRPr lang="sr-Latn-RS" dirty="0" smtClean="0"/>
          </a:p>
          <a:p>
            <a:r>
              <a:rPr lang="en-US" dirty="0" smtClean="0"/>
              <a:t> Sa </a:t>
            </a:r>
            <a:r>
              <a:rPr lang="en-US" dirty="0" err="1" smtClean="0"/>
              <a:t>spoljne</a:t>
            </a:r>
            <a:r>
              <a:rPr lang="en-US" dirty="0" smtClean="0"/>
              <a:t> </a:t>
            </a:r>
            <a:r>
              <a:rPr lang="en-US" dirty="0" err="1" smtClean="0"/>
              <a:t>strane</a:t>
            </a:r>
            <a:r>
              <a:rPr lang="en-US" dirty="0" smtClean="0"/>
              <a:t> je </a:t>
            </a:r>
            <a:r>
              <a:rPr lang="en-US" dirty="0" err="1" smtClean="0"/>
              <a:t>izolovana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dodatno</a:t>
            </a:r>
            <a:r>
              <a:rPr lang="en-US" dirty="0" smtClean="0"/>
              <a:t> </a:t>
            </a:r>
            <a:r>
              <a:rPr lang="en-US" dirty="0" err="1" smtClean="0"/>
              <a:t>armirana</a:t>
            </a:r>
            <a:r>
              <a:rPr lang="en-US" dirty="0" smtClean="0"/>
              <a:t>, </a:t>
            </a:r>
            <a:r>
              <a:rPr lang="en-US" dirty="0" err="1" smtClean="0"/>
              <a:t>što</a:t>
            </a:r>
            <a:r>
              <a:rPr lang="en-US" dirty="0" smtClean="0"/>
              <a:t> </a:t>
            </a:r>
            <a:r>
              <a:rPr lang="en-US" dirty="0" err="1" smtClean="0"/>
              <a:t>utiče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smanjenje</a:t>
            </a:r>
            <a:r>
              <a:rPr lang="en-US" dirty="0" smtClean="0"/>
              <a:t> </a:t>
            </a:r>
            <a:r>
              <a:rPr lang="en-US" dirty="0" err="1" smtClean="0"/>
              <a:t>toplotnih</a:t>
            </a:r>
            <a:r>
              <a:rPr lang="en-US" dirty="0" smtClean="0"/>
              <a:t> </a:t>
            </a:r>
            <a:r>
              <a:rPr lang="en-US" dirty="0" err="1" smtClean="0"/>
              <a:t>gubitaka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stabilnost</a:t>
            </a:r>
            <a:r>
              <a:rPr lang="en-US" dirty="0" smtClean="0"/>
              <a:t> u </a:t>
            </a:r>
            <a:r>
              <a:rPr lang="en-US" dirty="0" err="1" smtClean="0"/>
              <a:t>radu</a:t>
            </a:r>
            <a:r>
              <a:rPr lang="en-US" dirty="0" smtClean="0"/>
              <a:t> </a:t>
            </a:r>
            <a:r>
              <a:rPr lang="en-US" dirty="0" err="1" smtClean="0"/>
              <a:t>uz</a:t>
            </a:r>
            <a:r>
              <a:rPr lang="en-US" dirty="0" smtClean="0"/>
              <a:t> </a:t>
            </a:r>
            <a:r>
              <a:rPr lang="en-US" dirty="0" err="1" smtClean="0"/>
              <a:t>minimalne</a:t>
            </a:r>
            <a:r>
              <a:rPr lang="en-US" dirty="0" smtClean="0"/>
              <a:t> </a:t>
            </a:r>
            <a:r>
              <a:rPr lang="en-US" dirty="0" err="1" smtClean="0"/>
              <a:t>troškove</a:t>
            </a:r>
            <a:r>
              <a:rPr lang="en-US" dirty="0" smtClean="0"/>
              <a:t> </a:t>
            </a:r>
            <a:r>
              <a:rPr lang="en-US" dirty="0" err="1" smtClean="0"/>
              <a:t>održavanja</a:t>
            </a:r>
            <a:endParaRPr lang="sr-Latn-RS" dirty="0" smtClean="0"/>
          </a:p>
          <a:p>
            <a:r>
              <a:rPr lang="en-US" dirty="0" smtClean="0"/>
              <a:t> </a:t>
            </a:r>
            <a:r>
              <a:rPr lang="en-US" dirty="0" err="1" smtClean="0"/>
              <a:t>Zapremina</a:t>
            </a:r>
            <a:r>
              <a:rPr lang="en-US" dirty="0" smtClean="0"/>
              <a:t> </a:t>
            </a:r>
            <a:r>
              <a:rPr lang="en-US" dirty="0" err="1" smtClean="0"/>
              <a:t>primarne</a:t>
            </a:r>
            <a:r>
              <a:rPr lang="en-US" dirty="0" smtClean="0"/>
              <a:t> </a:t>
            </a:r>
            <a:r>
              <a:rPr lang="en-US" dirty="0" err="1" smtClean="0"/>
              <a:t>komore</a:t>
            </a:r>
            <a:r>
              <a:rPr lang="en-US" dirty="0" smtClean="0"/>
              <a:t> </a:t>
            </a:r>
            <a:r>
              <a:rPr lang="en-US" dirty="0" err="1" smtClean="0"/>
              <a:t>iznosi</a:t>
            </a:r>
            <a:r>
              <a:rPr lang="en-US" dirty="0" smtClean="0"/>
              <a:t> 0.1 m</a:t>
            </a:r>
            <a:r>
              <a:rPr lang="en-US" baseline="30000" dirty="0" smtClean="0"/>
              <a:t>3</a:t>
            </a:r>
            <a:r>
              <a:rPr lang="en-US" dirty="0" smtClean="0"/>
              <a:t>, </a:t>
            </a:r>
            <a:r>
              <a:rPr lang="en-US" dirty="0" err="1" smtClean="0"/>
              <a:t>i</a:t>
            </a:r>
            <a:r>
              <a:rPr lang="en-US" dirty="0" smtClean="0"/>
              <a:t> u </a:t>
            </a:r>
            <a:r>
              <a:rPr lang="en-US" dirty="0" err="1" smtClean="0"/>
              <a:t>nju</a:t>
            </a:r>
            <a:r>
              <a:rPr lang="en-US" dirty="0" smtClean="0"/>
              <a:t> se </a:t>
            </a:r>
            <a:r>
              <a:rPr lang="en-US" dirty="0" err="1" smtClean="0"/>
              <a:t>zahvaljujući</a:t>
            </a:r>
            <a:r>
              <a:rPr lang="en-US" dirty="0" smtClean="0"/>
              <a:t> </a:t>
            </a:r>
            <a:r>
              <a:rPr lang="en-US" dirty="0" err="1" smtClean="0"/>
              <a:t>velikom</a:t>
            </a:r>
            <a:r>
              <a:rPr lang="en-US" dirty="0" smtClean="0"/>
              <a:t> </a:t>
            </a:r>
            <a:r>
              <a:rPr lang="en-US" dirty="0" err="1" smtClean="0"/>
              <a:t>otvoru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vrhu</a:t>
            </a:r>
            <a:r>
              <a:rPr lang="en-US" dirty="0" smtClean="0"/>
              <a:t> </a:t>
            </a:r>
            <a:r>
              <a:rPr lang="en-US" dirty="0" err="1" smtClean="0"/>
              <a:t>može</a:t>
            </a:r>
            <a:r>
              <a:rPr lang="en-US" dirty="0" smtClean="0"/>
              <a:t> </a:t>
            </a:r>
            <a:r>
              <a:rPr lang="en-US" dirty="0" err="1" smtClean="0"/>
              <a:t>smestiti</a:t>
            </a:r>
            <a:r>
              <a:rPr lang="en-US" dirty="0" smtClean="0"/>
              <a:t> </a:t>
            </a:r>
            <a:r>
              <a:rPr lang="en-US" dirty="0" err="1" smtClean="0"/>
              <a:t>približno</a:t>
            </a:r>
            <a:r>
              <a:rPr lang="en-US" dirty="0" smtClean="0"/>
              <a:t> </a:t>
            </a:r>
            <a:r>
              <a:rPr lang="en-US" dirty="0" smtClean="0"/>
              <a:t>50 </a:t>
            </a:r>
            <a:r>
              <a:rPr lang="en-US" dirty="0" smtClean="0"/>
              <a:t>kg </a:t>
            </a:r>
            <a:r>
              <a:rPr lang="en-US" dirty="0" err="1" smtClean="0"/>
              <a:t>otpada</a:t>
            </a:r>
            <a:r>
              <a:rPr lang="en-US" dirty="0" smtClean="0"/>
              <a:t> </a:t>
            </a:r>
            <a:r>
              <a:rPr lang="en-US" dirty="0" err="1" smtClean="0"/>
              <a:t>pripremljenog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tretiranje</a:t>
            </a:r>
            <a:endParaRPr lang="sr-Latn-RS" dirty="0" smtClean="0"/>
          </a:p>
          <a:p>
            <a:r>
              <a:rPr lang="en-US" dirty="0" smtClean="0"/>
              <a:t> </a:t>
            </a:r>
            <a:r>
              <a:rPr lang="en-US" dirty="0" err="1" smtClean="0"/>
              <a:t>Prosečna</a:t>
            </a:r>
            <a:r>
              <a:rPr lang="en-US" dirty="0" smtClean="0"/>
              <a:t> </a:t>
            </a:r>
            <a:r>
              <a:rPr lang="en-US" dirty="0" err="1" smtClean="0"/>
              <a:t>brzina</a:t>
            </a:r>
            <a:r>
              <a:rPr lang="en-US" dirty="0" smtClean="0"/>
              <a:t> </a:t>
            </a:r>
            <a:r>
              <a:rPr lang="en-US" dirty="0" err="1" smtClean="0"/>
              <a:t>sagorevanja</a:t>
            </a:r>
            <a:r>
              <a:rPr lang="en-US" dirty="0" smtClean="0"/>
              <a:t> je </a:t>
            </a:r>
            <a:r>
              <a:rPr lang="en-US" dirty="0" err="1" smtClean="0"/>
              <a:t>oko</a:t>
            </a:r>
            <a:r>
              <a:rPr lang="en-US" dirty="0" smtClean="0"/>
              <a:t> 28 kg/h, </a:t>
            </a:r>
            <a:r>
              <a:rPr lang="en-US" dirty="0" err="1" smtClean="0"/>
              <a:t>pri</a:t>
            </a:r>
            <a:r>
              <a:rPr lang="en-US" dirty="0" smtClean="0"/>
              <a:t> </a:t>
            </a:r>
            <a:r>
              <a:rPr lang="en-US" dirty="0" err="1" smtClean="0"/>
              <a:t>čemu</a:t>
            </a:r>
            <a:r>
              <a:rPr lang="en-US" dirty="0" smtClean="0"/>
              <a:t> se </a:t>
            </a:r>
            <a:r>
              <a:rPr lang="en-US" dirty="0" err="1" smtClean="0"/>
              <a:t>troši</a:t>
            </a:r>
            <a:r>
              <a:rPr lang="en-US" dirty="0" smtClean="0"/>
              <a:t> </a:t>
            </a:r>
            <a:r>
              <a:rPr lang="en-US" dirty="0" err="1" smtClean="0"/>
              <a:t>oko</a:t>
            </a:r>
            <a:r>
              <a:rPr lang="en-US" dirty="0" smtClean="0"/>
              <a:t> 5l </a:t>
            </a:r>
            <a:r>
              <a:rPr lang="en-US" dirty="0" err="1" smtClean="0"/>
              <a:t>goriva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stvara</a:t>
            </a:r>
            <a:r>
              <a:rPr lang="en-US" dirty="0" smtClean="0"/>
              <a:t> 100 mg/m</a:t>
            </a:r>
            <a:r>
              <a:rPr lang="en-US" baseline="30000" dirty="0" smtClean="0"/>
              <a:t>3</a:t>
            </a:r>
            <a:r>
              <a:rPr lang="en-US" dirty="0" smtClean="0"/>
              <a:t> </a:t>
            </a:r>
            <a:r>
              <a:rPr lang="en-US" dirty="0" err="1" smtClean="0"/>
              <a:t>pepela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6093D-D270-429A-AD95-E90055998AEC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0" dirty="0" smtClean="0"/>
              <a:t>SPALIONICA OTPADA INCINER I8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6093D-D270-429A-AD95-E90055998AEC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5" name="Content Placeholder 4" descr="Slika 1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1142984"/>
            <a:ext cx="6357982" cy="5384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0" dirty="0" smtClean="0"/>
              <a:t>SPALIONICA OTPADA INCINER I8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err="1" smtClean="0"/>
              <a:t>Sekundarna</a:t>
            </a:r>
            <a:r>
              <a:rPr lang="en-US" dirty="0" smtClean="0"/>
              <a:t> </a:t>
            </a:r>
            <a:r>
              <a:rPr lang="en-US" dirty="0" err="1" smtClean="0"/>
              <a:t>komora</a:t>
            </a:r>
            <a:r>
              <a:rPr lang="en-US" dirty="0" smtClean="0"/>
              <a:t> (</a:t>
            </a:r>
            <a:r>
              <a:rPr lang="en-US" dirty="0" err="1" smtClean="0"/>
              <a:t>komora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dodatno</a:t>
            </a:r>
            <a:r>
              <a:rPr lang="en-US" dirty="0" smtClean="0"/>
              <a:t> </a:t>
            </a:r>
            <a:r>
              <a:rPr lang="en-US" dirty="0" err="1" smtClean="0"/>
              <a:t>sagorevanje</a:t>
            </a:r>
            <a:r>
              <a:rPr lang="en-US" dirty="0" smtClean="0"/>
              <a:t>, </a:t>
            </a:r>
            <a:r>
              <a:rPr lang="en-US" dirty="0" err="1" smtClean="0"/>
              <a:t>označena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3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slici</a:t>
            </a:r>
            <a:r>
              <a:rPr lang="en-US" dirty="0" smtClean="0"/>
              <a:t> 1b) </a:t>
            </a:r>
            <a:r>
              <a:rPr lang="en-US" dirty="0" err="1" smtClean="0"/>
              <a:t>služi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tretiranje</a:t>
            </a:r>
            <a:r>
              <a:rPr lang="en-US" dirty="0" smtClean="0"/>
              <a:t> </a:t>
            </a:r>
            <a:r>
              <a:rPr lang="en-US" dirty="0" err="1" smtClean="0"/>
              <a:t>štetnih</a:t>
            </a:r>
            <a:r>
              <a:rPr lang="en-US" dirty="0" smtClean="0"/>
              <a:t> </a:t>
            </a:r>
            <a:r>
              <a:rPr lang="en-US" dirty="0" err="1" smtClean="0"/>
              <a:t>gasova</a:t>
            </a:r>
            <a:r>
              <a:rPr lang="en-US" dirty="0" smtClean="0"/>
              <a:t> </a:t>
            </a:r>
            <a:r>
              <a:rPr lang="en-US" dirty="0" err="1" smtClean="0"/>
              <a:t>koji</a:t>
            </a:r>
            <a:r>
              <a:rPr lang="en-US" dirty="0" smtClean="0"/>
              <a:t> </a:t>
            </a:r>
            <a:r>
              <a:rPr lang="en-US" dirty="0" err="1" smtClean="0"/>
              <a:t>nastaju</a:t>
            </a:r>
            <a:r>
              <a:rPr lang="en-US" dirty="0" smtClean="0"/>
              <a:t> </a:t>
            </a:r>
            <a:r>
              <a:rPr lang="en-US" dirty="0" err="1" smtClean="0"/>
              <a:t>kao</a:t>
            </a:r>
            <a:r>
              <a:rPr lang="en-US" dirty="0" smtClean="0"/>
              <a:t> </a:t>
            </a:r>
            <a:r>
              <a:rPr lang="en-US" dirty="0" err="1" smtClean="0"/>
              <a:t>produkti</a:t>
            </a:r>
            <a:r>
              <a:rPr lang="en-US" dirty="0" smtClean="0"/>
              <a:t> </a:t>
            </a:r>
            <a:r>
              <a:rPr lang="en-US" dirty="0" err="1" smtClean="0"/>
              <a:t>sagorevanja</a:t>
            </a:r>
            <a:r>
              <a:rPr lang="en-US" dirty="0" smtClean="0"/>
              <a:t> </a:t>
            </a:r>
            <a:r>
              <a:rPr lang="en-US" dirty="0" err="1" smtClean="0"/>
              <a:t>otpada</a:t>
            </a:r>
            <a:r>
              <a:rPr lang="en-US" dirty="0" smtClean="0"/>
              <a:t> u </a:t>
            </a:r>
            <a:r>
              <a:rPr lang="en-US" dirty="0" err="1" smtClean="0"/>
              <a:t>primarnoj</a:t>
            </a:r>
            <a:r>
              <a:rPr lang="en-US" dirty="0" smtClean="0"/>
              <a:t> </a:t>
            </a:r>
            <a:r>
              <a:rPr lang="en-US" dirty="0" err="1" smtClean="0"/>
              <a:t>komori</a:t>
            </a:r>
            <a:endParaRPr lang="sr-Latn-RS" dirty="0" smtClean="0"/>
          </a:p>
          <a:p>
            <a:r>
              <a:rPr lang="en-US" dirty="0" smtClean="0"/>
              <a:t> U </a:t>
            </a:r>
            <a:r>
              <a:rPr lang="en-US" dirty="0" err="1" smtClean="0"/>
              <a:t>njoj</a:t>
            </a:r>
            <a:r>
              <a:rPr lang="en-US" dirty="0" smtClean="0"/>
              <a:t> se </a:t>
            </a:r>
            <a:r>
              <a:rPr lang="en-US" dirty="0" err="1" smtClean="0"/>
              <a:t>gasovi</a:t>
            </a:r>
            <a:r>
              <a:rPr lang="en-US" dirty="0" smtClean="0"/>
              <a:t> </a:t>
            </a:r>
            <a:r>
              <a:rPr lang="en-US" dirty="0" err="1" smtClean="0"/>
              <a:t>zadržavaju</a:t>
            </a:r>
            <a:r>
              <a:rPr lang="en-US" dirty="0" smtClean="0"/>
              <a:t> </a:t>
            </a:r>
            <a:r>
              <a:rPr lang="en-US" dirty="0" err="1" smtClean="0"/>
              <a:t>relativno</a:t>
            </a:r>
            <a:r>
              <a:rPr lang="en-US" dirty="0" smtClean="0"/>
              <a:t> </a:t>
            </a:r>
            <a:r>
              <a:rPr lang="en-US" dirty="0" err="1" smtClean="0"/>
              <a:t>kratko</a:t>
            </a:r>
            <a:r>
              <a:rPr lang="en-US" dirty="0" smtClean="0"/>
              <a:t> (</a:t>
            </a:r>
            <a:r>
              <a:rPr lang="en-US" dirty="0" err="1" smtClean="0"/>
              <a:t>oko</a:t>
            </a:r>
            <a:r>
              <a:rPr lang="en-US" dirty="0" smtClean="0"/>
              <a:t> 2s), </a:t>
            </a:r>
            <a:r>
              <a:rPr lang="en-US" dirty="0" err="1" smtClean="0"/>
              <a:t>ali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jako</a:t>
            </a:r>
            <a:r>
              <a:rPr lang="en-US" dirty="0" smtClean="0"/>
              <a:t> </a:t>
            </a:r>
            <a:r>
              <a:rPr lang="en-US" dirty="0" err="1" smtClean="0"/>
              <a:t>visokoj</a:t>
            </a:r>
            <a:r>
              <a:rPr lang="en-US" dirty="0" smtClean="0"/>
              <a:t> </a:t>
            </a:r>
            <a:r>
              <a:rPr lang="en-US" dirty="0" err="1" smtClean="0"/>
              <a:t>temperaturi</a:t>
            </a:r>
            <a:r>
              <a:rPr lang="en-US" dirty="0" smtClean="0"/>
              <a:t> (</a:t>
            </a:r>
            <a:r>
              <a:rPr lang="en-US" dirty="0" err="1" smtClean="0"/>
              <a:t>od</a:t>
            </a:r>
            <a:r>
              <a:rPr lang="en-US" dirty="0" smtClean="0"/>
              <a:t> </a:t>
            </a:r>
            <a:r>
              <a:rPr lang="en-US" dirty="0" err="1" smtClean="0"/>
              <a:t>oko</a:t>
            </a:r>
            <a:r>
              <a:rPr lang="en-US" dirty="0" smtClean="0"/>
              <a:t>    1300 </a:t>
            </a:r>
            <a:r>
              <a:rPr lang="en-US" baseline="30000" dirty="0" err="1" smtClean="0"/>
              <a:t>o</a:t>
            </a:r>
            <a:r>
              <a:rPr lang="en-US" dirty="0" err="1" smtClean="0"/>
              <a:t>C</a:t>
            </a:r>
            <a:r>
              <a:rPr lang="en-US" dirty="0" smtClean="0"/>
              <a:t>) </a:t>
            </a:r>
            <a:r>
              <a:rPr lang="en-US" dirty="0" err="1" smtClean="0"/>
              <a:t>dolazi</a:t>
            </a:r>
            <a:r>
              <a:rPr lang="en-US" dirty="0" smtClean="0"/>
              <a:t> do </a:t>
            </a:r>
            <a:r>
              <a:rPr lang="en-US" dirty="0" err="1" smtClean="0"/>
              <a:t>procesa</a:t>
            </a:r>
            <a:r>
              <a:rPr lang="en-US" dirty="0" smtClean="0"/>
              <a:t> </a:t>
            </a:r>
            <a:r>
              <a:rPr lang="en-US" dirty="0" err="1" smtClean="0"/>
              <a:t>pirolize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/</a:t>
            </a:r>
            <a:r>
              <a:rPr lang="en-US" dirty="0" err="1" smtClean="0"/>
              <a:t>ili</a:t>
            </a:r>
            <a:r>
              <a:rPr lang="en-US" dirty="0" smtClean="0"/>
              <a:t> </a:t>
            </a:r>
            <a:r>
              <a:rPr lang="en-US" dirty="0" err="1" smtClean="0"/>
              <a:t>oksidacije</a:t>
            </a:r>
            <a:r>
              <a:rPr lang="en-US" dirty="0" smtClean="0"/>
              <a:t>, </a:t>
            </a:r>
            <a:r>
              <a:rPr lang="en-US" dirty="0" err="1" smtClean="0"/>
              <a:t>pri</a:t>
            </a:r>
            <a:r>
              <a:rPr lang="en-US" dirty="0" smtClean="0"/>
              <a:t> </a:t>
            </a:r>
            <a:r>
              <a:rPr lang="en-US" dirty="0" err="1" smtClean="0"/>
              <a:t>čemu</a:t>
            </a:r>
            <a:r>
              <a:rPr lang="en-US" dirty="0" smtClean="0"/>
              <a:t> se </a:t>
            </a:r>
            <a:r>
              <a:rPr lang="en-US" dirty="0" err="1" smtClean="0"/>
              <a:t>značajno</a:t>
            </a:r>
            <a:r>
              <a:rPr lang="en-US" dirty="0" smtClean="0"/>
              <a:t> </a:t>
            </a:r>
            <a:r>
              <a:rPr lang="en-US" dirty="0" err="1" smtClean="0"/>
              <a:t>smanjuje</a:t>
            </a:r>
            <a:r>
              <a:rPr lang="en-US" dirty="0" smtClean="0"/>
              <a:t> </a:t>
            </a:r>
            <a:r>
              <a:rPr lang="en-US" dirty="0" err="1" smtClean="0"/>
              <a:t>procenat</a:t>
            </a:r>
            <a:r>
              <a:rPr lang="en-US" dirty="0" smtClean="0"/>
              <a:t> </a:t>
            </a:r>
            <a:r>
              <a:rPr lang="en-US" dirty="0" err="1" smtClean="0"/>
              <a:t>štetnih</a:t>
            </a:r>
            <a:r>
              <a:rPr lang="en-US" dirty="0" smtClean="0"/>
              <a:t> </a:t>
            </a:r>
            <a:r>
              <a:rPr lang="en-US" dirty="0" err="1" smtClean="0"/>
              <a:t>gasova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izlazu</a:t>
            </a:r>
            <a:r>
              <a:rPr lang="en-US" dirty="0" smtClean="0"/>
              <a:t> </a:t>
            </a:r>
            <a:r>
              <a:rPr lang="en-US" dirty="0" err="1" smtClean="0"/>
              <a:t>iz</a:t>
            </a:r>
            <a:r>
              <a:rPr lang="en-US" dirty="0" smtClean="0"/>
              <a:t> </a:t>
            </a:r>
            <a:r>
              <a:rPr lang="en-US" dirty="0" err="1" smtClean="0"/>
              <a:t>spalionice</a:t>
            </a:r>
            <a:endParaRPr lang="en-US" dirty="0" smtClean="0"/>
          </a:p>
          <a:p>
            <a:r>
              <a:rPr lang="en-US" dirty="0" err="1" smtClean="0"/>
              <a:t>Gorionici</a:t>
            </a:r>
            <a:r>
              <a:rPr lang="en-US" dirty="0" smtClean="0"/>
              <a:t>, </a:t>
            </a:r>
            <a:r>
              <a:rPr lang="en-US" dirty="0" err="1" smtClean="0"/>
              <a:t>koji</a:t>
            </a:r>
            <a:r>
              <a:rPr lang="en-US" dirty="0" smtClean="0"/>
              <a:t> se </a:t>
            </a:r>
            <a:r>
              <a:rPr lang="en-US" dirty="0" err="1" smtClean="0"/>
              <a:t>nalaze</a:t>
            </a:r>
            <a:r>
              <a:rPr lang="en-US" dirty="0" smtClean="0"/>
              <a:t> u </a:t>
            </a:r>
            <a:r>
              <a:rPr lang="en-US" dirty="0" err="1" smtClean="0"/>
              <a:t>primarnoj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sekundarnoj</a:t>
            </a:r>
            <a:r>
              <a:rPr lang="en-US" dirty="0" smtClean="0"/>
              <a:t> </a:t>
            </a:r>
            <a:r>
              <a:rPr lang="en-US" dirty="0" err="1" smtClean="0"/>
              <a:t>komori</a:t>
            </a:r>
            <a:r>
              <a:rPr lang="en-US" dirty="0" smtClean="0"/>
              <a:t>, </a:t>
            </a:r>
            <a:r>
              <a:rPr lang="en-US" dirty="0" err="1" smtClean="0"/>
              <a:t>imaju</a:t>
            </a:r>
            <a:r>
              <a:rPr lang="en-US" dirty="0" smtClean="0"/>
              <a:t> </a:t>
            </a:r>
            <a:r>
              <a:rPr lang="en-US" dirty="0" err="1" smtClean="0"/>
              <a:t>dvojaku</a:t>
            </a:r>
            <a:r>
              <a:rPr lang="en-US" dirty="0" smtClean="0"/>
              <a:t> </a:t>
            </a:r>
            <a:r>
              <a:rPr lang="en-US" dirty="0" err="1" smtClean="0"/>
              <a:t>ulogu</a:t>
            </a:r>
            <a:r>
              <a:rPr lang="en-US" dirty="0" smtClean="0"/>
              <a:t> u </a:t>
            </a:r>
            <a:r>
              <a:rPr lang="en-US" dirty="0" err="1" smtClean="0"/>
              <a:t>procesu</a:t>
            </a:r>
            <a:r>
              <a:rPr lang="en-US" dirty="0" smtClean="0"/>
              <a:t> </a:t>
            </a:r>
            <a:r>
              <a:rPr lang="en-US" dirty="0" err="1" smtClean="0"/>
              <a:t>insineracije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6093D-D270-429A-AD95-E90055998AEC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0" dirty="0" smtClean="0"/>
              <a:t>SPALIONICA OTPADA INCINER I8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 smtClean="0"/>
              <a:t>Tokom</a:t>
            </a:r>
            <a:r>
              <a:rPr lang="en-US" dirty="0" smtClean="0"/>
              <a:t> </a:t>
            </a:r>
            <a:r>
              <a:rPr lang="en-US" dirty="0" err="1" smtClean="0"/>
              <a:t>pripreme</a:t>
            </a:r>
            <a:r>
              <a:rPr lang="en-US" dirty="0" smtClean="0"/>
              <a:t> </a:t>
            </a:r>
            <a:r>
              <a:rPr lang="en-US" dirty="0" err="1" smtClean="0"/>
              <a:t>spalionice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prihvatanje</a:t>
            </a:r>
            <a:r>
              <a:rPr lang="en-US" dirty="0" smtClean="0"/>
              <a:t> </a:t>
            </a:r>
            <a:r>
              <a:rPr lang="en-US" dirty="0" err="1" smtClean="0"/>
              <a:t>otpada</a:t>
            </a:r>
            <a:r>
              <a:rPr lang="en-US" dirty="0" smtClean="0"/>
              <a:t>, </a:t>
            </a:r>
            <a:r>
              <a:rPr lang="en-US" dirty="0" err="1" smtClean="0"/>
              <a:t>zagrevaju</a:t>
            </a:r>
            <a:r>
              <a:rPr lang="en-US" dirty="0" smtClean="0"/>
              <a:t> </a:t>
            </a:r>
            <a:r>
              <a:rPr lang="en-US" dirty="0" err="1" smtClean="0"/>
              <a:t>primarn</a:t>
            </a:r>
            <a:r>
              <a:rPr lang="sr-Latn-RS" dirty="0" smtClean="0"/>
              <a:t>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sekundarn</a:t>
            </a:r>
            <a:r>
              <a:rPr lang="sr-Latn-RS" dirty="0" smtClean="0"/>
              <a:t>a</a:t>
            </a:r>
            <a:r>
              <a:rPr lang="en-US" dirty="0" smtClean="0"/>
              <a:t> </a:t>
            </a:r>
            <a:r>
              <a:rPr lang="en-US" dirty="0" err="1" smtClean="0"/>
              <a:t>komor</a:t>
            </a:r>
            <a:r>
              <a:rPr lang="sr-Latn-RS" dirty="0" smtClean="0"/>
              <a:t>a se zagreva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sr-Latn-RS" dirty="0" smtClean="0"/>
              <a:t>proces </a:t>
            </a:r>
            <a:r>
              <a:rPr lang="en-US" dirty="0" err="1" smtClean="0"/>
              <a:t>sagorevanj</a:t>
            </a:r>
            <a:r>
              <a:rPr lang="sr-Latn-RS" dirty="0" smtClean="0"/>
              <a:t>a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radnu</a:t>
            </a:r>
            <a:r>
              <a:rPr lang="en-US" dirty="0" smtClean="0"/>
              <a:t> </a:t>
            </a:r>
            <a:r>
              <a:rPr lang="en-US" dirty="0" err="1" smtClean="0"/>
              <a:t>temperaturu</a:t>
            </a:r>
            <a:r>
              <a:rPr lang="en-US" dirty="0" smtClean="0"/>
              <a:t> (</a:t>
            </a:r>
            <a:r>
              <a:rPr lang="en-US" dirty="0" err="1" smtClean="0"/>
              <a:t>minumum</a:t>
            </a:r>
            <a:r>
              <a:rPr lang="en-US" dirty="0" smtClean="0"/>
              <a:t> 500</a:t>
            </a:r>
            <a:r>
              <a:rPr lang="en-US" baseline="30000" dirty="0" smtClean="0"/>
              <a:t>o</a:t>
            </a:r>
            <a:r>
              <a:rPr lang="en-US" dirty="0" smtClean="0"/>
              <a:t>C, </a:t>
            </a:r>
            <a:r>
              <a:rPr lang="en-US" dirty="0" err="1" smtClean="0"/>
              <a:t>osim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jako</a:t>
            </a:r>
            <a:r>
              <a:rPr lang="en-US" dirty="0" smtClean="0"/>
              <a:t> </a:t>
            </a:r>
            <a:r>
              <a:rPr lang="en-US" dirty="0" err="1" smtClean="0"/>
              <a:t>zapaljive</a:t>
            </a:r>
            <a:r>
              <a:rPr lang="en-US" dirty="0" smtClean="0"/>
              <a:t> </a:t>
            </a:r>
            <a:r>
              <a:rPr lang="en-US" dirty="0" err="1" smtClean="0"/>
              <a:t>otpadne</a:t>
            </a:r>
            <a:r>
              <a:rPr lang="en-US" dirty="0" smtClean="0"/>
              <a:t> </a:t>
            </a:r>
            <a:r>
              <a:rPr lang="en-US" dirty="0" err="1" smtClean="0"/>
              <a:t>materije</a:t>
            </a:r>
            <a:r>
              <a:rPr lang="en-US" dirty="0" smtClean="0"/>
              <a:t>)</a:t>
            </a:r>
            <a:endParaRPr lang="sr-Latn-RS" dirty="0" smtClean="0"/>
          </a:p>
          <a:p>
            <a:r>
              <a:rPr lang="en-US" dirty="0" smtClean="0"/>
              <a:t> U </a:t>
            </a:r>
            <a:r>
              <a:rPr lang="en-US" dirty="0" err="1" smtClean="0"/>
              <a:t>drugom</a:t>
            </a:r>
            <a:r>
              <a:rPr lang="en-US" dirty="0" smtClean="0"/>
              <a:t> </a:t>
            </a:r>
            <a:r>
              <a:rPr lang="en-US" dirty="0" err="1" smtClean="0"/>
              <a:t>delu</a:t>
            </a:r>
            <a:r>
              <a:rPr lang="en-US" dirty="0" smtClean="0"/>
              <a:t> </a:t>
            </a:r>
            <a:r>
              <a:rPr lang="en-US" dirty="0" err="1" smtClean="0"/>
              <a:t>procesa</a:t>
            </a:r>
            <a:r>
              <a:rPr lang="en-US" dirty="0" smtClean="0"/>
              <a:t>, </a:t>
            </a:r>
            <a:r>
              <a:rPr lang="en-US" dirty="0" err="1" smtClean="0"/>
              <a:t>nakon</a:t>
            </a:r>
            <a:r>
              <a:rPr lang="en-US" dirty="0" smtClean="0"/>
              <a:t> </a:t>
            </a:r>
            <a:r>
              <a:rPr lang="en-US" dirty="0" err="1" smtClean="0"/>
              <a:t>ubacivanja</a:t>
            </a:r>
            <a:r>
              <a:rPr lang="en-US" dirty="0" smtClean="0"/>
              <a:t> </a:t>
            </a:r>
            <a:r>
              <a:rPr lang="en-US" dirty="0" err="1" smtClean="0"/>
              <a:t>otpada</a:t>
            </a:r>
            <a:r>
              <a:rPr lang="en-US" dirty="0" smtClean="0"/>
              <a:t> u </a:t>
            </a:r>
            <a:r>
              <a:rPr lang="en-US" dirty="0" err="1" smtClean="0"/>
              <a:t>spalionicu</a:t>
            </a:r>
            <a:r>
              <a:rPr lang="en-US" dirty="0" smtClean="0"/>
              <a:t>,</a:t>
            </a:r>
            <a:r>
              <a:rPr lang="sr-Latn-RS" dirty="0" smtClean="0"/>
              <a:t> gorionik</a:t>
            </a:r>
            <a:r>
              <a:rPr lang="en-US" dirty="0" smtClean="0"/>
              <a:t> </a:t>
            </a:r>
            <a:r>
              <a:rPr lang="en-US" dirty="0" err="1" smtClean="0"/>
              <a:t>potpomaž</a:t>
            </a:r>
            <a:r>
              <a:rPr lang="sr-Latn-RS" dirty="0" smtClean="0"/>
              <a:t>e</a:t>
            </a:r>
            <a:r>
              <a:rPr lang="en-US" dirty="0" smtClean="0"/>
              <a:t> </a:t>
            </a:r>
            <a:r>
              <a:rPr lang="en-US" dirty="0" err="1" smtClean="0"/>
              <a:t>njegovom</a:t>
            </a:r>
            <a:r>
              <a:rPr lang="en-US" dirty="0" smtClean="0"/>
              <a:t> </a:t>
            </a:r>
            <a:r>
              <a:rPr lang="en-US" dirty="0" err="1" smtClean="0"/>
              <a:t>paljenju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sagorevanju</a:t>
            </a:r>
            <a:endParaRPr lang="sr-Latn-RS" dirty="0" smtClean="0"/>
          </a:p>
          <a:p>
            <a:r>
              <a:rPr lang="en-US" dirty="0" smtClean="0"/>
              <a:t> </a:t>
            </a:r>
            <a:r>
              <a:rPr lang="en-US" dirty="0" err="1" smtClean="0"/>
              <a:t>Pomoću</a:t>
            </a:r>
            <a:r>
              <a:rPr lang="en-US" dirty="0" smtClean="0"/>
              <a:t> </a:t>
            </a:r>
            <a:r>
              <a:rPr lang="en-US" dirty="0" err="1" smtClean="0"/>
              <a:t>gorionika</a:t>
            </a:r>
            <a:r>
              <a:rPr lang="en-US" dirty="0" smtClean="0"/>
              <a:t> se u </a:t>
            </a:r>
            <a:r>
              <a:rPr lang="en-US" dirty="0" err="1" smtClean="0"/>
              <a:t>spalionicu</a:t>
            </a:r>
            <a:r>
              <a:rPr lang="en-US" dirty="0" smtClean="0"/>
              <a:t> </a:t>
            </a:r>
            <a:r>
              <a:rPr lang="en-US" dirty="0" err="1" smtClean="0"/>
              <a:t>ubacuje</a:t>
            </a:r>
            <a:r>
              <a:rPr lang="en-US" dirty="0" smtClean="0"/>
              <a:t> </a:t>
            </a:r>
            <a:r>
              <a:rPr lang="en-US" dirty="0" err="1" smtClean="0"/>
              <a:t>smeša</a:t>
            </a:r>
            <a:r>
              <a:rPr lang="en-US" dirty="0" smtClean="0"/>
              <a:t> </a:t>
            </a:r>
            <a:r>
              <a:rPr lang="en-US" dirty="0" err="1" smtClean="0"/>
              <a:t>vazduha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goriva</a:t>
            </a:r>
            <a:r>
              <a:rPr lang="en-US" dirty="0" smtClean="0"/>
              <a:t>, </a:t>
            </a:r>
            <a:r>
              <a:rPr lang="en-US" dirty="0" err="1" smtClean="0"/>
              <a:t>koja</a:t>
            </a:r>
            <a:r>
              <a:rPr lang="en-US" dirty="0" smtClean="0"/>
              <a:t> se </a:t>
            </a:r>
            <a:r>
              <a:rPr lang="en-US" dirty="0" err="1" smtClean="0"/>
              <a:t>pali</a:t>
            </a:r>
            <a:r>
              <a:rPr lang="en-US" dirty="0" smtClean="0"/>
              <a:t> </a:t>
            </a:r>
            <a:r>
              <a:rPr lang="en-US" dirty="0" err="1" smtClean="0"/>
              <a:t>elektrodama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samom</a:t>
            </a:r>
            <a:r>
              <a:rPr lang="en-US" dirty="0" smtClean="0"/>
              <a:t> </a:t>
            </a:r>
            <a:r>
              <a:rPr lang="en-US" dirty="0" err="1" smtClean="0"/>
              <a:t>ulazu</a:t>
            </a:r>
            <a:r>
              <a:rPr lang="en-US" dirty="0" smtClean="0"/>
              <a:t> u </a:t>
            </a:r>
            <a:r>
              <a:rPr lang="en-US" dirty="0" err="1" smtClean="0"/>
              <a:t>komore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sagorevanje</a:t>
            </a:r>
            <a:endParaRPr lang="sr-Latn-RS" dirty="0" smtClean="0"/>
          </a:p>
          <a:p>
            <a:r>
              <a:rPr lang="en-US" dirty="0" smtClean="0"/>
              <a:t> </a:t>
            </a:r>
            <a:r>
              <a:rPr lang="en-US" dirty="0" err="1" smtClean="0"/>
              <a:t>Udeo</a:t>
            </a:r>
            <a:r>
              <a:rPr lang="en-US" dirty="0" smtClean="0"/>
              <a:t> </a:t>
            </a:r>
            <a:r>
              <a:rPr lang="en-US" dirty="0" err="1" smtClean="0"/>
              <a:t>vazduha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goriva</a:t>
            </a:r>
            <a:r>
              <a:rPr lang="en-US" dirty="0" smtClean="0"/>
              <a:t> u </a:t>
            </a:r>
            <a:r>
              <a:rPr lang="en-US" dirty="0" err="1" smtClean="0"/>
              <a:t>smeši</a:t>
            </a:r>
            <a:r>
              <a:rPr lang="en-US" dirty="0" smtClean="0"/>
              <a:t> </a:t>
            </a:r>
            <a:r>
              <a:rPr lang="en-US" dirty="0" err="1" smtClean="0"/>
              <a:t>koja</a:t>
            </a:r>
            <a:r>
              <a:rPr lang="en-US" dirty="0" smtClean="0"/>
              <a:t> se </a:t>
            </a:r>
            <a:r>
              <a:rPr lang="en-US" dirty="0" err="1" smtClean="0"/>
              <a:t>ubacuje</a:t>
            </a:r>
            <a:r>
              <a:rPr lang="en-US" dirty="0" smtClean="0"/>
              <a:t> u </a:t>
            </a:r>
            <a:r>
              <a:rPr lang="en-US" dirty="0" err="1" smtClean="0"/>
              <a:t>komore</a:t>
            </a:r>
            <a:r>
              <a:rPr lang="en-US" dirty="0" smtClean="0"/>
              <a:t> </a:t>
            </a:r>
            <a:r>
              <a:rPr lang="en-US" dirty="0" err="1" smtClean="0"/>
              <a:t>zavisi</a:t>
            </a:r>
            <a:r>
              <a:rPr lang="en-US" dirty="0" smtClean="0"/>
              <a:t> </a:t>
            </a:r>
            <a:r>
              <a:rPr lang="en-US" dirty="0" err="1" smtClean="0"/>
              <a:t>od</a:t>
            </a:r>
            <a:r>
              <a:rPr lang="en-US" dirty="0" smtClean="0"/>
              <a:t> </a:t>
            </a:r>
            <a:r>
              <a:rPr lang="en-US" dirty="0" err="1" smtClean="0"/>
              <a:t>vrste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vlažnosti</a:t>
            </a:r>
            <a:r>
              <a:rPr lang="en-US" dirty="0" smtClean="0"/>
              <a:t> </a:t>
            </a:r>
            <a:r>
              <a:rPr lang="en-US" dirty="0" err="1" smtClean="0"/>
              <a:t>otpada</a:t>
            </a:r>
            <a:r>
              <a:rPr lang="en-US" dirty="0" smtClean="0"/>
              <a:t> </a:t>
            </a:r>
            <a:r>
              <a:rPr lang="en-US" dirty="0" err="1" smtClean="0"/>
              <a:t>koji</a:t>
            </a:r>
            <a:r>
              <a:rPr lang="en-US" dirty="0" smtClean="0"/>
              <a:t> se </a:t>
            </a:r>
            <a:r>
              <a:rPr lang="en-US" dirty="0" err="1" smtClean="0"/>
              <a:t>tretira</a:t>
            </a:r>
            <a:endParaRPr lang="sr-Latn-RS" dirty="0" smtClean="0"/>
          </a:p>
          <a:p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jako</a:t>
            </a:r>
            <a:r>
              <a:rPr lang="en-US" dirty="0" smtClean="0"/>
              <a:t> </a:t>
            </a:r>
            <a:r>
              <a:rPr lang="en-US" dirty="0" err="1" smtClean="0"/>
              <a:t>zapaljiv</a:t>
            </a:r>
            <a:r>
              <a:rPr lang="en-US" dirty="0" smtClean="0"/>
              <a:t> </a:t>
            </a:r>
            <a:r>
              <a:rPr lang="en-US" dirty="0" err="1" smtClean="0"/>
              <a:t>otpad</a:t>
            </a:r>
            <a:r>
              <a:rPr lang="en-US" dirty="0" smtClean="0"/>
              <a:t> </a:t>
            </a:r>
            <a:r>
              <a:rPr lang="en-US" dirty="0" err="1" smtClean="0"/>
              <a:t>nema</a:t>
            </a:r>
            <a:r>
              <a:rPr lang="en-US" dirty="0" smtClean="0"/>
              <a:t> </a:t>
            </a:r>
            <a:r>
              <a:rPr lang="en-US" dirty="0" err="1" smtClean="0"/>
              <a:t>potrebe</a:t>
            </a:r>
            <a:r>
              <a:rPr lang="en-US" dirty="0" smtClean="0"/>
              <a:t> </a:t>
            </a:r>
            <a:r>
              <a:rPr lang="en-US" dirty="0" err="1" smtClean="0"/>
              <a:t>dodavati</a:t>
            </a:r>
            <a:r>
              <a:rPr lang="en-US" dirty="0" smtClean="0"/>
              <a:t> </a:t>
            </a:r>
            <a:r>
              <a:rPr lang="en-US" dirty="0" err="1" smtClean="0"/>
              <a:t>gorivo</a:t>
            </a:r>
            <a:r>
              <a:rPr lang="en-US" dirty="0" smtClean="0"/>
              <a:t>, </a:t>
            </a:r>
            <a:r>
              <a:rPr lang="en-US" dirty="0" err="1" smtClean="0"/>
              <a:t>već</a:t>
            </a:r>
            <a:r>
              <a:rPr lang="en-US" dirty="0" smtClean="0"/>
              <a:t> </a:t>
            </a:r>
            <a:r>
              <a:rPr lang="en-US" dirty="0" err="1" smtClean="0"/>
              <a:t>samo</a:t>
            </a:r>
            <a:r>
              <a:rPr lang="en-US" dirty="0" smtClean="0"/>
              <a:t> </a:t>
            </a:r>
            <a:r>
              <a:rPr lang="en-US" dirty="0" err="1" smtClean="0"/>
              <a:t>vazduh</a:t>
            </a:r>
            <a:r>
              <a:rPr lang="en-US" dirty="0" smtClean="0"/>
              <a:t> </a:t>
            </a:r>
            <a:r>
              <a:rPr lang="en-US" dirty="0" err="1" smtClean="0"/>
              <a:t>koji</a:t>
            </a:r>
            <a:r>
              <a:rPr lang="en-US" dirty="0" smtClean="0"/>
              <a:t> </a:t>
            </a:r>
            <a:r>
              <a:rPr lang="en-US" dirty="0" err="1" smtClean="0"/>
              <a:t>potpomaže</a:t>
            </a:r>
            <a:r>
              <a:rPr lang="en-US" dirty="0" smtClean="0"/>
              <a:t> </a:t>
            </a:r>
            <a:r>
              <a:rPr lang="en-US" dirty="0" err="1" smtClean="0"/>
              <a:t>sagorevanju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6093D-D270-429A-AD95-E90055998AEC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0" dirty="0" smtClean="0"/>
              <a:t>SPALIONICA OTPADA INCINER I8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 smtClean="0"/>
              <a:t>Kontrolna</a:t>
            </a:r>
            <a:r>
              <a:rPr lang="en-US" dirty="0" smtClean="0"/>
              <a:t> </a:t>
            </a:r>
            <a:r>
              <a:rPr lang="en-US" dirty="0" err="1" smtClean="0"/>
              <a:t>tabla</a:t>
            </a:r>
            <a:r>
              <a:rPr lang="en-US" dirty="0" smtClean="0"/>
              <a:t> CE2 </a:t>
            </a:r>
            <a:r>
              <a:rPr lang="en-US" dirty="0" err="1" smtClean="0"/>
              <a:t>služi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kontrolisanje</a:t>
            </a:r>
            <a:r>
              <a:rPr lang="en-US" dirty="0" smtClean="0"/>
              <a:t> </a:t>
            </a:r>
            <a:r>
              <a:rPr lang="en-US" dirty="0" err="1" smtClean="0"/>
              <a:t>rada</a:t>
            </a:r>
            <a:r>
              <a:rPr lang="en-US" dirty="0" smtClean="0"/>
              <a:t> </a:t>
            </a:r>
            <a:r>
              <a:rPr lang="en-US" dirty="0" err="1" smtClean="0"/>
              <a:t>gorionika</a:t>
            </a:r>
            <a:r>
              <a:rPr lang="en-US" dirty="0" smtClean="0"/>
              <a:t> u </a:t>
            </a:r>
            <a:r>
              <a:rPr lang="en-US" dirty="0" err="1" smtClean="0"/>
              <a:t>primarnoj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sekundarnoj</a:t>
            </a:r>
            <a:r>
              <a:rPr lang="en-US" dirty="0" smtClean="0"/>
              <a:t> </a:t>
            </a:r>
            <a:r>
              <a:rPr lang="en-US" dirty="0" err="1" smtClean="0"/>
              <a:t>komori</a:t>
            </a:r>
            <a:r>
              <a:rPr lang="en-US" dirty="0" smtClean="0"/>
              <a:t>, </a:t>
            </a:r>
            <a:r>
              <a:rPr lang="en-US" dirty="0" err="1" smtClean="0"/>
              <a:t>koji</a:t>
            </a:r>
            <a:r>
              <a:rPr lang="en-US" dirty="0" smtClean="0"/>
              <a:t> se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nje</a:t>
            </a:r>
            <a:r>
              <a:rPr lang="en-US" dirty="0" smtClean="0"/>
              <a:t> </a:t>
            </a:r>
            <a:r>
              <a:rPr lang="en-US" dirty="0" err="1" smtClean="0"/>
              <a:t>napajaju</a:t>
            </a:r>
            <a:endParaRPr lang="sr-Latn-RS" dirty="0" smtClean="0"/>
          </a:p>
          <a:p>
            <a:r>
              <a:rPr lang="en-US" dirty="0" smtClean="0"/>
              <a:t> </a:t>
            </a:r>
            <a:r>
              <a:rPr lang="en-US" dirty="0" err="1" smtClean="0"/>
              <a:t>Kontrolna</a:t>
            </a:r>
            <a:r>
              <a:rPr lang="en-US" dirty="0" smtClean="0"/>
              <a:t> </a:t>
            </a:r>
            <a:r>
              <a:rPr lang="en-US" dirty="0" err="1" smtClean="0"/>
              <a:t>tabla</a:t>
            </a:r>
            <a:r>
              <a:rPr lang="en-US" dirty="0" smtClean="0"/>
              <a:t> </a:t>
            </a:r>
            <a:r>
              <a:rPr lang="en-US" dirty="0" err="1" smtClean="0"/>
              <a:t>radi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standardnom</a:t>
            </a:r>
            <a:r>
              <a:rPr lang="en-US" dirty="0" smtClean="0"/>
              <a:t> </a:t>
            </a:r>
            <a:r>
              <a:rPr lang="en-US" dirty="0" err="1" smtClean="0"/>
              <a:t>mrežnom</a:t>
            </a:r>
            <a:r>
              <a:rPr lang="en-US" dirty="0" smtClean="0"/>
              <a:t> </a:t>
            </a:r>
            <a:r>
              <a:rPr lang="en-US" dirty="0" err="1" smtClean="0"/>
              <a:t>naponu</a:t>
            </a:r>
            <a:r>
              <a:rPr lang="en-US" dirty="0" smtClean="0"/>
              <a:t>, a </a:t>
            </a:r>
            <a:r>
              <a:rPr lang="en-US" dirty="0" err="1" smtClean="0"/>
              <a:t>nominalna</a:t>
            </a:r>
            <a:r>
              <a:rPr lang="en-US" dirty="0" smtClean="0"/>
              <a:t> </a:t>
            </a:r>
            <a:r>
              <a:rPr lang="en-US" dirty="0" err="1" smtClean="0"/>
              <a:t>struja</a:t>
            </a:r>
            <a:r>
              <a:rPr lang="en-US" dirty="0" smtClean="0"/>
              <a:t> </a:t>
            </a:r>
            <a:r>
              <a:rPr lang="en-US" dirty="0" err="1" smtClean="0"/>
              <a:t>koju</a:t>
            </a:r>
            <a:r>
              <a:rPr lang="en-US" dirty="0" smtClean="0"/>
              <a:t> </a:t>
            </a:r>
            <a:r>
              <a:rPr lang="en-US" dirty="0" err="1" smtClean="0"/>
              <a:t>povlači</a:t>
            </a:r>
            <a:r>
              <a:rPr lang="en-US" dirty="0" smtClean="0"/>
              <a:t> </a:t>
            </a:r>
            <a:r>
              <a:rPr lang="en-US" dirty="0" err="1" smtClean="0"/>
              <a:t>iz</a:t>
            </a:r>
            <a:r>
              <a:rPr lang="en-US" dirty="0" smtClean="0"/>
              <a:t> </a:t>
            </a:r>
            <a:r>
              <a:rPr lang="en-US" dirty="0" err="1" smtClean="0"/>
              <a:t>mreže</a:t>
            </a:r>
            <a:r>
              <a:rPr lang="en-US" dirty="0" smtClean="0"/>
              <a:t> je 10 - 12 A</a:t>
            </a:r>
            <a:endParaRPr lang="sr-Latn-RS" dirty="0" smtClean="0"/>
          </a:p>
          <a:p>
            <a:r>
              <a:rPr lang="en-US" dirty="0" smtClean="0"/>
              <a:t> </a:t>
            </a:r>
            <a:r>
              <a:rPr lang="en-US" dirty="0" err="1" smtClean="0"/>
              <a:t>Pomoću</a:t>
            </a:r>
            <a:r>
              <a:rPr lang="en-US" dirty="0" smtClean="0"/>
              <a:t> </a:t>
            </a:r>
            <a:r>
              <a:rPr lang="en-US" dirty="0" err="1" smtClean="0"/>
              <a:t>prekidača</a:t>
            </a:r>
            <a:r>
              <a:rPr lang="en-US" dirty="0" smtClean="0"/>
              <a:t> se </a:t>
            </a:r>
            <a:r>
              <a:rPr lang="en-US" dirty="0" err="1" smtClean="0"/>
              <a:t>gorionici</a:t>
            </a:r>
            <a:r>
              <a:rPr lang="en-US" dirty="0" smtClean="0"/>
              <a:t> </a:t>
            </a:r>
            <a:r>
              <a:rPr lang="en-US" dirty="0" err="1" smtClean="0"/>
              <a:t>uključuju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isključuju</a:t>
            </a:r>
            <a:r>
              <a:rPr lang="en-US" dirty="0" smtClean="0"/>
              <a:t>, </a:t>
            </a:r>
            <a:r>
              <a:rPr lang="en-US" dirty="0" err="1" smtClean="0"/>
              <a:t>dok</a:t>
            </a:r>
            <a:r>
              <a:rPr lang="en-US" dirty="0" smtClean="0"/>
              <a:t> se </a:t>
            </a:r>
            <a:r>
              <a:rPr lang="en-US" dirty="0" err="1" smtClean="0"/>
              <a:t>udeo</a:t>
            </a:r>
            <a:r>
              <a:rPr lang="en-US" dirty="0" smtClean="0"/>
              <a:t> </a:t>
            </a:r>
            <a:r>
              <a:rPr lang="en-US" dirty="0" err="1" smtClean="0"/>
              <a:t>vazduha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goriva</a:t>
            </a:r>
            <a:r>
              <a:rPr lang="en-US" dirty="0" smtClean="0"/>
              <a:t> u </a:t>
            </a:r>
            <a:r>
              <a:rPr lang="en-US" dirty="0" err="1" smtClean="0"/>
              <a:t>smeši</a:t>
            </a:r>
            <a:r>
              <a:rPr lang="en-US" dirty="0" smtClean="0"/>
              <a:t> </a:t>
            </a:r>
            <a:r>
              <a:rPr lang="en-US" dirty="0" err="1" smtClean="0"/>
              <a:t>podešava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svakom</a:t>
            </a:r>
            <a:r>
              <a:rPr lang="en-US" dirty="0" smtClean="0"/>
              <a:t> </a:t>
            </a:r>
            <a:r>
              <a:rPr lang="en-US" dirty="0" err="1" smtClean="0"/>
              <a:t>gorioniku</a:t>
            </a:r>
            <a:r>
              <a:rPr lang="en-US" dirty="0" smtClean="0"/>
              <a:t> </a:t>
            </a:r>
            <a:r>
              <a:rPr lang="en-US" dirty="0" err="1" smtClean="0"/>
              <a:t>zasebno</a:t>
            </a:r>
            <a:r>
              <a:rPr lang="en-US" dirty="0" smtClean="0"/>
              <a:t>, </a:t>
            </a:r>
            <a:r>
              <a:rPr lang="en-US" dirty="0" err="1" smtClean="0"/>
              <a:t>obzirom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vrednosti</a:t>
            </a:r>
            <a:r>
              <a:rPr lang="en-US" dirty="0" smtClean="0"/>
              <a:t> temperature u </a:t>
            </a:r>
            <a:r>
              <a:rPr lang="en-US" dirty="0" err="1" smtClean="0"/>
              <a:t>komorama</a:t>
            </a:r>
            <a:r>
              <a:rPr lang="en-US" dirty="0" smtClean="0"/>
              <a:t> </a:t>
            </a:r>
            <a:r>
              <a:rPr lang="en-US" dirty="0" err="1" smtClean="0"/>
              <a:t>različite</a:t>
            </a:r>
            <a:endParaRPr lang="sr-Latn-RS" dirty="0" smtClean="0"/>
          </a:p>
          <a:p>
            <a:r>
              <a:rPr lang="en-US" dirty="0" smtClean="0"/>
              <a:t> </a:t>
            </a:r>
            <a:r>
              <a:rPr lang="en-US" dirty="0" err="1" smtClean="0"/>
              <a:t>Temperatura</a:t>
            </a:r>
            <a:r>
              <a:rPr lang="en-US" dirty="0" smtClean="0"/>
              <a:t> u </a:t>
            </a:r>
            <a:r>
              <a:rPr lang="en-US" dirty="0" err="1" smtClean="0"/>
              <a:t>sistemu</a:t>
            </a:r>
            <a:r>
              <a:rPr lang="en-US" dirty="0" smtClean="0"/>
              <a:t> </a:t>
            </a:r>
            <a:r>
              <a:rPr lang="en-US" dirty="0" err="1" smtClean="0"/>
              <a:t>meri</a:t>
            </a:r>
            <a:r>
              <a:rPr lang="en-US" dirty="0" smtClean="0"/>
              <a:t> se </a:t>
            </a:r>
            <a:r>
              <a:rPr lang="en-US" dirty="0" err="1" smtClean="0"/>
              <a:t>pomoću</a:t>
            </a:r>
            <a:r>
              <a:rPr lang="en-US" dirty="0" smtClean="0"/>
              <a:t> </a:t>
            </a:r>
            <a:r>
              <a:rPr lang="en-US" dirty="0" err="1" smtClean="0"/>
              <a:t>temperaturne</a:t>
            </a:r>
            <a:r>
              <a:rPr lang="en-US" dirty="0" smtClean="0"/>
              <a:t> </a:t>
            </a:r>
            <a:r>
              <a:rPr lang="en-US" dirty="0" err="1" smtClean="0"/>
              <a:t>sonde</a:t>
            </a:r>
            <a:r>
              <a:rPr lang="en-US" dirty="0" smtClean="0"/>
              <a:t> </a:t>
            </a:r>
            <a:r>
              <a:rPr lang="en-US" dirty="0" err="1" smtClean="0"/>
              <a:t>koja</a:t>
            </a:r>
            <a:r>
              <a:rPr lang="en-US" dirty="0" smtClean="0"/>
              <a:t> se </a:t>
            </a:r>
            <a:r>
              <a:rPr lang="en-US" dirty="0" err="1" smtClean="0"/>
              <a:t>nalazi</a:t>
            </a:r>
            <a:r>
              <a:rPr lang="en-US" dirty="0" smtClean="0"/>
              <a:t> u </a:t>
            </a:r>
            <a:r>
              <a:rPr lang="en-US" dirty="0" err="1" smtClean="0"/>
              <a:t>komori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dopunsko</a:t>
            </a:r>
            <a:r>
              <a:rPr lang="en-US" dirty="0" smtClean="0"/>
              <a:t> </a:t>
            </a:r>
            <a:r>
              <a:rPr lang="en-US" dirty="0" err="1" smtClean="0"/>
              <a:t>sagorevanje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prikazuje</a:t>
            </a:r>
            <a:r>
              <a:rPr lang="en-US" dirty="0" smtClean="0"/>
              <a:t> se </a:t>
            </a:r>
            <a:r>
              <a:rPr lang="en-US" dirty="0" err="1" smtClean="0"/>
              <a:t>preko</a:t>
            </a:r>
            <a:r>
              <a:rPr lang="en-US" dirty="0" smtClean="0"/>
              <a:t> LCD </a:t>
            </a:r>
            <a:r>
              <a:rPr lang="en-US" dirty="0" err="1" smtClean="0"/>
              <a:t>displeja</a:t>
            </a:r>
            <a:endParaRPr lang="sr-Latn-RS" dirty="0" smtClean="0"/>
          </a:p>
          <a:p>
            <a:r>
              <a:rPr lang="en-US" dirty="0" smtClean="0"/>
              <a:t> </a:t>
            </a:r>
            <a:r>
              <a:rPr lang="en-US" dirty="0" err="1" smtClean="0"/>
              <a:t>Takođe</a:t>
            </a:r>
            <a:r>
              <a:rPr lang="en-US" dirty="0" smtClean="0"/>
              <a:t>,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tabli</a:t>
            </a:r>
            <a:r>
              <a:rPr lang="en-US" dirty="0" smtClean="0"/>
              <a:t> je </a:t>
            </a:r>
            <a:r>
              <a:rPr lang="en-US" dirty="0" err="1" smtClean="0"/>
              <a:t>moguće</a:t>
            </a:r>
            <a:r>
              <a:rPr lang="en-US" dirty="0" smtClean="0"/>
              <a:t> </a:t>
            </a:r>
            <a:r>
              <a:rPr lang="en-US" dirty="0" err="1" smtClean="0"/>
              <a:t>pratiti</a:t>
            </a:r>
            <a:r>
              <a:rPr lang="en-US" dirty="0" smtClean="0"/>
              <a:t> </a:t>
            </a:r>
            <a:r>
              <a:rPr lang="en-US" dirty="0" err="1" smtClean="0"/>
              <a:t>proteklo</a:t>
            </a:r>
            <a:r>
              <a:rPr lang="en-US" dirty="0" smtClean="0"/>
              <a:t> </a:t>
            </a:r>
            <a:r>
              <a:rPr lang="en-US" dirty="0" err="1" smtClean="0"/>
              <a:t>vreme</a:t>
            </a:r>
            <a:r>
              <a:rPr lang="en-US" dirty="0" smtClean="0"/>
              <a:t> </a:t>
            </a:r>
            <a:r>
              <a:rPr lang="en-US" dirty="0" err="1" smtClean="0"/>
              <a:t>trajanja</a:t>
            </a:r>
            <a:r>
              <a:rPr lang="en-US" dirty="0" smtClean="0"/>
              <a:t> process </a:t>
            </a:r>
            <a:r>
              <a:rPr lang="en-US" dirty="0" err="1" smtClean="0"/>
              <a:t>insineracije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6093D-D270-429A-AD95-E90055998AEC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b="0" dirty="0" smtClean="0"/>
              <a:t>KONTROLNA TABLA </a:t>
            </a:r>
            <a:r>
              <a:rPr lang="en-US" b="0" dirty="0" smtClean="0"/>
              <a:t>SPALIONIC</a:t>
            </a:r>
            <a:r>
              <a:rPr lang="sr-Latn-RS" b="0" dirty="0" smtClean="0"/>
              <a:t>E</a:t>
            </a:r>
            <a:r>
              <a:rPr lang="en-US" b="0" dirty="0" smtClean="0"/>
              <a:t> OTPADA INCINER I8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6093D-D270-429A-AD95-E90055998AEC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5" name="Content Placeholder 4" descr="I8-CE2-00.jpg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35231" y="1609725"/>
            <a:ext cx="3882938" cy="484663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0" dirty="0" smtClean="0"/>
              <a:t>SPALIONICA OTPADA INCINER I8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Dimnjak</a:t>
            </a:r>
            <a:r>
              <a:rPr lang="en-US" dirty="0" smtClean="0"/>
              <a:t> </a:t>
            </a:r>
            <a:r>
              <a:rPr lang="en-US" dirty="0" err="1" smtClean="0"/>
              <a:t>služi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odvođenje</a:t>
            </a:r>
            <a:r>
              <a:rPr lang="en-US" dirty="0" smtClean="0"/>
              <a:t> </a:t>
            </a:r>
            <a:r>
              <a:rPr lang="en-US" dirty="0" err="1" smtClean="0"/>
              <a:t>gasova</a:t>
            </a:r>
            <a:r>
              <a:rPr lang="en-US" dirty="0" smtClean="0"/>
              <a:t> </a:t>
            </a:r>
            <a:r>
              <a:rPr lang="en-US" dirty="0" err="1" smtClean="0"/>
              <a:t>koji</a:t>
            </a:r>
            <a:r>
              <a:rPr lang="en-US" dirty="0" smtClean="0"/>
              <a:t> </a:t>
            </a:r>
            <a:r>
              <a:rPr lang="en-US" dirty="0" err="1" smtClean="0"/>
              <a:t>nastaju</a:t>
            </a:r>
            <a:r>
              <a:rPr lang="en-US" dirty="0" smtClean="0"/>
              <a:t> </a:t>
            </a:r>
            <a:r>
              <a:rPr lang="en-US" dirty="0" err="1" smtClean="0"/>
              <a:t>kao</a:t>
            </a:r>
            <a:r>
              <a:rPr lang="en-US" dirty="0" smtClean="0"/>
              <a:t> </a:t>
            </a:r>
            <a:r>
              <a:rPr lang="en-US" dirty="0" err="1" smtClean="0"/>
              <a:t>produkt</a:t>
            </a:r>
            <a:r>
              <a:rPr lang="en-US" dirty="0" smtClean="0"/>
              <a:t> </a:t>
            </a:r>
            <a:r>
              <a:rPr lang="en-US" dirty="0" err="1" smtClean="0"/>
              <a:t>insineracije</a:t>
            </a:r>
            <a:r>
              <a:rPr lang="en-US" dirty="0" smtClean="0"/>
              <a:t> </a:t>
            </a:r>
            <a:r>
              <a:rPr lang="en-US" dirty="0" err="1" smtClean="0"/>
              <a:t>otpada</a:t>
            </a:r>
            <a:endParaRPr lang="sr-Latn-RS" dirty="0" smtClean="0"/>
          </a:p>
          <a:p>
            <a:r>
              <a:rPr lang="en-US" dirty="0" smtClean="0"/>
              <a:t> </a:t>
            </a:r>
            <a:r>
              <a:rPr lang="en-US" dirty="0" err="1" smtClean="0"/>
              <a:t>Izvodi</a:t>
            </a:r>
            <a:r>
              <a:rPr lang="en-US" dirty="0" smtClean="0"/>
              <a:t> se </a:t>
            </a:r>
            <a:r>
              <a:rPr lang="en-US" dirty="0" err="1" smtClean="0"/>
              <a:t>kroz</a:t>
            </a:r>
            <a:r>
              <a:rPr lang="en-US" dirty="0" smtClean="0"/>
              <a:t> </a:t>
            </a:r>
            <a:r>
              <a:rPr lang="en-US" dirty="0" err="1" smtClean="0"/>
              <a:t>krov</a:t>
            </a:r>
            <a:r>
              <a:rPr lang="en-US" dirty="0" smtClean="0"/>
              <a:t> </a:t>
            </a:r>
            <a:r>
              <a:rPr lang="en-US" dirty="0" err="1" smtClean="0"/>
              <a:t>prostorije</a:t>
            </a:r>
            <a:r>
              <a:rPr lang="en-US" dirty="0" smtClean="0"/>
              <a:t> u </a:t>
            </a:r>
            <a:r>
              <a:rPr lang="en-US" dirty="0" err="1" smtClean="0"/>
              <a:t>kojoj</a:t>
            </a:r>
            <a:r>
              <a:rPr lang="en-US" dirty="0" smtClean="0"/>
              <a:t> se </a:t>
            </a:r>
            <a:r>
              <a:rPr lang="en-US" dirty="0" err="1" smtClean="0"/>
              <a:t>spalionica</a:t>
            </a:r>
            <a:r>
              <a:rPr lang="en-US" dirty="0" smtClean="0"/>
              <a:t> </a:t>
            </a:r>
            <a:r>
              <a:rPr lang="en-US" dirty="0" err="1" smtClean="0"/>
              <a:t>nalazi</a:t>
            </a:r>
            <a:r>
              <a:rPr lang="en-US" dirty="0" smtClean="0"/>
              <a:t> (</a:t>
            </a:r>
            <a:r>
              <a:rPr lang="en-US" dirty="0" err="1" smtClean="0"/>
              <a:t>ako</a:t>
            </a:r>
            <a:r>
              <a:rPr lang="en-US" dirty="0" smtClean="0"/>
              <a:t> to </a:t>
            </a:r>
            <a:r>
              <a:rPr lang="en-US" dirty="0" err="1" smtClean="0"/>
              <a:t>uslovi</a:t>
            </a:r>
            <a:r>
              <a:rPr lang="en-US" dirty="0" smtClean="0"/>
              <a:t> </a:t>
            </a:r>
            <a:r>
              <a:rPr lang="en-US" dirty="0" err="1" smtClean="0"/>
              <a:t>dozvoljavaju</a:t>
            </a:r>
            <a:r>
              <a:rPr lang="en-US" dirty="0" smtClean="0"/>
              <a:t>), a </a:t>
            </a:r>
            <a:r>
              <a:rPr lang="en-US" dirty="0" err="1" smtClean="0"/>
              <a:t>preporučuje</a:t>
            </a:r>
            <a:r>
              <a:rPr lang="en-US" dirty="0" smtClean="0"/>
              <a:t> se </a:t>
            </a:r>
            <a:r>
              <a:rPr lang="en-US" dirty="0" err="1" smtClean="0"/>
              <a:t>i</a:t>
            </a:r>
            <a:r>
              <a:rPr lang="en-US" dirty="0" smtClean="0"/>
              <a:t>  </a:t>
            </a:r>
            <a:r>
              <a:rPr lang="en-US" dirty="0" err="1" smtClean="0"/>
              <a:t>postavljanje</a:t>
            </a:r>
            <a:r>
              <a:rPr lang="en-US" dirty="0" smtClean="0"/>
              <a:t> </a:t>
            </a:r>
            <a:r>
              <a:rPr lang="en-US" dirty="0" err="1" smtClean="0"/>
              <a:t>zaštitnog</a:t>
            </a:r>
            <a:r>
              <a:rPr lang="en-US" dirty="0" smtClean="0"/>
              <a:t> "</a:t>
            </a:r>
            <a:r>
              <a:rPr lang="en-US" dirty="0" err="1" smtClean="0"/>
              <a:t>šešira</a:t>
            </a:r>
            <a:r>
              <a:rPr lang="en-US" dirty="0" smtClean="0"/>
              <a:t>'', </a:t>
            </a:r>
            <a:r>
              <a:rPr lang="en-US" dirty="0" err="1" smtClean="0"/>
              <a:t>koji</a:t>
            </a:r>
            <a:r>
              <a:rPr lang="en-US" dirty="0" smtClean="0"/>
              <a:t> </a:t>
            </a:r>
            <a:r>
              <a:rPr lang="en-US" dirty="0" err="1" smtClean="0"/>
              <a:t>sprečava</a:t>
            </a:r>
            <a:r>
              <a:rPr lang="en-US" dirty="0" smtClean="0"/>
              <a:t> </a:t>
            </a:r>
            <a:r>
              <a:rPr lang="en-US" dirty="0" err="1" smtClean="0"/>
              <a:t>prodor</a:t>
            </a:r>
            <a:r>
              <a:rPr lang="en-US" dirty="0" smtClean="0"/>
              <a:t> </a:t>
            </a:r>
            <a:r>
              <a:rPr lang="en-US" dirty="0" err="1" smtClean="0"/>
              <a:t>vlage</a:t>
            </a:r>
            <a:r>
              <a:rPr lang="en-US" dirty="0" smtClean="0"/>
              <a:t> ka </a:t>
            </a:r>
            <a:r>
              <a:rPr lang="en-US" dirty="0" err="1" smtClean="0"/>
              <a:t>komorama</a:t>
            </a:r>
            <a:r>
              <a:rPr lang="en-US" dirty="0" smtClean="0"/>
              <a:t> </a:t>
            </a:r>
            <a:r>
              <a:rPr lang="en-US" dirty="0" err="1" smtClean="0"/>
              <a:t>tokom</a:t>
            </a:r>
            <a:r>
              <a:rPr lang="en-US" dirty="0" smtClean="0"/>
              <a:t> </a:t>
            </a:r>
            <a:r>
              <a:rPr lang="en-US" dirty="0" err="1" smtClean="0"/>
              <a:t>kišnih</a:t>
            </a:r>
            <a:r>
              <a:rPr lang="en-US" dirty="0" smtClean="0"/>
              <a:t> </a:t>
            </a:r>
            <a:r>
              <a:rPr lang="en-US" dirty="0" err="1" smtClean="0"/>
              <a:t>dana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6093D-D270-429A-AD95-E90055998AEC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0" dirty="0" smtClean="0"/>
              <a:t>SPALIONICA OTPADA INCINER I8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Princip</a:t>
            </a:r>
            <a:r>
              <a:rPr lang="en-US" dirty="0" smtClean="0"/>
              <a:t> </a:t>
            </a:r>
            <a:r>
              <a:rPr lang="en-US" dirty="0" err="1" smtClean="0"/>
              <a:t>rada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Kod</a:t>
            </a:r>
            <a:r>
              <a:rPr lang="en-US" dirty="0" smtClean="0"/>
              <a:t> </a:t>
            </a:r>
            <a:r>
              <a:rPr lang="en-US" dirty="0" err="1" smtClean="0"/>
              <a:t>procesa</a:t>
            </a:r>
            <a:r>
              <a:rPr lang="en-US" dirty="0" smtClean="0"/>
              <a:t> </a:t>
            </a:r>
            <a:r>
              <a:rPr lang="en-US" dirty="0" err="1" smtClean="0"/>
              <a:t>insineracije</a:t>
            </a:r>
            <a:r>
              <a:rPr lang="en-US" dirty="0" smtClean="0"/>
              <a:t> u </a:t>
            </a:r>
            <a:r>
              <a:rPr lang="en-US" dirty="0" err="1" smtClean="0"/>
              <a:t>većim</a:t>
            </a:r>
            <a:r>
              <a:rPr lang="en-US" dirty="0" smtClean="0"/>
              <a:t> </a:t>
            </a:r>
            <a:r>
              <a:rPr lang="en-US" dirty="0" err="1" smtClean="0"/>
              <a:t>spalionicama</a:t>
            </a:r>
            <a:r>
              <a:rPr lang="en-US" dirty="0" smtClean="0"/>
              <a:t> </a:t>
            </a:r>
            <a:r>
              <a:rPr lang="en-US" dirty="0" err="1" smtClean="0"/>
              <a:t>otpad</a:t>
            </a:r>
            <a:r>
              <a:rPr lang="en-US" dirty="0" smtClean="0"/>
              <a:t> </a:t>
            </a:r>
            <a:r>
              <a:rPr lang="en-US" dirty="0" err="1" smtClean="0"/>
              <a:t>nije</a:t>
            </a:r>
            <a:r>
              <a:rPr lang="en-US" dirty="0" smtClean="0"/>
              <a:t> </a:t>
            </a:r>
            <a:r>
              <a:rPr lang="en-US" dirty="0" err="1" smtClean="0"/>
              <a:t>potrebno</a:t>
            </a:r>
            <a:r>
              <a:rPr lang="en-US" dirty="0" smtClean="0"/>
              <a:t> </a:t>
            </a:r>
            <a:r>
              <a:rPr lang="en-US" dirty="0" err="1" smtClean="0"/>
              <a:t>tretirati</a:t>
            </a:r>
            <a:r>
              <a:rPr lang="en-US" dirty="0" smtClean="0"/>
              <a:t> pre </a:t>
            </a:r>
            <a:r>
              <a:rPr lang="en-US" dirty="0" err="1" smtClean="0"/>
              <a:t>upotrebe</a:t>
            </a:r>
            <a:r>
              <a:rPr lang="en-US" dirty="0" smtClean="0"/>
              <a:t>, </a:t>
            </a:r>
            <a:r>
              <a:rPr lang="en-US" dirty="0" err="1" smtClean="0"/>
              <a:t>dok</a:t>
            </a:r>
            <a:r>
              <a:rPr lang="en-US" dirty="0" smtClean="0"/>
              <a:t> je </a:t>
            </a:r>
            <a:r>
              <a:rPr lang="en-US" dirty="0" err="1" smtClean="0"/>
              <a:t>kod</a:t>
            </a:r>
            <a:r>
              <a:rPr lang="en-US" dirty="0" smtClean="0"/>
              <a:t> </a:t>
            </a:r>
            <a:r>
              <a:rPr lang="en-US" dirty="0" err="1" smtClean="0"/>
              <a:t>manjih</a:t>
            </a:r>
            <a:r>
              <a:rPr lang="en-US" dirty="0" smtClean="0"/>
              <a:t> </a:t>
            </a:r>
            <a:r>
              <a:rPr lang="en-US" dirty="0" err="1" smtClean="0"/>
              <a:t>spalionica</a:t>
            </a:r>
            <a:r>
              <a:rPr lang="en-US" dirty="0" smtClean="0"/>
              <a:t> (</a:t>
            </a:r>
            <a:r>
              <a:rPr lang="en-US" dirty="0" err="1" smtClean="0"/>
              <a:t>kakva</a:t>
            </a:r>
            <a:r>
              <a:rPr lang="en-US" dirty="0" smtClean="0"/>
              <a:t> je i10s) </a:t>
            </a:r>
            <a:r>
              <a:rPr lang="en-US" dirty="0" err="1" smtClean="0"/>
              <a:t>poželjno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otpad</a:t>
            </a:r>
            <a:r>
              <a:rPr lang="en-US" dirty="0" smtClean="0"/>
              <a:t> </a:t>
            </a:r>
            <a:r>
              <a:rPr lang="en-US" dirty="0" err="1" smtClean="0"/>
              <a:t>bude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što</a:t>
            </a:r>
            <a:r>
              <a:rPr lang="en-US" dirty="0" smtClean="0"/>
              <a:t> </a:t>
            </a:r>
            <a:r>
              <a:rPr lang="en-US" dirty="0" err="1" smtClean="0"/>
              <a:t>manjim</a:t>
            </a:r>
            <a:r>
              <a:rPr lang="en-US" dirty="0" smtClean="0"/>
              <a:t> </a:t>
            </a:r>
            <a:r>
              <a:rPr lang="en-US" dirty="0" err="1" smtClean="0"/>
              <a:t>procentom</a:t>
            </a:r>
            <a:r>
              <a:rPr lang="en-US" dirty="0" smtClean="0"/>
              <a:t> </a:t>
            </a:r>
            <a:r>
              <a:rPr lang="en-US" dirty="0" err="1" smtClean="0"/>
              <a:t>vlage</a:t>
            </a:r>
            <a:r>
              <a:rPr lang="en-US" dirty="0" smtClean="0"/>
              <a:t>, </a:t>
            </a:r>
            <a:r>
              <a:rPr lang="en-US" dirty="0" err="1" smtClean="0"/>
              <a:t>kako</a:t>
            </a:r>
            <a:r>
              <a:rPr lang="en-US" dirty="0" smtClean="0"/>
              <a:t> bi </a:t>
            </a:r>
            <a:r>
              <a:rPr lang="en-US" dirty="0" err="1" smtClean="0"/>
              <a:t>lakše</a:t>
            </a:r>
            <a:r>
              <a:rPr lang="en-US" dirty="0" smtClean="0"/>
              <a:t> </a:t>
            </a:r>
            <a:r>
              <a:rPr lang="en-US" dirty="0" err="1" smtClean="0"/>
              <a:t>mogao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započne</a:t>
            </a:r>
            <a:r>
              <a:rPr lang="en-US" dirty="0" smtClean="0"/>
              <a:t> </a:t>
            </a:r>
            <a:r>
              <a:rPr lang="en-US" dirty="0" err="1" smtClean="0"/>
              <a:t>proces</a:t>
            </a:r>
            <a:r>
              <a:rPr lang="en-US" dirty="0" smtClean="0"/>
              <a:t> </a:t>
            </a:r>
            <a:r>
              <a:rPr lang="en-US" dirty="0" err="1" smtClean="0"/>
              <a:t>sagorevanja</a:t>
            </a:r>
            <a:endParaRPr lang="sr-Latn-RS" dirty="0" smtClean="0"/>
          </a:p>
          <a:p>
            <a:r>
              <a:rPr lang="en-US" dirty="0" smtClean="0"/>
              <a:t>Pre </a:t>
            </a:r>
            <a:r>
              <a:rPr lang="en-US" dirty="0" err="1" smtClean="0"/>
              <a:t>nego</a:t>
            </a:r>
            <a:r>
              <a:rPr lang="en-US" dirty="0" smtClean="0"/>
              <a:t> </a:t>
            </a:r>
            <a:r>
              <a:rPr lang="en-US" dirty="0" err="1" smtClean="0"/>
              <a:t>što</a:t>
            </a:r>
            <a:r>
              <a:rPr lang="en-US" dirty="0" smtClean="0"/>
              <a:t> se </a:t>
            </a:r>
            <a:r>
              <a:rPr lang="en-US" dirty="0" err="1" smtClean="0"/>
              <a:t>unapred</a:t>
            </a:r>
            <a:r>
              <a:rPr lang="en-US" dirty="0" smtClean="0"/>
              <a:t> </a:t>
            </a:r>
            <a:r>
              <a:rPr lang="en-US" dirty="0" err="1" smtClean="0"/>
              <a:t>pripremljen</a:t>
            </a:r>
            <a:r>
              <a:rPr lang="en-US" dirty="0" smtClean="0"/>
              <a:t> </a:t>
            </a:r>
            <a:r>
              <a:rPr lang="en-US" dirty="0" err="1" smtClean="0"/>
              <a:t>otpad</a:t>
            </a:r>
            <a:r>
              <a:rPr lang="en-US" dirty="0" smtClean="0"/>
              <a:t> </a:t>
            </a:r>
            <a:r>
              <a:rPr lang="en-US" dirty="0" err="1" smtClean="0"/>
              <a:t>ubaci</a:t>
            </a:r>
            <a:r>
              <a:rPr lang="en-US" dirty="0" smtClean="0"/>
              <a:t> u </a:t>
            </a:r>
            <a:r>
              <a:rPr lang="en-US" dirty="0" err="1" smtClean="0"/>
              <a:t>spalionicu</a:t>
            </a:r>
            <a:r>
              <a:rPr lang="en-US" dirty="0" smtClean="0"/>
              <a:t>, </a:t>
            </a:r>
            <a:r>
              <a:rPr lang="en-US" dirty="0" err="1" smtClean="0"/>
              <a:t>potrebno</a:t>
            </a:r>
            <a:r>
              <a:rPr lang="en-US" dirty="0" smtClean="0"/>
              <a:t> je </a:t>
            </a:r>
            <a:r>
              <a:rPr lang="en-US" dirty="0" err="1" smtClean="0"/>
              <a:t>dovesti</a:t>
            </a:r>
            <a:r>
              <a:rPr lang="en-US" dirty="0" smtClean="0"/>
              <a:t> je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radnu</a:t>
            </a:r>
            <a:r>
              <a:rPr lang="en-US" dirty="0" smtClean="0"/>
              <a:t> </a:t>
            </a:r>
            <a:r>
              <a:rPr lang="en-US" dirty="0" err="1" smtClean="0"/>
              <a:t>temperaturu</a:t>
            </a:r>
            <a:endParaRPr lang="sr-Latn-RS" dirty="0" smtClean="0"/>
          </a:p>
          <a:p>
            <a:r>
              <a:rPr lang="en-US" dirty="0" smtClean="0"/>
              <a:t> To se </a:t>
            </a:r>
            <a:r>
              <a:rPr lang="en-US" dirty="0" err="1" smtClean="0"/>
              <a:t>postiže</a:t>
            </a:r>
            <a:r>
              <a:rPr lang="en-US" dirty="0" smtClean="0"/>
              <a:t> </a:t>
            </a:r>
            <a:r>
              <a:rPr lang="en-US" dirty="0" err="1" smtClean="0"/>
              <a:t>puštanjem</a:t>
            </a:r>
            <a:r>
              <a:rPr lang="en-US" dirty="0" smtClean="0"/>
              <a:t> u </a:t>
            </a:r>
            <a:r>
              <a:rPr lang="en-US" dirty="0" err="1" smtClean="0"/>
              <a:t>rad</a:t>
            </a:r>
            <a:r>
              <a:rPr lang="en-US" dirty="0" smtClean="0"/>
              <a:t> </a:t>
            </a:r>
            <a:r>
              <a:rPr lang="en-US" dirty="0" err="1" smtClean="0"/>
              <a:t>gorionika</a:t>
            </a:r>
            <a:r>
              <a:rPr lang="en-US" dirty="0" smtClean="0"/>
              <a:t> u </a:t>
            </a:r>
            <a:r>
              <a:rPr lang="en-US" dirty="0" err="1" smtClean="0"/>
              <a:t>primarnoj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sekundarnoj</a:t>
            </a:r>
            <a:r>
              <a:rPr lang="en-US" dirty="0" smtClean="0"/>
              <a:t> </a:t>
            </a:r>
            <a:r>
              <a:rPr lang="en-US" dirty="0" err="1" smtClean="0"/>
              <a:t>komori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sagorevanje</a:t>
            </a:r>
            <a:r>
              <a:rPr lang="en-US" dirty="0" smtClean="0"/>
              <a:t>, </a:t>
            </a:r>
            <a:r>
              <a:rPr lang="en-US" dirty="0" err="1" smtClean="0"/>
              <a:t>pomoću</a:t>
            </a:r>
            <a:r>
              <a:rPr lang="en-US" dirty="0" smtClean="0"/>
              <a:t> </a:t>
            </a:r>
            <a:r>
              <a:rPr lang="en-US" dirty="0" err="1" smtClean="0"/>
              <a:t>prekidača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kontrolnoj</a:t>
            </a:r>
            <a:r>
              <a:rPr lang="en-US" dirty="0" smtClean="0"/>
              <a:t> </a:t>
            </a:r>
            <a:r>
              <a:rPr lang="en-US" dirty="0" err="1" smtClean="0"/>
              <a:t>tabli</a:t>
            </a:r>
            <a:endParaRPr lang="sr-Latn-RS" dirty="0" smtClean="0"/>
          </a:p>
          <a:p>
            <a:r>
              <a:rPr lang="en-US" dirty="0" smtClean="0"/>
              <a:t> </a:t>
            </a:r>
            <a:r>
              <a:rPr lang="en-US" dirty="0" err="1" smtClean="0"/>
              <a:t>Nakon</a:t>
            </a:r>
            <a:r>
              <a:rPr lang="en-US" dirty="0" smtClean="0"/>
              <a:t> </a:t>
            </a:r>
            <a:r>
              <a:rPr lang="en-US" dirty="0" err="1" smtClean="0"/>
              <a:t>što</a:t>
            </a:r>
            <a:r>
              <a:rPr lang="en-US" dirty="0" smtClean="0"/>
              <a:t> se </a:t>
            </a:r>
            <a:r>
              <a:rPr lang="en-US" dirty="0" err="1" smtClean="0"/>
              <a:t>komore</a:t>
            </a:r>
            <a:r>
              <a:rPr lang="en-US" dirty="0" smtClean="0"/>
              <a:t> </a:t>
            </a:r>
            <a:r>
              <a:rPr lang="en-US" dirty="0" err="1" smtClean="0"/>
              <a:t>zagreju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radnu</a:t>
            </a:r>
            <a:r>
              <a:rPr lang="en-US" dirty="0" smtClean="0"/>
              <a:t> </a:t>
            </a:r>
            <a:r>
              <a:rPr lang="en-US" dirty="0" err="1" smtClean="0"/>
              <a:t>temperaturu</a:t>
            </a:r>
            <a:r>
              <a:rPr lang="en-US" dirty="0" smtClean="0"/>
              <a:t> (</a:t>
            </a:r>
            <a:r>
              <a:rPr lang="en-US" dirty="0" err="1" smtClean="0"/>
              <a:t>minimalno</a:t>
            </a:r>
            <a:r>
              <a:rPr lang="en-US" dirty="0" smtClean="0"/>
              <a:t> 500</a:t>
            </a:r>
            <a:r>
              <a:rPr lang="en-US" baseline="30000" dirty="0" smtClean="0"/>
              <a:t>o</a:t>
            </a:r>
            <a:r>
              <a:rPr lang="en-US" dirty="0" smtClean="0"/>
              <a:t>C), u </a:t>
            </a:r>
            <a:r>
              <a:rPr lang="en-US" dirty="0" err="1" smtClean="0"/>
              <a:t>primarnu</a:t>
            </a:r>
            <a:r>
              <a:rPr lang="en-US" dirty="0" smtClean="0"/>
              <a:t> </a:t>
            </a:r>
            <a:r>
              <a:rPr lang="en-US" dirty="0" err="1" smtClean="0"/>
              <a:t>komoru</a:t>
            </a:r>
            <a:r>
              <a:rPr lang="en-US" dirty="0" smtClean="0"/>
              <a:t> se </a:t>
            </a:r>
            <a:r>
              <a:rPr lang="en-US" dirty="0" err="1" smtClean="0"/>
              <a:t>ubacuje</a:t>
            </a:r>
            <a:r>
              <a:rPr lang="en-US" dirty="0" smtClean="0"/>
              <a:t> </a:t>
            </a:r>
            <a:r>
              <a:rPr lang="en-US" dirty="0" err="1" smtClean="0"/>
              <a:t>otpad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6093D-D270-429A-AD95-E90055998AEC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dirty="0" smtClean="0"/>
              <a:t>Primer: </a:t>
            </a:r>
            <a:r>
              <a:rPr lang="sr-Latn-RS" cap="none" dirty="0" smtClean="0"/>
              <a:t>Donja toplotna moć Hd, čvrstog komunalnog otpada (ČKO)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 smtClean="0"/>
              <a:t>Primer iz knjige “Čvrst i opasan otpad” Šimon A. Đarmati, Vesna M. Alivojvodić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6093D-D270-429A-AD95-E90055998AEC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500306"/>
            <a:ext cx="6429420" cy="4046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0" dirty="0" smtClean="0"/>
              <a:t>SPALIONICA OTPADA INCINER I8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Princip</a:t>
            </a:r>
            <a:r>
              <a:rPr lang="en-US" dirty="0" smtClean="0"/>
              <a:t> </a:t>
            </a:r>
            <a:r>
              <a:rPr lang="en-US" dirty="0" err="1" smtClean="0"/>
              <a:t>rada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Kao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svaki</a:t>
            </a:r>
            <a:r>
              <a:rPr lang="en-US" dirty="0" smtClean="0"/>
              <a:t> </a:t>
            </a:r>
            <a:r>
              <a:rPr lang="en-US" dirty="0" err="1" smtClean="0"/>
              <a:t>proces</a:t>
            </a:r>
            <a:r>
              <a:rPr lang="en-US" dirty="0" smtClean="0"/>
              <a:t> </a:t>
            </a:r>
            <a:r>
              <a:rPr lang="en-US" dirty="0" err="1" smtClean="0"/>
              <a:t>sagorevanja</a:t>
            </a:r>
            <a:r>
              <a:rPr lang="en-US" dirty="0" smtClean="0"/>
              <a:t>, </a:t>
            </a:r>
            <a:r>
              <a:rPr lang="en-US" dirty="0" err="1" smtClean="0"/>
              <a:t>insineracija</a:t>
            </a:r>
            <a:r>
              <a:rPr lang="en-US" dirty="0" smtClean="0"/>
              <a:t> </a:t>
            </a:r>
            <a:r>
              <a:rPr lang="en-US" dirty="0" err="1" smtClean="0"/>
              <a:t>zahteva</a:t>
            </a:r>
            <a:r>
              <a:rPr lang="en-US" dirty="0" smtClean="0"/>
              <a:t> </a:t>
            </a:r>
            <a:r>
              <a:rPr lang="en-US" dirty="0" err="1" smtClean="0"/>
              <a:t>podešavanje</a:t>
            </a:r>
            <a:r>
              <a:rPr lang="en-US" dirty="0" smtClean="0"/>
              <a:t> </a:t>
            </a:r>
            <a:r>
              <a:rPr lang="en-US" dirty="0" err="1" smtClean="0"/>
              <a:t>optimalnih</a:t>
            </a:r>
            <a:r>
              <a:rPr lang="en-US" dirty="0" smtClean="0"/>
              <a:t> </a:t>
            </a:r>
            <a:r>
              <a:rPr lang="en-US" dirty="0" err="1" smtClean="0"/>
              <a:t>uslova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bi </a:t>
            </a:r>
            <a:r>
              <a:rPr lang="en-US" dirty="0" err="1" smtClean="0"/>
              <a:t>sagorevanje</a:t>
            </a:r>
            <a:r>
              <a:rPr lang="en-US" dirty="0" smtClean="0"/>
              <a:t> </a:t>
            </a:r>
            <a:r>
              <a:rPr lang="en-US" dirty="0" err="1" smtClean="0"/>
              <a:t>bilo</a:t>
            </a:r>
            <a:r>
              <a:rPr lang="en-US" dirty="0" smtClean="0"/>
              <a:t> </a:t>
            </a:r>
            <a:r>
              <a:rPr lang="en-US" dirty="0" err="1" smtClean="0"/>
              <a:t>potpuno</a:t>
            </a:r>
            <a:endParaRPr lang="sr-Latn-RS" dirty="0" smtClean="0"/>
          </a:p>
          <a:p>
            <a:r>
              <a:rPr lang="en-US" dirty="0" smtClean="0"/>
              <a:t> </a:t>
            </a:r>
            <a:r>
              <a:rPr lang="en-US" dirty="0" err="1" smtClean="0"/>
              <a:t>Faktori</a:t>
            </a:r>
            <a:r>
              <a:rPr lang="en-US" dirty="0" smtClean="0"/>
              <a:t> o </a:t>
            </a:r>
            <a:r>
              <a:rPr lang="en-US" dirty="0" err="1" smtClean="0"/>
              <a:t>kojima</a:t>
            </a:r>
            <a:r>
              <a:rPr lang="en-US" dirty="0" smtClean="0"/>
              <a:t> je </a:t>
            </a:r>
            <a:r>
              <a:rPr lang="en-US" dirty="0" err="1" smtClean="0"/>
              <a:t>potrebno</a:t>
            </a:r>
            <a:r>
              <a:rPr lang="en-US" dirty="0" smtClean="0"/>
              <a:t> </a:t>
            </a:r>
            <a:r>
              <a:rPr lang="en-US" dirty="0" err="1" smtClean="0"/>
              <a:t>voditi</a:t>
            </a:r>
            <a:r>
              <a:rPr lang="en-US" dirty="0" smtClean="0"/>
              <a:t> </a:t>
            </a:r>
            <a:r>
              <a:rPr lang="en-US" dirty="0" err="1" smtClean="0"/>
              <a:t>računa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: </a:t>
            </a:r>
            <a:r>
              <a:rPr lang="en-US" dirty="0" err="1" smtClean="0"/>
              <a:t>gorivo</a:t>
            </a:r>
            <a:r>
              <a:rPr lang="en-US" dirty="0" smtClean="0"/>
              <a:t>, </a:t>
            </a:r>
            <a:r>
              <a:rPr lang="en-US" dirty="0" err="1" smtClean="0"/>
              <a:t>vazduh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temperatura</a:t>
            </a:r>
            <a:endParaRPr lang="sr-Latn-RS" dirty="0" smtClean="0"/>
          </a:p>
          <a:p>
            <a:r>
              <a:rPr lang="en-US" dirty="0" smtClean="0"/>
              <a:t> </a:t>
            </a:r>
            <a:r>
              <a:rPr lang="en-US" dirty="0" err="1" smtClean="0"/>
              <a:t>Odnos</a:t>
            </a:r>
            <a:r>
              <a:rPr lang="en-US" dirty="0" smtClean="0"/>
              <a:t> </a:t>
            </a:r>
            <a:r>
              <a:rPr lang="en-US" dirty="0" err="1" smtClean="0"/>
              <a:t>količine</a:t>
            </a:r>
            <a:r>
              <a:rPr lang="en-US" dirty="0" smtClean="0"/>
              <a:t> </a:t>
            </a:r>
            <a:r>
              <a:rPr lang="en-US" dirty="0" err="1" smtClean="0"/>
              <a:t>vazduha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goriva</a:t>
            </a:r>
            <a:r>
              <a:rPr lang="en-US" dirty="0" smtClean="0"/>
              <a:t> u </a:t>
            </a:r>
            <a:r>
              <a:rPr lang="en-US" dirty="0" err="1" smtClean="0"/>
              <a:t>smeši</a:t>
            </a:r>
            <a:r>
              <a:rPr lang="en-US" dirty="0" smtClean="0"/>
              <a:t> </a:t>
            </a:r>
            <a:r>
              <a:rPr lang="en-US" dirty="0" err="1" smtClean="0"/>
              <a:t>podešava</a:t>
            </a:r>
            <a:r>
              <a:rPr lang="en-US" dirty="0" smtClean="0"/>
              <a:t> se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svakom</a:t>
            </a:r>
            <a:r>
              <a:rPr lang="en-US" dirty="0" smtClean="0"/>
              <a:t> </a:t>
            </a:r>
            <a:r>
              <a:rPr lang="en-US" dirty="0" err="1" smtClean="0"/>
              <a:t>gorioniku</a:t>
            </a:r>
            <a:r>
              <a:rPr lang="en-US" dirty="0" smtClean="0"/>
              <a:t> </a:t>
            </a:r>
            <a:r>
              <a:rPr lang="en-US" dirty="0" err="1" smtClean="0"/>
              <a:t>zasebno</a:t>
            </a:r>
            <a:endParaRPr lang="sr-Latn-RS" dirty="0" smtClean="0"/>
          </a:p>
          <a:p>
            <a:r>
              <a:rPr lang="en-US" dirty="0" smtClean="0"/>
              <a:t> </a:t>
            </a:r>
            <a:r>
              <a:rPr lang="en-US" dirty="0" err="1" smtClean="0"/>
              <a:t>Ukoliko</a:t>
            </a:r>
            <a:r>
              <a:rPr lang="en-US" dirty="0" smtClean="0"/>
              <a:t> se </a:t>
            </a:r>
            <a:r>
              <a:rPr lang="en-US" dirty="0" err="1" smtClean="0"/>
              <a:t>tokom</a:t>
            </a:r>
            <a:r>
              <a:rPr lang="en-US" dirty="0" smtClean="0"/>
              <a:t> </a:t>
            </a:r>
            <a:r>
              <a:rPr lang="en-US" dirty="0" err="1" smtClean="0"/>
              <a:t>procesa</a:t>
            </a:r>
            <a:r>
              <a:rPr lang="en-US" dirty="0" smtClean="0"/>
              <a:t> </a:t>
            </a:r>
            <a:r>
              <a:rPr lang="en-US" dirty="0" err="1" smtClean="0"/>
              <a:t>insineracije</a:t>
            </a:r>
            <a:r>
              <a:rPr lang="en-US" dirty="0" smtClean="0"/>
              <a:t> </a:t>
            </a:r>
            <a:r>
              <a:rPr lang="en-US" dirty="0" err="1" smtClean="0"/>
              <a:t>javi</a:t>
            </a:r>
            <a:r>
              <a:rPr lang="en-US" dirty="0" smtClean="0"/>
              <a:t> </a:t>
            </a:r>
            <a:r>
              <a:rPr lang="en-US" dirty="0" err="1" smtClean="0"/>
              <a:t>crni</a:t>
            </a:r>
            <a:r>
              <a:rPr lang="en-US" dirty="0" smtClean="0"/>
              <a:t> dim, to je </a:t>
            </a:r>
            <a:r>
              <a:rPr lang="en-US" dirty="0" err="1" smtClean="0"/>
              <a:t>jasan</a:t>
            </a:r>
            <a:r>
              <a:rPr lang="en-US" dirty="0" smtClean="0"/>
              <a:t> </a:t>
            </a:r>
            <a:r>
              <a:rPr lang="en-US" dirty="0" err="1" smtClean="0"/>
              <a:t>indikator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postoji</a:t>
            </a:r>
            <a:r>
              <a:rPr lang="en-US" dirty="0" smtClean="0"/>
              <a:t> </a:t>
            </a:r>
            <a:r>
              <a:rPr lang="en-US" dirty="0" err="1" smtClean="0"/>
              <a:t>manjak</a:t>
            </a:r>
            <a:r>
              <a:rPr lang="en-US" dirty="0" smtClean="0"/>
              <a:t> </a:t>
            </a:r>
            <a:r>
              <a:rPr lang="en-US" dirty="0" err="1" smtClean="0"/>
              <a:t>kiseonika</a:t>
            </a:r>
            <a:r>
              <a:rPr lang="en-US" dirty="0" smtClean="0"/>
              <a:t> u </a:t>
            </a:r>
            <a:r>
              <a:rPr lang="en-US" dirty="0" err="1" smtClean="0"/>
              <a:t>sistemu</a:t>
            </a:r>
            <a:r>
              <a:rPr lang="en-US" dirty="0" smtClean="0"/>
              <a:t>, pa je </a:t>
            </a:r>
            <a:r>
              <a:rPr lang="en-US" dirty="0" err="1" smtClean="0"/>
              <a:t>potrebno</a:t>
            </a:r>
            <a:r>
              <a:rPr lang="en-US" dirty="0" smtClean="0"/>
              <a:t> </a:t>
            </a:r>
            <a:r>
              <a:rPr lang="en-US" dirty="0" err="1" smtClean="0"/>
              <a:t>smanjiti</a:t>
            </a:r>
            <a:r>
              <a:rPr lang="en-US" dirty="0" smtClean="0"/>
              <a:t> </a:t>
            </a:r>
            <a:r>
              <a:rPr lang="en-US" dirty="0" err="1" smtClean="0"/>
              <a:t>udeo</a:t>
            </a:r>
            <a:r>
              <a:rPr lang="en-US" dirty="0" smtClean="0"/>
              <a:t> </a:t>
            </a:r>
            <a:r>
              <a:rPr lang="en-US" dirty="0" err="1" smtClean="0"/>
              <a:t>goriva</a:t>
            </a:r>
            <a:r>
              <a:rPr lang="en-US" dirty="0" smtClean="0"/>
              <a:t> (</a:t>
            </a:r>
            <a:r>
              <a:rPr lang="en-US" dirty="0" err="1" smtClean="0"/>
              <a:t>odnosno</a:t>
            </a:r>
            <a:r>
              <a:rPr lang="en-US" dirty="0" smtClean="0"/>
              <a:t> </a:t>
            </a:r>
            <a:r>
              <a:rPr lang="en-US" dirty="0" err="1" smtClean="0"/>
              <a:t>povećati</a:t>
            </a:r>
            <a:r>
              <a:rPr lang="en-US" dirty="0" smtClean="0"/>
              <a:t> </a:t>
            </a:r>
            <a:r>
              <a:rPr lang="en-US" dirty="0" err="1" smtClean="0"/>
              <a:t>udeo</a:t>
            </a:r>
            <a:r>
              <a:rPr lang="en-US" dirty="0" smtClean="0"/>
              <a:t> </a:t>
            </a:r>
            <a:r>
              <a:rPr lang="en-US" dirty="0" err="1" smtClean="0"/>
              <a:t>vazduha</a:t>
            </a:r>
            <a:r>
              <a:rPr lang="en-US" dirty="0" smtClean="0"/>
              <a:t>)</a:t>
            </a:r>
            <a:endParaRPr lang="sr-Latn-RS" dirty="0" smtClean="0"/>
          </a:p>
          <a:p>
            <a:r>
              <a:rPr lang="en-US" dirty="0" smtClean="0"/>
              <a:t> </a:t>
            </a:r>
            <a:r>
              <a:rPr lang="en-US" dirty="0" err="1" smtClean="0"/>
              <a:t>Ukoliko</a:t>
            </a:r>
            <a:r>
              <a:rPr lang="en-US" dirty="0" smtClean="0"/>
              <a:t> se </a:t>
            </a:r>
            <a:r>
              <a:rPr lang="en-US" dirty="0" err="1" smtClean="0"/>
              <a:t>radi</a:t>
            </a:r>
            <a:r>
              <a:rPr lang="en-US" dirty="0" smtClean="0"/>
              <a:t> o </a:t>
            </a:r>
            <a:r>
              <a:rPr lang="en-US" dirty="0" err="1" smtClean="0"/>
              <a:t>jako</a:t>
            </a:r>
            <a:r>
              <a:rPr lang="en-US" dirty="0" smtClean="0"/>
              <a:t> </a:t>
            </a:r>
            <a:r>
              <a:rPr lang="en-US" dirty="0" err="1" smtClean="0"/>
              <a:t>zapaljivom</a:t>
            </a:r>
            <a:r>
              <a:rPr lang="en-US" dirty="0" smtClean="0"/>
              <a:t> </a:t>
            </a:r>
            <a:r>
              <a:rPr lang="en-US" dirty="0" err="1" smtClean="0"/>
              <a:t>otpadu</a:t>
            </a:r>
            <a:r>
              <a:rPr lang="en-US" dirty="0" smtClean="0"/>
              <a:t>, </a:t>
            </a:r>
            <a:r>
              <a:rPr lang="en-US" dirty="0" err="1" smtClean="0"/>
              <a:t>dovoljno</a:t>
            </a:r>
            <a:r>
              <a:rPr lang="en-US" dirty="0" smtClean="0"/>
              <a:t> je u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upumpavati</a:t>
            </a:r>
            <a:r>
              <a:rPr lang="en-US" dirty="0" smtClean="0"/>
              <a:t> </a:t>
            </a:r>
            <a:r>
              <a:rPr lang="en-US" dirty="0" err="1" smtClean="0"/>
              <a:t>samo</a:t>
            </a:r>
            <a:r>
              <a:rPr lang="en-US" dirty="0" smtClean="0"/>
              <a:t> </a:t>
            </a:r>
            <a:r>
              <a:rPr lang="en-US" dirty="0" err="1" smtClean="0"/>
              <a:t>vazduh</a:t>
            </a:r>
            <a:r>
              <a:rPr lang="en-US" dirty="0" smtClean="0"/>
              <a:t> </a:t>
            </a:r>
            <a:r>
              <a:rPr lang="en-US" dirty="0" err="1" smtClean="0"/>
              <a:t>koji</a:t>
            </a:r>
            <a:r>
              <a:rPr lang="en-US" dirty="0" smtClean="0"/>
              <a:t> </a:t>
            </a:r>
            <a:r>
              <a:rPr lang="en-US" dirty="0" err="1" smtClean="0"/>
              <a:t>potpomaže</a:t>
            </a:r>
            <a:r>
              <a:rPr lang="en-US" dirty="0" smtClean="0"/>
              <a:t> </a:t>
            </a:r>
            <a:r>
              <a:rPr lang="en-US" dirty="0" err="1" smtClean="0"/>
              <a:t>gorenje</a:t>
            </a:r>
            <a:endParaRPr lang="sr-Latn-RS" dirty="0" smtClean="0"/>
          </a:p>
          <a:p>
            <a:r>
              <a:rPr lang="en-US" dirty="0" smtClean="0"/>
              <a:t> </a:t>
            </a:r>
            <a:r>
              <a:rPr lang="en-US" dirty="0" err="1" smtClean="0"/>
              <a:t>Pri</a:t>
            </a:r>
            <a:r>
              <a:rPr lang="en-US" dirty="0" smtClean="0"/>
              <a:t> </a:t>
            </a:r>
            <a:r>
              <a:rPr lang="en-US" dirty="0" err="1" smtClean="0"/>
              <a:t>spaljivanju</a:t>
            </a:r>
            <a:r>
              <a:rPr lang="en-US" dirty="0" smtClean="0"/>
              <a:t> </a:t>
            </a:r>
            <a:r>
              <a:rPr lang="en-US" dirty="0" err="1" smtClean="0"/>
              <a:t>otpada</a:t>
            </a:r>
            <a:r>
              <a:rPr lang="en-US" dirty="0" smtClean="0"/>
              <a:t> </a:t>
            </a:r>
            <a:r>
              <a:rPr lang="en-US" dirty="0" err="1" smtClean="0"/>
              <a:t>ovakve</a:t>
            </a:r>
            <a:r>
              <a:rPr lang="en-US" dirty="0" smtClean="0"/>
              <a:t> </a:t>
            </a:r>
            <a:r>
              <a:rPr lang="en-US" dirty="0" err="1" smtClean="0"/>
              <a:t>vrste</a:t>
            </a:r>
            <a:r>
              <a:rPr lang="en-US" dirty="0" smtClean="0"/>
              <a:t> </a:t>
            </a:r>
            <a:r>
              <a:rPr lang="en-US" dirty="0" err="1" smtClean="0"/>
              <a:t>poželjno</a:t>
            </a:r>
            <a:r>
              <a:rPr lang="en-US" dirty="0" smtClean="0"/>
              <a:t> je </a:t>
            </a:r>
            <a:r>
              <a:rPr lang="en-US" dirty="0" err="1" smtClean="0"/>
              <a:t>radnu</a:t>
            </a:r>
            <a:r>
              <a:rPr lang="en-US" dirty="0" smtClean="0"/>
              <a:t> </a:t>
            </a:r>
            <a:r>
              <a:rPr lang="en-US" dirty="0" err="1" smtClean="0"/>
              <a:t>temperaturu</a:t>
            </a:r>
            <a:r>
              <a:rPr lang="en-US" dirty="0" smtClean="0"/>
              <a:t> </a:t>
            </a:r>
            <a:r>
              <a:rPr lang="en-US" dirty="0" err="1" smtClean="0"/>
              <a:t>držati</a:t>
            </a:r>
            <a:r>
              <a:rPr lang="en-US" dirty="0" smtClean="0"/>
              <a:t> </a:t>
            </a:r>
            <a:r>
              <a:rPr lang="en-US" dirty="0" err="1" smtClean="0"/>
              <a:t>što</a:t>
            </a:r>
            <a:r>
              <a:rPr lang="en-US" dirty="0" smtClean="0"/>
              <a:t> </a:t>
            </a:r>
            <a:r>
              <a:rPr lang="en-US" dirty="0" err="1" smtClean="0"/>
              <a:t>niže</a:t>
            </a:r>
            <a:r>
              <a:rPr lang="en-US" dirty="0" smtClean="0"/>
              <a:t>, </a:t>
            </a:r>
            <a:r>
              <a:rPr lang="en-US" dirty="0" err="1" smtClean="0"/>
              <a:t>jer</a:t>
            </a:r>
            <a:r>
              <a:rPr lang="en-US" dirty="0" smtClean="0"/>
              <a:t> </a:t>
            </a:r>
            <a:r>
              <a:rPr lang="en-US" dirty="0" err="1" smtClean="0"/>
              <a:t>će</a:t>
            </a:r>
            <a:r>
              <a:rPr lang="en-US" dirty="0" smtClean="0"/>
              <a:t> se u </a:t>
            </a:r>
            <a:r>
              <a:rPr lang="en-US" dirty="0" err="1" smtClean="0"/>
              <a:t>suprotnom</a:t>
            </a:r>
            <a:r>
              <a:rPr lang="en-US" dirty="0" smtClean="0"/>
              <a:t> </a:t>
            </a:r>
            <a:r>
              <a:rPr lang="en-US" dirty="0" err="1" smtClean="0"/>
              <a:t>osloboditi</a:t>
            </a:r>
            <a:r>
              <a:rPr lang="en-US" dirty="0" smtClean="0"/>
              <a:t> </a:t>
            </a:r>
            <a:r>
              <a:rPr lang="en-US" dirty="0" err="1" smtClean="0"/>
              <a:t>jako</a:t>
            </a:r>
            <a:r>
              <a:rPr lang="en-US" dirty="0" smtClean="0"/>
              <a:t> </a:t>
            </a:r>
            <a:r>
              <a:rPr lang="en-US" dirty="0" err="1" smtClean="0"/>
              <a:t>velika</a:t>
            </a:r>
            <a:r>
              <a:rPr lang="en-US" dirty="0" smtClean="0"/>
              <a:t> </a:t>
            </a:r>
            <a:r>
              <a:rPr lang="en-US" dirty="0" err="1" smtClean="0"/>
              <a:t>količina</a:t>
            </a:r>
            <a:r>
              <a:rPr lang="en-US" dirty="0" smtClean="0"/>
              <a:t> </a:t>
            </a:r>
            <a:r>
              <a:rPr lang="en-US" dirty="0" err="1" smtClean="0"/>
              <a:t>toplotne</a:t>
            </a:r>
            <a:r>
              <a:rPr lang="en-US" dirty="0" smtClean="0"/>
              <a:t> </a:t>
            </a:r>
            <a:r>
              <a:rPr lang="en-US" dirty="0" err="1" smtClean="0"/>
              <a:t>energije</a:t>
            </a:r>
            <a:r>
              <a:rPr lang="en-US" dirty="0" smtClean="0"/>
              <a:t> u </a:t>
            </a:r>
            <a:r>
              <a:rPr lang="en-US" dirty="0" err="1" smtClean="0"/>
              <a:t>kratkom</a:t>
            </a:r>
            <a:r>
              <a:rPr lang="en-US" dirty="0" smtClean="0"/>
              <a:t> </a:t>
            </a:r>
            <a:r>
              <a:rPr lang="en-US" dirty="0" err="1" smtClean="0"/>
              <a:t>vremenskom</a:t>
            </a:r>
            <a:r>
              <a:rPr lang="en-US" dirty="0" smtClean="0"/>
              <a:t> </a:t>
            </a:r>
            <a:r>
              <a:rPr lang="en-US" dirty="0" err="1" smtClean="0"/>
              <a:t>periodu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6093D-D270-429A-AD95-E90055998AEC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0" dirty="0" smtClean="0"/>
              <a:t>SPALIONICA OTPADA INCINER I8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Princip</a:t>
            </a:r>
            <a:r>
              <a:rPr lang="en-US" dirty="0" smtClean="0"/>
              <a:t> </a:t>
            </a:r>
            <a:r>
              <a:rPr lang="en-US" dirty="0" err="1" smtClean="0"/>
              <a:t>rada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err="1" smtClean="0"/>
              <a:t>Termodavač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koga</a:t>
            </a:r>
            <a:r>
              <a:rPr lang="en-US" dirty="0" smtClean="0"/>
              <a:t> se </a:t>
            </a:r>
            <a:r>
              <a:rPr lang="en-US" dirty="0" err="1" smtClean="0"/>
              <a:t>temperatura</a:t>
            </a:r>
            <a:r>
              <a:rPr lang="en-US" dirty="0" smtClean="0"/>
              <a:t> </a:t>
            </a:r>
            <a:r>
              <a:rPr lang="en-US" dirty="0" err="1" smtClean="0"/>
              <a:t>očitava</a:t>
            </a:r>
            <a:r>
              <a:rPr lang="en-US" dirty="0" smtClean="0"/>
              <a:t> </a:t>
            </a:r>
            <a:r>
              <a:rPr lang="en-US" dirty="0" err="1" smtClean="0"/>
              <a:t>nalazi</a:t>
            </a:r>
            <a:r>
              <a:rPr lang="en-US" dirty="0" smtClean="0"/>
              <a:t> se u </a:t>
            </a:r>
            <a:r>
              <a:rPr lang="en-US" dirty="0" err="1" smtClean="0"/>
              <a:t>sekundardnoj</a:t>
            </a:r>
            <a:r>
              <a:rPr lang="en-US" dirty="0" smtClean="0"/>
              <a:t> </a:t>
            </a:r>
            <a:r>
              <a:rPr lang="en-US" dirty="0" err="1" smtClean="0"/>
              <a:t>komori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sagorevanje</a:t>
            </a:r>
            <a:endParaRPr lang="sr-Latn-RS" dirty="0" smtClean="0"/>
          </a:p>
          <a:p>
            <a:r>
              <a:rPr lang="en-US" dirty="0" smtClean="0"/>
              <a:t> </a:t>
            </a:r>
            <a:r>
              <a:rPr lang="en-US" dirty="0" err="1" smtClean="0"/>
              <a:t>Temperatura</a:t>
            </a:r>
            <a:r>
              <a:rPr lang="en-US" dirty="0" smtClean="0"/>
              <a:t> u </a:t>
            </a:r>
            <a:r>
              <a:rPr lang="en-US" dirty="0" err="1" smtClean="0"/>
              <a:t>ovoj</a:t>
            </a:r>
            <a:r>
              <a:rPr lang="en-US" dirty="0" smtClean="0"/>
              <a:t> </a:t>
            </a:r>
            <a:r>
              <a:rPr lang="en-US" dirty="0" err="1" smtClean="0"/>
              <a:t>komori</a:t>
            </a:r>
            <a:r>
              <a:rPr lang="en-US" dirty="0" smtClean="0"/>
              <a:t> je </a:t>
            </a:r>
            <a:r>
              <a:rPr lang="en-US" dirty="0" err="1" smtClean="0"/>
              <a:t>veća</a:t>
            </a:r>
            <a:r>
              <a:rPr lang="en-US" dirty="0" smtClean="0"/>
              <a:t> </a:t>
            </a:r>
            <a:r>
              <a:rPr lang="en-US" dirty="0" err="1" smtClean="0"/>
              <a:t>od</a:t>
            </a:r>
            <a:r>
              <a:rPr lang="en-US" dirty="0" smtClean="0"/>
              <a:t> temperature u </a:t>
            </a:r>
            <a:r>
              <a:rPr lang="en-US" dirty="0" err="1" smtClean="0"/>
              <a:t>primarnoj</a:t>
            </a:r>
            <a:r>
              <a:rPr lang="en-US" dirty="0" smtClean="0"/>
              <a:t> </a:t>
            </a:r>
            <a:r>
              <a:rPr lang="en-US" dirty="0" err="1" smtClean="0"/>
              <a:t>komori</a:t>
            </a:r>
            <a:r>
              <a:rPr lang="en-US" dirty="0" smtClean="0"/>
              <a:t>, pa </a:t>
            </a:r>
            <a:r>
              <a:rPr lang="en-US" dirty="0" err="1" smtClean="0"/>
              <a:t>štetni</a:t>
            </a:r>
            <a:r>
              <a:rPr lang="en-US" dirty="0" smtClean="0"/>
              <a:t> </a:t>
            </a:r>
            <a:r>
              <a:rPr lang="en-US" dirty="0" err="1" smtClean="0"/>
              <a:t>gasovi</a:t>
            </a:r>
            <a:r>
              <a:rPr lang="en-US" dirty="0" smtClean="0"/>
              <a:t> </a:t>
            </a:r>
            <a:r>
              <a:rPr lang="en-US" dirty="0" err="1" smtClean="0"/>
              <a:t>nastali</a:t>
            </a:r>
            <a:r>
              <a:rPr lang="en-US" dirty="0" smtClean="0"/>
              <a:t> u </a:t>
            </a:r>
            <a:r>
              <a:rPr lang="en-US" dirty="0" err="1" smtClean="0"/>
              <a:t>njoj</a:t>
            </a:r>
            <a:r>
              <a:rPr lang="en-US" dirty="0" smtClean="0"/>
              <a:t> </a:t>
            </a:r>
            <a:r>
              <a:rPr lang="en-US" dirty="0" err="1" smtClean="0"/>
              <a:t>dodatno</a:t>
            </a:r>
            <a:r>
              <a:rPr lang="en-US" dirty="0" smtClean="0"/>
              <a:t> </a:t>
            </a:r>
            <a:r>
              <a:rPr lang="en-US" dirty="0" err="1" smtClean="0"/>
              <a:t>sagorevaju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temperaturama</a:t>
            </a:r>
            <a:r>
              <a:rPr lang="en-US" dirty="0" smtClean="0"/>
              <a:t> </a:t>
            </a:r>
            <a:r>
              <a:rPr lang="en-US" dirty="0" err="1" smtClean="0"/>
              <a:t>preko</a:t>
            </a:r>
            <a:r>
              <a:rPr lang="en-US" dirty="0" smtClean="0"/>
              <a:t> 1200 </a:t>
            </a:r>
            <a:r>
              <a:rPr lang="en-US" baseline="30000" dirty="0" err="1" smtClean="0"/>
              <a:t>o</a:t>
            </a:r>
            <a:r>
              <a:rPr lang="en-US" dirty="0" err="1" smtClean="0"/>
              <a:t>C</a:t>
            </a:r>
            <a:r>
              <a:rPr lang="en-US" dirty="0" smtClean="0"/>
              <a:t>, </a:t>
            </a:r>
            <a:r>
              <a:rPr lang="en-US" dirty="0" err="1" smtClean="0"/>
              <a:t>zbog</a:t>
            </a:r>
            <a:r>
              <a:rPr lang="en-US" dirty="0" smtClean="0"/>
              <a:t> </a:t>
            </a:r>
            <a:r>
              <a:rPr lang="en-US" dirty="0" err="1" smtClean="0"/>
              <a:t>čega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spalionice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modularnim</a:t>
            </a:r>
            <a:r>
              <a:rPr lang="en-US" dirty="0" smtClean="0"/>
              <a:t> </a:t>
            </a:r>
            <a:r>
              <a:rPr lang="en-US" dirty="0" err="1" smtClean="0"/>
              <a:t>dvostepenim</a:t>
            </a:r>
            <a:r>
              <a:rPr lang="en-US" dirty="0" smtClean="0"/>
              <a:t> </a:t>
            </a:r>
            <a:r>
              <a:rPr lang="en-US" dirty="0" err="1" smtClean="0"/>
              <a:t>sagorevanjem</a:t>
            </a:r>
            <a:r>
              <a:rPr lang="en-US" dirty="0" smtClean="0"/>
              <a:t> </a:t>
            </a:r>
            <a:r>
              <a:rPr lang="en-US" dirty="0" err="1" smtClean="0"/>
              <a:t>daleko</a:t>
            </a:r>
            <a:r>
              <a:rPr lang="en-US" dirty="0" smtClean="0"/>
              <a:t> </a:t>
            </a:r>
            <a:r>
              <a:rPr lang="en-US" dirty="0" err="1" smtClean="0"/>
              <a:t>čistije</a:t>
            </a:r>
            <a:r>
              <a:rPr lang="en-US" dirty="0" smtClean="0"/>
              <a:t> </a:t>
            </a:r>
            <a:r>
              <a:rPr lang="en-US" dirty="0" err="1" smtClean="0"/>
              <a:t>od</a:t>
            </a:r>
            <a:r>
              <a:rPr lang="en-US" dirty="0" smtClean="0"/>
              <a:t> </a:t>
            </a:r>
            <a:r>
              <a:rPr lang="en-US" dirty="0" err="1" smtClean="0"/>
              <a:t>konvencionalnih</a:t>
            </a:r>
            <a:r>
              <a:rPr lang="en-US" dirty="0" smtClean="0"/>
              <a:t> </a:t>
            </a:r>
            <a:r>
              <a:rPr lang="en-US" dirty="0" err="1" smtClean="0"/>
              <a:t>spalionica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rešetkom</a:t>
            </a:r>
            <a:r>
              <a:rPr lang="en-US" dirty="0" smtClean="0"/>
              <a:t> </a:t>
            </a:r>
            <a:r>
              <a:rPr lang="en-US" dirty="0" err="1" smtClean="0"/>
              <a:t>koje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se </a:t>
            </a:r>
            <a:r>
              <a:rPr lang="en-US" dirty="0" err="1" smtClean="0"/>
              <a:t>koristile</a:t>
            </a:r>
            <a:r>
              <a:rPr lang="en-US" dirty="0" smtClean="0"/>
              <a:t> </a:t>
            </a:r>
            <a:r>
              <a:rPr lang="en-US" dirty="0" err="1" smtClean="0"/>
              <a:t>decenijama</a:t>
            </a:r>
            <a:r>
              <a:rPr lang="en-US" dirty="0" smtClean="0"/>
              <a:t> </a:t>
            </a:r>
            <a:r>
              <a:rPr lang="en-US" dirty="0" err="1" smtClean="0"/>
              <a:t>unazad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Nakon</a:t>
            </a:r>
            <a:r>
              <a:rPr lang="en-US" dirty="0" smtClean="0"/>
              <a:t> </a:t>
            </a:r>
            <a:r>
              <a:rPr lang="en-US" dirty="0" err="1" smtClean="0"/>
              <a:t>što</a:t>
            </a:r>
            <a:r>
              <a:rPr lang="en-US" dirty="0" smtClean="0"/>
              <a:t> se </a:t>
            </a:r>
            <a:r>
              <a:rPr lang="en-US" dirty="0" err="1" smtClean="0"/>
              <a:t>proces</a:t>
            </a:r>
            <a:r>
              <a:rPr lang="en-US" dirty="0" smtClean="0"/>
              <a:t> </a:t>
            </a:r>
            <a:r>
              <a:rPr lang="en-US" dirty="0" err="1" smtClean="0"/>
              <a:t>insineracije</a:t>
            </a:r>
            <a:r>
              <a:rPr lang="en-US" dirty="0" smtClean="0"/>
              <a:t> </a:t>
            </a:r>
            <a:r>
              <a:rPr lang="en-US" dirty="0" err="1" smtClean="0"/>
              <a:t>završi</a:t>
            </a:r>
            <a:r>
              <a:rPr lang="en-US" dirty="0" smtClean="0"/>
              <a:t>, </a:t>
            </a:r>
            <a:r>
              <a:rPr lang="en-US" dirty="0" err="1" smtClean="0"/>
              <a:t>osim</a:t>
            </a:r>
            <a:r>
              <a:rPr lang="en-US" dirty="0" smtClean="0"/>
              <a:t> </a:t>
            </a:r>
            <a:r>
              <a:rPr lang="en-US" dirty="0" err="1" smtClean="0"/>
              <a:t>gasova</a:t>
            </a:r>
            <a:r>
              <a:rPr lang="en-US" dirty="0" smtClean="0"/>
              <a:t> </a:t>
            </a:r>
            <a:r>
              <a:rPr lang="en-US" dirty="0" err="1" smtClean="0"/>
              <a:t>koji</a:t>
            </a:r>
            <a:r>
              <a:rPr lang="en-US" dirty="0" smtClean="0"/>
              <a:t> se </a:t>
            </a:r>
            <a:r>
              <a:rPr lang="en-US" dirty="0" err="1" smtClean="0"/>
              <a:t>ispuštaju</a:t>
            </a:r>
            <a:r>
              <a:rPr lang="en-US" dirty="0" smtClean="0"/>
              <a:t> u </a:t>
            </a:r>
            <a:r>
              <a:rPr lang="en-US" dirty="0" err="1" smtClean="0"/>
              <a:t>atmosferu</a:t>
            </a:r>
            <a:r>
              <a:rPr lang="en-US" dirty="0" smtClean="0"/>
              <a:t>, </a:t>
            </a:r>
            <a:r>
              <a:rPr lang="en-US" dirty="0" err="1" smtClean="0"/>
              <a:t>kao</a:t>
            </a:r>
            <a:r>
              <a:rPr lang="en-US" dirty="0" smtClean="0"/>
              <a:t> </a:t>
            </a:r>
            <a:r>
              <a:rPr lang="en-US" dirty="0" err="1" smtClean="0"/>
              <a:t>nusprodukt</a:t>
            </a:r>
            <a:r>
              <a:rPr lang="en-US" dirty="0" smtClean="0"/>
              <a:t> </a:t>
            </a:r>
            <a:r>
              <a:rPr lang="en-US" dirty="0" err="1" smtClean="0"/>
              <a:t>nastaje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čvrsti</a:t>
            </a:r>
            <a:r>
              <a:rPr lang="en-US" dirty="0" smtClean="0"/>
              <a:t> </a:t>
            </a:r>
            <a:r>
              <a:rPr lang="en-US" dirty="0" err="1" smtClean="0"/>
              <a:t>ostatak</a:t>
            </a:r>
            <a:r>
              <a:rPr lang="en-US" dirty="0" smtClean="0"/>
              <a:t> </a:t>
            </a:r>
            <a:r>
              <a:rPr lang="en-US" dirty="0" err="1" smtClean="0"/>
              <a:t>sagorevanja</a:t>
            </a:r>
            <a:r>
              <a:rPr lang="en-US" dirty="0" smtClean="0"/>
              <a:t> – </a:t>
            </a:r>
            <a:r>
              <a:rPr lang="en-US" dirty="0" err="1" smtClean="0"/>
              <a:t>pepeo</a:t>
            </a:r>
            <a:endParaRPr lang="sr-Latn-RS" dirty="0" smtClean="0"/>
          </a:p>
          <a:p>
            <a:r>
              <a:rPr lang="en-US" dirty="0" smtClean="0"/>
              <a:t> </a:t>
            </a:r>
            <a:r>
              <a:rPr lang="en-US" dirty="0" err="1" smtClean="0"/>
              <a:t>Pepeo</a:t>
            </a:r>
            <a:r>
              <a:rPr lang="en-US" dirty="0" smtClean="0"/>
              <a:t> </a:t>
            </a:r>
            <a:r>
              <a:rPr lang="en-US" dirty="0" err="1" smtClean="0"/>
              <a:t>traži</a:t>
            </a:r>
            <a:r>
              <a:rPr lang="en-US" dirty="0" smtClean="0"/>
              <a:t> </a:t>
            </a:r>
            <a:r>
              <a:rPr lang="en-US" dirty="0" err="1" smtClean="0"/>
              <a:t>poseban</a:t>
            </a:r>
            <a:r>
              <a:rPr lang="en-US" dirty="0" smtClean="0"/>
              <a:t> </a:t>
            </a:r>
            <a:r>
              <a:rPr lang="en-US" dirty="0" err="1" smtClean="0"/>
              <a:t>način</a:t>
            </a:r>
            <a:r>
              <a:rPr lang="en-US" dirty="0" smtClean="0"/>
              <a:t> </a:t>
            </a:r>
            <a:r>
              <a:rPr lang="en-US" dirty="0" err="1" smtClean="0"/>
              <a:t>skladištenja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deponovanja</a:t>
            </a:r>
            <a:r>
              <a:rPr lang="en-US" dirty="0" smtClean="0"/>
              <a:t>, </a:t>
            </a:r>
            <a:r>
              <a:rPr lang="en-US" dirty="0" err="1" smtClean="0"/>
              <a:t>ali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pored toga, </a:t>
            </a:r>
            <a:r>
              <a:rPr lang="en-US" dirty="0" err="1" smtClean="0"/>
              <a:t>količina</a:t>
            </a:r>
            <a:r>
              <a:rPr lang="en-US" dirty="0" smtClean="0"/>
              <a:t> </a:t>
            </a:r>
            <a:r>
              <a:rPr lang="en-US" dirty="0" err="1" smtClean="0"/>
              <a:t>otpada</a:t>
            </a:r>
            <a:r>
              <a:rPr lang="en-US" dirty="0" smtClean="0"/>
              <a:t> se </a:t>
            </a:r>
            <a:r>
              <a:rPr lang="en-US" dirty="0" err="1" smtClean="0"/>
              <a:t>ovim</a:t>
            </a:r>
            <a:r>
              <a:rPr lang="en-US" dirty="0" smtClean="0"/>
              <a:t> </a:t>
            </a:r>
            <a:r>
              <a:rPr lang="en-US" dirty="0" err="1" smtClean="0"/>
              <a:t>procesom</a:t>
            </a:r>
            <a:r>
              <a:rPr lang="en-US" dirty="0" smtClean="0"/>
              <a:t> </a:t>
            </a:r>
            <a:r>
              <a:rPr lang="en-US" dirty="0" err="1" smtClean="0"/>
              <a:t>smanjuje</a:t>
            </a:r>
            <a:r>
              <a:rPr lang="en-US" dirty="0" smtClean="0"/>
              <a:t> </a:t>
            </a:r>
            <a:r>
              <a:rPr lang="en-US" dirty="0" err="1" smtClean="0"/>
              <a:t>desetak</a:t>
            </a:r>
            <a:r>
              <a:rPr lang="en-US" dirty="0" smtClean="0"/>
              <a:t> </a:t>
            </a:r>
            <a:r>
              <a:rPr lang="en-US" dirty="0" err="1" smtClean="0"/>
              <a:t>puta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6093D-D270-429A-AD95-E90055998AEC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0" dirty="0" smtClean="0"/>
              <a:t>SPALIONICA OTPADA INCINER I8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Princip</a:t>
            </a:r>
            <a:r>
              <a:rPr lang="en-US" dirty="0" smtClean="0"/>
              <a:t> </a:t>
            </a:r>
            <a:r>
              <a:rPr lang="en-US" dirty="0" err="1" smtClean="0"/>
              <a:t>rada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Emisija</a:t>
            </a:r>
            <a:r>
              <a:rPr lang="en-US" dirty="0" smtClean="0"/>
              <a:t> </a:t>
            </a:r>
            <a:r>
              <a:rPr lang="en-US" dirty="0" err="1" smtClean="0"/>
              <a:t>štetnih</a:t>
            </a:r>
            <a:r>
              <a:rPr lang="en-US" dirty="0" smtClean="0"/>
              <a:t> </a:t>
            </a:r>
            <a:r>
              <a:rPr lang="en-US" dirty="0" err="1" smtClean="0"/>
              <a:t>gasova</a:t>
            </a:r>
            <a:r>
              <a:rPr lang="en-US" dirty="0" smtClean="0"/>
              <a:t> u </a:t>
            </a:r>
            <a:r>
              <a:rPr lang="en-US" dirty="0" err="1" smtClean="0"/>
              <a:t>atmosferu</a:t>
            </a:r>
            <a:r>
              <a:rPr lang="en-US" dirty="0" smtClean="0"/>
              <a:t> je </a:t>
            </a:r>
            <a:r>
              <a:rPr lang="en-US" dirty="0" err="1" smtClean="0"/>
              <a:t>dosta</a:t>
            </a:r>
            <a:r>
              <a:rPr lang="en-US" dirty="0" smtClean="0"/>
              <a:t> </a:t>
            </a:r>
            <a:r>
              <a:rPr lang="en-US" dirty="0" err="1" smtClean="0"/>
              <a:t>redukovana</a:t>
            </a:r>
            <a:r>
              <a:rPr lang="en-US" dirty="0" smtClean="0"/>
              <a:t> </a:t>
            </a:r>
            <a:r>
              <a:rPr lang="en-US" dirty="0" err="1" smtClean="0"/>
              <a:t>prisustvom</a:t>
            </a:r>
            <a:r>
              <a:rPr lang="en-US" dirty="0" smtClean="0"/>
              <a:t> </a:t>
            </a:r>
            <a:r>
              <a:rPr lang="en-US" dirty="0" err="1" smtClean="0"/>
              <a:t>sekundarne</a:t>
            </a:r>
            <a:r>
              <a:rPr lang="en-US" dirty="0" smtClean="0"/>
              <a:t> </a:t>
            </a:r>
            <a:r>
              <a:rPr lang="en-US" dirty="0" err="1" smtClean="0"/>
              <a:t>komore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spaljivanje</a:t>
            </a:r>
            <a:r>
              <a:rPr lang="en-US" dirty="0" smtClean="0"/>
              <a:t> </a:t>
            </a:r>
            <a:r>
              <a:rPr lang="en-US" dirty="0" err="1" smtClean="0"/>
              <a:t>tako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srednje</a:t>
            </a:r>
            <a:r>
              <a:rPr lang="en-US" dirty="0" smtClean="0"/>
              <a:t> </a:t>
            </a:r>
            <a:r>
              <a:rPr lang="en-US" dirty="0" err="1" smtClean="0"/>
              <a:t>vrednosti</a:t>
            </a:r>
            <a:r>
              <a:rPr lang="en-US" dirty="0" smtClean="0"/>
              <a:t> </a:t>
            </a:r>
            <a:r>
              <a:rPr lang="en-US" dirty="0" err="1" smtClean="0"/>
              <a:t>štetnih</a:t>
            </a:r>
            <a:r>
              <a:rPr lang="en-US" dirty="0" smtClean="0"/>
              <a:t> </a:t>
            </a:r>
            <a:r>
              <a:rPr lang="en-US" dirty="0" err="1" smtClean="0"/>
              <a:t>gasova</a:t>
            </a:r>
            <a:r>
              <a:rPr lang="en-US" dirty="0" smtClean="0"/>
              <a:t> </a:t>
            </a:r>
            <a:r>
              <a:rPr lang="en-US" dirty="0" err="1" smtClean="0"/>
              <a:t>koje</a:t>
            </a:r>
            <a:r>
              <a:rPr lang="en-US" dirty="0" smtClean="0"/>
              <a:t> </a:t>
            </a:r>
            <a:r>
              <a:rPr lang="en-US" dirty="0" err="1" smtClean="0"/>
              <a:t>spalionica</a:t>
            </a:r>
            <a:r>
              <a:rPr lang="en-US" dirty="0" smtClean="0"/>
              <a:t> I8-10s </a:t>
            </a:r>
            <a:r>
              <a:rPr lang="en-US" dirty="0" err="1" smtClean="0"/>
              <a:t>emituje</a:t>
            </a:r>
            <a:r>
              <a:rPr lang="en-US" dirty="0" smtClean="0"/>
              <a:t> u </a:t>
            </a:r>
            <a:r>
              <a:rPr lang="en-US" dirty="0" err="1" smtClean="0"/>
              <a:t>atmosferu</a:t>
            </a:r>
            <a:r>
              <a:rPr lang="en-US" dirty="0" smtClean="0"/>
              <a:t> </a:t>
            </a:r>
            <a:r>
              <a:rPr lang="en-US" dirty="0" err="1" smtClean="0"/>
              <a:t>prikazana</a:t>
            </a:r>
            <a:r>
              <a:rPr lang="en-US" dirty="0" smtClean="0"/>
              <a:t> u </a:t>
            </a:r>
            <a:r>
              <a:rPr lang="en-US" dirty="0" err="1" smtClean="0"/>
              <a:t>tabeli</a:t>
            </a:r>
            <a:r>
              <a:rPr lang="en-US" dirty="0" smtClean="0"/>
              <a:t> </a:t>
            </a:r>
            <a:endParaRPr lang="sr-Latn-RS" dirty="0" smtClean="0"/>
          </a:p>
          <a:p>
            <a:r>
              <a:rPr lang="en-US" dirty="0" smtClean="0"/>
              <a:t> U </a:t>
            </a:r>
            <a:r>
              <a:rPr lang="en-US" dirty="0" err="1" smtClean="0"/>
              <a:t>prvoj</a:t>
            </a:r>
            <a:r>
              <a:rPr lang="en-US" dirty="0" smtClean="0"/>
              <a:t> </a:t>
            </a:r>
            <a:r>
              <a:rPr lang="en-US" dirty="0" err="1" smtClean="0"/>
              <a:t>koloni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prikazane</a:t>
            </a:r>
            <a:r>
              <a:rPr lang="en-US" dirty="0" smtClean="0"/>
              <a:t> </a:t>
            </a:r>
            <a:r>
              <a:rPr lang="en-US" dirty="0" err="1" smtClean="0"/>
              <a:t>vrste</a:t>
            </a:r>
            <a:r>
              <a:rPr lang="en-US" dirty="0" smtClean="0"/>
              <a:t> </a:t>
            </a:r>
            <a:r>
              <a:rPr lang="en-US" dirty="0" err="1" smtClean="0"/>
              <a:t>čestica</a:t>
            </a:r>
            <a:r>
              <a:rPr lang="en-US" dirty="0" smtClean="0"/>
              <a:t> </a:t>
            </a:r>
            <a:r>
              <a:rPr lang="en-US" dirty="0" err="1" smtClean="0"/>
              <a:t>koje</a:t>
            </a:r>
            <a:r>
              <a:rPr lang="en-US" dirty="0" smtClean="0"/>
              <a:t> se </a:t>
            </a:r>
            <a:r>
              <a:rPr lang="en-US" dirty="0" err="1" smtClean="0"/>
              <a:t>emituju</a:t>
            </a:r>
            <a:r>
              <a:rPr lang="en-US" dirty="0" smtClean="0"/>
              <a:t> u </a:t>
            </a:r>
            <a:r>
              <a:rPr lang="en-US" dirty="0" err="1" smtClean="0"/>
              <a:t>atmosferu</a:t>
            </a:r>
            <a:r>
              <a:rPr lang="en-US" dirty="0" smtClean="0"/>
              <a:t>, u </a:t>
            </a:r>
            <a:r>
              <a:rPr lang="en-US" dirty="0" err="1" smtClean="0"/>
              <a:t>drugoj</a:t>
            </a:r>
            <a:r>
              <a:rPr lang="en-US" dirty="0" smtClean="0"/>
              <a:t> </a:t>
            </a:r>
            <a:r>
              <a:rPr lang="en-US" dirty="0" err="1" smtClean="0"/>
              <a:t>koloni</a:t>
            </a:r>
            <a:r>
              <a:rPr lang="en-US" dirty="0" smtClean="0"/>
              <a:t> </a:t>
            </a:r>
            <a:r>
              <a:rPr lang="en-US" dirty="0" err="1" smtClean="0"/>
              <a:t>dozvoljene</a:t>
            </a:r>
            <a:r>
              <a:rPr lang="en-US" dirty="0" smtClean="0"/>
              <a:t> </a:t>
            </a:r>
            <a:r>
              <a:rPr lang="en-US" dirty="0" err="1" smtClean="0"/>
              <a:t>srednje</a:t>
            </a:r>
            <a:r>
              <a:rPr lang="en-US" dirty="0" smtClean="0"/>
              <a:t> </a:t>
            </a:r>
            <a:r>
              <a:rPr lang="en-US" dirty="0" err="1" smtClean="0"/>
              <a:t>vrednosti</a:t>
            </a:r>
            <a:r>
              <a:rPr lang="en-US" dirty="0" smtClean="0"/>
              <a:t> </a:t>
            </a:r>
            <a:r>
              <a:rPr lang="en-US" dirty="0" err="1" smtClean="0"/>
              <a:t>emisije</a:t>
            </a:r>
            <a:r>
              <a:rPr lang="en-US" dirty="0" smtClean="0"/>
              <a:t> </a:t>
            </a:r>
            <a:r>
              <a:rPr lang="en-US" dirty="0" err="1" smtClean="0"/>
              <a:t>gasova</a:t>
            </a:r>
            <a:r>
              <a:rPr lang="en-US" dirty="0" smtClean="0"/>
              <a:t> u </a:t>
            </a:r>
            <a:r>
              <a:rPr lang="en-US" dirty="0" err="1" smtClean="0"/>
              <a:t>atmosferu</a:t>
            </a:r>
            <a:r>
              <a:rPr lang="en-US" dirty="0" smtClean="0"/>
              <a:t> </a:t>
            </a:r>
            <a:r>
              <a:rPr lang="en-US" dirty="0" err="1" smtClean="0"/>
              <a:t>po</a:t>
            </a:r>
            <a:r>
              <a:rPr lang="en-US" dirty="0" smtClean="0"/>
              <a:t> </a:t>
            </a:r>
            <a:r>
              <a:rPr lang="en-US" dirty="0" err="1" smtClean="0"/>
              <a:t>standardima</a:t>
            </a:r>
            <a:r>
              <a:rPr lang="en-US" dirty="0" smtClean="0"/>
              <a:t> EU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vreme</a:t>
            </a:r>
            <a:r>
              <a:rPr lang="en-US" dirty="0" smtClean="0"/>
              <a:t> </a:t>
            </a:r>
            <a:r>
              <a:rPr lang="en-US" dirty="0" err="1" smtClean="0"/>
              <a:t>spaljivanja</a:t>
            </a:r>
            <a:r>
              <a:rPr lang="en-US" dirty="0" smtClean="0"/>
              <a:t> </a:t>
            </a:r>
            <a:r>
              <a:rPr lang="en-US" dirty="0" err="1" smtClean="0"/>
              <a:t>otpada</a:t>
            </a:r>
            <a:r>
              <a:rPr lang="en-US" dirty="0" smtClean="0"/>
              <a:t> </a:t>
            </a:r>
            <a:r>
              <a:rPr lang="en-US" dirty="0" err="1" smtClean="0"/>
              <a:t>od</a:t>
            </a:r>
            <a:r>
              <a:rPr lang="en-US" dirty="0" smtClean="0"/>
              <a:t> 1/2h </a:t>
            </a:r>
            <a:r>
              <a:rPr lang="en-US" dirty="0" err="1" smtClean="0"/>
              <a:t>i</a:t>
            </a:r>
            <a:r>
              <a:rPr lang="en-US" dirty="0" smtClean="0"/>
              <a:t> u </a:t>
            </a:r>
            <a:r>
              <a:rPr lang="en-US" dirty="0" err="1" smtClean="0"/>
              <a:t>trećoj</a:t>
            </a:r>
            <a:r>
              <a:rPr lang="en-US" dirty="0" smtClean="0"/>
              <a:t> </a:t>
            </a:r>
            <a:r>
              <a:rPr lang="en-US" dirty="0" err="1" smtClean="0"/>
              <a:t>koloni</a:t>
            </a:r>
            <a:r>
              <a:rPr lang="en-US" dirty="0" smtClean="0"/>
              <a:t> </a:t>
            </a:r>
            <a:r>
              <a:rPr lang="en-US" dirty="0" err="1" smtClean="0"/>
              <a:t>izmerene</a:t>
            </a:r>
            <a:r>
              <a:rPr lang="en-US" dirty="0" smtClean="0"/>
              <a:t> </a:t>
            </a:r>
            <a:r>
              <a:rPr lang="en-US" dirty="0" err="1" smtClean="0"/>
              <a:t>vrednosti</a:t>
            </a:r>
            <a:r>
              <a:rPr lang="en-US" dirty="0" smtClean="0"/>
              <a:t> </a:t>
            </a:r>
            <a:r>
              <a:rPr lang="en-US" dirty="0" err="1" smtClean="0"/>
              <a:t>emisije</a:t>
            </a:r>
            <a:r>
              <a:rPr lang="en-US" dirty="0" smtClean="0"/>
              <a:t> </a:t>
            </a:r>
            <a:r>
              <a:rPr lang="en-US" dirty="0" err="1" smtClean="0"/>
              <a:t>štetnih</a:t>
            </a:r>
            <a:r>
              <a:rPr lang="en-US" dirty="0" smtClean="0"/>
              <a:t> </a:t>
            </a:r>
            <a:r>
              <a:rPr lang="en-US" dirty="0" err="1" smtClean="0"/>
              <a:t>gasova</a:t>
            </a:r>
            <a:r>
              <a:rPr lang="en-US" dirty="0" smtClean="0"/>
              <a:t> u </a:t>
            </a:r>
            <a:r>
              <a:rPr lang="en-US" dirty="0" err="1" smtClean="0"/>
              <a:t>atmosferu</a:t>
            </a:r>
            <a:r>
              <a:rPr lang="en-US" dirty="0" smtClean="0"/>
              <a:t> </a:t>
            </a:r>
            <a:r>
              <a:rPr lang="en-US" dirty="0" err="1" smtClean="0"/>
              <a:t>pomoću</a:t>
            </a:r>
            <a:r>
              <a:rPr lang="en-US" dirty="0" smtClean="0"/>
              <a:t> </a:t>
            </a:r>
            <a:r>
              <a:rPr lang="en-US" dirty="0" err="1" smtClean="0"/>
              <a:t>spalionice</a:t>
            </a:r>
            <a:r>
              <a:rPr lang="en-US" dirty="0" smtClean="0"/>
              <a:t> </a:t>
            </a:r>
            <a:r>
              <a:rPr lang="en-US" dirty="0" err="1" smtClean="0"/>
              <a:t>otpada</a:t>
            </a:r>
            <a:r>
              <a:rPr lang="en-US" dirty="0" smtClean="0"/>
              <a:t> I8-10s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6093D-D270-429A-AD95-E90055998AEC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0" dirty="0" smtClean="0"/>
              <a:t>SPALIONICA OTPADA INCINER I8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Princip</a:t>
            </a:r>
            <a:r>
              <a:rPr lang="en-US" dirty="0" smtClean="0"/>
              <a:t> </a:t>
            </a:r>
            <a:r>
              <a:rPr lang="en-US" dirty="0" err="1" smtClean="0"/>
              <a:t>rada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6093D-D270-429A-AD95-E90055998AEC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714488"/>
            <a:ext cx="7215238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</a:t>
            </a:r>
            <a:r>
              <a:rPr lang="sr-Latn-RS" dirty="0" smtClean="0"/>
              <a:t>ehničke karakteristike spalionice </a:t>
            </a:r>
            <a:r>
              <a:rPr lang="en-US" b="0" dirty="0" smtClean="0"/>
              <a:t>INCINER I8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6093D-D270-429A-AD95-E90055998AEC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1643050"/>
            <a:ext cx="6715172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r-Latn-RS" sz="2800" dirty="0" smtClean="0"/>
              <a:t>Podsticajne cene el.en.u R</a:t>
            </a:r>
            <a:r>
              <a:rPr lang="en-US" sz="2800" dirty="0" smtClean="0"/>
              <a:t>e</a:t>
            </a:r>
            <a:r>
              <a:rPr lang="sr-Latn-RS" sz="2800" dirty="0" smtClean="0"/>
              <a:t>publici Srbiji iz nekonvencionalnih izvora energije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6093D-D270-429A-AD95-E90055998AEC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500174"/>
            <a:ext cx="4857784" cy="2139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3643314"/>
            <a:ext cx="4857784" cy="1947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r-Latn-RS" sz="2800" dirty="0" smtClean="0"/>
              <a:t>Podsticajne cene el.en.u R</a:t>
            </a:r>
            <a:r>
              <a:rPr lang="en-US" sz="2800" dirty="0" smtClean="0"/>
              <a:t>e</a:t>
            </a:r>
            <a:r>
              <a:rPr lang="sr-Latn-RS" sz="2800" dirty="0" smtClean="0"/>
              <a:t>publici Srbiji iz nekonvencionalnih izvora energije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6093D-D270-429A-AD95-E90055998AEC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428736"/>
            <a:ext cx="5114939" cy="4997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r-Latn-RS" sz="2800" dirty="0" smtClean="0"/>
              <a:t>Podsticajne cene el.en.u R</a:t>
            </a:r>
            <a:r>
              <a:rPr lang="en-US" sz="2800" dirty="0" smtClean="0"/>
              <a:t>e</a:t>
            </a:r>
            <a:r>
              <a:rPr lang="sr-Latn-RS" sz="2800" dirty="0" smtClean="0"/>
              <a:t>publici Srbiji iz nekonvencionalnih izvora energije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6093D-D270-429A-AD95-E90055998AEC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785926"/>
            <a:ext cx="6219825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2714620"/>
            <a:ext cx="6248400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48" y="500042"/>
            <a:ext cx="7239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sr-Latn-CS" dirty="0" smtClean="0"/>
              <a:t/>
            </a:r>
            <a:br>
              <a:rPr lang="sr-Latn-CS" dirty="0" smtClean="0"/>
            </a:br>
            <a:r>
              <a:rPr lang="sr-Latn-CS" dirty="0" smtClean="0"/>
              <a:t/>
            </a:r>
            <a:br>
              <a:rPr lang="sr-Latn-CS" dirty="0" smtClean="0"/>
            </a:br>
            <a:r>
              <a:rPr lang="en-US" sz="3600" dirty="0" smtClean="0">
                <a:latin typeface="Cambria" pitchFamily="18" charset="0"/>
              </a:rPr>
              <a:t> W</a:t>
            </a:r>
            <a:r>
              <a:rPr lang="sr-Latn-CS" sz="3600" dirty="0" smtClean="0">
                <a:latin typeface="Cambria" pitchFamily="18" charset="0"/>
              </a:rPr>
              <a:t>aste</a:t>
            </a:r>
            <a:r>
              <a:rPr lang="sr-Cyrl-CS" sz="3600" dirty="0" smtClean="0">
                <a:latin typeface="Cambria" pitchFamily="18" charset="0"/>
              </a:rPr>
              <a:t> </a:t>
            </a:r>
            <a:r>
              <a:rPr lang="en-US" sz="3600" dirty="0" smtClean="0">
                <a:latin typeface="Cambria" pitchFamily="18" charset="0"/>
              </a:rPr>
              <a:t>t</a:t>
            </a:r>
            <a:r>
              <a:rPr lang="sr-Latn-CS" sz="3600" dirty="0" smtClean="0">
                <a:latin typeface="Cambria" pitchFamily="18" charset="0"/>
              </a:rPr>
              <a:t>o </a:t>
            </a:r>
            <a:r>
              <a:rPr lang="en-US" sz="3600" dirty="0" smtClean="0">
                <a:latin typeface="Cambria" pitchFamily="18" charset="0"/>
              </a:rPr>
              <a:t>E</a:t>
            </a:r>
            <a:r>
              <a:rPr lang="sr-Latn-CS" sz="3600" dirty="0" smtClean="0">
                <a:latin typeface="Cambria" pitchFamily="18" charset="0"/>
              </a:rPr>
              <a:t>nergy</a:t>
            </a:r>
            <a:r>
              <a:rPr lang="sr-Latn-CS" dirty="0" smtClean="0"/>
              <a:t/>
            </a:r>
            <a:br>
              <a:rPr lang="sr-Latn-C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sr-Latn-CS" sz="2400" dirty="0" smtClean="0">
              <a:latin typeface="Cambria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sr-Cyrl-CS" sz="2600" b="1" dirty="0" smtClean="0">
                <a:solidFill>
                  <a:srgbClr val="FF0000"/>
                </a:solidFill>
                <a:latin typeface="Cambria" pitchFamily="18" charset="0"/>
              </a:rPr>
              <a:t>Европа</a:t>
            </a:r>
            <a:r>
              <a:rPr lang="sr-Cyrl-CS" sz="2600" dirty="0" smtClean="0">
                <a:latin typeface="Cambria" pitchFamily="18" charset="0"/>
              </a:rPr>
              <a:t> је највеће тржиште за </a:t>
            </a:r>
            <a:r>
              <a:rPr lang="en-US" sz="2600" dirty="0" err="1" smtClean="0">
                <a:latin typeface="Cambria" pitchFamily="18" charset="0"/>
              </a:rPr>
              <a:t>WtE</a:t>
            </a:r>
            <a:r>
              <a:rPr lang="sr-Cyrl-CS" sz="2600" dirty="0" smtClean="0">
                <a:latin typeface="Cambria" pitchFamily="18" charset="0"/>
              </a:rPr>
              <a:t> технологије и </a:t>
            </a:r>
            <a:r>
              <a:rPr lang="sr-Cyrl-CS" sz="2600" b="1" dirty="0" smtClean="0">
                <a:solidFill>
                  <a:srgbClr val="FF0000"/>
                </a:solidFill>
                <a:latin typeface="Cambria" pitchFamily="18" charset="0"/>
              </a:rPr>
              <a:t>чини 47,6% укупног светског тржишта</a:t>
            </a:r>
            <a:r>
              <a:rPr lang="sr-Cyrl-CS" sz="2600" dirty="0" smtClean="0">
                <a:latin typeface="Cambria" pitchFamily="18" charset="0"/>
              </a:rPr>
              <a:t>.</a:t>
            </a:r>
            <a:r>
              <a:rPr lang="ru-RU" sz="2600" dirty="0" smtClean="0">
                <a:latin typeface="Cambria" pitchFamily="18" charset="0"/>
              </a:rPr>
              <a:t>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ru-RU" sz="2600" dirty="0" smtClean="0">
              <a:latin typeface="Cambria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600" dirty="0" smtClean="0">
                <a:latin typeface="Cambria" pitchFamily="18" charset="0"/>
              </a:rPr>
              <a:t>Повећање индустријског отпада, заједно са строжијим законодавством ЕУ о отпаду, су главни покретачи за европско тржиште, при чему Немачка, Француска и Холандија воде капацитете за инсталацију у Европи.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CS" dirty="0" smtClean="0"/>
              <a:t/>
            </a:r>
            <a:br>
              <a:rPr lang="sr-Latn-CS" dirty="0" smtClean="0"/>
            </a:br>
            <a:r>
              <a:rPr lang="sr-Latn-CS" dirty="0" smtClean="0"/>
              <a:t/>
            </a:r>
            <a:br>
              <a:rPr lang="sr-Latn-C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214422"/>
            <a:ext cx="7239000" cy="4846320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sr-Latn-CS" sz="2200" dirty="0" smtClean="0">
              <a:latin typeface="Cambria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Cambria" pitchFamily="18" charset="0"/>
              </a:rPr>
              <a:t>На азијско-пацифичком тржишту доминира </a:t>
            </a:r>
            <a:r>
              <a:rPr lang="ru-RU" sz="2400" b="1" dirty="0" smtClean="0">
                <a:solidFill>
                  <a:srgbClr val="FF0000"/>
                </a:solidFill>
                <a:latin typeface="Cambria" pitchFamily="18" charset="0"/>
              </a:rPr>
              <a:t>Јапан</a:t>
            </a:r>
            <a:r>
              <a:rPr lang="ru-RU" sz="2400" dirty="0" smtClean="0">
                <a:latin typeface="Cambria" pitchFamily="18" charset="0"/>
              </a:rPr>
              <a:t>, који користи до 60% свог чврстог отпада за спаљивање. Међутим, најбржи раст тржишта забележен је у </a:t>
            </a:r>
            <a:r>
              <a:rPr lang="ru-RU" sz="2400" b="1" dirty="0" smtClean="0">
                <a:solidFill>
                  <a:srgbClr val="FF0000"/>
                </a:solidFill>
                <a:latin typeface="Cambria" pitchFamily="18" charset="0"/>
              </a:rPr>
              <a:t>Кини</a:t>
            </a:r>
            <a:r>
              <a:rPr lang="ru-RU" sz="2400" dirty="0" smtClean="0">
                <a:latin typeface="Cambria" pitchFamily="18" charset="0"/>
              </a:rPr>
              <a:t>, која је више него удвостручила свој </a:t>
            </a:r>
            <a:r>
              <a:rPr lang="en-US" sz="2400" dirty="0" err="1" smtClean="0">
                <a:latin typeface="Cambria" pitchFamily="18" charset="0"/>
              </a:rPr>
              <a:t>WtE</a:t>
            </a:r>
            <a:r>
              <a:rPr lang="ru-RU" sz="2400" dirty="0" smtClean="0">
                <a:latin typeface="Cambria" pitchFamily="18" charset="0"/>
              </a:rPr>
              <a:t> капацитете у периоду 2011-2015.</a:t>
            </a:r>
            <a:endParaRPr lang="sr-Latn-CS" sz="2400" dirty="0" smtClean="0">
              <a:latin typeface="Cambria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 smtClean="0">
              <a:latin typeface="Cambria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sr-Cyrl-CS" sz="2400" dirty="0" smtClean="0">
                <a:latin typeface="Cambria" pitchFamily="18" charset="0"/>
              </a:rPr>
              <a:t>Са друге стране, раст овог тржишта у Африци је стао због превеликих предвиђених трошкова за изградњу </a:t>
            </a:r>
            <a:r>
              <a:rPr lang="en-US" sz="2400" dirty="0" err="1" smtClean="0">
                <a:latin typeface="Cambria" pitchFamily="18" charset="0"/>
              </a:rPr>
              <a:t>WtE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sr-Cyrl-CS" sz="2400" dirty="0" smtClean="0">
                <a:latin typeface="Cambria" pitchFamily="18" charset="0"/>
              </a:rPr>
              <a:t>постројења, али и због недостатка свести о значау постојања оваквих постројења. Због </a:t>
            </a:r>
            <a:r>
              <a:rPr lang="sr-Cyrl-CS" sz="2400" b="1" dirty="0" smtClean="0">
                <a:solidFill>
                  <a:srgbClr val="FF0000"/>
                </a:solidFill>
                <a:latin typeface="Cambria" pitchFamily="18" charset="0"/>
              </a:rPr>
              <a:t>ниске цене депоновање отпада </a:t>
            </a:r>
            <a:r>
              <a:rPr lang="sr-Cyrl-CS" sz="2400" dirty="0" smtClean="0">
                <a:latin typeface="Cambria" pitchFamily="18" charset="0"/>
              </a:rPr>
              <a:t>и даље остаје најпожељнија опција у овом региону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14348" y="500042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CS" sz="32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sr-Latn-CS" sz="32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sr-Latn-CS" sz="32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sr-Latn-CS" sz="32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 W</a:t>
            </a:r>
            <a:r>
              <a:rPr kumimoji="0" lang="sr-Latn-CS" sz="32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aste</a:t>
            </a:r>
            <a:r>
              <a:rPr kumimoji="0" lang="sr-Cyrl-CS" sz="32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 </a:t>
            </a:r>
            <a:r>
              <a:rPr kumimoji="0" lang="en-US" sz="32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t</a:t>
            </a:r>
            <a:r>
              <a:rPr kumimoji="0" lang="sr-Latn-CS" sz="32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o </a:t>
            </a:r>
            <a:r>
              <a:rPr kumimoji="0" lang="en-US" sz="32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E</a:t>
            </a:r>
            <a:r>
              <a:rPr kumimoji="0" lang="sr-Latn-CS" sz="32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nergy</a:t>
            </a:r>
            <a:r>
              <a:rPr kumimoji="0" lang="sr-Latn-CS" sz="32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sr-Latn-CS" sz="32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32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dirty="0" smtClean="0"/>
              <a:t>Primer: </a:t>
            </a:r>
            <a:r>
              <a:rPr lang="sr-Latn-RS" cap="none" dirty="0" smtClean="0"/>
              <a:t>Donja toplotna moć Hd, čvrstog komunalnog otpada (ČKO)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6093D-D270-429A-AD95-E90055998AEC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785926"/>
            <a:ext cx="7572083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CS" dirty="0" smtClean="0"/>
              <a:t/>
            </a:r>
            <a:br>
              <a:rPr lang="sr-Cyrl-CS" dirty="0" smtClean="0"/>
            </a:br>
            <a:r>
              <a:rPr lang="sr-Cyrl-CS" dirty="0" smtClean="0"/>
              <a:t/>
            </a:r>
            <a:br>
              <a:rPr lang="sr-Cyrl-CS" dirty="0" smtClean="0"/>
            </a:br>
            <a:r>
              <a:rPr lang="sr-Cyrl-CS" sz="3600" b="1" dirty="0" smtClean="0">
                <a:latin typeface="Cambria" pitchFamily="18" charset="0"/>
              </a:rPr>
              <a:t>Историјски развој</a:t>
            </a:r>
            <a:r>
              <a:rPr lang="sr-Latn-CS" sz="3600" b="1" dirty="0" smtClean="0">
                <a:latin typeface="Cambria" pitchFamily="18" charset="0"/>
              </a:rPr>
              <a:t> </a:t>
            </a:r>
            <a:r>
              <a:rPr lang="sr-Cyrl-CS" sz="3600" b="1" dirty="0" smtClean="0">
                <a:latin typeface="Cambria" pitchFamily="18" charset="0"/>
              </a:rPr>
              <a:t>постројења</a:t>
            </a:r>
            <a:endParaRPr lang="en-US" sz="3600" b="1" dirty="0">
              <a:latin typeface="Cambr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73199"/>
            <a:ext cx="4613564" cy="5093855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x-none" sz="3400" dirty="0" smtClean="0">
                <a:latin typeface="Cambria" panose="02040503050406030204" pitchFamily="18" charset="0"/>
              </a:rPr>
              <a:t>Сматра се да је прву спалионицу дизајнирао, 1874.године, </a:t>
            </a:r>
            <a:r>
              <a:rPr lang="en-US" sz="3400" dirty="0" smtClean="0">
                <a:latin typeface="Cambria" pitchFamily="18" charset="0"/>
              </a:rPr>
              <a:t>Alfred Fryer</a:t>
            </a:r>
            <a:r>
              <a:rPr lang="x-none" sz="3400" dirty="0" smtClean="0">
                <a:latin typeface="Cambria" pitchFamily="18" charset="0"/>
              </a:rPr>
              <a:t>, у Нотингему (УК) и то у компанији Manlove, Alliott &amp; Co.Ltd.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x-none" sz="3400" dirty="0" smtClean="0">
              <a:latin typeface="Cambria" pitchFamily="18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x-none" sz="3400" dirty="0" smtClean="0">
                <a:latin typeface="Cambria" pitchFamily="18" charset="0"/>
              </a:rPr>
              <a:t>Две године касније, п</a:t>
            </a:r>
            <a:r>
              <a:rPr lang="ru-RU" sz="3400" dirty="0" smtClean="0">
                <a:latin typeface="Cambria" panose="02040503050406030204" pitchFamily="18" charset="0"/>
              </a:rPr>
              <a:t>римена технологије спаљивања отпада започела је у </a:t>
            </a:r>
            <a:r>
              <a:rPr lang="x-none" sz="3400" dirty="0" smtClean="0">
                <a:latin typeface="Cambria" panose="02040503050406030204" pitchFamily="18" charset="0"/>
              </a:rPr>
              <a:t>Хамбургу у Н</a:t>
            </a:r>
            <a:r>
              <a:rPr lang="ru-RU" sz="3400" dirty="0" smtClean="0">
                <a:latin typeface="Cambria" panose="02040503050406030204" pitchFamily="18" charset="0"/>
              </a:rPr>
              <a:t>емачкој</a:t>
            </a:r>
            <a:r>
              <a:rPr lang="x-none" sz="3400" dirty="0" smtClean="0">
                <a:latin typeface="Cambria" panose="02040503050406030204" pitchFamily="18" charset="0"/>
              </a:rPr>
              <a:t>, </a:t>
            </a:r>
            <a:r>
              <a:rPr lang="ru-RU" sz="3400" dirty="0" smtClean="0">
                <a:latin typeface="Cambria" panose="02040503050406030204" pitchFamily="18" charset="0"/>
              </a:rPr>
              <a:t>због неприхватљивих хигијенски</a:t>
            </a:r>
            <a:r>
              <a:rPr lang="x-none" sz="3400" dirty="0" smtClean="0">
                <a:latin typeface="Cambria" panose="02040503050406030204" pitchFamily="18" charset="0"/>
              </a:rPr>
              <a:t>х</a:t>
            </a:r>
            <a:r>
              <a:rPr lang="ru-RU" sz="3400" dirty="0" smtClean="0">
                <a:latin typeface="Cambria" panose="02040503050406030204" pitchFamily="18" charset="0"/>
              </a:rPr>
              <a:t> у</a:t>
            </a:r>
            <a:r>
              <a:rPr lang="x-none" sz="3400" dirty="0" smtClean="0">
                <a:latin typeface="Cambria" panose="02040503050406030204" pitchFamily="18" charset="0"/>
              </a:rPr>
              <a:t>слова</a:t>
            </a:r>
            <a:r>
              <a:rPr lang="ru-RU" sz="3400" dirty="0" smtClean="0">
                <a:latin typeface="Cambria" panose="02040503050406030204" pitchFamily="18" charset="0"/>
              </a:rPr>
              <a:t> у Хамбугу. </a:t>
            </a:r>
            <a:endParaRPr lang="x-none" sz="3400" dirty="0" smtClean="0">
              <a:latin typeface="Cambria" panose="02040503050406030204" pitchFamily="18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x-none" sz="3400" dirty="0" smtClean="0">
                <a:latin typeface="Cambria" panose="02040503050406030204" pitchFamily="18" charset="0"/>
              </a:rPr>
              <a:t>У САД је прва спалионица направљена 1885, у Њујорку (Governer Island).</a:t>
            </a:r>
            <a:endParaRPr lang="en-US" sz="3400" dirty="0" smtClean="0">
              <a:latin typeface="Cambria" panose="02040503050406030204" pitchFamily="18" charset="0"/>
            </a:endParaRPr>
          </a:p>
        </p:txBody>
      </p:sp>
      <p:pic>
        <p:nvPicPr>
          <p:cNvPr id="9218" name="Picture 2" descr="https://upload.wikimedia.org/wikipedia/commons/8/84/Manlove%2C_Alliott_furna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4055" y="1510648"/>
            <a:ext cx="3493727" cy="3091948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5569527" y="4906927"/>
            <a:ext cx="33147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x-none" sz="2000" dirty="0" smtClean="0">
                <a:latin typeface="Cambria" pitchFamily="18" charset="0"/>
              </a:rPr>
              <a:t>Manlove, Alliott &amp; Co.Ltd.  Пећ за спаљивање отпада из 1874.године </a:t>
            </a:r>
          </a:p>
          <a:p>
            <a:pPr algn="ctr"/>
            <a:r>
              <a:rPr lang="x-none" sz="2000" dirty="0" smtClean="0">
                <a:latin typeface="Cambria" pitchFamily="18" charset="0"/>
              </a:rPr>
              <a:t>(Музеј технологије у Кембриџу)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20154806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4375" t="26184" r="21042" b="12834"/>
          <a:stretch>
            <a:fillRect/>
          </a:stretch>
        </p:blipFill>
        <p:spPr bwMode="auto">
          <a:xfrm>
            <a:off x="951401" y="251604"/>
            <a:ext cx="7101554" cy="6396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x-none" dirty="0" smtClean="0"/>
              <a:t/>
            </a:r>
            <a:br>
              <a:rPr lang="x-none" dirty="0" smtClean="0"/>
            </a:br>
            <a:r>
              <a:rPr lang="x-none" dirty="0" smtClean="0"/>
              <a:t/>
            </a:r>
            <a:br>
              <a:rPr lang="x-none" dirty="0" smtClean="0"/>
            </a:br>
            <a:r>
              <a:rPr lang="x-none" sz="2900" b="1" dirty="0" smtClean="0">
                <a:latin typeface="Cambria" pitchFamily="18" charset="0"/>
              </a:rPr>
              <a:t>Капацитет постројења</a:t>
            </a:r>
            <a:endParaRPr lang="en-US" sz="2900" b="1" dirty="0">
              <a:latin typeface="Cambr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x-none" sz="2400" dirty="0" smtClean="0">
                <a:latin typeface="Cambria" pitchFamily="18" charset="0"/>
              </a:rPr>
              <a:t>Један од кључних критеријума који мора бити испуњен при пројектовању постројења за термички отпад је и </a:t>
            </a:r>
            <a:r>
              <a:rPr lang="x-none" sz="2400" b="1" dirty="0" smtClean="0">
                <a:solidFill>
                  <a:srgbClr val="FF0000"/>
                </a:solidFill>
                <a:latin typeface="Cambria" pitchFamily="18" charset="0"/>
              </a:rPr>
              <a:t>ГОДИШЊА КОЛИЧИНА ОТПАДА</a:t>
            </a:r>
            <a:r>
              <a:rPr lang="x-none" sz="2400" dirty="0" smtClean="0">
                <a:latin typeface="Cambria" pitchFamily="18" charset="0"/>
              </a:rPr>
              <a:t>, која </a:t>
            </a:r>
            <a:r>
              <a:rPr lang="x-none" sz="2400" b="1" dirty="0" smtClean="0">
                <a:solidFill>
                  <a:srgbClr val="FF0000"/>
                </a:solidFill>
                <a:latin typeface="Cambria" pitchFamily="18" charset="0"/>
              </a:rPr>
              <a:t>не би требало да буде мања од 50.000 тона</a:t>
            </a:r>
            <a:r>
              <a:rPr lang="x-none" sz="2400" dirty="0" smtClean="0">
                <a:solidFill>
                  <a:srgbClr val="FF0000"/>
                </a:solidFill>
                <a:latin typeface="Cambria" pitchFamily="18" charset="0"/>
              </a:rPr>
              <a:t>, </a:t>
            </a:r>
            <a:r>
              <a:rPr lang="x-none" sz="2400" dirty="0" smtClean="0">
                <a:latin typeface="Cambria" pitchFamily="18" charset="0"/>
              </a:rPr>
              <a:t>при чему </a:t>
            </a:r>
            <a:r>
              <a:rPr lang="x-none" sz="2400" b="1" dirty="0" smtClean="0">
                <a:solidFill>
                  <a:srgbClr val="FF0000"/>
                </a:solidFill>
                <a:latin typeface="Cambria" pitchFamily="18" charset="0"/>
              </a:rPr>
              <a:t>недељне варијације у количинама отпада које се доводе у постројење не смеју бити веће од 20%.</a:t>
            </a:r>
            <a:endParaRPr lang="en-US" sz="2400" b="1" dirty="0">
              <a:solidFill>
                <a:srgbClr val="FF0000"/>
              </a:solidFill>
              <a:latin typeface="Cambria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1381" y="1669473"/>
            <a:ext cx="3299980" cy="4572000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 smtClean="0">
              <a:latin typeface="Cambria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x-none" sz="2400" dirty="0" smtClean="0">
                <a:latin typeface="Cambria" pitchFamily="18" charset="0"/>
              </a:rPr>
              <a:t>Постоји, међутим и класификација постројења према капацитету , где се узимају у обзир </a:t>
            </a:r>
            <a:r>
              <a:rPr lang="x-none" sz="2400" dirty="0" smtClean="0">
                <a:solidFill>
                  <a:srgbClr val="FF0000"/>
                </a:solidFill>
                <a:latin typeface="Cambria" pitchFamily="18" charset="0"/>
              </a:rPr>
              <a:t>и постројења знатно мањих капацитета (чак и мањих од 10.000 тона годишње)</a:t>
            </a:r>
            <a:r>
              <a:rPr lang="x-none" sz="2400" dirty="0" smtClean="0">
                <a:latin typeface="Cambria" pitchFamily="18" charset="0"/>
              </a:rPr>
              <a:t>.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x-none" sz="2400" dirty="0" smtClean="0">
                <a:latin typeface="Cambria" pitchFamily="18" charset="0"/>
              </a:rPr>
              <a:t>  Према њој, могу се н</a:t>
            </a:r>
            <a:r>
              <a:rPr lang="ru-RU" sz="2400" dirty="0" smtClean="0">
                <a:latin typeface="Cambria" pitchFamily="18" charset="0"/>
              </a:rPr>
              <a:t>аправити </a:t>
            </a:r>
            <a:r>
              <a:rPr lang="ru-RU" sz="2400" b="1" dirty="0" smtClean="0">
                <a:solidFill>
                  <a:srgbClr val="FF0000"/>
                </a:solidFill>
                <a:latin typeface="Cambria" pitchFamily="18" charset="0"/>
              </a:rPr>
              <a:t>8 категорија </a:t>
            </a:r>
            <a:r>
              <a:rPr lang="x-none" sz="2400" b="1" dirty="0" smtClean="0">
                <a:solidFill>
                  <a:srgbClr val="FF0000"/>
                </a:solidFill>
                <a:latin typeface="Cambria" pitchFamily="18" charset="0"/>
              </a:rPr>
              <a:t>постројења </a:t>
            </a:r>
            <a:r>
              <a:rPr lang="ru-RU" sz="2400" b="1" dirty="0" smtClean="0">
                <a:solidFill>
                  <a:srgbClr val="FF0000"/>
                </a:solidFill>
                <a:latin typeface="Cambria" pitchFamily="18" charset="0"/>
              </a:rPr>
              <a:t>прераде отпада у енергију</a:t>
            </a:r>
            <a:r>
              <a:rPr lang="ru-RU" sz="2400" dirty="0" smtClean="0">
                <a:latin typeface="Cambria" pitchFamily="18" charset="0"/>
              </a:rPr>
              <a:t>.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ru-RU" dirty="0" smtClean="0">
              <a:latin typeface="Cambria" pitchFamily="18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x-none" dirty="0" smtClean="0"/>
              <a:t/>
            </a:r>
            <a:br>
              <a:rPr lang="x-none" dirty="0" smtClean="0"/>
            </a:br>
            <a:r>
              <a:rPr lang="x-none" dirty="0" smtClean="0"/>
              <a:t/>
            </a:r>
            <a:br>
              <a:rPr lang="x-none" dirty="0" smtClean="0"/>
            </a:br>
            <a:endParaRPr lang="en-US" dirty="0"/>
          </a:p>
        </p:txBody>
      </p:sp>
      <p:pic>
        <p:nvPicPr>
          <p:cNvPr id="1026" name="Picture 2" descr="C:\Documents and Settings\Boban\Desktop\67.bmp"/>
          <p:cNvPicPr>
            <a:picLocks noChangeAspect="1" noChangeArrowheads="1"/>
          </p:cNvPicPr>
          <p:nvPr/>
        </p:nvPicPr>
        <p:blipFill>
          <a:blip r:embed="rId2" cstate="print"/>
          <a:srcRect r="33958"/>
          <a:stretch>
            <a:fillRect/>
          </a:stretch>
        </p:blipFill>
        <p:spPr bwMode="auto">
          <a:xfrm>
            <a:off x="657225" y="376238"/>
            <a:ext cx="3019425" cy="625792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85860"/>
            <a:ext cx="8246052" cy="4572000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800" dirty="0" smtClean="0">
                <a:latin typeface="Cambria" pitchFamily="18" charset="0"/>
              </a:rPr>
              <a:t>У свету постоји </a:t>
            </a:r>
            <a:r>
              <a:rPr lang="ru-RU" sz="2800" b="1" dirty="0" smtClean="0">
                <a:solidFill>
                  <a:srgbClr val="FF0000"/>
                </a:solidFill>
                <a:latin typeface="Cambria" pitchFamily="18" charset="0"/>
              </a:rPr>
              <a:t>10 </a:t>
            </a:r>
            <a:r>
              <a:rPr lang="x-none" sz="2800" b="1" dirty="0" smtClean="0">
                <a:solidFill>
                  <a:srgbClr val="FF0000"/>
                </a:solidFill>
                <a:latin typeface="Cambria" pitchFamily="18" charset="0"/>
              </a:rPr>
              <a:t>м</a:t>
            </a:r>
            <a:r>
              <a:rPr lang="ru-RU" sz="2800" b="1" dirty="0" smtClean="0">
                <a:solidFill>
                  <a:srgbClr val="FF0000"/>
                </a:solidFill>
                <a:latin typeface="Cambria" pitchFamily="18" charset="0"/>
              </a:rPr>
              <a:t>егапостројења и 75 објеката који се могу класификовати као екстра велика</a:t>
            </a:r>
            <a:r>
              <a:rPr lang="x-none" sz="2800" smtClean="0">
                <a:latin typeface="Cambria" pitchFamily="18" charset="0"/>
              </a:rPr>
              <a:t>.</a:t>
            </a:r>
            <a:endParaRPr lang="sr-Cyrl-CS" sz="2800" dirty="0" smtClean="0">
              <a:latin typeface="Cambria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sr-Cyrl-CS" sz="2800" dirty="0" smtClean="0">
              <a:latin typeface="Cambria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800" b="1" dirty="0" smtClean="0">
                <a:latin typeface="Cambria" pitchFamily="18" charset="0"/>
              </a:rPr>
              <a:t>Највећи број објеката (659) у свету су мала постројења капацитета од 25.000 до 100.000 тона годишње</a:t>
            </a:r>
            <a:r>
              <a:rPr lang="ru-RU" sz="2800" dirty="0" smtClean="0">
                <a:latin typeface="Cambria" pitchFamily="18" charset="0"/>
              </a:rPr>
              <a:t>.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ru-RU" sz="2800" dirty="0" smtClean="0">
              <a:latin typeface="Cambria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800" dirty="0" smtClean="0">
                <a:latin typeface="Cambria" pitchFamily="18" charset="0"/>
              </a:rPr>
              <a:t>Други највећи број објеката (638) има капацитет од 100.000 до 500.000 и може се класификовати као средње или велико постројење. </a:t>
            </a:r>
            <a:endParaRPr lang="en-US" sz="2800" dirty="0" smtClean="0">
              <a:latin typeface="Cambria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US" sz="2200" dirty="0" smtClean="0">
              <a:latin typeface="Cambria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x-none" dirty="0" smtClean="0"/>
              <a:t/>
            </a:r>
            <a:br>
              <a:rPr lang="x-none" dirty="0" smtClean="0"/>
            </a:br>
            <a:r>
              <a:rPr lang="x-none" dirty="0" smtClean="0"/>
              <a:t/>
            </a:r>
            <a:br>
              <a:rPr lang="x-none" dirty="0" smtClean="0"/>
            </a:br>
            <a:endParaRPr lang="en-US" dirty="0"/>
          </a:p>
        </p:txBody>
      </p:sp>
      <p:sp>
        <p:nvSpPr>
          <p:cNvPr id="14338" name="AutoShape 2" descr="This Massive Waste-To-Energy Plant Will Be The Largest In The World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CS" sz="2400" b="1" dirty="0" smtClean="0">
                <a:latin typeface="Cambria" pitchFamily="18" charset="0"/>
              </a:rPr>
              <a:t>Капацитети постројења за претварање комуналног отпада у </a:t>
            </a:r>
            <a:r>
              <a:rPr lang="x-none" sz="2400" b="1" dirty="0" smtClean="0">
                <a:latin typeface="Cambria" pitchFamily="18" charset="0"/>
              </a:rPr>
              <a:t>електричну </a:t>
            </a:r>
            <a:r>
              <a:rPr lang="sr-Cyrl-CS" sz="2400" b="1" dirty="0" smtClean="0">
                <a:latin typeface="Cambria" pitchFamily="18" charset="0"/>
              </a:rPr>
              <a:t>енергију</a:t>
            </a:r>
            <a:r>
              <a:rPr lang="en-US" sz="2400" b="1" dirty="0" smtClean="0">
                <a:latin typeface="Cambria" pitchFamily="18" charset="0"/>
              </a:rPr>
              <a:t> (</a:t>
            </a:r>
            <a:r>
              <a:rPr lang="sr-Cyrl-CS" sz="2400" b="1" dirty="0" smtClean="0">
                <a:latin typeface="Cambria" pitchFamily="18" charset="0"/>
              </a:rPr>
              <a:t>у </a:t>
            </a:r>
            <a:r>
              <a:rPr lang="en-US" sz="2400" b="1" dirty="0" smtClean="0">
                <a:latin typeface="Cambria" pitchFamily="18" charset="0"/>
              </a:rPr>
              <a:t>MW)</a:t>
            </a:r>
            <a:r>
              <a:rPr lang="sr-Cyrl-CS" sz="2400" b="1" dirty="0" smtClean="0">
                <a:latin typeface="Cambria" pitchFamily="18" charset="0"/>
              </a:rPr>
              <a:t>- подаци из </a:t>
            </a:r>
            <a:r>
              <a:rPr lang="en-US" sz="2400" b="1" dirty="0" smtClean="0">
                <a:latin typeface="Cambria" pitchFamily="18" charset="0"/>
              </a:rPr>
              <a:t>2015</a:t>
            </a:r>
            <a:endParaRPr lang="en-US" sz="2400" b="1" dirty="0">
              <a:latin typeface="Cambr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Cyrl-CS" dirty="0" smtClean="0"/>
          </a:p>
          <a:p>
            <a:endParaRPr lang="sr-Cyrl-CS" dirty="0" smtClean="0"/>
          </a:p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29479" t="13667" r="24583" b="9000"/>
          <a:stretch>
            <a:fillRect/>
          </a:stretch>
        </p:blipFill>
        <p:spPr bwMode="auto">
          <a:xfrm>
            <a:off x="177280" y="1320800"/>
            <a:ext cx="3947045" cy="553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 l="29479" t="17833" r="24688" b="9500"/>
          <a:stretch>
            <a:fillRect/>
          </a:stretch>
        </p:blipFill>
        <p:spPr bwMode="auto">
          <a:xfrm>
            <a:off x="4381500" y="1320800"/>
            <a:ext cx="4191000" cy="553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45473" y="5721928"/>
            <a:ext cx="2857500" cy="42949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395355" y="3366656"/>
            <a:ext cx="2857500" cy="42949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054927" y="3089564"/>
            <a:ext cx="852055" cy="44334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127664" y="4225636"/>
            <a:ext cx="852055" cy="44334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533409" y="2507673"/>
            <a:ext cx="852055" cy="44334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CS" dirty="0" smtClean="0"/>
              <a:t/>
            </a:r>
            <a:br>
              <a:rPr lang="sr-Cyrl-CS" dirty="0" smtClean="0"/>
            </a:br>
            <a:r>
              <a:rPr lang="sr-Cyrl-CS" dirty="0" smtClean="0"/>
              <a:t/>
            </a:r>
            <a:br>
              <a:rPr lang="sr-Cyrl-CS" dirty="0" smtClean="0"/>
            </a:br>
            <a:r>
              <a:rPr lang="sr-Cyrl-CS" dirty="0" smtClean="0"/>
              <a:t/>
            </a:r>
            <a:br>
              <a:rPr lang="sr-Cyrl-C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Cyrl-CS" dirty="0" smtClean="0"/>
          </a:p>
          <a:p>
            <a:endParaRPr lang="sr-Cyrl-CS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29063" t="16000" r="24583" b="67000"/>
          <a:stretch>
            <a:fillRect/>
          </a:stretch>
        </p:blipFill>
        <p:spPr bwMode="auto">
          <a:xfrm>
            <a:off x="476250" y="165100"/>
            <a:ext cx="42386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 l="28541" t="19667" r="24896" b="13000"/>
          <a:stretch>
            <a:fillRect/>
          </a:stretch>
        </p:blipFill>
        <p:spPr bwMode="auto">
          <a:xfrm>
            <a:off x="428625" y="1435100"/>
            <a:ext cx="4257675" cy="513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540328" y="4682836"/>
            <a:ext cx="2857500" cy="42949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678382" y="4655127"/>
            <a:ext cx="852055" cy="44334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678382" y="3422073"/>
            <a:ext cx="852055" cy="44334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x-none" b="1" dirty="0" smtClean="0">
                <a:latin typeface="Cambria" pitchFamily="18" charset="0"/>
              </a:rPr>
              <a:t>Постојећа европска постројења за спаљивање комуналног отпада, опасног отпада и канализационог муља </a:t>
            </a:r>
            <a:endParaRPr lang="en-US" dirty="0">
              <a:latin typeface="Cambr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1" y="1600200"/>
            <a:ext cx="2609850" cy="4939145"/>
          </a:xfrm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endParaRPr lang="sr-Cyrl-CS" sz="2400" dirty="0" smtClean="0">
              <a:solidFill>
                <a:schemeClr val="tx2"/>
              </a:solidFill>
              <a:latin typeface="Cambria" pitchFamily="18" charset="0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endParaRPr lang="sr-Cyrl-CS" sz="2400" dirty="0" smtClean="0">
              <a:solidFill>
                <a:schemeClr val="tx2"/>
              </a:solidFill>
              <a:latin typeface="Cambria" pitchFamily="18" charset="0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sr-Cyrl-CS" sz="2400" dirty="0" smtClean="0">
                <a:solidFill>
                  <a:schemeClr val="tx2"/>
                </a:solidFill>
                <a:latin typeface="Cambria" pitchFamily="18" charset="0"/>
              </a:rPr>
              <a:t>У</a:t>
            </a:r>
            <a:r>
              <a:rPr lang="x-none" sz="2400" smtClean="0">
                <a:solidFill>
                  <a:schemeClr val="tx2"/>
                </a:solidFill>
                <a:latin typeface="Cambria" pitchFamily="18" charset="0"/>
              </a:rPr>
              <a:t> Европи постоји </a:t>
            </a:r>
            <a:r>
              <a:rPr lang="sr-Cyrl-CS" sz="2400" dirty="0" smtClean="0">
                <a:solidFill>
                  <a:schemeClr val="tx2"/>
                </a:solidFill>
                <a:latin typeface="Cambria" pitchFamily="18" charset="0"/>
              </a:rPr>
              <a:t>преко 450 постројења за спаљивање отпада, различитог типа (комунални отпад, опасни отпад и канлизациони муљ) .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endParaRPr lang="sr-Cyrl-CS" sz="2400" dirty="0" smtClean="0">
              <a:solidFill>
                <a:schemeClr val="tx2"/>
              </a:solidFill>
              <a:latin typeface="Cambria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9792" t="30319" r="29896" b="11800"/>
          <a:stretch>
            <a:fillRect/>
          </a:stretch>
        </p:blipFill>
        <p:spPr bwMode="auto">
          <a:xfrm>
            <a:off x="2939910" y="1676730"/>
            <a:ext cx="6023116" cy="4660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x-none" dirty="0" smtClean="0"/>
              <a:t/>
            </a:r>
            <a:br>
              <a:rPr lang="x-none" dirty="0" smtClean="0"/>
            </a:br>
            <a:r>
              <a:rPr lang="x-none" dirty="0" smtClean="0"/>
              <a:t/>
            </a:r>
            <a:br>
              <a:rPr lang="x-none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472" y="357166"/>
            <a:ext cx="7486650" cy="473132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 smtClean="0">
                <a:latin typeface="Cambria" pitchFamily="18" charset="0"/>
              </a:rPr>
              <a:t>2020</a:t>
            </a:r>
            <a:r>
              <a:rPr lang="x-none" sz="2400" dirty="0" smtClean="0">
                <a:latin typeface="Cambria" pitchFamily="18" charset="0"/>
              </a:rPr>
              <a:t>.године би требало да буде пуштена највећа електрана на отпад у свету, у кинеском граду </a:t>
            </a:r>
            <a:r>
              <a:rPr lang="en-US" sz="2400" dirty="0" smtClean="0">
                <a:latin typeface="Cambria" pitchFamily="18" charset="0"/>
              </a:rPr>
              <a:t>Shenzhen </a:t>
            </a:r>
            <a:r>
              <a:rPr lang="x-none" sz="2400" dirty="0" smtClean="0">
                <a:latin typeface="Cambria" pitchFamily="18" charset="0"/>
              </a:rPr>
              <a:t>, са дневним капацитетом спаљивања отпада од </a:t>
            </a:r>
            <a:r>
              <a:rPr lang="en-US" sz="2400" dirty="0" smtClean="0">
                <a:latin typeface="Cambria" pitchFamily="18" charset="0"/>
              </a:rPr>
              <a:t>5,000 </a:t>
            </a:r>
            <a:r>
              <a:rPr lang="x-none" sz="2400" dirty="0" smtClean="0">
                <a:latin typeface="Cambria" pitchFamily="18" charset="0"/>
              </a:rPr>
              <a:t>тона</a:t>
            </a:r>
            <a:r>
              <a:rPr lang="en-US" sz="2400" dirty="0" smtClean="0">
                <a:latin typeface="Cambria" pitchFamily="18" charset="0"/>
              </a:rPr>
              <a:t>.</a:t>
            </a:r>
            <a:endParaRPr lang="en-US" sz="2400" dirty="0">
              <a:latin typeface="Cambria" pitchFamily="18" charset="0"/>
            </a:endParaRPr>
          </a:p>
        </p:txBody>
      </p:sp>
      <p:sp>
        <p:nvSpPr>
          <p:cNvPr id="57346" name="AutoShape 2" descr="This Massive Waste-To-Energy Plant Will Be The Largest In The World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7347" name="Picture 3" descr="C:\Users\PC\Desktop\3056526-poster-p-1-this-massive-waste-to-energy-plant-will-be-the-largest-in-the-worl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1727" y="2707256"/>
            <a:ext cx="3678382" cy="3679690"/>
          </a:xfrm>
          <a:prstGeom prst="rect">
            <a:avLst/>
          </a:prstGeom>
          <a:noFill/>
        </p:spPr>
      </p:pic>
      <p:pic>
        <p:nvPicPr>
          <p:cNvPr id="57348" name="Picture 4"/>
          <p:cNvPicPr>
            <a:picLocks noChangeAspect="1" noChangeArrowheads="1"/>
          </p:cNvPicPr>
          <p:nvPr/>
        </p:nvPicPr>
        <p:blipFill>
          <a:blip r:embed="rId3" cstate="print"/>
          <a:srcRect l="13417" t="40559" r="37814" b="5295"/>
          <a:stretch>
            <a:fillRect/>
          </a:stretch>
        </p:blipFill>
        <p:spPr bwMode="auto">
          <a:xfrm>
            <a:off x="4052455" y="2618509"/>
            <a:ext cx="4759037" cy="3754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CS" dirty="0" smtClean="0"/>
              <a:t/>
            </a:r>
            <a:br>
              <a:rPr lang="sr-Cyrl-CS" dirty="0" smtClean="0"/>
            </a:br>
            <a:r>
              <a:rPr lang="sr-Cyrl-CS" dirty="0" smtClean="0"/>
              <a:t/>
            </a:r>
            <a:br>
              <a:rPr lang="sr-Cyrl-C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73200"/>
            <a:ext cx="7810500" cy="4699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ru-RU" sz="2400" dirty="0" smtClean="0">
              <a:solidFill>
                <a:schemeClr val="tx2"/>
              </a:solidFill>
              <a:latin typeface="Cambria" pitchFamily="18" charset="0"/>
            </a:endParaRPr>
          </a:p>
          <a:p>
            <a:pPr marL="0" indent="0" algn="ctr">
              <a:buNone/>
            </a:pPr>
            <a:endParaRPr lang="ru-RU" sz="2400" dirty="0" smtClean="0">
              <a:latin typeface="Cambria" pitchFamily="18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400" dirty="0" smtClean="0">
                <a:solidFill>
                  <a:schemeClr val="tx2"/>
                </a:solidFill>
                <a:latin typeface="Cambria" pitchFamily="18" charset="0"/>
              </a:rPr>
              <a:t>У Србији баријеру за коришћење отпада као енергента представља </a:t>
            </a:r>
            <a:r>
              <a:rPr lang="ru-RU" sz="2400" b="1" dirty="0" smtClean="0">
                <a:solidFill>
                  <a:srgbClr val="FF0000"/>
                </a:solidFill>
                <a:latin typeface="Cambria" pitchFamily="18" charset="0"/>
              </a:rPr>
              <a:t>ниска цена енергије, високи инвестициони трошкови, скупи кредити и неразвијен систем рециклаже</a:t>
            </a:r>
            <a:r>
              <a:rPr lang="en-US" sz="2400" b="1" dirty="0" smtClean="0">
                <a:solidFill>
                  <a:srgbClr val="FF0000"/>
                </a:solidFill>
                <a:latin typeface="Cambria" pitchFamily="18" charset="0"/>
              </a:rPr>
              <a:t> (</a:t>
            </a:r>
            <a:r>
              <a:rPr lang="x-none" sz="2400" b="1" dirty="0" smtClean="0">
                <a:solidFill>
                  <a:srgbClr val="FF0000"/>
                </a:solidFill>
                <a:latin typeface="Cambria" pitchFamily="18" charset="0"/>
              </a:rPr>
              <a:t>никако не треба заборавити и отпор јавности</a:t>
            </a:r>
            <a:r>
              <a:rPr lang="x-none" sz="2400" b="1" smtClean="0">
                <a:solidFill>
                  <a:srgbClr val="FF0000"/>
                </a:solidFill>
                <a:latin typeface="Cambria" pitchFamily="18" charset="0"/>
              </a:rPr>
              <a:t>)</a:t>
            </a:r>
            <a:r>
              <a:rPr lang="ru-RU" sz="2400" b="1" dirty="0" smtClean="0">
                <a:solidFill>
                  <a:srgbClr val="FF0000"/>
                </a:solidFill>
                <a:latin typeface="Cambria" pitchFamily="18" charset="0"/>
              </a:rPr>
              <a:t>.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Cambria" pitchFamily="18" charset="0"/>
              </a:rPr>
              <a:t>И даље је најјефтинија опција слати отпад на депоније!!! </a:t>
            </a:r>
            <a:endParaRPr lang="en-US" sz="2400" b="1" dirty="0" smtClean="0">
              <a:solidFill>
                <a:srgbClr val="FF0000"/>
              </a:solidFill>
              <a:latin typeface="Cambria" pitchFamily="18" charset="0"/>
            </a:endParaRPr>
          </a:p>
          <a:p>
            <a:pPr marL="0" indent="0" algn="ctr">
              <a:buNone/>
            </a:pPr>
            <a:endParaRPr lang="en-US" sz="2200" dirty="0">
              <a:latin typeface="Cambria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43042" y="642918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32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Cambria" pitchFamily="18" charset="0"/>
              </a:rPr>
              <a:t>W</a:t>
            </a:r>
            <a:r>
              <a:rPr lang="sr-Latn-CS" sz="32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Cambria" pitchFamily="18" charset="0"/>
              </a:rPr>
              <a:t>aste</a:t>
            </a:r>
            <a:r>
              <a:rPr lang="sr-Cyrl-CS" sz="32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Cambria" pitchFamily="18" charset="0"/>
              </a:rPr>
              <a:t> </a:t>
            </a:r>
            <a:r>
              <a:rPr lang="en-US" sz="32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Cambria" pitchFamily="18" charset="0"/>
              </a:rPr>
              <a:t>t</a:t>
            </a:r>
            <a:r>
              <a:rPr lang="sr-Latn-CS" sz="32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Cambria" pitchFamily="18" charset="0"/>
              </a:rPr>
              <a:t>o </a:t>
            </a:r>
            <a:r>
              <a:rPr lang="en-US" sz="32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Cambria" pitchFamily="18" charset="0"/>
              </a:rPr>
              <a:t>E</a:t>
            </a:r>
            <a:r>
              <a:rPr lang="sr-Latn-CS" sz="32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Cambria" pitchFamily="18" charset="0"/>
              </a:rPr>
              <a:t>nergy</a:t>
            </a:r>
            <a:r>
              <a:rPr lang="sr-Latn-CS" sz="32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</a:rPr>
              <a:t/>
            </a:r>
            <a:br>
              <a:rPr lang="sr-Latn-CS" sz="32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</a:rPr>
            </a:br>
            <a:endParaRPr lang="en-US" sz="3200" b="1" cap="all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0" dirty="0" smtClean="0"/>
              <a:t>SPALIONICA OTPADA INCINER I8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err="1" smtClean="0"/>
              <a:t>Insineracija</a:t>
            </a:r>
            <a:r>
              <a:rPr lang="en-US" dirty="0" smtClean="0"/>
              <a:t> </a:t>
            </a:r>
            <a:r>
              <a:rPr lang="en-US" dirty="0" err="1" smtClean="0"/>
              <a:t>ili</a:t>
            </a:r>
            <a:r>
              <a:rPr lang="en-US" dirty="0" smtClean="0"/>
              <a:t> </a:t>
            </a:r>
            <a:r>
              <a:rPr lang="en-US" dirty="0" err="1" smtClean="0"/>
              <a:t>spaljivanje</a:t>
            </a:r>
            <a:r>
              <a:rPr lang="en-US" dirty="0" smtClean="0"/>
              <a:t> </a:t>
            </a:r>
            <a:r>
              <a:rPr lang="en-US" dirty="0" err="1" smtClean="0"/>
              <a:t>otpada</a:t>
            </a:r>
            <a:r>
              <a:rPr lang="en-US" dirty="0" smtClean="0"/>
              <a:t> </a:t>
            </a:r>
            <a:r>
              <a:rPr lang="en-US" dirty="0" err="1" smtClean="0"/>
              <a:t>predstavlja</a:t>
            </a:r>
            <a:r>
              <a:rPr lang="en-US" dirty="0" smtClean="0"/>
              <a:t> </a:t>
            </a:r>
            <a:r>
              <a:rPr lang="en-US" dirty="0" err="1" smtClean="0"/>
              <a:t>jedan</a:t>
            </a:r>
            <a:r>
              <a:rPr lang="en-US" dirty="0" smtClean="0"/>
              <a:t> </a:t>
            </a:r>
            <a:r>
              <a:rPr lang="en-US" dirty="0" err="1" smtClean="0"/>
              <a:t>od</a:t>
            </a:r>
            <a:r>
              <a:rPr lang="en-US" dirty="0" smtClean="0"/>
              <a:t> </a:t>
            </a:r>
            <a:r>
              <a:rPr lang="en-US" dirty="0" err="1" smtClean="0"/>
              <a:t>načina</a:t>
            </a:r>
            <a:r>
              <a:rPr lang="en-US" dirty="0" smtClean="0"/>
              <a:t> </a:t>
            </a:r>
            <a:r>
              <a:rPr lang="en-US" dirty="0" err="1" smtClean="0"/>
              <a:t>upravljanja</a:t>
            </a:r>
            <a:r>
              <a:rPr lang="en-US" dirty="0" smtClean="0"/>
              <a:t> </a:t>
            </a:r>
            <a:r>
              <a:rPr lang="en-US" dirty="0" err="1" smtClean="0"/>
              <a:t>otpadom</a:t>
            </a:r>
            <a:r>
              <a:rPr lang="en-US" dirty="0" smtClean="0"/>
              <a:t> </a:t>
            </a:r>
            <a:r>
              <a:rPr lang="en-US" dirty="0" err="1" smtClean="0"/>
              <a:t>uključujući</a:t>
            </a:r>
            <a:r>
              <a:rPr lang="en-US" dirty="0" smtClean="0"/>
              <a:t> </a:t>
            </a:r>
            <a:r>
              <a:rPr lang="en-US" dirty="0" err="1" smtClean="0"/>
              <a:t>pozitivne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negativne</a:t>
            </a:r>
            <a:r>
              <a:rPr lang="en-US" dirty="0" smtClean="0"/>
              <a:t> </a:t>
            </a:r>
            <a:r>
              <a:rPr lang="en-US" dirty="0" err="1" smtClean="0"/>
              <a:t>aspekte</a:t>
            </a:r>
            <a:endParaRPr lang="sr-Latn-RS" dirty="0" smtClean="0"/>
          </a:p>
          <a:p>
            <a:r>
              <a:rPr lang="en-US" dirty="0" smtClean="0"/>
              <a:t> U </a:t>
            </a:r>
            <a:r>
              <a:rPr lang="en-US" dirty="0" err="1" smtClean="0"/>
              <a:t>savremenom</a:t>
            </a:r>
            <a:r>
              <a:rPr lang="en-US" dirty="0" smtClean="0"/>
              <a:t> </a:t>
            </a:r>
            <a:r>
              <a:rPr lang="en-US" dirty="0" err="1" smtClean="0"/>
              <a:t>dobu</a:t>
            </a:r>
            <a:r>
              <a:rPr lang="en-US" dirty="0" smtClean="0"/>
              <a:t> se </a:t>
            </a:r>
            <a:r>
              <a:rPr lang="en-US" dirty="0" err="1" smtClean="0"/>
              <a:t>negativni</a:t>
            </a:r>
            <a:r>
              <a:rPr lang="en-US" dirty="0" smtClean="0"/>
              <a:t> </a:t>
            </a:r>
            <a:r>
              <a:rPr lang="en-US" dirty="0" err="1" smtClean="0"/>
              <a:t>aspekti</a:t>
            </a:r>
            <a:r>
              <a:rPr lang="en-US" dirty="0" smtClean="0"/>
              <a:t> </a:t>
            </a:r>
            <a:r>
              <a:rPr lang="en-US" dirty="0" err="1" smtClean="0"/>
              <a:t>spaljivanja</a:t>
            </a:r>
            <a:r>
              <a:rPr lang="en-US" dirty="0" smtClean="0"/>
              <a:t> </a:t>
            </a:r>
            <a:r>
              <a:rPr lang="en-US" dirty="0" err="1" smtClean="0"/>
              <a:t>otpada</a:t>
            </a:r>
            <a:r>
              <a:rPr lang="en-US" dirty="0" smtClean="0"/>
              <a:t> </a:t>
            </a:r>
            <a:r>
              <a:rPr lang="en-US" dirty="0" err="1" smtClean="0"/>
              <a:t>eliminišu</a:t>
            </a:r>
            <a:r>
              <a:rPr lang="en-US" dirty="0" smtClean="0"/>
              <a:t> </a:t>
            </a:r>
            <a:r>
              <a:rPr lang="en-US" dirty="0" err="1" smtClean="0"/>
              <a:t>instalacijom</a:t>
            </a:r>
            <a:r>
              <a:rPr lang="en-US" dirty="0" smtClean="0"/>
              <a:t> </a:t>
            </a:r>
            <a:r>
              <a:rPr lang="en-US" dirty="0" err="1" smtClean="0"/>
              <a:t>dodatnog</a:t>
            </a:r>
            <a:r>
              <a:rPr lang="en-US" dirty="0" smtClean="0"/>
              <a:t> </a:t>
            </a:r>
            <a:r>
              <a:rPr lang="en-US" dirty="0" err="1" smtClean="0"/>
              <a:t>gorionika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spaljivanje</a:t>
            </a:r>
            <a:r>
              <a:rPr lang="en-US" dirty="0" smtClean="0"/>
              <a:t> </a:t>
            </a:r>
            <a:r>
              <a:rPr lang="en-US" dirty="0" err="1" smtClean="0"/>
              <a:t>štetnih</a:t>
            </a:r>
            <a:r>
              <a:rPr lang="en-US" dirty="0" smtClean="0"/>
              <a:t> </a:t>
            </a:r>
            <a:r>
              <a:rPr lang="en-US" dirty="0" err="1" smtClean="0"/>
              <a:t>gasova</a:t>
            </a:r>
            <a:r>
              <a:rPr lang="en-US" dirty="0" smtClean="0"/>
              <a:t> </a:t>
            </a:r>
            <a:r>
              <a:rPr lang="en-US" dirty="0" err="1" smtClean="0"/>
              <a:t>nastalih</a:t>
            </a:r>
            <a:r>
              <a:rPr lang="en-US" dirty="0" smtClean="0"/>
              <a:t> </a:t>
            </a:r>
            <a:r>
              <a:rPr lang="en-US" dirty="0" err="1" smtClean="0"/>
              <a:t>pri</a:t>
            </a:r>
            <a:r>
              <a:rPr lang="en-US" dirty="0" smtClean="0"/>
              <a:t> </a:t>
            </a:r>
            <a:r>
              <a:rPr lang="en-US" dirty="0" err="1" smtClean="0"/>
              <a:t>primarnom</a:t>
            </a:r>
            <a:r>
              <a:rPr lang="en-US" dirty="0" smtClean="0"/>
              <a:t> </a:t>
            </a:r>
            <a:r>
              <a:rPr lang="en-US" dirty="0" err="1" smtClean="0"/>
              <a:t>sagorevanju</a:t>
            </a:r>
            <a:r>
              <a:rPr lang="en-US" dirty="0" smtClean="0"/>
              <a:t> </a:t>
            </a:r>
            <a:r>
              <a:rPr lang="en-US" dirty="0" err="1" smtClean="0"/>
              <a:t>otpada</a:t>
            </a:r>
            <a:r>
              <a:rPr lang="en-US" dirty="0" smtClean="0"/>
              <a:t> </a:t>
            </a:r>
            <a:r>
              <a:rPr lang="en-US" dirty="0" err="1" smtClean="0"/>
              <a:t>čime</a:t>
            </a:r>
            <a:r>
              <a:rPr lang="en-US" dirty="0" smtClean="0"/>
              <a:t> se </a:t>
            </a:r>
            <a:r>
              <a:rPr lang="en-US" dirty="0" err="1" smtClean="0"/>
              <a:t>spalionice</a:t>
            </a:r>
            <a:r>
              <a:rPr lang="en-US" dirty="0" smtClean="0"/>
              <a:t> </a:t>
            </a:r>
            <a:r>
              <a:rPr lang="en-US" dirty="0" err="1" smtClean="0"/>
              <a:t>svrstavaju</a:t>
            </a:r>
            <a:r>
              <a:rPr lang="en-US" dirty="0" smtClean="0"/>
              <a:t> u </a:t>
            </a:r>
            <a:r>
              <a:rPr lang="en-US" dirty="0" err="1" smtClean="0"/>
              <a:t>sisteme</a:t>
            </a:r>
            <a:r>
              <a:rPr lang="en-US" dirty="0" smtClean="0"/>
              <a:t> </a:t>
            </a:r>
            <a:r>
              <a:rPr lang="en-US" dirty="0" err="1" smtClean="0"/>
              <a:t>koji</a:t>
            </a:r>
            <a:r>
              <a:rPr lang="en-US" dirty="0" smtClean="0"/>
              <a:t> </a:t>
            </a:r>
            <a:r>
              <a:rPr lang="en-US" dirty="0" err="1" smtClean="0"/>
              <a:t>teže</a:t>
            </a:r>
            <a:r>
              <a:rPr lang="en-US" dirty="0" smtClean="0"/>
              <a:t> </a:t>
            </a:r>
            <a:r>
              <a:rPr lang="en-US" dirty="0" smtClean="0"/>
              <a:t> </a:t>
            </a:r>
            <a:r>
              <a:rPr lang="en-US" dirty="0" err="1" smtClean="0"/>
              <a:t>očuvanju</a:t>
            </a:r>
            <a:r>
              <a:rPr lang="en-US" dirty="0" smtClean="0"/>
              <a:t> </a:t>
            </a:r>
            <a:r>
              <a:rPr lang="en-US" dirty="0" err="1" smtClean="0"/>
              <a:t>životne</a:t>
            </a:r>
            <a:r>
              <a:rPr lang="en-US" dirty="0" smtClean="0"/>
              <a:t> </a:t>
            </a:r>
            <a:r>
              <a:rPr lang="en-US" dirty="0" err="1" smtClean="0"/>
              <a:t>sredine</a:t>
            </a:r>
            <a:endParaRPr lang="en-US" dirty="0" smtClean="0"/>
          </a:p>
          <a:p>
            <a:r>
              <a:rPr lang="en-US" dirty="0" err="1" smtClean="0"/>
              <a:t>Povećanje</a:t>
            </a:r>
            <a:r>
              <a:rPr lang="en-US" dirty="0" smtClean="0"/>
              <a:t> </a:t>
            </a:r>
            <a:r>
              <a:rPr lang="en-US" dirty="0" err="1" smtClean="0"/>
              <a:t>količine</a:t>
            </a:r>
            <a:r>
              <a:rPr lang="en-US" dirty="0" smtClean="0"/>
              <a:t> </a:t>
            </a:r>
            <a:r>
              <a:rPr lang="en-US" dirty="0" err="1" smtClean="0"/>
              <a:t>otpada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godišnjem</a:t>
            </a:r>
            <a:r>
              <a:rPr lang="en-US" dirty="0" smtClean="0"/>
              <a:t> </a:t>
            </a:r>
            <a:r>
              <a:rPr lang="en-US" dirty="0" err="1" smtClean="0"/>
              <a:t>nivou</a:t>
            </a:r>
            <a:r>
              <a:rPr lang="en-US" dirty="0" smtClean="0"/>
              <a:t> u </a:t>
            </a:r>
            <a:r>
              <a:rPr lang="en-US" dirty="0" err="1" smtClean="0"/>
              <a:t>svetu</a:t>
            </a:r>
            <a:r>
              <a:rPr lang="en-US" dirty="0" smtClean="0"/>
              <a:t> </a:t>
            </a:r>
            <a:r>
              <a:rPr lang="en-US" dirty="0" err="1" smtClean="0"/>
              <a:t>posledica</a:t>
            </a:r>
            <a:r>
              <a:rPr lang="en-US" dirty="0" smtClean="0"/>
              <a:t> je </a:t>
            </a:r>
            <a:r>
              <a:rPr lang="en-US" dirty="0" err="1" smtClean="0"/>
              <a:t>naglog</a:t>
            </a:r>
            <a:r>
              <a:rPr lang="en-US" dirty="0" smtClean="0"/>
              <a:t> </a:t>
            </a:r>
            <a:r>
              <a:rPr lang="en-US" dirty="0" err="1" smtClean="0"/>
              <a:t>razvitka</a:t>
            </a:r>
            <a:r>
              <a:rPr lang="en-US" dirty="0" smtClean="0"/>
              <a:t> </a:t>
            </a:r>
            <a:r>
              <a:rPr lang="en-US" dirty="0" err="1" smtClean="0"/>
              <a:t>industrije</a:t>
            </a:r>
            <a:r>
              <a:rPr lang="en-US" dirty="0" smtClean="0"/>
              <a:t>, </a:t>
            </a:r>
            <a:r>
              <a:rPr lang="en-US" dirty="0" err="1" smtClean="0"/>
              <a:t>sve</a:t>
            </a:r>
            <a:r>
              <a:rPr lang="en-US" dirty="0" smtClean="0"/>
              <a:t> </a:t>
            </a:r>
            <a:r>
              <a:rPr lang="en-US" dirty="0" err="1" smtClean="0"/>
              <a:t>većeg</a:t>
            </a:r>
            <a:r>
              <a:rPr lang="en-US" dirty="0" smtClean="0"/>
              <a:t> </a:t>
            </a:r>
            <a:r>
              <a:rPr lang="en-US" dirty="0" err="1" smtClean="0"/>
              <a:t>broja</a:t>
            </a:r>
            <a:r>
              <a:rPr lang="en-US" dirty="0" smtClean="0"/>
              <a:t> </a:t>
            </a:r>
            <a:r>
              <a:rPr lang="en-US" dirty="0" err="1" smtClean="0"/>
              <a:t>stanovništva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svetu</a:t>
            </a:r>
            <a:r>
              <a:rPr lang="en-US" dirty="0" smtClean="0"/>
              <a:t> </a:t>
            </a:r>
            <a:r>
              <a:rPr lang="en-US" dirty="0" err="1" smtClean="0"/>
              <a:t>kao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razvitka</a:t>
            </a:r>
            <a:r>
              <a:rPr lang="en-US" dirty="0" smtClean="0"/>
              <a:t> </a:t>
            </a:r>
            <a:r>
              <a:rPr lang="en-US" dirty="0" err="1" smtClean="0"/>
              <a:t>tehnologija</a:t>
            </a:r>
            <a:r>
              <a:rPr lang="en-US" dirty="0" smtClean="0"/>
              <a:t> u </a:t>
            </a:r>
            <a:r>
              <a:rPr lang="en-US" dirty="0" err="1" smtClean="0"/>
              <a:t>različitim</a:t>
            </a:r>
            <a:r>
              <a:rPr lang="en-US" dirty="0" smtClean="0"/>
              <a:t> </a:t>
            </a:r>
            <a:r>
              <a:rPr lang="en-US" dirty="0" err="1" smtClean="0"/>
              <a:t>sektorima</a:t>
            </a:r>
            <a:endParaRPr lang="sr-Latn-RS" dirty="0" smtClean="0"/>
          </a:p>
          <a:p>
            <a:r>
              <a:rPr lang="en-US" dirty="0" err="1" smtClean="0"/>
              <a:t>Upravljanje</a:t>
            </a:r>
            <a:r>
              <a:rPr lang="en-US" dirty="0" smtClean="0"/>
              <a:t> </a:t>
            </a:r>
            <a:r>
              <a:rPr lang="en-US" dirty="0" err="1" smtClean="0"/>
              <a:t>otpadom</a:t>
            </a:r>
            <a:r>
              <a:rPr lang="en-US" dirty="0" smtClean="0"/>
              <a:t> </a:t>
            </a:r>
            <a:r>
              <a:rPr lang="en-US" dirty="0" err="1" smtClean="0"/>
              <a:t>po</a:t>
            </a:r>
            <a:r>
              <a:rPr lang="en-US" dirty="0" smtClean="0"/>
              <a:t> </a:t>
            </a:r>
            <a:r>
              <a:rPr lang="en-US" dirty="0" err="1" smtClean="0"/>
              <a:t>prioritetima</a:t>
            </a:r>
            <a:r>
              <a:rPr lang="en-US" dirty="0" smtClean="0"/>
              <a:t> </a:t>
            </a:r>
            <a:r>
              <a:rPr lang="en-US" dirty="0" err="1" smtClean="0"/>
              <a:t>treba</a:t>
            </a:r>
            <a:r>
              <a:rPr lang="en-US" dirty="0" smtClean="0"/>
              <a:t> </a:t>
            </a:r>
            <a:r>
              <a:rPr lang="en-US" dirty="0" err="1" smtClean="0"/>
              <a:t>analizirati</a:t>
            </a:r>
            <a:r>
              <a:rPr lang="en-US" dirty="0" smtClean="0"/>
              <a:t> </a:t>
            </a:r>
            <a:r>
              <a:rPr lang="en-US" dirty="0" err="1" smtClean="0"/>
              <a:t>prvenstveno</a:t>
            </a:r>
            <a:r>
              <a:rPr lang="en-US" dirty="0" smtClean="0"/>
              <a:t> </a:t>
            </a:r>
            <a:r>
              <a:rPr lang="en-US" dirty="0" err="1" smtClean="0"/>
              <a:t>sprečavanjem</a:t>
            </a:r>
            <a:r>
              <a:rPr lang="en-US" dirty="0" smtClean="0"/>
              <a:t> </a:t>
            </a:r>
            <a:r>
              <a:rPr lang="en-US" dirty="0" err="1" smtClean="0"/>
              <a:t>nastanka</a:t>
            </a:r>
            <a:r>
              <a:rPr lang="en-US" dirty="0" smtClean="0"/>
              <a:t> </a:t>
            </a:r>
            <a:r>
              <a:rPr lang="en-US" dirty="0" err="1" smtClean="0"/>
              <a:t>otpada</a:t>
            </a:r>
            <a:r>
              <a:rPr lang="en-US" dirty="0" smtClean="0"/>
              <a:t>, </a:t>
            </a:r>
            <a:r>
              <a:rPr lang="en-US" dirty="0" err="1" smtClean="0"/>
              <a:t>zatim</a:t>
            </a:r>
            <a:r>
              <a:rPr lang="en-US" dirty="0" smtClean="0"/>
              <a:t> </a:t>
            </a:r>
            <a:r>
              <a:rPr lang="en-US" dirty="0" err="1" smtClean="0"/>
              <a:t>pripremom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ponovnu</a:t>
            </a:r>
            <a:r>
              <a:rPr lang="en-US" dirty="0" smtClean="0"/>
              <a:t> </a:t>
            </a:r>
            <a:r>
              <a:rPr lang="en-US" dirty="0" err="1" smtClean="0"/>
              <a:t>upotrebu</a:t>
            </a:r>
            <a:r>
              <a:rPr lang="en-US" dirty="0" smtClean="0"/>
              <a:t>, </a:t>
            </a:r>
            <a:r>
              <a:rPr lang="en-US" dirty="0" err="1" smtClean="0"/>
              <a:t>recikliranjem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tek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kraju</a:t>
            </a:r>
            <a:r>
              <a:rPr lang="en-US" dirty="0" smtClean="0"/>
              <a:t> </a:t>
            </a:r>
            <a:r>
              <a:rPr lang="en-US" dirty="0" err="1" smtClean="0"/>
              <a:t>skladištenjem</a:t>
            </a:r>
            <a:r>
              <a:rPr lang="en-US" dirty="0" smtClean="0"/>
              <a:t> </a:t>
            </a:r>
            <a:r>
              <a:rPr lang="en-US" dirty="0" err="1" smtClean="0"/>
              <a:t>neupotrebljivog</a:t>
            </a:r>
            <a:r>
              <a:rPr lang="en-US" dirty="0" smtClean="0"/>
              <a:t> </a:t>
            </a:r>
            <a:r>
              <a:rPr lang="en-US" dirty="0" err="1" smtClean="0"/>
              <a:t>otpada</a:t>
            </a:r>
            <a:endParaRPr lang="sr-Latn-RS" dirty="0" smtClean="0"/>
          </a:p>
          <a:p>
            <a:r>
              <a:rPr lang="en-US" dirty="0" smtClean="0"/>
              <a:t> Kao </a:t>
            </a:r>
            <a:r>
              <a:rPr lang="en-US" dirty="0" err="1" smtClean="0"/>
              <a:t>najrasprostranjeniji</a:t>
            </a:r>
            <a:r>
              <a:rPr lang="en-US" dirty="0" smtClean="0"/>
              <a:t> </a:t>
            </a:r>
            <a:r>
              <a:rPr lang="en-US" dirty="0" err="1" smtClean="0"/>
              <a:t>postupci</a:t>
            </a:r>
            <a:r>
              <a:rPr lang="en-US" dirty="0" smtClean="0"/>
              <a:t> </a:t>
            </a:r>
            <a:r>
              <a:rPr lang="en-US" dirty="0" err="1" smtClean="0"/>
              <a:t>upravljanja</a:t>
            </a:r>
            <a:r>
              <a:rPr lang="en-US" dirty="0" smtClean="0"/>
              <a:t> </a:t>
            </a:r>
            <a:r>
              <a:rPr lang="en-US" dirty="0" err="1" smtClean="0"/>
              <a:t>otpadom</a:t>
            </a:r>
            <a:r>
              <a:rPr lang="en-US" dirty="0" smtClean="0"/>
              <a:t> </a:t>
            </a:r>
            <a:r>
              <a:rPr lang="en-US" dirty="0" err="1" smtClean="0"/>
              <a:t>javljaju</a:t>
            </a:r>
            <a:r>
              <a:rPr lang="en-US" dirty="0" smtClean="0"/>
              <a:t> se </a:t>
            </a:r>
            <a:r>
              <a:rPr lang="en-US" dirty="0" err="1" smtClean="0"/>
              <a:t>procesi</a:t>
            </a:r>
            <a:r>
              <a:rPr lang="en-US" dirty="0" smtClean="0"/>
              <a:t> </a:t>
            </a:r>
            <a:r>
              <a:rPr lang="en-US" dirty="0" err="1" smtClean="0"/>
              <a:t>odlaganja</a:t>
            </a:r>
            <a:r>
              <a:rPr lang="en-US" dirty="0" smtClean="0"/>
              <a:t> </a:t>
            </a:r>
            <a:r>
              <a:rPr lang="en-US" dirty="0" err="1" smtClean="0"/>
              <a:t>otpada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sanitarnim</a:t>
            </a:r>
            <a:r>
              <a:rPr lang="en-US" dirty="0" smtClean="0"/>
              <a:t> </a:t>
            </a:r>
            <a:r>
              <a:rPr lang="en-US" dirty="0" err="1" smtClean="0"/>
              <a:t>deponijama</a:t>
            </a:r>
            <a:r>
              <a:rPr lang="en-US" dirty="0" smtClean="0"/>
              <a:t>, </a:t>
            </a:r>
            <a:r>
              <a:rPr lang="en-US" dirty="0" err="1" smtClean="0"/>
              <a:t>recikliranje</a:t>
            </a:r>
            <a:r>
              <a:rPr lang="en-US" dirty="0" smtClean="0"/>
              <a:t> </a:t>
            </a:r>
            <a:r>
              <a:rPr lang="en-US" dirty="0" err="1" smtClean="0"/>
              <a:t>podobnog</a:t>
            </a:r>
            <a:r>
              <a:rPr lang="en-US" dirty="0" smtClean="0"/>
              <a:t> </a:t>
            </a:r>
            <a:r>
              <a:rPr lang="en-US" dirty="0" err="1" smtClean="0"/>
              <a:t>otpada</a:t>
            </a:r>
            <a:r>
              <a:rPr lang="en-US" dirty="0" smtClean="0"/>
              <a:t>, </a:t>
            </a:r>
            <a:r>
              <a:rPr lang="en-US" dirty="0" err="1" smtClean="0"/>
              <a:t>mehaničko-biološka</a:t>
            </a:r>
            <a:r>
              <a:rPr lang="en-US" dirty="0" smtClean="0"/>
              <a:t> </a:t>
            </a:r>
            <a:r>
              <a:rPr lang="en-US" dirty="0" err="1" smtClean="0"/>
              <a:t>obrada</a:t>
            </a:r>
            <a:r>
              <a:rPr lang="en-US" dirty="0" smtClean="0"/>
              <a:t> </a:t>
            </a:r>
            <a:r>
              <a:rPr lang="en-US" dirty="0" err="1" smtClean="0"/>
              <a:t>otpada</a:t>
            </a:r>
            <a:r>
              <a:rPr lang="en-US" dirty="0" smtClean="0"/>
              <a:t> (MBO)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termička</a:t>
            </a:r>
            <a:r>
              <a:rPr lang="en-US" dirty="0" smtClean="0"/>
              <a:t> </a:t>
            </a:r>
            <a:r>
              <a:rPr lang="en-US" dirty="0" err="1" smtClean="0"/>
              <a:t>obrada</a:t>
            </a:r>
            <a:r>
              <a:rPr lang="en-US" dirty="0" smtClean="0"/>
              <a:t> </a:t>
            </a:r>
            <a:r>
              <a:rPr lang="en-US" dirty="0" err="1" smtClean="0"/>
              <a:t>otpada</a:t>
            </a:r>
            <a:endParaRPr lang="sr-Latn-RS" dirty="0" smtClean="0"/>
          </a:p>
          <a:p>
            <a:r>
              <a:rPr lang="en-US" dirty="0" err="1" smtClean="0"/>
              <a:t>Termička</a:t>
            </a:r>
            <a:r>
              <a:rPr lang="en-US" dirty="0" smtClean="0"/>
              <a:t> </a:t>
            </a:r>
            <a:r>
              <a:rPr lang="en-US" dirty="0" err="1" smtClean="0"/>
              <a:t>obrada</a:t>
            </a:r>
            <a:r>
              <a:rPr lang="en-US" dirty="0" smtClean="0"/>
              <a:t> </a:t>
            </a:r>
            <a:r>
              <a:rPr lang="en-US" dirty="0" err="1" smtClean="0"/>
              <a:t>otpada</a:t>
            </a:r>
            <a:r>
              <a:rPr lang="en-US" dirty="0" smtClean="0"/>
              <a:t> </a:t>
            </a:r>
            <a:r>
              <a:rPr lang="en-US" dirty="0" err="1" smtClean="0"/>
              <a:t>uključuje</a:t>
            </a:r>
            <a:r>
              <a:rPr lang="en-US" dirty="0" smtClean="0"/>
              <a:t> </a:t>
            </a:r>
            <a:r>
              <a:rPr lang="en-US" dirty="0" err="1" smtClean="0"/>
              <a:t>postupak</a:t>
            </a:r>
            <a:r>
              <a:rPr lang="en-US" dirty="0" smtClean="0"/>
              <a:t> </a:t>
            </a:r>
            <a:r>
              <a:rPr lang="en-US" dirty="0" err="1" smtClean="0"/>
              <a:t>spaljivanja</a:t>
            </a:r>
            <a:r>
              <a:rPr lang="en-US" dirty="0" smtClean="0"/>
              <a:t> </a:t>
            </a:r>
            <a:r>
              <a:rPr lang="en-US" dirty="0" err="1" smtClean="0"/>
              <a:t>otpada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6093D-D270-429A-AD95-E90055998AEC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73200"/>
            <a:ext cx="7810500" cy="4699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2400" dirty="0" smtClean="0">
              <a:latin typeface="Cambria" pitchFamily="18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6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Просечна цена депоновања отпада на депонијима је око 30 евра по тони, док цена збрињавања отпада у спалионици  око 90 евра по тони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600" dirty="0" smtClean="0">
                <a:solidFill>
                  <a:schemeClr val="tx2"/>
                </a:solidFill>
                <a:latin typeface="Cambria" panose="02040503050406030204" pitchFamily="18" charset="0"/>
              </a:rPr>
              <a:t>(у Немачкој  се креће од 100 до чак 350  еура/тони, док је у В.Британији од 20 до 40 еура по тони)</a:t>
            </a:r>
            <a:endParaRPr lang="sr-Cyrl-CS" sz="2600" dirty="0" smtClean="0">
              <a:solidFill>
                <a:schemeClr val="tx2"/>
              </a:solidFill>
              <a:latin typeface="Cambria" pitchFamily="18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sr-Cyrl-CS" sz="2400" b="1" dirty="0" smtClean="0">
              <a:solidFill>
                <a:schemeClr val="tx2"/>
              </a:solidFill>
              <a:latin typeface="Cambria" pitchFamily="18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en-US" sz="2400" b="1" dirty="0" smtClean="0">
              <a:solidFill>
                <a:srgbClr val="FF0000"/>
              </a:solidFill>
              <a:latin typeface="Cambria" pitchFamily="18" charset="0"/>
            </a:endParaRPr>
          </a:p>
          <a:p>
            <a:pPr marL="0" indent="0" algn="ctr">
              <a:buNone/>
            </a:pPr>
            <a:endParaRPr lang="en-US" sz="2200" dirty="0">
              <a:latin typeface="Cambria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43042" y="428605"/>
            <a:ext cx="4572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32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Cambria" pitchFamily="18" charset="0"/>
              </a:rPr>
              <a:t>W</a:t>
            </a:r>
            <a:r>
              <a:rPr lang="sr-Latn-CS" sz="32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Cambria" pitchFamily="18" charset="0"/>
              </a:rPr>
              <a:t>aste</a:t>
            </a:r>
            <a:r>
              <a:rPr lang="sr-Cyrl-CS" sz="32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Cambria" pitchFamily="18" charset="0"/>
              </a:rPr>
              <a:t> </a:t>
            </a:r>
            <a:r>
              <a:rPr lang="en-US" sz="32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Cambria" pitchFamily="18" charset="0"/>
              </a:rPr>
              <a:t>t</a:t>
            </a:r>
            <a:r>
              <a:rPr lang="sr-Latn-CS" sz="32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Cambria" pitchFamily="18" charset="0"/>
              </a:rPr>
              <a:t>o </a:t>
            </a:r>
            <a:r>
              <a:rPr lang="en-US" sz="32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Cambria" pitchFamily="18" charset="0"/>
              </a:rPr>
              <a:t>E</a:t>
            </a:r>
            <a:r>
              <a:rPr lang="sr-Latn-CS" sz="32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Cambria" pitchFamily="18" charset="0"/>
              </a:rPr>
              <a:t>nergy</a:t>
            </a:r>
            <a:r>
              <a:rPr lang="sr-Latn-CS" sz="32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</a:rPr>
              <a:t/>
            </a:r>
            <a:br>
              <a:rPr lang="sr-Latn-CS" sz="32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</a:rPr>
            </a:br>
            <a:endParaRPr lang="en-US" sz="3200" b="1" cap="all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0" dirty="0" smtClean="0"/>
              <a:t>SPALIONICA OTPADA INCINER I8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err="1" smtClean="0"/>
              <a:t>Termičke</a:t>
            </a:r>
            <a:r>
              <a:rPr lang="en-US" dirty="0" smtClean="0"/>
              <a:t> </a:t>
            </a:r>
            <a:r>
              <a:rPr lang="en-US" dirty="0" err="1" smtClean="0"/>
              <a:t>metode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tretman</a:t>
            </a:r>
            <a:r>
              <a:rPr lang="en-US" dirty="0" smtClean="0"/>
              <a:t> </a:t>
            </a:r>
            <a:r>
              <a:rPr lang="en-US" dirty="0" err="1" smtClean="0"/>
              <a:t>otpada</a:t>
            </a:r>
            <a:r>
              <a:rPr lang="en-US" dirty="0" smtClean="0"/>
              <a:t> </a:t>
            </a:r>
            <a:r>
              <a:rPr lang="en-US" dirty="0" err="1" smtClean="0"/>
              <a:t>obuhvataju</a:t>
            </a:r>
            <a:r>
              <a:rPr lang="en-US" dirty="0" smtClean="0"/>
              <a:t> </a:t>
            </a:r>
            <a:r>
              <a:rPr lang="en-US" dirty="0" err="1" smtClean="0"/>
              <a:t>niz</a:t>
            </a:r>
            <a:r>
              <a:rPr lang="en-US" dirty="0" smtClean="0"/>
              <a:t> </a:t>
            </a:r>
            <a:r>
              <a:rPr lang="en-US" dirty="0" err="1" smtClean="0"/>
              <a:t>tehnologija</a:t>
            </a:r>
            <a:r>
              <a:rPr lang="en-US" dirty="0" smtClean="0"/>
              <a:t> </a:t>
            </a:r>
            <a:r>
              <a:rPr lang="en-US" dirty="0" err="1" smtClean="0"/>
              <a:t>koje</a:t>
            </a:r>
            <a:r>
              <a:rPr lang="en-US" dirty="0" smtClean="0"/>
              <a:t> </a:t>
            </a:r>
            <a:r>
              <a:rPr lang="en-US" dirty="0" err="1" smtClean="0"/>
              <a:t>omogućavaju</a:t>
            </a:r>
            <a:r>
              <a:rPr lang="en-US" dirty="0" smtClean="0"/>
              <a:t> </a:t>
            </a:r>
            <a:r>
              <a:rPr lang="en-US" dirty="0" err="1" smtClean="0"/>
              <a:t>dobijanje</a:t>
            </a:r>
            <a:r>
              <a:rPr lang="en-US" dirty="0" smtClean="0"/>
              <a:t> </a:t>
            </a:r>
            <a:r>
              <a:rPr lang="en-US" dirty="0" err="1" smtClean="0"/>
              <a:t>energije</a:t>
            </a:r>
            <a:r>
              <a:rPr lang="en-US" dirty="0" smtClean="0"/>
              <a:t> </a:t>
            </a:r>
            <a:r>
              <a:rPr lang="en-US" dirty="0" err="1" smtClean="0"/>
              <a:t>iz</a:t>
            </a:r>
            <a:r>
              <a:rPr lang="en-US" dirty="0" smtClean="0"/>
              <a:t> </a:t>
            </a:r>
            <a:r>
              <a:rPr lang="en-US" dirty="0" err="1" smtClean="0"/>
              <a:t>otpada</a:t>
            </a:r>
            <a:r>
              <a:rPr lang="en-US" dirty="0" smtClean="0"/>
              <a:t>, </a:t>
            </a:r>
            <a:r>
              <a:rPr lang="en-US" dirty="0" err="1" smtClean="0"/>
              <a:t>uz</a:t>
            </a:r>
            <a:r>
              <a:rPr lang="en-US" dirty="0" smtClean="0"/>
              <a:t> </a:t>
            </a:r>
            <a:r>
              <a:rPr lang="en-US" dirty="0" err="1" smtClean="0"/>
              <a:t>istovremeno</a:t>
            </a:r>
            <a:r>
              <a:rPr lang="en-US" dirty="0" smtClean="0"/>
              <a:t> </a:t>
            </a:r>
            <a:r>
              <a:rPr lang="en-US" dirty="0" err="1" smtClean="0"/>
              <a:t>smanjenje</a:t>
            </a:r>
            <a:r>
              <a:rPr lang="en-US" dirty="0" smtClean="0"/>
              <a:t> </a:t>
            </a:r>
            <a:r>
              <a:rPr lang="en-US" dirty="0" err="1" smtClean="0"/>
              <a:t>njegove</a:t>
            </a:r>
            <a:r>
              <a:rPr lang="en-US" dirty="0" smtClean="0"/>
              <a:t> </a:t>
            </a:r>
            <a:r>
              <a:rPr lang="en-US" dirty="0" err="1" smtClean="0"/>
              <a:t>zapremine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pretvaranje</a:t>
            </a:r>
            <a:r>
              <a:rPr lang="en-US" dirty="0" smtClean="0"/>
              <a:t> </a:t>
            </a:r>
            <a:r>
              <a:rPr lang="en-US" dirty="0" err="1" smtClean="0"/>
              <a:t>ostataka</a:t>
            </a:r>
            <a:r>
              <a:rPr lang="en-US" dirty="0" smtClean="0"/>
              <a:t> </a:t>
            </a:r>
            <a:r>
              <a:rPr lang="en-US" dirty="0" err="1" smtClean="0"/>
              <a:t>otpada</a:t>
            </a:r>
            <a:r>
              <a:rPr lang="en-US" dirty="0" smtClean="0"/>
              <a:t> </a:t>
            </a:r>
            <a:r>
              <a:rPr lang="en-US" dirty="0" err="1" smtClean="0"/>
              <a:t>nakon</a:t>
            </a:r>
            <a:r>
              <a:rPr lang="en-US" dirty="0" smtClean="0"/>
              <a:t> </a:t>
            </a:r>
            <a:r>
              <a:rPr lang="en-US" dirty="0" err="1" smtClean="0"/>
              <a:t>procesa</a:t>
            </a:r>
            <a:r>
              <a:rPr lang="en-US" dirty="0" smtClean="0"/>
              <a:t> </a:t>
            </a:r>
            <a:r>
              <a:rPr lang="en-US" dirty="0" err="1" smtClean="0"/>
              <a:t>sagorevanja</a:t>
            </a:r>
            <a:r>
              <a:rPr lang="en-US" dirty="0" smtClean="0"/>
              <a:t> u </a:t>
            </a:r>
            <a:r>
              <a:rPr lang="en-US" dirty="0" err="1" smtClean="0"/>
              <a:t>inertno</a:t>
            </a:r>
            <a:r>
              <a:rPr lang="en-US" dirty="0" smtClean="0"/>
              <a:t> </a:t>
            </a:r>
            <a:r>
              <a:rPr lang="en-US" dirty="0" err="1" smtClean="0"/>
              <a:t>stanje</a:t>
            </a:r>
            <a:r>
              <a:rPr lang="en-US" dirty="0" smtClean="0"/>
              <a:t> </a:t>
            </a:r>
            <a:endParaRPr lang="sr-Latn-RS" dirty="0" smtClean="0">
              <a:sym typeface="Symbol"/>
            </a:endParaRPr>
          </a:p>
          <a:p>
            <a:r>
              <a:rPr lang="en-US" dirty="0" smtClean="0"/>
              <a:t> </a:t>
            </a:r>
            <a:r>
              <a:rPr lang="en-US" dirty="0" err="1" smtClean="0"/>
              <a:t>Termički</a:t>
            </a:r>
            <a:r>
              <a:rPr lang="en-US" dirty="0" smtClean="0"/>
              <a:t> </a:t>
            </a:r>
            <a:r>
              <a:rPr lang="en-US" dirty="0" err="1" smtClean="0"/>
              <a:t>tretmani</a:t>
            </a:r>
            <a:r>
              <a:rPr lang="en-US" dirty="0" smtClean="0"/>
              <a:t> </a:t>
            </a:r>
            <a:r>
              <a:rPr lang="en-US" dirty="0" err="1" smtClean="0"/>
              <a:t>čvrstog</a:t>
            </a:r>
            <a:r>
              <a:rPr lang="en-US" dirty="0" smtClean="0"/>
              <a:t> </a:t>
            </a:r>
            <a:r>
              <a:rPr lang="en-US" dirty="0" err="1" smtClean="0"/>
              <a:t>otpada</a:t>
            </a:r>
            <a:r>
              <a:rPr lang="en-US" dirty="0" smtClean="0"/>
              <a:t> </a:t>
            </a:r>
            <a:r>
              <a:rPr lang="en-US" dirty="0" err="1" smtClean="0"/>
              <a:t>predstavljaju</a:t>
            </a:r>
            <a:r>
              <a:rPr lang="en-US" dirty="0" smtClean="0"/>
              <a:t> </a:t>
            </a:r>
            <a:r>
              <a:rPr lang="en-US" dirty="0" err="1" smtClean="0"/>
              <a:t>važan</a:t>
            </a:r>
            <a:r>
              <a:rPr lang="en-US" dirty="0" smtClean="0"/>
              <a:t> segment u </a:t>
            </a:r>
            <a:r>
              <a:rPr lang="en-US" dirty="0" err="1" smtClean="0"/>
              <a:t>okviru</a:t>
            </a:r>
            <a:r>
              <a:rPr lang="en-US" dirty="0" smtClean="0"/>
              <a:t> </a:t>
            </a:r>
            <a:r>
              <a:rPr lang="en-US" dirty="0" err="1" smtClean="0"/>
              <a:t>integralnog</a:t>
            </a:r>
            <a:r>
              <a:rPr lang="en-US" dirty="0" smtClean="0"/>
              <a:t> </a:t>
            </a:r>
            <a:r>
              <a:rPr lang="en-US" dirty="0" err="1" smtClean="0"/>
              <a:t>sistema</a:t>
            </a:r>
            <a:r>
              <a:rPr lang="en-US" dirty="0" smtClean="0"/>
              <a:t> </a:t>
            </a:r>
            <a:r>
              <a:rPr lang="en-US" dirty="0" err="1" smtClean="0"/>
              <a:t>upravljanja</a:t>
            </a:r>
            <a:r>
              <a:rPr lang="en-US" dirty="0" smtClean="0"/>
              <a:t> </a:t>
            </a:r>
            <a:r>
              <a:rPr lang="en-US" dirty="0" err="1" smtClean="0"/>
              <a:t>otpadom</a:t>
            </a:r>
            <a:r>
              <a:rPr lang="en-US" dirty="0" smtClean="0"/>
              <a:t>, </a:t>
            </a:r>
            <a:r>
              <a:rPr lang="en-US" dirty="0" err="1" smtClean="0"/>
              <a:t>kojim</a:t>
            </a:r>
            <a:r>
              <a:rPr lang="en-US" dirty="0" smtClean="0"/>
              <a:t> se </a:t>
            </a:r>
            <a:r>
              <a:rPr lang="en-US" dirty="0" err="1" smtClean="0"/>
              <a:t>postiže</a:t>
            </a:r>
            <a:r>
              <a:rPr lang="en-US" dirty="0" smtClean="0"/>
              <a:t>: </a:t>
            </a:r>
          </a:p>
          <a:p>
            <a:r>
              <a:rPr lang="en-US" dirty="0" smtClean="0"/>
              <a:t>-	</a:t>
            </a:r>
            <a:r>
              <a:rPr lang="en-US" dirty="0" err="1" smtClean="0"/>
              <a:t>Smanjenje</a:t>
            </a:r>
            <a:r>
              <a:rPr lang="en-US" dirty="0" smtClean="0"/>
              <a:t> </a:t>
            </a:r>
            <a:r>
              <a:rPr lang="en-US" dirty="0" err="1" smtClean="0"/>
              <a:t>količine</a:t>
            </a:r>
            <a:r>
              <a:rPr lang="en-US" dirty="0" smtClean="0"/>
              <a:t> </a:t>
            </a:r>
            <a:r>
              <a:rPr lang="en-US" dirty="0" err="1" smtClean="0"/>
              <a:t>otpada</a:t>
            </a:r>
            <a:r>
              <a:rPr lang="en-US" dirty="0" smtClean="0"/>
              <a:t> </a:t>
            </a:r>
            <a:r>
              <a:rPr lang="en-US" dirty="0" err="1" smtClean="0"/>
              <a:t>koji</a:t>
            </a:r>
            <a:r>
              <a:rPr lang="en-US" dirty="0" smtClean="0"/>
              <a:t> se </a:t>
            </a:r>
            <a:r>
              <a:rPr lang="en-US" dirty="0" err="1" smtClean="0"/>
              <a:t>deponuje</a:t>
            </a:r>
            <a:r>
              <a:rPr lang="en-US" dirty="0" smtClean="0"/>
              <a:t> – </a:t>
            </a:r>
            <a:r>
              <a:rPr lang="en-US" dirty="0" err="1" smtClean="0"/>
              <a:t>ušteda</a:t>
            </a:r>
            <a:r>
              <a:rPr lang="en-US" dirty="0" smtClean="0"/>
              <a:t> </a:t>
            </a:r>
            <a:r>
              <a:rPr lang="en-US" dirty="0" err="1" smtClean="0"/>
              <a:t>deponijskog</a:t>
            </a:r>
            <a:r>
              <a:rPr lang="en-US" dirty="0" smtClean="0"/>
              <a:t> </a:t>
            </a:r>
            <a:r>
              <a:rPr lang="en-US" dirty="0" err="1" smtClean="0"/>
              <a:t>prostora</a:t>
            </a:r>
            <a:r>
              <a:rPr lang="en-US" dirty="0" smtClean="0"/>
              <a:t>; </a:t>
            </a:r>
          </a:p>
          <a:p>
            <a:r>
              <a:rPr lang="en-US" dirty="0" smtClean="0"/>
              <a:t>-	</a:t>
            </a:r>
            <a:r>
              <a:rPr lang="en-US" dirty="0" err="1" smtClean="0"/>
              <a:t>Mogućnost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dobijanje</a:t>
            </a:r>
            <a:r>
              <a:rPr lang="en-US" dirty="0" smtClean="0"/>
              <a:t> </a:t>
            </a:r>
            <a:r>
              <a:rPr lang="en-US" dirty="0" err="1" smtClean="0"/>
              <a:t>energije</a:t>
            </a:r>
            <a:r>
              <a:rPr lang="en-US" dirty="0" smtClean="0"/>
              <a:t> </a:t>
            </a:r>
            <a:r>
              <a:rPr lang="en-US" dirty="0" err="1" smtClean="0"/>
              <a:t>pri</a:t>
            </a:r>
            <a:r>
              <a:rPr lang="en-US" dirty="0" smtClean="0"/>
              <a:t> </a:t>
            </a:r>
            <a:r>
              <a:rPr lang="en-US" dirty="0" err="1" smtClean="0"/>
              <a:t>termičkoj</a:t>
            </a:r>
            <a:r>
              <a:rPr lang="en-US" dirty="0" smtClean="0"/>
              <a:t> </a:t>
            </a:r>
            <a:r>
              <a:rPr lang="en-US" dirty="0" err="1" smtClean="0"/>
              <a:t>obradi</a:t>
            </a:r>
            <a:r>
              <a:rPr lang="en-US" dirty="0" smtClean="0"/>
              <a:t>; </a:t>
            </a:r>
          </a:p>
          <a:p>
            <a:r>
              <a:rPr lang="en-US" dirty="0" smtClean="0"/>
              <a:t>-	</a:t>
            </a:r>
            <a:r>
              <a:rPr lang="en-US" dirty="0" err="1" smtClean="0"/>
              <a:t>Mogućnost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dobijanje</a:t>
            </a:r>
            <a:r>
              <a:rPr lang="en-US" dirty="0" smtClean="0"/>
              <a:t> </a:t>
            </a:r>
            <a:r>
              <a:rPr lang="en-US" dirty="0" err="1" smtClean="0"/>
              <a:t>minerala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hemijskih</a:t>
            </a:r>
            <a:r>
              <a:rPr lang="en-US" dirty="0" smtClean="0"/>
              <a:t> </a:t>
            </a:r>
            <a:r>
              <a:rPr lang="en-US" dirty="0" err="1" smtClean="0"/>
              <a:t>elemenata</a:t>
            </a:r>
            <a:r>
              <a:rPr lang="en-US" dirty="0" smtClean="0"/>
              <a:t> </a:t>
            </a:r>
            <a:r>
              <a:rPr lang="en-US" dirty="0" err="1" smtClean="0"/>
              <a:t>iz</a:t>
            </a:r>
            <a:r>
              <a:rPr lang="en-US" dirty="0" smtClean="0"/>
              <a:t> </a:t>
            </a:r>
            <a:r>
              <a:rPr lang="en-US" dirty="0" err="1" smtClean="0"/>
              <a:t>procesa</a:t>
            </a:r>
            <a:r>
              <a:rPr lang="en-US" dirty="0" smtClean="0"/>
              <a:t> </a:t>
            </a:r>
            <a:r>
              <a:rPr lang="en-US" dirty="0" err="1" smtClean="0"/>
              <a:t>koji</a:t>
            </a:r>
            <a:r>
              <a:rPr lang="en-US" dirty="0" smtClean="0"/>
              <a:t> se </a:t>
            </a:r>
            <a:r>
              <a:rPr lang="en-US" dirty="0" err="1" smtClean="0"/>
              <a:t>mogu</a:t>
            </a:r>
            <a:r>
              <a:rPr lang="en-US" dirty="0" smtClean="0"/>
              <a:t> </a:t>
            </a:r>
            <a:r>
              <a:rPr lang="en-US" dirty="0" err="1" smtClean="0"/>
              <a:t>ponovo</a:t>
            </a:r>
            <a:r>
              <a:rPr lang="en-US" dirty="0" smtClean="0"/>
              <a:t> </a:t>
            </a:r>
            <a:r>
              <a:rPr lang="en-US" dirty="0" err="1" smtClean="0"/>
              <a:t>upotrebiti</a:t>
            </a:r>
            <a:r>
              <a:rPr lang="en-US" dirty="0" smtClean="0"/>
              <a:t> </a:t>
            </a:r>
            <a:r>
              <a:rPr lang="en-US" dirty="0" err="1" smtClean="0"/>
              <a:t>ili</a:t>
            </a:r>
            <a:r>
              <a:rPr lang="en-US" dirty="0" smtClean="0"/>
              <a:t> </a:t>
            </a:r>
            <a:r>
              <a:rPr lang="en-US" dirty="0" err="1" smtClean="0"/>
              <a:t>reciklirati</a:t>
            </a:r>
            <a:r>
              <a:rPr lang="en-US" dirty="0" smtClean="0"/>
              <a:t>;</a:t>
            </a:r>
          </a:p>
          <a:p>
            <a:r>
              <a:rPr lang="en-US" dirty="0" smtClean="0"/>
              <a:t>-	</a:t>
            </a:r>
            <a:r>
              <a:rPr lang="en-US" dirty="0" err="1" smtClean="0"/>
              <a:t>Destrukcija</a:t>
            </a:r>
            <a:r>
              <a:rPr lang="en-US" dirty="0" smtClean="0"/>
              <a:t> </a:t>
            </a:r>
            <a:r>
              <a:rPr lang="en-US" dirty="0" err="1" smtClean="0"/>
              <a:t>velikog</a:t>
            </a:r>
            <a:r>
              <a:rPr lang="en-US" dirty="0" smtClean="0"/>
              <a:t> </a:t>
            </a:r>
            <a:r>
              <a:rPr lang="en-US" dirty="0" err="1" smtClean="0"/>
              <a:t>broja</a:t>
            </a:r>
            <a:r>
              <a:rPr lang="en-US" dirty="0" smtClean="0"/>
              <a:t> </a:t>
            </a:r>
            <a:r>
              <a:rPr lang="en-US" dirty="0" err="1" smtClean="0"/>
              <a:t>zagađujućih</a:t>
            </a:r>
            <a:r>
              <a:rPr lang="en-US" dirty="0" smtClean="0"/>
              <a:t> </a:t>
            </a:r>
            <a:r>
              <a:rPr lang="en-US" dirty="0" err="1" smtClean="0"/>
              <a:t>supstanci</a:t>
            </a:r>
            <a:r>
              <a:rPr lang="en-US" dirty="0" smtClean="0"/>
              <a:t> </a:t>
            </a:r>
            <a:r>
              <a:rPr lang="en-US" dirty="0" err="1" smtClean="0"/>
              <a:t>koje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prisutne</a:t>
            </a:r>
            <a:r>
              <a:rPr lang="en-US" dirty="0" smtClean="0"/>
              <a:t> u </a:t>
            </a:r>
            <a:r>
              <a:rPr lang="en-US" dirty="0" err="1" smtClean="0"/>
              <a:t>otpadu</a:t>
            </a:r>
            <a:r>
              <a:rPr lang="en-US" dirty="0" smtClean="0"/>
              <a:t>; </a:t>
            </a:r>
          </a:p>
          <a:p>
            <a:r>
              <a:rPr lang="en-US" dirty="0" smtClean="0"/>
              <a:t>-	</a:t>
            </a:r>
            <a:r>
              <a:rPr lang="en-US" dirty="0" err="1" smtClean="0"/>
              <a:t>Smanjenje</a:t>
            </a:r>
            <a:r>
              <a:rPr lang="en-US" dirty="0" smtClean="0"/>
              <a:t> </a:t>
            </a:r>
            <a:r>
              <a:rPr lang="en-US" dirty="0" err="1" smtClean="0"/>
              <a:t>potrebe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dugoročnim</a:t>
            </a:r>
            <a:r>
              <a:rPr lang="en-US" dirty="0" smtClean="0"/>
              <a:t> </a:t>
            </a:r>
            <a:r>
              <a:rPr lang="en-US" dirty="0" err="1" smtClean="0"/>
              <a:t>praćenjem</a:t>
            </a:r>
            <a:r>
              <a:rPr lang="en-US" dirty="0" smtClean="0"/>
              <a:t> </a:t>
            </a:r>
            <a:r>
              <a:rPr lang="en-US" dirty="0" err="1" smtClean="0"/>
              <a:t>tokova</a:t>
            </a:r>
            <a:r>
              <a:rPr lang="en-US" dirty="0" smtClean="0"/>
              <a:t> </a:t>
            </a:r>
            <a:r>
              <a:rPr lang="en-US" dirty="0" err="1" smtClean="0"/>
              <a:t>otpada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6093D-D270-429A-AD95-E90055998AEC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0" dirty="0" smtClean="0"/>
              <a:t>SPALIONICA OTPADA INCINER I8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 smtClean="0"/>
              <a:t>Sve</a:t>
            </a:r>
            <a:r>
              <a:rPr lang="en-US" dirty="0" smtClean="0"/>
              <a:t> </a:t>
            </a:r>
            <a:r>
              <a:rPr lang="en-US" dirty="0" err="1" smtClean="0"/>
              <a:t>termičke</a:t>
            </a:r>
            <a:r>
              <a:rPr lang="en-US" dirty="0" smtClean="0"/>
              <a:t> </a:t>
            </a:r>
            <a:r>
              <a:rPr lang="en-US" dirty="0" err="1" smtClean="0"/>
              <a:t>metode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tretman</a:t>
            </a:r>
            <a:r>
              <a:rPr lang="en-US" dirty="0" smtClean="0"/>
              <a:t> </a:t>
            </a:r>
            <a:r>
              <a:rPr lang="en-US" dirty="0" err="1" smtClean="0"/>
              <a:t>otpada</a:t>
            </a:r>
            <a:r>
              <a:rPr lang="en-US" dirty="0" smtClean="0"/>
              <a:t> </a:t>
            </a:r>
            <a:r>
              <a:rPr lang="en-US" dirty="0" err="1" smtClean="0"/>
              <a:t>generalno</a:t>
            </a:r>
            <a:r>
              <a:rPr lang="en-US" dirty="0" smtClean="0"/>
              <a:t> </a:t>
            </a:r>
            <a:r>
              <a:rPr lang="en-US" dirty="0" err="1" smtClean="0"/>
              <a:t>podrazumevaju</a:t>
            </a:r>
            <a:r>
              <a:rPr lang="en-US" dirty="0" smtClean="0"/>
              <a:t> </a:t>
            </a:r>
            <a:r>
              <a:rPr lang="en-US" dirty="0" err="1" smtClean="0"/>
              <a:t>sagorevanje</a:t>
            </a:r>
            <a:r>
              <a:rPr lang="en-US" dirty="0" smtClean="0"/>
              <a:t> </a:t>
            </a:r>
            <a:r>
              <a:rPr lang="en-US" dirty="0" err="1" smtClean="0"/>
              <a:t>čvrstog</a:t>
            </a:r>
            <a:r>
              <a:rPr lang="en-US" dirty="0" smtClean="0"/>
              <a:t> </a:t>
            </a:r>
            <a:r>
              <a:rPr lang="en-US" dirty="0" err="1" smtClean="0"/>
              <a:t>otpada</a:t>
            </a:r>
            <a:r>
              <a:rPr lang="en-US" dirty="0" smtClean="0"/>
              <a:t> u </a:t>
            </a:r>
            <a:r>
              <a:rPr lang="en-US" dirty="0" err="1" smtClean="0"/>
              <a:t>cilju</a:t>
            </a:r>
            <a:r>
              <a:rPr lang="en-US" dirty="0" smtClean="0"/>
              <a:t> </a:t>
            </a:r>
            <a:r>
              <a:rPr lang="en-US" dirty="0" err="1" smtClean="0"/>
              <a:t>dobijanja</a:t>
            </a:r>
            <a:r>
              <a:rPr lang="en-US" dirty="0" smtClean="0"/>
              <a:t> </a:t>
            </a:r>
            <a:r>
              <a:rPr lang="en-US" dirty="0" err="1" smtClean="0"/>
              <a:t>energije</a:t>
            </a:r>
            <a:endParaRPr lang="sr-Latn-RS" dirty="0" smtClean="0"/>
          </a:p>
          <a:p>
            <a:r>
              <a:rPr lang="en-US" dirty="0" smtClean="0"/>
              <a:t> </a:t>
            </a:r>
            <a:r>
              <a:rPr lang="en-US" dirty="0" err="1" smtClean="0"/>
              <a:t>Najčešće</a:t>
            </a:r>
            <a:r>
              <a:rPr lang="en-US" dirty="0" smtClean="0"/>
              <a:t> se </a:t>
            </a:r>
            <a:r>
              <a:rPr lang="en-US" dirty="0" err="1" smtClean="0"/>
              <a:t>dobijena</a:t>
            </a:r>
            <a:r>
              <a:rPr lang="en-US" dirty="0" smtClean="0"/>
              <a:t> </a:t>
            </a:r>
            <a:r>
              <a:rPr lang="en-US" dirty="0" err="1" smtClean="0"/>
              <a:t>toplotna</a:t>
            </a:r>
            <a:r>
              <a:rPr lang="en-US" dirty="0" smtClean="0"/>
              <a:t> </a:t>
            </a:r>
            <a:r>
              <a:rPr lang="en-US" dirty="0" err="1" smtClean="0"/>
              <a:t>energija</a:t>
            </a:r>
            <a:r>
              <a:rPr lang="en-US" dirty="0" smtClean="0"/>
              <a:t> </a:t>
            </a:r>
            <a:r>
              <a:rPr lang="en-US" dirty="0" err="1" smtClean="0"/>
              <a:t>pretvara</a:t>
            </a:r>
            <a:r>
              <a:rPr lang="en-US" dirty="0" smtClean="0"/>
              <a:t> u </a:t>
            </a:r>
            <a:r>
              <a:rPr lang="en-US" dirty="0" err="1" smtClean="0"/>
              <a:t>električnu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/</a:t>
            </a:r>
            <a:r>
              <a:rPr lang="en-US" dirty="0" err="1" smtClean="0"/>
              <a:t>ili</a:t>
            </a:r>
            <a:r>
              <a:rPr lang="en-US" dirty="0" smtClean="0"/>
              <a:t> se </a:t>
            </a:r>
            <a:r>
              <a:rPr lang="en-US" dirty="0" err="1" smtClean="0"/>
              <a:t>direktno</a:t>
            </a:r>
            <a:r>
              <a:rPr lang="en-US" dirty="0" smtClean="0"/>
              <a:t> </a:t>
            </a:r>
            <a:r>
              <a:rPr lang="en-US" dirty="0" err="1" smtClean="0"/>
              <a:t>vrši</a:t>
            </a:r>
            <a:r>
              <a:rPr lang="en-US" dirty="0" smtClean="0"/>
              <a:t> </a:t>
            </a:r>
            <a:r>
              <a:rPr lang="en-US" dirty="0" err="1" smtClean="0"/>
              <a:t>iskorišćenje</a:t>
            </a:r>
            <a:r>
              <a:rPr lang="en-US" dirty="0" smtClean="0"/>
              <a:t> </a:t>
            </a:r>
            <a:r>
              <a:rPr lang="en-US" dirty="0" err="1" smtClean="0"/>
              <a:t>tople</a:t>
            </a:r>
            <a:r>
              <a:rPr lang="en-US" dirty="0" smtClean="0"/>
              <a:t> </a:t>
            </a:r>
            <a:r>
              <a:rPr lang="en-US" dirty="0" err="1" smtClean="0"/>
              <a:t>vode</a:t>
            </a:r>
            <a:r>
              <a:rPr lang="en-US" dirty="0" smtClean="0"/>
              <a:t> </a:t>
            </a:r>
            <a:r>
              <a:rPr lang="en-US" dirty="0" err="1" smtClean="0"/>
              <a:t>ili</a:t>
            </a:r>
            <a:r>
              <a:rPr lang="en-US" dirty="0" smtClean="0"/>
              <a:t> pare u </a:t>
            </a:r>
            <a:r>
              <a:rPr lang="en-US" dirty="0" err="1" smtClean="0"/>
              <a:t>okviru</a:t>
            </a:r>
            <a:r>
              <a:rPr lang="en-US" dirty="0" smtClean="0"/>
              <a:t> </a:t>
            </a:r>
            <a:r>
              <a:rPr lang="en-US" dirty="0" err="1" smtClean="0"/>
              <a:t>sistema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grejanje</a:t>
            </a:r>
            <a:r>
              <a:rPr lang="en-US" dirty="0" smtClean="0"/>
              <a:t> </a:t>
            </a:r>
            <a:r>
              <a:rPr lang="en-US" dirty="0" err="1" smtClean="0"/>
              <a:t>industrijskih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stambenih</a:t>
            </a:r>
            <a:r>
              <a:rPr lang="en-US" dirty="0" smtClean="0"/>
              <a:t> </a:t>
            </a:r>
            <a:r>
              <a:rPr lang="en-US" dirty="0" err="1" smtClean="0"/>
              <a:t>objekata</a:t>
            </a:r>
            <a:endParaRPr lang="sr-Latn-RS" dirty="0" smtClean="0"/>
          </a:p>
          <a:p>
            <a:r>
              <a:rPr lang="en-US" dirty="0" err="1" smtClean="0"/>
              <a:t>Termičke</a:t>
            </a:r>
            <a:r>
              <a:rPr lang="en-US" dirty="0" smtClean="0"/>
              <a:t> </a:t>
            </a:r>
            <a:r>
              <a:rPr lang="en-US" dirty="0" err="1" smtClean="0"/>
              <a:t>metode</a:t>
            </a:r>
            <a:r>
              <a:rPr lang="en-US" dirty="0" smtClean="0"/>
              <a:t> </a:t>
            </a:r>
            <a:r>
              <a:rPr lang="en-US" dirty="0" err="1" smtClean="0"/>
              <a:t>mogu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se </a:t>
            </a:r>
            <a:r>
              <a:rPr lang="en-US" dirty="0" err="1" smtClean="0"/>
              <a:t>koriste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tretman</a:t>
            </a:r>
            <a:r>
              <a:rPr lang="en-US" dirty="0" smtClean="0"/>
              <a:t> </a:t>
            </a:r>
            <a:r>
              <a:rPr lang="en-US" dirty="0" err="1" smtClean="0"/>
              <a:t>neke</a:t>
            </a:r>
            <a:r>
              <a:rPr lang="en-US" dirty="0" smtClean="0"/>
              <a:t> </a:t>
            </a:r>
            <a:r>
              <a:rPr lang="en-US" dirty="0" err="1" smtClean="0"/>
              <a:t>od</a:t>
            </a:r>
            <a:r>
              <a:rPr lang="en-US" dirty="0" smtClean="0"/>
              <a:t> </a:t>
            </a:r>
            <a:r>
              <a:rPr lang="en-US" dirty="0" err="1" smtClean="0"/>
              <a:t>sledećih</a:t>
            </a:r>
            <a:r>
              <a:rPr lang="en-US" dirty="0" smtClean="0"/>
              <a:t> </a:t>
            </a:r>
            <a:r>
              <a:rPr lang="en-US" dirty="0" err="1" smtClean="0"/>
              <a:t>grupa</a:t>
            </a:r>
            <a:r>
              <a:rPr lang="en-US" dirty="0" smtClean="0"/>
              <a:t> </a:t>
            </a:r>
            <a:r>
              <a:rPr lang="en-US" dirty="0" err="1" smtClean="0"/>
              <a:t>otpada</a:t>
            </a:r>
            <a:r>
              <a:rPr lang="en-US" dirty="0" smtClean="0"/>
              <a:t>:</a:t>
            </a:r>
          </a:p>
          <a:p>
            <a:r>
              <a:rPr lang="en-US" dirty="0" smtClean="0"/>
              <a:t>-	</a:t>
            </a:r>
            <a:r>
              <a:rPr lang="en-US" dirty="0" err="1" smtClean="0"/>
              <a:t>Komunalni</a:t>
            </a:r>
            <a:r>
              <a:rPr lang="en-US" dirty="0" smtClean="0"/>
              <a:t> </a:t>
            </a:r>
            <a:r>
              <a:rPr lang="en-US" dirty="0" err="1" smtClean="0"/>
              <a:t>otpad</a:t>
            </a:r>
            <a:r>
              <a:rPr lang="en-US" dirty="0" smtClean="0"/>
              <a:t> – </a:t>
            </a:r>
            <a:r>
              <a:rPr lang="en-US" dirty="0" err="1" smtClean="0"/>
              <a:t>koji</a:t>
            </a:r>
            <a:r>
              <a:rPr lang="en-US" dirty="0" smtClean="0"/>
              <a:t> </a:t>
            </a:r>
            <a:r>
              <a:rPr lang="en-US" dirty="0" err="1" smtClean="0"/>
              <a:t>nije</a:t>
            </a:r>
            <a:r>
              <a:rPr lang="en-US" dirty="0" smtClean="0"/>
              <a:t> </a:t>
            </a:r>
            <a:r>
              <a:rPr lang="en-US" dirty="0" err="1" smtClean="0"/>
              <a:t>prethodno</a:t>
            </a:r>
            <a:r>
              <a:rPr lang="en-US" dirty="0" smtClean="0"/>
              <a:t> </a:t>
            </a:r>
            <a:r>
              <a:rPr lang="en-US" dirty="0" err="1" smtClean="0"/>
              <a:t>tertiran</a:t>
            </a:r>
            <a:r>
              <a:rPr lang="en-US" dirty="0" smtClean="0"/>
              <a:t>;</a:t>
            </a:r>
          </a:p>
          <a:p>
            <a:r>
              <a:rPr lang="en-US" dirty="0" smtClean="0"/>
              <a:t>-	</a:t>
            </a:r>
            <a:r>
              <a:rPr lang="en-US" dirty="0" err="1" smtClean="0"/>
              <a:t>Prethodno</a:t>
            </a:r>
            <a:r>
              <a:rPr lang="en-US" dirty="0" smtClean="0"/>
              <a:t> </a:t>
            </a:r>
            <a:r>
              <a:rPr lang="en-US" dirty="0" err="1" smtClean="0"/>
              <a:t>tretiran</a:t>
            </a:r>
            <a:r>
              <a:rPr lang="en-US" dirty="0" smtClean="0"/>
              <a:t> </a:t>
            </a:r>
            <a:r>
              <a:rPr lang="en-US" dirty="0" err="1" smtClean="0"/>
              <a:t>komunalni</a:t>
            </a:r>
            <a:r>
              <a:rPr lang="en-US" dirty="0" smtClean="0"/>
              <a:t> </a:t>
            </a:r>
            <a:r>
              <a:rPr lang="en-US" dirty="0" err="1" smtClean="0"/>
              <a:t>otpad</a:t>
            </a:r>
            <a:r>
              <a:rPr lang="en-US" dirty="0" smtClean="0"/>
              <a:t>;</a:t>
            </a:r>
          </a:p>
          <a:p>
            <a:r>
              <a:rPr lang="en-US" dirty="0" smtClean="0"/>
              <a:t>-	</a:t>
            </a:r>
            <a:r>
              <a:rPr lang="en-US" dirty="0" err="1" smtClean="0"/>
              <a:t>Industrijski</a:t>
            </a:r>
            <a:r>
              <a:rPr lang="en-US" dirty="0" smtClean="0"/>
              <a:t> </a:t>
            </a:r>
            <a:r>
              <a:rPr lang="en-US" dirty="0" err="1" smtClean="0"/>
              <a:t>neopasan</a:t>
            </a:r>
            <a:r>
              <a:rPr lang="en-US" dirty="0" smtClean="0"/>
              <a:t> </a:t>
            </a:r>
            <a:r>
              <a:rPr lang="en-US" dirty="0" err="1" smtClean="0"/>
              <a:t>otpad</a:t>
            </a:r>
            <a:r>
              <a:rPr lang="en-US" dirty="0" smtClean="0"/>
              <a:t>;</a:t>
            </a:r>
          </a:p>
          <a:p>
            <a:r>
              <a:rPr lang="en-US" dirty="0" smtClean="0"/>
              <a:t>-	</a:t>
            </a:r>
            <a:r>
              <a:rPr lang="en-US" dirty="0" err="1" smtClean="0"/>
              <a:t>Mulj</a:t>
            </a:r>
            <a:r>
              <a:rPr lang="en-US" dirty="0" smtClean="0"/>
              <a:t> </a:t>
            </a:r>
            <a:r>
              <a:rPr lang="en-US" dirty="0" err="1" smtClean="0"/>
              <a:t>iz</a:t>
            </a:r>
            <a:r>
              <a:rPr lang="en-US" dirty="0" smtClean="0"/>
              <a:t> </a:t>
            </a:r>
            <a:r>
              <a:rPr lang="en-US" dirty="0" err="1" smtClean="0"/>
              <a:t>procesa</a:t>
            </a:r>
            <a:r>
              <a:rPr lang="en-US" dirty="0" smtClean="0"/>
              <a:t> </a:t>
            </a:r>
            <a:r>
              <a:rPr lang="en-US" dirty="0" err="1" smtClean="0"/>
              <a:t>prečišćavanja</a:t>
            </a:r>
            <a:r>
              <a:rPr lang="en-US" dirty="0" smtClean="0"/>
              <a:t> </a:t>
            </a:r>
            <a:r>
              <a:rPr lang="en-US" dirty="0" err="1" smtClean="0"/>
              <a:t>otpadnih</a:t>
            </a:r>
            <a:r>
              <a:rPr lang="en-US" dirty="0" smtClean="0"/>
              <a:t> </a:t>
            </a:r>
            <a:r>
              <a:rPr lang="en-US" dirty="0" err="1" smtClean="0"/>
              <a:t>voda</a:t>
            </a:r>
            <a:r>
              <a:rPr lang="en-US" dirty="0" smtClean="0"/>
              <a:t> (</a:t>
            </a:r>
            <a:r>
              <a:rPr lang="en-US" dirty="0" err="1" smtClean="0"/>
              <a:t>kanalizacija</a:t>
            </a:r>
            <a:r>
              <a:rPr lang="en-US" dirty="0" smtClean="0"/>
              <a:t>);</a:t>
            </a:r>
          </a:p>
          <a:p>
            <a:r>
              <a:rPr lang="en-US" dirty="0" smtClean="0"/>
              <a:t>-	</a:t>
            </a:r>
            <a:r>
              <a:rPr lang="en-US" dirty="0" err="1" smtClean="0"/>
              <a:t>Medicinski</a:t>
            </a:r>
            <a:r>
              <a:rPr lang="en-US" dirty="0" smtClean="0"/>
              <a:t> </a:t>
            </a:r>
            <a:r>
              <a:rPr lang="en-US" dirty="0" err="1" smtClean="0"/>
              <a:t>otpad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6093D-D270-429A-AD95-E90055998AEC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0" dirty="0" smtClean="0"/>
              <a:t>SPALIONICA OTPADA INCINER I8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err="1" smtClean="0"/>
              <a:t>Najzastupljenije</a:t>
            </a:r>
            <a:r>
              <a:rPr lang="en-US" dirty="0" smtClean="0"/>
              <a:t> </a:t>
            </a:r>
            <a:r>
              <a:rPr lang="en-US" dirty="0" err="1" smtClean="0"/>
              <a:t>termičke</a:t>
            </a:r>
            <a:r>
              <a:rPr lang="en-US" dirty="0" smtClean="0"/>
              <a:t> </a:t>
            </a:r>
            <a:r>
              <a:rPr lang="en-US" dirty="0" err="1" smtClean="0"/>
              <a:t>metode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tretman</a:t>
            </a:r>
            <a:r>
              <a:rPr lang="en-US" dirty="0" smtClean="0"/>
              <a:t> </a:t>
            </a:r>
            <a:r>
              <a:rPr lang="en-US" dirty="0" err="1" smtClean="0"/>
              <a:t>otpada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:</a:t>
            </a:r>
          </a:p>
          <a:p>
            <a:r>
              <a:rPr lang="en-US" dirty="0" smtClean="0"/>
              <a:t>-	</a:t>
            </a:r>
            <a:r>
              <a:rPr lang="en-US" dirty="0" err="1" smtClean="0"/>
              <a:t>Insineracija</a:t>
            </a:r>
            <a:r>
              <a:rPr lang="en-US" dirty="0" smtClean="0"/>
              <a:t> (</a:t>
            </a:r>
            <a:r>
              <a:rPr lang="en-US" dirty="0" err="1" smtClean="0"/>
              <a:t>oksidacija</a:t>
            </a:r>
            <a:r>
              <a:rPr lang="en-US" dirty="0" smtClean="0"/>
              <a:t> </a:t>
            </a:r>
            <a:r>
              <a:rPr lang="en-US" dirty="0" err="1" smtClean="0"/>
              <a:t>zapaljivih</a:t>
            </a:r>
            <a:r>
              <a:rPr lang="en-US" dirty="0" smtClean="0"/>
              <a:t> </a:t>
            </a:r>
            <a:r>
              <a:rPr lang="en-US" dirty="0" err="1" smtClean="0"/>
              <a:t>materija</a:t>
            </a:r>
            <a:r>
              <a:rPr lang="en-US" dirty="0" smtClean="0"/>
              <a:t> </a:t>
            </a:r>
            <a:r>
              <a:rPr lang="en-US" dirty="0" err="1" smtClean="0"/>
              <a:t>sadržanih</a:t>
            </a:r>
            <a:r>
              <a:rPr lang="en-US" dirty="0" smtClean="0"/>
              <a:t> u </a:t>
            </a:r>
            <a:r>
              <a:rPr lang="en-US" dirty="0" err="1" smtClean="0"/>
              <a:t>otpadu</a:t>
            </a:r>
            <a:r>
              <a:rPr lang="en-US" dirty="0" smtClean="0"/>
              <a:t>)</a:t>
            </a:r>
          </a:p>
          <a:p>
            <a:r>
              <a:rPr lang="en-US" dirty="0" smtClean="0"/>
              <a:t>-	</a:t>
            </a:r>
            <a:r>
              <a:rPr lang="en-US" dirty="0" err="1" smtClean="0"/>
              <a:t>Piroliza</a:t>
            </a:r>
            <a:endParaRPr lang="en-US" dirty="0" smtClean="0"/>
          </a:p>
          <a:p>
            <a:r>
              <a:rPr lang="en-US" dirty="0" smtClean="0"/>
              <a:t>-	</a:t>
            </a:r>
            <a:r>
              <a:rPr lang="en-US" dirty="0" err="1" smtClean="0"/>
              <a:t>Rasplinjavanje</a:t>
            </a:r>
            <a:endParaRPr lang="en-US" dirty="0" smtClean="0"/>
          </a:p>
          <a:p>
            <a:r>
              <a:rPr lang="en-US" dirty="0" smtClean="0"/>
              <a:t>-	</a:t>
            </a:r>
            <a:r>
              <a:rPr lang="en-US" dirty="0" err="1" smtClean="0"/>
              <a:t>Gasifikacija</a:t>
            </a:r>
            <a:endParaRPr lang="en-US" dirty="0" smtClean="0"/>
          </a:p>
          <a:p>
            <a:r>
              <a:rPr lang="en-US" dirty="0" smtClean="0"/>
              <a:t>-	</a:t>
            </a:r>
            <a:r>
              <a:rPr lang="en-US" dirty="0" err="1" smtClean="0"/>
              <a:t>Plazma</a:t>
            </a:r>
            <a:r>
              <a:rPr lang="en-US" dirty="0" smtClean="0"/>
              <a:t> </a:t>
            </a:r>
            <a:r>
              <a:rPr lang="en-US" dirty="0" err="1" smtClean="0"/>
              <a:t>proces</a:t>
            </a:r>
            <a:endParaRPr lang="sr-Latn-RS" dirty="0" smtClean="0"/>
          </a:p>
          <a:p>
            <a:r>
              <a:rPr lang="en-US" dirty="0" err="1" smtClean="0"/>
              <a:t>Insineracija</a:t>
            </a:r>
            <a:r>
              <a:rPr lang="en-US" dirty="0" smtClean="0"/>
              <a:t>, </a:t>
            </a:r>
            <a:r>
              <a:rPr lang="en-US" dirty="0" err="1" smtClean="0"/>
              <a:t>odnosno</a:t>
            </a:r>
            <a:r>
              <a:rPr lang="en-US" dirty="0" smtClean="0"/>
              <a:t> </a:t>
            </a:r>
            <a:r>
              <a:rPr lang="en-US" dirty="0" err="1" smtClean="0"/>
              <a:t>sagorevanje</a:t>
            </a:r>
            <a:r>
              <a:rPr lang="en-US" dirty="0" smtClean="0"/>
              <a:t> </a:t>
            </a:r>
            <a:r>
              <a:rPr lang="en-US" dirty="0" err="1" smtClean="0"/>
              <a:t>otpada</a:t>
            </a:r>
            <a:r>
              <a:rPr lang="en-US" dirty="0" smtClean="0"/>
              <a:t> pod </a:t>
            </a:r>
            <a:r>
              <a:rPr lang="en-US" dirty="0" err="1" smtClean="0"/>
              <a:t>kontrolisanim</a:t>
            </a:r>
            <a:r>
              <a:rPr lang="en-US" dirty="0" smtClean="0"/>
              <a:t> </a:t>
            </a:r>
            <a:r>
              <a:rPr lang="en-US" dirty="0" err="1" smtClean="0"/>
              <a:t>uslovima</a:t>
            </a:r>
            <a:r>
              <a:rPr lang="en-US" dirty="0" smtClean="0"/>
              <a:t>, </a:t>
            </a:r>
            <a:r>
              <a:rPr lang="en-US" dirty="0" err="1" smtClean="0"/>
              <a:t>predstavlja</a:t>
            </a:r>
            <a:r>
              <a:rPr lang="en-US" dirty="0" smtClean="0"/>
              <a:t> </a:t>
            </a:r>
            <a:r>
              <a:rPr lang="en-US" dirty="0" err="1" smtClean="0"/>
              <a:t>često</a:t>
            </a:r>
            <a:r>
              <a:rPr lang="en-US" dirty="0" smtClean="0"/>
              <a:t> </a:t>
            </a:r>
            <a:r>
              <a:rPr lang="en-US" dirty="0" err="1" smtClean="0"/>
              <a:t>korišćenu</a:t>
            </a:r>
            <a:r>
              <a:rPr lang="en-US" dirty="0" smtClean="0"/>
              <a:t> </a:t>
            </a:r>
            <a:r>
              <a:rPr lang="en-US" dirty="0" err="1" smtClean="0"/>
              <a:t>tehnologiju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termički</a:t>
            </a:r>
            <a:r>
              <a:rPr lang="en-US" dirty="0" smtClean="0"/>
              <a:t> </a:t>
            </a:r>
            <a:r>
              <a:rPr lang="en-US" dirty="0" err="1" smtClean="0"/>
              <a:t>tretman</a:t>
            </a:r>
            <a:r>
              <a:rPr lang="en-US" dirty="0" smtClean="0"/>
              <a:t> </a:t>
            </a:r>
            <a:r>
              <a:rPr lang="en-US" dirty="0" err="1" smtClean="0"/>
              <a:t>otpada</a:t>
            </a:r>
            <a:endParaRPr lang="sr-Latn-RS" dirty="0" smtClean="0"/>
          </a:p>
          <a:p>
            <a:r>
              <a:rPr lang="en-US" dirty="0" smtClean="0"/>
              <a:t> </a:t>
            </a:r>
            <a:r>
              <a:rPr lang="en-US" dirty="0" err="1" smtClean="0"/>
              <a:t>Suštinu</a:t>
            </a:r>
            <a:r>
              <a:rPr lang="en-US" dirty="0" smtClean="0"/>
              <a:t> </a:t>
            </a:r>
            <a:r>
              <a:rPr lang="en-US" dirty="0" err="1" smtClean="0"/>
              <a:t>ove</a:t>
            </a:r>
            <a:r>
              <a:rPr lang="en-US" dirty="0" smtClean="0"/>
              <a:t> </a:t>
            </a:r>
            <a:r>
              <a:rPr lang="en-US" dirty="0" err="1" smtClean="0"/>
              <a:t>tehnologije</a:t>
            </a:r>
            <a:r>
              <a:rPr lang="en-US" dirty="0" smtClean="0"/>
              <a:t> </a:t>
            </a:r>
            <a:r>
              <a:rPr lang="en-US" dirty="0" err="1" smtClean="0"/>
              <a:t>predstavlja</a:t>
            </a:r>
            <a:r>
              <a:rPr lang="en-US" dirty="0" smtClean="0"/>
              <a:t> </a:t>
            </a:r>
            <a:r>
              <a:rPr lang="en-US" dirty="0" err="1" smtClean="0"/>
              <a:t>oksidacija</a:t>
            </a:r>
            <a:r>
              <a:rPr lang="en-US" dirty="0" smtClean="0"/>
              <a:t> </a:t>
            </a:r>
            <a:r>
              <a:rPr lang="en-US" dirty="0" err="1" smtClean="0"/>
              <a:t>zapaljivih</a:t>
            </a:r>
            <a:r>
              <a:rPr lang="en-US" dirty="0" smtClean="0"/>
              <a:t> </a:t>
            </a:r>
            <a:r>
              <a:rPr lang="en-US" dirty="0" err="1" smtClean="0"/>
              <a:t>materija</a:t>
            </a:r>
            <a:r>
              <a:rPr lang="en-US" dirty="0" smtClean="0"/>
              <a:t> </a:t>
            </a:r>
            <a:r>
              <a:rPr lang="en-US" dirty="0" err="1" smtClean="0"/>
              <a:t>sadržanih</a:t>
            </a:r>
            <a:r>
              <a:rPr lang="en-US" dirty="0" smtClean="0"/>
              <a:t> u </a:t>
            </a:r>
            <a:r>
              <a:rPr lang="en-US" dirty="0" err="1" smtClean="0"/>
              <a:t>otpadu</a:t>
            </a:r>
            <a:endParaRPr lang="sr-Latn-RS" dirty="0" smtClean="0"/>
          </a:p>
          <a:p>
            <a:r>
              <a:rPr lang="en-US" dirty="0" smtClean="0"/>
              <a:t> </a:t>
            </a:r>
            <a:r>
              <a:rPr lang="en-US" dirty="0" err="1" smtClean="0"/>
              <a:t>Primenjuje</a:t>
            </a:r>
            <a:r>
              <a:rPr lang="en-US" dirty="0" smtClean="0"/>
              <a:t> se u </a:t>
            </a:r>
            <a:r>
              <a:rPr lang="en-US" dirty="0" err="1" smtClean="0"/>
              <a:t>cilju</a:t>
            </a:r>
            <a:r>
              <a:rPr lang="en-US" dirty="0" smtClean="0"/>
              <a:t> </a:t>
            </a:r>
            <a:r>
              <a:rPr lang="en-US" dirty="0" err="1" smtClean="0"/>
              <a:t>smanjivanja</a:t>
            </a:r>
            <a:r>
              <a:rPr lang="en-US" dirty="0" smtClean="0"/>
              <a:t> </a:t>
            </a:r>
            <a:r>
              <a:rPr lang="en-US" dirty="0" err="1" smtClean="0"/>
              <a:t>zapremine</a:t>
            </a:r>
            <a:r>
              <a:rPr lang="en-US" dirty="0" smtClean="0"/>
              <a:t> </a:t>
            </a:r>
            <a:r>
              <a:rPr lang="en-US" dirty="0" err="1" smtClean="0"/>
              <a:t>otpada</a:t>
            </a:r>
            <a:r>
              <a:rPr lang="en-US" dirty="0" smtClean="0"/>
              <a:t>, a </a:t>
            </a:r>
            <a:r>
              <a:rPr lang="en-US" dirty="0" err="1" smtClean="0"/>
              <a:t>energija</a:t>
            </a:r>
            <a:r>
              <a:rPr lang="en-US" dirty="0" smtClean="0"/>
              <a:t> </a:t>
            </a:r>
            <a:r>
              <a:rPr lang="en-US" dirty="0" err="1" smtClean="0"/>
              <a:t>koja</a:t>
            </a:r>
            <a:r>
              <a:rPr lang="en-US" dirty="0" smtClean="0"/>
              <a:t> se </a:t>
            </a:r>
            <a:r>
              <a:rPr lang="en-US" dirty="0" err="1" smtClean="0"/>
              <a:t>dobija</a:t>
            </a:r>
            <a:r>
              <a:rPr lang="en-US" dirty="0" smtClean="0"/>
              <a:t> </a:t>
            </a:r>
            <a:r>
              <a:rPr lang="en-US" dirty="0" err="1" smtClean="0"/>
              <a:t>iz</a:t>
            </a:r>
            <a:r>
              <a:rPr lang="en-US" dirty="0" smtClean="0"/>
              <a:t> </a:t>
            </a:r>
            <a:r>
              <a:rPr lang="en-US" dirty="0" err="1" smtClean="0"/>
              <a:t>procesa</a:t>
            </a:r>
            <a:r>
              <a:rPr lang="en-US" dirty="0" smtClean="0"/>
              <a:t> </a:t>
            </a:r>
            <a:r>
              <a:rPr lang="en-US" dirty="0" err="1" smtClean="0"/>
              <a:t>spaljivanja</a:t>
            </a:r>
            <a:r>
              <a:rPr lang="en-US" dirty="0" smtClean="0"/>
              <a:t> se </a:t>
            </a:r>
            <a:r>
              <a:rPr lang="en-US" dirty="0" err="1" smtClean="0"/>
              <a:t>može</a:t>
            </a:r>
            <a:r>
              <a:rPr lang="en-US" dirty="0" smtClean="0"/>
              <a:t> </a:t>
            </a:r>
            <a:r>
              <a:rPr lang="en-US" dirty="0" err="1" smtClean="0"/>
              <a:t>iskoristiti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dobijanje</a:t>
            </a:r>
            <a:r>
              <a:rPr lang="en-US" dirty="0" smtClean="0"/>
              <a:t> </a:t>
            </a:r>
            <a:r>
              <a:rPr lang="en-US" dirty="0" err="1" smtClean="0"/>
              <a:t>toplotne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/</a:t>
            </a:r>
            <a:r>
              <a:rPr lang="en-US" dirty="0" err="1" smtClean="0"/>
              <a:t>ili</a:t>
            </a:r>
            <a:r>
              <a:rPr lang="en-US" dirty="0" smtClean="0"/>
              <a:t> </a:t>
            </a:r>
            <a:r>
              <a:rPr lang="en-US" dirty="0" err="1" smtClean="0"/>
              <a:t>električne</a:t>
            </a:r>
            <a:r>
              <a:rPr lang="en-US" dirty="0" smtClean="0"/>
              <a:t> </a:t>
            </a:r>
            <a:r>
              <a:rPr lang="en-US" dirty="0" err="1" smtClean="0"/>
              <a:t>energije</a:t>
            </a:r>
            <a:r>
              <a:rPr lang="en-US" dirty="0" smtClean="0"/>
              <a:t> </a:t>
            </a:r>
            <a:endParaRPr lang="sr-Latn-RS" dirty="0" smtClean="0">
              <a:sym typeface="Symbol"/>
            </a:endParaRPr>
          </a:p>
          <a:p>
            <a:r>
              <a:rPr lang="en-US" dirty="0" smtClean="0"/>
              <a:t> </a:t>
            </a:r>
            <a:r>
              <a:rPr lang="en-US" dirty="0" err="1" smtClean="0"/>
              <a:t>Dakle</a:t>
            </a:r>
            <a:r>
              <a:rPr lang="en-US" dirty="0" smtClean="0"/>
              <a:t>, </a:t>
            </a:r>
            <a:r>
              <a:rPr lang="en-US" dirty="0" err="1" smtClean="0"/>
              <a:t>insineracija</a:t>
            </a:r>
            <a:r>
              <a:rPr lang="en-US" dirty="0" smtClean="0"/>
              <a:t> </a:t>
            </a:r>
            <a:r>
              <a:rPr lang="en-US" dirty="0" err="1" smtClean="0"/>
              <a:t>predstavlja</a:t>
            </a:r>
            <a:r>
              <a:rPr lang="en-US" dirty="0" smtClean="0"/>
              <a:t> </a:t>
            </a:r>
            <a:r>
              <a:rPr lang="en-US" dirty="0" err="1" smtClean="0"/>
              <a:t>značajan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koristan</a:t>
            </a:r>
            <a:r>
              <a:rPr lang="en-US" dirty="0" smtClean="0"/>
              <a:t> </a:t>
            </a:r>
            <a:r>
              <a:rPr lang="en-US" dirty="0" err="1" smtClean="0"/>
              <a:t>način</a:t>
            </a:r>
            <a:r>
              <a:rPr lang="en-US" dirty="0" smtClean="0"/>
              <a:t> </a:t>
            </a:r>
            <a:r>
              <a:rPr lang="en-US" dirty="0" err="1" smtClean="0"/>
              <a:t>redukcije</a:t>
            </a:r>
            <a:r>
              <a:rPr lang="en-US" dirty="0" smtClean="0"/>
              <a:t> </a:t>
            </a:r>
            <a:r>
              <a:rPr lang="en-US" dirty="0" err="1" smtClean="0"/>
              <a:t>otpada</a:t>
            </a:r>
            <a:r>
              <a:rPr lang="en-US" dirty="0" smtClean="0"/>
              <a:t>, </a:t>
            </a:r>
            <a:r>
              <a:rPr lang="en-US" dirty="0" err="1" smtClean="0"/>
              <a:t>zahvaljujući</a:t>
            </a:r>
            <a:r>
              <a:rPr lang="en-US" dirty="0" smtClean="0"/>
              <a:t> </a:t>
            </a:r>
            <a:r>
              <a:rPr lang="en-US" dirty="0" err="1" smtClean="0"/>
              <a:t>kome</a:t>
            </a:r>
            <a:r>
              <a:rPr lang="en-US" dirty="0" smtClean="0"/>
              <a:t> se </a:t>
            </a:r>
            <a:r>
              <a:rPr lang="en-US" dirty="0" err="1" smtClean="0"/>
              <a:t>značajno</a:t>
            </a:r>
            <a:r>
              <a:rPr lang="en-US" dirty="0" smtClean="0"/>
              <a:t> </a:t>
            </a:r>
            <a:r>
              <a:rPr lang="en-US" dirty="0" err="1" smtClean="0"/>
              <a:t>mogu</a:t>
            </a:r>
            <a:r>
              <a:rPr lang="en-US" dirty="0" smtClean="0"/>
              <a:t> </a:t>
            </a:r>
            <a:r>
              <a:rPr lang="en-US" dirty="0" err="1" smtClean="0"/>
              <a:t>umanjiti</a:t>
            </a:r>
            <a:r>
              <a:rPr lang="en-US" dirty="0" smtClean="0"/>
              <a:t> </a:t>
            </a:r>
            <a:r>
              <a:rPr lang="en-US" dirty="0" err="1" smtClean="0"/>
              <a:t>problemi</a:t>
            </a:r>
            <a:r>
              <a:rPr lang="en-US" dirty="0" smtClean="0"/>
              <a:t> </a:t>
            </a:r>
            <a:r>
              <a:rPr lang="en-US" dirty="0" err="1" smtClean="0"/>
              <a:t>koji</a:t>
            </a:r>
            <a:r>
              <a:rPr lang="en-US" dirty="0" smtClean="0"/>
              <a:t> prate </a:t>
            </a:r>
            <a:r>
              <a:rPr lang="en-US" dirty="0" err="1" smtClean="0"/>
              <a:t>odlaganje</a:t>
            </a:r>
            <a:r>
              <a:rPr lang="en-US" dirty="0" smtClean="0"/>
              <a:t> </a:t>
            </a:r>
            <a:r>
              <a:rPr lang="en-US" dirty="0" err="1" smtClean="0"/>
              <a:t>otpada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deponije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6093D-D270-429A-AD95-E90055998AEC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0" dirty="0" smtClean="0"/>
              <a:t>SPALIONICA OTPADA INCINER I8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err="1" smtClean="0"/>
              <a:t>Postrojenje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insineraciju</a:t>
            </a:r>
            <a:r>
              <a:rPr lang="en-US" dirty="0" smtClean="0"/>
              <a:t> (</a:t>
            </a:r>
            <a:r>
              <a:rPr lang="en-US" dirty="0" err="1" smtClean="0"/>
              <a:t>spaljivanje</a:t>
            </a:r>
            <a:r>
              <a:rPr lang="en-US" dirty="0" smtClean="0"/>
              <a:t>) </a:t>
            </a:r>
            <a:r>
              <a:rPr lang="en-US" dirty="0" err="1" smtClean="0"/>
              <a:t>jeste</a:t>
            </a:r>
            <a:r>
              <a:rPr lang="en-US" dirty="0" smtClean="0"/>
              <a:t> </a:t>
            </a:r>
            <a:r>
              <a:rPr lang="en-US" dirty="0" err="1" smtClean="0"/>
              <a:t>svaka</a:t>
            </a:r>
            <a:r>
              <a:rPr lang="en-US" dirty="0" smtClean="0"/>
              <a:t> </a:t>
            </a:r>
            <a:r>
              <a:rPr lang="en-US" dirty="0" err="1" smtClean="0"/>
              <a:t>stacionarna</a:t>
            </a:r>
            <a:r>
              <a:rPr lang="en-US" dirty="0" smtClean="0"/>
              <a:t> </a:t>
            </a:r>
            <a:r>
              <a:rPr lang="en-US" dirty="0" err="1" smtClean="0"/>
              <a:t>ili</a:t>
            </a:r>
            <a:r>
              <a:rPr lang="en-US" dirty="0" smtClean="0"/>
              <a:t> </a:t>
            </a:r>
            <a:r>
              <a:rPr lang="en-US" dirty="0" err="1" smtClean="0"/>
              <a:t>mobilna</a:t>
            </a:r>
            <a:r>
              <a:rPr lang="en-US" dirty="0" smtClean="0"/>
              <a:t> </a:t>
            </a:r>
            <a:r>
              <a:rPr lang="en-US" dirty="0" err="1" smtClean="0"/>
              <a:t>tehnička</a:t>
            </a:r>
            <a:r>
              <a:rPr lang="en-US" dirty="0" smtClean="0"/>
              <a:t> </a:t>
            </a:r>
            <a:r>
              <a:rPr lang="en-US" dirty="0" err="1" smtClean="0"/>
              <a:t>jedinica</a:t>
            </a:r>
            <a:r>
              <a:rPr lang="en-US" dirty="0" smtClean="0"/>
              <a:t> u </a:t>
            </a:r>
            <a:r>
              <a:rPr lang="en-US" dirty="0" err="1" smtClean="0"/>
              <a:t>kojoj</a:t>
            </a:r>
            <a:r>
              <a:rPr lang="en-US" dirty="0" smtClean="0"/>
              <a:t> se </a:t>
            </a:r>
            <a:r>
              <a:rPr lang="en-US" dirty="0" err="1" smtClean="0"/>
              <a:t>spaljuje</a:t>
            </a:r>
            <a:r>
              <a:rPr lang="en-US" dirty="0" smtClean="0"/>
              <a:t> </a:t>
            </a:r>
            <a:r>
              <a:rPr lang="en-US" dirty="0" err="1" smtClean="0"/>
              <a:t>otpad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ili</a:t>
            </a:r>
            <a:r>
              <a:rPr lang="en-US" dirty="0" smtClean="0"/>
              <a:t> </a:t>
            </a:r>
            <a:r>
              <a:rPr lang="en-US" dirty="0" err="1" smtClean="0"/>
              <a:t>bez</a:t>
            </a:r>
            <a:r>
              <a:rPr lang="en-US" dirty="0" smtClean="0"/>
              <a:t> </a:t>
            </a:r>
            <a:r>
              <a:rPr lang="en-US" dirty="0" err="1" smtClean="0"/>
              <a:t>ponovnog</a:t>
            </a:r>
            <a:r>
              <a:rPr lang="en-US" dirty="0" smtClean="0"/>
              <a:t> </a:t>
            </a:r>
            <a:r>
              <a:rPr lang="en-US" dirty="0" err="1" smtClean="0"/>
              <a:t>iskorišćenja</a:t>
            </a:r>
            <a:r>
              <a:rPr lang="en-US" dirty="0" smtClean="0"/>
              <a:t> </a:t>
            </a:r>
            <a:r>
              <a:rPr lang="en-US" dirty="0" err="1" smtClean="0"/>
              <a:t>toplote</a:t>
            </a:r>
            <a:r>
              <a:rPr lang="en-US" dirty="0" smtClean="0"/>
              <a:t> </a:t>
            </a:r>
            <a:r>
              <a:rPr lang="en-US" dirty="0" err="1" smtClean="0"/>
              <a:t>proizvedene</a:t>
            </a:r>
            <a:r>
              <a:rPr lang="en-US" dirty="0" smtClean="0"/>
              <a:t> </a:t>
            </a:r>
            <a:r>
              <a:rPr lang="en-US" dirty="0" err="1" smtClean="0"/>
              <a:t>sagorevanjem</a:t>
            </a:r>
            <a:r>
              <a:rPr lang="en-US" dirty="0" smtClean="0"/>
              <a:t> </a:t>
            </a:r>
            <a:endParaRPr lang="sr-Latn-RS" dirty="0" smtClean="0">
              <a:sym typeface="Symbol"/>
            </a:endParaRPr>
          </a:p>
          <a:p>
            <a:r>
              <a:rPr lang="en-US" dirty="0" smtClean="0"/>
              <a:t> U </a:t>
            </a:r>
            <a:r>
              <a:rPr lang="en-US" dirty="0" err="1" smtClean="0"/>
              <a:t>postrojenjima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insineraciju</a:t>
            </a:r>
            <a:r>
              <a:rPr lang="en-US" dirty="0" smtClean="0"/>
              <a:t> se </a:t>
            </a:r>
            <a:r>
              <a:rPr lang="en-US" dirty="0" err="1" smtClean="0"/>
              <a:t>vrši</a:t>
            </a:r>
            <a:r>
              <a:rPr lang="en-US" dirty="0" smtClean="0"/>
              <a:t> </a:t>
            </a:r>
            <a:r>
              <a:rPr lang="en-US" dirty="0" err="1" smtClean="0"/>
              <a:t>visoko</a:t>
            </a:r>
            <a:r>
              <a:rPr lang="en-US" dirty="0" smtClean="0"/>
              <a:t> </a:t>
            </a:r>
            <a:r>
              <a:rPr lang="en-US" dirty="0" err="1" smtClean="0"/>
              <a:t>temperaturna</a:t>
            </a:r>
            <a:r>
              <a:rPr lang="en-US" dirty="0" smtClean="0"/>
              <a:t> </a:t>
            </a:r>
            <a:r>
              <a:rPr lang="en-US" dirty="0" err="1" smtClean="0"/>
              <a:t>oksidacija</a:t>
            </a:r>
            <a:r>
              <a:rPr lang="en-US" dirty="0" smtClean="0"/>
              <a:t> </a:t>
            </a:r>
            <a:r>
              <a:rPr lang="en-US" dirty="0" err="1" smtClean="0"/>
              <a:t>otpada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drugi</a:t>
            </a:r>
            <a:r>
              <a:rPr lang="en-US" dirty="0" smtClean="0"/>
              <a:t> </a:t>
            </a:r>
            <a:r>
              <a:rPr lang="en-US" dirty="0" err="1" smtClean="0"/>
              <a:t>termički</a:t>
            </a:r>
            <a:r>
              <a:rPr lang="en-US" dirty="0" smtClean="0"/>
              <a:t> </a:t>
            </a:r>
            <a:r>
              <a:rPr lang="en-US" dirty="0" err="1" smtClean="0"/>
              <a:t>procesi</a:t>
            </a:r>
            <a:r>
              <a:rPr lang="en-US" dirty="0" smtClean="0"/>
              <a:t>, </a:t>
            </a:r>
            <a:r>
              <a:rPr lang="en-US" dirty="0" err="1" smtClean="0"/>
              <a:t>kao</a:t>
            </a:r>
            <a:r>
              <a:rPr lang="en-US" dirty="0" smtClean="0"/>
              <a:t> </a:t>
            </a:r>
            <a:r>
              <a:rPr lang="en-US" dirty="0" err="1" smtClean="0"/>
              <a:t>što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piroliza</a:t>
            </a:r>
            <a:r>
              <a:rPr lang="en-US" dirty="0" smtClean="0"/>
              <a:t>, </a:t>
            </a:r>
            <a:r>
              <a:rPr lang="en-US" dirty="0" err="1" smtClean="0"/>
              <a:t>gasifikacija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plazma</a:t>
            </a:r>
            <a:r>
              <a:rPr lang="en-US" dirty="0" smtClean="0"/>
              <a:t> </a:t>
            </a:r>
            <a:r>
              <a:rPr lang="en-US" dirty="0" err="1" smtClean="0"/>
              <a:t>procesi</a:t>
            </a:r>
            <a:r>
              <a:rPr lang="en-US" dirty="0" smtClean="0"/>
              <a:t>, pod </a:t>
            </a:r>
            <a:r>
              <a:rPr lang="en-US" dirty="0" err="1" smtClean="0"/>
              <a:t>uslovom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se </a:t>
            </a:r>
            <a:r>
              <a:rPr lang="en-US" dirty="0" err="1" smtClean="0"/>
              <a:t>dobijeni</a:t>
            </a:r>
            <a:r>
              <a:rPr lang="en-US" dirty="0" smtClean="0"/>
              <a:t> </a:t>
            </a:r>
            <a:r>
              <a:rPr lang="en-US" dirty="0" err="1" smtClean="0"/>
              <a:t>proizvodi</a:t>
            </a:r>
            <a:r>
              <a:rPr lang="en-US" dirty="0" smtClean="0"/>
              <a:t> </a:t>
            </a:r>
            <a:r>
              <a:rPr lang="en-US" dirty="0" err="1" smtClean="0"/>
              <a:t>iz</a:t>
            </a:r>
            <a:r>
              <a:rPr lang="en-US" dirty="0" smtClean="0"/>
              <a:t> </a:t>
            </a:r>
            <a:r>
              <a:rPr lang="en-US" dirty="0" err="1" smtClean="0"/>
              <a:t>tih</a:t>
            </a:r>
            <a:r>
              <a:rPr lang="en-US" dirty="0" smtClean="0"/>
              <a:t> </a:t>
            </a:r>
            <a:r>
              <a:rPr lang="en-US" dirty="0" err="1" smtClean="0"/>
              <a:t>procesa</a:t>
            </a:r>
            <a:r>
              <a:rPr lang="en-US" dirty="0" smtClean="0"/>
              <a:t> </a:t>
            </a:r>
            <a:r>
              <a:rPr lang="en-US" dirty="0" err="1" smtClean="0"/>
              <a:t>dalje</a:t>
            </a:r>
            <a:r>
              <a:rPr lang="en-US" dirty="0" smtClean="0"/>
              <a:t> </a:t>
            </a:r>
            <a:r>
              <a:rPr lang="en-US" dirty="0" err="1" smtClean="0"/>
              <a:t>koriste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sagorevanje</a:t>
            </a:r>
            <a:r>
              <a:rPr lang="en-US" dirty="0" smtClean="0"/>
              <a:t> </a:t>
            </a:r>
            <a:endParaRPr lang="sr-Latn-RS" dirty="0" smtClean="0">
              <a:sym typeface="Symbol"/>
            </a:endParaRPr>
          </a:p>
          <a:p>
            <a:r>
              <a:rPr lang="en-US" dirty="0" smtClean="0"/>
              <a:t> </a:t>
            </a:r>
            <a:r>
              <a:rPr lang="en-US" dirty="0" err="1" smtClean="0"/>
              <a:t>Ovo</a:t>
            </a:r>
            <a:r>
              <a:rPr lang="en-US" dirty="0" smtClean="0"/>
              <a:t> </a:t>
            </a:r>
            <a:r>
              <a:rPr lang="en-US" dirty="0" err="1" smtClean="0"/>
              <a:t>postrojenje</a:t>
            </a:r>
            <a:r>
              <a:rPr lang="en-US" dirty="0" smtClean="0"/>
              <a:t> </a:t>
            </a:r>
            <a:r>
              <a:rPr lang="en-US" dirty="0" err="1" smtClean="0"/>
              <a:t>obuhvata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zemljište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kome</a:t>
            </a:r>
            <a:r>
              <a:rPr lang="en-US" dirty="0" smtClean="0"/>
              <a:t> se </a:t>
            </a:r>
            <a:r>
              <a:rPr lang="en-US" dirty="0" err="1" smtClean="0"/>
              <a:t>ovo</a:t>
            </a:r>
            <a:r>
              <a:rPr lang="en-US" dirty="0" smtClean="0"/>
              <a:t> </a:t>
            </a:r>
            <a:r>
              <a:rPr lang="en-US" dirty="0" err="1" smtClean="0"/>
              <a:t>postrojenje</a:t>
            </a:r>
            <a:r>
              <a:rPr lang="en-US" dirty="0" smtClean="0"/>
              <a:t> </a:t>
            </a:r>
            <a:r>
              <a:rPr lang="en-US" dirty="0" err="1" smtClean="0"/>
              <a:t>nalazi</a:t>
            </a:r>
            <a:r>
              <a:rPr lang="en-US" dirty="0" smtClean="0"/>
              <a:t>, </a:t>
            </a:r>
            <a:r>
              <a:rPr lang="en-US" dirty="0" err="1" smtClean="0"/>
              <a:t>uključujući</a:t>
            </a:r>
            <a:r>
              <a:rPr lang="en-US" dirty="0" smtClean="0"/>
              <a:t> </a:t>
            </a:r>
            <a:r>
              <a:rPr lang="en-US" dirty="0" err="1" smtClean="0"/>
              <a:t>sve</a:t>
            </a:r>
            <a:r>
              <a:rPr lang="en-US" dirty="0" smtClean="0"/>
              <a:t> </a:t>
            </a:r>
            <a:r>
              <a:rPr lang="en-US" dirty="0" err="1" smtClean="0"/>
              <a:t>linije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insineraciju</a:t>
            </a:r>
            <a:r>
              <a:rPr lang="en-US" dirty="0" smtClean="0"/>
              <a:t>, </a:t>
            </a:r>
            <a:r>
              <a:rPr lang="en-US" dirty="0" err="1" smtClean="0"/>
              <a:t>prijem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skladištenje</a:t>
            </a:r>
            <a:r>
              <a:rPr lang="en-US" dirty="0" smtClean="0"/>
              <a:t> </a:t>
            </a:r>
            <a:r>
              <a:rPr lang="en-US" dirty="0" err="1" smtClean="0"/>
              <a:t>otpada</a:t>
            </a:r>
            <a:r>
              <a:rPr lang="en-US" dirty="0" smtClean="0"/>
              <a:t>, </a:t>
            </a:r>
            <a:r>
              <a:rPr lang="en-US" dirty="0" err="1" smtClean="0"/>
              <a:t>linije</a:t>
            </a:r>
            <a:r>
              <a:rPr lang="en-US" dirty="0" smtClean="0"/>
              <a:t> </a:t>
            </a:r>
            <a:r>
              <a:rPr lang="en-US" dirty="0" err="1" smtClean="0"/>
              <a:t>predpripreme</a:t>
            </a:r>
            <a:r>
              <a:rPr lang="en-US" dirty="0" smtClean="0"/>
              <a:t>, </a:t>
            </a:r>
            <a:r>
              <a:rPr lang="en-US" dirty="0" err="1" smtClean="0"/>
              <a:t>sisteme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dovod</a:t>
            </a:r>
            <a:r>
              <a:rPr lang="en-US" dirty="0" smtClean="0"/>
              <a:t> </a:t>
            </a:r>
            <a:r>
              <a:rPr lang="en-US" dirty="0" err="1" smtClean="0"/>
              <a:t>otpada</a:t>
            </a:r>
            <a:r>
              <a:rPr lang="en-US" dirty="0" smtClean="0"/>
              <a:t>, </a:t>
            </a:r>
            <a:r>
              <a:rPr lang="en-US" dirty="0" err="1" smtClean="0"/>
              <a:t>goriva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vazduha</a:t>
            </a:r>
            <a:r>
              <a:rPr lang="en-US" dirty="0" smtClean="0"/>
              <a:t>, </a:t>
            </a:r>
            <a:r>
              <a:rPr lang="en-US" dirty="0" err="1" smtClean="0"/>
              <a:t>kotlove</a:t>
            </a:r>
            <a:r>
              <a:rPr lang="en-US" dirty="0" smtClean="0"/>
              <a:t>, </a:t>
            </a:r>
            <a:r>
              <a:rPr lang="en-US" dirty="0" err="1" smtClean="0"/>
              <a:t>sisteme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tretman</a:t>
            </a:r>
            <a:r>
              <a:rPr lang="en-US" dirty="0" smtClean="0"/>
              <a:t> </a:t>
            </a:r>
            <a:r>
              <a:rPr lang="en-US" dirty="0" err="1" smtClean="0"/>
              <a:t>izlaznih</a:t>
            </a:r>
            <a:r>
              <a:rPr lang="en-US" dirty="0" smtClean="0"/>
              <a:t> </a:t>
            </a:r>
            <a:r>
              <a:rPr lang="en-US" dirty="0" err="1" smtClean="0"/>
              <a:t>gasova</a:t>
            </a:r>
            <a:r>
              <a:rPr lang="en-US" dirty="0" smtClean="0"/>
              <a:t>, </a:t>
            </a:r>
            <a:r>
              <a:rPr lang="en-US" dirty="0" err="1" smtClean="0"/>
              <a:t>postrojenja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tretman</a:t>
            </a:r>
            <a:r>
              <a:rPr lang="en-US" dirty="0" smtClean="0"/>
              <a:t> </a:t>
            </a:r>
            <a:r>
              <a:rPr lang="en-US" dirty="0" err="1" smtClean="0"/>
              <a:t>ili</a:t>
            </a:r>
            <a:r>
              <a:rPr lang="en-US" dirty="0" smtClean="0"/>
              <a:t> </a:t>
            </a:r>
            <a:r>
              <a:rPr lang="en-US" dirty="0" err="1" smtClean="0"/>
              <a:t>skladištenje</a:t>
            </a:r>
            <a:r>
              <a:rPr lang="en-US" dirty="0" smtClean="0"/>
              <a:t> </a:t>
            </a:r>
            <a:r>
              <a:rPr lang="en-US" dirty="0" err="1" smtClean="0"/>
              <a:t>ostataka</a:t>
            </a:r>
            <a:r>
              <a:rPr lang="en-US" dirty="0" smtClean="0"/>
              <a:t>, </a:t>
            </a:r>
            <a:r>
              <a:rPr lang="en-US" dirty="0" err="1" smtClean="0"/>
              <a:t>otpadne</a:t>
            </a:r>
            <a:r>
              <a:rPr lang="en-US" dirty="0" smtClean="0"/>
              <a:t> </a:t>
            </a:r>
            <a:r>
              <a:rPr lang="en-US" dirty="0" err="1" smtClean="0"/>
              <a:t>vode</a:t>
            </a:r>
            <a:r>
              <a:rPr lang="en-US" dirty="0" smtClean="0"/>
              <a:t>, </a:t>
            </a:r>
            <a:r>
              <a:rPr lang="en-US" dirty="0" err="1" smtClean="0"/>
              <a:t>dimnjak</a:t>
            </a:r>
            <a:r>
              <a:rPr lang="en-US" dirty="0" smtClean="0"/>
              <a:t>, </a:t>
            </a:r>
            <a:r>
              <a:rPr lang="en-US" dirty="0" err="1" smtClean="0"/>
              <a:t>uređaje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sisteme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kontrolu</a:t>
            </a:r>
            <a:r>
              <a:rPr lang="en-US" dirty="0" smtClean="0"/>
              <a:t> </a:t>
            </a:r>
            <a:r>
              <a:rPr lang="en-US" dirty="0" err="1" smtClean="0"/>
              <a:t>insineracije</a:t>
            </a:r>
            <a:r>
              <a:rPr lang="en-US" dirty="0" smtClean="0"/>
              <a:t>, </a:t>
            </a:r>
            <a:r>
              <a:rPr lang="en-US" dirty="0" err="1" smtClean="0"/>
              <a:t>evidentiranje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monitoring </a:t>
            </a:r>
            <a:r>
              <a:rPr lang="en-US" dirty="0" err="1" smtClean="0"/>
              <a:t>uslova</a:t>
            </a:r>
            <a:r>
              <a:rPr lang="en-US" dirty="0" smtClean="0"/>
              <a:t> </a:t>
            </a:r>
            <a:r>
              <a:rPr lang="en-US" dirty="0" err="1" smtClean="0"/>
              <a:t>insineracije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6093D-D270-429A-AD95-E90055998AEC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0" dirty="0" smtClean="0"/>
              <a:t>SPALIONICA OTPADA INCINER I8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err="1" smtClean="0"/>
              <a:t>Tehnološki</a:t>
            </a:r>
            <a:r>
              <a:rPr lang="en-US" dirty="0" smtClean="0"/>
              <a:t> </a:t>
            </a:r>
            <a:r>
              <a:rPr lang="en-US" dirty="0" err="1" smtClean="0"/>
              <a:t>gledano</a:t>
            </a:r>
            <a:r>
              <a:rPr lang="en-US" dirty="0" smtClean="0"/>
              <a:t>, </a:t>
            </a:r>
            <a:r>
              <a:rPr lang="en-US" dirty="0" err="1" smtClean="0"/>
              <a:t>rezlikuju</a:t>
            </a:r>
            <a:r>
              <a:rPr lang="en-US" dirty="0" smtClean="0"/>
              <a:t> se tri </a:t>
            </a:r>
            <a:r>
              <a:rPr lang="en-US" dirty="0" err="1" smtClean="0"/>
              <a:t>tipa</a:t>
            </a:r>
            <a:r>
              <a:rPr lang="en-US" dirty="0" smtClean="0"/>
              <a:t> </a:t>
            </a:r>
            <a:r>
              <a:rPr lang="en-US" dirty="0" err="1" smtClean="0"/>
              <a:t>procesa</a:t>
            </a:r>
            <a:r>
              <a:rPr lang="en-US" dirty="0" smtClean="0"/>
              <a:t> </a:t>
            </a:r>
            <a:r>
              <a:rPr lang="en-US" dirty="0" err="1" smtClean="0"/>
              <a:t>insineracije</a:t>
            </a:r>
            <a:r>
              <a:rPr lang="en-US" dirty="0" smtClean="0"/>
              <a:t>:</a:t>
            </a:r>
          </a:p>
          <a:p>
            <a:r>
              <a:rPr lang="en-US" dirty="0" smtClean="0"/>
              <a:t>-	</a:t>
            </a:r>
            <a:r>
              <a:rPr lang="en-US" dirty="0" err="1" smtClean="0"/>
              <a:t>Jednostepeni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sagorevanja</a:t>
            </a:r>
            <a:r>
              <a:rPr lang="en-US" dirty="0" smtClean="0"/>
              <a:t>; </a:t>
            </a:r>
          </a:p>
          <a:p>
            <a:r>
              <a:rPr lang="en-US" dirty="0" smtClean="0"/>
              <a:t>-	</a:t>
            </a:r>
            <a:r>
              <a:rPr lang="en-US" dirty="0" err="1" smtClean="0"/>
              <a:t>Modularno</a:t>
            </a:r>
            <a:r>
              <a:rPr lang="en-US" dirty="0" smtClean="0"/>
              <a:t> - </a:t>
            </a:r>
            <a:r>
              <a:rPr lang="en-US" dirty="0" err="1" smtClean="0"/>
              <a:t>dvostepeno</a:t>
            </a:r>
            <a:r>
              <a:rPr lang="en-US" dirty="0" smtClean="0"/>
              <a:t> </a:t>
            </a:r>
            <a:r>
              <a:rPr lang="en-US" dirty="0" err="1" smtClean="0"/>
              <a:t>sagorevanje</a:t>
            </a:r>
            <a:r>
              <a:rPr lang="en-US" dirty="0" smtClean="0"/>
              <a:t> (</a:t>
            </a:r>
            <a:r>
              <a:rPr lang="en-US" dirty="0" err="1" smtClean="0"/>
              <a:t>Inciner</a:t>
            </a:r>
            <a:r>
              <a:rPr lang="en-US" dirty="0" smtClean="0"/>
              <a:t> i8-10s); </a:t>
            </a:r>
          </a:p>
          <a:p>
            <a:r>
              <a:rPr lang="en-US" dirty="0" smtClean="0"/>
              <a:t>-	</a:t>
            </a:r>
            <a:r>
              <a:rPr lang="en-US" dirty="0" err="1" smtClean="0"/>
              <a:t>Sagorevanje</a:t>
            </a:r>
            <a:r>
              <a:rPr lang="en-US" dirty="0" smtClean="0"/>
              <a:t> u </a:t>
            </a:r>
            <a:r>
              <a:rPr lang="en-US" dirty="0" err="1" smtClean="0"/>
              <a:t>fluidizovanom</a:t>
            </a:r>
            <a:r>
              <a:rPr lang="en-US" dirty="0" smtClean="0"/>
              <a:t> </a:t>
            </a:r>
            <a:r>
              <a:rPr lang="en-US" dirty="0" err="1" smtClean="0"/>
              <a:t>sloju</a:t>
            </a:r>
            <a:r>
              <a:rPr lang="en-US" dirty="0" smtClean="0"/>
              <a:t>. </a:t>
            </a:r>
          </a:p>
          <a:p>
            <a:r>
              <a:rPr lang="en-US" dirty="0" smtClean="0"/>
              <a:t> </a:t>
            </a:r>
          </a:p>
          <a:p>
            <a:r>
              <a:rPr lang="en-US" dirty="0" smtClean="0"/>
              <a:t>U </a:t>
            </a:r>
            <a:r>
              <a:rPr lang="en-US" dirty="0" err="1" smtClean="0"/>
              <a:t>cilju</a:t>
            </a:r>
            <a:r>
              <a:rPr lang="en-US" dirty="0" smtClean="0"/>
              <a:t> </a:t>
            </a:r>
            <a:r>
              <a:rPr lang="en-US" dirty="0" err="1" smtClean="0"/>
              <a:t>održivog</a:t>
            </a:r>
            <a:r>
              <a:rPr lang="en-US" dirty="0" smtClean="0"/>
              <a:t> </a:t>
            </a:r>
            <a:r>
              <a:rPr lang="en-US" dirty="0" err="1" smtClean="0"/>
              <a:t>sistema</a:t>
            </a:r>
            <a:r>
              <a:rPr lang="en-US" dirty="0" smtClean="0"/>
              <a:t> </a:t>
            </a:r>
            <a:r>
              <a:rPr lang="en-US" dirty="0" err="1" smtClean="0"/>
              <a:t>upravljanja</a:t>
            </a:r>
            <a:r>
              <a:rPr lang="en-US" dirty="0" smtClean="0"/>
              <a:t> </a:t>
            </a:r>
            <a:r>
              <a:rPr lang="en-US" dirty="0" err="1" smtClean="0"/>
              <a:t>otpadom</a:t>
            </a:r>
            <a:r>
              <a:rPr lang="en-US" dirty="0" smtClean="0"/>
              <a:t>, </a:t>
            </a:r>
            <a:r>
              <a:rPr lang="en-US" dirty="0" err="1" smtClean="0"/>
              <a:t>teži</a:t>
            </a:r>
            <a:r>
              <a:rPr lang="en-US" dirty="0" smtClean="0"/>
              <a:t> se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insineracija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iskorišćenjem</a:t>
            </a:r>
            <a:r>
              <a:rPr lang="en-US" dirty="0" smtClean="0"/>
              <a:t> </a:t>
            </a:r>
            <a:r>
              <a:rPr lang="en-US" dirty="0" err="1" smtClean="0"/>
              <a:t>energije</a:t>
            </a:r>
            <a:r>
              <a:rPr lang="en-US" dirty="0" smtClean="0"/>
              <a:t> </a:t>
            </a:r>
            <a:r>
              <a:rPr lang="en-US" dirty="0" err="1" smtClean="0"/>
              <a:t>bude</a:t>
            </a:r>
            <a:r>
              <a:rPr lang="en-US" dirty="0" smtClean="0"/>
              <a:t> </a:t>
            </a:r>
            <a:r>
              <a:rPr lang="en-US" dirty="0" err="1" smtClean="0"/>
              <a:t>potpuni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integralni</a:t>
            </a:r>
            <a:r>
              <a:rPr lang="en-US" dirty="0" smtClean="0"/>
              <a:t> </a:t>
            </a:r>
            <a:r>
              <a:rPr lang="en-US" dirty="0" err="1" smtClean="0"/>
              <a:t>deo</a:t>
            </a:r>
            <a:r>
              <a:rPr lang="en-US" dirty="0" smtClean="0"/>
              <a:t> </a:t>
            </a:r>
            <a:r>
              <a:rPr lang="en-US" dirty="0" err="1" smtClean="0"/>
              <a:t>lokalnih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regionalnih</a:t>
            </a:r>
            <a:r>
              <a:rPr lang="en-US" dirty="0" smtClean="0"/>
              <a:t> </a:t>
            </a:r>
            <a:r>
              <a:rPr lang="en-US" dirty="0" err="1" smtClean="0"/>
              <a:t>rešenja</a:t>
            </a:r>
            <a:r>
              <a:rPr lang="en-US" dirty="0" smtClean="0"/>
              <a:t> </a:t>
            </a:r>
            <a:r>
              <a:rPr lang="en-US" dirty="0" err="1" smtClean="0"/>
              <a:t>koja</a:t>
            </a:r>
            <a:r>
              <a:rPr lang="en-US" dirty="0" smtClean="0"/>
              <a:t> </a:t>
            </a:r>
            <a:r>
              <a:rPr lang="en-US" dirty="0" err="1" smtClean="0"/>
              <a:t>treba</a:t>
            </a:r>
            <a:r>
              <a:rPr lang="en-US" dirty="0" smtClean="0"/>
              <a:t> </a:t>
            </a:r>
            <a:r>
              <a:rPr lang="en-US" dirty="0" err="1" smtClean="0"/>
              <a:t>razviti</a:t>
            </a:r>
            <a:r>
              <a:rPr lang="en-US" dirty="0" smtClean="0"/>
              <a:t> u </a:t>
            </a:r>
            <a:r>
              <a:rPr lang="en-US" dirty="0" err="1" smtClean="0"/>
              <a:t>sledećem</a:t>
            </a:r>
            <a:r>
              <a:rPr lang="en-US" dirty="0" smtClean="0"/>
              <a:t> </a:t>
            </a:r>
            <a:r>
              <a:rPr lang="en-US" dirty="0" err="1" smtClean="0"/>
              <a:t>periodu</a:t>
            </a:r>
            <a:endParaRPr lang="sr-Latn-RS" dirty="0" smtClean="0"/>
          </a:p>
          <a:p>
            <a:r>
              <a:rPr lang="en-US" dirty="0" smtClean="0"/>
              <a:t> </a:t>
            </a:r>
            <a:r>
              <a:rPr lang="en-US" dirty="0" err="1" smtClean="0"/>
              <a:t>Insineracija</a:t>
            </a:r>
            <a:r>
              <a:rPr lang="en-US" dirty="0" smtClean="0"/>
              <a:t> </a:t>
            </a:r>
            <a:r>
              <a:rPr lang="en-US" dirty="0" err="1" smtClean="0"/>
              <a:t>otpada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iskorišćenjem</a:t>
            </a:r>
            <a:r>
              <a:rPr lang="en-US" dirty="0" smtClean="0"/>
              <a:t> </a:t>
            </a:r>
            <a:r>
              <a:rPr lang="en-US" dirty="0" err="1" smtClean="0"/>
              <a:t>energije</a:t>
            </a:r>
            <a:r>
              <a:rPr lang="en-US" dirty="0" smtClean="0"/>
              <a:t> se </a:t>
            </a:r>
            <a:r>
              <a:rPr lang="en-US" dirty="0" err="1" smtClean="0"/>
              <a:t>razmatra</a:t>
            </a:r>
            <a:r>
              <a:rPr lang="en-US" dirty="0" smtClean="0"/>
              <a:t> u </a:t>
            </a:r>
            <a:r>
              <a:rPr lang="en-US" dirty="0" err="1" smtClean="0"/>
              <a:t>kontekstu</a:t>
            </a:r>
            <a:r>
              <a:rPr lang="en-US" dirty="0" smtClean="0"/>
              <a:t> </a:t>
            </a:r>
            <a:r>
              <a:rPr lang="en-US" dirty="0" err="1" smtClean="0"/>
              <a:t>integralnog</a:t>
            </a:r>
            <a:r>
              <a:rPr lang="en-US" dirty="0" smtClean="0"/>
              <a:t> </a:t>
            </a:r>
            <a:r>
              <a:rPr lang="en-US" dirty="0" err="1" smtClean="0"/>
              <a:t>pristupa</a:t>
            </a:r>
            <a:r>
              <a:rPr lang="en-US" dirty="0" smtClean="0"/>
              <a:t> </a:t>
            </a:r>
            <a:r>
              <a:rPr lang="en-US" dirty="0" err="1" smtClean="0"/>
              <a:t>upravljanju</a:t>
            </a:r>
            <a:r>
              <a:rPr lang="en-US" dirty="0" smtClean="0"/>
              <a:t> </a:t>
            </a:r>
            <a:r>
              <a:rPr lang="en-US" dirty="0" err="1" smtClean="0"/>
              <a:t>otpadom</a:t>
            </a:r>
            <a:r>
              <a:rPr lang="en-US" dirty="0" smtClean="0"/>
              <a:t> </a:t>
            </a:r>
            <a:r>
              <a:rPr lang="en-US" dirty="0" err="1" smtClean="0"/>
              <a:t>koji</a:t>
            </a:r>
            <a:r>
              <a:rPr lang="en-US" dirty="0" smtClean="0"/>
              <a:t> </a:t>
            </a:r>
            <a:r>
              <a:rPr lang="en-US" dirty="0" err="1" smtClean="0"/>
              <a:t>znači</a:t>
            </a:r>
            <a:r>
              <a:rPr lang="en-US" dirty="0" smtClean="0"/>
              <a:t> </a:t>
            </a:r>
            <a:r>
              <a:rPr lang="en-US" dirty="0" err="1" smtClean="0"/>
              <a:t>redukciju</a:t>
            </a:r>
            <a:r>
              <a:rPr lang="en-US" dirty="0" smtClean="0"/>
              <a:t>, </a:t>
            </a:r>
            <a:r>
              <a:rPr lang="en-US" dirty="0" err="1" smtClean="0"/>
              <a:t>ponovnu</a:t>
            </a:r>
            <a:r>
              <a:rPr lang="en-US" dirty="0" smtClean="0"/>
              <a:t> </a:t>
            </a:r>
            <a:r>
              <a:rPr lang="en-US" dirty="0" err="1" smtClean="0"/>
              <a:t>upotrebu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reciklažu</a:t>
            </a:r>
            <a:endParaRPr lang="sr-Latn-RS" dirty="0" smtClean="0"/>
          </a:p>
          <a:p>
            <a:r>
              <a:rPr lang="en-US" dirty="0" err="1" smtClean="0"/>
              <a:t>Kada</a:t>
            </a:r>
            <a:r>
              <a:rPr lang="en-US" dirty="0" smtClean="0"/>
              <a:t> je </a:t>
            </a:r>
            <a:r>
              <a:rPr lang="en-US" dirty="0" err="1" smtClean="0"/>
              <a:t>insineracija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iskorišćenjem</a:t>
            </a:r>
            <a:r>
              <a:rPr lang="en-US" dirty="0" smtClean="0"/>
              <a:t> </a:t>
            </a:r>
            <a:r>
              <a:rPr lang="en-US" dirty="0" err="1" smtClean="0"/>
              <a:t>energije</a:t>
            </a:r>
            <a:r>
              <a:rPr lang="en-US" dirty="0" smtClean="0"/>
              <a:t> </a:t>
            </a:r>
            <a:r>
              <a:rPr lang="en-US" dirty="0" err="1" smtClean="0"/>
              <a:t>najpraktičnija</a:t>
            </a:r>
            <a:r>
              <a:rPr lang="en-US" dirty="0" smtClean="0"/>
              <a:t> </a:t>
            </a:r>
            <a:r>
              <a:rPr lang="en-US" dirty="0" err="1" smtClean="0"/>
              <a:t>opcija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životnu</a:t>
            </a:r>
            <a:r>
              <a:rPr lang="en-US" dirty="0" smtClean="0"/>
              <a:t> </a:t>
            </a:r>
            <a:r>
              <a:rPr lang="en-US" dirty="0" err="1" smtClean="0"/>
              <a:t>sredinu</a:t>
            </a:r>
            <a:r>
              <a:rPr lang="en-US" dirty="0" smtClean="0"/>
              <a:t>, </a:t>
            </a:r>
            <a:r>
              <a:rPr lang="en-US" dirty="0" err="1" smtClean="0"/>
              <a:t>neophodno</a:t>
            </a:r>
            <a:r>
              <a:rPr lang="en-US" dirty="0" smtClean="0"/>
              <a:t> je </a:t>
            </a:r>
            <a:r>
              <a:rPr lang="en-US" dirty="0" err="1" smtClean="0"/>
              <a:t>razmotriti</a:t>
            </a:r>
            <a:r>
              <a:rPr lang="en-US" dirty="0" smtClean="0"/>
              <a:t> </a:t>
            </a:r>
            <a:r>
              <a:rPr lang="en-US" dirty="0" err="1" smtClean="0"/>
              <a:t>mogućnost</a:t>
            </a:r>
            <a:r>
              <a:rPr lang="en-US" dirty="0" smtClean="0"/>
              <a:t> </a:t>
            </a:r>
            <a:r>
              <a:rPr lang="en-US" dirty="0" err="1" smtClean="0"/>
              <a:t>kombinovanog</a:t>
            </a:r>
            <a:r>
              <a:rPr lang="en-US" dirty="0" smtClean="0"/>
              <a:t> </a:t>
            </a:r>
            <a:r>
              <a:rPr lang="en-US" dirty="0" err="1" smtClean="0"/>
              <a:t>dobijanja</a:t>
            </a:r>
            <a:r>
              <a:rPr lang="en-US" dirty="0" smtClean="0"/>
              <a:t> </a:t>
            </a:r>
            <a:r>
              <a:rPr lang="en-US" dirty="0" err="1" smtClean="0"/>
              <a:t>toplotne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električne</a:t>
            </a:r>
            <a:r>
              <a:rPr lang="en-US" dirty="0" smtClean="0"/>
              <a:t> </a:t>
            </a:r>
            <a:r>
              <a:rPr lang="en-US" dirty="0" err="1" smtClean="0"/>
              <a:t>energije</a:t>
            </a:r>
            <a:r>
              <a:rPr lang="en-US" dirty="0" smtClean="0"/>
              <a:t> u </a:t>
            </a:r>
            <a:r>
              <a:rPr lang="en-US" dirty="0" err="1" smtClean="0"/>
              <a:t>cilju</a:t>
            </a:r>
            <a:r>
              <a:rPr lang="en-US" dirty="0" smtClean="0"/>
              <a:t> </a:t>
            </a:r>
            <a:r>
              <a:rPr lang="en-US" dirty="0" err="1" smtClean="0"/>
              <a:t>povećanja</a:t>
            </a:r>
            <a:r>
              <a:rPr lang="en-US" dirty="0" smtClean="0"/>
              <a:t> </a:t>
            </a:r>
            <a:r>
              <a:rPr lang="en-US" dirty="0" err="1" smtClean="0"/>
              <a:t>efikasnosti</a:t>
            </a:r>
            <a:r>
              <a:rPr lang="en-US" dirty="0" smtClean="0"/>
              <a:t> </a:t>
            </a:r>
            <a:r>
              <a:rPr lang="en-US" dirty="0" err="1" smtClean="0"/>
              <a:t>procesa</a:t>
            </a:r>
            <a:r>
              <a:rPr lang="en-US" dirty="0" smtClean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6093D-D270-429A-AD95-E90055998AEC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309</TotalTime>
  <Words>2158</Words>
  <Application>Microsoft Office PowerPoint</Application>
  <PresentationFormat>On-screen Show (4:3)</PresentationFormat>
  <Paragraphs>200</Paragraphs>
  <Slides>40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Opulent</vt:lpstr>
      <vt:lpstr>SPALIONICA OTPADA INCINER I8  </vt:lpstr>
      <vt:lpstr>Primer: Donja toplotna moć Hd, čvrstog komunalnog otpada (ČKO) </vt:lpstr>
      <vt:lpstr>Primer: Donja toplotna moć Hd, čvrstog komunalnog otpada (ČKO) </vt:lpstr>
      <vt:lpstr>SPALIONICA OTPADA INCINER I8 </vt:lpstr>
      <vt:lpstr>SPALIONICA OTPADA INCINER I8 </vt:lpstr>
      <vt:lpstr>SPALIONICA OTPADA INCINER I8 </vt:lpstr>
      <vt:lpstr>SPALIONICA OTPADA INCINER I8 </vt:lpstr>
      <vt:lpstr>SPALIONICA OTPADA INCINER I8 </vt:lpstr>
      <vt:lpstr>SPALIONICA OTPADA INCINER I8 </vt:lpstr>
      <vt:lpstr>SPALIONICA OTPADA INCINER I8 </vt:lpstr>
      <vt:lpstr>SPALIONICA OTPADA INCINER I8 </vt:lpstr>
      <vt:lpstr>SPALIONICA OTPADA INCINER I8 Osnovni delovi </vt:lpstr>
      <vt:lpstr>SPALIONICA OTPADA INCINER I8 </vt:lpstr>
      <vt:lpstr>SPALIONICA OTPADA INCINER I8 </vt:lpstr>
      <vt:lpstr>SPALIONICA OTPADA INCINER I8 </vt:lpstr>
      <vt:lpstr>SPALIONICA OTPADA INCINER I8 </vt:lpstr>
      <vt:lpstr>KONTROLNA TABLA SPALIONICE OTPADA INCINER I8</vt:lpstr>
      <vt:lpstr>SPALIONICA OTPADA INCINER I8 </vt:lpstr>
      <vt:lpstr>SPALIONICA OTPADA INCINER I8 Princip rada </vt:lpstr>
      <vt:lpstr>SPALIONICA OTPADA INCINER I8 Princip rada </vt:lpstr>
      <vt:lpstr>SPALIONICA OTPADA INCINER I8 Princip rada </vt:lpstr>
      <vt:lpstr>SPALIONICA OTPADA INCINER I8 Princip rada </vt:lpstr>
      <vt:lpstr>SPALIONICA OTPADA INCINER I8 Princip rada </vt:lpstr>
      <vt:lpstr>Tehničke karakteristike spalionice INCINER I8</vt:lpstr>
      <vt:lpstr>Podsticajne cene el.en.u Republici Srbiji iz nekonvencionalnih izvora energije</vt:lpstr>
      <vt:lpstr>Podsticajne cene el.en.u Republici Srbiji iz nekonvencionalnih izvora energije</vt:lpstr>
      <vt:lpstr>Podsticajne cene el.en.u Republici Srbiji iz nekonvencionalnih izvora energije</vt:lpstr>
      <vt:lpstr>   Waste to Energy </vt:lpstr>
      <vt:lpstr>  </vt:lpstr>
      <vt:lpstr>  Историјски развој постројења</vt:lpstr>
      <vt:lpstr>  </vt:lpstr>
      <vt:lpstr>  Капацитет постројења</vt:lpstr>
      <vt:lpstr>  </vt:lpstr>
      <vt:lpstr>  </vt:lpstr>
      <vt:lpstr>Капацитети постројења за претварање комуналног отпада у електричну енергију (у MW)- подаци из 2015</vt:lpstr>
      <vt:lpstr>   </vt:lpstr>
      <vt:lpstr>Постојећа европска постројења за спаљивање комуналног отпада, опасног отпада и канализационог муља </vt:lpstr>
      <vt:lpstr>  </vt:lpstr>
      <vt:lpstr>  </vt:lpstr>
      <vt:lpstr>Slide 40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VRSTE OTPADA I OPŠTE KARAKTERISTIKE OTPADA</dc:title>
  <dc:creator>Aleksandra Grujic</dc:creator>
  <cp:lastModifiedBy>Aleksandra Grujic</cp:lastModifiedBy>
  <cp:revision>111</cp:revision>
  <dcterms:created xsi:type="dcterms:W3CDTF">2019-03-01T09:22:50Z</dcterms:created>
  <dcterms:modified xsi:type="dcterms:W3CDTF">2019-03-29T12:20:20Z</dcterms:modified>
</cp:coreProperties>
</file>